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5" r:id="rId3"/>
    <p:sldId id="266" r:id="rId4"/>
    <p:sldId id="267" r:id="rId5"/>
    <p:sldId id="268" r:id="rId6"/>
    <p:sldId id="269" r:id="rId7"/>
    <p:sldId id="281" r:id="rId8"/>
    <p:sldId id="284" r:id="rId9"/>
    <p:sldId id="285" r:id="rId10"/>
    <p:sldId id="286" r:id="rId11"/>
    <p:sldId id="278" r:id="rId12"/>
    <p:sldId id="287" r:id="rId13"/>
    <p:sldId id="288" r:id="rId14"/>
    <p:sldId id="289" r:id="rId15"/>
    <p:sldId id="264" r:id="rId16"/>
    <p:sldId id="279" r:id="rId17"/>
    <p:sldId id="258" r:id="rId18"/>
    <p:sldId id="262" r:id="rId19"/>
    <p:sldId id="283" r:id="rId20"/>
    <p:sldId id="291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ADA"/>
    <a:srgbClr val="EBF1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1F9F6-F380-4FA1-8BFD-6E3582ADB2A4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BA69F-2296-4BD3-AD7B-6DC09488694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676634-1460-4B2B-BA4D-18284ECBF804}" type="slidenum">
              <a:rPr lang="en-US" altLang="ja-JP" smtClean="0">
                <a:ea typeface="ＭＳ Ｐゴシック" charset="-128"/>
              </a:rPr>
              <a:pPr/>
              <a:t>13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0C7E-5546-491D-B002-1A5A2D623CC2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2FD8-E382-4514-B61F-C20CB08B118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0C7E-5546-491D-B002-1A5A2D623CC2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2FD8-E382-4514-B61F-C20CB08B118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0C7E-5546-491D-B002-1A5A2D623CC2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2FD8-E382-4514-B61F-C20CB08B118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0C7E-5546-491D-B002-1A5A2D623CC2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2FD8-E382-4514-B61F-C20CB08B118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0C7E-5546-491D-B002-1A5A2D623CC2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2FD8-E382-4514-B61F-C20CB08B118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0C7E-5546-491D-B002-1A5A2D623CC2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2FD8-E382-4514-B61F-C20CB08B118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0C7E-5546-491D-B002-1A5A2D623CC2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2FD8-E382-4514-B61F-C20CB08B118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0C7E-5546-491D-B002-1A5A2D623CC2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2FD8-E382-4514-B61F-C20CB08B118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0C7E-5546-491D-B002-1A5A2D623CC2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2FD8-E382-4514-B61F-C20CB08B118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0C7E-5546-491D-B002-1A5A2D623CC2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2FD8-E382-4514-B61F-C20CB08B118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0C7E-5546-491D-B002-1A5A2D623CC2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2FD8-E382-4514-B61F-C20CB08B118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D0C7E-5546-491D-B002-1A5A2D623CC2}" type="datetimeFigureOut">
              <a:rPr kumimoji="1" lang="ja-JP" altLang="en-US" smtClean="0"/>
              <a:pPr/>
              <a:t>2012/2/22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2FD8-E382-4514-B61F-C20CB08B118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広島大学かなた望遠鏡の観測装置開発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広島</a:t>
            </a:r>
            <a:r>
              <a:rPr lang="ja-JP" altLang="en-US" dirty="0" smtClean="0"/>
              <a:t>大学</a:t>
            </a:r>
            <a:r>
              <a:rPr lang="ja-JP" altLang="en-US" dirty="0"/>
              <a:t>宇宙科学</a:t>
            </a:r>
            <a:r>
              <a:rPr lang="ja-JP" altLang="en-US" dirty="0" smtClean="0"/>
              <a:t>センター</a:t>
            </a:r>
            <a:endParaRPr lang="en-US" altLang="ja-JP" dirty="0" smtClean="0"/>
          </a:p>
          <a:p>
            <a:r>
              <a:rPr kumimoji="1" lang="ja-JP" altLang="en-US" dirty="0"/>
              <a:t>吉田道利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r>
              <a:rPr kumimoji="1" lang="en-US" altLang="ja-JP" dirty="0" err="1" smtClean="0"/>
              <a:t>HOWPol</a:t>
            </a:r>
            <a:r>
              <a:rPr kumimoji="1" lang="ja-JP" altLang="en-US" dirty="0" smtClean="0"/>
              <a:t>の機械系レイアウト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30" y="876324"/>
            <a:ext cx="843915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79512" y="5301208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>
                <a:solidFill>
                  <a:schemeClr val="bg1"/>
                </a:solidFill>
              </a:rPr>
              <a:t>高速分光器</a:t>
            </a:r>
            <a:endParaRPr kumimoji="1" lang="ja-JP" alt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0"/>
            <a:ext cx="6624736" cy="1268760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高速分光器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2700" dirty="0" smtClean="0"/>
              <a:t>光学系の基本は</a:t>
            </a:r>
            <a:r>
              <a:rPr lang="en-US" altLang="ja-JP" sz="2700" dirty="0" err="1" smtClean="0"/>
              <a:t>HOWPol</a:t>
            </a:r>
            <a:r>
              <a:rPr lang="ja-JP" altLang="en-US" sz="2700" dirty="0" smtClean="0"/>
              <a:t>と同じ</a:t>
            </a:r>
            <a:endParaRPr lang="ja-JP" altLang="en-US" sz="3600" dirty="0" smtClean="0"/>
          </a:p>
        </p:txBody>
      </p:sp>
      <p:pic>
        <p:nvPicPr>
          <p:cNvPr id="34819" name="Picture 3" descr="広島分散分光器11"/>
          <p:cNvPicPr>
            <a:picLocks noChangeAspect="1" noChangeArrowheads="1"/>
          </p:cNvPicPr>
          <p:nvPr/>
        </p:nvPicPr>
        <p:blipFill>
          <a:blip r:embed="rId2" cstate="print"/>
          <a:srcRect l="9903" t="10727" r="6602" b="14304"/>
          <a:stretch>
            <a:fillRect/>
          </a:stretch>
        </p:blipFill>
        <p:spPr bwMode="auto">
          <a:xfrm>
            <a:off x="1331913" y="2006600"/>
            <a:ext cx="5976937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Line 4"/>
          <p:cNvSpPr>
            <a:spLocks noChangeShapeType="1"/>
          </p:cNvSpPr>
          <p:nvPr/>
        </p:nvSpPr>
        <p:spPr bwMode="auto">
          <a:xfrm flipH="1" flipV="1">
            <a:off x="5942013" y="4779963"/>
            <a:ext cx="1655762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7624763" y="4779963"/>
            <a:ext cx="13398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200"/>
              <a:t>光学定盤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H="1" flipV="1">
            <a:off x="2341563" y="6076950"/>
            <a:ext cx="5472112" cy="360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7874000" y="6003925"/>
            <a:ext cx="1090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200"/>
              <a:t>眼視用光学系</a:t>
            </a: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 flipV="1">
            <a:off x="6300788" y="3556000"/>
            <a:ext cx="1152525" cy="792163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7585075" y="4132263"/>
            <a:ext cx="1524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200"/>
              <a:t>CCD</a:t>
            </a:r>
            <a:r>
              <a:rPr lang="ja-JP" altLang="en-US" sz="2200"/>
              <a:t>カメラ</a:t>
            </a: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H="1">
            <a:off x="5581650" y="3268663"/>
            <a:ext cx="1871663" cy="71437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>
            <a:off x="3276600" y="1900238"/>
            <a:ext cx="576263" cy="1655762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3840163" y="1539875"/>
            <a:ext cx="31797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200"/>
              <a:t>コリメーターレンズホルダ</a:t>
            </a:r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>
            <a:off x="900113" y="3051175"/>
            <a:ext cx="576262" cy="1152525"/>
          </a:xfrm>
          <a:prstGeom prst="rightArrow">
            <a:avLst>
              <a:gd name="adj1" fmla="val 49898"/>
              <a:gd name="adj2" fmla="val 43069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34925" y="2649538"/>
            <a:ext cx="1582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200"/>
              <a:t>第</a:t>
            </a:r>
            <a:r>
              <a:rPr lang="en-US" altLang="ja-JP" sz="2200"/>
              <a:t>2</a:t>
            </a:r>
            <a:r>
              <a:rPr lang="ja-JP" altLang="en-US" sz="2200"/>
              <a:t>ナスミス焦点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7407275" y="2924175"/>
            <a:ext cx="19177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200"/>
              <a:t>再結像レンズ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ja-JP" altLang="en-US" sz="2200"/>
              <a:t>ホルダ</a:t>
            </a:r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 flipV="1">
            <a:off x="900113" y="3843338"/>
            <a:ext cx="1584325" cy="1728787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-36513" y="5662613"/>
            <a:ext cx="216058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ja-JP" altLang="en-US" sz="2200"/>
              <a:t>眼視光学系斜鏡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ja-JP" altLang="en-US" sz="2200"/>
              <a:t>波長較正ランプ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ja-JP" altLang="en-US" sz="2200"/>
              <a:t>切替</a:t>
            </a:r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 flipH="1">
            <a:off x="4932363" y="1971675"/>
            <a:ext cx="2520950" cy="1223963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7526338" y="1739900"/>
            <a:ext cx="15113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ja-JP" altLang="en-US" sz="2200"/>
              <a:t>フィルター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ja-JP" altLang="en-US" sz="2200"/>
              <a:t>分散素子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107950" y="1341438"/>
            <a:ext cx="35290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200" b="1">
                <a:solidFill>
                  <a:schemeClr val="accent2"/>
                </a:solidFill>
              </a:rPr>
              <a:t>サイズ：</a:t>
            </a:r>
            <a:r>
              <a:rPr lang="en-US" altLang="ja-JP" sz="2200" b="1">
                <a:solidFill>
                  <a:schemeClr val="accent2"/>
                </a:solidFill>
              </a:rPr>
              <a:t>1100x600x864mm</a:t>
            </a:r>
          </a:p>
        </p:txBody>
      </p:sp>
    </p:spTree>
  </p:cSld>
  <p:clrMapOvr>
    <a:masterClrMapping/>
  </p:clrMapOvr>
  <p:transition advTm="497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323850" y="1249363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latin typeface="Times New Roman" pitchFamily="18" charset="0"/>
              </a:rPr>
              <a:t>e2v</a:t>
            </a:r>
            <a:r>
              <a:rPr lang="ja-JP" altLang="en-US" sz="2400">
                <a:latin typeface="Times New Roman" pitchFamily="18" charset="0"/>
              </a:rPr>
              <a:t>社の</a:t>
            </a:r>
            <a:r>
              <a:rPr lang="ja-JP" altLang="en-US" sz="2400">
                <a:solidFill>
                  <a:schemeClr val="accent2"/>
                </a:solidFill>
                <a:latin typeface="Times New Roman" pitchFamily="18" charset="0"/>
              </a:rPr>
              <a:t>電子増倍</a:t>
            </a:r>
            <a:r>
              <a:rPr lang="en-US" altLang="ja-JP" sz="2400">
                <a:solidFill>
                  <a:schemeClr val="accent2"/>
                </a:solidFill>
                <a:latin typeface="Times New Roman" pitchFamily="18" charset="0"/>
              </a:rPr>
              <a:t>(EM)</a:t>
            </a:r>
            <a:r>
              <a:rPr lang="ja-JP" altLang="en-US" sz="2400">
                <a:latin typeface="Times New Roman" pitchFamily="18" charset="0"/>
              </a:rPr>
              <a:t>・背面照射型 </a:t>
            </a:r>
            <a:r>
              <a:rPr lang="en-US" altLang="ja-JP" sz="2400">
                <a:latin typeface="Times New Roman" pitchFamily="18" charset="0"/>
              </a:rPr>
              <a:t>frame transfer CCD </a:t>
            </a:r>
            <a:r>
              <a:rPr lang="en-US" altLang="ja-JP" sz="1800">
                <a:latin typeface="Times New Roman" pitchFamily="18" charset="0"/>
              </a:rPr>
              <a:t>(CCD87)</a:t>
            </a:r>
            <a:r>
              <a:rPr lang="en-US" altLang="ja-JP" sz="2400">
                <a:latin typeface="Times New Roman" pitchFamily="18" charset="0"/>
              </a:rPr>
              <a:t> </a:t>
            </a:r>
            <a:r>
              <a:rPr lang="ja-JP" altLang="en-US" sz="2400">
                <a:latin typeface="Times New Roman" pitchFamily="18" charset="0"/>
              </a:rPr>
              <a:t>を使って浜松ホトニクスと共同で開発された</a:t>
            </a:r>
            <a:r>
              <a:rPr lang="en-US" altLang="ja-JP" sz="2400">
                <a:latin typeface="Times New Roman" pitchFamily="18" charset="0"/>
              </a:rPr>
              <a:t>EM-CCD </a:t>
            </a:r>
            <a:r>
              <a:rPr lang="ja-JP" altLang="en-US" sz="2400">
                <a:latin typeface="Times New Roman" pitchFamily="18" charset="0"/>
              </a:rPr>
              <a:t>カメラ</a:t>
            </a:r>
            <a:r>
              <a:rPr lang="en-US" altLang="ja-JP" sz="1800">
                <a:latin typeface="Times New Roman" pitchFamily="18" charset="0"/>
              </a:rPr>
              <a:t>(C9100-12)</a:t>
            </a:r>
            <a:endParaRPr lang="ja-JP" altLang="en-US" sz="1800">
              <a:latin typeface="Times New Roman" pitchFamily="18" charset="0"/>
            </a:endParaRPr>
          </a:p>
        </p:txBody>
      </p:sp>
      <p:pic>
        <p:nvPicPr>
          <p:cNvPr id="6147" name="Picture 4" descr="camera"/>
          <p:cNvPicPr>
            <a:picLocks noChangeAspect="1" noChangeArrowheads="1"/>
          </p:cNvPicPr>
          <p:nvPr/>
        </p:nvPicPr>
        <p:blipFill>
          <a:blip r:embed="rId3" cstate="print"/>
          <a:srcRect l="16066" t="13271" r="16066" b="10617"/>
          <a:stretch>
            <a:fillRect/>
          </a:stretch>
        </p:blipFill>
        <p:spPr bwMode="auto">
          <a:xfrm>
            <a:off x="179388" y="2274888"/>
            <a:ext cx="288607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8313" y="490538"/>
            <a:ext cx="3887787" cy="635000"/>
          </a:xfrm>
          <a:prstGeom prst="rect">
            <a:avLst/>
          </a:prstGeom>
        </p:spPr>
        <p:txBody>
          <a:bodyPr/>
          <a:lstStyle/>
          <a:p>
            <a:r>
              <a:rPr lang="ja-JP" altLang="en-US" sz="3400" u="sng">
                <a:solidFill>
                  <a:schemeClr val="tx2"/>
                </a:solidFill>
              </a:rPr>
              <a:t>○高速</a:t>
            </a:r>
            <a:r>
              <a:rPr lang="en-US" altLang="ja-JP" sz="3400" u="sng">
                <a:solidFill>
                  <a:schemeClr val="tx2"/>
                </a:solidFill>
              </a:rPr>
              <a:t>CCD</a:t>
            </a:r>
            <a:r>
              <a:rPr lang="ja-JP" altLang="en-US" sz="3400" u="sng">
                <a:solidFill>
                  <a:schemeClr val="tx2"/>
                </a:solidFill>
              </a:rPr>
              <a:t>カメラ</a:t>
            </a:r>
          </a:p>
        </p:txBody>
      </p:sp>
      <p:sp>
        <p:nvSpPr>
          <p:cNvPr id="6157" name="Text Box 3"/>
          <p:cNvSpPr txBox="1">
            <a:spLocks noChangeArrowheads="1"/>
          </p:cNvSpPr>
          <p:nvPr/>
        </p:nvSpPr>
        <p:spPr bwMode="auto">
          <a:xfrm>
            <a:off x="3059113" y="2276475"/>
            <a:ext cx="6192837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ja-JP" altLang="en-US" sz="2200">
                <a:latin typeface="Times New Roman" pitchFamily="18" charset="0"/>
              </a:rPr>
              <a:t>ピクセル数　　　　</a:t>
            </a:r>
            <a:r>
              <a:rPr lang="en-US" altLang="ja-JP" sz="2200" b="1">
                <a:solidFill>
                  <a:srgbClr val="FF0000"/>
                </a:solidFill>
                <a:latin typeface="Times New Roman" pitchFamily="18" charset="0"/>
              </a:rPr>
              <a:t>512×512 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ja-JP" altLang="en-US" sz="2200">
                <a:latin typeface="Times New Roman" pitchFamily="18" charset="0"/>
              </a:rPr>
              <a:t>ピクセルサイズ　</a:t>
            </a:r>
            <a:r>
              <a:rPr lang="en-US" altLang="ja-JP" sz="2200">
                <a:latin typeface="Times New Roman" pitchFamily="18" charset="0"/>
              </a:rPr>
              <a:t>16μm×16μm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ja-JP" altLang="en-US" sz="2200">
                <a:latin typeface="Times New Roman" pitchFamily="18" charset="0"/>
              </a:rPr>
              <a:t>露光時間             </a:t>
            </a:r>
            <a:r>
              <a:rPr lang="en-US" altLang="ja-JP" sz="2200" b="1">
                <a:solidFill>
                  <a:srgbClr val="FF0000"/>
                </a:solidFill>
                <a:latin typeface="Times New Roman" pitchFamily="18" charset="0"/>
              </a:rPr>
              <a:t>27.1 msec</a:t>
            </a:r>
            <a:r>
              <a:rPr lang="ja-JP" altLang="en-US" sz="2200" b="1">
                <a:solidFill>
                  <a:srgbClr val="FF0000"/>
                </a:solidFill>
                <a:latin typeface="Times New Roman" pitchFamily="18" charset="0"/>
              </a:rPr>
              <a:t>～</a:t>
            </a:r>
            <a:r>
              <a:rPr lang="en-US" altLang="ja-JP" sz="2200" b="1">
                <a:solidFill>
                  <a:srgbClr val="FF0000"/>
                </a:solidFill>
                <a:latin typeface="Times New Roman" pitchFamily="18" charset="0"/>
              </a:rPr>
              <a:t>10 sec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ja-JP" altLang="en-US" sz="2200">
                <a:latin typeface="Times New Roman" pitchFamily="18" charset="0"/>
              </a:rPr>
              <a:t>最速</a:t>
            </a:r>
            <a:r>
              <a:rPr lang="en-US" altLang="ja-JP" sz="2200">
                <a:latin typeface="Times New Roman" pitchFamily="18" charset="0"/>
              </a:rPr>
              <a:t>frame rate    </a:t>
            </a:r>
            <a:r>
              <a:rPr lang="en-US" altLang="ja-JP" sz="2200" b="1">
                <a:solidFill>
                  <a:srgbClr val="FF0000"/>
                </a:solidFill>
                <a:latin typeface="Times New Roman" pitchFamily="18" charset="0"/>
              </a:rPr>
              <a:t>35.8 frame/sec </a:t>
            </a:r>
            <a:r>
              <a:rPr lang="en-US" altLang="ja-JP" sz="2200"/>
              <a:t>(</a:t>
            </a:r>
            <a:r>
              <a:rPr lang="en-US" altLang="ja-JP" sz="1800"/>
              <a:t>No-bin</a:t>
            </a:r>
            <a:r>
              <a:rPr lang="en-US" altLang="ja-JP" sz="2200"/>
              <a:t>)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ja-JP" altLang="en-US" sz="2200"/>
              <a:t>電子増倍（</a:t>
            </a:r>
            <a:r>
              <a:rPr lang="en-US" altLang="ja-JP" sz="2200"/>
              <a:t>EM</a:t>
            </a:r>
            <a:r>
              <a:rPr lang="ja-JP" altLang="en-US" sz="2200"/>
              <a:t>）   </a:t>
            </a:r>
            <a:r>
              <a:rPr lang="en-US" altLang="ja-JP" sz="2200"/>
              <a:t>4 </a:t>
            </a:r>
            <a:r>
              <a:rPr lang="ja-JP" altLang="en-US" sz="2200"/>
              <a:t>～ </a:t>
            </a:r>
            <a:r>
              <a:rPr lang="en-US" altLang="ja-JP" sz="2200"/>
              <a:t>2000 (</a:t>
            </a:r>
            <a:r>
              <a:rPr lang="ja-JP" altLang="en-US" sz="2200"/>
              <a:t>可変</a:t>
            </a:r>
            <a:r>
              <a:rPr lang="en-US" altLang="ja-JP" sz="2200"/>
              <a:t>)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ja-JP" altLang="en-US" sz="2200"/>
              <a:t>カメラヘッド　　　  真空封じ切り・ペルチェ冷却</a:t>
            </a:r>
            <a:r>
              <a:rPr lang="en-US" altLang="ja-JP" sz="2200"/>
              <a:t>+</a:t>
            </a:r>
            <a:r>
              <a:rPr lang="ja-JP" altLang="en-US" sz="2200"/>
              <a:t>空冷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ja-JP" altLang="en-US" sz="2200"/>
              <a:t>冷却温度　　　　　</a:t>
            </a:r>
            <a:r>
              <a:rPr lang="en-US" altLang="ja-JP" sz="2200"/>
              <a:t>-50℃</a:t>
            </a:r>
            <a:r>
              <a:rPr lang="ja-JP" altLang="en-US" sz="2200"/>
              <a:t>　（</a:t>
            </a:r>
            <a:r>
              <a:rPr lang="en-US" altLang="ja-JP" sz="2200"/>
              <a:t>@0</a:t>
            </a:r>
            <a:r>
              <a:rPr lang="ja-JP" altLang="en-US" sz="2200"/>
              <a:t>～</a:t>
            </a:r>
            <a:r>
              <a:rPr lang="en-US" altLang="ja-JP" sz="2200"/>
              <a:t>30</a:t>
            </a:r>
            <a:r>
              <a:rPr lang="ja-JP" altLang="en-US" sz="2200"/>
              <a:t>度）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ja-JP" altLang="en-US" sz="2200"/>
              <a:t>読み出しノイズ   </a:t>
            </a:r>
            <a:r>
              <a:rPr lang="en-US" altLang="ja-JP" sz="2200"/>
              <a:t>100 [e-]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ja-JP" sz="2200"/>
              <a:t>A/D</a:t>
            </a:r>
            <a:r>
              <a:rPr lang="ja-JP" altLang="en-US" sz="2200"/>
              <a:t>コンバータ　　</a:t>
            </a:r>
            <a:r>
              <a:rPr lang="en-US" altLang="ja-JP" sz="2200"/>
              <a:t>14 bit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ja-JP" altLang="en-US" sz="2200"/>
              <a:t>飽和電荷量        </a:t>
            </a:r>
            <a:r>
              <a:rPr lang="en-US" altLang="ja-JP" sz="2200"/>
              <a:t>400,000 [e-]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116013" y="5876925"/>
            <a:ext cx="7632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2200"/>
              <a:t>限界等級　　　　　</a:t>
            </a:r>
            <a:r>
              <a:rPr lang="en-US" altLang="ja-JP" sz="2200"/>
              <a:t>20 mag</a:t>
            </a:r>
            <a:r>
              <a:rPr lang="ja-JP" altLang="en-US" sz="2200"/>
              <a:t>　＠かなた望遠鏡</a:t>
            </a:r>
            <a:r>
              <a:rPr lang="en-US" altLang="ja-JP" sz="2200"/>
              <a:t>(1.5m)</a:t>
            </a:r>
          </a:p>
          <a:p>
            <a:r>
              <a:rPr lang="en-US" altLang="ja-JP" sz="2200"/>
              <a:t>                          </a:t>
            </a:r>
            <a:r>
              <a:rPr lang="en-US" altLang="ja-JP" sz="2000"/>
              <a:t>(±0.2mag, </a:t>
            </a:r>
            <a:r>
              <a:rPr lang="ja-JP" altLang="en-US" sz="2000"/>
              <a:t>最長の</a:t>
            </a:r>
            <a:r>
              <a:rPr lang="en-US" altLang="ja-JP" sz="2000"/>
              <a:t>10</a:t>
            </a:r>
            <a:r>
              <a:rPr lang="ja-JP" altLang="en-US" sz="2000"/>
              <a:t>秒露光</a:t>
            </a:r>
            <a:r>
              <a:rPr lang="en-US" altLang="ja-JP" sz="2000"/>
              <a:t>, </a:t>
            </a:r>
            <a:r>
              <a:rPr lang="ja-JP" altLang="en-US" sz="2000"/>
              <a:t>電子増倍率</a:t>
            </a:r>
            <a:r>
              <a:rPr lang="en-US" altLang="ja-JP" sz="2000"/>
              <a:t>:</a:t>
            </a:r>
            <a:r>
              <a:rPr lang="ja-JP" altLang="en-US" sz="2000"/>
              <a:t>最小</a:t>
            </a:r>
            <a:r>
              <a:rPr lang="en-US" altLang="ja-JP" sz="2000"/>
              <a:t>)</a:t>
            </a:r>
            <a:endParaRPr lang="ja-JP" altLang="en-US" sz="2000"/>
          </a:p>
        </p:txBody>
      </p:sp>
    </p:spTree>
  </p:cSld>
  <p:clrMapOvr>
    <a:masterClrMapping/>
  </p:clrMapOvr>
  <p:transition advTm="1779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新たな開発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可視近赤外同時カメラ　</a:t>
            </a:r>
            <a:r>
              <a:rPr kumimoji="1" lang="en-US" altLang="ja-JP" dirty="0" smtClean="0"/>
              <a:t>HONIR</a:t>
            </a:r>
          </a:p>
          <a:p>
            <a:pPr lvl="1"/>
            <a:r>
              <a:rPr lang="ja-JP" altLang="en-US" dirty="0" smtClean="0"/>
              <a:t>先本氏、中島氏講演参照</a:t>
            </a:r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r>
              <a:rPr lang="ja-JP" altLang="en-US" dirty="0" smtClean="0"/>
              <a:t>近赤外線センサー　</a:t>
            </a:r>
            <a:r>
              <a:rPr lang="en-US" altLang="ja-JP" dirty="0" smtClean="0"/>
              <a:t>InGaAs2</a:t>
            </a:r>
            <a:r>
              <a:rPr lang="ja-JP" altLang="en-US" dirty="0" smtClean="0"/>
              <a:t>次元アレイ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伊藤氏ポスター参照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近赤外線センサー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kumimoji="1" lang="ja-JP" altLang="en-US" dirty="0" smtClean="0"/>
              <a:t>安価で高性能な近赤外線アレイの国産化</a:t>
            </a:r>
            <a:endParaRPr kumimoji="1" lang="en-US" altLang="ja-JP" dirty="0" smtClean="0"/>
          </a:p>
          <a:p>
            <a:r>
              <a:rPr kumimoji="1" lang="en-US" altLang="ja-JP" dirty="0" smtClean="0"/>
              <a:t>InGaAs2</a:t>
            </a:r>
            <a:r>
              <a:rPr kumimoji="1" lang="ja-JP" altLang="en-US" dirty="0" smtClean="0"/>
              <a:t>次元アレイ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浜松ホトニクス社と共同で冷却下での性能評価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現在：</a:t>
            </a:r>
            <a:r>
              <a:rPr lang="en-US" altLang="ja-JP" dirty="0" smtClean="0"/>
              <a:t>64×64</a:t>
            </a:r>
            <a:r>
              <a:rPr lang="ja-JP" altLang="en-US" dirty="0" smtClean="0"/>
              <a:t>ピクセル試作品の評価中</a:t>
            </a:r>
            <a:endParaRPr kumimoji="1" lang="ja-JP" altLang="en-US" dirty="0"/>
          </a:p>
        </p:txBody>
      </p:sp>
      <p:pic>
        <p:nvPicPr>
          <p:cNvPr id="4" name="図 3" descr="InGa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429000"/>
            <a:ext cx="4824536" cy="3070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kumimoji="1" lang="ja-JP" altLang="en-US" dirty="0" smtClean="0"/>
              <a:t>開発の歴史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5576" y="692696"/>
            <a:ext cx="839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2004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2005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2006</a:t>
            </a:r>
            <a:r>
              <a:rPr kumimoji="1" lang="ja-JP" altLang="en-US" dirty="0" smtClean="0"/>
              <a:t>　　　　</a:t>
            </a:r>
            <a:r>
              <a:rPr kumimoji="1" lang="en-US" altLang="ja-JP" dirty="0" smtClean="0"/>
              <a:t>2007</a:t>
            </a:r>
            <a:r>
              <a:rPr kumimoji="1" lang="ja-JP" altLang="en-US" dirty="0" smtClean="0"/>
              <a:t>　　　　</a:t>
            </a:r>
            <a:r>
              <a:rPr kumimoji="1" lang="en-US" altLang="ja-JP" dirty="0" smtClean="0"/>
              <a:t>2008</a:t>
            </a:r>
            <a:r>
              <a:rPr kumimoji="1" lang="ja-JP" altLang="en-US" dirty="0" smtClean="0"/>
              <a:t>　　　　</a:t>
            </a:r>
            <a:r>
              <a:rPr kumimoji="1" lang="en-US" altLang="ja-JP" dirty="0" smtClean="0"/>
              <a:t>2009</a:t>
            </a:r>
            <a:r>
              <a:rPr kumimoji="1" lang="ja-JP" altLang="en-US" dirty="0" smtClean="0"/>
              <a:t>　　　　</a:t>
            </a:r>
            <a:r>
              <a:rPr kumimoji="1" lang="en-US" altLang="ja-JP" dirty="0" smtClean="0"/>
              <a:t>2010</a:t>
            </a:r>
            <a:r>
              <a:rPr kumimoji="1" lang="ja-JP" altLang="en-US" dirty="0" smtClean="0"/>
              <a:t>　　　　</a:t>
            </a:r>
            <a:r>
              <a:rPr kumimoji="1" lang="en-US" altLang="ja-JP" dirty="0" smtClean="0"/>
              <a:t>2011</a:t>
            </a:r>
            <a:r>
              <a:rPr kumimoji="1" lang="ja-JP" altLang="en-US" dirty="0" smtClean="0"/>
              <a:t>　　　　</a:t>
            </a:r>
            <a:r>
              <a:rPr kumimoji="1" lang="en-US" altLang="ja-JP" dirty="0" smtClean="0"/>
              <a:t>2012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2060848"/>
            <a:ext cx="152958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かなた望遠鏡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112474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宇宙科学</a:t>
            </a:r>
            <a:endParaRPr kumimoji="1" lang="en-US" altLang="ja-JP" dirty="0" smtClean="0"/>
          </a:p>
          <a:p>
            <a:r>
              <a:rPr lang="ja-JP" altLang="en-US" dirty="0" smtClean="0"/>
              <a:t>センター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1043608" y="1484784"/>
            <a:ext cx="7848872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2843808" y="2204864"/>
            <a:ext cx="6048672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07504" y="2924944"/>
            <a:ext cx="93698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TRISPEC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2267744" y="3068960"/>
            <a:ext cx="576064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07504" y="3707740"/>
            <a:ext cx="97263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HOWPol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7504" y="4283804"/>
            <a:ext cx="1189749" cy="369332"/>
          </a:xfrm>
          <a:prstGeom prst="rect">
            <a:avLst/>
          </a:prstGeom>
          <a:noFill/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</a:rPr>
              <a:t>高速カメラ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7504" y="5641503"/>
            <a:ext cx="81304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HONIR</a:t>
            </a:r>
            <a:endParaRPr kumimoji="1" lang="ja-JP" altLang="en-US" dirty="0"/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5436096" y="3851756"/>
            <a:ext cx="3456384" cy="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5148064" y="4912712"/>
            <a:ext cx="3744416" cy="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3347864" y="5848235"/>
            <a:ext cx="5112568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1907704" y="2204864"/>
            <a:ext cx="432048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2339752" y="2204864"/>
            <a:ext cx="504056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2843808" y="3068960"/>
            <a:ext cx="5256584" cy="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8100392" y="3068960"/>
            <a:ext cx="792088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flipH="1">
            <a:off x="3347864" y="4912712"/>
            <a:ext cx="1296144" cy="0"/>
          </a:xfrm>
          <a:prstGeom prst="straightConnector1">
            <a:avLst/>
          </a:prstGeom>
          <a:ln w="5715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H="1">
            <a:off x="1619672" y="3851756"/>
            <a:ext cx="3240360" cy="0"/>
          </a:xfrm>
          <a:prstGeom prst="straightConnector1">
            <a:avLst/>
          </a:prstGeom>
          <a:ln w="5715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4860032" y="3851756"/>
            <a:ext cx="576064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>
            <a:off x="8460432" y="5848235"/>
            <a:ext cx="432048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755576" y="1124744"/>
            <a:ext cx="82809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4644008" y="4912712"/>
            <a:ext cx="504056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99119" y="1639833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設立</a:t>
            </a:r>
            <a:r>
              <a:rPr lang="en-US" altLang="ja-JP" sz="1200" dirty="0" smtClean="0"/>
              <a:t>2004/4</a:t>
            </a:r>
            <a:endParaRPr kumimoji="1" lang="ja-JP" altLang="en-US" sz="1200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835696" y="242088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移設</a:t>
            </a:r>
            <a:endParaRPr kumimoji="1" lang="ja-JP" altLang="en-US" sz="12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2267744" y="240114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調整</a:t>
            </a:r>
            <a:endParaRPr kumimoji="1" lang="ja-JP" altLang="en-US" sz="14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2843808" y="234888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本格運用開始</a:t>
            </a:r>
            <a:endParaRPr kumimoji="1" lang="en-US" altLang="ja-JP" sz="1200" dirty="0" smtClean="0"/>
          </a:p>
          <a:p>
            <a:r>
              <a:rPr lang="en-US" altLang="ja-JP" sz="1200" dirty="0" smtClean="0"/>
              <a:t>2006/8</a:t>
            </a:r>
            <a:endParaRPr kumimoji="1" lang="ja-JP" altLang="en-US" sz="1200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2228061" y="31409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移設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調整</a:t>
            </a:r>
            <a:endParaRPr kumimoji="1" lang="ja-JP" altLang="en-US" sz="1400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843808" y="314096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運用開始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2006/8</a:t>
            </a:r>
            <a:endParaRPr kumimoji="1" lang="ja-JP" altLang="en-US" sz="1400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627784" y="3913311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設計・開発</a:t>
            </a:r>
            <a:endParaRPr kumimoji="1" lang="ja-JP" altLang="en-US" sz="1400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677301" y="393305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試験観測</a:t>
            </a:r>
            <a:endParaRPr kumimoji="1" lang="ja-JP" altLang="en-US" sz="1400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508104" y="393305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運用開始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2009/2</a:t>
            </a:r>
            <a:endParaRPr kumimoji="1" lang="ja-JP" altLang="en-US" sz="1400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419872" y="4994012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設計・開発</a:t>
            </a:r>
            <a:endParaRPr kumimoji="1" lang="ja-JP" altLang="en-US" sz="1400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5220072" y="5929535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設計・開発</a:t>
            </a:r>
            <a:endParaRPr kumimoji="1" lang="ja-JP" altLang="en-US" sz="1400" dirty="0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4604325" y="499401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試験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観測</a:t>
            </a:r>
            <a:endParaRPr kumimoji="1" lang="ja-JP" altLang="en-US" sz="1400" dirty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5148064" y="499401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運用開始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2008/9</a:t>
            </a:r>
            <a:endParaRPr kumimoji="1" lang="ja-JP" altLang="en-US" sz="1400" dirty="0"/>
          </a:p>
        </p:txBody>
      </p:sp>
      <p:cxnSp>
        <p:nvCxnSpPr>
          <p:cNvPr id="86" name="直線矢印コネクタ 85"/>
          <p:cNvCxnSpPr/>
          <p:nvPr/>
        </p:nvCxnSpPr>
        <p:spPr>
          <a:xfrm>
            <a:off x="2915816" y="4437112"/>
            <a:ext cx="1656184" cy="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88"/>
          <p:cNvSpPr txBox="1"/>
          <p:nvPr/>
        </p:nvSpPr>
        <p:spPr>
          <a:xfrm>
            <a:off x="107504" y="4787860"/>
            <a:ext cx="133882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高速分光器</a:t>
            </a:r>
            <a:endParaRPr kumimoji="1" lang="ja-JP" altLang="en-US" dirty="0"/>
          </a:p>
        </p:txBody>
      </p:sp>
      <p:cxnSp>
        <p:nvCxnSpPr>
          <p:cNvPr id="92" name="直線矢印コネクタ 91"/>
          <p:cNvCxnSpPr/>
          <p:nvPr/>
        </p:nvCxnSpPr>
        <p:spPr>
          <a:xfrm>
            <a:off x="4572000" y="4437112"/>
            <a:ext cx="7200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テキスト ボックス 92"/>
          <p:cNvSpPr txBox="1"/>
          <p:nvPr/>
        </p:nvSpPr>
        <p:spPr>
          <a:xfrm>
            <a:off x="2915816" y="443711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運用開始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2006/8</a:t>
            </a:r>
            <a:endParaRPr kumimoji="1" lang="ja-JP" altLang="en-US" sz="1400" dirty="0"/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8388424" y="594928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試験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観測</a:t>
            </a:r>
            <a:endParaRPr kumimoji="1" lang="ja-JP" altLang="en-US" sz="1400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8244408" y="321297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故障</a:t>
            </a:r>
            <a:endParaRPr kumimoji="1" lang="ja-JP" altLang="en-US" sz="1400" dirty="0"/>
          </a:p>
        </p:txBody>
      </p:sp>
      <p:sp>
        <p:nvSpPr>
          <p:cNvPr id="100" name="角丸四角形 99"/>
          <p:cNvSpPr/>
          <p:nvPr/>
        </p:nvSpPr>
        <p:spPr>
          <a:xfrm>
            <a:off x="5364088" y="2492896"/>
            <a:ext cx="2664296" cy="295232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3607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３装置体制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</a:rPr>
              <a:t>(2009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～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2011</a:t>
            </a:r>
            <a:r>
              <a:rPr lang="en-US" altLang="ja-JP" sz="1600" dirty="0" smtClean="0">
                <a:solidFill>
                  <a:schemeClr val="tx1"/>
                </a:solidFill>
              </a:rPr>
              <a:t>)</a:t>
            </a:r>
          </a:p>
          <a:p>
            <a:r>
              <a:rPr lang="ja-JP" altLang="en-US" sz="1600" dirty="0" smtClean="0">
                <a:solidFill>
                  <a:schemeClr val="tx1"/>
                </a:solidFill>
              </a:rPr>
              <a:t>　　　　　　</a:t>
            </a:r>
            <a:r>
              <a:rPr lang="en-US" altLang="ja-JP" sz="1600" dirty="0" smtClean="0">
                <a:solidFill>
                  <a:schemeClr val="tx1"/>
                </a:solidFill>
              </a:rPr>
              <a:t>TRISPEC</a:t>
            </a:r>
          </a:p>
          <a:p>
            <a:endParaRPr kumimoji="1" lang="en-US" altLang="ja-JP" sz="1600" dirty="0" smtClean="0">
              <a:solidFill>
                <a:schemeClr val="tx1"/>
              </a:solidFill>
            </a:endParaRPr>
          </a:p>
          <a:p>
            <a:endParaRPr lang="en-US" altLang="ja-JP" sz="1600" dirty="0" smtClean="0">
              <a:solidFill>
                <a:schemeClr val="tx1"/>
              </a:solidFill>
            </a:endParaRPr>
          </a:p>
          <a:p>
            <a:r>
              <a:rPr kumimoji="1" lang="ja-JP" altLang="en-US" sz="1600" dirty="0" smtClean="0">
                <a:solidFill>
                  <a:schemeClr val="tx1"/>
                </a:solidFill>
              </a:rPr>
              <a:t>　　　　　　</a:t>
            </a:r>
            <a:r>
              <a:rPr kumimoji="1" lang="en-US" altLang="ja-JP" sz="1600" dirty="0" err="1" smtClean="0">
                <a:solidFill>
                  <a:schemeClr val="tx1"/>
                </a:solidFill>
              </a:rPr>
              <a:t>HOWPol</a:t>
            </a:r>
            <a:endParaRPr kumimoji="1" lang="en-US" altLang="ja-JP" sz="1600" dirty="0" smtClean="0">
              <a:solidFill>
                <a:schemeClr val="tx1"/>
              </a:solidFill>
            </a:endParaRPr>
          </a:p>
          <a:p>
            <a:endParaRPr lang="en-US" altLang="ja-JP" sz="1600" dirty="0" smtClean="0">
              <a:solidFill>
                <a:schemeClr val="tx1"/>
              </a:solidFill>
            </a:endParaRPr>
          </a:p>
          <a:p>
            <a:endParaRPr kumimoji="1" lang="en-US" altLang="ja-JP" sz="1600" dirty="0" smtClean="0">
              <a:solidFill>
                <a:schemeClr val="tx1"/>
              </a:solidFill>
            </a:endParaRPr>
          </a:p>
          <a:p>
            <a:endParaRPr lang="en-US" altLang="ja-JP" sz="1600" dirty="0" smtClean="0">
              <a:solidFill>
                <a:schemeClr val="tx1"/>
              </a:solidFill>
            </a:endParaRPr>
          </a:p>
          <a:p>
            <a:r>
              <a:rPr kumimoji="1" lang="ja-JP" altLang="en-US" sz="1600" dirty="0" smtClean="0">
                <a:solidFill>
                  <a:schemeClr val="tx1"/>
                </a:solidFill>
              </a:rPr>
              <a:t>　　　　　高速分光器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2" name="角丸四角形 101"/>
          <p:cNvSpPr/>
          <p:nvPr/>
        </p:nvSpPr>
        <p:spPr>
          <a:xfrm>
            <a:off x="8028384" y="3573016"/>
            <a:ext cx="1008112" cy="252028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803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新３装置体制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(2012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～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)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107504" y="6309320"/>
            <a:ext cx="15183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赤外線センサ</a:t>
            </a:r>
            <a:endParaRPr kumimoji="1" lang="ja-JP" altLang="en-US" dirty="0"/>
          </a:p>
        </p:txBody>
      </p:sp>
      <p:cxnSp>
        <p:nvCxnSpPr>
          <p:cNvPr id="107" name="直線矢印コネクタ 106"/>
          <p:cNvCxnSpPr/>
          <p:nvPr/>
        </p:nvCxnSpPr>
        <p:spPr>
          <a:xfrm>
            <a:off x="7524328" y="6597352"/>
            <a:ext cx="1368152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テキスト ボックス 110"/>
          <p:cNvSpPr txBox="1"/>
          <p:nvPr/>
        </p:nvSpPr>
        <p:spPr>
          <a:xfrm>
            <a:off x="5724128" y="6453336"/>
            <a:ext cx="1782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冷却下での性能試験</a:t>
            </a:r>
            <a:endParaRPr kumimoji="1" lang="ja-JP" altLang="en-US" sz="1400" dirty="0"/>
          </a:p>
        </p:txBody>
      </p:sp>
      <p:sp>
        <p:nvSpPr>
          <p:cNvPr id="112" name="角丸四角形 111"/>
          <p:cNvSpPr/>
          <p:nvPr/>
        </p:nvSpPr>
        <p:spPr>
          <a:xfrm>
            <a:off x="2771800" y="2708920"/>
            <a:ext cx="2520280" cy="2016224"/>
          </a:xfrm>
          <a:prstGeom prst="roundRect">
            <a:avLst/>
          </a:prstGeom>
          <a:solidFill>
            <a:srgbClr val="FDEADA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TRISPEC</a:t>
            </a:r>
            <a:r>
              <a:rPr kumimoji="1" lang="ja-JP" altLang="en-US" dirty="0" smtClean="0">
                <a:solidFill>
                  <a:schemeClr val="tx1"/>
                </a:solidFill>
              </a:rPr>
              <a:t>独裁体制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(2006</a:t>
            </a:r>
            <a:r>
              <a:rPr lang="ja-JP" altLang="en-US" dirty="0" smtClean="0">
                <a:solidFill>
                  <a:schemeClr val="tx1"/>
                </a:solidFill>
              </a:rPr>
              <a:t>～</a:t>
            </a:r>
            <a:r>
              <a:rPr lang="en-US" altLang="ja-JP" dirty="0" smtClean="0">
                <a:solidFill>
                  <a:schemeClr val="tx1"/>
                </a:solidFill>
              </a:rPr>
              <a:t>2008)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2" grpId="0" animBg="1"/>
      <p:bldP spid="1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かなた望遠鏡での装置開発メンバー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544616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b="1" dirty="0" err="1" smtClean="0"/>
              <a:t>HOWPol</a:t>
            </a:r>
            <a:endParaRPr kumimoji="1" lang="en-US" altLang="ja-JP" b="1" dirty="0" smtClean="0"/>
          </a:p>
          <a:p>
            <a:pPr lvl="1"/>
            <a:r>
              <a:rPr lang="ja-JP" altLang="en-US" dirty="0" smtClean="0"/>
              <a:t>川端弘治、</a:t>
            </a:r>
            <a:r>
              <a:rPr lang="ja-JP" altLang="en-US" dirty="0" smtClean="0">
                <a:solidFill>
                  <a:srgbClr val="00B0F0"/>
                </a:solidFill>
              </a:rPr>
              <a:t>永江修、千代延真吾、田中裕行、小松智之、宮本久嗣、佐藤久之、高木勝俊、</a:t>
            </a:r>
            <a:r>
              <a:rPr lang="ja-JP" altLang="en-US" dirty="0" smtClean="0"/>
              <a:t>植村誠、大杉節（広島大学）、</a:t>
            </a: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中屋秀彦、鎌田由紀子、宮崎聡、山下卓也（国立天文台）、佐藤修二、上原麻理子（名古屋大学）</a:t>
            </a:r>
            <a:endParaRPr kumimoji="1" lang="en-US" altLang="ja-JP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ja-JP" altLang="en-US" b="1" dirty="0" smtClean="0"/>
              <a:t>高速分光器</a:t>
            </a:r>
            <a:endParaRPr lang="en-US" altLang="ja-JP" b="1" dirty="0" smtClean="0"/>
          </a:p>
          <a:p>
            <a:pPr lvl="1"/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磯貝瑞希、嶺重慎、野上大作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京都大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川端弘治、植村誠 、大杉節、山下卓也、</a:t>
            </a:r>
            <a:r>
              <a:rPr lang="ja-JP" altLang="en-US" dirty="0" smtClean="0">
                <a:solidFill>
                  <a:srgbClr val="00B0F0"/>
                </a:solidFill>
              </a:rPr>
              <a:t>永江修、新井彰、山中雅之 、宮本久嗣、上原岳士、笹田真人、田中祐行、松井理紗子、池尻祐輝、先本清志、小松智之、</a:t>
            </a:r>
            <a:r>
              <a:rPr lang="ja-JP" altLang="en-US" dirty="0" smtClean="0"/>
              <a:t>深沢泰司（広島大）</a:t>
            </a:r>
            <a:endParaRPr kumimoji="1" lang="en-US" altLang="ja-JP" dirty="0" smtClean="0"/>
          </a:p>
          <a:p>
            <a:r>
              <a:rPr lang="en-US" altLang="ja-JP" b="1" dirty="0" smtClean="0"/>
              <a:t>HONIR</a:t>
            </a:r>
            <a:endParaRPr lang="en-US" altLang="ja-JP" dirty="0" smtClean="0">
              <a:solidFill>
                <a:srgbClr val="FFC000"/>
              </a:solidFill>
            </a:endParaRPr>
          </a:p>
          <a:p>
            <a:pPr lvl="1"/>
            <a:r>
              <a:rPr lang="ja-JP" altLang="en-US" dirty="0" smtClean="0">
                <a:solidFill>
                  <a:srgbClr val="00B0F0"/>
                </a:solidFill>
              </a:rPr>
              <a:t>先本清志、原尾達也、小松智之、浦野剛志、</a:t>
            </a:r>
            <a:r>
              <a:rPr lang="ja-JP" altLang="en-US" dirty="0" smtClean="0"/>
              <a:t>秋田谷洋、川端弘治、吉田道利、大杉節（広島大学）、</a:t>
            </a: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中島亜佐美（東京大学）、山下卓也、中屋秀彦（国立天文台）</a:t>
            </a:r>
            <a:endParaRPr lang="en-US" altLang="ja-JP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ja-JP" altLang="en-US" b="1" dirty="0" smtClean="0"/>
              <a:t>近赤外線センサ</a:t>
            </a:r>
            <a:endParaRPr lang="en-US" altLang="ja-JP" dirty="0" smtClean="0">
              <a:solidFill>
                <a:srgbClr val="FFC000"/>
              </a:solidFill>
            </a:endParaRPr>
          </a:p>
          <a:p>
            <a:pPr lvl="1"/>
            <a:r>
              <a:rPr lang="ja-JP" altLang="en-US" dirty="0" smtClean="0">
                <a:solidFill>
                  <a:srgbClr val="00B0F0"/>
                </a:solidFill>
              </a:rPr>
              <a:t>伊藤亮介</a:t>
            </a:r>
            <a:r>
              <a:rPr lang="ja-JP" altLang="en-US" dirty="0" smtClean="0"/>
              <a:t>、大杉節、川端弘治、吉田道利（広島大学）</a:t>
            </a: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、中屋秀彦、山下卓也（国立天文台）</a:t>
            </a:r>
            <a:endParaRPr lang="en-US" altLang="ja-JP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576" y="6093296"/>
            <a:ext cx="777167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学生（青</a:t>
            </a:r>
            <a:r>
              <a:rPr lang="ja-JP" altLang="en-US" sz="2800" dirty="0" smtClean="0"/>
              <a:t>字）、外部サポート（茶色）が大</a:t>
            </a:r>
            <a:r>
              <a:rPr kumimoji="1" lang="ja-JP" altLang="en-US" sz="2800" dirty="0" smtClean="0"/>
              <a:t>きなウェイト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中小口径望遠鏡での装置開発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r>
              <a:rPr kumimoji="1" lang="ja-JP" altLang="en-US" b="1" dirty="0" smtClean="0">
                <a:solidFill>
                  <a:schemeClr val="accent1"/>
                </a:solidFill>
              </a:rPr>
              <a:t>科学的目標</a:t>
            </a:r>
            <a:r>
              <a:rPr lang="ja-JP" altLang="en-US" b="1" dirty="0" smtClean="0">
                <a:solidFill>
                  <a:schemeClr val="accent1"/>
                </a:solidFill>
              </a:rPr>
              <a:t>の明確化</a:t>
            </a:r>
            <a:endParaRPr lang="en-US" altLang="ja-JP" b="1" dirty="0" smtClean="0">
              <a:solidFill>
                <a:schemeClr val="accent1"/>
              </a:solidFill>
            </a:endParaRPr>
          </a:p>
          <a:p>
            <a:pPr lvl="1"/>
            <a:r>
              <a:rPr lang="ja-JP" altLang="en-US" dirty="0" smtClean="0"/>
              <a:t>突発天体観測に特化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迅速な偏光観測（</a:t>
            </a:r>
            <a:r>
              <a:rPr lang="en-US" altLang="ja-JP" dirty="0" smtClean="0"/>
              <a:t>GRB</a:t>
            </a:r>
            <a:r>
              <a:rPr lang="ja-JP" altLang="en-US" dirty="0" smtClean="0"/>
              <a:t>）→</a:t>
            </a:r>
            <a:r>
              <a:rPr lang="en-US" altLang="ja-JP" dirty="0" err="1" smtClean="0"/>
              <a:t>HOWPol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時間変動の高速追跡（激変星）→高速分光器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多波長同時観測（</a:t>
            </a:r>
            <a:r>
              <a:rPr lang="en-US" altLang="ja-JP" dirty="0" smtClean="0"/>
              <a:t>GRB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超新星、</a:t>
            </a:r>
            <a:r>
              <a:rPr lang="en-US" altLang="ja-JP" dirty="0" smtClean="0"/>
              <a:t>etc</a:t>
            </a:r>
            <a:r>
              <a:rPr lang="ja-JP" altLang="en-US" dirty="0" smtClean="0"/>
              <a:t>）→</a:t>
            </a:r>
            <a:r>
              <a:rPr lang="en-US" altLang="ja-JP" dirty="0" smtClean="0"/>
              <a:t>HONIR</a:t>
            </a:r>
          </a:p>
          <a:p>
            <a:r>
              <a:rPr kumimoji="1" lang="ja-JP" altLang="en-US" b="1" dirty="0" smtClean="0">
                <a:solidFill>
                  <a:schemeClr val="accent1"/>
                </a:solidFill>
              </a:rPr>
              <a:t>ユニークな装置スペック</a:t>
            </a:r>
            <a:endParaRPr kumimoji="1" lang="en-US" altLang="ja-JP" b="1" dirty="0" smtClean="0">
              <a:solidFill>
                <a:schemeClr val="accent1"/>
              </a:solidFill>
            </a:endParaRPr>
          </a:p>
          <a:p>
            <a:pPr lvl="1"/>
            <a:r>
              <a:rPr lang="ja-JP" altLang="en-US" b="1" u="sng" dirty="0" smtClean="0"/>
              <a:t>偏光</a:t>
            </a:r>
            <a:r>
              <a:rPr lang="ja-JP" altLang="en-US" dirty="0" smtClean="0"/>
              <a:t>機能の重視（</a:t>
            </a:r>
            <a:r>
              <a:rPr lang="en-US" altLang="ja-JP" dirty="0" err="1" smtClean="0"/>
              <a:t>HOWPol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HONIR</a:t>
            </a:r>
            <a:r>
              <a:rPr lang="ja-JP" altLang="en-US" dirty="0" smtClean="0"/>
              <a:t>）</a:t>
            </a:r>
            <a:endParaRPr kumimoji="1" lang="en-US" altLang="ja-JP" dirty="0" smtClean="0"/>
          </a:p>
          <a:p>
            <a:r>
              <a:rPr lang="ja-JP" altLang="en-US" b="1" dirty="0" smtClean="0">
                <a:solidFill>
                  <a:schemeClr val="accent1"/>
                </a:solidFill>
              </a:rPr>
              <a:t>リーゾナブルな開発時間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実際には</a:t>
            </a:r>
            <a:r>
              <a:rPr lang="en-US" altLang="ja-JP" dirty="0" err="1" smtClean="0"/>
              <a:t>HOWPol</a:t>
            </a:r>
            <a:r>
              <a:rPr lang="ja-JP" altLang="en-US" dirty="0" smtClean="0"/>
              <a:t>に</a:t>
            </a:r>
            <a:r>
              <a:rPr lang="en-US" altLang="ja-JP" dirty="0" smtClean="0"/>
              <a:t>3</a:t>
            </a:r>
            <a:r>
              <a:rPr lang="ja-JP" altLang="en-US" dirty="0" smtClean="0"/>
              <a:t>年、</a:t>
            </a:r>
            <a:r>
              <a:rPr lang="en-US" altLang="ja-JP" dirty="0" smtClean="0"/>
              <a:t>HONIR</a:t>
            </a:r>
            <a:r>
              <a:rPr lang="ja-JP" altLang="en-US" dirty="0" err="1" smtClean="0"/>
              <a:t>には</a:t>
            </a:r>
            <a:r>
              <a:rPr lang="en-US" altLang="ja-JP" dirty="0" smtClean="0"/>
              <a:t>5</a:t>
            </a:r>
            <a:r>
              <a:rPr lang="ja-JP" altLang="en-US" dirty="0" smtClean="0"/>
              <a:t>年かかっており、少し時間がかかりすぎ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装置開発ワークベンチとしての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「かなた望遠鏡」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5252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ANIR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MAX38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DMC</a:t>
            </a:r>
            <a:r>
              <a:rPr lang="ja-JP" altLang="en-US" dirty="0" smtClean="0"/>
              <a:t>　（東大）</a:t>
            </a:r>
            <a:endParaRPr lang="en-US" altLang="ja-JP" dirty="0" smtClean="0"/>
          </a:p>
          <a:p>
            <a:r>
              <a:rPr kumimoji="1" lang="en-US" altLang="ja-JP" dirty="0" smtClean="0"/>
              <a:t>GIGMICS</a:t>
            </a:r>
            <a:r>
              <a:rPr kumimoji="1" lang="ja-JP" altLang="en-US" dirty="0" smtClean="0"/>
              <a:t>　（名古屋大）</a:t>
            </a:r>
            <a:endParaRPr kumimoji="1" lang="en-US" altLang="ja-JP" dirty="0" smtClean="0"/>
          </a:p>
          <a:p>
            <a:r>
              <a:rPr lang="ja-JP" altLang="en-US" dirty="0" smtClean="0"/>
              <a:t>中間赤外ヘテロダイン分光器　（東北大）</a:t>
            </a:r>
            <a:endParaRPr lang="en-US" altLang="ja-JP" dirty="0" smtClean="0"/>
          </a:p>
          <a:p>
            <a:r>
              <a:rPr kumimoji="1" lang="en-US" altLang="ja-JP" dirty="0" smtClean="0"/>
              <a:t>ZPF</a:t>
            </a:r>
            <a:r>
              <a:rPr kumimoji="1" lang="ja-JP" altLang="en-US" dirty="0" smtClean="0"/>
              <a:t>セラミック副鏡　（国立天文台）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国内にある中小口径</a:t>
            </a:r>
            <a:endParaRPr kumimoji="1"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望遠鏡として重要</a:t>
            </a:r>
            <a:r>
              <a:rPr lang="ja-JP" altLang="en-US" dirty="0" smtClean="0"/>
              <a:t>な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ファンクション</a:t>
            </a:r>
            <a:endParaRPr kumimoji="1" lang="ja-JP" altLang="en-US" dirty="0"/>
          </a:p>
        </p:txBody>
      </p:sp>
      <p:pic>
        <p:nvPicPr>
          <p:cNvPr id="4" name="図 3" descr="DSC032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861049"/>
            <a:ext cx="3995935" cy="2996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広島大学宇宙科学センター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ja-JP" altLang="en-US" dirty="0" smtClean="0"/>
              <a:t>設立：</a:t>
            </a:r>
            <a:r>
              <a:rPr kumimoji="1" lang="en-US" altLang="ja-JP" dirty="0" smtClean="0"/>
              <a:t>2004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月</a:t>
            </a:r>
            <a:endParaRPr kumimoji="1" lang="en-US" altLang="ja-JP" dirty="0" smtClean="0"/>
          </a:p>
          <a:p>
            <a:r>
              <a:rPr lang="ja-JP" altLang="en-US" dirty="0" smtClean="0"/>
              <a:t>施設：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東広島天文台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1.5m</a:t>
            </a:r>
            <a:r>
              <a:rPr lang="ja-JP" altLang="en-US" dirty="0" smtClean="0"/>
              <a:t>光赤外望遠鏡</a:t>
            </a:r>
            <a:r>
              <a:rPr lang="en-US" altLang="ja-JP" dirty="0" smtClean="0"/>
              <a:t> (</a:t>
            </a:r>
            <a:r>
              <a:rPr lang="ja-JP" altLang="en-US" dirty="0" smtClean="0"/>
              <a:t>かなた</a:t>
            </a:r>
            <a:r>
              <a:rPr lang="en-US" altLang="ja-JP" dirty="0" smtClean="0"/>
              <a:t>)</a:t>
            </a:r>
          </a:p>
          <a:p>
            <a:r>
              <a:rPr lang="ja-JP" altLang="en-US" dirty="0" smtClean="0"/>
              <a:t>目的</a:t>
            </a:r>
            <a:r>
              <a:rPr kumimoji="1" lang="en-US" altLang="ja-JP" dirty="0" smtClean="0"/>
              <a:t>:</a:t>
            </a:r>
          </a:p>
          <a:p>
            <a:pPr lvl="1"/>
            <a:r>
              <a:rPr lang="ja-JP" altLang="en-US" dirty="0" smtClean="0"/>
              <a:t>高エネルギー天文衛星</a:t>
            </a:r>
            <a:r>
              <a:rPr lang="en-US" altLang="ja-JP" dirty="0" smtClean="0"/>
              <a:t> (</a:t>
            </a:r>
            <a:r>
              <a:rPr lang="ja-JP" altLang="en-US" dirty="0" smtClean="0"/>
              <a:t>フェルミ・ガンマ線衛星、すざく・</a:t>
            </a:r>
            <a:r>
              <a:rPr lang="en-US" altLang="ja-JP" dirty="0" smtClean="0"/>
              <a:t>X</a:t>
            </a:r>
            <a:r>
              <a:rPr lang="ja-JP" altLang="en-US" dirty="0" smtClean="0"/>
              <a:t>線衛星</a:t>
            </a:r>
            <a:r>
              <a:rPr lang="en-US" altLang="ja-JP" dirty="0" smtClean="0"/>
              <a:t>)</a:t>
            </a:r>
            <a:r>
              <a:rPr lang="ja-JP" altLang="en-US" dirty="0" smtClean="0"/>
              <a:t>と連携した突発天体観測研究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宇宙の高エネルギー突発現象の解明</a:t>
            </a:r>
            <a:endParaRPr kumimoji="1" lang="en-US" altLang="ja-JP" dirty="0" smtClean="0"/>
          </a:p>
          <a:p>
            <a:r>
              <a:rPr lang="ja-JP" altLang="en-US" dirty="0" smtClean="0"/>
              <a:t>主たる観測天体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ガンマ線バースト、超新星、新星、激変星、</a:t>
            </a:r>
            <a:r>
              <a:rPr kumimoji="1" lang="en-US" altLang="ja-JP" dirty="0" smtClean="0"/>
              <a:t>X</a:t>
            </a:r>
            <a:r>
              <a:rPr kumimoji="1" lang="ja-JP" altLang="en-US" dirty="0" smtClean="0"/>
              <a:t>線連星、ブレーザー（</a:t>
            </a:r>
            <a:r>
              <a:rPr lang="ja-JP" altLang="en-US" dirty="0" smtClean="0"/>
              <a:t>活動銀河核</a:t>
            </a:r>
            <a:r>
              <a:rPr kumimoji="1" lang="ja-JP" altLang="en-US" dirty="0" smtClean="0"/>
              <a:t>）など</a:t>
            </a:r>
            <a:r>
              <a:rPr kumimoji="1" lang="en-US" altLang="ja-JP" dirty="0" smtClean="0"/>
              <a:t>.</a:t>
            </a:r>
          </a:p>
          <a:p>
            <a:pPr lvl="1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かなた望遠鏡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642911" y="1000108"/>
            <a:ext cx="817756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主鏡口径</a:t>
            </a:r>
            <a:r>
              <a:rPr lang="en-US" altLang="ja-JP" sz="2800" dirty="0" smtClean="0"/>
              <a:t>: 1.5m</a:t>
            </a:r>
          </a:p>
          <a:p>
            <a:r>
              <a:rPr lang="ja-JP" altLang="en-US" sz="2800" dirty="0" smtClean="0"/>
              <a:t>リッチークレチアン</a:t>
            </a:r>
            <a:r>
              <a:rPr lang="en-US" altLang="ja-JP" sz="2800" dirty="0" smtClean="0"/>
              <a:t> F/12</a:t>
            </a:r>
          </a:p>
          <a:p>
            <a:r>
              <a:rPr kumimoji="1" lang="ja-JP" altLang="en-US" sz="2800" dirty="0" smtClean="0"/>
              <a:t>焦点</a:t>
            </a:r>
            <a:r>
              <a:rPr kumimoji="1" lang="en-US" altLang="ja-JP" sz="2800" dirty="0" smtClean="0"/>
              <a:t>: </a:t>
            </a:r>
            <a:r>
              <a:rPr kumimoji="1" lang="ja-JP" altLang="en-US" sz="2800" dirty="0" smtClean="0"/>
              <a:t>カセグレン焦点、２つのナスミス焦点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建設年：</a:t>
            </a:r>
            <a:r>
              <a:rPr kumimoji="1" lang="en-US" altLang="ja-JP" sz="2800" dirty="0" smtClean="0"/>
              <a:t>1996</a:t>
            </a:r>
            <a:r>
              <a:rPr kumimoji="1" lang="ja-JP" altLang="en-US" sz="2800" dirty="0" smtClean="0"/>
              <a:t>年</a:t>
            </a:r>
            <a:endParaRPr kumimoji="1" lang="en-US" altLang="ja-JP" sz="2800" dirty="0" smtClean="0"/>
          </a:p>
          <a:p>
            <a:pPr lvl="1"/>
            <a:r>
              <a:rPr kumimoji="1" lang="ja-JP" altLang="en-US" sz="2000" dirty="0" smtClean="0"/>
              <a:t>すばる望遠鏡赤外シミュレーターとして国立天文台三鷹に設置→</a:t>
            </a:r>
            <a:r>
              <a:rPr kumimoji="1" lang="en-US" altLang="ja-JP" sz="2000" dirty="0" smtClean="0"/>
              <a:t>2006</a:t>
            </a:r>
            <a:r>
              <a:rPr kumimoji="1" lang="ja-JP" altLang="en-US" sz="2000" dirty="0" smtClean="0"/>
              <a:t>年に東広島に移設</a:t>
            </a:r>
            <a:endParaRPr kumimoji="1" lang="en-US" altLang="ja-JP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36736"/>
          </a:xfrm>
        </p:spPr>
        <p:txBody>
          <a:bodyPr/>
          <a:lstStyle/>
          <a:p>
            <a:r>
              <a:rPr kumimoji="1" lang="ja-JP" altLang="en-US" dirty="0" smtClean="0"/>
              <a:t>かなた望遠鏡の観測装置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sz="4500" b="1" dirty="0" smtClean="0">
                <a:solidFill>
                  <a:schemeClr val="accent1"/>
                </a:solidFill>
              </a:rPr>
              <a:t>TRISPEC</a:t>
            </a:r>
            <a:r>
              <a:rPr kumimoji="1" lang="ja-JP" altLang="en-US" sz="4500" b="1" dirty="0" smtClean="0">
                <a:solidFill>
                  <a:schemeClr val="accent1"/>
                </a:solidFill>
              </a:rPr>
              <a:t>（可視近赤外同時撮像分光偏光装置）</a:t>
            </a:r>
            <a:endParaRPr kumimoji="1" lang="en-US" altLang="ja-JP" sz="4500" b="1" dirty="0" smtClean="0">
              <a:solidFill>
                <a:schemeClr val="accent1"/>
              </a:solidFill>
            </a:endParaRPr>
          </a:p>
          <a:p>
            <a:pPr lvl="1"/>
            <a:r>
              <a:rPr kumimoji="1" lang="ja-JP" altLang="en-US" dirty="0" smtClean="0"/>
              <a:t>可視１バンド、近赤外２バンド同時観測可能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視野</a:t>
            </a:r>
            <a:r>
              <a:rPr lang="en-US" altLang="ja-JP" dirty="0" smtClean="0"/>
              <a:t>: 7’ x 7’;   </a:t>
            </a:r>
            <a:r>
              <a:rPr lang="ja-JP" altLang="en-US" dirty="0" smtClean="0"/>
              <a:t>波長分解能</a:t>
            </a:r>
            <a:r>
              <a:rPr lang="en-US" altLang="ja-JP" dirty="0" smtClean="0"/>
              <a:t>R = 140 – 360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名古屋大学により開発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ブレーザー、激変星の測光・偏光観測</a:t>
            </a:r>
            <a:endParaRPr kumimoji="1" lang="en-US" altLang="ja-JP" dirty="0" smtClean="0"/>
          </a:p>
          <a:p>
            <a:pPr lvl="1"/>
            <a:r>
              <a:rPr lang="ja-JP" altLang="en-US" dirty="0" smtClean="0">
                <a:solidFill>
                  <a:srgbClr val="FFC000"/>
                </a:solidFill>
              </a:rPr>
              <a:t>現在、すべての検出器が読み出し不能（休眠中）</a:t>
            </a:r>
            <a:endParaRPr kumimoji="1" lang="en-US" altLang="ja-JP" dirty="0" smtClean="0">
              <a:solidFill>
                <a:srgbClr val="FFC000"/>
              </a:solidFill>
            </a:endParaRPr>
          </a:p>
          <a:p>
            <a:r>
              <a:rPr lang="en-US" altLang="ja-JP" sz="4500" b="1" dirty="0" err="1" smtClean="0">
                <a:solidFill>
                  <a:schemeClr val="accent1"/>
                </a:solidFill>
              </a:rPr>
              <a:t>HOWPol</a:t>
            </a:r>
            <a:r>
              <a:rPr lang="ja-JP" altLang="en-US" sz="4500" b="1" dirty="0" smtClean="0">
                <a:solidFill>
                  <a:schemeClr val="accent1"/>
                </a:solidFill>
              </a:rPr>
              <a:t>（一露出型可視広視野偏光撮像器）</a:t>
            </a:r>
            <a:endParaRPr lang="en-US" altLang="ja-JP" sz="4500" b="1" dirty="0" smtClean="0">
              <a:solidFill>
                <a:schemeClr val="accent1"/>
              </a:solidFill>
            </a:endParaRPr>
          </a:p>
          <a:p>
            <a:pPr lvl="1"/>
            <a:r>
              <a:rPr lang="ja-JP" altLang="en-US" dirty="0" smtClean="0"/>
              <a:t>可視測光、分光、偏光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一露出型偏光観測可能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視野</a:t>
            </a:r>
            <a:r>
              <a:rPr lang="en-US" altLang="ja-JP" dirty="0" smtClean="0"/>
              <a:t>: 15’ x 15’;   </a:t>
            </a:r>
            <a:r>
              <a:rPr lang="ja-JP" altLang="en-US" dirty="0" smtClean="0"/>
              <a:t>波長分解能</a:t>
            </a:r>
            <a:r>
              <a:rPr lang="en-US" altLang="ja-JP" dirty="0" smtClean="0"/>
              <a:t>R = 610, 2300</a:t>
            </a:r>
          </a:p>
          <a:p>
            <a:pPr lvl="1"/>
            <a:r>
              <a:rPr lang="ja-JP" altLang="en-US" dirty="0" smtClean="0"/>
              <a:t>超新星、新星の測光・分光観測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ガンマ線バーストの即時偏光観測</a:t>
            </a:r>
            <a:endParaRPr lang="en-US" altLang="ja-JP" dirty="0" smtClean="0"/>
          </a:p>
          <a:p>
            <a:r>
              <a:rPr lang="ja-JP" altLang="en-US" sz="4500" b="1" dirty="0" smtClean="0">
                <a:solidFill>
                  <a:schemeClr val="accent1"/>
                </a:solidFill>
              </a:rPr>
              <a:t>高速分光器</a:t>
            </a:r>
            <a:endParaRPr kumimoji="1" lang="en-US" altLang="ja-JP" sz="4500" b="1" dirty="0" smtClean="0">
              <a:solidFill>
                <a:schemeClr val="accent1"/>
              </a:solidFill>
            </a:endParaRPr>
          </a:p>
          <a:p>
            <a:pPr lvl="1"/>
            <a:r>
              <a:rPr lang="ja-JP" altLang="en-US" dirty="0" smtClean="0"/>
              <a:t>高速（最小露出時間～</a:t>
            </a:r>
            <a:r>
              <a:rPr lang="en-US" altLang="ja-JP" dirty="0" smtClean="0"/>
              <a:t>30msec</a:t>
            </a:r>
            <a:r>
              <a:rPr lang="ja-JP" altLang="en-US" dirty="0" smtClean="0"/>
              <a:t>）撮像・分光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視野</a:t>
            </a:r>
            <a:r>
              <a:rPr kumimoji="1" lang="en-US" altLang="ja-JP" dirty="0" smtClean="0"/>
              <a:t>: 4’ x 4’;  </a:t>
            </a:r>
            <a:r>
              <a:rPr kumimoji="1" lang="ja-JP" altLang="en-US" dirty="0" smtClean="0"/>
              <a:t>波長分解能</a:t>
            </a:r>
            <a:r>
              <a:rPr kumimoji="1" lang="en-US" altLang="ja-JP" dirty="0" smtClean="0"/>
              <a:t>R = 20, 150</a:t>
            </a:r>
          </a:p>
          <a:p>
            <a:pPr lvl="1"/>
            <a:r>
              <a:rPr lang="ja-JP" altLang="en-US" dirty="0" smtClean="0"/>
              <a:t>京都大学により開発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激変星、新星の高速測光、高速分光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285720" y="3714752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TRISPEC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>
            <a:stCxn id="6" idx="0"/>
          </p:cNvCxnSpPr>
          <p:nvPr/>
        </p:nvCxnSpPr>
        <p:spPr>
          <a:xfrm rot="5400000" flipH="1" flipV="1">
            <a:off x="453401" y="3096616"/>
            <a:ext cx="1214446" cy="218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000628" y="78579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高速分光器</a:t>
            </a:r>
            <a:endParaRPr kumimoji="1" lang="ja-JP" altLang="en-US" sz="3200" dirty="0"/>
          </a:p>
        </p:txBody>
      </p:sp>
      <p:cxnSp>
        <p:nvCxnSpPr>
          <p:cNvPr id="11" name="直線矢印コネクタ 10"/>
          <p:cNvCxnSpPr>
            <a:stCxn id="9" idx="1"/>
          </p:cNvCxnSpPr>
          <p:nvPr/>
        </p:nvCxnSpPr>
        <p:spPr>
          <a:xfrm flipH="1" flipV="1">
            <a:off x="4143372" y="1071546"/>
            <a:ext cx="857256" cy="6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286644" y="1928802"/>
            <a:ext cx="1589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/>
              <a:t>HOWPol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85720" y="5143512"/>
            <a:ext cx="4126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すべての観測装置が望遠鏡に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常時設置</a:t>
            </a:r>
            <a:endParaRPr kumimoji="1" lang="ja-JP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82579"/>
            <a:ext cx="4500563" cy="33754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6" name="直線矢印コネクタ 15"/>
          <p:cNvCxnSpPr>
            <a:stCxn id="12" idx="2"/>
          </p:cNvCxnSpPr>
          <p:nvPr/>
        </p:nvCxnSpPr>
        <p:spPr>
          <a:xfrm rot="5400000">
            <a:off x="7083330" y="3145520"/>
            <a:ext cx="1629803" cy="3659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円/楕円 19"/>
          <p:cNvSpPr/>
          <p:nvPr/>
        </p:nvSpPr>
        <p:spPr>
          <a:xfrm rot="19467548">
            <a:off x="-22649" y="1298081"/>
            <a:ext cx="1739393" cy="124090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2571736" y="500042"/>
            <a:ext cx="1571636" cy="107157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7000892" y="4143380"/>
            <a:ext cx="1357322" cy="121444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R0014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57158" y="5715016"/>
            <a:ext cx="20311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chemeClr val="bg1"/>
                </a:solidFill>
              </a:rPr>
              <a:t>TRISPEC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771800" y="4581128"/>
            <a:ext cx="36925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 err="1" smtClean="0">
                <a:solidFill>
                  <a:schemeClr val="bg1"/>
                </a:solidFill>
              </a:rPr>
              <a:t>HOWPol</a:t>
            </a:r>
            <a:endParaRPr kumimoji="1" lang="ja-JP" altLang="en-US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3375"/>
            <a:ext cx="7920880" cy="431800"/>
          </a:xfrm>
          <a:noFill/>
        </p:spPr>
        <p:txBody>
          <a:bodyPr anchor="ctr">
            <a:noAutofit/>
          </a:bodyPr>
          <a:lstStyle/>
          <a:p>
            <a:pPr eaLnBrk="1" hangingPunct="1"/>
            <a:r>
              <a:rPr lang="en-US" altLang="ja-JP" sz="3600" dirty="0" err="1" smtClean="0"/>
              <a:t>HOWPol</a:t>
            </a:r>
            <a:r>
              <a:rPr lang="en-US" altLang="ja-JP" sz="3600" dirty="0" smtClean="0"/>
              <a:t>: 1</a:t>
            </a:r>
            <a:r>
              <a:rPr lang="ja-JP" altLang="en-US" sz="3600" dirty="0" smtClean="0"/>
              <a:t>露出型広視野偏光撮像器</a:t>
            </a:r>
            <a:endParaRPr lang="en-US" altLang="ja-JP" sz="3600" dirty="0" smtClean="0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1142976" y="1003300"/>
            <a:ext cx="556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397" tIns="49200" rIns="98397" bIns="49200">
            <a:spAutoFit/>
          </a:bodyPr>
          <a:lstStyle/>
          <a:p>
            <a:pPr defTabSz="1031875"/>
            <a:r>
              <a:rPr lang="en-US" altLang="ja-JP" sz="2400" dirty="0"/>
              <a:t>Hiroshima One-shot Wide-field </a:t>
            </a:r>
            <a:r>
              <a:rPr lang="en-US" altLang="ja-JP" sz="2400" dirty="0" err="1"/>
              <a:t>Polarimeter</a:t>
            </a:r>
            <a:endParaRPr lang="en-US" altLang="ja-JP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500174"/>
            <a:ext cx="1928826" cy="144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 descr="http://www.hiroshima-u.ac.jp/upload/24/DSCN1193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736"/>
            <a:ext cx="2000264" cy="1500198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500174"/>
            <a:ext cx="2170098" cy="216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0739" y="4071942"/>
            <a:ext cx="2237475" cy="221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857356" y="6169096"/>
            <a:ext cx="1499032" cy="18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1400">
                <a:latin typeface="Arial" charset="0"/>
              </a:rPr>
              <a:t>Oliva 1997, A&amp;AS, 123, 589</a:t>
            </a:r>
          </a:p>
        </p:txBody>
      </p:sp>
      <p:pic>
        <p:nvPicPr>
          <p:cNvPr id="14" name="Picture 6" descr="wedow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5474" y="4642585"/>
            <a:ext cx="1390681" cy="142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wedowo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0216" y="4240270"/>
            <a:ext cx="1360858" cy="197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572000" y="4668898"/>
            <a:ext cx="176941" cy="32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1400" dirty="0">
                <a:latin typeface="Arial" charset="0"/>
              </a:rPr>
              <a:t>e</a:t>
            </a:r>
          </a:p>
          <a:p>
            <a:pPr>
              <a:spcBef>
                <a:spcPct val="0"/>
              </a:spcBef>
            </a:pPr>
            <a:r>
              <a:rPr lang="en-US" altLang="ja-JP" sz="1400" dirty="0">
                <a:latin typeface="Arial" charset="0"/>
              </a:rPr>
              <a:t>o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572000" y="5491234"/>
            <a:ext cx="176941" cy="32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1400" dirty="0">
                <a:latin typeface="Arial" charset="0"/>
              </a:rPr>
              <a:t>e</a:t>
            </a:r>
          </a:p>
          <a:p>
            <a:pPr>
              <a:spcBef>
                <a:spcPct val="0"/>
              </a:spcBef>
            </a:pPr>
            <a:r>
              <a:rPr lang="en-US" altLang="ja-JP" sz="1400" dirty="0">
                <a:latin typeface="Arial" charset="0"/>
              </a:rPr>
              <a:t>o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 rot="16200000">
            <a:off x="4291356" y="4947709"/>
            <a:ext cx="1702463" cy="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8397" tIns="49200" rIns="98397" bIns="49200">
            <a:spAutoFit/>
          </a:bodyPr>
          <a:lstStyle/>
          <a:p>
            <a:pPr algn="ctr" defTabSz="1031875"/>
            <a:r>
              <a:rPr lang="ja-JP" altLang="en-US" sz="1400" dirty="0" smtClean="0"/>
              <a:t>４つの方位角の</a:t>
            </a:r>
            <a:endParaRPr lang="en-US" altLang="ja-JP" sz="1400" dirty="0" smtClean="0"/>
          </a:p>
          <a:p>
            <a:pPr algn="ctr" defTabSz="1031875"/>
            <a:r>
              <a:rPr lang="ja-JP" altLang="en-US" sz="1400" dirty="0" smtClean="0"/>
              <a:t>直線偏光ビーム</a:t>
            </a:r>
            <a:endParaRPr lang="en-US" altLang="ja-JP" sz="1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215074" y="3643314"/>
            <a:ext cx="2081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広視野モード（</a:t>
            </a:r>
            <a:r>
              <a:rPr kumimoji="1" lang="en-US" altLang="ja-JP" dirty="0" smtClean="0"/>
              <a:t>7’×7’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215074" y="6286520"/>
            <a:ext cx="2183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狭</a:t>
            </a:r>
            <a:r>
              <a:rPr kumimoji="1" lang="ja-JP" altLang="en-US" dirty="0" smtClean="0"/>
              <a:t>視野モード（</a:t>
            </a:r>
            <a:r>
              <a:rPr lang="en-US" altLang="ja-JP" dirty="0" smtClean="0"/>
              <a:t>1</a:t>
            </a:r>
            <a:r>
              <a:rPr kumimoji="1" lang="en-US" altLang="ja-JP" dirty="0" smtClean="0"/>
              <a:t>’×</a:t>
            </a:r>
            <a:r>
              <a:rPr lang="en-US" altLang="ja-JP" dirty="0" smtClean="0"/>
              <a:t>15</a:t>
            </a:r>
            <a:r>
              <a:rPr kumimoji="1" lang="en-US" altLang="ja-JP" dirty="0" smtClean="0"/>
              <a:t>’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142976" y="3517241"/>
            <a:ext cx="4722839" cy="91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397" tIns="49200" rIns="98397" bIns="49200">
            <a:spAutoFit/>
          </a:bodyPr>
          <a:lstStyle/>
          <a:p>
            <a:pPr defTabSz="1031875"/>
            <a:r>
              <a:rPr lang="en-US" altLang="ja-JP" sz="2400" dirty="0" err="1" smtClean="0"/>
              <a:t>WeDoWo</a:t>
            </a:r>
            <a:r>
              <a:rPr lang="ja-JP" altLang="en-US" sz="2400" dirty="0" smtClean="0"/>
              <a:t>プリズムにより１回の露出</a:t>
            </a:r>
            <a:endParaRPr lang="en-US" altLang="ja-JP" sz="2400" dirty="0" smtClean="0"/>
          </a:p>
          <a:p>
            <a:pPr defTabSz="1031875"/>
            <a:r>
              <a:rPr lang="ja-JP" altLang="en-US" sz="2400" dirty="0" smtClean="0"/>
              <a:t>で直線偏光測定が可能</a:t>
            </a:r>
            <a:endParaRPr lang="en-US" altLang="ja-JP" sz="2400" dirty="0"/>
          </a:p>
        </p:txBody>
      </p:sp>
      <p:sp>
        <p:nvSpPr>
          <p:cNvPr id="24" name="テキスト ボックス 23"/>
          <p:cNvSpPr txBox="1"/>
          <p:nvPr/>
        </p:nvSpPr>
        <p:spPr>
          <a:xfrm rot="16200000">
            <a:off x="3157876" y="515432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瞳像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 rot="16200000">
            <a:off x="1131315" y="4983064"/>
            <a:ext cx="800219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入射光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瞳像</a:t>
            </a:r>
            <a:endParaRPr kumimoji="1" lang="ja-JP" altLang="en-US" dirty="0"/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7358082" y="2214554"/>
            <a:ext cx="649288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 type="stealth" w="med" len="med"/>
            <a:tailEnd type="stealth" w="med" len="med"/>
          </a:ln>
        </p:spPr>
        <p:txBody>
          <a:bodyPr lIns="98397" tIns="49200" rIns="98397" bIns="49200"/>
          <a:lstStyle/>
          <a:p>
            <a:endParaRPr lang="ja-JP" altLang="en-US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7715272" y="2928934"/>
            <a:ext cx="0" cy="576262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 type="stealth" w="med" len="med"/>
            <a:tailEnd type="stealth" w="med" len="med"/>
          </a:ln>
        </p:spPr>
        <p:txBody>
          <a:bodyPr lIns="98397" tIns="49200" rIns="98397" bIns="49200"/>
          <a:lstStyle/>
          <a:p>
            <a:endParaRPr lang="ja-JP" altLang="en-US"/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 flipH="1">
            <a:off x="6429388" y="2928934"/>
            <a:ext cx="431800" cy="504825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 type="stealth" w="med" len="med"/>
            <a:tailEnd type="stealth" w="med" len="med"/>
          </a:ln>
        </p:spPr>
        <p:txBody>
          <a:bodyPr lIns="98397" tIns="49200" rIns="98397" bIns="49200"/>
          <a:lstStyle/>
          <a:p>
            <a:endParaRPr lang="ja-JP" altLang="en-US"/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6643702" y="1785926"/>
            <a:ext cx="358775" cy="503237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 type="stealth" w="med" len="med"/>
            <a:tailEnd type="stealth" w="med" len="med"/>
          </a:ln>
        </p:spPr>
        <p:txBody>
          <a:bodyPr lIns="98397" tIns="49200" rIns="98397" bIns="49200"/>
          <a:lstStyle/>
          <a:p>
            <a:endParaRPr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500166" y="2928934"/>
            <a:ext cx="1643074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かなた望遠鏡</a:t>
            </a:r>
            <a:endParaRPr kumimoji="1" lang="en-US" altLang="ja-JP" dirty="0" smtClean="0"/>
          </a:p>
          <a:p>
            <a:r>
              <a:rPr kumimoji="1" lang="ja-JP" altLang="en-US" sz="1200" dirty="0" smtClean="0"/>
              <a:t>方位角速度</a:t>
            </a:r>
            <a:r>
              <a:rPr kumimoji="1" lang="en-US" altLang="ja-JP" sz="1200" dirty="0" smtClean="0"/>
              <a:t>5</a:t>
            </a:r>
            <a:r>
              <a:rPr kumimoji="1" lang="ja-JP" altLang="en-US" sz="1200" dirty="0" smtClean="0"/>
              <a:t>度</a:t>
            </a:r>
            <a:r>
              <a:rPr kumimoji="1" lang="en-US" altLang="ja-JP" sz="1200" dirty="0" smtClean="0"/>
              <a:t>/</a:t>
            </a:r>
            <a:r>
              <a:rPr kumimoji="1" lang="ja-JP" altLang="en-US" sz="1200" dirty="0" smtClean="0"/>
              <a:t>秒</a:t>
            </a:r>
            <a:endParaRPr kumimoji="1" lang="ja-JP" altLang="en-US" sz="12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643306" y="2940285"/>
            <a:ext cx="1785950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HOWPol</a:t>
            </a:r>
            <a:endParaRPr kumimoji="1" lang="en-US" altLang="ja-JP" dirty="0" smtClean="0"/>
          </a:p>
          <a:p>
            <a:endParaRPr kumimoji="1" lang="ja-JP" altLang="en-US" sz="1200" dirty="0"/>
          </a:p>
        </p:txBody>
      </p:sp>
      <p:grpSp>
        <p:nvGrpSpPr>
          <p:cNvPr id="2" name="グループ化 34"/>
          <p:cNvGrpSpPr/>
          <p:nvPr/>
        </p:nvGrpSpPr>
        <p:grpSpPr>
          <a:xfrm>
            <a:off x="755576" y="1412776"/>
            <a:ext cx="3533775" cy="2876550"/>
            <a:chOff x="755576" y="1412776"/>
            <a:chExt cx="3533775" cy="2876550"/>
          </a:xfrm>
        </p:grpSpPr>
        <p:pic>
          <p:nvPicPr>
            <p:cNvPr id="3891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5576" y="1412776"/>
              <a:ext cx="3533775" cy="287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テキスト ボックス 33"/>
            <p:cNvSpPr txBox="1"/>
            <p:nvPr/>
          </p:nvSpPr>
          <p:spPr>
            <a:xfrm>
              <a:off x="827584" y="3861048"/>
              <a:ext cx="3347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ウェッジ付きウォラストンプリズム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70748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3153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HOWPol</a:t>
            </a:r>
            <a:r>
              <a:rPr kumimoji="1" lang="ja-JP" altLang="en-US" dirty="0" smtClean="0"/>
              <a:t>の光学系レイアウト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365104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2051720" y="5013176"/>
            <a:ext cx="28121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HOWPol</a:t>
            </a:r>
            <a:r>
              <a:rPr kumimoji="1" lang="ja-JP" altLang="en-US" sz="2800" dirty="0" smtClean="0"/>
              <a:t>組み立て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作業風景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917</Words>
  <Application>Microsoft Office PowerPoint</Application>
  <PresentationFormat>画面に合わせる (4:3)</PresentationFormat>
  <Paragraphs>188</Paragraphs>
  <Slides>20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Office テーマ</vt:lpstr>
      <vt:lpstr>広島大学かなた望遠鏡の観測装置開発</vt:lpstr>
      <vt:lpstr>広島大学宇宙科学センター</vt:lpstr>
      <vt:lpstr>かなた望遠鏡</vt:lpstr>
      <vt:lpstr>かなた望遠鏡の観測装置</vt:lpstr>
      <vt:lpstr>スライド 5</vt:lpstr>
      <vt:lpstr>スライド 6</vt:lpstr>
      <vt:lpstr>スライド 7</vt:lpstr>
      <vt:lpstr>HOWPol: 1露出型広視野偏光撮像器</vt:lpstr>
      <vt:lpstr>HOWPolの光学系レイアウト</vt:lpstr>
      <vt:lpstr>HOWPolの機械系レイアウト</vt:lpstr>
      <vt:lpstr>スライド 11</vt:lpstr>
      <vt:lpstr>高速分光器 光学系の基本はHOWPolと同じ</vt:lpstr>
      <vt:lpstr>スライド 13</vt:lpstr>
      <vt:lpstr>新たな開発</vt:lpstr>
      <vt:lpstr>近赤外線センサー</vt:lpstr>
      <vt:lpstr>開発の歴史</vt:lpstr>
      <vt:lpstr>かなた望遠鏡での装置開発メンバー</vt:lpstr>
      <vt:lpstr>中小口径望遠鏡での装置開発</vt:lpstr>
      <vt:lpstr>装置開発ワークベンチとしての 「かなた望遠鏡」</vt:lpstr>
      <vt:lpstr>スライド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広島大学かなた望遠鏡の観測装置開発</dc:title>
  <dc:creator>yoshida</dc:creator>
  <cp:lastModifiedBy>yoshida</cp:lastModifiedBy>
  <cp:revision>20</cp:revision>
  <dcterms:created xsi:type="dcterms:W3CDTF">2012-02-20T03:29:19Z</dcterms:created>
  <dcterms:modified xsi:type="dcterms:W3CDTF">2012-02-22T03:49:48Z</dcterms:modified>
</cp:coreProperties>
</file>