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5" r:id="rId5"/>
    <p:sldId id="266" r:id="rId6"/>
    <p:sldId id="267" r:id="rId7"/>
    <p:sldId id="261" r:id="rId8"/>
    <p:sldId id="259" r:id="rId9"/>
    <p:sldId id="269" r:id="rId10"/>
    <p:sldId id="262" r:id="rId11"/>
    <p:sldId id="263" r:id="rId12"/>
    <p:sldId id="283" r:id="rId13"/>
    <p:sldId id="264" r:id="rId14"/>
    <p:sldId id="274" r:id="rId15"/>
    <p:sldId id="278" r:id="rId16"/>
    <p:sldId id="284" r:id="rId17"/>
    <p:sldId id="279" r:id="rId18"/>
    <p:sldId id="280" r:id="rId19"/>
    <p:sldId id="297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64" d="100"/>
          <a:sy n="6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FE9B4-BE9A-421E-BA61-90674267E31D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FE5B3-33FD-4B81-A9EE-F50A276F0A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0489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0321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119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4153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7A051-F789-40F9-8217-1513E83B468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7947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187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6318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8046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414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1444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8583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5602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6605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C10-7B32-48C6-B5E8-D5C0463C62BB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D37C-9734-4600-BE9C-9A1102F83B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437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可視赤外線同時カメラ</a:t>
            </a:r>
            <a:r>
              <a:rPr kumimoji="1" lang="en-US" altLang="ja-JP" dirty="0" smtClean="0"/>
              <a:t>HONIR</a:t>
            </a:r>
            <a:r>
              <a:rPr kumimoji="1" lang="ja-JP" altLang="en-US" dirty="0" smtClean="0"/>
              <a:t>の開発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35896" y="5229200"/>
            <a:ext cx="4568552" cy="625624"/>
          </a:xfrm>
        </p:spPr>
        <p:txBody>
          <a:bodyPr/>
          <a:lstStyle/>
          <a:p>
            <a:r>
              <a:rPr kumimoji="1" lang="ja-JP" altLang="en-US" dirty="0" smtClean="0"/>
              <a:t>広島大学 </a:t>
            </a:r>
            <a:r>
              <a:rPr kumimoji="1" lang="en-US" altLang="ja-JP" dirty="0" smtClean="0"/>
              <a:t>D2 </a:t>
            </a:r>
            <a:r>
              <a:rPr kumimoji="1" lang="ja-JP" altLang="en-US" dirty="0" smtClean="0"/>
              <a:t>先本清志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0" y="39688"/>
            <a:ext cx="9144000" cy="508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可視赤外線観測装置技術ワークショップ＠国立天文台三鷹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7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開発状況</a:t>
            </a:r>
            <a:r>
              <a:rPr kumimoji="1" lang="en-US" altLang="ja-JP" sz="3200" dirty="0" smtClean="0"/>
              <a:t>-</a:t>
            </a:r>
            <a:r>
              <a:rPr lang="ja-JP" altLang="en-US" sz="3200" dirty="0"/>
              <a:t>光学</a:t>
            </a:r>
            <a:r>
              <a:rPr kumimoji="1" lang="ja-JP" altLang="en-US" sz="3200" dirty="0" smtClean="0"/>
              <a:t>系</a:t>
            </a:r>
            <a:r>
              <a:rPr kumimoji="1" lang="en-US" altLang="ja-JP" sz="3200" dirty="0" smtClean="0"/>
              <a:t>-</a:t>
            </a:r>
            <a:endParaRPr kumimoji="1" lang="ja-JP" alt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1484"/>
            <a:ext cx="36385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183" y="652264"/>
            <a:ext cx="3533006" cy="56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049324" y="4458536"/>
            <a:ext cx="3162635" cy="77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冷却化では、依然ずれたまま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かなた込みの光学系だから？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528" y="5373216"/>
            <a:ext cx="399859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方針：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この状態のままで、かなたに取り付けて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試験観測を行うことにした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58849" y="4206230"/>
            <a:ext cx="2802596" cy="30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傾向は概ね一致している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8064" y="6381328"/>
            <a:ext cx="338785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詳しくは秋田谷ポスター参照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2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開発状況</a:t>
            </a:r>
            <a:r>
              <a:rPr kumimoji="1" lang="en-US" altLang="ja-JP" sz="3200" dirty="0" smtClean="0"/>
              <a:t>-</a:t>
            </a:r>
            <a:r>
              <a:rPr lang="ja-JP" altLang="en-US" sz="3200" dirty="0" smtClean="0"/>
              <a:t>駆動・制御</a:t>
            </a:r>
            <a:r>
              <a:rPr kumimoji="1" lang="ja-JP" altLang="en-US" sz="3200" dirty="0" smtClean="0"/>
              <a:t>系</a:t>
            </a:r>
            <a:r>
              <a:rPr kumimoji="1" lang="en-US" altLang="ja-JP" sz="3200" dirty="0" smtClean="0"/>
              <a:t>-</a:t>
            </a:r>
            <a:endParaRPr kumimoji="1" lang="ja-JP" alt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9943" cy="525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195736" y="3268287"/>
            <a:ext cx="1512168" cy="255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する必要あり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7899"/>
            <a:ext cx="3581082" cy="26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215276" y="5916073"/>
            <a:ext cx="4021111" cy="94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→さまざまな露出時間でフラット光源を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 撮像して、露出時間の校正を行った。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80113" y="5992272"/>
            <a:ext cx="3437066" cy="78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rgbClr val="FF0000"/>
                </a:solidFill>
              </a:rPr>
              <a:t>0.3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500s</a:t>
            </a:r>
            <a:r>
              <a:rPr lang="ja-JP" altLang="en-US" b="1" dirty="0" err="1">
                <a:solidFill>
                  <a:srgbClr val="FF0000"/>
                </a:solidFill>
              </a:rPr>
              <a:t>まで</a:t>
            </a:r>
            <a:r>
              <a:rPr lang="ja-JP" altLang="en-US" b="1" dirty="0">
                <a:solidFill>
                  <a:srgbClr val="FF0000"/>
                </a:solidFill>
              </a:rPr>
              <a:t>約</a:t>
            </a:r>
            <a:r>
              <a:rPr lang="en-US" altLang="ja-JP" b="1" dirty="0">
                <a:solidFill>
                  <a:srgbClr val="FF0000"/>
                </a:solidFill>
              </a:rPr>
              <a:t>3%</a:t>
            </a:r>
            <a:r>
              <a:rPr lang="ja-JP" altLang="en-US" b="1" dirty="0">
                <a:solidFill>
                  <a:srgbClr val="FF0000"/>
                </a:solidFill>
              </a:rPr>
              <a:t>以内の精度で露光時間のリニアリティを保てる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3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90514" cy="539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1"/>
            <a:ext cx="8229600" cy="43222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200" dirty="0" smtClean="0"/>
              <a:t>開発状況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検出器系</a:t>
            </a:r>
            <a:r>
              <a:rPr lang="en-US" altLang="ja-JP" sz="3200" dirty="0" smtClean="0"/>
              <a:t>-</a:t>
            </a:r>
            <a:endParaRPr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9458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ファーストライト：可視赤外線同時撮像の試験観測</a:t>
            </a:r>
            <a:endParaRPr kumimoji="1" lang="ja-JP" altLang="en-US" sz="3200" dirty="0"/>
          </a:p>
        </p:txBody>
      </p:sp>
      <p:pic>
        <p:nvPicPr>
          <p:cNvPr id="5122" name="Picture 2" descr="M42_VJK03_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5842"/>
            <a:ext cx="28575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508104" y="473794"/>
            <a:ext cx="197954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M42:VJK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三色合成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5536" y="764704"/>
            <a:ext cx="4726904" cy="145193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2400" b="1" dirty="0" smtClean="0"/>
              <a:t>2011</a:t>
            </a:r>
            <a:r>
              <a:rPr lang="ja-JP" altLang="en-US" sz="2400" b="1" dirty="0" smtClean="0"/>
              <a:t>年</a:t>
            </a:r>
            <a:r>
              <a:rPr lang="en-US" altLang="ja-JP" sz="2400" b="1" dirty="0" smtClean="0"/>
              <a:t>10</a:t>
            </a:r>
            <a:r>
              <a:rPr lang="ja-JP" altLang="en-US" sz="2400" b="1" dirty="0" smtClean="0"/>
              <a:t>月</a:t>
            </a:r>
            <a:r>
              <a:rPr lang="en-US" altLang="ja-JP" sz="2400" b="1" dirty="0" smtClean="0"/>
              <a:t>-2012</a:t>
            </a:r>
            <a:r>
              <a:rPr lang="ja-JP" altLang="en-US" sz="2400" b="1" dirty="0" smtClean="0"/>
              <a:t>年</a:t>
            </a:r>
            <a:r>
              <a:rPr lang="en-US" altLang="ja-JP" sz="2400" b="1" dirty="0" smtClean="0"/>
              <a:t>02</a:t>
            </a:r>
            <a:r>
              <a:rPr lang="ja-JP" altLang="en-US" sz="2400" b="1" dirty="0" smtClean="0"/>
              <a:t>月初旬まで、</a:t>
            </a:r>
            <a:endParaRPr lang="en-US" altLang="ja-JP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/>
              <a:t>かなたに</a:t>
            </a:r>
            <a:r>
              <a:rPr lang="en-US" altLang="ja-JP" sz="2400" b="1" dirty="0" smtClean="0"/>
              <a:t>HONIR</a:t>
            </a:r>
            <a:r>
              <a:rPr lang="ja-JP" altLang="en-US" sz="2400" b="1" dirty="0" smtClean="0"/>
              <a:t>を取り付けて、</a:t>
            </a:r>
            <a:endParaRPr lang="en-US" altLang="ja-JP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/>
              <a:t>ファーストライトを行った。</a:t>
            </a:r>
            <a:endParaRPr lang="en-US" altLang="ja-JP" sz="2400" b="1" dirty="0" smtClean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3833" y="2306831"/>
            <a:ext cx="5184576" cy="443453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/>
              <a:t>試験項目：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装置効率</a:t>
            </a:r>
          </a:p>
          <a:p>
            <a:pPr marL="0" indent="0">
              <a:buNone/>
            </a:pPr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様々</a:t>
            </a:r>
            <a:r>
              <a:rPr lang="ja-JP" altLang="en-US" sz="2400" b="1" dirty="0"/>
              <a:t>な高度の標準星の観測</a:t>
            </a:r>
          </a:p>
          <a:p>
            <a:pPr marL="0" indent="0">
              <a:buNone/>
            </a:pPr>
            <a:r>
              <a:rPr lang="ja-JP" altLang="en-US" sz="2400" b="1" dirty="0" smtClean="0"/>
              <a:t>　　 大気</a:t>
            </a:r>
            <a:r>
              <a:rPr lang="ja-JP" altLang="en-US" sz="2400" b="1" dirty="0"/>
              <a:t>減光係数</a:t>
            </a:r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結像</a:t>
            </a:r>
            <a:r>
              <a:rPr lang="ja-JP" altLang="en-US" sz="2400" b="1" dirty="0"/>
              <a:t>性能</a:t>
            </a:r>
          </a:p>
          <a:p>
            <a:pPr marL="0" indent="0">
              <a:buNone/>
            </a:pPr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星像</a:t>
            </a:r>
            <a:r>
              <a:rPr lang="ja-JP" altLang="en-US" sz="2400" b="1" dirty="0"/>
              <a:t>サイズとその歪みの視野依存性</a:t>
            </a:r>
          </a:p>
          <a:p>
            <a:pPr marL="0" indent="0">
              <a:buNone/>
            </a:pPr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収差</a:t>
            </a:r>
            <a:r>
              <a:rPr lang="ja-JP" altLang="en-US" sz="2400" b="1" dirty="0"/>
              <a:t>成分の分離と今後の光学</a:t>
            </a:r>
            <a:r>
              <a:rPr lang="ja-JP" altLang="en-US" sz="2400" b="1" dirty="0" smtClean="0"/>
              <a:t>系調整</a:t>
            </a:r>
            <a:r>
              <a:rPr lang="ja-JP" altLang="en-US" sz="2400" b="1" dirty="0"/>
              <a:t>方針</a:t>
            </a:r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露出</a:t>
            </a:r>
            <a:r>
              <a:rPr lang="ja-JP" altLang="en-US" sz="2400" b="1" dirty="0"/>
              <a:t>時間の精度</a:t>
            </a:r>
          </a:p>
          <a:p>
            <a:pPr marL="0" indent="0">
              <a:buNone/>
            </a:pPr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光学</a:t>
            </a:r>
            <a:r>
              <a:rPr lang="ja-JP" altLang="en-US" sz="2400" b="1" dirty="0"/>
              <a:t>シャッターのキャリブレーション</a:t>
            </a:r>
          </a:p>
          <a:p>
            <a:pPr marL="0" indent="0">
              <a:buNone/>
            </a:pPr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露光</a:t>
            </a:r>
            <a:r>
              <a:rPr lang="ja-JP" altLang="en-US" sz="2400" b="1" dirty="0"/>
              <a:t>時間</a:t>
            </a:r>
            <a:r>
              <a:rPr lang="ja-JP" altLang="en-US" sz="2400" b="1" dirty="0" smtClean="0"/>
              <a:t>較正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検出器ノイズ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各種ノイズ対策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など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580112" y="4869160"/>
            <a:ext cx="3140572" cy="134092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 smtClean="0">
                <a:solidFill>
                  <a:schemeClr val="tx1"/>
                </a:solidFill>
              </a:rPr>
              <a:t>ファーストライト</a:t>
            </a:r>
            <a:r>
              <a:rPr lang="ja-JP" altLang="en-US" dirty="0" smtClean="0">
                <a:solidFill>
                  <a:schemeClr val="tx1"/>
                </a:solidFill>
              </a:rPr>
              <a:t>における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平均星像サイズ</a:t>
            </a:r>
            <a:r>
              <a:rPr lang="en-US" altLang="ja-JP" dirty="0" smtClean="0">
                <a:solidFill>
                  <a:schemeClr val="tx1"/>
                </a:solidFill>
              </a:rPr>
              <a:t>(FWHM)=2’’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最良星像サイズ：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可視</a:t>
            </a:r>
            <a:r>
              <a:rPr lang="en-US" altLang="ja-JP" dirty="0" smtClean="0">
                <a:solidFill>
                  <a:schemeClr val="tx1"/>
                </a:solidFill>
              </a:rPr>
              <a:t>=1.9’’</a:t>
            </a:r>
            <a:r>
              <a:rPr lang="ja-JP" altLang="en-US" dirty="0" err="1" smtClean="0">
                <a:solidFill>
                  <a:schemeClr val="tx1"/>
                </a:solidFill>
              </a:rPr>
              <a:t>、</a:t>
            </a:r>
            <a:r>
              <a:rPr lang="ja-JP" altLang="en-US" dirty="0" smtClean="0">
                <a:solidFill>
                  <a:schemeClr val="tx1"/>
                </a:solidFill>
              </a:rPr>
              <a:t>赤外</a:t>
            </a:r>
            <a:r>
              <a:rPr lang="en-US" altLang="ja-JP" dirty="0" smtClean="0">
                <a:solidFill>
                  <a:schemeClr val="tx1"/>
                </a:solidFill>
              </a:rPr>
              <a:t>=0.9’’</a:t>
            </a:r>
          </a:p>
        </p:txBody>
      </p:sp>
    </p:spTree>
    <p:extLst>
      <p:ext uri="{BB962C8B-B14F-4D97-AF65-F5344CB8AC3E}">
        <p14:creationId xmlns:p14="http://schemas.microsoft.com/office/powerpoint/2010/main" xmlns="" val="23376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0" y="0"/>
            <a:ext cx="2051720" cy="4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装置効率</a:t>
            </a:r>
          </a:p>
        </p:txBody>
      </p: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4381679" y="62683"/>
            <a:ext cx="4226761" cy="3261805"/>
            <a:chOff x="-64" y="663"/>
            <a:chExt cx="4107" cy="2880"/>
          </a:xfrm>
        </p:grpSpPr>
        <p:pic>
          <p:nvPicPr>
            <p:cNvPr id="31" name="Picture 10" descr="efficienc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663"/>
              <a:ext cx="384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テキスト ボックス 10"/>
            <p:cNvSpPr txBox="1">
              <a:spLocks noChangeArrowheads="1"/>
            </p:cNvSpPr>
            <p:nvPr/>
          </p:nvSpPr>
          <p:spPr bwMode="auto">
            <a:xfrm>
              <a:off x="317" y="3043"/>
              <a:ext cx="3482" cy="24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ja-JP" sz="1200" dirty="0"/>
            </a:p>
          </p:txBody>
        </p:sp>
        <p:sp>
          <p:nvSpPr>
            <p:cNvPr id="33" name="テキスト ボックス 11"/>
            <p:cNvSpPr txBox="1">
              <a:spLocks noChangeArrowheads="1"/>
            </p:cNvSpPr>
            <p:nvPr/>
          </p:nvSpPr>
          <p:spPr bwMode="auto">
            <a:xfrm>
              <a:off x="22" y="709"/>
              <a:ext cx="590" cy="2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200" dirty="0"/>
                <a:t>25</a:t>
              </a:r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r>
                <a:rPr lang="en-US" altLang="ja-JP" sz="1200" dirty="0"/>
                <a:t>20</a:t>
              </a:r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r>
                <a:rPr lang="en-US" altLang="ja-JP" sz="1200" dirty="0"/>
                <a:t>15</a:t>
              </a:r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r>
                <a:rPr lang="en-US" altLang="ja-JP" sz="1200" dirty="0" smtClean="0"/>
                <a:t>10</a:t>
              </a:r>
              <a:endParaRPr lang="en-US" altLang="ja-JP" sz="1200" dirty="0"/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r>
                <a:rPr lang="en-US" altLang="ja-JP" sz="1200" dirty="0"/>
                <a:t>5</a:t>
              </a:r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endParaRPr lang="en-US" altLang="ja-JP" sz="1200" dirty="0"/>
            </a:p>
            <a:p>
              <a:pPr algn="r" eaLnBrk="1" hangingPunct="1"/>
              <a:r>
                <a:rPr lang="en-US" altLang="ja-JP" sz="1200" dirty="0"/>
                <a:t>0</a:t>
              </a:r>
              <a:endParaRPr lang="ja-JP" altLang="en-US" sz="1200" dirty="0"/>
            </a:p>
          </p:txBody>
        </p:sp>
        <p:sp>
          <p:nvSpPr>
            <p:cNvPr id="34" name="Text Box 53"/>
            <p:cNvSpPr txBox="1">
              <a:spLocks noChangeArrowheads="1"/>
            </p:cNvSpPr>
            <p:nvPr/>
          </p:nvSpPr>
          <p:spPr bwMode="auto">
            <a:xfrm>
              <a:off x="-64" y="1571"/>
              <a:ext cx="449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 dirty="0"/>
                <a:t>効率</a:t>
              </a:r>
              <a:r>
                <a:rPr lang="en-US" altLang="ja-JP" b="1" dirty="0"/>
                <a:t>[%]</a:t>
              </a: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6039140" y="3110534"/>
            <a:ext cx="132760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　　　</a:t>
            </a:r>
            <a:r>
              <a:rPr lang="en-US" altLang="ja-JP" sz="1600" dirty="0">
                <a:solidFill>
                  <a:prstClr val="black"/>
                </a:solidFill>
              </a:rPr>
              <a:t> log λ[nm]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707986" y="2896942"/>
            <a:ext cx="66230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 </a:t>
            </a:r>
            <a:r>
              <a:rPr lang="en-US" altLang="ja-JP" sz="1200" dirty="0">
                <a:solidFill>
                  <a:prstClr val="black"/>
                </a:solidFill>
              </a:rPr>
              <a:t>500 </a:t>
            </a:r>
            <a:endParaRPr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6740409" y="2897234"/>
            <a:ext cx="49885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1000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733818" y="2897234"/>
            <a:ext cx="53412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 2000</a:t>
            </a:r>
            <a:endParaRPr lang="ja-JP" altLang="en-US" dirty="0"/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295238" y="398420"/>
            <a:ext cx="3273689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 dirty="0"/>
              <a:t>効率の設計値の導出</a:t>
            </a:r>
            <a:endParaRPr lang="en-US" altLang="ja-JP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ja-JP" altLang="en-US" sz="1600" b="1" dirty="0"/>
              <a:t>望遠鏡の反射率（</a:t>
            </a:r>
            <a:r>
              <a:rPr lang="ja-JP" altLang="en-US" sz="1600" b="1" dirty="0">
                <a:solidFill>
                  <a:srgbClr val="0070C0"/>
                </a:solidFill>
              </a:rPr>
              <a:t>典型値</a:t>
            </a:r>
            <a:r>
              <a:rPr lang="ja-JP" altLang="en-US" sz="1600" b="1" dirty="0"/>
              <a:t>）</a:t>
            </a:r>
            <a:endParaRPr lang="en-US" altLang="ja-JP" sz="1600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ja-JP" altLang="en-US" sz="1600" b="1" dirty="0"/>
              <a:t>窓材の透過率（</a:t>
            </a:r>
            <a:r>
              <a:rPr lang="ja-JP" altLang="en-US" sz="1600" b="1" dirty="0">
                <a:solidFill>
                  <a:srgbClr val="0070C0"/>
                </a:solidFill>
              </a:rPr>
              <a:t>設計値</a:t>
            </a:r>
            <a:r>
              <a:rPr lang="ja-JP" altLang="en-US" sz="1600" b="1" dirty="0"/>
              <a:t>）</a:t>
            </a:r>
            <a:endParaRPr lang="en-US" altLang="ja-JP" sz="1600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ja-JP" altLang="en-US" sz="1600" b="1" dirty="0"/>
              <a:t>レンズ系の透過率（</a:t>
            </a:r>
            <a:r>
              <a:rPr lang="ja-JP" altLang="en-US" sz="1600" b="1" dirty="0">
                <a:solidFill>
                  <a:srgbClr val="0070C0"/>
                </a:solidFill>
              </a:rPr>
              <a:t>設計値</a:t>
            </a:r>
            <a:r>
              <a:rPr lang="ja-JP" altLang="en-US" sz="1600" b="1" dirty="0"/>
              <a:t>）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ja-JP" sz="1600" b="1" dirty="0"/>
              <a:t>DM</a:t>
            </a:r>
            <a:r>
              <a:rPr lang="ja-JP" altLang="en-US" sz="1600" b="1" dirty="0"/>
              <a:t>の反射・透過率（測定値）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ja-JP" altLang="en-US" sz="1600" b="1" dirty="0"/>
              <a:t>フィルター透過率（測定値）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ja-JP" altLang="en-US" sz="1600" b="1" dirty="0"/>
              <a:t>検出器の量子効率（</a:t>
            </a:r>
            <a:r>
              <a:rPr lang="ja-JP" altLang="en-US" sz="1600" b="1" dirty="0">
                <a:solidFill>
                  <a:srgbClr val="0070C0"/>
                </a:solidFill>
              </a:rPr>
              <a:t>仕様値</a:t>
            </a:r>
            <a:r>
              <a:rPr lang="ja-JP" altLang="en-US" sz="1600" b="1" dirty="0"/>
              <a:t>）</a:t>
            </a: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50444" y="3449088"/>
            <a:ext cx="4423345" cy="562074"/>
          </a:xfrm>
        </p:spPr>
        <p:txBody>
          <a:bodyPr>
            <a:normAutofit/>
          </a:bodyPr>
          <a:lstStyle/>
          <a:p>
            <a:r>
              <a:rPr lang="ja-JP" altLang="en-US" sz="2400" b="1" dirty="0" smtClean="0"/>
              <a:t>近赤外の効率悪化の原因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539552" y="4149080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/>
              <a:t>電荷変換効率の不定性</a:t>
            </a:r>
          </a:p>
          <a:p>
            <a:pPr lvl="1"/>
            <a:r>
              <a:rPr lang="ja-JP" altLang="en-US" sz="1800" dirty="0" smtClean="0"/>
              <a:t>回路設計に基づいた値を使用している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光子統計誤差を用いた手法では</a:t>
            </a:r>
            <a:r>
              <a:rPr lang="en-US" altLang="ja-JP" sz="1800" dirty="0" smtClean="0"/>
              <a:t>2</a:t>
            </a:r>
            <a:r>
              <a:rPr lang="ja-JP" altLang="en-US" sz="1800" dirty="0" smtClean="0"/>
              <a:t>～</a:t>
            </a:r>
            <a:r>
              <a:rPr lang="en-US" altLang="ja-JP" sz="1800" dirty="0" smtClean="0"/>
              <a:t>3</a:t>
            </a:r>
            <a:r>
              <a:rPr lang="ja-JP" altLang="en-US" sz="1800" dirty="0" smtClean="0"/>
              <a:t>倍異なる</a:t>
            </a:r>
          </a:p>
          <a:p>
            <a:pPr lvl="2"/>
            <a:r>
              <a:rPr lang="ja-JP" altLang="en-US" sz="1800" dirty="0" smtClean="0"/>
              <a:t>但し、ノイズが大きいため正確に測定できていない</a:t>
            </a:r>
          </a:p>
          <a:p>
            <a:r>
              <a:rPr lang="ja-JP" altLang="en-US" sz="1800" dirty="0" smtClean="0"/>
              <a:t>レンズ透過率の不定性</a:t>
            </a:r>
          </a:p>
          <a:p>
            <a:pPr lvl="1"/>
            <a:r>
              <a:rPr lang="en-US" altLang="ja-JP" sz="1800" dirty="0" smtClean="0"/>
              <a:t>~80K</a:t>
            </a:r>
            <a:r>
              <a:rPr lang="ja-JP" altLang="en-US" sz="1800" dirty="0" smtClean="0"/>
              <a:t>冷却下での光学ガラスの特性は、依然よく判っておらず、設計値の誤差が大きい可能性がある。</a:t>
            </a:r>
            <a:endParaRPr lang="en-US" altLang="ja-JP" sz="1800" dirty="0" smtClean="0"/>
          </a:p>
          <a:p>
            <a:pPr>
              <a:buFontTx/>
              <a:buNone/>
            </a:pPr>
            <a:endParaRPr lang="en-US" altLang="ja-JP" sz="1800" dirty="0" smtClean="0"/>
          </a:p>
          <a:p>
            <a:pPr>
              <a:buFontTx/>
              <a:buNone/>
            </a:pPr>
            <a:r>
              <a:rPr lang="ja-JP" altLang="en-US" sz="1800" dirty="0" smtClean="0"/>
              <a:t>　　今後、個別に調査する　</a:t>
            </a:r>
            <a:endParaRPr lang="en-US" altLang="ja-JP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611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ja-JP" altLang="en-US" sz="3200" b="1" dirty="0" smtClean="0"/>
              <a:t>現行装置との比較</a:t>
            </a:r>
          </a:p>
        </p:txBody>
      </p:sp>
      <p:graphicFrame>
        <p:nvGraphicFramePr>
          <p:cNvPr id="17442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4619911"/>
              </p:ext>
            </p:extLst>
          </p:nvPr>
        </p:nvGraphicFramePr>
        <p:xfrm>
          <a:off x="395536" y="1484784"/>
          <a:ext cx="8229600" cy="3973766"/>
        </p:xfrm>
        <a:graphic>
          <a:graphicData uri="http://schemas.openxmlformats.org/drawingml/2006/table">
            <a:tbl>
              <a:tblPr/>
              <a:tblGrid>
                <a:gridCol w="1727200"/>
                <a:gridCol w="3097212"/>
                <a:gridCol w="34051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TRISPEC (Watanabe+06)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HONIR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視野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７分角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×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７分角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１０分角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×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１０分角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約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倍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画素の大きさ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0.82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秒角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IR1, IR2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1.64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秒角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  0.30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秒角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      0.30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秒角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検出器ノイズ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  18e-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IR1  54e-,  IR2  87e-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  5e-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      100e-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装置効率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OPT(0.65μm)   11%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IR2(2.2μm)       36%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OPT(0.65μm)  18-19%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IR(2.2μm)         6%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限界等級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10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600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秒露出、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σ=0.1mag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、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10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秒角開口）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OPT(0.65μm) 18.5 mag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10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IR2(2.2μm)     15.1 mag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10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OPT(0.65μm)  20.4 mag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               (5.6</a:t>
                      </a: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倍深い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IR(2.2μm)        15.4 mag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              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(1.3</a:t>
                      </a: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倍深い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1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07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8263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ファーストライト結果</a:t>
            </a:r>
            <a:r>
              <a:rPr kumimoji="1" lang="en-US" altLang="ja-JP" sz="3200" dirty="0" smtClean="0"/>
              <a:t>-</a:t>
            </a:r>
            <a:r>
              <a:rPr kumimoji="1" lang="ja-JP" altLang="en-US" sz="3200" dirty="0" smtClean="0"/>
              <a:t>光学性能</a:t>
            </a:r>
            <a:r>
              <a:rPr kumimoji="1" lang="en-US" altLang="ja-JP" sz="3200" dirty="0" smtClean="0"/>
              <a:t>-</a:t>
            </a:r>
            <a:endParaRPr kumimoji="1" lang="ja-JP" alt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3918"/>
            <a:ext cx="2856349" cy="216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4036" y="476672"/>
            <a:ext cx="3952056" cy="18002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デ</a:t>
            </a:r>
            <a:r>
              <a:rPr kumimoji="1" lang="ja-JP" altLang="en-US" dirty="0" smtClean="0">
                <a:solidFill>
                  <a:schemeClr val="tx1"/>
                </a:solidFill>
              </a:rPr>
              <a:t>フォーカス像に</a:t>
            </a:r>
            <a:r>
              <a:rPr lang="ja-JP" altLang="en-US" dirty="0" smtClean="0">
                <a:solidFill>
                  <a:schemeClr val="tx1"/>
                </a:solidFill>
              </a:rPr>
              <a:t>よる</a:t>
            </a:r>
            <a:r>
              <a:rPr kumimoji="1" lang="ja-JP" altLang="en-US" dirty="0" smtClean="0">
                <a:solidFill>
                  <a:schemeClr val="tx1"/>
                </a:solidFill>
              </a:rPr>
              <a:t>収差の</a:t>
            </a:r>
            <a:r>
              <a:rPr lang="ja-JP" altLang="en-US" dirty="0">
                <a:solidFill>
                  <a:schemeClr val="tx1"/>
                </a:solidFill>
              </a:rPr>
              <a:t>調査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主鏡像：</a:t>
            </a:r>
            <a:r>
              <a:rPr lang="ja-JP" altLang="en-US" dirty="0" smtClean="0">
                <a:solidFill>
                  <a:schemeClr val="tx1"/>
                </a:solidFill>
              </a:rPr>
              <a:t>楕円、副鏡影：円でそれぞれ</a:t>
            </a:r>
            <a:r>
              <a:rPr lang="en-US" altLang="ja-JP" dirty="0" smtClean="0">
                <a:solidFill>
                  <a:schemeClr val="tx1"/>
                </a:solidFill>
              </a:rPr>
              <a:t>Fit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ja-JP" altLang="en-US" dirty="0" smtClean="0">
                <a:solidFill>
                  <a:schemeClr val="tx1"/>
                </a:solidFill>
              </a:rPr>
              <a:t>副鏡</a:t>
            </a:r>
            <a:r>
              <a:rPr lang="ja-JP" altLang="en-US" dirty="0">
                <a:solidFill>
                  <a:schemeClr val="tx1"/>
                </a:solidFill>
              </a:rPr>
              <a:t>の半径</a:t>
            </a:r>
            <a:r>
              <a:rPr lang="en-US" altLang="ja-JP" dirty="0" smtClean="0">
                <a:solidFill>
                  <a:schemeClr val="tx1"/>
                </a:solidFill>
              </a:rPr>
              <a:t>r/</a:t>
            </a:r>
            <a:r>
              <a:rPr kumimoji="1" lang="ja-JP" altLang="en-US" dirty="0" smtClean="0">
                <a:solidFill>
                  <a:schemeClr val="tx1"/>
                </a:solidFill>
              </a:rPr>
              <a:t>主鏡</a:t>
            </a:r>
            <a:r>
              <a:rPr lang="ja-JP" altLang="en-US" dirty="0">
                <a:solidFill>
                  <a:schemeClr val="tx1"/>
                </a:solidFill>
              </a:rPr>
              <a:t>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長軸</a:t>
            </a:r>
            <a:r>
              <a:rPr kumimoji="1" lang="en-US" altLang="ja-JP" dirty="0" smtClean="0">
                <a:solidFill>
                  <a:schemeClr val="tx1"/>
                </a:solidFill>
              </a:rPr>
              <a:t>a</a:t>
            </a: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ja-JP" altLang="en-US" dirty="0" smtClean="0">
                <a:solidFill>
                  <a:schemeClr val="tx1"/>
                </a:solidFill>
              </a:rPr>
              <a:t>主鏡の短軸</a:t>
            </a:r>
            <a:r>
              <a:rPr lang="en-US" altLang="ja-JP" dirty="0" smtClean="0">
                <a:solidFill>
                  <a:schemeClr val="tx1"/>
                </a:solidFill>
              </a:rPr>
              <a:t>b/</a:t>
            </a:r>
            <a:r>
              <a:rPr lang="ja-JP" altLang="en-US" dirty="0" smtClean="0">
                <a:solidFill>
                  <a:schemeClr val="tx1"/>
                </a:solidFill>
              </a:rPr>
              <a:t>主鏡の長軸</a:t>
            </a:r>
            <a:r>
              <a:rPr lang="en-US" altLang="ja-JP" dirty="0" smtClean="0">
                <a:solidFill>
                  <a:schemeClr val="tx1"/>
                </a:solidFill>
              </a:rPr>
              <a:t>a=</a:t>
            </a:r>
            <a:r>
              <a:rPr lang="ja-JP" altLang="en-US" dirty="0" smtClean="0">
                <a:solidFill>
                  <a:schemeClr val="tx1"/>
                </a:solidFill>
              </a:rPr>
              <a:t>扁平率</a:t>
            </a:r>
            <a:r>
              <a:rPr lang="en-US" altLang="ja-JP" dirty="0" smtClean="0">
                <a:solidFill>
                  <a:schemeClr val="tx1"/>
                </a:solidFill>
              </a:rPr>
              <a:t>e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-</a:t>
            </a:r>
            <a:r>
              <a:rPr kumimoji="1" lang="ja-JP" altLang="en-US" dirty="0" smtClean="0">
                <a:solidFill>
                  <a:schemeClr val="tx1"/>
                </a:solidFill>
              </a:rPr>
              <a:t>主鏡中心と副鏡中心の</a:t>
            </a:r>
            <a:r>
              <a:rPr lang="ja-JP" altLang="en-US" dirty="0" smtClean="0">
                <a:solidFill>
                  <a:schemeClr val="tx1"/>
                </a:solidFill>
              </a:rPr>
              <a:t>差</a:t>
            </a:r>
            <a:r>
              <a:rPr lang="en-US" altLang="ja-JP" dirty="0" err="1" smtClean="0">
                <a:solidFill>
                  <a:schemeClr val="tx1"/>
                </a:solidFill>
              </a:rPr>
              <a:t>Δx</a:t>
            </a:r>
            <a:r>
              <a:rPr lang="ja-JP" altLang="en-US" dirty="0" err="1" smtClean="0">
                <a:solidFill>
                  <a:schemeClr val="tx1"/>
                </a:solidFill>
              </a:rPr>
              <a:t>、</a:t>
            </a:r>
            <a:r>
              <a:rPr lang="en-US" altLang="ja-JP" dirty="0" err="1" smtClean="0">
                <a:solidFill>
                  <a:schemeClr val="tx1"/>
                </a:solidFill>
              </a:rPr>
              <a:t>Δy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   </a:t>
            </a:r>
            <a:r>
              <a:rPr kumimoji="1" lang="en-US" altLang="ja-JP" dirty="0" smtClean="0">
                <a:solidFill>
                  <a:schemeClr val="tx1"/>
                </a:solidFill>
              </a:rPr>
              <a:t>-</a:t>
            </a:r>
            <a:r>
              <a:rPr kumimoji="1" lang="ja-JP" altLang="en-US" dirty="0" smtClean="0">
                <a:solidFill>
                  <a:schemeClr val="tx1"/>
                </a:solidFill>
              </a:rPr>
              <a:t>それぞれの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Δz</a:t>
            </a:r>
            <a:r>
              <a:rPr kumimoji="1" lang="ja-JP" altLang="en-US" dirty="0" smtClean="0">
                <a:solidFill>
                  <a:schemeClr val="tx1"/>
                </a:solidFill>
              </a:rPr>
              <a:t>依存性を調べた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352" y="2441366"/>
            <a:ext cx="2850829" cy="216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3082"/>
            <a:ext cx="2841886" cy="21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243" y="4365104"/>
            <a:ext cx="2817319" cy="209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 rot="16200000">
            <a:off x="2851575" y="3185494"/>
            <a:ext cx="9925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扁平率</a:t>
            </a:r>
            <a:r>
              <a:rPr lang="en-US" altLang="ja-JP" dirty="0"/>
              <a:t>e</a:t>
            </a:r>
          </a:p>
        </p:txBody>
      </p:sp>
      <p:sp>
        <p:nvSpPr>
          <p:cNvPr id="9" name="正方形/長方形 8"/>
          <p:cNvSpPr/>
          <p:nvPr/>
        </p:nvSpPr>
        <p:spPr>
          <a:xfrm rot="16200000">
            <a:off x="-29198" y="4963450"/>
            <a:ext cx="5579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err="1"/>
              <a:t>Δx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 rot="16200000">
            <a:off x="3035039" y="5091748"/>
            <a:ext cx="6256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err="1"/>
              <a:t>Δy</a:t>
            </a:r>
            <a:endParaRPr lang="en-US" altLang="ja-JP" dirty="0"/>
          </a:p>
        </p:txBody>
      </p:sp>
      <p:sp>
        <p:nvSpPr>
          <p:cNvPr id="11" name="正方形/長方形 10"/>
          <p:cNvSpPr/>
          <p:nvPr/>
        </p:nvSpPr>
        <p:spPr>
          <a:xfrm rot="16200000">
            <a:off x="-10350" y="3185494"/>
            <a:ext cx="4610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r/a</a:t>
            </a:r>
            <a:endParaRPr lang="en-US" altLang="ja-JP" dirty="0"/>
          </a:p>
        </p:txBody>
      </p:sp>
      <p:sp>
        <p:nvSpPr>
          <p:cNvPr id="20" name="正方形/長方形 19"/>
          <p:cNvSpPr/>
          <p:nvPr/>
        </p:nvSpPr>
        <p:spPr>
          <a:xfrm>
            <a:off x="1259632" y="6304002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Δz</a:t>
            </a:r>
            <a:r>
              <a:rPr lang="en-US" altLang="ja-JP" dirty="0" smtClean="0"/>
              <a:t>[mm]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4427984" y="6304002"/>
            <a:ext cx="10516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Δz</a:t>
            </a:r>
            <a:r>
              <a:rPr lang="en-US" altLang="ja-JP" dirty="0" smtClean="0"/>
              <a:t>[mm]</a:t>
            </a:r>
            <a:endParaRPr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3976092" y="1124744"/>
            <a:ext cx="122413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3995936" y="1412776"/>
            <a:ext cx="122413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3995936" y="1736812"/>
            <a:ext cx="122413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92080" y="1058069"/>
            <a:ext cx="3736032" cy="150683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・</a:t>
            </a:r>
            <a:r>
              <a:rPr lang="ja-JP" altLang="en-US" dirty="0" smtClean="0">
                <a:solidFill>
                  <a:schemeClr val="tx1"/>
                </a:solidFill>
              </a:rPr>
              <a:t>球面収差が残っている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・ほとんど非点収差は見られない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・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Δx</a:t>
            </a:r>
            <a:r>
              <a:rPr kumimoji="1" lang="ja-JP" altLang="en-US" dirty="0" smtClean="0">
                <a:solidFill>
                  <a:schemeClr val="tx1"/>
                </a:solidFill>
              </a:rPr>
              <a:t>が変化していることから、光軸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ズレが疑われる。視野内依存性も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確認されたため、コマ収差もある。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475656" y="3841783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増加傾向</a:t>
            </a:r>
            <a:r>
              <a:rPr kumimoji="1" lang="en-US" altLang="ja-JP" dirty="0" smtClean="0">
                <a:solidFill>
                  <a:schemeClr val="tx1"/>
                </a:solidFill>
              </a:rPr>
              <a:t>!!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上下矢印 3"/>
          <p:cNvSpPr/>
          <p:nvPr/>
        </p:nvSpPr>
        <p:spPr>
          <a:xfrm>
            <a:off x="683568" y="4824693"/>
            <a:ext cx="180020" cy="91130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581725" y="4820758"/>
            <a:ext cx="23340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81725" y="5752225"/>
            <a:ext cx="23340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253991" y="5024385"/>
            <a:ext cx="180019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可視赤外とも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同程度のズレ</a:t>
            </a:r>
            <a:r>
              <a:rPr kumimoji="1" lang="en-US" altLang="ja-JP" dirty="0" smtClean="0">
                <a:solidFill>
                  <a:schemeClr val="tx1"/>
                </a:solidFill>
              </a:rPr>
              <a:t>!!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157169" y="2688768"/>
            <a:ext cx="2903660" cy="182380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・主な収差は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ja-JP" altLang="en-US" dirty="0" smtClean="0">
                <a:solidFill>
                  <a:schemeClr val="tx1"/>
                </a:solidFill>
              </a:rPr>
              <a:t>軸ズレ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ja-JP" altLang="en-US" dirty="0" smtClean="0">
                <a:solidFill>
                  <a:schemeClr val="tx1"/>
                </a:solidFill>
              </a:rPr>
              <a:t>球面収差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ja-JP" altLang="en-US" dirty="0" smtClean="0">
                <a:solidFill>
                  <a:schemeClr val="tx1"/>
                </a:solidFill>
              </a:rPr>
              <a:t>コマ収差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であり、コリメータレンズ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以前で起こっている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7321686" y="4512575"/>
            <a:ext cx="432048" cy="51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165181" y="5024385"/>
            <a:ext cx="2903660" cy="1644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コリメータレンズ群の再調整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および</a:t>
            </a:r>
            <a:r>
              <a:rPr lang="ja-JP" altLang="en-US" dirty="0" smtClean="0">
                <a:solidFill>
                  <a:schemeClr val="tx1"/>
                </a:solidFill>
              </a:rPr>
              <a:t>、見直し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　　　　　</a:t>
            </a:r>
            <a:r>
              <a:rPr lang="en-US" altLang="ja-JP" dirty="0" smtClean="0">
                <a:solidFill>
                  <a:schemeClr val="tx1"/>
                </a:solidFill>
              </a:rPr>
              <a:t>or</a:t>
            </a:r>
          </a:p>
          <a:p>
            <a:r>
              <a:rPr lang="ja-JP" altLang="en-US" dirty="0" smtClean="0">
                <a:solidFill>
                  <a:schemeClr val="tx1"/>
                </a:solidFill>
              </a:rPr>
              <a:t>観測装置取り付けインターフェースの見直しなど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62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5791"/>
          </a:xfrm>
        </p:spPr>
        <p:txBody>
          <a:bodyPr>
            <a:normAutofit fontScale="90000"/>
          </a:bodyPr>
          <a:lstStyle/>
          <a:p>
            <a:r>
              <a:rPr lang="ja-JP" altLang="en-US" sz="3200" b="1" dirty="0" smtClean="0"/>
              <a:t>他の評価項目について</a:t>
            </a:r>
            <a:endParaRPr lang="en-US" altLang="ja-JP" sz="32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3" y="404664"/>
            <a:ext cx="9134557" cy="6453336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900" b="1" dirty="0" smtClean="0"/>
              <a:t>結像性能</a:t>
            </a:r>
            <a:endParaRPr lang="en-US" altLang="ja-JP" sz="2900" b="1" dirty="0" smtClean="0"/>
          </a:p>
          <a:p>
            <a:pPr lvl="1"/>
            <a:r>
              <a:rPr lang="ja-JP" altLang="en-US" sz="2900" b="1" dirty="0"/>
              <a:t>近赤外域で最良星像サイズ </a:t>
            </a:r>
            <a:r>
              <a:rPr lang="en-US" altLang="ja-JP" sz="2900" b="1" dirty="0"/>
              <a:t>0.9</a:t>
            </a:r>
            <a:r>
              <a:rPr lang="ja-JP" altLang="en-US" sz="2900" b="1" dirty="0"/>
              <a:t>秒角</a:t>
            </a:r>
          </a:p>
          <a:p>
            <a:pPr lvl="1"/>
            <a:r>
              <a:rPr lang="ja-JP" altLang="en-US" sz="2900" b="1" dirty="0"/>
              <a:t>収差の解析を行い、コリメーターレンズかそれ以前</a:t>
            </a:r>
            <a:r>
              <a:rPr lang="ja-JP" altLang="en-US" sz="2900" b="1" dirty="0" smtClean="0"/>
              <a:t>の</a:t>
            </a:r>
            <a:endParaRPr lang="en-US" altLang="ja-JP" sz="2900" b="1" dirty="0" smtClean="0"/>
          </a:p>
          <a:p>
            <a:pPr marL="457200" lvl="1" indent="0">
              <a:buNone/>
            </a:pPr>
            <a:r>
              <a:rPr lang="ja-JP" altLang="en-US" sz="2900" b="1" dirty="0"/>
              <a:t>　</a:t>
            </a:r>
            <a:r>
              <a:rPr lang="ja-JP" altLang="en-US" sz="2900" b="1" dirty="0" smtClean="0"/>
              <a:t> 軸ズレ・</a:t>
            </a:r>
            <a:r>
              <a:rPr lang="ja-JP" altLang="en-US" sz="2900" b="1" dirty="0"/>
              <a:t>球面収差・コマ収差の存在を</a:t>
            </a:r>
            <a:r>
              <a:rPr lang="ja-JP" altLang="en-US" sz="2900" b="1" dirty="0" smtClean="0"/>
              <a:t>確認</a:t>
            </a:r>
            <a:endParaRPr lang="en-US" altLang="ja-JP" sz="2900" b="1" dirty="0" smtClean="0"/>
          </a:p>
          <a:p>
            <a:r>
              <a:rPr lang="ja-JP" altLang="en-US" sz="2900" b="1" dirty="0" smtClean="0"/>
              <a:t>光学</a:t>
            </a:r>
            <a:r>
              <a:rPr lang="ja-JP" altLang="en-US" sz="2900" b="1" dirty="0"/>
              <a:t>シャッターの</a:t>
            </a:r>
            <a:r>
              <a:rPr lang="ja-JP" altLang="en-US" sz="2900" b="1" dirty="0" smtClean="0"/>
              <a:t>キャリブレーション</a:t>
            </a:r>
            <a:endParaRPr lang="en-US" altLang="ja-JP" sz="2900" b="1" dirty="0" smtClean="0"/>
          </a:p>
          <a:p>
            <a:pPr lvl="1"/>
            <a:r>
              <a:rPr lang="ja-JP" altLang="en-US" sz="2900" b="1" dirty="0"/>
              <a:t>良い露光平坦性（どの露出時間でも</a:t>
            </a:r>
            <a:r>
              <a:rPr lang="en-US" altLang="ja-JP" sz="2900" b="1" dirty="0"/>
              <a:t>Δ&lt;1%</a:t>
            </a:r>
            <a:r>
              <a:rPr lang="ja-JP" altLang="en-US" sz="2900" b="1" dirty="0"/>
              <a:t>）</a:t>
            </a:r>
            <a:endParaRPr lang="en-US" altLang="ja-JP" sz="2900" b="1" dirty="0"/>
          </a:p>
          <a:p>
            <a:pPr lvl="1"/>
            <a:r>
              <a:rPr lang="en-US" altLang="ja-JP" sz="2900" b="1" dirty="0"/>
              <a:t>0.3</a:t>
            </a:r>
            <a:r>
              <a:rPr lang="ja-JP" altLang="en-US" sz="2900" b="1" dirty="0"/>
              <a:t>秒－</a:t>
            </a:r>
            <a:r>
              <a:rPr lang="en-US" altLang="ja-JP" sz="2900" b="1" dirty="0"/>
              <a:t>500</a:t>
            </a:r>
            <a:r>
              <a:rPr lang="ja-JP" altLang="en-US" sz="2900" b="1" dirty="0"/>
              <a:t>秒の広い時間幅に対して充分良い</a:t>
            </a:r>
            <a:r>
              <a:rPr lang="ja-JP" altLang="en-US" sz="2900" b="1" dirty="0" smtClean="0"/>
              <a:t>線形性</a:t>
            </a:r>
            <a:endParaRPr lang="en-US" altLang="ja-JP" sz="2900" b="1" dirty="0" smtClean="0"/>
          </a:p>
          <a:p>
            <a:pPr marL="457200" lvl="1" indent="0">
              <a:buNone/>
            </a:pPr>
            <a:r>
              <a:rPr lang="ja-JP" altLang="en-US" sz="2900" b="1" dirty="0"/>
              <a:t>　</a:t>
            </a:r>
            <a:r>
              <a:rPr lang="ja-JP" altLang="en-US" sz="2900" b="1" dirty="0" smtClean="0"/>
              <a:t>（</a:t>
            </a:r>
            <a:r>
              <a:rPr lang="en-US" altLang="ja-JP" sz="2900" b="1" dirty="0"/>
              <a:t>Δ&lt;3%</a:t>
            </a:r>
            <a:r>
              <a:rPr lang="ja-JP" altLang="en-US" sz="2900" b="1" dirty="0" err="1"/>
              <a:t>、</a:t>
            </a:r>
            <a:r>
              <a:rPr lang="ja-JP" altLang="en-US" sz="2900" b="1" dirty="0"/>
              <a:t>露出</a:t>
            </a:r>
            <a:r>
              <a:rPr lang="en-US" altLang="ja-JP" sz="2900" b="1" dirty="0"/>
              <a:t>1.5</a:t>
            </a:r>
            <a:r>
              <a:rPr lang="ja-JP" altLang="en-US" sz="2900" b="1" dirty="0"/>
              <a:t>秒以上では</a:t>
            </a:r>
            <a:r>
              <a:rPr lang="en-US" altLang="ja-JP" sz="2900" b="1" dirty="0"/>
              <a:t>Δ&lt;1%</a:t>
            </a:r>
            <a:r>
              <a:rPr lang="ja-JP" altLang="en-US" sz="2900" b="1" dirty="0" smtClean="0"/>
              <a:t>）</a:t>
            </a:r>
            <a:endParaRPr lang="en-US" altLang="ja-JP" sz="2900" b="1" dirty="0"/>
          </a:p>
          <a:p>
            <a:r>
              <a:rPr lang="ja-JP" altLang="en-US" sz="2900" b="1" dirty="0" smtClean="0"/>
              <a:t>真空冷却</a:t>
            </a:r>
            <a:endParaRPr lang="en-US" altLang="ja-JP" sz="2900" b="1" dirty="0" smtClean="0"/>
          </a:p>
          <a:p>
            <a:pPr lvl="1"/>
            <a:r>
              <a:rPr lang="ja-JP" altLang="en-US" sz="2900" b="1" dirty="0" smtClean="0">
                <a:solidFill>
                  <a:prstClr val="black"/>
                </a:solidFill>
              </a:rPr>
              <a:t>全面スーパーインシュレータで覆うことで</a:t>
            </a:r>
            <a:r>
              <a:rPr lang="en-US" altLang="ja-JP" sz="2900" b="1" dirty="0" smtClean="0">
                <a:solidFill>
                  <a:prstClr val="black"/>
                </a:solidFill>
              </a:rPr>
              <a:t>80K</a:t>
            </a:r>
            <a:r>
              <a:rPr lang="ja-JP" altLang="en-US" sz="2900" b="1" dirty="0" smtClean="0">
                <a:solidFill>
                  <a:prstClr val="black"/>
                </a:solidFill>
              </a:rPr>
              <a:t>達成した</a:t>
            </a:r>
            <a:endParaRPr lang="en-US" altLang="ja-JP" sz="2900" b="1" dirty="0">
              <a:solidFill>
                <a:prstClr val="black"/>
              </a:solidFill>
            </a:endParaRPr>
          </a:p>
          <a:p>
            <a:pPr lvl="1"/>
            <a:r>
              <a:rPr lang="ja-JP" altLang="en-US" sz="2900" b="1" dirty="0">
                <a:solidFill>
                  <a:prstClr val="black"/>
                </a:solidFill>
              </a:rPr>
              <a:t>外</a:t>
            </a:r>
            <a:r>
              <a:rPr lang="ja-JP" altLang="en-US" sz="2900" b="1" dirty="0" smtClean="0">
                <a:solidFill>
                  <a:prstClr val="black"/>
                </a:solidFill>
              </a:rPr>
              <a:t>気温に影響されやすく、冬場は一か月以上真空温度保持可能</a:t>
            </a:r>
            <a:endParaRPr lang="en-US" altLang="ja-JP" sz="2900" b="1" dirty="0" smtClean="0">
              <a:solidFill>
                <a:prstClr val="black"/>
              </a:solidFill>
            </a:endParaRPr>
          </a:p>
          <a:p>
            <a:pPr lvl="1"/>
            <a:r>
              <a:rPr lang="ja-JP" altLang="en-US" sz="2900" b="1" dirty="0" smtClean="0">
                <a:solidFill>
                  <a:prstClr val="black"/>
                </a:solidFill>
              </a:rPr>
              <a:t>今後は分子吸着剤を導入して様子を見る</a:t>
            </a:r>
            <a:endParaRPr lang="en-US" altLang="ja-JP" sz="2900" b="1" dirty="0" smtClean="0"/>
          </a:p>
          <a:p>
            <a:r>
              <a:rPr lang="ja-JP" altLang="en-US" sz="2900" b="1" dirty="0" smtClean="0"/>
              <a:t>検出器ノイズ</a:t>
            </a:r>
            <a:endParaRPr lang="en-US" altLang="ja-JP" sz="2900" b="1" dirty="0" smtClean="0"/>
          </a:p>
          <a:p>
            <a:pPr lvl="1"/>
            <a:r>
              <a:rPr lang="en-US" altLang="ja-JP" sz="2900" b="1" dirty="0" smtClean="0"/>
              <a:t>CCD</a:t>
            </a:r>
            <a:r>
              <a:rPr lang="ja-JP" altLang="en-US" sz="2900" b="1" dirty="0" err="1" smtClean="0"/>
              <a:t>は検</a:t>
            </a:r>
            <a:r>
              <a:rPr lang="ja-JP" altLang="en-US" sz="2900" b="1" dirty="0" smtClean="0"/>
              <a:t>出器電源の筐体への短絡により、要求性能通りの</a:t>
            </a:r>
            <a:endParaRPr lang="en-US" altLang="ja-JP" sz="2900" b="1" dirty="0" smtClean="0"/>
          </a:p>
          <a:p>
            <a:pPr marL="457200" lvl="1" indent="0">
              <a:buNone/>
            </a:pPr>
            <a:r>
              <a:rPr lang="en-US" altLang="ja-JP" sz="2900" b="1" dirty="0"/>
              <a:t> </a:t>
            </a:r>
            <a:r>
              <a:rPr lang="ja-JP" altLang="en-US" sz="2900" b="1" dirty="0" smtClean="0"/>
              <a:t>　ノイズ値を示した</a:t>
            </a:r>
            <a:endParaRPr lang="en-US" altLang="ja-JP" sz="2900" b="1" dirty="0" smtClean="0"/>
          </a:p>
          <a:p>
            <a:pPr lvl="1"/>
            <a:r>
              <a:rPr lang="en-US" altLang="ja-JP" sz="2900" b="1" dirty="0" smtClean="0"/>
              <a:t>Virgo</a:t>
            </a:r>
            <a:r>
              <a:rPr lang="ja-JP" altLang="en-US" sz="2900" b="1" dirty="0" smtClean="0"/>
              <a:t>は電源の筐体への短絡でも依然高いノイズ値</a:t>
            </a:r>
            <a:r>
              <a:rPr lang="en-US" altLang="ja-JP" sz="2900" b="1" dirty="0" smtClean="0"/>
              <a:t>(30e-)</a:t>
            </a:r>
          </a:p>
          <a:p>
            <a:pPr lvl="1"/>
            <a:r>
              <a:rPr lang="ja-JP" altLang="en-US" sz="2900" b="1" dirty="0" smtClean="0"/>
              <a:t>望遠鏡本体が施設</a:t>
            </a:r>
            <a:r>
              <a:rPr lang="en-US" altLang="ja-JP" sz="2900" b="1" dirty="0" smtClean="0"/>
              <a:t>GND</a:t>
            </a:r>
            <a:r>
              <a:rPr lang="ja-JP" altLang="en-US" sz="2900" b="1" dirty="0" smtClean="0"/>
              <a:t>に繋がっていないなど、更なる対処</a:t>
            </a:r>
            <a:endParaRPr lang="en-US" altLang="ja-JP" sz="2900" b="1" dirty="0" smtClean="0"/>
          </a:p>
          <a:p>
            <a:pPr marL="457200" lvl="1" indent="0">
              <a:buNone/>
            </a:pPr>
            <a:r>
              <a:rPr lang="en-US" altLang="ja-JP" sz="2900" b="1" dirty="0"/>
              <a:t> </a:t>
            </a:r>
            <a:r>
              <a:rPr lang="ja-JP" altLang="en-US" sz="2900" b="1" dirty="0" smtClean="0"/>
              <a:t>　が必要</a:t>
            </a:r>
            <a:endParaRPr lang="en-US" altLang="ja-JP" sz="2900" b="1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11316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490066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b="1" dirty="0" smtClean="0"/>
              <a:t>まとめ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937" y="548679"/>
            <a:ext cx="8229600" cy="2952329"/>
          </a:xfrm>
        </p:spPr>
        <p:txBody>
          <a:bodyPr>
            <a:normAutofit fontScale="92500"/>
          </a:bodyPr>
          <a:lstStyle/>
          <a:p>
            <a:r>
              <a:rPr lang="ja-JP" altLang="en-US" sz="2800" dirty="0" smtClean="0"/>
              <a:t>可視赤外線撮像のファーストライトを行った</a:t>
            </a:r>
            <a:endParaRPr lang="en-US" altLang="ja-JP" sz="2800" dirty="0" smtClean="0"/>
          </a:p>
          <a:p>
            <a:pPr lvl="1"/>
            <a:r>
              <a:rPr lang="ja-JP" altLang="en-US" sz="2600" dirty="0" smtClean="0">
                <a:solidFill>
                  <a:prstClr val="black"/>
                </a:solidFill>
              </a:rPr>
              <a:t>まだ調整の余地は残ってい</a:t>
            </a:r>
            <a:r>
              <a:rPr lang="ja-JP" altLang="en-US" sz="2600" dirty="0">
                <a:solidFill>
                  <a:prstClr val="black"/>
                </a:solidFill>
              </a:rPr>
              <a:t>るが</a:t>
            </a:r>
            <a:r>
              <a:rPr lang="ja-JP" altLang="en-US" sz="2600" dirty="0" smtClean="0">
                <a:solidFill>
                  <a:prstClr val="black"/>
                </a:solidFill>
              </a:rPr>
              <a:t>、可視赤外線ともに</a:t>
            </a:r>
            <a:endParaRPr lang="en-US" altLang="ja-JP" sz="2600" dirty="0" smtClean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2600" dirty="0" smtClean="0">
                <a:solidFill>
                  <a:prstClr val="black"/>
                </a:solidFill>
              </a:rPr>
              <a:t> 性能は現有装置を超えている</a:t>
            </a:r>
            <a:endParaRPr lang="en-US" altLang="ja-JP" sz="2600" dirty="0" smtClean="0">
              <a:solidFill>
                <a:prstClr val="black"/>
              </a:solidFill>
            </a:endParaRPr>
          </a:p>
          <a:p>
            <a:pPr lvl="1"/>
            <a:r>
              <a:rPr lang="ja-JP" altLang="en-US" sz="2600" dirty="0">
                <a:solidFill>
                  <a:prstClr val="black"/>
                </a:solidFill>
              </a:rPr>
              <a:t>装置</a:t>
            </a:r>
            <a:r>
              <a:rPr lang="ja-JP" altLang="en-US" sz="2600" dirty="0" smtClean="0">
                <a:solidFill>
                  <a:prstClr val="black"/>
                </a:solidFill>
              </a:rPr>
              <a:t>効率は可視では</a:t>
            </a:r>
            <a:r>
              <a:rPr lang="en-US" altLang="ja-JP" sz="2600" dirty="0" smtClean="0">
                <a:solidFill>
                  <a:prstClr val="black"/>
                </a:solidFill>
              </a:rPr>
              <a:t>20%</a:t>
            </a:r>
            <a:r>
              <a:rPr lang="ja-JP" altLang="en-US" sz="2600" dirty="0" smtClean="0">
                <a:solidFill>
                  <a:prstClr val="black"/>
                </a:solidFill>
              </a:rPr>
              <a:t>と目標性能達成</a:t>
            </a:r>
            <a:r>
              <a:rPr lang="en-US" altLang="ja-JP" sz="2600" dirty="0" smtClean="0">
                <a:solidFill>
                  <a:prstClr val="black"/>
                </a:solidFill>
              </a:rPr>
              <a:t>(</a:t>
            </a:r>
            <a:r>
              <a:rPr lang="ja-JP" altLang="en-US" sz="2600" dirty="0" smtClean="0">
                <a:solidFill>
                  <a:prstClr val="black"/>
                </a:solidFill>
              </a:rPr>
              <a:t>赤外は半分</a:t>
            </a:r>
            <a:r>
              <a:rPr lang="en-US" altLang="ja-JP" sz="2600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ja-JP" altLang="en-US" sz="2600" dirty="0" smtClean="0">
                <a:solidFill>
                  <a:prstClr val="black"/>
                </a:solidFill>
              </a:rPr>
              <a:t>赤外検出器のノイズ（）、収差が残っている</a:t>
            </a:r>
            <a:endParaRPr lang="en-US" altLang="ja-JP" sz="2600" dirty="0" smtClean="0">
              <a:solidFill>
                <a:prstClr val="black"/>
              </a:solidFill>
            </a:endParaRPr>
          </a:p>
          <a:p>
            <a:pPr lvl="1"/>
            <a:r>
              <a:rPr lang="ja-JP" altLang="en-US" sz="2600" dirty="0" smtClean="0">
                <a:solidFill>
                  <a:prstClr val="black"/>
                </a:solidFill>
              </a:rPr>
              <a:t>撮像モードとして運用できる目途が立った</a:t>
            </a:r>
            <a:endParaRPr lang="en-US" altLang="ja-JP" sz="2600" dirty="0" smtClean="0">
              <a:solidFill>
                <a:prstClr val="black"/>
              </a:solidFill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28937" y="3331266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 smtClean="0"/>
              <a:t>今後</a:t>
            </a:r>
            <a:endParaRPr lang="ja-JP" altLang="en-US" sz="3200" b="1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615369" y="3857344"/>
            <a:ext cx="8229600" cy="304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偏光モード分光モードの実装</a:t>
            </a:r>
            <a:endParaRPr lang="en-US" altLang="ja-JP" sz="2800" dirty="0" smtClean="0"/>
          </a:p>
          <a:p>
            <a:r>
              <a:rPr lang="ja-JP" altLang="en-US" sz="2800" dirty="0" smtClean="0"/>
              <a:t>赤外検出器ノイズ対策と新読み出しボード制作</a:t>
            </a:r>
            <a:endParaRPr lang="en-US" altLang="ja-JP" sz="2800" dirty="0" smtClean="0"/>
          </a:p>
          <a:p>
            <a:r>
              <a:rPr lang="ja-JP" altLang="en-US" sz="2800" dirty="0" smtClean="0"/>
              <a:t>赤外域における装置効率</a:t>
            </a:r>
            <a:endParaRPr lang="en-US" altLang="ja-JP" sz="2800" dirty="0" smtClean="0"/>
          </a:p>
          <a:p>
            <a:pPr lvl="1"/>
            <a:r>
              <a:rPr lang="ja-JP" altLang="en-US" sz="2600" dirty="0" smtClean="0">
                <a:solidFill>
                  <a:prstClr val="black"/>
                </a:solidFill>
              </a:rPr>
              <a:t>コリメータレンズの</a:t>
            </a:r>
            <a:r>
              <a:rPr lang="en-US" altLang="ja-JP" sz="2600" dirty="0" smtClean="0">
                <a:solidFill>
                  <a:prstClr val="black"/>
                </a:solidFill>
              </a:rPr>
              <a:t>80K</a:t>
            </a:r>
            <a:r>
              <a:rPr lang="ja-JP" altLang="en-US" sz="2600" dirty="0" smtClean="0">
                <a:solidFill>
                  <a:prstClr val="black"/>
                </a:solidFill>
              </a:rPr>
              <a:t>における透過率</a:t>
            </a:r>
            <a:endParaRPr lang="en-US" altLang="ja-JP" sz="2600" dirty="0" smtClean="0">
              <a:solidFill>
                <a:prstClr val="black"/>
              </a:solidFill>
            </a:endParaRPr>
          </a:p>
          <a:p>
            <a:pPr lvl="1"/>
            <a:r>
              <a:rPr lang="ja-JP" altLang="en-US" sz="2600" dirty="0" smtClean="0">
                <a:solidFill>
                  <a:prstClr val="black"/>
                </a:solidFill>
              </a:rPr>
              <a:t>レンズホルダーの見直しとコリメータレンズの</a:t>
            </a:r>
            <a:endParaRPr lang="en-US" altLang="ja-JP" sz="2600" dirty="0" smtClean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2600" dirty="0" smtClean="0">
                <a:solidFill>
                  <a:prstClr val="black"/>
                </a:solidFill>
              </a:rPr>
              <a:t> 再組み上げ</a:t>
            </a:r>
            <a:endParaRPr lang="en-US" altLang="ja-JP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HONIR(Hiroshima Optical and Near-Infrared camera)</a:t>
            </a:r>
          </a:p>
          <a:p>
            <a:r>
              <a:rPr kumimoji="1" lang="ja-JP" altLang="en-US" dirty="0" smtClean="0"/>
              <a:t>開発状況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真空冷却系</a:t>
            </a:r>
            <a:r>
              <a:rPr kumimoji="1" lang="en-US" altLang="ja-JP" dirty="0" smtClean="0"/>
              <a:t>-</a:t>
            </a:r>
          </a:p>
          <a:p>
            <a:r>
              <a:rPr lang="ja-JP" altLang="en-US" dirty="0"/>
              <a:t>開発</a:t>
            </a:r>
            <a:r>
              <a:rPr lang="ja-JP" altLang="en-US" dirty="0" smtClean="0"/>
              <a:t>状況</a:t>
            </a:r>
            <a:r>
              <a:rPr lang="en-US" altLang="ja-JP" dirty="0" smtClean="0"/>
              <a:t>-</a:t>
            </a:r>
            <a:r>
              <a:rPr lang="ja-JP" altLang="en-US" dirty="0" smtClean="0"/>
              <a:t>光学系</a:t>
            </a:r>
            <a:r>
              <a:rPr lang="en-US" altLang="ja-JP" dirty="0" smtClean="0"/>
              <a:t>-</a:t>
            </a:r>
          </a:p>
          <a:p>
            <a:r>
              <a:rPr lang="ja-JP" altLang="en-US" dirty="0" smtClean="0"/>
              <a:t>開発状況</a:t>
            </a:r>
            <a:r>
              <a:rPr lang="en-US" altLang="ja-JP" dirty="0" smtClean="0"/>
              <a:t>-</a:t>
            </a:r>
            <a:r>
              <a:rPr lang="ja-JP" altLang="en-US" dirty="0" smtClean="0"/>
              <a:t>駆動・制御系</a:t>
            </a:r>
            <a:r>
              <a:rPr lang="en-US" altLang="ja-JP" dirty="0" smtClean="0"/>
              <a:t>-</a:t>
            </a:r>
          </a:p>
          <a:p>
            <a:r>
              <a:rPr lang="ja-JP" altLang="en-US" dirty="0" smtClean="0"/>
              <a:t>開発状況</a:t>
            </a:r>
            <a:r>
              <a:rPr lang="en-US" altLang="ja-JP" dirty="0" smtClean="0"/>
              <a:t>-</a:t>
            </a:r>
            <a:r>
              <a:rPr lang="ja-JP" altLang="en-US" dirty="0" smtClean="0"/>
              <a:t>検出器系</a:t>
            </a:r>
            <a:r>
              <a:rPr lang="en-US" altLang="ja-JP" dirty="0" smtClean="0"/>
              <a:t>-</a:t>
            </a:r>
          </a:p>
          <a:p>
            <a:r>
              <a:rPr kumimoji="1" lang="ja-JP" altLang="en-US" dirty="0" smtClean="0"/>
              <a:t>ファーストライト結果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装置効率</a:t>
            </a:r>
            <a:r>
              <a:rPr kumimoji="1" lang="en-US" altLang="ja-JP" dirty="0" smtClean="0"/>
              <a:t>-</a:t>
            </a:r>
          </a:p>
          <a:p>
            <a:r>
              <a:rPr lang="ja-JP" altLang="en-US" dirty="0" smtClean="0"/>
              <a:t>ファーストライト結果</a:t>
            </a:r>
            <a:r>
              <a:rPr lang="en-US" altLang="ja-JP" dirty="0" smtClean="0"/>
              <a:t>-</a:t>
            </a:r>
            <a:r>
              <a:rPr lang="ja-JP" altLang="en-US" dirty="0" smtClean="0"/>
              <a:t>光学性能</a:t>
            </a:r>
            <a:r>
              <a:rPr lang="en-US" altLang="ja-JP" dirty="0" smtClean="0"/>
              <a:t>-</a:t>
            </a:r>
            <a:endParaRPr kumimoji="1" lang="en-US" altLang="ja-JP" dirty="0" smtClean="0"/>
          </a:p>
          <a:p>
            <a:r>
              <a:rPr lang="ja-JP" altLang="en-US" dirty="0"/>
              <a:t>ファーストライト結果</a:t>
            </a:r>
            <a:r>
              <a:rPr lang="en-US" altLang="ja-JP" dirty="0" smtClean="0"/>
              <a:t>-</a:t>
            </a:r>
            <a:r>
              <a:rPr lang="ja-JP" altLang="en-US" dirty="0"/>
              <a:t>その他</a:t>
            </a:r>
            <a:r>
              <a:rPr lang="en-US" altLang="ja-JP" dirty="0" smtClean="0"/>
              <a:t>-</a:t>
            </a:r>
            <a:endParaRPr lang="en-US" altLang="ja-JP" dirty="0"/>
          </a:p>
          <a:p>
            <a:r>
              <a:rPr lang="ja-JP" altLang="en-US" dirty="0" smtClean="0"/>
              <a:t>まとめと今後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891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HONIR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742121"/>
            <a:ext cx="6264696" cy="2398847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b="1" dirty="0" smtClean="0"/>
              <a:t>東広島天文台：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高エネルギー突発天体の</a:t>
            </a:r>
            <a:r>
              <a:rPr lang="ja-JP" altLang="en-US" sz="2400" b="1" dirty="0"/>
              <a:t>多波長観測連携拠点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 の一つで、すざく</a:t>
            </a:r>
            <a:r>
              <a:rPr lang="ja-JP" altLang="en-US" sz="2400" b="1" dirty="0"/>
              <a:t>・</a:t>
            </a:r>
            <a:r>
              <a:rPr lang="en-US" altLang="ja-JP" sz="2400" b="1" dirty="0"/>
              <a:t>Fermi</a:t>
            </a:r>
            <a:r>
              <a:rPr lang="ja-JP" altLang="en-US" sz="2400" b="1" dirty="0" smtClean="0"/>
              <a:t>と連携している</a:t>
            </a:r>
            <a:endParaRPr lang="ja-JP" altLang="en-US" sz="2400" b="1" dirty="0"/>
          </a:p>
          <a:p>
            <a:pPr marL="0" indent="0">
              <a:buNone/>
            </a:pPr>
            <a:r>
              <a:rPr lang="ja-JP" altLang="en-US" sz="2400" b="1" dirty="0" smtClean="0"/>
              <a:t>かなた望遠鏡：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口径</a:t>
            </a:r>
            <a:r>
              <a:rPr lang="en-US" altLang="ja-JP" sz="2400" b="1" dirty="0" smtClean="0"/>
              <a:t>1.5-m</a:t>
            </a:r>
            <a:r>
              <a:rPr lang="ja-JP" altLang="en-US" sz="2400" b="1" dirty="0" smtClean="0"/>
              <a:t>の突発天体に特化した高機動性の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 </a:t>
            </a:r>
            <a:r>
              <a:rPr lang="ja-JP" altLang="en-US" sz="2400" b="1" dirty="0"/>
              <a:t>望遠鏡</a:t>
            </a:r>
            <a:r>
              <a:rPr lang="ja-JP" altLang="en-US" sz="2400" b="1" dirty="0" smtClean="0"/>
              <a:t>で、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豊富な観測時間</a:t>
            </a:r>
            <a:r>
              <a:rPr lang="ja-JP" altLang="en-US" sz="2400" b="1" dirty="0" smtClean="0"/>
              <a:t>と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フレキシビリティ</a:t>
            </a:r>
            <a:r>
              <a:rPr lang="ja-JP" altLang="en-US" sz="2400" b="1" dirty="0"/>
              <a:t>あり</a:t>
            </a:r>
            <a:endParaRPr lang="en-US" altLang="ja-JP" sz="2400" b="1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7504" y="3400400"/>
            <a:ext cx="6264696" cy="26208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2400" b="1" dirty="0" smtClean="0"/>
              <a:t>HONIR</a:t>
            </a:r>
            <a:r>
              <a:rPr lang="ja-JP" altLang="en-US" sz="2400" b="1" dirty="0" smtClean="0"/>
              <a:t>：</a:t>
            </a:r>
            <a:endParaRPr lang="en-US" altLang="ja-JP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-HONIR(Hiroshima Optical and Near-Infrared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ja-JP" sz="2400" b="1" dirty="0" smtClean="0"/>
              <a:t>    camera)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かなた望遠鏡専用可視赤外線同時カメラ</a:t>
            </a:r>
            <a:endParaRPr lang="en-US" altLang="ja-JP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/>
              <a:t>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/>
              <a:t>可視</a:t>
            </a:r>
            <a:r>
              <a:rPr lang="en-US" altLang="ja-JP" sz="2400" b="1" dirty="0" smtClean="0"/>
              <a:t>1</a:t>
            </a:r>
            <a:r>
              <a:rPr lang="ja-JP" altLang="en-US" sz="2400" b="1" dirty="0" smtClean="0"/>
              <a:t>バンド赤外線</a:t>
            </a:r>
            <a:r>
              <a:rPr lang="en-US" altLang="ja-JP" sz="2400" b="1" dirty="0" smtClean="0"/>
              <a:t>2</a:t>
            </a:r>
            <a:r>
              <a:rPr lang="ja-JP" altLang="en-US" sz="2400" b="1" dirty="0" smtClean="0"/>
              <a:t>バンド同時撮像</a:t>
            </a:r>
            <a:endParaRPr lang="en-US" altLang="ja-JP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現在は可視</a:t>
            </a:r>
            <a:r>
              <a:rPr lang="en-US" altLang="ja-JP" sz="2400" b="1" dirty="0" smtClean="0"/>
              <a:t>1</a:t>
            </a:r>
            <a:r>
              <a:rPr lang="ja-JP" altLang="en-US" sz="2400" b="1" dirty="0" smtClean="0"/>
              <a:t>バンド赤外線</a:t>
            </a:r>
            <a:r>
              <a:rPr lang="en-US" altLang="ja-JP" sz="2400" b="1" dirty="0" smtClean="0"/>
              <a:t>1</a:t>
            </a:r>
            <a:r>
              <a:rPr lang="ja-JP" altLang="en-US" sz="2400" b="1" dirty="0" smtClean="0"/>
              <a:t>バンド実装</a:t>
            </a:r>
            <a:r>
              <a:rPr lang="en-US" altLang="ja-JP" sz="2400" b="1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撮像・偏光・分光・偏光分光</a:t>
            </a:r>
            <a:r>
              <a:rPr lang="ja-JP" altLang="en-US" sz="2400" b="1" dirty="0" smtClean="0"/>
              <a:t>の多モード観測が可能</a:t>
            </a:r>
          </a:p>
        </p:txBody>
      </p:sp>
      <p:pic>
        <p:nvPicPr>
          <p:cNvPr id="5" name="Picture 5" descr="DSCN8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6257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6951208" y="2966666"/>
            <a:ext cx="2105461" cy="1988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6372200" y="4293096"/>
            <a:ext cx="579008" cy="474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加算記号 12"/>
          <p:cNvSpPr/>
          <p:nvPr/>
        </p:nvSpPr>
        <p:spPr>
          <a:xfrm>
            <a:off x="2803431" y="2944085"/>
            <a:ext cx="792088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25184" y="6347725"/>
            <a:ext cx="7327136" cy="4656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/>
              <a:t>高エネルギー突発天体の即時多モード観測に特化した稀な体制</a:t>
            </a:r>
            <a:endParaRPr lang="en-US" altLang="ja-JP" sz="2400" b="1" dirty="0"/>
          </a:p>
        </p:txBody>
      </p:sp>
      <p:sp>
        <p:nvSpPr>
          <p:cNvPr id="7" name="等号 6"/>
          <p:cNvSpPr/>
          <p:nvPr/>
        </p:nvSpPr>
        <p:spPr>
          <a:xfrm rot="5400000">
            <a:off x="2935224" y="5921116"/>
            <a:ext cx="528502" cy="504056"/>
          </a:xfrm>
          <a:prstGeom prst="mathEqual">
            <a:avLst>
              <a:gd name="adj1" fmla="val 13442"/>
              <a:gd name="adj2" fmla="val 3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4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53" y="572119"/>
            <a:ext cx="8985832" cy="473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HONIR</a:t>
            </a:r>
            <a:r>
              <a:rPr kumimoji="1" lang="ja-JP" altLang="en-US" dirty="0" smtClean="0"/>
              <a:t>光学系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07504" y="4967430"/>
            <a:ext cx="3240360" cy="68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かなたに最適化された光学系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5795972"/>
            <a:ext cx="205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/>
              <a:t>TRISPEC</a:t>
            </a:r>
            <a:r>
              <a:rPr lang="ja-JP" altLang="en-US" b="1" dirty="0"/>
              <a:t>の後継機</a:t>
            </a:r>
            <a:endParaRPr lang="en-US" altLang="ja-JP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2915816" y="5195754"/>
            <a:ext cx="621319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spc="300" dirty="0" smtClean="0">
                <a:solidFill>
                  <a:schemeClr val="tx1"/>
                </a:solidFill>
              </a:rPr>
              <a:t>可視・近赤外線</a:t>
            </a:r>
            <a:r>
              <a:rPr kumimoji="1" lang="en-US" altLang="ja-JP" sz="2000" b="1" spc="300" dirty="0" smtClean="0">
                <a:solidFill>
                  <a:schemeClr val="tx1"/>
                </a:solidFill>
              </a:rPr>
              <a:t>3</a:t>
            </a:r>
            <a:r>
              <a:rPr kumimoji="1" lang="ja-JP" altLang="en-US" sz="2000" b="1" spc="300" dirty="0" smtClean="0">
                <a:solidFill>
                  <a:schemeClr val="tx1"/>
                </a:solidFill>
              </a:rPr>
              <a:t>バンド同時観測（最終目標）</a:t>
            </a:r>
            <a:endParaRPr kumimoji="1" lang="en-US" altLang="ja-JP" sz="2000" b="1" spc="300" dirty="0" smtClean="0">
              <a:solidFill>
                <a:schemeClr val="tx1"/>
              </a:solidFill>
            </a:endParaRPr>
          </a:p>
          <a:p>
            <a:r>
              <a:rPr lang="ja-JP" altLang="en-US" sz="2000" b="1" spc="300" dirty="0">
                <a:solidFill>
                  <a:schemeClr val="tx1"/>
                </a:solidFill>
              </a:rPr>
              <a:t>　</a:t>
            </a:r>
            <a:r>
              <a:rPr lang="ja-JP" altLang="en-US" sz="2000" b="1" spc="300" dirty="0" smtClean="0">
                <a:solidFill>
                  <a:schemeClr val="tx1"/>
                </a:solidFill>
              </a:rPr>
              <a:t>→ </a:t>
            </a:r>
            <a:r>
              <a:rPr lang="ja-JP" altLang="en-US" sz="2000" b="1" spc="300" dirty="0" smtClean="0">
                <a:solidFill>
                  <a:srgbClr val="FF0000"/>
                </a:solidFill>
              </a:rPr>
              <a:t>当面は可視・近赤外線の計</a:t>
            </a:r>
            <a:r>
              <a:rPr lang="en-US" altLang="ja-JP" sz="2000" b="1" spc="300" dirty="0" smtClean="0">
                <a:solidFill>
                  <a:srgbClr val="FF0000"/>
                </a:solidFill>
              </a:rPr>
              <a:t>2</a:t>
            </a:r>
            <a:r>
              <a:rPr lang="ja-JP" altLang="en-US" sz="2000" b="1" spc="300" dirty="0" smtClean="0">
                <a:solidFill>
                  <a:srgbClr val="FF0000"/>
                </a:solidFill>
              </a:rPr>
              <a:t>バンド</a:t>
            </a:r>
            <a:endParaRPr lang="en-US" altLang="ja-JP" sz="2000" b="1" spc="300" dirty="0" smtClean="0">
              <a:solidFill>
                <a:schemeClr val="tx1"/>
              </a:solidFill>
            </a:endParaRPr>
          </a:p>
          <a:p>
            <a:r>
              <a:rPr lang="ja-JP" altLang="en-US" sz="2000" b="1" spc="300" dirty="0" smtClean="0">
                <a:solidFill>
                  <a:schemeClr val="tx1"/>
                </a:solidFill>
              </a:rPr>
              <a:t>偏光モード・分光モード</a:t>
            </a:r>
            <a:r>
              <a:rPr lang="en-US" altLang="ja-JP" sz="2000" b="1" spc="300" dirty="0" smtClean="0">
                <a:solidFill>
                  <a:schemeClr val="tx1"/>
                </a:solidFill>
              </a:rPr>
              <a:t>×</a:t>
            </a:r>
            <a:r>
              <a:rPr lang="ja-JP" altLang="en-US" sz="2000" b="1" spc="300" dirty="0" smtClean="0">
                <a:solidFill>
                  <a:schemeClr val="tx1"/>
                </a:solidFill>
              </a:rPr>
              <a:t>偏光モードを搭載予定</a:t>
            </a:r>
            <a:endParaRPr kumimoji="1" lang="ja-JP" altLang="en-US" sz="2000" b="1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449241" cy="503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HONIR</a:t>
            </a:r>
            <a:r>
              <a:rPr kumimoji="1" lang="ja-JP" altLang="en-US" dirty="0" smtClean="0"/>
              <a:t>筐体内部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62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222250" cy="36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4386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HONIR</a:t>
            </a:r>
            <a:r>
              <a:rPr lang="ja-JP" altLang="en-US" dirty="0" smtClean="0"/>
              <a:t>と現行装置の比較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91293"/>
            <a:ext cx="5040560" cy="239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076056" y="4725144"/>
            <a:ext cx="3816424" cy="1605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観測効率</a:t>
            </a:r>
            <a:r>
              <a:rPr lang="ja-JP" altLang="en-US" dirty="0" smtClean="0">
                <a:solidFill>
                  <a:schemeClr val="tx1"/>
                </a:solidFill>
              </a:rPr>
              <a:t>：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積分時間・画像読み出し時間など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オーバーヘッドタイムを考慮した時の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総時間に対する積分時間のこと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6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観測ターゲット</a:t>
            </a:r>
            <a:endParaRPr kumimoji="1" lang="ja-JP" altLang="en-US" sz="32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9841" y="692125"/>
            <a:ext cx="2244873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sz="2400" b="1" dirty="0" smtClean="0"/>
              <a:t>X-Ray Binary</a:t>
            </a:r>
            <a:endParaRPr lang="ja-JP" altLang="en-US" sz="2400" b="1" dirty="0"/>
          </a:p>
        </p:txBody>
      </p:sp>
      <p:grpSp>
        <p:nvGrpSpPr>
          <p:cNvPr id="5" name="グループ化 23"/>
          <p:cNvGrpSpPr>
            <a:grpSpLocks/>
          </p:cNvGrpSpPr>
          <p:nvPr/>
        </p:nvGrpSpPr>
        <p:grpSpPr bwMode="auto">
          <a:xfrm>
            <a:off x="2441675" y="568463"/>
            <a:ext cx="1714500" cy="1285875"/>
            <a:chOff x="214282" y="1000108"/>
            <a:chExt cx="1999336" cy="1500198"/>
          </a:xfrm>
        </p:grpSpPr>
        <p:pic>
          <p:nvPicPr>
            <p:cNvPr id="6" name="Picture 7" descr="xr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000108"/>
              <a:ext cx="1999336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1472" y="2071678"/>
              <a:ext cx="1111913" cy="366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400">
                  <a:solidFill>
                    <a:schemeClr val="bg1"/>
                  </a:solidFill>
                </a:rPr>
                <a:t>ブラックホール</a:t>
              </a:r>
            </a:p>
            <a:p>
              <a:pPr algn="ctr"/>
              <a:r>
                <a:rPr lang="ja-JP" altLang="en-US" sz="1400">
                  <a:solidFill>
                    <a:schemeClr val="bg1"/>
                  </a:solidFill>
                </a:rPr>
                <a:t>又は中性子星 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34702" y="1000108"/>
              <a:ext cx="969037" cy="29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400">
                  <a:solidFill>
                    <a:schemeClr val="bg1"/>
                  </a:solidFill>
                </a:rPr>
                <a:t>恒星</a:t>
              </a:r>
            </a:p>
          </p:txBody>
        </p:sp>
      </p:grpSp>
      <p:grpSp>
        <p:nvGrpSpPr>
          <p:cNvPr id="9" name="グループ化 22"/>
          <p:cNvGrpSpPr>
            <a:grpSpLocks/>
          </p:cNvGrpSpPr>
          <p:nvPr/>
        </p:nvGrpSpPr>
        <p:grpSpPr bwMode="auto">
          <a:xfrm>
            <a:off x="4208463" y="407169"/>
            <a:ext cx="3792537" cy="3043237"/>
            <a:chOff x="3565523" y="109801"/>
            <a:chExt cx="4752975" cy="3790685"/>
          </a:xfrm>
        </p:grpSpPr>
        <p:pic>
          <p:nvPicPr>
            <p:cNvPr id="10" name="Picture 16" descr="mar01f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523" y="693736"/>
              <a:ext cx="4752975" cy="32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528064" y="693736"/>
              <a:ext cx="544134" cy="283527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400"/>
            </a:p>
          </p:txBody>
        </p:sp>
        <p:sp>
          <p:nvSpPr>
            <p:cNvPr id="12" name="テキスト ボックス 14"/>
            <p:cNvSpPr txBox="1">
              <a:spLocks noChangeArrowheads="1"/>
            </p:cNvSpPr>
            <p:nvPr/>
          </p:nvSpPr>
          <p:spPr bwMode="auto">
            <a:xfrm>
              <a:off x="5335784" y="109801"/>
              <a:ext cx="906435" cy="65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ja-JP" altLang="en-US" sz="1400" b="1">
                  <a:solidFill>
                    <a:srgbClr val="FF0000"/>
                  </a:solidFill>
                </a:rPr>
                <a:t>可視光</a:t>
              </a:r>
            </a:p>
            <a:p>
              <a:r>
                <a:rPr lang="ja-JP" altLang="en-US" sz="1400" b="1">
                  <a:solidFill>
                    <a:srgbClr val="FF0000"/>
                  </a:solidFill>
                </a:rPr>
                <a:t>赤外線</a:t>
              </a: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5324263" y="1236922"/>
              <a:ext cx="937066" cy="399436"/>
            </a:xfrm>
            <a:custGeom>
              <a:avLst/>
              <a:gdLst>
                <a:gd name="connsiteX0" fmla="*/ 0 w 936978"/>
                <a:gd name="connsiteY0" fmla="*/ 73378 h 400756"/>
                <a:gd name="connsiteX1" fmla="*/ 417689 w 936978"/>
                <a:gd name="connsiteY1" fmla="*/ 28222 h 400756"/>
                <a:gd name="connsiteX2" fmla="*/ 541866 w 936978"/>
                <a:gd name="connsiteY2" fmla="*/ 62089 h 400756"/>
                <a:gd name="connsiteX3" fmla="*/ 936978 w 936978"/>
                <a:gd name="connsiteY3" fmla="*/ 400756 h 40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978" h="400756">
                  <a:moveTo>
                    <a:pt x="0" y="73378"/>
                  </a:moveTo>
                  <a:cubicBezTo>
                    <a:pt x="163689" y="51740"/>
                    <a:pt x="327378" y="30103"/>
                    <a:pt x="417689" y="28222"/>
                  </a:cubicBezTo>
                  <a:cubicBezTo>
                    <a:pt x="508000" y="26341"/>
                    <a:pt x="455318" y="0"/>
                    <a:pt x="541866" y="62089"/>
                  </a:cubicBezTo>
                  <a:cubicBezTo>
                    <a:pt x="628414" y="124178"/>
                    <a:pt x="880533" y="349956"/>
                    <a:pt x="936978" y="40075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5833582" y="1191441"/>
              <a:ext cx="439684" cy="547742"/>
            </a:xfrm>
            <a:custGeom>
              <a:avLst/>
              <a:gdLst>
                <a:gd name="connsiteX0" fmla="*/ 0 w 440266"/>
                <a:gd name="connsiteY0" fmla="*/ 547512 h 547512"/>
                <a:gd name="connsiteX1" fmla="*/ 237066 w 440266"/>
                <a:gd name="connsiteY1" fmla="*/ 84667 h 547512"/>
                <a:gd name="connsiteX2" fmla="*/ 361244 w 440266"/>
                <a:gd name="connsiteY2" fmla="*/ 39512 h 547512"/>
                <a:gd name="connsiteX3" fmla="*/ 440266 w 440266"/>
                <a:gd name="connsiteY3" fmla="*/ 220134 h 54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266" h="547512">
                  <a:moveTo>
                    <a:pt x="0" y="547512"/>
                  </a:moveTo>
                  <a:cubicBezTo>
                    <a:pt x="88429" y="358423"/>
                    <a:pt x="176859" y="169334"/>
                    <a:pt x="237066" y="84667"/>
                  </a:cubicBezTo>
                  <a:cubicBezTo>
                    <a:pt x="297273" y="0"/>
                    <a:pt x="327377" y="16934"/>
                    <a:pt x="361244" y="39512"/>
                  </a:cubicBezTo>
                  <a:cubicBezTo>
                    <a:pt x="395111" y="62090"/>
                    <a:pt x="417688" y="141112"/>
                    <a:pt x="440266" y="220134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5752011" y="1408956"/>
              <a:ext cx="505339" cy="680227"/>
            </a:xfrm>
            <a:custGeom>
              <a:avLst/>
              <a:gdLst>
                <a:gd name="connsiteX0" fmla="*/ 0 w 506776"/>
                <a:gd name="connsiteY0" fmla="*/ 271749 h 679373"/>
                <a:gd name="connsiteX1" fmla="*/ 110169 w 506776"/>
                <a:gd name="connsiteY1" fmla="*/ 40395 h 679373"/>
                <a:gd name="connsiteX2" fmla="*/ 220338 w 506776"/>
                <a:gd name="connsiteY2" fmla="*/ 29378 h 679373"/>
                <a:gd name="connsiteX3" fmla="*/ 319490 w 506776"/>
                <a:gd name="connsiteY3" fmla="*/ 73446 h 679373"/>
                <a:gd name="connsiteX4" fmla="*/ 407624 w 506776"/>
                <a:gd name="connsiteY4" fmla="*/ 282766 h 679373"/>
                <a:gd name="connsiteX5" fmla="*/ 506776 w 506776"/>
                <a:gd name="connsiteY5" fmla="*/ 679373 h 67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776" h="679373">
                  <a:moveTo>
                    <a:pt x="0" y="271749"/>
                  </a:moveTo>
                  <a:cubicBezTo>
                    <a:pt x="36723" y="176269"/>
                    <a:pt x="73446" y="80790"/>
                    <a:pt x="110169" y="40395"/>
                  </a:cubicBezTo>
                  <a:cubicBezTo>
                    <a:pt x="146892" y="0"/>
                    <a:pt x="185451" y="23870"/>
                    <a:pt x="220338" y="29378"/>
                  </a:cubicBezTo>
                  <a:cubicBezTo>
                    <a:pt x="255225" y="34886"/>
                    <a:pt x="288276" y="31215"/>
                    <a:pt x="319490" y="73446"/>
                  </a:cubicBezTo>
                  <a:cubicBezTo>
                    <a:pt x="350704" y="115677"/>
                    <a:pt x="376410" y="181778"/>
                    <a:pt x="407624" y="282766"/>
                  </a:cubicBezTo>
                  <a:cubicBezTo>
                    <a:pt x="438838" y="383754"/>
                    <a:pt x="472807" y="531563"/>
                    <a:pt x="506776" y="679373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/>
            </a:p>
          </p:txBody>
        </p:sp>
        <p:sp>
          <p:nvSpPr>
            <p:cNvPr id="16" name="テキスト ボックス 18"/>
            <p:cNvSpPr txBox="1">
              <a:spLocks noChangeArrowheads="1"/>
            </p:cNvSpPr>
            <p:nvPr/>
          </p:nvSpPr>
          <p:spPr bwMode="auto">
            <a:xfrm>
              <a:off x="4286248" y="357166"/>
              <a:ext cx="681434" cy="38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ja-JP" altLang="en-US" sz="1400" b="1" dirty="0"/>
                <a:t>電波</a:t>
              </a:r>
            </a:p>
          </p:txBody>
        </p:sp>
        <p:sp>
          <p:nvSpPr>
            <p:cNvPr id="17" name="テキスト ボックス 19"/>
            <p:cNvSpPr txBox="1">
              <a:spLocks noChangeArrowheads="1"/>
            </p:cNvSpPr>
            <p:nvPr/>
          </p:nvSpPr>
          <p:spPr bwMode="auto">
            <a:xfrm>
              <a:off x="6267022" y="345024"/>
              <a:ext cx="1179651" cy="38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ja-JP" altLang="en-US" sz="1400" b="1"/>
                <a:t>紫外  Ｘ線</a:t>
              </a: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087121" y="3450406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200">
                <a:latin typeface="ＭＳ Ｐゴシック" charset="-128"/>
              </a:rPr>
              <a:t>Markoff et al. (2001)</a:t>
            </a:r>
          </a:p>
        </p:txBody>
      </p:sp>
      <p:sp>
        <p:nvSpPr>
          <p:cNvPr id="19" name="テキスト ボックス 24"/>
          <p:cNvSpPr txBox="1">
            <a:spLocks noChangeArrowheads="1"/>
          </p:cNvSpPr>
          <p:nvPr/>
        </p:nvSpPr>
        <p:spPr bwMode="auto">
          <a:xfrm>
            <a:off x="35718" y="2031638"/>
            <a:ext cx="42148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b="1" dirty="0" smtClean="0"/>
              <a:t>HONIR</a:t>
            </a:r>
            <a:r>
              <a:rPr lang="ja-JP" altLang="en-US" sz="2000" b="1" dirty="0" smtClean="0"/>
              <a:t>による可視近赤外同時偏光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撮像による</a:t>
            </a:r>
            <a:r>
              <a:rPr lang="en-US" altLang="ja-JP" sz="2000" b="1" dirty="0" smtClean="0"/>
              <a:t>jet</a:t>
            </a:r>
            <a:r>
              <a:rPr lang="ja-JP" altLang="en-US" sz="2000" b="1" dirty="0" smtClean="0"/>
              <a:t>成分寄与の研究</a:t>
            </a:r>
            <a:r>
              <a:rPr lang="ja-JP" altLang="en-US" sz="2000" dirty="0" smtClean="0"/>
              <a:t>：</a:t>
            </a:r>
            <a:endParaRPr lang="ja-JP" altLang="en-US" sz="2000" dirty="0"/>
          </a:p>
          <a:p>
            <a:r>
              <a:rPr lang="ja-JP" altLang="en-US" sz="2000" dirty="0" smtClean="0"/>
              <a:t>　</a:t>
            </a:r>
            <a:r>
              <a:rPr lang="en-US" altLang="ja-JP" sz="2000" dirty="0" smtClean="0"/>
              <a:t>-</a:t>
            </a:r>
            <a:r>
              <a:rPr lang="ja-JP" altLang="en-US" sz="2000" dirty="0" smtClean="0"/>
              <a:t>赤外線</a:t>
            </a:r>
            <a:r>
              <a:rPr lang="ja-JP" altLang="en-US" sz="2000" dirty="0"/>
              <a:t>がジェット、可視光が降着</a:t>
            </a:r>
            <a:r>
              <a:rPr lang="ja-JP" altLang="en-US" sz="2000" dirty="0" smtClean="0"/>
              <a:t>円　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 盤</a:t>
            </a:r>
            <a:r>
              <a:rPr lang="ja-JP" altLang="en-US" sz="2000" dirty="0"/>
              <a:t>を</a:t>
            </a:r>
            <a:r>
              <a:rPr lang="ja-JP" altLang="en-US" sz="2000" dirty="0" smtClean="0"/>
              <a:t>起源としている可能性あり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en-US" altLang="ja-JP" sz="2000" dirty="0" smtClean="0"/>
              <a:t>-</a:t>
            </a:r>
            <a:r>
              <a:rPr lang="ja-JP" altLang="en-US" sz="2000" dirty="0" smtClean="0"/>
              <a:t>シンクロトロン放射の直接検出</a:t>
            </a:r>
            <a:endParaRPr lang="ja-JP" altLang="en-US" sz="2000" dirty="0"/>
          </a:p>
          <a:p>
            <a:endParaRPr lang="en-US" altLang="ja-JP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418" y="3610470"/>
            <a:ext cx="39385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8878" y="3752119"/>
            <a:ext cx="2423468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sz="2400" b="1" dirty="0" smtClean="0"/>
              <a:t>Gamma-Ray Burst</a:t>
            </a:r>
            <a:endParaRPr lang="ja-JP" altLang="en-US" sz="2400" b="1" dirty="0"/>
          </a:p>
        </p:txBody>
      </p:sp>
      <p:sp>
        <p:nvSpPr>
          <p:cNvPr id="22" name="テキスト ボックス 24"/>
          <p:cNvSpPr txBox="1">
            <a:spLocks noChangeArrowheads="1"/>
          </p:cNvSpPr>
          <p:nvPr/>
        </p:nvSpPr>
        <p:spPr bwMode="auto">
          <a:xfrm>
            <a:off x="72752" y="4293096"/>
            <a:ext cx="42148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b="1" dirty="0" smtClean="0"/>
              <a:t>HONIR</a:t>
            </a:r>
            <a:r>
              <a:rPr lang="ja-JP" altLang="en-US" sz="2000" b="1" dirty="0" smtClean="0"/>
              <a:t>による可視近赤外測光による</a:t>
            </a:r>
            <a:r>
              <a:rPr lang="ja-JP" altLang="en-US" sz="2000" b="1" dirty="0"/>
              <a:t>距離推定</a:t>
            </a:r>
            <a:r>
              <a:rPr lang="ja-JP" altLang="en-US" sz="2000" dirty="0" smtClean="0"/>
              <a:t>：</a:t>
            </a:r>
            <a:endParaRPr lang="ja-JP" altLang="en-US" sz="2000" dirty="0"/>
          </a:p>
          <a:p>
            <a:r>
              <a:rPr lang="ja-JP" altLang="en-US" sz="2000" dirty="0" smtClean="0"/>
              <a:t>　</a:t>
            </a:r>
            <a:r>
              <a:rPr lang="en-US" altLang="ja-JP" sz="2000" dirty="0" smtClean="0"/>
              <a:t>-</a:t>
            </a:r>
            <a:r>
              <a:rPr lang="ja-JP" altLang="en-US" sz="2000" dirty="0" smtClean="0"/>
              <a:t>多波長でライトカーブを追う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en-US" altLang="ja-JP" sz="2000" dirty="0" smtClean="0"/>
              <a:t>-</a:t>
            </a:r>
            <a:r>
              <a:rPr lang="ja-JP" altLang="en-US" sz="2000" dirty="0" smtClean="0"/>
              <a:t>スペクトルのライマンドロップから</a:t>
            </a:r>
            <a:endParaRPr lang="en-US" altLang="ja-JP" sz="2000" dirty="0" smtClean="0"/>
          </a:p>
          <a:p>
            <a:r>
              <a:rPr lang="ja-JP" altLang="en-US" sz="2000" dirty="0" smtClean="0"/>
              <a:t>　 </a:t>
            </a:r>
            <a:r>
              <a:rPr lang="en-US" altLang="ja-JP" sz="2000" dirty="0" smtClean="0"/>
              <a:t>GRB</a:t>
            </a:r>
            <a:r>
              <a:rPr lang="ja-JP" altLang="en-US" sz="2000" dirty="0" err="1" smtClean="0"/>
              <a:t>までの</a:t>
            </a:r>
            <a:r>
              <a:rPr lang="ja-JP" altLang="en-US" sz="2000" dirty="0" smtClean="0"/>
              <a:t>距離を推定する</a:t>
            </a:r>
            <a:endParaRPr lang="ja-JP" altLang="en-US" sz="2000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33116" y="6324516"/>
            <a:ext cx="4211538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ja-JP" altLang="en-US" sz="2400" b="1" dirty="0"/>
              <a:t>矮</a:t>
            </a:r>
            <a:r>
              <a:rPr lang="ja-JP" altLang="en-US" sz="2400" b="1" dirty="0" smtClean="0"/>
              <a:t>新星・原始星・褐色矮星など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325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HONIR</a:t>
            </a:r>
            <a:r>
              <a:rPr lang="ja-JP" altLang="en-US" sz="3200" dirty="0" smtClean="0"/>
              <a:t>開発タイムスケジュール</a:t>
            </a:r>
            <a:endParaRPr kumimoji="1" lang="ja-JP" altLang="en-US" sz="3200" dirty="0"/>
          </a:p>
        </p:txBody>
      </p:sp>
      <p:sp>
        <p:nvSpPr>
          <p:cNvPr id="44" name="テキスト ボックス 37"/>
          <p:cNvSpPr txBox="1">
            <a:spLocks noChangeArrowheads="1"/>
          </p:cNvSpPr>
          <p:nvPr/>
        </p:nvSpPr>
        <p:spPr bwMode="auto">
          <a:xfrm>
            <a:off x="60251" y="4324226"/>
            <a:ext cx="69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200" b="1" dirty="0">
                <a:latin typeface="Calibri" pitchFamily="34" charset="0"/>
              </a:rPr>
              <a:t>検出器</a:t>
            </a:r>
          </a:p>
          <a:p>
            <a:pPr algn="ctr" eaLnBrk="1" hangingPunct="1"/>
            <a:r>
              <a:rPr lang="ja-JP" altLang="en-US" sz="1200" b="1" dirty="0">
                <a:latin typeface="Calibri" pitchFamily="34" charset="0"/>
              </a:rPr>
              <a:t>系</a:t>
            </a:r>
          </a:p>
        </p:txBody>
      </p:sp>
      <p:sp>
        <p:nvSpPr>
          <p:cNvPr id="45" name="テキスト ボックス 37"/>
          <p:cNvSpPr txBox="1">
            <a:spLocks noChangeArrowheads="1"/>
          </p:cNvSpPr>
          <p:nvPr/>
        </p:nvSpPr>
        <p:spPr bwMode="auto">
          <a:xfrm>
            <a:off x="-13494" y="2986757"/>
            <a:ext cx="83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200" b="1" dirty="0">
                <a:latin typeface="Calibri" pitchFamily="34" charset="0"/>
              </a:rPr>
              <a:t>駆動・</a:t>
            </a:r>
          </a:p>
          <a:p>
            <a:pPr algn="ctr" eaLnBrk="1" hangingPunct="1"/>
            <a:r>
              <a:rPr lang="ja-JP" altLang="en-US" sz="1200" b="1" dirty="0">
                <a:latin typeface="Calibri" pitchFamily="34" charset="0"/>
              </a:rPr>
              <a:t>制御系</a:t>
            </a:r>
          </a:p>
        </p:txBody>
      </p:sp>
      <p:cxnSp>
        <p:nvCxnSpPr>
          <p:cNvPr id="46" name="直線コネクタ 45"/>
          <p:cNvCxnSpPr/>
          <p:nvPr/>
        </p:nvCxnSpPr>
        <p:spPr>
          <a:xfrm>
            <a:off x="71438" y="910307"/>
            <a:ext cx="8893175" cy="0"/>
          </a:xfrm>
          <a:prstGeom prst="line">
            <a:avLst/>
          </a:prstGeom>
          <a:noFill/>
          <a:ln w="1905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7" name="直線コネクタ 46"/>
          <p:cNvCxnSpPr/>
          <p:nvPr/>
        </p:nvCxnSpPr>
        <p:spPr>
          <a:xfrm>
            <a:off x="63500" y="2589882"/>
            <a:ext cx="8901113" cy="4763"/>
          </a:xfrm>
          <a:prstGeom prst="line">
            <a:avLst/>
          </a:prstGeom>
          <a:noFill/>
          <a:ln w="1905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8" name="テキスト ボックス 20"/>
          <p:cNvSpPr txBox="1">
            <a:spLocks noChangeArrowheads="1"/>
          </p:cNvSpPr>
          <p:nvPr/>
        </p:nvSpPr>
        <p:spPr bwMode="auto">
          <a:xfrm>
            <a:off x="2425700" y="538832"/>
            <a:ext cx="749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>
                <a:latin typeface="Calibri" pitchFamily="34" charset="0"/>
              </a:rPr>
              <a:t>2008</a:t>
            </a:r>
            <a:r>
              <a:rPr lang="ja-JP" altLang="en-US" sz="1200" b="1">
                <a:latin typeface="Calibri" pitchFamily="34" charset="0"/>
              </a:rPr>
              <a:t>年</a:t>
            </a:r>
          </a:p>
        </p:txBody>
      </p:sp>
      <p:sp>
        <p:nvSpPr>
          <p:cNvPr id="49" name="テキスト ボックス 23"/>
          <p:cNvSpPr txBox="1">
            <a:spLocks noChangeArrowheads="1"/>
          </p:cNvSpPr>
          <p:nvPr/>
        </p:nvSpPr>
        <p:spPr bwMode="auto">
          <a:xfrm>
            <a:off x="5243513" y="538832"/>
            <a:ext cx="830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>
                <a:latin typeface="Calibri" pitchFamily="34" charset="0"/>
              </a:rPr>
              <a:t>2010</a:t>
            </a:r>
            <a:r>
              <a:rPr lang="ja-JP" altLang="en-US" sz="1200" b="1">
                <a:latin typeface="Calibri" pitchFamily="34" charset="0"/>
              </a:rPr>
              <a:t>年</a:t>
            </a:r>
          </a:p>
        </p:txBody>
      </p:sp>
      <p:sp>
        <p:nvSpPr>
          <p:cNvPr id="50" name="テキスト ボックス 24"/>
          <p:cNvSpPr txBox="1">
            <a:spLocks noChangeArrowheads="1"/>
          </p:cNvSpPr>
          <p:nvPr/>
        </p:nvSpPr>
        <p:spPr bwMode="auto">
          <a:xfrm>
            <a:off x="3889375" y="516607"/>
            <a:ext cx="830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>
                <a:latin typeface="Calibri" pitchFamily="34" charset="0"/>
              </a:rPr>
              <a:t>2009</a:t>
            </a:r>
            <a:r>
              <a:rPr lang="ja-JP" altLang="en-US" sz="1200" b="1">
                <a:latin typeface="Calibri" pitchFamily="34" charset="0"/>
              </a:rPr>
              <a:t>年</a:t>
            </a:r>
          </a:p>
        </p:txBody>
      </p:sp>
      <p:sp>
        <p:nvSpPr>
          <p:cNvPr id="51" name="テキスト ボックス 36"/>
          <p:cNvSpPr txBox="1">
            <a:spLocks noChangeArrowheads="1"/>
          </p:cNvSpPr>
          <p:nvPr/>
        </p:nvSpPr>
        <p:spPr bwMode="auto">
          <a:xfrm>
            <a:off x="87313" y="1377032"/>
            <a:ext cx="63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200" b="1">
                <a:latin typeface="Calibri" pitchFamily="34" charset="0"/>
              </a:rPr>
              <a:t>光学系</a:t>
            </a:r>
          </a:p>
        </p:txBody>
      </p:sp>
      <p:sp>
        <p:nvSpPr>
          <p:cNvPr id="52" name="屈折矢印 67"/>
          <p:cNvSpPr>
            <a:spLocks noChangeArrowheads="1"/>
          </p:cNvSpPr>
          <p:nvPr/>
        </p:nvSpPr>
        <p:spPr bwMode="auto">
          <a:xfrm>
            <a:off x="3548063" y="5121945"/>
            <a:ext cx="228600" cy="395287"/>
          </a:xfrm>
          <a:custGeom>
            <a:avLst/>
            <a:gdLst>
              <a:gd name="T0" fmla="*/ 232172 w 285750"/>
              <a:gd name="T1" fmla="*/ 0 h 214313"/>
              <a:gd name="T2" fmla="*/ 178594 w 285750"/>
              <a:gd name="T3" fmla="*/ 53578 h 214313"/>
              <a:gd name="T4" fmla="*/ 0 w 285750"/>
              <a:gd name="T5" fmla="*/ 198497 h 214313"/>
              <a:gd name="T6" fmla="*/ 123994 w 285750"/>
              <a:gd name="T7" fmla="*/ 214313 h 214313"/>
              <a:gd name="T8" fmla="*/ 247988 w 285750"/>
              <a:gd name="T9" fmla="*/ 133946 h 214313"/>
              <a:gd name="T10" fmla="*/ 285750 w 285750"/>
              <a:gd name="T11" fmla="*/ 53578 h 214313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85750"/>
              <a:gd name="T19" fmla="*/ 182680 h 214313"/>
              <a:gd name="T20" fmla="*/ 247988 w 285750"/>
              <a:gd name="T21" fmla="*/ 214313 h 214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5750" h="214313">
                <a:moveTo>
                  <a:pt x="0" y="182680"/>
                </a:moveTo>
                <a:lnTo>
                  <a:pt x="216355" y="182680"/>
                </a:lnTo>
                <a:lnTo>
                  <a:pt x="216355" y="53578"/>
                </a:lnTo>
                <a:lnTo>
                  <a:pt x="178594" y="53578"/>
                </a:lnTo>
                <a:lnTo>
                  <a:pt x="232172" y="0"/>
                </a:lnTo>
                <a:lnTo>
                  <a:pt x="285750" y="53578"/>
                </a:lnTo>
                <a:lnTo>
                  <a:pt x="247988" y="53578"/>
                </a:lnTo>
                <a:lnTo>
                  <a:pt x="247988" y="214313"/>
                </a:lnTo>
                <a:lnTo>
                  <a:pt x="0" y="214313"/>
                </a:lnTo>
                <a:close/>
              </a:path>
            </a:pathLst>
          </a:custGeom>
          <a:solidFill>
            <a:srgbClr val="BBE0E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53" name="正方形/長方形 74"/>
          <p:cNvSpPr>
            <a:spLocks noChangeArrowheads="1"/>
          </p:cNvSpPr>
          <p:nvPr/>
        </p:nvSpPr>
        <p:spPr bwMode="auto">
          <a:xfrm>
            <a:off x="1908175" y="2932782"/>
            <a:ext cx="1012825" cy="511175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200" b="1">
                <a:latin typeface="Calibri" pitchFamily="34" charset="0"/>
              </a:rPr>
              <a:t>製作</a:t>
            </a:r>
          </a:p>
        </p:txBody>
      </p:sp>
      <p:sp>
        <p:nvSpPr>
          <p:cNvPr id="54" name="テキスト ボックス 20"/>
          <p:cNvSpPr txBox="1">
            <a:spLocks noChangeArrowheads="1"/>
          </p:cNvSpPr>
          <p:nvPr/>
        </p:nvSpPr>
        <p:spPr bwMode="auto">
          <a:xfrm>
            <a:off x="1012825" y="516607"/>
            <a:ext cx="768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>
                <a:latin typeface="Calibri" pitchFamily="34" charset="0"/>
              </a:rPr>
              <a:t>2007</a:t>
            </a:r>
            <a:r>
              <a:rPr lang="ja-JP" altLang="en-US" sz="1200" b="1">
                <a:latin typeface="Calibri" pitchFamily="34" charset="0"/>
              </a:rPr>
              <a:t>年</a:t>
            </a:r>
          </a:p>
        </p:txBody>
      </p:sp>
      <p:sp>
        <p:nvSpPr>
          <p:cNvPr id="55" name="正方形/長方形 74"/>
          <p:cNvSpPr>
            <a:spLocks noChangeArrowheads="1"/>
          </p:cNvSpPr>
          <p:nvPr/>
        </p:nvSpPr>
        <p:spPr bwMode="auto">
          <a:xfrm>
            <a:off x="611188" y="1172245"/>
            <a:ext cx="709612" cy="542925"/>
          </a:xfrm>
          <a:prstGeom prst="rect">
            <a:avLst/>
          </a:prstGeom>
          <a:solidFill>
            <a:srgbClr val="BBE0E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設計</a:t>
            </a:r>
          </a:p>
        </p:txBody>
      </p:sp>
      <p:sp>
        <p:nvSpPr>
          <p:cNvPr id="56" name="正方形/長方形 74"/>
          <p:cNvSpPr>
            <a:spLocks noChangeArrowheads="1"/>
          </p:cNvSpPr>
          <p:nvPr/>
        </p:nvSpPr>
        <p:spPr bwMode="auto">
          <a:xfrm>
            <a:off x="1187450" y="4112295"/>
            <a:ext cx="2566988" cy="377825"/>
          </a:xfrm>
          <a:prstGeom prst="rect">
            <a:avLst/>
          </a:prstGeom>
          <a:solidFill>
            <a:srgbClr val="99CC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近赤外検出器立ち上げ</a:t>
            </a:r>
          </a:p>
        </p:txBody>
      </p:sp>
      <p:sp>
        <p:nvSpPr>
          <p:cNvPr id="57" name="正方形/長方形 74"/>
          <p:cNvSpPr>
            <a:spLocks noChangeArrowheads="1"/>
          </p:cNvSpPr>
          <p:nvPr/>
        </p:nvSpPr>
        <p:spPr bwMode="auto">
          <a:xfrm>
            <a:off x="2195513" y="4629820"/>
            <a:ext cx="1728787" cy="377825"/>
          </a:xfrm>
          <a:prstGeom prst="rect">
            <a:avLst/>
          </a:prstGeom>
          <a:solidFill>
            <a:srgbClr val="99CC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可視検出器立ち上げ</a:t>
            </a:r>
          </a:p>
        </p:txBody>
      </p:sp>
      <p:sp>
        <p:nvSpPr>
          <p:cNvPr id="58" name="正方形/長方形 74"/>
          <p:cNvSpPr>
            <a:spLocks noChangeArrowheads="1"/>
          </p:cNvSpPr>
          <p:nvPr/>
        </p:nvSpPr>
        <p:spPr bwMode="auto">
          <a:xfrm>
            <a:off x="3779838" y="2932782"/>
            <a:ext cx="4525962" cy="509588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200" b="1">
                <a:latin typeface="Calibri" pitchFamily="34" charset="0"/>
              </a:rPr>
              <a:t>調整、更新、プログラム改良</a:t>
            </a:r>
          </a:p>
        </p:txBody>
      </p:sp>
      <p:sp>
        <p:nvSpPr>
          <p:cNvPr id="59" name="正方形/長方形 74"/>
          <p:cNvSpPr>
            <a:spLocks noChangeArrowheads="1"/>
          </p:cNvSpPr>
          <p:nvPr/>
        </p:nvSpPr>
        <p:spPr bwMode="auto">
          <a:xfrm>
            <a:off x="3927475" y="4098007"/>
            <a:ext cx="4306888" cy="909638"/>
          </a:xfrm>
          <a:prstGeom prst="rect">
            <a:avLst/>
          </a:prstGeom>
          <a:solidFill>
            <a:srgbClr val="99CC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         同時観測システム立ち上げ</a:t>
            </a:r>
          </a:p>
        </p:txBody>
      </p:sp>
      <p:sp>
        <p:nvSpPr>
          <p:cNvPr id="60" name="正方形/長方形 74"/>
          <p:cNvSpPr>
            <a:spLocks noChangeArrowheads="1"/>
          </p:cNvSpPr>
          <p:nvPr/>
        </p:nvSpPr>
        <p:spPr bwMode="auto">
          <a:xfrm>
            <a:off x="1320800" y="1172245"/>
            <a:ext cx="552450" cy="542925"/>
          </a:xfrm>
          <a:prstGeom prst="rect">
            <a:avLst/>
          </a:prstGeom>
          <a:solidFill>
            <a:srgbClr val="BBE0E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製作</a:t>
            </a:r>
          </a:p>
        </p:txBody>
      </p:sp>
      <p:sp>
        <p:nvSpPr>
          <p:cNvPr id="61" name="正方形/長方形 74"/>
          <p:cNvSpPr>
            <a:spLocks noChangeArrowheads="1"/>
          </p:cNvSpPr>
          <p:nvPr/>
        </p:nvSpPr>
        <p:spPr bwMode="auto">
          <a:xfrm>
            <a:off x="1806575" y="1172245"/>
            <a:ext cx="1947863" cy="542925"/>
          </a:xfrm>
          <a:prstGeom prst="rect">
            <a:avLst/>
          </a:prstGeom>
          <a:solidFill>
            <a:srgbClr val="BBE0E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組み上げ・調整</a:t>
            </a:r>
          </a:p>
        </p:txBody>
      </p:sp>
      <p:sp>
        <p:nvSpPr>
          <p:cNvPr id="62" name="正方形/長方形 74"/>
          <p:cNvSpPr>
            <a:spLocks noChangeArrowheads="1"/>
          </p:cNvSpPr>
          <p:nvPr/>
        </p:nvSpPr>
        <p:spPr bwMode="auto">
          <a:xfrm>
            <a:off x="2911475" y="2932782"/>
            <a:ext cx="868363" cy="509588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200" b="1">
                <a:latin typeface="Calibri" pitchFamily="34" charset="0"/>
              </a:rPr>
              <a:t>組上</a:t>
            </a:r>
          </a:p>
        </p:txBody>
      </p:sp>
      <p:sp>
        <p:nvSpPr>
          <p:cNvPr id="63" name="正方形/長方形 74"/>
          <p:cNvSpPr>
            <a:spLocks noChangeArrowheads="1"/>
          </p:cNvSpPr>
          <p:nvPr/>
        </p:nvSpPr>
        <p:spPr bwMode="auto">
          <a:xfrm>
            <a:off x="1046163" y="2932782"/>
            <a:ext cx="862012" cy="511175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200" b="1">
                <a:latin typeface="Calibri" pitchFamily="34" charset="0"/>
              </a:rPr>
              <a:t>設計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4022725" y="1932657"/>
            <a:ext cx="1341438" cy="485775"/>
          </a:xfrm>
          <a:prstGeom prst="rect">
            <a:avLst/>
          </a:prstGeom>
          <a:solidFill>
            <a:srgbClr val="BBE0E3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シャッター設計作成</a:t>
            </a:r>
          </a:p>
        </p:txBody>
      </p:sp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5364163" y="2289845"/>
            <a:ext cx="2576512" cy="485775"/>
          </a:xfrm>
          <a:prstGeom prst="rect">
            <a:avLst/>
          </a:prstGeom>
          <a:solidFill>
            <a:srgbClr val="BBE0E3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プログラム作成</a:t>
            </a:r>
          </a:p>
        </p:txBody>
      </p:sp>
      <p:sp>
        <p:nvSpPr>
          <p:cNvPr id="66" name="テキスト ボックス 81"/>
          <p:cNvSpPr txBox="1">
            <a:spLocks noChangeArrowheads="1"/>
          </p:cNvSpPr>
          <p:nvPr/>
        </p:nvSpPr>
        <p:spPr bwMode="auto">
          <a:xfrm>
            <a:off x="2195513" y="5214021"/>
            <a:ext cx="1436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200" b="1" dirty="0" smtClean="0">
                <a:latin typeface="Calibri" pitchFamily="34" charset="0"/>
              </a:rPr>
              <a:t>赤外線試験</a:t>
            </a:r>
            <a:r>
              <a:rPr lang="ja-JP" altLang="en-US" sz="1200" b="1" dirty="0">
                <a:latin typeface="Calibri" pitchFamily="34" charset="0"/>
              </a:rPr>
              <a:t>観測</a:t>
            </a:r>
          </a:p>
        </p:txBody>
      </p:sp>
      <p:cxnSp>
        <p:nvCxnSpPr>
          <p:cNvPr id="67" name="直線コネクタ 16"/>
          <p:cNvCxnSpPr>
            <a:cxnSpLocks noChangeShapeType="1"/>
          </p:cNvCxnSpPr>
          <p:nvPr/>
        </p:nvCxnSpPr>
        <p:spPr bwMode="auto">
          <a:xfrm rot="5400000">
            <a:off x="-1567657" y="2770064"/>
            <a:ext cx="4525963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8" name="テキスト ボックス 23"/>
          <p:cNvSpPr txBox="1">
            <a:spLocks noChangeArrowheads="1"/>
          </p:cNvSpPr>
          <p:nvPr/>
        </p:nvSpPr>
        <p:spPr bwMode="auto">
          <a:xfrm>
            <a:off x="6594475" y="538832"/>
            <a:ext cx="828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>
                <a:latin typeface="Calibri" pitchFamily="34" charset="0"/>
              </a:rPr>
              <a:t>2011</a:t>
            </a:r>
            <a:r>
              <a:rPr lang="ja-JP" altLang="en-US" sz="1200" b="1">
                <a:latin typeface="Calibri" pitchFamily="34" charset="0"/>
              </a:rPr>
              <a:t>年</a:t>
            </a:r>
          </a:p>
        </p:txBody>
      </p:sp>
      <p:sp>
        <p:nvSpPr>
          <p:cNvPr id="69" name="屈折矢印 67"/>
          <p:cNvSpPr>
            <a:spLocks noChangeArrowheads="1"/>
          </p:cNvSpPr>
          <p:nvPr/>
        </p:nvSpPr>
        <p:spPr bwMode="auto">
          <a:xfrm>
            <a:off x="7345363" y="5033045"/>
            <a:ext cx="228600" cy="400050"/>
          </a:xfrm>
          <a:custGeom>
            <a:avLst/>
            <a:gdLst>
              <a:gd name="T0" fmla="*/ 232172 w 285750"/>
              <a:gd name="T1" fmla="*/ 0 h 214313"/>
              <a:gd name="T2" fmla="*/ 178594 w 285750"/>
              <a:gd name="T3" fmla="*/ 53578 h 214313"/>
              <a:gd name="T4" fmla="*/ 0 w 285750"/>
              <a:gd name="T5" fmla="*/ 198497 h 214313"/>
              <a:gd name="T6" fmla="*/ 123994 w 285750"/>
              <a:gd name="T7" fmla="*/ 214313 h 214313"/>
              <a:gd name="T8" fmla="*/ 247988 w 285750"/>
              <a:gd name="T9" fmla="*/ 133946 h 214313"/>
              <a:gd name="T10" fmla="*/ 285750 w 285750"/>
              <a:gd name="T11" fmla="*/ 53578 h 214313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85750"/>
              <a:gd name="T19" fmla="*/ 182680 h 214313"/>
              <a:gd name="T20" fmla="*/ 247988 w 285750"/>
              <a:gd name="T21" fmla="*/ 214313 h 214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5750" h="214313">
                <a:moveTo>
                  <a:pt x="0" y="182680"/>
                </a:moveTo>
                <a:lnTo>
                  <a:pt x="216355" y="182680"/>
                </a:lnTo>
                <a:lnTo>
                  <a:pt x="216355" y="53578"/>
                </a:lnTo>
                <a:lnTo>
                  <a:pt x="178594" y="53578"/>
                </a:lnTo>
                <a:lnTo>
                  <a:pt x="232172" y="0"/>
                </a:lnTo>
                <a:lnTo>
                  <a:pt x="285750" y="53578"/>
                </a:lnTo>
                <a:lnTo>
                  <a:pt x="247988" y="53578"/>
                </a:lnTo>
                <a:lnTo>
                  <a:pt x="247988" y="214313"/>
                </a:lnTo>
                <a:lnTo>
                  <a:pt x="0" y="214313"/>
                </a:lnTo>
                <a:close/>
              </a:path>
            </a:pathLst>
          </a:custGeom>
          <a:solidFill>
            <a:srgbClr val="BBE0E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70" name="テキスト ボックス 81"/>
          <p:cNvSpPr txBox="1">
            <a:spLocks noChangeArrowheads="1"/>
          </p:cNvSpPr>
          <p:nvPr/>
        </p:nvSpPr>
        <p:spPr bwMode="auto">
          <a:xfrm>
            <a:off x="4932041" y="5214020"/>
            <a:ext cx="251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200" b="1" dirty="0" smtClean="0">
                <a:latin typeface="Calibri" pitchFamily="34" charset="0"/>
              </a:rPr>
              <a:t>ファーストライト</a:t>
            </a:r>
            <a:endParaRPr lang="en-US" altLang="ja-JP" sz="12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altLang="ja-JP" sz="1200" b="1" dirty="0">
                <a:latin typeface="Calibri" pitchFamily="34" charset="0"/>
              </a:rPr>
              <a:t>(</a:t>
            </a:r>
            <a:r>
              <a:rPr lang="ja-JP" altLang="en-US" sz="1200" b="1" dirty="0" smtClean="0">
                <a:latin typeface="Calibri" pitchFamily="34" charset="0"/>
              </a:rPr>
              <a:t>可視</a:t>
            </a:r>
            <a:r>
              <a:rPr lang="ja-JP" altLang="en-US" sz="1200" b="1" dirty="0">
                <a:latin typeface="Calibri" pitchFamily="34" charset="0"/>
              </a:rPr>
              <a:t>赤外線同時撮像試験</a:t>
            </a:r>
            <a:r>
              <a:rPr lang="ja-JP" altLang="en-US" sz="1200" b="1" dirty="0" smtClean="0">
                <a:latin typeface="Calibri" pitchFamily="34" charset="0"/>
              </a:rPr>
              <a:t>観測</a:t>
            </a:r>
            <a:r>
              <a:rPr lang="en-US" altLang="ja-JP" sz="1200" b="1" dirty="0">
                <a:latin typeface="Calibri" pitchFamily="34" charset="0"/>
              </a:rPr>
              <a:t>)</a:t>
            </a:r>
          </a:p>
        </p:txBody>
      </p:sp>
      <p:sp>
        <p:nvSpPr>
          <p:cNvPr id="71" name="正方形/長方形 74"/>
          <p:cNvSpPr>
            <a:spLocks noChangeArrowheads="1"/>
          </p:cNvSpPr>
          <p:nvPr/>
        </p:nvSpPr>
        <p:spPr bwMode="auto">
          <a:xfrm>
            <a:off x="3754438" y="1172245"/>
            <a:ext cx="4551362" cy="542925"/>
          </a:xfrm>
          <a:prstGeom prst="rect">
            <a:avLst/>
          </a:prstGeom>
          <a:solidFill>
            <a:srgbClr val="BBE0E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            再調査・組み上げ・調整</a:t>
            </a:r>
          </a:p>
        </p:txBody>
      </p:sp>
      <p:sp>
        <p:nvSpPr>
          <p:cNvPr id="72" name="テキスト ボックス 23"/>
          <p:cNvSpPr txBox="1">
            <a:spLocks noChangeArrowheads="1"/>
          </p:cNvSpPr>
          <p:nvPr/>
        </p:nvSpPr>
        <p:spPr bwMode="auto">
          <a:xfrm>
            <a:off x="7910513" y="556295"/>
            <a:ext cx="830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>
                <a:latin typeface="Calibri" pitchFamily="34" charset="0"/>
              </a:rPr>
              <a:t>2012</a:t>
            </a:r>
            <a:r>
              <a:rPr lang="ja-JP" altLang="en-US" sz="1200" b="1">
                <a:latin typeface="Calibri" pitchFamily="34" charset="0"/>
              </a:rPr>
              <a:t>年</a:t>
            </a:r>
          </a:p>
        </p:txBody>
      </p:sp>
      <p:cxnSp>
        <p:nvCxnSpPr>
          <p:cNvPr id="73" name="直線コネクタ 10"/>
          <p:cNvCxnSpPr/>
          <p:nvPr/>
        </p:nvCxnSpPr>
        <p:spPr>
          <a:xfrm>
            <a:off x="34925" y="4684713"/>
            <a:ext cx="8902700" cy="4762"/>
          </a:xfrm>
          <a:prstGeom prst="line">
            <a:avLst/>
          </a:prstGeom>
          <a:noFill/>
          <a:ln w="1905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4" name="直線コネクタ 10"/>
          <p:cNvCxnSpPr/>
          <p:nvPr/>
        </p:nvCxnSpPr>
        <p:spPr>
          <a:xfrm>
            <a:off x="63500" y="4940970"/>
            <a:ext cx="8901113" cy="4762"/>
          </a:xfrm>
          <a:prstGeom prst="line">
            <a:avLst/>
          </a:prstGeom>
          <a:noFill/>
          <a:ln w="1905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5" name="直線コネクタ 16"/>
          <p:cNvCxnSpPr>
            <a:cxnSpLocks noChangeShapeType="1"/>
          </p:cNvCxnSpPr>
          <p:nvPr/>
        </p:nvCxnSpPr>
        <p:spPr bwMode="auto">
          <a:xfrm rot="5400000">
            <a:off x="-283369" y="2770064"/>
            <a:ext cx="4525963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" name="直線コネクタ 16"/>
          <p:cNvCxnSpPr>
            <a:cxnSpLocks noChangeShapeType="1"/>
          </p:cNvCxnSpPr>
          <p:nvPr/>
        </p:nvCxnSpPr>
        <p:spPr bwMode="auto">
          <a:xfrm rot="5400000">
            <a:off x="1286668" y="2770064"/>
            <a:ext cx="4525963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直線コネクタ 16"/>
          <p:cNvCxnSpPr>
            <a:cxnSpLocks noChangeShapeType="1"/>
          </p:cNvCxnSpPr>
          <p:nvPr/>
        </p:nvCxnSpPr>
        <p:spPr bwMode="auto">
          <a:xfrm rot="5400000">
            <a:off x="2750343" y="2770064"/>
            <a:ext cx="4525963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直線コネクタ 16"/>
          <p:cNvCxnSpPr>
            <a:cxnSpLocks noChangeShapeType="1"/>
          </p:cNvCxnSpPr>
          <p:nvPr/>
        </p:nvCxnSpPr>
        <p:spPr bwMode="auto">
          <a:xfrm rot="5400000">
            <a:off x="4066381" y="2770064"/>
            <a:ext cx="4525963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直線コネクタ 16"/>
          <p:cNvCxnSpPr>
            <a:cxnSpLocks noChangeShapeType="1"/>
          </p:cNvCxnSpPr>
          <p:nvPr/>
        </p:nvCxnSpPr>
        <p:spPr bwMode="auto">
          <a:xfrm rot="5400000">
            <a:off x="5385593" y="2770064"/>
            <a:ext cx="4525963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直線コネクタ 16"/>
          <p:cNvCxnSpPr>
            <a:cxnSpLocks noChangeShapeType="1"/>
          </p:cNvCxnSpPr>
          <p:nvPr/>
        </p:nvCxnSpPr>
        <p:spPr bwMode="auto">
          <a:xfrm rot="5400000">
            <a:off x="6701631" y="2770064"/>
            <a:ext cx="4525963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直線コネクタ 78"/>
          <p:cNvCxnSpPr>
            <a:cxnSpLocks noChangeShapeType="1"/>
          </p:cNvCxnSpPr>
          <p:nvPr/>
        </p:nvCxnSpPr>
        <p:spPr bwMode="auto">
          <a:xfrm rot="5400000">
            <a:off x="5006975" y="2745458"/>
            <a:ext cx="4562475" cy="1270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直線コネクタ 78"/>
          <p:cNvCxnSpPr>
            <a:cxnSpLocks noChangeShapeType="1"/>
          </p:cNvCxnSpPr>
          <p:nvPr/>
        </p:nvCxnSpPr>
        <p:spPr bwMode="auto">
          <a:xfrm rot="5400000">
            <a:off x="5505450" y="2745458"/>
            <a:ext cx="4562475" cy="1270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直線コネクタ 78"/>
          <p:cNvCxnSpPr>
            <a:cxnSpLocks noChangeShapeType="1"/>
          </p:cNvCxnSpPr>
          <p:nvPr/>
        </p:nvCxnSpPr>
        <p:spPr bwMode="auto">
          <a:xfrm rot="5400000">
            <a:off x="1493837" y="2745458"/>
            <a:ext cx="4562475" cy="1270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" y="5602957"/>
            <a:ext cx="4400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324" y="5926807"/>
            <a:ext cx="32194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20183" y="5517232"/>
            <a:ext cx="2209007" cy="363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ja-JP" altLang="en-US" sz="1600" b="1" dirty="0" smtClean="0"/>
              <a:t>現開発グループ</a:t>
            </a:r>
            <a:endParaRPr lang="ja-JP" altLang="en-US" sz="16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213953" y="5926808"/>
            <a:ext cx="4718088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（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広島大）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先本清志、原尾達也、（宮本久嗣、小松智之）、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秋田谷洋、川端弘冶、吉田道利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4910118" y="5774010"/>
            <a:ext cx="3484601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（国立天文台）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中島亜紗美、山下卓也、中屋秀彦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開発状況</a:t>
            </a:r>
            <a:r>
              <a:rPr kumimoji="1" lang="en-US" altLang="ja-JP" sz="3200" dirty="0" smtClean="0"/>
              <a:t>-</a:t>
            </a:r>
            <a:r>
              <a:rPr kumimoji="1" lang="ja-JP" altLang="en-US" sz="3200" dirty="0" smtClean="0"/>
              <a:t>真空</a:t>
            </a:r>
            <a:r>
              <a:rPr lang="ja-JP" altLang="en-US" sz="3200" dirty="0"/>
              <a:t>冷却</a:t>
            </a:r>
            <a:r>
              <a:rPr kumimoji="1" lang="ja-JP" altLang="en-US" sz="3200" dirty="0" smtClean="0"/>
              <a:t>系</a:t>
            </a:r>
            <a:r>
              <a:rPr kumimoji="1" lang="en-US" altLang="ja-JP" sz="3200" dirty="0" smtClean="0"/>
              <a:t>-</a:t>
            </a:r>
            <a:endParaRPr kumimoji="1" lang="ja-JP" altLang="en-US" sz="32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20" y="575461"/>
            <a:ext cx="4960394" cy="2156200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sz="2400" b="1" dirty="0" smtClean="0"/>
              <a:t>真空冷却系：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装置内赤外線バックグラウンドを防ぎ</a:t>
            </a:r>
            <a:r>
              <a:rPr lang="ja-JP" altLang="en-US" sz="2400" b="1" dirty="0"/>
              <a:t>、且つ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検出器最適駆動温度にするため</a:t>
            </a:r>
            <a:r>
              <a:rPr lang="en-US" altLang="ja-JP" sz="2400" b="1" dirty="0" smtClean="0"/>
              <a:t>~80K</a:t>
            </a:r>
            <a:r>
              <a:rPr lang="ja-JP" altLang="en-US" sz="2400" b="1" dirty="0" smtClean="0"/>
              <a:t>保持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評価試験　装置内圧力と温度保持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-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到達圧力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-4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→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-6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Torr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en-US" altLang="ja-JP" sz="2400" b="1" dirty="0"/>
              <a:t>-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圧力温度保持：二時間 → 一週間程度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endParaRPr lang="en-US" altLang="ja-JP" sz="2400" b="1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8058" y="2816932"/>
            <a:ext cx="4977408" cy="9383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400" b="1" dirty="0">
                <a:solidFill>
                  <a:prstClr val="black"/>
                </a:solidFill>
              </a:rPr>
              <a:t>冷却対策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：</a:t>
            </a:r>
            <a:endParaRPr lang="en-US" altLang="ja-JP" sz="24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>
                <a:solidFill>
                  <a:prstClr val="black"/>
                </a:solidFill>
              </a:rPr>
              <a:t>アウトガス吸着剤ケースの設計・製作</a:t>
            </a:r>
            <a:endParaRPr lang="en-US" altLang="ja-JP" sz="24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400" b="1" dirty="0" smtClean="0">
                <a:solidFill>
                  <a:prstClr val="black"/>
                </a:solidFill>
              </a:rPr>
              <a:t>評価試験を今後行う</a:t>
            </a:r>
            <a:endParaRPr lang="en-US" altLang="ja-JP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125527" y="686318"/>
            <a:ext cx="3995936" cy="5102007"/>
            <a:chOff x="5148064" y="463127"/>
            <a:chExt cx="3995936" cy="5102007"/>
          </a:xfrm>
        </p:grpSpPr>
        <p:pic>
          <p:nvPicPr>
            <p:cNvPr id="1026" name="Picture 2" descr="F:\p110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63127"/>
              <a:ext cx="3995936" cy="2797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F:\t11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244" y="2962005"/>
              <a:ext cx="3718756" cy="2603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円/楕円 6"/>
          <p:cNvSpPr/>
          <p:nvPr/>
        </p:nvSpPr>
        <p:spPr>
          <a:xfrm>
            <a:off x="6295403" y="2564904"/>
            <a:ext cx="1084909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017632" y="980728"/>
            <a:ext cx="1640449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-6</a:t>
            </a:r>
            <a:r>
              <a:rPr lang="en-US" altLang="ja-JP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Torr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達成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</a:t>
            </a:r>
            <a:endParaRPr lang="ja-JP" altLang="en-US" sz="2000" dirty="0"/>
          </a:p>
        </p:txBody>
      </p:sp>
      <p:sp>
        <p:nvSpPr>
          <p:cNvPr id="10" name="円/楕円 9"/>
          <p:cNvSpPr/>
          <p:nvPr/>
        </p:nvSpPr>
        <p:spPr>
          <a:xfrm>
            <a:off x="7172948" y="2731660"/>
            <a:ext cx="207363" cy="3372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33389" y="3158092"/>
            <a:ext cx="2904294" cy="4148991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 flipH="1">
            <a:off x="4716016" y="3068960"/>
            <a:ext cx="2560614" cy="2163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125528" y="5800402"/>
            <a:ext cx="3766952" cy="79695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温度保持できる圧力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-4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Torr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と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した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時に、保持期間は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週間程度</a:t>
            </a:r>
            <a:endParaRPr lang="en-US" altLang="ja-JP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 flipV="1">
            <a:off x="6837856" y="1380838"/>
            <a:ext cx="2" cy="1184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2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940</Words>
  <Application>Microsoft Office PowerPoint</Application>
  <PresentationFormat>画面に合わせる (4:3)</PresentationFormat>
  <Paragraphs>278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可視赤外線同時カメラHONIRの開発</vt:lpstr>
      <vt:lpstr>Contents</vt:lpstr>
      <vt:lpstr>HONIR</vt:lpstr>
      <vt:lpstr>HONIR光学系</vt:lpstr>
      <vt:lpstr>HONIR筐体内部</vt:lpstr>
      <vt:lpstr>HONIRと現行装置の比較</vt:lpstr>
      <vt:lpstr>観測ターゲット</vt:lpstr>
      <vt:lpstr>HONIR開発タイムスケジュール</vt:lpstr>
      <vt:lpstr>開発状況-真空冷却系-</vt:lpstr>
      <vt:lpstr>開発状況-光学系-</vt:lpstr>
      <vt:lpstr>開発状況-駆動・制御系-</vt:lpstr>
      <vt:lpstr>開発状況-検出器系-</vt:lpstr>
      <vt:lpstr>ファーストライト：可視赤外線同時撮像の試験観測</vt:lpstr>
      <vt:lpstr>近赤外の効率悪化の原因</vt:lpstr>
      <vt:lpstr>現行装置との比較</vt:lpstr>
      <vt:lpstr>ファーストライト結果-光学性能-</vt:lpstr>
      <vt:lpstr>他の評価項目について</vt:lpstr>
      <vt:lpstr>まとめ</vt:lpstr>
      <vt:lpstr>スライド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可視赤外線同時カメラHONIRの開発</dc:title>
  <dc:creator>sakimoto</dc:creator>
  <cp:lastModifiedBy>yoshida</cp:lastModifiedBy>
  <cp:revision>109</cp:revision>
  <dcterms:created xsi:type="dcterms:W3CDTF">2012-02-18T06:55:19Z</dcterms:created>
  <dcterms:modified xsi:type="dcterms:W3CDTF">2012-02-22T07:23:45Z</dcterms:modified>
</cp:coreProperties>
</file>