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78" r:id="rId5"/>
    <p:sldId id="281" r:id="rId6"/>
    <p:sldId id="261" r:id="rId7"/>
    <p:sldId id="280" r:id="rId8"/>
    <p:sldId id="262" r:id="rId9"/>
    <p:sldId id="263" r:id="rId10"/>
    <p:sldId id="284" r:id="rId11"/>
    <p:sldId id="286" r:id="rId12"/>
    <p:sldId id="285" r:id="rId13"/>
    <p:sldId id="297" r:id="rId14"/>
    <p:sldId id="287" r:id="rId15"/>
    <p:sldId id="288" r:id="rId16"/>
    <p:sldId id="291" r:id="rId17"/>
    <p:sldId id="289" r:id="rId18"/>
    <p:sldId id="264" r:id="rId19"/>
    <p:sldId id="292" r:id="rId20"/>
    <p:sldId id="293" r:id="rId21"/>
    <p:sldId id="265" r:id="rId22"/>
    <p:sldId id="295" r:id="rId23"/>
    <p:sldId id="296" r:id="rId24"/>
    <p:sldId id="283" r:id="rId25"/>
    <p:sldId id="298" r:id="rId26"/>
    <p:sldId id="299" r:id="rId2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78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9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4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24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56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14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17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47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1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1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0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94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1FBA1-C00A-4117-BF02-9639AA816099}" type="datetimeFigureOut">
              <a:rPr kumimoji="1" lang="ja-JP" altLang="en-US" smtClean="0"/>
              <a:t>2012/2/21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A1E2F-EF5F-42AE-A318-ACE2A0F23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56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中</a:t>
            </a:r>
            <a:r>
              <a:rPr lang="ja-JP" altLang="en-US" sz="4000" b="1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小プロジェクト向け</a:t>
            </a:r>
            <a:r>
              <a:rPr lang="en-US" altLang="ja-JP" sz="4000" b="1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/>
            </a:r>
            <a:br>
              <a:rPr lang="en-US" altLang="ja-JP" sz="4000" b="1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</a:br>
            <a:r>
              <a:rPr lang="en-US" altLang="ja-JP" sz="4000" b="1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sz="4000" b="1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読み出しシステムの</a:t>
            </a:r>
            <a:r>
              <a:rPr lang="ja-JP" altLang="en-US" sz="4000" b="1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開発 </a:t>
            </a:r>
            <a:endParaRPr kumimoji="1" lang="ja-JP" altLang="en-US" sz="4000" b="1" dirty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75187" y="4223519"/>
            <a:ext cx="7772399" cy="1752600"/>
          </a:xfrm>
        </p:spPr>
        <p:txBody>
          <a:bodyPr>
            <a:norm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東京大学 天文学教育研究</a:t>
            </a:r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センター 三鷹</a:t>
            </a:r>
            <a:r>
              <a:rPr lang="en-US" altLang="ja-JP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/</a:t>
            </a:r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木曽観測所</a:t>
            </a:r>
            <a:endParaRPr lang="en-US" altLang="ja-JP" sz="2000" dirty="0" smtClean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酒向 重行</a:t>
            </a:r>
            <a:endParaRPr lang="en-US" altLang="ja-JP" sz="2400" dirty="0" smtClean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加藤（東大卒）、中尾（北大）、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征矢野（木曽）、</a:t>
            </a:r>
            <a:endParaRPr kumimoji="1" lang="en-US" altLang="ja-JP" sz="2000" dirty="0" smtClean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木曽</a:t>
            </a:r>
            <a:r>
              <a:rPr lang="en-US" altLang="ja-JP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KWFC</a:t>
            </a:r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開発チーム</a:t>
            </a:r>
            <a:endParaRPr kumimoji="1" lang="ja-JP" altLang="en-US" sz="2000" dirty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681" y="6165304"/>
            <a:ext cx="5731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「可視赤外線観測装置技術ワークショップ</a:t>
            </a:r>
            <a:r>
              <a:rPr lang="ja-JP" altLang="en-US" sz="16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」　</a:t>
            </a:r>
            <a:r>
              <a:rPr lang="en-US" altLang="ja-JP" sz="16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2012</a:t>
            </a:r>
            <a:r>
              <a:rPr lang="ja-JP" altLang="en-US" sz="1600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年</a:t>
            </a:r>
            <a:r>
              <a:rPr lang="en-US" altLang="ja-JP" sz="1600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2</a:t>
            </a:r>
            <a:r>
              <a:rPr lang="ja-JP" altLang="en-US" sz="1600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月</a:t>
            </a:r>
            <a:r>
              <a:rPr lang="en-US" altLang="ja-JP" sz="16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22-23</a:t>
            </a:r>
            <a:r>
              <a:rPr lang="ja-JP" altLang="en-US" sz="16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日</a:t>
            </a:r>
            <a:endParaRPr lang="en-US" altLang="ja-JP" sz="1600" dirty="0" smtClean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16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国立天</a:t>
            </a:r>
            <a:r>
              <a:rPr lang="ja-JP" altLang="en-US" sz="1600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文台　三鷹キャンパス　すばる棟大セミナー室</a:t>
            </a:r>
            <a:endParaRPr kumimoji="1" lang="ja-JP" altLang="en-US" sz="1600" dirty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5" name="Picture 3" descr="C:\Users\sako\Desktop\Clipboard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851921" cy="7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8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曲折矢印 10"/>
          <p:cNvSpPr/>
          <p:nvPr/>
        </p:nvSpPr>
        <p:spPr>
          <a:xfrm rot="10800000" flipH="1">
            <a:off x="1140759" y="2997267"/>
            <a:ext cx="288031" cy="792088"/>
          </a:xfrm>
          <a:prstGeom prst="ben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179511" y="692696"/>
            <a:ext cx="2448273" cy="1934923"/>
            <a:chOff x="179512" y="692696"/>
            <a:chExt cx="2448273" cy="1934923"/>
          </a:xfrm>
        </p:grpSpPr>
        <p:sp>
          <p:nvSpPr>
            <p:cNvPr id="17" name="正方形/長方形 16"/>
            <p:cNvSpPr/>
            <p:nvPr/>
          </p:nvSpPr>
          <p:spPr>
            <a:xfrm>
              <a:off x="221363" y="692696"/>
              <a:ext cx="2406421" cy="1800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179512" y="1257067"/>
              <a:ext cx="2448273" cy="1370552"/>
              <a:chOff x="3783261" y="2203538"/>
              <a:chExt cx="4463172" cy="2498499"/>
            </a:xfrm>
          </p:grpSpPr>
          <p:pic>
            <p:nvPicPr>
              <p:cNvPr id="3076" name="Picture 4" descr="C:\Users\sako\Desktop\KISO\PicBoard\IMG_5478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1" b="2998"/>
              <a:stretch/>
            </p:blipFill>
            <p:spPr bwMode="auto">
              <a:xfrm>
                <a:off x="3914529" y="2273892"/>
                <a:ext cx="4288488" cy="2313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フリーフォーム 12"/>
              <p:cNvSpPr/>
              <p:nvPr/>
            </p:nvSpPr>
            <p:spPr>
              <a:xfrm>
                <a:off x="3783261" y="2203538"/>
                <a:ext cx="4463172" cy="2498499"/>
              </a:xfrm>
              <a:custGeom>
                <a:avLst/>
                <a:gdLst>
                  <a:gd name="connsiteX0" fmla="*/ 16830 w 4386876"/>
                  <a:gd name="connsiteY0" fmla="*/ 0 h 2384172"/>
                  <a:gd name="connsiteX1" fmla="*/ 16830 w 4386876"/>
                  <a:gd name="connsiteY1" fmla="*/ 0 h 2384172"/>
                  <a:gd name="connsiteX2" fmla="*/ 0 w 4386876"/>
                  <a:gd name="connsiteY2" fmla="*/ 78537 h 2384172"/>
                  <a:gd name="connsiteX3" fmla="*/ 28049 w 4386876"/>
                  <a:gd name="connsiteY3" fmla="*/ 2384172 h 2384172"/>
                  <a:gd name="connsiteX4" fmla="*/ 4386876 w 4386876"/>
                  <a:gd name="connsiteY4" fmla="*/ 2367342 h 2384172"/>
                  <a:gd name="connsiteX5" fmla="*/ 4386876 w 4386876"/>
                  <a:gd name="connsiteY5" fmla="*/ 0 h 2384172"/>
                  <a:gd name="connsiteX6" fmla="*/ 1245380 w 4386876"/>
                  <a:gd name="connsiteY6" fmla="*/ 11219 h 2384172"/>
                  <a:gd name="connsiteX7" fmla="*/ 1206111 w 4386876"/>
                  <a:gd name="connsiteY7" fmla="*/ 129026 h 2384172"/>
                  <a:gd name="connsiteX8" fmla="*/ 3478086 w 4386876"/>
                  <a:gd name="connsiteY8" fmla="*/ 100976 h 2384172"/>
                  <a:gd name="connsiteX9" fmla="*/ 3612722 w 4386876"/>
                  <a:gd name="connsiteY9" fmla="*/ 403907 h 2384172"/>
                  <a:gd name="connsiteX10" fmla="*/ 3579063 w 4386876"/>
                  <a:gd name="connsiteY10" fmla="*/ 415126 h 2384172"/>
                  <a:gd name="connsiteX11" fmla="*/ 3579063 w 4386876"/>
                  <a:gd name="connsiteY11" fmla="*/ 415126 h 2384172"/>
                  <a:gd name="connsiteX12" fmla="*/ 3657600 w 4386876"/>
                  <a:gd name="connsiteY12" fmla="*/ 482444 h 2384172"/>
                  <a:gd name="connsiteX13" fmla="*/ 3573453 w 4386876"/>
                  <a:gd name="connsiteY13" fmla="*/ 718056 h 2384172"/>
                  <a:gd name="connsiteX14" fmla="*/ 3814675 w 4386876"/>
                  <a:gd name="connsiteY14" fmla="*/ 1284648 h 2384172"/>
                  <a:gd name="connsiteX15" fmla="*/ 3865164 w 4386876"/>
                  <a:gd name="connsiteY15" fmla="*/ 1178061 h 2384172"/>
                  <a:gd name="connsiteX16" fmla="*/ 3932481 w 4386876"/>
                  <a:gd name="connsiteY16" fmla="*/ 1166842 h 2384172"/>
                  <a:gd name="connsiteX17" fmla="*/ 4005409 w 4386876"/>
                  <a:gd name="connsiteY17" fmla="*/ 1329526 h 2384172"/>
                  <a:gd name="connsiteX18" fmla="*/ 4055897 w 4386876"/>
                  <a:gd name="connsiteY18" fmla="*/ 1323916 h 2384172"/>
                  <a:gd name="connsiteX19" fmla="*/ 4190533 w 4386876"/>
                  <a:gd name="connsiteY19" fmla="*/ 1621237 h 2384172"/>
                  <a:gd name="connsiteX20" fmla="*/ 4179313 w 4386876"/>
                  <a:gd name="connsiteY20" fmla="*/ 1677335 h 2384172"/>
                  <a:gd name="connsiteX21" fmla="*/ 3904432 w 4386876"/>
                  <a:gd name="connsiteY21" fmla="*/ 2131730 h 2384172"/>
                  <a:gd name="connsiteX22" fmla="*/ 3910042 w 4386876"/>
                  <a:gd name="connsiteY22" fmla="*/ 2154169 h 2384172"/>
                  <a:gd name="connsiteX23" fmla="*/ 3932481 w 4386876"/>
                  <a:gd name="connsiteY23" fmla="*/ 2199048 h 2384172"/>
                  <a:gd name="connsiteX24" fmla="*/ 3837114 w 4386876"/>
                  <a:gd name="connsiteY24" fmla="*/ 2339293 h 2384172"/>
                  <a:gd name="connsiteX25" fmla="*/ 3685649 w 4386876"/>
                  <a:gd name="connsiteY25" fmla="*/ 2322464 h 2384172"/>
                  <a:gd name="connsiteX26" fmla="*/ 3646381 w 4386876"/>
                  <a:gd name="connsiteY26" fmla="*/ 2271975 h 2384172"/>
                  <a:gd name="connsiteX27" fmla="*/ 3668820 w 4386876"/>
                  <a:gd name="connsiteY27" fmla="*/ 2232707 h 2384172"/>
                  <a:gd name="connsiteX28" fmla="*/ 3657600 w 4386876"/>
                  <a:gd name="connsiteY28" fmla="*/ 2148559 h 2384172"/>
                  <a:gd name="connsiteX29" fmla="*/ 880741 w 4386876"/>
                  <a:gd name="connsiteY29" fmla="*/ 2086851 h 2384172"/>
                  <a:gd name="connsiteX30" fmla="*/ 880741 w 4386876"/>
                  <a:gd name="connsiteY30" fmla="*/ 2154169 h 2384172"/>
                  <a:gd name="connsiteX31" fmla="*/ 914400 w 4386876"/>
                  <a:gd name="connsiteY31" fmla="*/ 2204657 h 2384172"/>
                  <a:gd name="connsiteX32" fmla="*/ 891961 w 4386876"/>
                  <a:gd name="connsiteY32" fmla="*/ 2238316 h 2384172"/>
                  <a:gd name="connsiteX33" fmla="*/ 757326 w 4386876"/>
                  <a:gd name="connsiteY33" fmla="*/ 2243926 h 2384172"/>
                  <a:gd name="connsiteX34" fmla="*/ 706837 w 4386876"/>
                  <a:gd name="connsiteY34" fmla="*/ 2215877 h 2384172"/>
                  <a:gd name="connsiteX35" fmla="*/ 375858 w 4386876"/>
                  <a:gd name="connsiteY35" fmla="*/ 1710994 h 2384172"/>
                  <a:gd name="connsiteX36" fmla="*/ 420737 w 4386876"/>
                  <a:gd name="connsiteY36" fmla="*/ 1610017 h 2384172"/>
                  <a:gd name="connsiteX37" fmla="*/ 398297 w 4386876"/>
                  <a:gd name="connsiteY37" fmla="*/ 1553919 h 2384172"/>
                  <a:gd name="connsiteX38" fmla="*/ 538543 w 4386876"/>
                  <a:gd name="connsiteY38" fmla="*/ 1295867 h 2384172"/>
                  <a:gd name="connsiteX39" fmla="*/ 594641 w 4386876"/>
                  <a:gd name="connsiteY39" fmla="*/ 1301477 h 2384172"/>
                  <a:gd name="connsiteX40" fmla="*/ 673178 w 4386876"/>
                  <a:gd name="connsiteY40" fmla="*/ 1150012 h 2384172"/>
                  <a:gd name="connsiteX41" fmla="*/ 729276 w 4386876"/>
                  <a:gd name="connsiteY41" fmla="*/ 1150012 h 2384172"/>
                  <a:gd name="connsiteX42" fmla="*/ 779765 w 4386876"/>
                  <a:gd name="connsiteY42" fmla="*/ 1256599 h 2384172"/>
                  <a:gd name="connsiteX43" fmla="*/ 1049036 w 4386876"/>
                  <a:gd name="connsiteY43" fmla="*/ 690007 h 2384172"/>
                  <a:gd name="connsiteX44" fmla="*/ 981718 w 4386876"/>
                  <a:gd name="connsiteY44" fmla="*/ 476834 h 2384172"/>
                  <a:gd name="connsiteX45" fmla="*/ 1032207 w 4386876"/>
                  <a:gd name="connsiteY45" fmla="*/ 426346 h 2384172"/>
                  <a:gd name="connsiteX46" fmla="*/ 1032207 w 4386876"/>
                  <a:gd name="connsiteY46" fmla="*/ 426346 h 2384172"/>
                  <a:gd name="connsiteX47" fmla="*/ 964889 w 4386876"/>
                  <a:gd name="connsiteY47" fmla="*/ 403907 h 2384172"/>
                  <a:gd name="connsiteX48" fmla="*/ 1138793 w 4386876"/>
                  <a:gd name="connsiteY48" fmla="*/ 112196 h 2384172"/>
                  <a:gd name="connsiteX49" fmla="*/ 1178062 w 4386876"/>
                  <a:gd name="connsiteY49" fmla="*/ 22439 h 2384172"/>
                  <a:gd name="connsiteX50" fmla="*/ 16830 w 4386876"/>
                  <a:gd name="connsiteY50" fmla="*/ 0 h 238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386876" h="2384172">
                    <a:moveTo>
                      <a:pt x="16830" y="0"/>
                    </a:moveTo>
                    <a:lnTo>
                      <a:pt x="16830" y="0"/>
                    </a:lnTo>
                    <a:lnTo>
                      <a:pt x="0" y="78537"/>
                    </a:lnTo>
                    <a:lnTo>
                      <a:pt x="28049" y="2384172"/>
                    </a:lnTo>
                    <a:lnTo>
                      <a:pt x="4386876" y="2367342"/>
                    </a:lnTo>
                    <a:lnTo>
                      <a:pt x="4386876" y="0"/>
                    </a:lnTo>
                    <a:lnTo>
                      <a:pt x="1245380" y="11219"/>
                    </a:lnTo>
                    <a:lnTo>
                      <a:pt x="1206111" y="129026"/>
                    </a:lnTo>
                    <a:lnTo>
                      <a:pt x="3478086" y="100976"/>
                    </a:lnTo>
                    <a:lnTo>
                      <a:pt x="3612722" y="403907"/>
                    </a:lnTo>
                    <a:lnTo>
                      <a:pt x="3579063" y="415126"/>
                    </a:lnTo>
                    <a:lnTo>
                      <a:pt x="3579063" y="415126"/>
                    </a:lnTo>
                    <a:lnTo>
                      <a:pt x="3657600" y="482444"/>
                    </a:lnTo>
                    <a:lnTo>
                      <a:pt x="3573453" y="718056"/>
                    </a:lnTo>
                    <a:lnTo>
                      <a:pt x="3814675" y="1284648"/>
                    </a:lnTo>
                    <a:lnTo>
                      <a:pt x="3865164" y="1178061"/>
                    </a:lnTo>
                    <a:lnTo>
                      <a:pt x="3932481" y="1166842"/>
                    </a:lnTo>
                    <a:lnTo>
                      <a:pt x="4005409" y="1329526"/>
                    </a:lnTo>
                    <a:lnTo>
                      <a:pt x="4055897" y="1323916"/>
                    </a:lnTo>
                    <a:lnTo>
                      <a:pt x="4190533" y="1621237"/>
                    </a:lnTo>
                    <a:lnTo>
                      <a:pt x="4179313" y="1677335"/>
                    </a:lnTo>
                    <a:lnTo>
                      <a:pt x="3904432" y="2131730"/>
                    </a:lnTo>
                    <a:lnTo>
                      <a:pt x="3910042" y="2154169"/>
                    </a:lnTo>
                    <a:lnTo>
                      <a:pt x="3932481" y="2199048"/>
                    </a:lnTo>
                    <a:lnTo>
                      <a:pt x="3837114" y="2339293"/>
                    </a:lnTo>
                    <a:lnTo>
                      <a:pt x="3685649" y="2322464"/>
                    </a:lnTo>
                    <a:lnTo>
                      <a:pt x="3646381" y="2271975"/>
                    </a:lnTo>
                    <a:lnTo>
                      <a:pt x="3668820" y="2232707"/>
                    </a:lnTo>
                    <a:lnTo>
                      <a:pt x="3657600" y="2148559"/>
                    </a:lnTo>
                    <a:lnTo>
                      <a:pt x="880741" y="2086851"/>
                    </a:lnTo>
                    <a:lnTo>
                      <a:pt x="880741" y="2154169"/>
                    </a:lnTo>
                    <a:lnTo>
                      <a:pt x="914400" y="2204657"/>
                    </a:lnTo>
                    <a:lnTo>
                      <a:pt x="891961" y="2238316"/>
                    </a:lnTo>
                    <a:lnTo>
                      <a:pt x="757326" y="2243926"/>
                    </a:lnTo>
                    <a:lnTo>
                      <a:pt x="706837" y="2215877"/>
                    </a:lnTo>
                    <a:lnTo>
                      <a:pt x="375858" y="1710994"/>
                    </a:lnTo>
                    <a:lnTo>
                      <a:pt x="420737" y="1610017"/>
                    </a:lnTo>
                    <a:lnTo>
                      <a:pt x="398297" y="1553919"/>
                    </a:lnTo>
                    <a:lnTo>
                      <a:pt x="538543" y="1295867"/>
                    </a:lnTo>
                    <a:lnTo>
                      <a:pt x="594641" y="1301477"/>
                    </a:lnTo>
                    <a:lnTo>
                      <a:pt x="673178" y="1150012"/>
                    </a:lnTo>
                    <a:lnTo>
                      <a:pt x="729276" y="1150012"/>
                    </a:lnTo>
                    <a:lnTo>
                      <a:pt x="779765" y="1256599"/>
                    </a:lnTo>
                    <a:lnTo>
                      <a:pt x="1049036" y="690007"/>
                    </a:lnTo>
                    <a:lnTo>
                      <a:pt x="981718" y="476834"/>
                    </a:lnTo>
                    <a:lnTo>
                      <a:pt x="1032207" y="426346"/>
                    </a:lnTo>
                    <a:lnTo>
                      <a:pt x="1032207" y="426346"/>
                    </a:lnTo>
                    <a:lnTo>
                      <a:pt x="964889" y="403907"/>
                    </a:lnTo>
                    <a:lnTo>
                      <a:pt x="1138793" y="112196"/>
                    </a:lnTo>
                    <a:lnTo>
                      <a:pt x="1178062" y="22439"/>
                    </a:lnTo>
                    <a:lnTo>
                      <a:pt x="1683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3074" name="Picture 2" descr="C:\Users\sako\Desktop\KISO\PicBoard\IMG_54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19500" r="4038" b="14427"/>
          <a:stretch/>
        </p:blipFill>
        <p:spPr bwMode="auto">
          <a:xfrm>
            <a:off x="1619672" y="2997267"/>
            <a:ext cx="2946400" cy="14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ko\Desktop\KISO\PicBoard\IMG_54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14641" r="4360" b="12398"/>
          <a:stretch/>
        </p:blipFill>
        <p:spPr bwMode="auto">
          <a:xfrm>
            <a:off x="1619672" y="4581128"/>
            <a:ext cx="2970235" cy="15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曲折矢印 14"/>
          <p:cNvSpPr/>
          <p:nvPr/>
        </p:nvSpPr>
        <p:spPr>
          <a:xfrm rot="10800000" flipH="1">
            <a:off x="852728" y="2997265"/>
            <a:ext cx="586925" cy="2519965"/>
          </a:xfrm>
          <a:prstGeom prst="bentArrow">
            <a:avLst>
              <a:gd name="adj1" fmla="val 11512"/>
              <a:gd name="adj2" fmla="val 11339"/>
              <a:gd name="adj3" fmla="val 17581"/>
              <a:gd name="adj4" fmla="val 412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88529" y="2654163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ADC</a:t>
            </a:r>
            <a:r>
              <a:rPr kumimoji="1" lang="ja-JP" altLang="en-US" dirty="0" smtClean="0"/>
              <a:t>用マザーボード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79712" y="6165304"/>
            <a:ext cx="207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DRV</a:t>
            </a:r>
            <a:r>
              <a:rPr kumimoji="1" lang="ja-JP" altLang="en-US" dirty="0" smtClean="0"/>
              <a:t>用マザーボード</a:t>
            </a:r>
            <a:endParaRPr kumimoji="1" lang="ja-JP" altLang="en-US" dirty="0"/>
          </a:p>
        </p:txBody>
      </p:sp>
      <p:pic>
        <p:nvPicPr>
          <p:cNvPr id="3077" name="Picture 5" descr="C:\Users\sako\Desktop\KISO\PicBoard\IMG_54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6" t="14854" r="19326" b="7868"/>
          <a:stretch/>
        </p:blipFill>
        <p:spPr bwMode="auto">
          <a:xfrm rot="16200000">
            <a:off x="5549486" y="4284293"/>
            <a:ext cx="866606" cy="76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ako\Desktop\KISO\PicBoard\IMG_54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20059" r="24023" b="19901"/>
          <a:stretch/>
        </p:blipFill>
        <p:spPr bwMode="auto">
          <a:xfrm rot="16200000">
            <a:off x="5301230" y="2925996"/>
            <a:ext cx="1357393" cy="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ako\Desktop\KISO\PicBoard\IMG_546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8" t="25893" r="34480" b="35051"/>
          <a:stretch/>
        </p:blipFill>
        <p:spPr bwMode="auto">
          <a:xfrm>
            <a:off x="5599606" y="5174543"/>
            <a:ext cx="760641" cy="135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グループ化 22"/>
          <p:cNvGrpSpPr/>
          <p:nvPr/>
        </p:nvGrpSpPr>
        <p:grpSpPr>
          <a:xfrm rot="10800000">
            <a:off x="6081799" y="1412776"/>
            <a:ext cx="1622140" cy="774459"/>
            <a:chOff x="-1227221" y="-1925053"/>
            <a:chExt cx="13860379" cy="6617369"/>
          </a:xfrm>
        </p:grpSpPr>
        <p:pic>
          <p:nvPicPr>
            <p:cNvPr id="3080" name="Picture 8" descr="C:\Users\sako\Desktop\KAC\P101018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3" t="27540" r="22312" b="30606"/>
            <a:stretch/>
          </p:blipFill>
          <p:spPr bwMode="auto">
            <a:xfrm>
              <a:off x="-1135117" y="-1797270"/>
              <a:ext cx="13684469" cy="63783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フリーフォーム 21"/>
            <p:cNvSpPr/>
            <p:nvPr/>
          </p:nvSpPr>
          <p:spPr>
            <a:xfrm>
              <a:off x="-1227221" y="-1925053"/>
              <a:ext cx="13860379" cy="6617369"/>
            </a:xfrm>
            <a:custGeom>
              <a:avLst/>
              <a:gdLst>
                <a:gd name="connsiteX0" fmla="*/ 13860379 w 13860379"/>
                <a:gd name="connsiteY0" fmla="*/ 0 h 6617369"/>
                <a:gd name="connsiteX1" fmla="*/ 0 w 13860379"/>
                <a:gd name="connsiteY1" fmla="*/ 24064 h 6617369"/>
                <a:gd name="connsiteX2" fmla="*/ 0 w 13860379"/>
                <a:gd name="connsiteY2" fmla="*/ 6617369 h 6617369"/>
                <a:gd name="connsiteX3" fmla="*/ 13860379 w 13860379"/>
                <a:gd name="connsiteY3" fmla="*/ 6569242 h 6617369"/>
                <a:gd name="connsiteX4" fmla="*/ 13860379 w 13860379"/>
                <a:gd name="connsiteY4" fmla="*/ 1371600 h 6617369"/>
                <a:gd name="connsiteX5" fmla="*/ 13282863 w 13860379"/>
                <a:gd name="connsiteY5" fmla="*/ 1371600 h 6617369"/>
                <a:gd name="connsiteX6" fmla="*/ 13451305 w 13860379"/>
                <a:gd name="connsiteY6" fmla="*/ 5101390 h 6617369"/>
                <a:gd name="connsiteX7" fmla="*/ 13186610 w 13860379"/>
                <a:gd name="connsiteY7" fmla="*/ 5149516 h 6617369"/>
                <a:gd name="connsiteX8" fmla="*/ 13162547 w 13860379"/>
                <a:gd name="connsiteY8" fmla="*/ 5221706 h 6617369"/>
                <a:gd name="connsiteX9" fmla="*/ 12392526 w 13860379"/>
                <a:gd name="connsiteY9" fmla="*/ 5245769 h 6617369"/>
                <a:gd name="connsiteX10" fmla="*/ 12368463 w 13860379"/>
                <a:gd name="connsiteY10" fmla="*/ 5967664 h 6617369"/>
                <a:gd name="connsiteX11" fmla="*/ 8037095 w 13860379"/>
                <a:gd name="connsiteY11" fmla="*/ 6015790 h 6617369"/>
                <a:gd name="connsiteX12" fmla="*/ 8037095 w 13860379"/>
                <a:gd name="connsiteY12" fmla="*/ 5342021 h 6617369"/>
                <a:gd name="connsiteX13" fmla="*/ 7243010 w 13860379"/>
                <a:gd name="connsiteY13" fmla="*/ 5342021 h 6617369"/>
                <a:gd name="connsiteX14" fmla="*/ 7194884 w 13860379"/>
                <a:gd name="connsiteY14" fmla="*/ 5269832 h 6617369"/>
                <a:gd name="connsiteX15" fmla="*/ 6593305 w 13860379"/>
                <a:gd name="connsiteY15" fmla="*/ 5269832 h 6617369"/>
                <a:gd name="connsiteX16" fmla="*/ 6472989 w 13860379"/>
                <a:gd name="connsiteY16" fmla="*/ 5293895 h 6617369"/>
                <a:gd name="connsiteX17" fmla="*/ 5727032 w 13860379"/>
                <a:gd name="connsiteY17" fmla="*/ 5342021 h 6617369"/>
                <a:gd name="connsiteX18" fmla="*/ 5727032 w 13860379"/>
                <a:gd name="connsiteY18" fmla="*/ 6015790 h 6617369"/>
                <a:gd name="connsiteX19" fmla="*/ 5558589 w 13860379"/>
                <a:gd name="connsiteY19" fmla="*/ 6087979 h 6617369"/>
                <a:gd name="connsiteX20" fmla="*/ 1467853 w 13860379"/>
                <a:gd name="connsiteY20" fmla="*/ 6112042 h 6617369"/>
                <a:gd name="connsiteX21" fmla="*/ 1347537 w 13860379"/>
                <a:gd name="connsiteY21" fmla="*/ 6039853 h 6617369"/>
                <a:gd name="connsiteX22" fmla="*/ 1323474 w 13860379"/>
                <a:gd name="connsiteY22" fmla="*/ 5342021 h 6617369"/>
                <a:gd name="connsiteX23" fmla="*/ 457200 w 13860379"/>
                <a:gd name="connsiteY23" fmla="*/ 5390148 h 6617369"/>
                <a:gd name="connsiteX24" fmla="*/ 457200 w 13860379"/>
                <a:gd name="connsiteY24" fmla="*/ 5390148 h 6617369"/>
                <a:gd name="connsiteX25" fmla="*/ 288758 w 13860379"/>
                <a:gd name="connsiteY25" fmla="*/ 5245769 h 6617369"/>
                <a:gd name="connsiteX26" fmla="*/ 385010 w 13860379"/>
                <a:gd name="connsiteY26" fmla="*/ 1347537 h 6617369"/>
                <a:gd name="connsiteX27" fmla="*/ 1876926 w 13860379"/>
                <a:gd name="connsiteY27" fmla="*/ 1347537 h 6617369"/>
                <a:gd name="connsiteX28" fmla="*/ 1925053 w 13860379"/>
                <a:gd name="connsiteY28" fmla="*/ 938464 h 6617369"/>
                <a:gd name="connsiteX29" fmla="*/ 2887579 w 13860379"/>
                <a:gd name="connsiteY29" fmla="*/ 938464 h 6617369"/>
                <a:gd name="connsiteX30" fmla="*/ 2959768 w 13860379"/>
                <a:gd name="connsiteY30" fmla="*/ 986590 h 6617369"/>
                <a:gd name="connsiteX31" fmla="*/ 2959768 w 13860379"/>
                <a:gd name="connsiteY31" fmla="*/ 1323474 h 6617369"/>
                <a:gd name="connsiteX32" fmla="*/ 7146758 w 13860379"/>
                <a:gd name="connsiteY32" fmla="*/ 1275348 h 6617369"/>
                <a:gd name="connsiteX33" fmla="*/ 7170821 w 13860379"/>
                <a:gd name="connsiteY33" fmla="*/ 914400 h 6617369"/>
                <a:gd name="connsiteX34" fmla="*/ 7243010 w 13860379"/>
                <a:gd name="connsiteY34" fmla="*/ 409074 h 6617369"/>
                <a:gd name="connsiteX35" fmla="*/ 9480884 w 13860379"/>
                <a:gd name="connsiteY35" fmla="*/ 360948 h 6617369"/>
                <a:gd name="connsiteX36" fmla="*/ 9553074 w 13860379"/>
                <a:gd name="connsiteY36" fmla="*/ 529390 h 6617369"/>
                <a:gd name="connsiteX37" fmla="*/ 9601200 w 13860379"/>
                <a:gd name="connsiteY37" fmla="*/ 1275348 h 6617369"/>
                <a:gd name="connsiteX38" fmla="*/ 13836316 w 13860379"/>
                <a:gd name="connsiteY38" fmla="*/ 1275348 h 6617369"/>
                <a:gd name="connsiteX39" fmla="*/ 13812253 w 13860379"/>
                <a:gd name="connsiteY39" fmla="*/ 72190 h 661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860379" h="6617369">
                  <a:moveTo>
                    <a:pt x="13860379" y="0"/>
                  </a:moveTo>
                  <a:lnTo>
                    <a:pt x="0" y="24064"/>
                  </a:lnTo>
                  <a:lnTo>
                    <a:pt x="0" y="6617369"/>
                  </a:lnTo>
                  <a:lnTo>
                    <a:pt x="13860379" y="6569242"/>
                  </a:lnTo>
                  <a:lnTo>
                    <a:pt x="13860379" y="1371600"/>
                  </a:lnTo>
                  <a:lnTo>
                    <a:pt x="13282863" y="1371600"/>
                  </a:lnTo>
                  <a:lnTo>
                    <a:pt x="13451305" y="5101390"/>
                  </a:lnTo>
                  <a:lnTo>
                    <a:pt x="13186610" y="5149516"/>
                  </a:lnTo>
                  <a:lnTo>
                    <a:pt x="13162547" y="5221706"/>
                  </a:lnTo>
                  <a:lnTo>
                    <a:pt x="12392526" y="5245769"/>
                  </a:lnTo>
                  <a:lnTo>
                    <a:pt x="12368463" y="5967664"/>
                  </a:lnTo>
                  <a:lnTo>
                    <a:pt x="8037095" y="6015790"/>
                  </a:lnTo>
                  <a:lnTo>
                    <a:pt x="8037095" y="5342021"/>
                  </a:lnTo>
                  <a:lnTo>
                    <a:pt x="7243010" y="5342021"/>
                  </a:lnTo>
                  <a:lnTo>
                    <a:pt x="7194884" y="5269832"/>
                  </a:lnTo>
                  <a:lnTo>
                    <a:pt x="6593305" y="5269832"/>
                  </a:lnTo>
                  <a:lnTo>
                    <a:pt x="6472989" y="5293895"/>
                  </a:lnTo>
                  <a:lnTo>
                    <a:pt x="5727032" y="5342021"/>
                  </a:lnTo>
                  <a:lnTo>
                    <a:pt x="5727032" y="6015790"/>
                  </a:lnTo>
                  <a:lnTo>
                    <a:pt x="5558589" y="6087979"/>
                  </a:lnTo>
                  <a:lnTo>
                    <a:pt x="1467853" y="6112042"/>
                  </a:lnTo>
                  <a:lnTo>
                    <a:pt x="1347537" y="6039853"/>
                  </a:lnTo>
                  <a:lnTo>
                    <a:pt x="1323474" y="5342021"/>
                  </a:lnTo>
                  <a:lnTo>
                    <a:pt x="457200" y="5390148"/>
                  </a:lnTo>
                  <a:lnTo>
                    <a:pt x="457200" y="5390148"/>
                  </a:lnTo>
                  <a:lnTo>
                    <a:pt x="288758" y="5245769"/>
                  </a:lnTo>
                  <a:lnTo>
                    <a:pt x="385010" y="1347537"/>
                  </a:lnTo>
                  <a:lnTo>
                    <a:pt x="1876926" y="1347537"/>
                  </a:lnTo>
                  <a:lnTo>
                    <a:pt x="1925053" y="938464"/>
                  </a:lnTo>
                  <a:lnTo>
                    <a:pt x="2887579" y="938464"/>
                  </a:lnTo>
                  <a:lnTo>
                    <a:pt x="2959768" y="986590"/>
                  </a:lnTo>
                  <a:lnTo>
                    <a:pt x="2959768" y="1323474"/>
                  </a:lnTo>
                  <a:lnTo>
                    <a:pt x="7146758" y="1275348"/>
                  </a:lnTo>
                  <a:lnTo>
                    <a:pt x="7170821" y="914400"/>
                  </a:lnTo>
                  <a:lnTo>
                    <a:pt x="7243010" y="409074"/>
                  </a:lnTo>
                  <a:lnTo>
                    <a:pt x="9480884" y="360948"/>
                  </a:lnTo>
                  <a:lnTo>
                    <a:pt x="9553074" y="529390"/>
                  </a:lnTo>
                  <a:lnTo>
                    <a:pt x="9601200" y="1275348"/>
                  </a:lnTo>
                  <a:lnTo>
                    <a:pt x="13836316" y="1275348"/>
                  </a:lnTo>
                  <a:lnTo>
                    <a:pt x="13812253" y="7219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6663665" y="2852936"/>
            <a:ext cx="17459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4ch </a:t>
            </a:r>
            <a:r>
              <a:rPr kumimoji="1" lang="en-US" altLang="ja-JP" sz="2000" b="1" dirty="0" smtClean="0"/>
              <a:t>ADC</a:t>
            </a:r>
            <a:r>
              <a:rPr kumimoji="1" lang="ja-JP" altLang="en-US" sz="2000" b="1" dirty="0" smtClean="0"/>
              <a:t>ボード</a:t>
            </a:r>
            <a:endParaRPr kumimoji="1" lang="en-US" altLang="ja-JP" sz="2000" b="1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x 4</a:t>
            </a:r>
            <a:r>
              <a:rPr lang="ja-JP" altLang="en-US" dirty="0" smtClean="0"/>
              <a:t>枚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684758" y="5353077"/>
            <a:ext cx="20637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DRV</a:t>
            </a:r>
            <a:r>
              <a:rPr kumimoji="1" lang="ja-JP" altLang="en-US" sz="2000" b="1" dirty="0" smtClean="0"/>
              <a:t>ボード</a:t>
            </a:r>
            <a:endParaRPr kumimoji="1" lang="en-US" altLang="ja-JP" sz="2000" b="1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MIT-CCD</a:t>
            </a:r>
            <a:r>
              <a:rPr lang="ja-JP" altLang="en-US" dirty="0" smtClean="0"/>
              <a:t>用  </a:t>
            </a:r>
            <a:r>
              <a:rPr lang="en-US" altLang="ja-JP" dirty="0" smtClean="0"/>
              <a:t>x 2</a:t>
            </a:r>
            <a:r>
              <a:rPr lang="ja-JP" altLang="en-US" dirty="0" smtClean="0"/>
              <a:t>枚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en-US" altLang="ja-JP" dirty="0" err="1" smtClean="0"/>
              <a:t>SITe</a:t>
            </a:r>
            <a:r>
              <a:rPr lang="en-US" altLang="ja-JP" dirty="0" smtClean="0"/>
              <a:t>-CCD</a:t>
            </a:r>
            <a:r>
              <a:rPr lang="ja-JP" altLang="en-US" dirty="0"/>
              <a:t>用  </a:t>
            </a:r>
            <a:r>
              <a:rPr lang="en-US" altLang="ja-JP" dirty="0"/>
              <a:t>x 2</a:t>
            </a:r>
            <a:r>
              <a:rPr lang="ja-JP" altLang="en-US" dirty="0"/>
              <a:t>枚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63888" y="908720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KWFC</a:t>
            </a:r>
            <a:r>
              <a:rPr kumimoji="1"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の場合</a:t>
            </a:r>
            <a:endParaRPr kumimoji="1" lang="ja-JP" altLang="en-US" sz="24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443016" y="1043444"/>
            <a:ext cx="1384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LVDS</a:t>
            </a:r>
            <a:r>
              <a:rPr kumimoji="1" lang="ja-JP" altLang="en-US" sz="2000" b="1" dirty="0" smtClean="0"/>
              <a:t>ボード</a:t>
            </a:r>
            <a:endParaRPr kumimoji="1" lang="en-US" altLang="ja-JP" sz="2000" b="1" dirty="0" smtClean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733865" y="4293096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IF</a:t>
            </a:r>
            <a:r>
              <a:rPr kumimoji="1" lang="ja-JP" altLang="en-US" sz="2000" b="1" dirty="0" smtClean="0"/>
              <a:t>ボード</a:t>
            </a:r>
            <a:endParaRPr kumimoji="1" lang="en-US" altLang="ja-JP" sz="2000" b="1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1256" y="28419"/>
            <a:ext cx="6995120" cy="1143000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KAC</a:t>
            </a:r>
            <a:r>
              <a:rPr lang="ja-JP" altLang="en-US" sz="4000" dirty="0" smtClean="0"/>
              <a:t>のアナログボードの構成</a:t>
            </a:r>
            <a:endParaRPr kumimoji="1" lang="ja-JP" altLang="en-US" sz="4000" dirty="0"/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3104789" y="3306316"/>
            <a:ext cx="2339742" cy="4830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V="1">
            <a:off x="3748316" y="4625963"/>
            <a:ext cx="1685175" cy="24151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3104789" y="5473836"/>
            <a:ext cx="2328702" cy="25942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58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1256" y="28419"/>
            <a:ext cx="699512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KAC</a:t>
            </a:r>
            <a:r>
              <a:rPr lang="ja-JP" altLang="en-US" sz="3600" dirty="0" err="1" smtClean="0"/>
              <a:t>の完全空乏</a:t>
            </a:r>
            <a:r>
              <a:rPr lang="ja-JP" altLang="en-US" sz="3600" dirty="0" smtClean="0"/>
              <a:t>型</a:t>
            </a:r>
            <a:r>
              <a:rPr lang="en-US" altLang="ja-JP" sz="3600" dirty="0" smtClean="0"/>
              <a:t>CCD</a:t>
            </a:r>
            <a:r>
              <a:rPr lang="ja-JP" altLang="en-US" sz="3600" dirty="0" err="1" smtClean="0"/>
              <a:t>への</a:t>
            </a:r>
            <a:r>
              <a:rPr lang="ja-JP" altLang="en-US" sz="3600" dirty="0" smtClean="0"/>
              <a:t>対応</a:t>
            </a:r>
            <a:endParaRPr kumimoji="1" lang="ja-JP" altLang="en-US" sz="36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11560" y="1196752"/>
            <a:ext cx="5206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KWFC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用システムを設計しはじめた</a:t>
            </a:r>
            <a:r>
              <a:rPr kumimoji="1"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ころ、</a:t>
            </a:r>
            <a:endParaRPr kumimoji="1" lang="ja-JP" altLang="en-US" sz="24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187624" y="4509120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P明朝B" pitchFamily="18" charset="-128"/>
                <a:ea typeface="HGP明朝B" pitchFamily="18" charset="-128"/>
              </a:rPr>
              <a:t>よくよく思い出してみれば、</a:t>
            </a:r>
            <a:r>
              <a:rPr kumimoji="1" lang="ja-JP" altLang="en-US" sz="2400" dirty="0" smtClean="0">
                <a:latin typeface="HGP明朝B" pitchFamily="18" charset="-128"/>
                <a:ea typeface="HGP明朝B" pitchFamily="18" charset="-128"/>
              </a:rPr>
              <a:t>日本の</a:t>
            </a:r>
            <a:r>
              <a:rPr kumimoji="1" lang="en-US" altLang="ja-JP" sz="2400" dirty="0" smtClean="0">
                <a:latin typeface="HGP明朝B" pitchFamily="18" charset="-128"/>
                <a:ea typeface="HGP明朝B" pitchFamily="18" charset="-128"/>
              </a:rPr>
              <a:t>CCD</a:t>
            </a:r>
            <a:r>
              <a:rPr kumimoji="1" lang="ja-JP" altLang="en-US" sz="2400" dirty="0" smtClean="0">
                <a:latin typeface="HGP明朝B" pitchFamily="18" charset="-128"/>
                <a:ea typeface="HGP明朝B" pitchFamily="18" charset="-128"/>
              </a:rPr>
              <a:t>技術は木曽観測所から旅立っていったもの。</a:t>
            </a:r>
            <a:endParaRPr kumimoji="1" lang="en-US" altLang="ja-JP" sz="2400" dirty="0" smtClean="0">
              <a:latin typeface="HGP明朝B" pitchFamily="18" charset="-128"/>
              <a:ea typeface="HGP明朝B" pitchFamily="18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15616" y="1844824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P明朝B" pitchFamily="18" charset="-128"/>
                <a:ea typeface="HGP明朝B" pitchFamily="18" charset="-128"/>
              </a:rPr>
              <a:t>「浜松ホトニクスの完全空乏型</a:t>
            </a:r>
            <a:r>
              <a:rPr lang="en-US" altLang="ja-JP" sz="2400" dirty="0" smtClean="0">
                <a:latin typeface="HGP明朝B" pitchFamily="18" charset="-128"/>
                <a:ea typeface="HGP明朝B" pitchFamily="18" charset="-128"/>
              </a:rPr>
              <a:t>CCD</a:t>
            </a:r>
            <a:r>
              <a:rPr lang="ja-JP" altLang="en-US" sz="2400" dirty="0" smtClean="0">
                <a:latin typeface="HGP明朝B" pitchFamily="18" charset="-128"/>
                <a:ea typeface="HGP明朝B" pitchFamily="18" charset="-128"/>
              </a:rPr>
              <a:t>を動かせないか？」</a:t>
            </a:r>
            <a:endParaRPr lang="en-US" altLang="ja-JP" sz="2400" dirty="0" smtClean="0">
              <a:latin typeface="HGP明朝B" pitchFamily="18" charset="-128"/>
              <a:ea typeface="HGP明朝B" pitchFamily="18" charset="-128"/>
            </a:endParaRPr>
          </a:p>
          <a:p>
            <a:r>
              <a:rPr lang="ja-JP" altLang="en-US" sz="2400" dirty="0">
                <a:latin typeface="HGP明朝B" pitchFamily="18" charset="-128"/>
                <a:ea typeface="HGP明朝B" pitchFamily="18" charset="-128"/>
              </a:rPr>
              <a:t>何件も</a:t>
            </a:r>
            <a:r>
              <a:rPr kumimoji="1" lang="ja-JP" altLang="en-US" sz="2400" dirty="0" smtClean="0">
                <a:latin typeface="HGP明朝B" pitchFamily="18" charset="-128"/>
                <a:ea typeface="HGP明朝B" pitchFamily="18" charset="-128"/>
              </a:rPr>
              <a:t>問い合わせを受ける、</a:t>
            </a:r>
            <a:endParaRPr kumimoji="1" lang="en-US" altLang="ja-JP" sz="2400" dirty="0" smtClean="0">
              <a:latin typeface="HGP明朝B" pitchFamily="18" charset="-128"/>
              <a:ea typeface="HGP明朝B" pitchFamily="18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87624" y="299695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P明朝B" pitchFamily="18" charset="-128"/>
                <a:ea typeface="HGP明朝B" pitchFamily="18" charset="-128"/>
              </a:rPr>
              <a:t>国立天文台が大型プロジェクトが多忙になり、</a:t>
            </a:r>
            <a:r>
              <a:rPr kumimoji="1" lang="en-US" altLang="ja-JP" sz="2400" dirty="0" smtClean="0">
                <a:latin typeface="HGP明朝B" pitchFamily="18" charset="-128"/>
                <a:ea typeface="HGP明朝B" pitchFamily="18" charset="-128"/>
              </a:rPr>
              <a:t>CCD</a:t>
            </a:r>
            <a:r>
              <a:rPr kumimoji="1" lang="ja-JP" altLang="en-US" sz="2400" dirty="0" smtClean="0">
                <a:latin typeface="HGP明朝B" pitchFamily="18" charset="-128"/>
                <a:ea typeface="HGP明朝B" pitchFamily="18" charset="-128"/>
              </a:rPr>
              <a:t>読み出しシステムのサポートに手が回らなくなった</a:t>
            </a:r>
            <a:r>
              <a:rPr lang="ja-JP" altLang="en-US" sz="2400" dirty="0" smtClean="0">
                <a:latin typeface="HGP明朝B" pitchFamily="18" charset="-128"/>
                <a:ea typeface="HGP明朝B" pitchFamily="18" charset="-128"/>
              </a:rPr>
              <a:t>ことが</a:t>
            </a:r>
            <a:r>
              <a:rPr lang="ja-JP" altLang="en-US" sz="2400" dirty="0">
                <a:latin typeface="HGP明朝B" pitchFamily="18" charset="-128"/>
                <a:ea typeface="HGP明朝B" pitchFamily="18" charset="-128"/>
              </a:rPr>
              <a:t>背景に、</a:t>
            </a:r>
            <a:r>
              <a:rPr lang="ja-JP" altLang="en-US" sz="2400" dirty="0" smtClean="0">
                <a:latin typeface="HGP明朝B" pitchFamily="18" charset="-128"/>
                <a:ea typeface="HGP明朝B" pitchFamily="18" charset="-128"/>
              </a:rPr>
              <a:t>あるようだ。</a:t>
            </a:r>
            <a:endParaRPr lang="en-US" altLang="ja-JP" sz="2400" dirty="0" smtClean="0">
              <a:latin typeface="HGP明朝B" pitchFamily="18" charset="-128"/>
              <a:ea typeface="HGP明朝B" pitchFamily="18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32385" y="5589240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P明朝B" pitchFamily="18" charset="-128"/>
                <a:ea typeface="HGP明朝B" pitchFamily="18" charset="-128"/>
              </a:rPr>
              <a:t>もう一度、木曽から頑張ろう。</a:t>
            </a:r>
            <a:r>
              <a:rPr lang="ja-JP" altLang="en-US" sz="2400" dirty="0" smtClean="0">
                <a:latin typeface="HGP明朝B" pitchFamily="18" charset="-128"/>
                <a:ea typeface="HGP明朝B" pitchFamily="18" charset="-128"/>
              </a:rPr>
              <a:t>自分</a:t>
            </a:r>
            <a:r>
              <a:rPr lang="ja-JP" altLang="en-US" sz="2400" dirty="0">
                <a:latin typeface="HGP明朝B" pitchFamily="18" charset="-128"/>
                <a:ea typeface="HGP明朝B" pitchFamily="18" charset="-128"/>
              </a:rPr>
              <a:t>たち</a:t>
            </a:r>
            <a:r>
              <a:rPr lang="ja-JP" altLang="en-US" sz="2400" dirty="0" smtClean="0">
                <a:latin typeface="HGP明朝B" pitchFamily="18" charset="-128"/>
                <a:ea typeface="HGP明朝B" pitchFamily="18" charset="-128"/>
              </a:rPr>
              <a:t>が使いやすい読み出しシステムを開発してみよう。</a:t>
            </a:r>
            <a:endParaRPr kumimoji="1" lang="en-US" altLang="ja-JP" sz="2400" dirty="0" smtClean="0">
              <a:latin typeface="HGP明朝B" pitchFamily="18" charset="-128"/>
              <a:ea typeface="HGP明朝B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3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8229600" cy="1080120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完全空乏型</a:t>
            </a:r>
            <a:r>
              <a:rPr lang="en-US" altLang="ja-JP" sz="3600" b="1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sz="3600" b="1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対応版 </a:t>
            </a:r>
            <a:r>
              <a:rPr lang="en-US" altLang="ja-JP" sz="3600" b="1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KAC</a:t>
            </a:r>
            <a:endParaRPr lang="ja-JP" altLang="en-US" sz="3600" b="1" dirty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82919" y="1340768"/>
            <a:ext cx="4722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木曽</a:t>
            </a:r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観測所</a:t>
            </a:r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が、中小</a:t>
            </a:r>
            <a:r>
              <a:rPr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規模プロジェクト向けに</a:t>
            </a:r>
            <a:endParaRPr lang="en-US" altLang="ja-JP" sz="2000" dirty="0" smtClean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開発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した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rPr>
              <a:t>読み出しシステム</a:t>
            </a:r>
            <a:endParaRPr kumimoji="1" lang="ja-JP" altLang="en-US" sz="2000" dirty="0">
              <a:solidFill>
                <a:schemeClr val="bg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81792" y="3933056"/>
            <a:ext cx="4376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HGP明朝B" pitchFamily="18" charset="-128"/>
                <a:ea typeface="HGP明朝B" pitchFamily="18" charset="-128"/>
              </a:rPr>
              <a:t>蕎麦</a:t>
            </a:r>
            <a:r>
              <a:rPr lang="ja-JP" altLang="en-US" dirty="0" smtClean="0">
                <a:solidFill>
                  <a:schemeClr val="bg1"/>
                </a:solidFill>
                <a:latin typeface="HGP明朝B" pitchFamily="18" charset="-128"/>
                <a:ea typeface="HGP明朝B" pitchFamily="18" charset="-128"/>
              </a:rPr>
              <a:t>と</a:t>
            </a:r>
            <a:r>
              <a:rPr lang="ja-JP" altLang="en-US" dirty="0" smtClean="0">
                <a:solidFill>
                  <a:schemeClr val="bg1"/>
                </a:solidFill>
                <a:latin typeface="HGP明朝B" pitchFamily="18" charset="-128"/>
                <a:ea typeface="HGP明朝B" pitchFamily="18" charset="-128"/>
              </a:rPr>
              <a:t>いえば</a:t>
            </a:r>
            <a:r>
              <a:rPr lang="ja-JP" altLang="en-US" dirty="0">
                <a:solidFill>
                  <a:schemeClr val="bg1"/>
                </a:solidFill>
                <a:latin typeface="HGP明朝B" pitchFamily="18" charset="-128"/>
                <a:ea typeface="HGP明朝B" pitchFamily="18" charset="-128"/>
              </a:rPr>
              <a:t>、</a:t>
            </a:r>
            <a:r>
              <a:rPr lang="ja-JP" altLang="en-US" sz="2400" dirty="0" smtClean="0">
                <a:solidFill>
                  <a:schemeClr val="bg1"/>
                </a:solidFill>
                <a:latin typeface="HGP明朝B" pitchFamily="18" charset="-128"/>
                <a:ea typeface="HGP明朝B" pitchFamily="18" charset="-128"/>
              </a:rPr>
              <a:t>木曽</a:t>
            </a:r>
            <a:endParaRPr lang="en-US" altLang="ja-JP" sz="2400" dirty="0" smtClean="0">
              <a:solidFill>
                <a:schemeClr val="bg1"/>
              </a:solidFill>
              <a:latin typeface="HGP明朝B" pitchFamily="18" charset="-128"/>
              <a:ea typeface="HGP明朝B" pitchFamily="18" charset="-128"/>
            </a:endParaRPr>
          </a:p>
          <a:p>
            <a:pPr algn="ctr"/>
            <a:endParaRPr kumimoji="1" lang="en-US" altLang="ja-JP" sz="2400" dirty="0">
              <a:solidFill>
                <a:schemeClr val="bg1"/>
              </a:solidFill>
              <a:latin typeface="HGP明朝B" pitchFamily="18" charset="-128"/>
              <a:ea typeface="HGP明朝B" pitchFamily="18" charset="-128"/>
            </a:endParaRP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HGP明朝B" pitchFamily="18" charset="-128"/>
                <a:ea typeface="HGP明朝B" pitchFamily="18" charset="-128"/>
              </a:rPr>
              <a:t>CCD</a:t>
            </a:r>
            <a:r>
              <a:rPr lang="ja-JP" altLang="en-US" sz="2400" dirty="0">
                <a:solidFill>
                  <a:schemeClr val="bg1"/>
                </a:solidFill>
                <a:latin typeface="HGP明朝B" pitchFamily="18" charset="-128"/>
                <a:ea typeface="HGP明朝B" pitchFamily="18" charset="-128"/>
              </a:rPr>
              <a:t>読み出しといえば、木曽</a:t>
            </a:r>
          </a:p>
          <a:p>
            <a:pPr algn="ctr"/>
            <a:endParaRPr kumimoji="1" lang="ja-JP" altLang="en-US" sz="2400" dirty="0">
              <a:solidFill>
                <a:schemeClr val="bg1"/>
              </a:solidFill>
              <a:latin typeface="HGP明朝B" pitchFamily="18" charset="-128"/>
              <a:ea typeface="HGP明朝B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35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線コネクタ 33"/>
          <p:cNvCxnSpPr/>
          <p:nvPr/>
        </p:nvCxnSpPr>
        <p:spPr>
          <a:xfrm>
            <a:off x="4080390" y="3790340"/>
            <a:ext cx="0" cy="3060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2165555" y="3569424"/>
            <a:ext cx="0" cy="1404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>
            <a:stCxn id="2" idx="2"/>
            <a:endCxn id="15" idx="0"/>
          </p:cNvCxnSpPr>
          <p:nvPr/>
        </p:nvCxnSpPr>
        <p:spPr>
          <a:xfrm>
            <a:off x="2477730" y="1651821"/>
            <a:ext cx="0" cy="2160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114900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ja-JP" sz="3600" b="1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r>
              <a:rPr lang="ja-JP" altLang="en-US" sz="3600" b="1" dirty="0" smtClean="0">
                <a:latin typeface="HGPｺﾞｼｯｸM" pitchFamily="50" charset="-128"/>
                <a:ea typeface="HGPｺﾞｼｯｸM" pitchFamily="50" charset="-128"/>
              </a:rPr>
              <a:t>の系譜</a:t>
            </a:r>
            <a:endParaRPr kumimoji="1" lang="ja-JP" altLang="en-US" sz="3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42452" y="1179874"/>
            <a:ext cx="4070555" cy="4719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MICS</a:t>
            </a:r>
            <a:r>
              <a:rPr lang="ja-JP" altLang="en-US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中間赤外線装置用コントローラ</a:t>
            </a:r>
            <a:endParaRPr kumimoji="1" lang="ja-JP" altLang="en-US" dirty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42452" y="2231920"/>
            <a:ext cx="4070555" cy="4719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COMICS</a:t>
            </a:r>
            <a:r>
              <a:rPr lang="ja-JP" altLang="en-US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中間赤外線装置用コントローラ</a:t>
            </a:r>
            <a:endParaRPr kumimoji="1" lang="ja-JP" altLang="en-US" dirty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2452" y="3224974"/>
            <a:ext cx="4070557" cy="7423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miniTAO</a:t>
            </a:r>
            <a:r>
              <a:rPr lang="ja-JP" altLang="en-US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赤外線装置</a:t>
            </a:r>
            <a:r>
              <a:rPr kumimoji="1" lang="ja-JP" altLang="en-US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用コントローラ</a:t>
            </a:r>
            <a:endParaRPr kumimoji="1" lang="en-US" altLang="ja-JP" dirty="0" smtClean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TAC</a:t>
            </a:r>
            <a:endParaRPr kumimoji="1" lang="ja-JP" altLang="en-US" dirty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42451" y="5545379"/>
            <a:ext cx="4070557" cy="7423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TAO</a:t>
            </a:r>
            <a:r>
              <a:rPr lang="ja-JP" altLang="en-US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中間赤外線装置</a:t>
            </a:r>
            <a:r>
              <a:rPr kumimoji="1" lang="ja-JP" altLang="en-US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用コントローラ</a:t>
            </a:r>
            <a:endParaRPr kumimoji="1" lang="en-US" altLang="ja-JP" dirty="0" smtClean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TAC2</a:t>
            </a:r>
            <a:endParaRPr kumimoji="1" lang="ja-JP" altLang="en-US" dirty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42451" y="4350768"/>
            <a:ext cx="3200401" cy="7423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木曽観測所</a:t>
            </a:r>
            <a:r>
              <a:rPr lang="en-US" altLang="ja-JP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用</a:t>
            </a:r>
            <a:r>
              <a:rPr lang="ja-JP" altLang="en-US" dirty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コントローラ</a:t>
            </a:r>
            <a:endParaRPr lang="en-US" altLang="ja-JP" dirty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KAC</a:t>
            </a:r>
            <a:endParaRPr kumimoji="1" lang="ja-JP" altLang="en-US" b="1" dirty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719489" y="103945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かたざ、宮田</a:t>
            </a:r>
            <a:r>
              <a:rPr kumimoji="1" lang="en-US" altLang="ja-JP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(D</a:t>
            </a:r>
            <a:r>
              <a:rPr kumimoji="1"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論</a:t>
            </a:r>
            <a:r>
              <a:rPr kumimoji="1" lang="en-US" altLang="ja-JP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)</a:t>
            </a:r>
            <a:endParaRPr kumimoji="1" lang="ja-JP" altLang="en-US" dirty="0">
              <a:solidFill>
                <a:srgbClr val="0070C0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04741" y="208444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かたざ、酒向</a:t>
            </a:r>
            <a:r>
              <a:rPr lang="en-US" altLang="ja-JP" dirty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(D</a:t>
            </a:r>
            <a:r>
              <a:rPr lang="ja-JP" altLang="en-US" dirty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論</a:t>
            </a:r>
            <a:r>
              <a:rPr lang="en-US" altLang="ja-JP" dirty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)</a:t>
            </a:r>
            <a:endParaRPr kumimoji="1" lang="ja-JP" altLang="en-US" dirty="0">
              <a:solidFill>
                <a:srgbClr val="0070C0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54755" y="314601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酒向</a:t>
            </a:r>
            <a:r>
              <a:rPr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、本原、内一</a:t>
            </a:r>
            <a:endParaRPr kumimoji="1" lang="en-US" altLang="ja-JP" dirty="0" smtClean="0">
              <a:solidFill>
                <a:srgbClr val="0070C0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54754" y="4271806"/>
            <a:ext cx="391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酒向</a:t>
            </a:r>
            <a:r>
              <a:rPr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、征矢野、加藤</a:t>
            </a:r>
            <a:r>
              <a:rPr lang="en-US" altLang="ja-JP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(M</a:t>
            </a:r>
            <a:r>
              <a:rPr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論</a:t>
            </a:r>
            <a:r>
              <a:rPr lang="en-US" altLang="ja-JP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)</a:t>
            </a:r>
            <a:r>
              <a:rPr lang="ja-JP" altLang="en-US" dirty="0" err="1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、</a:t>
            </a:r>
            <a:r>
              <a:rPr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中尾</a:t>
            </a:r>
            <a:r>
              <a:rPr lang="en-US" altLang="ja-JP" dirty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(M</a:t>
            </a:r>
            <a:r>
              <a:rPr lang="ja-JP" altLang="en-US" dirty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論</a:t>
            </a:r>
            <a:r>
              <a:rPr lang="en-US" altLang="ja-JP" dirty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) </a:t>
            </a:r>
            <a:endParaRPr kumimoji="1" lang="en-US" altLang="ja-JP" dirty="0" smtClean="0">
              <a:solidFill>
                <a:srgbClr val="0070C0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64325" y="5481165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酒向</a:t>
            </a:r>
            <a:r>
              <a:rPr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、岡田</a:t>
            </a:r>
            <a:r>
              <a:rPr lang="en-US" altLang="ja-JP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(</a:t>
            </a:r>
            <a:r>
              <a:rPr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卒論</a:t>
            </a:r>
            <a:r>
              <a:rPr lang="en-US" altLang="ja-JP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, </a:t>
            </a:r>
            <a:r>
              <a:rPr lang="ja-JP" altLang="en-US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ポスター</a:t>
            </a:r>
            <a:r>
              <a:rPr lang="en-US" altLang="ja-JP" dirty="0" smtClean="0">
                <a:solidFill>
                  <a:srgbClr val="0070C0"/>
                </a:solidFill>
                <a:latin typeface="HGPｺﾞｼｯｸM" pitchFamily="50" charset="-128"/>
                <a:ea typeface="HGPｺﾞｼｯｸM" pitchFamily="50" charset="-128"/>
              </a:rPr>
              <a:t>)</a:t>
            </a:r>
            <a:endParaRPr kumimoji="1" lang="en-US" altLang="ja-JP" dirty="0" smtClean="0">
              <a:solidFill>
                <a:srgbClr val="0070C0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709661" y="133933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創始者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94913" y="2384320"/>
            <a:ext cx="3956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FPGA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でクロック生成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、</a:t>
            </a:r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DMA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転送、低消費</a:t>
            </a:r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ADC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44927" y="3445892"/>
            <a:ext cx="351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採用、</a:t>
            </a:r>
            <a:r>
              <a:rPr lang="en-US" altLang="ja-JP" sz="1600" dirty="0" err="1" smtClean="0">
                <a:latin typeface="HGPｺﾞｼｯｸM" pitchFamily="50" charset="-128"/>
                <a:ea typeface="HGPｺﾞｼｯｸM" pitchFamily="50" charset="-128"/>
              </a:rPr>
              <a:t>RealTime</a:t>
            </a:r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-OS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採用 </a:t>
            </a:r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 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不評</a:t>
            </a:r>
            <a:endParaRPr lang="en-US" altLang="ja-JP" sz="1600" dirty="0" smtClean="0">
              <a:latin typeface="HGPｺﾞｼｯｸM" pitchFamily="50" charset="-128"/>
              <a:ea typeface="HGPｺﾞｼｯｸM" pitchFamily="50" charset="-128"/>
              <a:sym typeface="Wingdings" pitchFamily="2" charset="2"/>
            </a:endParaRPr>
          </a:p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FPGA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処理をすべてソフトで実行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44926" y="4571686"/>
            <a:ext cx="401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非</a:t>
            </a:r>
            <a:r>
              <a:rPr lang="en-US" altLang="ja-JP" dirty="0" err="1" smtClean="0">
                <a:latin typeface="HGPｺﾞｼｯｸM" pitchFamily="50" charset="-128"/>
                <a:ea typeface="HGPｺﾞｼｯｸM" pitchFamily="50" charset="-128"/>
              </a:rPr>
              <a:t>RealTime</a:t>
            </a:r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-OS</a:t>
            </a:r>
            <a:r>
              <a:rPr lang="ja-JP" altLang="en-US" dirty="0" err="1" smtClean="0">
                <a:latin typeface="HGPｺﾞｼｯｸM" pitchFamily="50" charset="-128"/>
                <a:ea typeface="HGPｺﾞｼｯｸM" pitchFamily="50" charset="-128"/>
              </a:rPr>
              <a:t>、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低ノイズ化、シンプル化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54497" y="5781045"/>
            <a:ext cx="33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大容量データをどうしよう、設計中</a:t>
            </a:r>
            <a:endParaRPr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2956" y="19145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2003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83458" y="8421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1998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8711" y="52055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2014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12956" y="40306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2012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12956" y="2899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99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ja-JP" sz="3600" b="1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r>
              <a:rPr lang="ja-JP" altLang="en-US" sz="3600" b="1" dirty="0" smtClean="0">
                <a:latin typeface="HGPｺﾞｼｯｸM" pitchFamily="50" charset="-128"/>
                <a:ea typeface="HGPｺﾞｼｯｸM" pitchFamily="50" charset="-128"/>
              </a:rPr>
              <a:t>のデザインポリシー</a:t>
            </a:r>
            <a:endParaRPr kumimoji="1" lang="ja-JP" altLang="en-US" sz="3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23728" y="843570"/>
            <a:ext cx="431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中小望遠鏡プロジェクト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が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必要としている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もの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5576" y="1556792"/>
            <a:ext cx="3672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駆動する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を限定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シンプルな構造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低コスト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kumimoji="1" lang="en-US" altLang="ja-JP" sz="1100" dirty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アップグレードを容易に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情報</a:t>
            </a:r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をすべて公開</a:t>
            </a: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kumimoji="1"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入手性</a:t>
            </a:r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の良い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部品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開発体制</a:t>
            </a:r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が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不十分な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24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   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グループには提供しない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3406" y="6000438"/>
            <a:ext cx="5067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以上の制限のなか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、最高の性能</a:t>
            </a:r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を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得る</a:t>
            </a: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608512" y="1556792"/>
            <a:ext cx="4355976" cy="4876994"/>
            <a:chOff x="4608512" y="1556792"/>
            <a:chExt cx="4355976" cy="4876994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608512" y="1556792"/>
              <a:ext cx="4355976" cy="384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  </a:t>
              </a:r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最大</a:t>
              </a:r>
              <a:r>
                <a:rPr lang="en-US" altLang="ja-JP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8</a:t>
              </a:r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台、専用の</a:t>
              </a:r>
              <a:r>
                <a:rPr lang="en-US" altLang="ja-JP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DRV</a:t>
              </a:r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ボード</a:t>
              </a:r>
              <a:endParaRPr lang="en-US" altLang="ja-JP" sz="2400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pPr marL="450850" indent="-450850">
                <a:buFont typeface="Wingdings" pitchFamily="2" charset="2"/>
                <a:buChar char="p"/>
              </a:pPr>
              <a:endParaRPr lang="en-US" altLang="ja-JP" sz="1200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r>
                <a:rPr lang="en-US" altLang="ja-JP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  </a:t>
              </a:r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調整機能を減、スイッチポン</a:t>
              </a:r>
              <a:endParaRPr kumimoji="1" lang="en-US" altLang="ja-JP" sz="2400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pPr marL="450850" indent="-450850">
                <a:buFont typeface="Wingdings" pitchFamily="2" charset="2"/>
                <a:buChar char="p"/>
              </a:pPr>
              <a:endParaRPr lang="en-US" altLang="ja-JP" sz="1200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pPr marL="342900" indent="-342900">
                <a:buFont typeface="Wingdings"/>
                <a:buChar char="à"/>
              </a:pPr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　アナログ</a:t>
              </a:r>
              <a:r>
                <a:rPr lang="en-US" altLang="ja-JP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+</a:t>
              </a:r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デジタルで</a:t>
              </a:r>
              <a:r>
                <a:rPr lang="en-US" altLang="ja-JP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50</a:t>
              </a:r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万円</a:t>
              </a:r>
              <a:endParaRPr lang="en-US" altLang="ja-JP" sz="24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  <a:p>
              <a:pPr marL="342900" indent="-342900">
                <a:buFont typeface="Wingdings"/>
                <a:buChar char="à"/>
              </a:pPr>
              <a:endParaRPr lang="en-US" altLang="ja-JP" sz="1200" dirty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  <a:p>
              <a:pPr marL="342900" indent="-342900">
                <a:buFont typeface="Wingdings"/>
                <a:buChar char="à"/>
              </a:pPr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　母ボード、娘ボードの構成に</a:t>
              </a:r>
              <a:endParaRPr lang="en-US" altLang="ja-JP" sz="24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  <a:p>
              <a:endParaRPr kumimoji="1" lang="en-US" altLang="ja-JP" sz="24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  <a:p>
              <a:endParaRPr kumimoji="1" lang="en-US" altLang="ja-JP" sz="1600" dirty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  <a:p>
              <a:r>
                <a:rPr lang="ja-JP" altLang="en-US" sz="2400" dirty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　</a:t>
              </a:r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　 ユーザが機能を理解</a:t>
              </a:r>
              <a:endParaRPr lang="en-US" altLang="ja-JP" sz="24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  <a:p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     ユーザがメンテ</a:t>
              </a:r>
              <a:endParaRPr lang="en-US" altLang="ja-JP" sz="24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  <a:p>
              <a:r>
                <a:rPr lang="ja-JP" altLang="en-US" sz="24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　　 ユーザが育つ</a:t>
              </a:r>
              <a:endParaRPr kumimoji="1" lang="en-US" altLang="ja-JP" sz="2400" dirty="0" smtClean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10" name="右中かっこ 9"/>
            <p:cNvSpPr/>
            <p:nvPr/>
          </p:nvSpPr>
          <p:spPr>
            <a:xfrm>
              <a:off x="4608512" y="3932163"/>
              <a:ext cx="364777" cy="1654571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20886793">
              <a:off x="5743932" y="5510456"/>
              <a:ext cx="320632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i="1" dirty="0" smtClean="0">
                  <a:latin typeface="HGPｺﾞｼｯｸM" pitchFamily="50" charset="-128"/>
                  <a:ea typeface="HGPｺﾞｼｯｸM" pitchFamily="50" charset="-128"/>
                </a:rPr>
                <a:t>・ 開発者の負担減につながる</a:t>
              </a:r>
              <a:endParaRPr lang="en-US" altLang="ja-JP" i="1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r>
                <a:rPr lang="ja-JP" altLang="en-US" i="1" dirty="0" smtClean="0">
                  <a:latin typeface="HGPｺﾞｼｯｸM" pitchFamily="50" charset="-128"/>
                  <a:ea typeface="HGPｺﾞｼｯｸM" pitchFamily="50" charset="-128"/>
                </a:rPr>
                <a:t>・ 我々はサポートセンタではない</a:t>
              </a:r>
              <a:endParaRPr lang="en-US" altLang="ja-JP" i="1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r>
                <a:rPr lang="ja-JP" altLang="en-US" i="1" dirty="0" smtClean="0">
                  <a:latin typeface="HGPｺﾞｼｯｸM" pitchFamily="50" charset="-128"/>
                  <a:ea typeface="HGPｺﾞｼｯｸM" pitchFamily="50" charset="-128"/>
                </a:rPr>
                <a:t>・ 我々は</a:t>
              </a:r>
              <a:r>
                <a:rPr lang="ja-JP" altLang="en-US" i="1" dirty="0">
                  <a:latin typeface="HGPｺﾞｼｯｸM" pitchFamily="50" charset="-128"/>
                  <a:ea typeface="HGPｺﾞｼｯｸM" pitchFamily="50" charset="-128"/>
                </a:rPr>
                <a:t>共同</a:t>
              </a:r>
              <a:r>
                <a:rPr lang="ja-JP" altLang="en-US" i="1" dirty="0" smtClean="0">
                  <a:latin typeface="HGPｺﾞｼｯｸM" pitchFamily="50" charset="-128"/>
                  <a:ea typeface="HGPｺﾞｼｯｸM" pitchFamily="50" charset="-128"/>
                </a:rPr>
                <a:t>利用研ではない</a:t>
              </a:r>
              <a:endParaRPr lang="en-US" altLang="ja-JP" i="1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2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ja-JP" altLang="en-US" sz="3200" b="1" dirty="0">
                <a:latin typeface="HGPｺﾞｼｯｸM" pitchFamily="50" charset="-128"/>
                <a:ea typeface="HGPｺﾞｼｯｸM" pitchFamily="50" charset="-128"/>
              </a:rPr>
              <a:t>完全空乏型</a:t>
            </a:r>
            <a:r>
              <a:rPr lang="en-US" altLang="ja-JP" sz="3200" b="1" dirty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sz="3200" b="1" dirty="0">
                <a:latin typeface="HGPｺﾞｼｯｸM" pitchFamily="50" charset="-128"/>
                <a:ea typeface="HGPｺﾞｼｯｸM" pitchFamily="50" charset="-128"/>
              </a:rPr>
              <a:t>対応版 </a:t>
            </a:r>
            <a:r>
              <a:rPr lang="en-US" altLang="ja-JP" sz="3200" b="1" dirty="0">
                <a:latin typeface="HGPｺﾞｼｯｸM" pitchFamily="50" charset="-128"/>
                <a:ea typeface="HGPｺﾞｼｯｸM" pitchFamily="50" charset="-128"/>
              </a:rPr>
              <a:t>KAC</a:t>
            </a:r>
            <a:endParaRPr kumimoji="1" lang="ja-JP" altLang="en-US" sz="32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 rot="10800000">
            <a:off x="1131991" y="2132856"/>
            <a:ext cx="5938317" cy="4089425"/>
            <a:chOff x="1796995" y="1439186"/>
            <a:chExt cx="5184250" cy="3570136"/>
          </a:xfrm>
        </p:grpSpPr>
        <p:pic>
          <p:nvPicPr>
            <p:cNvPr id="4098" name="Picture 2" descr="C:\Users\sako\Desktop\KAC\P101018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2" t="13051" r="12314" b="13193"/>
            <a:stretch/>
          </p:blipFill>
          <p:spPr bwMode="auto">
            <a:xfrm>
              <a:off x="1842448" y="1514901"/>
              <a:ext cx="5063319" cy="3425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フリーフォーム 16"/>
            <p:cNvSpPr/>
            <p:nvPr/>
          </p:nvSpPr>
          <p:spPr>
            <a:xfrm>
              <a:off x="1796995" y="1439186"/>
              <a:ext cx="5184250" cy="3570136"/>
            </a:xfrm>
            <a:custGeom>
              <a:avLst/>
              <a:gdLst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929808 w 5184250"/>
                <a:gd name="connsiteY54" fmla="*/ 2782957 h 3570136"/>
                <a:gd name="connsiteX55" fmla="*/ 4794636 w 5184250"/>
                <a:gd name="connsiteY55" fmla="*/ 2798859 h 3570136"/>
                <a:gd name="connsiteX56" fmla="*/ 4794636 w 5184250"/>
                <a:gd name="connsiteY56" fmla="*/ 2798859 h 3570136"/>
                <a:gd name="connsiteX57" fmla="*/ 4659464 w 5184250"/>
                <a:gd name="connsiteY57" fmla="*/ 2814762 h 3570136"/>
                <a:gd name="connsiteX58" fmla="*/ 4651513 w 5184250"/>
                <a:gd name="connsiteY58" fmla="*/ 2989691 h 3570136"/>
                <a:gd name="connsiteX59" fmla="*/ 4389120 w 5184250"/>
                <a:gd name="connsiteY59" fmla="*/ 2989691 h 3570136"/>
                <a:gd name="connsiteX60" fmla="*/ 4389120 w 5184250"/>
                <a:gd name="connsiteY60" fmla="*/ 2989691 h 3570136"/>
                <a:gd name="connsiteX61" fmla="*/ 2218414 w 5184250"/>
                <a:gd name="connsiteY61" fmla="*/ 3021496 h 3570136"/>
                <a:gd name="connsiteX62" fmla="*/ 1940118 w 5184250"/>
                <a:gd name="connsiteY62" fmla="*/ 3021496 h 3570136"/>
                <a:gd name="connsiteX63" fmla="*/ 1940118 w 5184250"/>
                <a:gd name="connsiteY63" fmla="*/ 3021496 h 3570136"/>
                <a:gd name="connsiteX64" fmla="*/ 1940118 w 5184250"/>
                <a:gd name="connsiteY64" fmla="*/ 3021496 h 3570136"/>
                <a:gd name="connsiteX65" fmla="*/ 1892410 w 5184250"/>
                <a:gd name="connsiteY65" fmla="*/ 3069204 h 3570136"/>
                <a:gd name="connsiteX66" fmla="*/ 1407381 w 5184250"/>
                <a:gd name="connsiteY66" fmla="*/ 3069204 h 3570136"/>
                <a:gd name="connsiteX67" fmla="*/ 1399429 w 5184250"/>
                <a:gd name="connsiteY67" fmla="*/ 3021496 h 3570136"/>
                <a:gd name="connsiteX68" fmla="*/ 1327868 w 5184250"/>
                <a:gd name="connsiteY68" fmla="*/ 3005593 h 3570136"/>
                <a:gd name="connsiteX69" fmla="*/ 1176793 w 5184250"/>
                <a:gd name="connsiteY69" fmla="*/ 3005593 h 3570136"/>
                <a:gd name="connsiteX70" fmla="*/ 1184744 w 5184250"/>
                <a:gd name="connsiteY70" fmla="*/ 2926080 h 3570136"/>
                <a:gd name="connsiteX71" fmla="*/ 930302 w 5184250"/>
                <a:gd name="connsiteY71" fmla="*/ 2934031 h 3570136"/>
                <a:gd name="connsiteX72" fmla="*/ 858741 w 5184250"/>
                <a:gd name="connsiteY72" fmla="*/ 2997642 h 3570136"/>
                <a:gd name="connsiteX73" fmla="*/ 858741 w 5184250"/>
                <a:gd name="connsiteY73" fmla="*/ 2997642 h 3570136"/>
                <a:gd name="connsiteX74" fmla="*/ 811033 w 5184250"/>
                <a:gd name="connsiteY74" fmla="*/ 3108960 h 3570136"/>
                <a:gd name="connsiteX75" fmla="*/ 811033 w 5184250"/>
                <a:gd name="connsiteY75" fmla="*/ 3164619 h 3570136"/>
                <a:gd name="connsiteX76" fmla="*/ 811033 w 5184250"/>
                <a:gd name="connsiteY76" fmla="*/ 3164619 h 3570136"/>
                <a:gd name="connsiteX77" fmla="*/ 866692 w 5184250"/>
                <a:gd name="connsiteY77" fmla="*/ 3275937 h 3570136"/>
                <a:gd name="connsiteX78" fmla="*/ 826935 w 5184250"/>
                <a:gd name="connsiteY78" fmla="*/ 3323645 h 3570136"/>
                <a:gd name="connsiteX79" fmla="*/ 691763 w 5184250"/>
                <a:gd name="connsiteY79" fmla="*/ 3315694 h 3570136"/>
                <a:gd name="connsiteX80" fmla="*/ 564542 w 5184250"/>
                <a:gd name="connsiteY80" fmla="*/ 3419061 h 3570136"/>
                <a:gd name="connsiteX81" fmla="*/ 588396 w 5184250"/>
                <a:gd name="connsiteY81" fmla="*/ 3562184 h 357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184250" h="3570136">
                  <a:moveTo>
                    <a:pt x="588396" y="3562184"/>
                  </a:moveTo>
                  <a:lnTo>
                    <a:pt x="5184250" y="3562184"/>
                  </a:lnTo>
                  <a:cubicBezTo>
                    <a:pt x="5178949" y="2374789"/>
                    <a:pt x="5173649" y="1187395"/>
                    <a:pt x="5168348" y="0"/>
                  </a:cubicBezTo>
                  <a:lnTo>
                    <a:pt x="15902" y="23854"/>
                  </a:lnTo>
                  <a:cubicBezTo>
                    <a:pt x="10601" y="1203297"/>
                    <a:pt x="5301" y="2382741"/>
                    <a:pt x="0" y="3562184"/>
                  </a:cubicBezTo>
                  <a:lnTo>
                    <a:pt x="532737" y="3570136"/>
                  </a:lnTo>
                  <a:lnTo>
                    <a:pt x="524786" y="3411110"/>
                  </a:lnTo>
                  <a:lnTo>
                    <a:pt x="508883" y="3395207"/>
                  </a:lnTo>
                  <a:lnTo>
                    <a:pt x="492981" y="3267986"/>
                  </a:lnTo>
                  <a:lnTo>
                    <a:pt x="333955" y="3379304"/>
                  </a:lnTo>
                  <a:lnTo>
                    <a:pt x="254442" y="3395207"/>
                  </a:lnTo>
                  <a:lnTo>
                    <a:pt x="214685" y="3323645"/>
                  </a:lnTo>
                  <a:lnTo>
                    <a:pt x="143123" y="3069204"/>
                  </a:lnTo>
                  <a:lnTo>
                    <a:pt x="143123" y="3069204"/>
                  </a:lnTo>
                  <a:lnTo>
                    <a:pt x="206734" y="2997642"/>
                  </a:lnTo>
                  <a:lnTo>
                    <a:pt x="469127" y="2894275"/>
                  </a:lnTo>
                  <a:lnTo>
                    <a:pt x="508883" y="2918129"/>
                  </a:lnTo>
                  <a:lnTo>
                    <a:pt x="500932" y="2433099"/>
                  </a:lnTo>
                  <a:lnTo>
                    <a:pt x="524786" y="1041621"/>
                  </a:lnTo>
                  <a:lnTo>
                    <a:pt x="540688" y="119270"/>
                  </a:lnTo>
                  <a:lnTo>
                    <a:pt x="580445" y="87464"/>
                  </a:lnTo>
                  <a:lnTo>
                    <a:pt x="628153" y="127221"/>
                  </a:lnTo>
                  <a:lnTo>
                    <a:pt x="834887" y="270344"/>
                  </a:lnTo>
                  <a:lnTo>
                    <a:pt x="834887" y="270344"/>
                  </a:lnTo>
                  <a:lnTo>
                    <a:pt x="890546" y="341906"/>
                  </a:lnTo>
                  <a:lnTo>
                    <a:pt x="882595" y="540689"/>
                  </a:lnTo>
                  <a:lnTo>
                    <a:pt x="906448" y="612251"/>
                  </a:lnTo>
                  <a:lnTo>
                    <a:pt x="993913" y="588397"/>
                  </a:lnTo>
                  <a:lnTo>
                    <a:pt x="2289975" y="572494"/>
                  </a:lnTo>
                  <a:lnTo>
                    <a:pt x="2289975" y="572494"/>
                  </a:lnTo>
                  <a:lnTo>
                    <a:pt x="4412974" y="532737"/>
                  </a:lnTo>
                  <a:lnTo>
                    <a:pt x="4428876" y="588397"/>
                  </a:lnTo>
                  <a:lnTo>
                    <a:pt x="4651513" y="588397"/>
                  </a:lnTo>
                  <a:lnTo>
                    <a:pt x="4667415" y="691764"/>
                  </a:lnTo>
                  <a:lnTo>
                    <a:pt x="4746928" y="691764"/>
                  </a:lnTo>
                  <a:lnTo>
                    <a:pt x="4746928" y="691764"/>
                  </a:lnTo>
                  <a:lnTo>
                    <a:pt x="4866198" y="659958"/>
                  </a:lnTo>
                  <a:lnTo>
                    <a:pt x="4905955" y="715617"/>
                  </a:lnTo>
                  <a:lnTo>
                    <a:pt x="4993419" y="715617"/>
                  </a:lnTo>
                  <a:lnTo>
                    <a:pt x="4993419" y="795131"/>
                  </a:lnTo>
                  <a:lnTo>
                    <a:pt x="4993419" y="1669774"/>
                  </a:lnTo>
                  <a:lnTo>
                    <a:pt x="4874149" y="1653871"/>
                  </a:lnTo>
                  <a:lnTo>
                    <a:pt x="4818490" y="1677725"/>
                  </a:lnTo>
                  <a:lnTo>
                    <a:pt x="4738977" y="1677725"/>
                  </a:lnTo>
                  <a:lnTo>
                    <a:pt x="4635610" y="1685677"/>
                  </a:lnTo>
                  <a:lnTo>
                    <a:pt x="4659464" y="2035534"/>
                  </a:lnTo>
                  <a:lnTo>
                    <a:pt x="4770782" y="2035534"/>
                  </a:lnTo>
                  <a:lnTo>
                    <a:pt x="4842344" y="2059388"/>
                  </a:lnTo>
                  <a:lnTo>
                    <a:pt x="4913906" y="2067339"/>
                  </a:lnTo>
                  <a:lnTo>
                    <a:pt x="4945711" y="2202511"/>
                  </a:lnTo>
                  <a:lnTo>
                    <a:pt x="4945711" y="2202511"/>
                  </a:lnTo>
                  <a:lnTo>
                    <a:pt x="4937760" y="2647784"/>
                  </a:lnTo>
                  <a:lnTo>
                    <a:pt x="4937760" y="2647784"/>
                  </a:lnTo>
                  <a:lnTo>
                    <a:pt x="4929808" y="2782957"/>
                  </a:lnTo>
                  <a:lnTo>
                    <a:pt x="4929808" y="2782957"/>
                  </a:lnTo>
                  <a:lnTo>
                    <a:pt x="4794636" y="2798859"/>
                  </a:lnTo>
                  <a:lnTo>
                    <a:pt x="4794636" y="2798859"/>
                  </a:lnTo>
                  <a:lnTo>
                    <a:pt x="4659464" y="2814762"/>
                  </a:lnTo>
                  <a:lnTo>
                    <a:pt x="4651513" y="2989691"/>
                  </a:lnTo>
                  <a:lnTo>
                    <a:pt x="4389120" y="2989691"/>
                  </a:lnTo>
                  <a:lnTo>
                    <a:pt x="4389120" y="2989691"/>
                  </a:lnTo>
                  <a:lnTo>
                    <a:pt x="2218414" y="3021496"/>
                  </a:lnTo>
                  <a:lnTo>
                    <a:pt x="1940118" y="3021496"/>
                  </a:lnTo>
                  <a:lnTo>
                    <a:pt x="1940118" y="3021496"/>
                  </a:lnTo>
                  <a:lnTo>
                    <a:pt x="1940118" y="3021496"/>
                  </a:lnTo>
                  <a:lnTo>
                    <a:pt x="1892410" y="3069204"/>
                  </a:lnTo>
                  <a:lnTo>
                    <a:pt x="1407381" y="3069204"/>
                  </a:lnTo>
                  <a:lnTo>
                    <a:pt x="1399429" y="3021496"/>
                  </a:lnTo>
                  <a:lnTo>
                    <a:pt x="1327868" y="3005593"/>
                  </a:lnTo>
                  <a:lnTo>
                    <a:pt x="1176793" y="3005593"/>
                  </a:lnTo>
                  <a:lnTo>
                    <a:pt x="1184744" y="2926080"/>
                  </a:lnTo>
                  <a:lnTo>
                    <a:pt x="930302" y="2934031"/>
                  </a:lnTo>
                  <a:lnTo>
                    <a:pt x="858741" y="2997642"/>
                  </a:lnTo>
                  <a:lnTo>
                    <a:pt x="858741" y="2997642"/>
                  </a:lnTo>
                  <a:lnTo>
                    <a:pt x="811033" y="3108960"/>
                  </a:lnTo>
                  <a:lnTo>
                    <a:pt x="811033" y="3164619"/>
                  </a:lnTo>
                  <a:lnTo>
                    <a:pt x="811033" y="3164619"/>
                  </a:lnTo>
                  <a:lnTo>
                    <a:pt x="866692" y="3275937"/>
                  </a:lnTo>
                  <a:lnTo>
                    <a:pt x="826935" y="3323645"/>
                  </a:lnTo>
                  <a:lnTo>
                    <a:pt x="691763" y="3315694"/>
                  </a:lnTo>
                  <a:lnTo>
                    <a:pt x="564542" y="3419061"/>
                  </a:lnTo>
                  <a:lnTo>
                    <a:pt x="588396" y="35621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/>
          <p:cNvGrpSpPr/>
          <p:nvPr/>
        </p:nvGrpSpPr>
        <p:grpSpPr>
          <a:xfrm rot="16200000">
            <a:off x="6410187" y="3413085"/>
            <a:ext cx="3043341" cy="1452984"/>
            <a:chOff x="-1227221" y="-1925053"/>
            <a:chExt cx="13860379" cy="6617369"/>
          </a:xfrm>
        </p:grpSpPr>
        <p:pic>
          <p:nvPicPr>
            <p:cNvPr id="46" name="Picture 8" descr="C:\Users\sako\Desktop\KAC\P101018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3" t="27540" r="22312" b="30606"/>
            <a:stretch/>
          </p:blipFill>
          <p:spPr bwMode="auto">
            <a:xfrm>
              <a:off x="-1135117" y="-1797270"/>
              <a:ext cx="13684469" cy="63783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7" name="フリーフォーム 46"/>
            <p:cNvSpPr/>
            <p:nvPr/>
          </p:nvSpPr>
          <p:spPr>
            <a:xfrm>
              <a:off x="-1227221" y="-1925053"/>
              <a:ext cx="13860379" cy="6617369"/>
            </a:xfrm>
            <a:custGeom>
              <a:avLst/>
              <a:gdLst>
                <a:gd name="connsiteX0" fmla="*/ 13860379 w 13860379"/>
                <a:gd name="connsiteY0" fmla="*/ 0 h 6617369"/>
                <a:gd name="connsiteX1" fmla="*/ 0 w 13860379"/>
                <a:gd name="connsiteY1" fmla="*/ 24064 h 6617369"/>
                <a:gd name="connsiteX2" fmla="*/ 0 w 13860379"/>
                <a:gd name="connsiteY2" fmla="*/ 6617369 h 6617369"/>
                <a:gd name="connsiteX3" fmla="*/ 13860379 w 13860379"/>
                <a:gd name="connsiteY3" fmla="*/ 6569242 h 6617369"/>
                <a:gd name="connsiteX4" fmla="*/ 13860379 w 13860379"/>
                <a:gd name="connsiteY4" fmla="*/ 1371600 h 6617369"/>
                <a:gd name="connsiteX5" fmla="*/ 13282863 w 13860379"/>
                <a:gd name="connsiteY5" fmla="*/ 1371600 h 6617369"/>
                <a:gd name="connsiteX6" fmla="*/ 13451305 w 13860379"/>
                <a:gd name="connsiteY6" fmla="*/ 5101390 h 6617369"/>
                <a:gd name="connsiteX7" fmla="*/ 13186610 w 13860379"/>
                <a:gd name="connsiteY7" fmla="*/ 5149516 h 6617369"/>
                <a:gd name="connsiteX8" fmla="*/ 13162547 w 13860379"/>
                <a:gd name="connsiteY8" fmla="*/ 5221706 h 6617369"/>
                <a:gd name="connsiteX9" fmla="*/ 12392526 w 13860379"/>
                <a:gd name="connsiteY9" fmla="*/ 5245769 h 6617369"/>
                <a:gd name="connsiteX10" fmla="*/ 12368463 w 13860379"/>
                <a:gd name="connsiteY10" fmla="*/ 5967664 h 6617369"/>
                <a:gd name="connsiteX11" fmla="*/ 8037095 w 13860379"/>
                <a:gd name="connsiteY11" fmla="*/ 6015790 h 6617369"/>
                <a:gd name="connsiteX12" fmla="*/ 8037095 w 13860379"/>
                <a:gd name="connsiteY12" fmla="*/ 5342021 h 6617369"/>
                <a:gd name="connsiteX13" fmla="*/ 7243010 w 13860379"/>
                <a:gd name="connsiteY13" fmla="*/ 5342021 h 6617369"/>
                <a:gd name="connsiteX14" fmla="*/ 7194884 w 13860379"/>
                <a:gd name="connsiteY14" fmla="*/ 5269832 h 6617369"/>
                <a:gd name="connsiteX15" fmla="*/ 6593305 w 13860379"/>
                <a:gd name="connsiteY15" fmla="*/ 5269832 h 6617369"/>
                <a:gd name="connsiteX16" fmla="*/ 6472989 w 13860379"/>
                <a:gd name="connsiteY16" fmla="*/ 5293895 h 6617369"/>
                <a:gd name="connsiteX17" fmla="*/ 5727032 w 13860379"/>
                <a:gd name="connsiteY17" fmla="*/ 5342021 h 6617369"/>
                <a:gd name="connsiteX18" fmla="*/ 5727032 w 13860379"/>
                <a:gd name="connsiteY18" fmla="*/ 6015790 h 6617369"/>
                <a:gd name="connsiteX19" fmla="*/ 5558589 w 13860379"/>
                <a:gd name="connsiteY19" fmla="*/ 6087979 h 6617369"/>
                <a:gd name="connsiteX20" fmla="*/ 1467853 w 13860379"/>
                <a:gd name="connsiteY20" fmla="*/ 6112042 h 6617369"/>
                <a:gd name="connsiteX21" fmla="*/ 1347537 w 13860379"/>
                <a:gd name="connsiteY21" fmla="*/ 6039853 h 6617369"/>
                <a:gd name="connsiteX22" fmla="*/ 1323474 w 13860379"/>
                <a:gd name="connsiteY22" fmla="*/ 5342021 h 6617369"/>
                <a:gd name="connsiteX23" fmla="*/ 457200 w 13860379"/>
                <a:gd name="connsiteY23" fmla="*/ 5390148 h 6617369"/>
                <a:gd name="connsiteX24" fmla="*/ 457200 w 13860379"/>
                <a:gd name="connsiteY24" fmla="*/ 5390148 h 6617369"/>
                <a:gd name="connsiteX25" fmla="*/ 288758 w 13860379"/>
                <a:gd name="connsiteY25" fmla="*/ 5245769 h 6617369"/>
                <a:gd name="connsiteX26" fmla="*/ 385010 w 13860379"/>
                <a:gd name="connsiteY26" fmla="*/ 1347537 h 6617369"/>
                <a:gd name="connsiteX27" fmla="*/ 1876926 w 13860379"/>
                <a:gd name="connsiteY27" fmla="*/ 1347537 h 6617369"/>
                <a:gd name="connsiteX28" fmla="*/ 1925053 w 13860379"/>
                <a:gd name="connsiteY28" fmla="*/ 938464 h 6617369"/>
                <a:gd name="connsiteX29" fmla="*/ 2887579 w 13860379"/>
                <a:gd name="connsiteY29" fmla="*/ 938464 h 6617369"/>
                <a:gd name="connsiteX30" fmla="*/ 2959768 w 13860379"/>
                <a:gd name="connsiteY30" fmla="*/ 986590 h 6617369"/>
                <a:gd name="connsiteX31" fmla="*/ 2959768 w 13860379"/>
                <a:gd name="connsiteY31" fmla="*/ 1323474 h 6617369"/>
                <a:gd name="connsiteX32" fmla="*/ 7146758 w 13860379"/>
                <a:gd name="connsiteY32" fmla="*/ 1275348 h 6617369"/>
                <a:gd name="connsiteX33" fmla="*/ 7170821 w 13860379"/>
                <a:gd name="connsiteY33" fmla="*/ 914400 h 6617369"/>
                <a:gd name="connsiteX34" fmla="*/ 7243010 w 13860379"/>
                <a:gd name="connsiteY34" fmla="*/ 409074 h 6617369"/>
                <a:gd name="connsiteX35" fmla="*/ 9480884 w 13860379"/>
                <a:gd name="connsiteY35" fmla="*/ 360948 h 6617369"/>
                <a:gd name="connsiteX36" fmla="*/ 9553074 w 13860379"/>
                <a:gd name="connsiteY36" fmla="*/ 529390 h 6617369"/>
                <a:gd name="connsiteX37" fmla="*/ 9601200 w 13860379"/>
                <a:gd name="connsiteY37" fmla="*/ 1275348 h 6617369"/>
                <a:gd name="connsiteX38" fmla="*/ 13836316 w 13860379"/>
                <a:gd name="connsiteY38" fmla="*/ 1275348 h 6617369"/>
                <a:gd name="connsiteX39" fmla="*/ 13812253 w 13860379"/>
                <a:gd name="connsiteY39" fmla="*/ 72190 h 661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860379" h="6617369">
                  <a:moveTo>
                    <a:pt x="13860379" y="0"/>
                  </a:moveTo>
                  <a:lnTo>
                    <a:pt x="0" y="24064"/>
                  </a:lnTo>
                  <a:lnTo>
                    <a:pt x="0" y="6617369"/>
                  </a:lnTo>
                  <a:lnTo>
                    <a:pt x="13860379" y="6569242"/>
                  </a:lnTo>
                  <a:lnTo>
                    <a:pt x="13860379" y="1371600"/>
                  </a:lnTo>
                  <a:lnTo>
                    <a:pt x="13282863" y="1371600"/>
                  </a:lnTo>
                  <a:lnTo>
                    <a:pt x="13451305" y="5101390"/>
                  </a:lnTo>
                  <a:lnTo>
                    <a:pt x="13186610" y="5149516"/>
                  </a:lnTo>
                  <a:lnTo>
                    <a:pt x="13162547" y="5221706"/>
                  </a:lnTo>
                  <a:lnTo>
                    <a:pt x="12392526" y="5245769"/>
                  </a:lnTo>
                  <a:lnTo>
                    <a:pt x="12368463" y="5967664"/>
                  </a:lnTo>
                  <a:lnTo>
                    <a:pt x="8037095" y="6015790"/>
                  </a:lnTo>
                  <a:lnTo>
                    <a:pt x="8037095" y="5342021"/>
                  </a:lnTo>
                  <a:lnTo>
                    <a:pt x="7243010" y="5342021"/>
                  </a:lnTo>
                  <a:lnTo>
                    <a:pt x="7194884" y="5269832"/>
                  </a:lnTo>
                  <a:lnTo>
                    <a:pt x="6593305" y="5269832"/>
                  </a:lnTo>
                  <a:lnTo>
                    <a:pt x="6472989" y="5293895"/>
                  </a:lnTo>
                  <a:lnTo>
                    <a:pt x="5727032" y="5342021"/>
                  </a:lnTo>
                  <a:lnTo>
                    <a:pt x="5727032" y="6015790"/>
                  </a:lnTo>
                  <a:lnTo>
                    <a:pt x="5558589" y="6087979"/>
                  </a:lnTo>
                  <a:lnTo>
                    <a:pt x="1467853" y="6112042"/>
                  </a:lnTo>
                  <a:lnTo>
                    <a:pt x="1347537" y="6039853"/>
                  </a:lnTo>
                  <a:lnTo>
                    <a:pt x="1323474" y="5342021"/>
                  </a:lnTo>
                  <a:lnTo>
                    <a:pt x="457200" y="5390148"/>
                  </a:lnTo>
                  <a:lnTo>
                    <a:pt x="457200" y="5390148"/>
                  </a:lnTo>
                  <a:lnTo>
                    <a:pt x="288758" y="5245769"/>
                  </a:lnTo>
                  <a:lnTo>
                    <a:pt x="385010" y="1347537"/>
                  </a:lnTo>
                  <a:lnTo>
                    <a:pt x="1876926" y="1347537"/>
                  </a:lnTo>
                  <a:lnTo>
                    <a:pt x="1925053" y="938464"/>
                  </a:lnTo>
                  <a:lnTo>
                    <a:pt x="2887579" y="938464"/>
                  </a:lnTo>
                  <a:lnTo>
                    <a:pt x="2959768" y="986590"/>
                  </a:lnTo>
                  <a:lnTo>
                    <a:pt x="2959768" y="1323474"/>
                  </a:lnTo>
                  <a:lnTo>
                    <a:pt x="7146758" y="1275348"/>
                  </a:lnTo>
                  <a:lnTo>
                    <a:pt x="7170821" y="914400"/>
                  </a:lnTo>
                  <a:lnTo>
                    <a:pt x="7243010" y="409074"/>
                  </a:lnTo>
                  <a:lnTo>
                    <a:pt x="9480884" y="360948"/>
                  </a:lnTo>
                  <a:lnTo>
                    <a:pt x="9553074" y="529390"/>
                  </a:lnTo>
                  <a:lnTo>
                    <a:pt x="9601200" y="1275348"/>
                  </a:lnTo>
                  <a:lnTo>
                    <a:pt x="13836316" y="1275348"/>
                  </a:lnTo>
                  <a:lnTo>
                    <a:pt x="13812253" y="7219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0" name="直線矢印コネクタ 39"/>
          <p:cNvCxnSpPr/>
          <p:nvPr/>
        </p:nvCxnSpPr>
        <p:spPr>
          <a:xfrm>
            <a:off x="1976904" y="6381328"/>
            <a:ext cx="4392488" cy="0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V="1">
            <a:off x="896784" y="2852936"/>
            <a:ext cx="0" cy="2788089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3582627" y="5877272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16cm</a:t>
            </a:r>
            <a:endParaRPr kumimoji="1" lang="ja-JP" altLang="en-US" sz="2800" dirty="0"/>
          </a:p>
        </p:txBody>
      </p:sp>
      <p:sp>
        <p:nvSpPr>
          <p:cNvPr id="53" name="テキスト ボックス 52"/>
          <p:cNvSpPr txBox="1"/>
          <p:nvPr/>
        </p:nvSpPr>
        <p:spPr>
          <a:xfrm rot="16200000">
            <a:off x="-216181" y="3919901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10cm (3U)</a:t>
            </a:r>
            <a:endParaRPr kumimoji="1" lang="ja-JP" altLang="en-US" sz="28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547664" y="795578"/>
            <a:ext cx="589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浜松ホトニクス 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2k x 4k (4ch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出力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)   x1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台用　アナログボード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408370" y="2219584"/>
            <a:ext cx="137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メインボード</a:t>
            </a:r>
            <a:endParaRPr kumimoji="1" lang="ja-JP" altLang="en-US" sz="20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286332" y="2224028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ボード</a:t>
            </a:r>
            <a:endParaRPr kumimoji="1" lang="ja-JP" altLang="en-US" sz="20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691680" y="1527175"/>
            <a:ext cx="546816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　　　</a:t>
            </a:r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高電圧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と</a:t>
            </a:r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正方向シグナル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に対応　　　</a:t>
            </a:r>
            <a:endParaRPr kumimoji="1" lang="ja-JP" altLang="en-US" sz="2400" dirty="0">
              <a:latin typeface="HGPｺﾞｼｯｸM" pitchFamily="50" charset="-128"/>
              <a:ea typeface="HGPｺﾞｼｯｸM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51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テキスト ボックス 49"/>
          <p:cNvSpPr txBox="1"/>
          <p:nvPr/>
        </p:nvSpPr>
        <p:spPr>
          <a:xfrm>
            <a:off x="6657037" y="3212976"/>
            <a:ext cx="723275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endParaRPr kumimoji="1" lang="en-US" altLang="ja-JP" b="1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2627784" y="6084004"/>
            <a:ext cx="681597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HGPｺﾞｼｯｸM" pitchFamily="50" charset="-128"/>
                <a:ea typeface="HGPｺﾞｼｯｸM" pitchFamily="50" charset="-128"/>
              </a:rPr>
              <a:t>DRV</a:t>
            </a:r>
            <a:r>
              <a:rPr kumimoji="1" lang="en-US" altLang="ja-JP" b="1" dirty="0" smtClean="0">
                <a:latin typeface="HGPｺﾞｼｯｸM" pitchFamily="50" charset="-128"/>
                <a:ea typeface="HGPｺﾞｼｯｸM" pitchFamily="50" charset="-128"/>
              </a:rPr>
              <a:t> </a:t>
            </a: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367844" y="1700808"/>
            <a:ext cx="348172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GPｺﾞｼｯｸM" pitchFamily="50" charset="-128"/>
                <a:ea typeface="HGPｺﾞｼｯｸM" pitchFamily="50" charset="-128"/>
              </a:rPr>
              <a:t>IF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653570" y="1700808"/>
            <a:ext cx="1059906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HGPｺﾞｼｯｸM" pitchFamily="50" charset="-128"/>
                <a:ea typeface="HGPｺﾞｼｯｸM" pitchFamily="50" charset="-128"/>
              </a:rPr>
              <a:t>4ch ADC</a:t>
            </a:r>
            <a:endParaRPr kumimoji="1" lang="en-US" altLang="ja-JP" b="1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42" name="Picture 6" descr="C:\Users\sako\Desktop\KISO\PicBoard\IMG_54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20059" r="24023" b="19901"/>
          <a:stretch/>
        </p:blipFill>
        <p:spPr bwMode="auto">
          <a:xfrm>
            <a:off x="2726910" y="2048006"/>
            <a:ext cx="1357393" cy="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2035704" y="2789657"/>
            <a:ext cx="3889612" cy="2552132"/>
            <a:chOff x="-2367887" y="777922"/>
            <a:chExt cx="3889612" cy="2552132"/>
          </a:xfrm>
        </p:grpSpPr>
        <p:pic>
          <p:nvPicPr>
            <p:cNvPr id="5122" name="Picture 2" descr="C:\Users\sako\Desktop\KAC\P101018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5" t="14648" r="10020" b="10245"/>
            <a:stretch/>
          </p:blipFill>
          <p:spPr bwMode="auto">
            <a:xfrm rot="10800000">
              <a:off x="-2340768" y="801959"/>
              <a:ext cx="3816357" cy="248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フリーフォーム 2"/>
            <p:cNvSpPr/>
            <p:nvPr/>
          </p:nvSpPr>
          <p:spPr>
            <a:xfrm>
              <a:off x="-2367887" y="777922"/>
              <a:ext cx="3889612" cy="2552132"/>
            </a:xfrm>
            <a:custGeom>
              <a:avLst/>
              <a:gdLst>
                <a:gd name="connsiteX0" fmla="*/ 3487003 w 3889612"/>
                <a:gd name="connsiteY0" fmla="*/ 2545308 h 2552132"/>
                <a:gd name="connsiteX1" fmla="*/ 3889612 w 3889612"/>
                <a:gd name="connsiteY1" fmla="*/ 2538484 h 2552132"/>
                <a:gd name="connsiteX2" fmla="*/ 3875965 w 3889612"/>
                <a:gd name="connsiteY2" fmla="*/ 6824 h 2552132"/>
                <a:gd name="connsiteX3" fmla="*/ 0 w 3889612"/>
                <a:gd name="connsiteY3" fmla="*/ 0 h 2552132"/>
                <a:gd name="connsiteX4" fmla="*/ 6824 w 3889612"/>
                <a:gd name="connsiteY4" fmla="*/ 2552132 h 2552132"/>
                <a:gd name="connsiteX5" fmla="*/ 3432412 w 3889612"/>
                <a:gd name="connsiteY5" fmla="*/ 2552132 h 2552132"/>
                <a:gd name="connsiteX6" fmla="*/ 3439236 w 3889612"/>
                <a:gd name="connsiteY6" fmla="*/ 2470245 h 2552132"/>
                <a:gd name="connsiteX7" fmla="*/ 3227696 w 3889612"/>
                <a:gd name="connsiteY7" fmla="*/ 2361063 h 2552132"/>
                <a:gd name="connsiteX8" fmla="*/ 3254991 w 3889612"/>
                <a:gd name="connsiteY8" fmla="*/ 2210938 h 2552132"/>
                <a:gd name="connsiteX9" fmla="*/ 3214048 w 3889612"/>
                <a:gd name="connsiteY9" fmla="*/ 2169994 h 2552132"/>
                <a:gd name="connsiteX10" fmla="*/ 3207224 w 3889612"/>
                <a:gd name="connsiteY10" fmla="*/ 2115403 h 2552132"/>
                <a:gd name="connsiteX11" fmla="*/ 3207224 w 3889612"/>
                <a:gd name="connsiteY11" fmla="*/ 2115403 h 2552132"/>
                <a:gd name="connsiteX12" fmla="*/ 3138986 w 3889612"/>
                <a:gd name="connsiteY12" fmla="*/ 2060812 h 2552132"/>
                <a:gd name="connsiteX13" fmla="*/ 3118514 w 3889612"/>
                <a:gd name="connsiteY13" fmla="*/ 2142699 h 2552132"/>
                <a:gd name="connsiteX14" fmla="*/ 395786 w 3889612"/>
                <a:gd name="connsiteY14" fmla="*/ 2163171 h 2552132"/>
                <a:gd name="connsiteX15" fmla="*/ 388962 w 3889612"/>
                <a:gd name="connsiteY15" fmla="*/ 2094932 h 2552132"/>
                <a:gd name="connsiteX16" fmla="*/ 313899 w 3889612"/>
                <a:gd name="connsiteY16" fmla="*/ 2088108 h 2552132"/>
                <a:gd name="connsiteX17" fmla="*/ 272956 w 3889612"/>
                <a:gd name="connsiteY17" fmla="*/ 2122227 h 2552132"/>
                <a:gd name="connsiteX18" fmla="*/ 232012 w 3889612"/>
                <a:gd name="connsiteY18" fmla="*/ 2115403 h 2552132"/>
                <a:gd name="connsiteX19" fmla="*/ 232012 w 3889612"/>
                <a:gd name="connsiteY19" fmla="*/ 2074460 h 2552132"/>
                <a:gd name="connsiteX20" fmla="*/ 163774 w 3889612"/>
                <a:gd name="connsiteY20" fmla="*/ 2081284 h 2552132"/>
                <a:gd name="connsiteX21" fmla="*/ 156950 w 3889612"/>
                <a:gd name="connsiteY21" fmla="*/ 1351129 h 2552132"/>
                <a:gd name="connsiteX22" fmla="*/ 238836 w 3889612"/>
                <a:gd name="connsiteY22" fmla="*/ 1364777 h 2552132"/>
                <a:gd name="connsiteX23" fmla="*/ 307075 w 3889612"/>
                <a:gd name="connsiteY23" fmla="*/ 1344305 h 2552132"/>
                <a:gd name="connsiteX24" fmla="*/ 375314 w 3889612"/>
                <a:gd name="connsiteY24" fmla="*/ 1337481 h 2552132"/>
                <a:gd name="connsiteX25" fmla="*/ 423081 w 3889612"/>
                <a:gd name="connsiteY25" fmla="*/ 1337481 h 2552132"/>
                <a:gd name="connsiteX26" fmla="*/ 423081 w 3889612"/>
                <a:gd name="connsiteY26" fmla="*/ 1078174 h 2552132"/>
                <a:gd name="connsiteX27" fmla="*/ 368490 w 3889612"/>
                <a:gd name="connsiteY27" fmla="*/ 1071350 h 2552132"/>
                <a:gd name="connsiteX28" fmla="*/ 300251 w 3889612"/>
                <a:gd name="connsiteY28" fmla="*/ 1071350 h 2552132"/>
                <a:gd name="connsiteX29" fmla="*/ 252484 w 3889612"/>
                <a:gd name="connsiteY29" fmla="*/ 1064526 h 2552132"/>
                <a:gd name="connsiteX30" fmla="*/ 191069 w 3889612"/>
                <a:gd name="connsiteY30" fmla="*/ 1064526 h 2552132"/>
                <a:gd name="connsiteX31" fmla="*/ 197893 w 3889612"/>
                <a:gd name="connsiteY31" fmla="*/ 1009935 h 2552132"/>
                <a:gd name="connsiteX32" fmla="*/ 197893 w 3889612"/>
                <a:gd name="connsiteY32" fmla="*/ 641445 h 2552132"/>
                <a:gd name="connsiteX33" fmla="*/ 197893 w 3889612"/>
                <a:gd name="connsiteY33" fmla="*/ 641445 h 2552132"/>
                <a:gd name="connsiteX34" fmla="*/ 211541 w 3889612"/>
                <a:gd name="connsiteY34" fmla="*/ 484496 h 2552132"/>
                <a:gd name="connsiteX35" fmla="*/ 286603 w 3889612"/>
                <a:gd name="connsiteY35" fmla="*/ 511791 h 2552132"/>
                <a:gd name="connsiteX36" fmla="*/ 286603 w 3889612"/>
                <a:gd name="connsiteY36" fmla="*/ 511791 h 2552132"/>
                <a:gd name="connsiteX37" fmla="*/ 375314 w 3889612"/>
                <a:gd name="connsiteY37" fmla="*/ 491320 h 2552132"/>
                <a:gd name="connsiteX38" fmla="*/ 409433 w 3889612"/>
                <a:gd name="connsiteY38" fmla="*/ 498144 h 2552132"/>
                <a:gd name="connsiteX39" fmla="*/ 409433 w 3889612"/>
                <a:gd name="connsiteY39" fmla="*/ 375314 h 2552132"/>
                <a:gd name="connsiteX40" fmla="*/ 3166281 w 3889612"/>
                <a:gd name="connsiteY40" fmla="*/ 382138 h 2552132"/>
                <a:gd name="connsiteX41" fmla="*/ 3220872 w 3889612"/>
                <a:gd name="connsiteY41" fmla="*/ 382138 h 2552132"/>
                <a:gd name="connsiteX42" fmla="*/ 3254991 w 3889612"/>
                <a:gd name="connsiteY42" fmla="*/ 334371 h 2552132"/>
                <a:gd name="connsiteX43" fmla="*/ 3254991 w 3889612"/>
                <a:gd name="connsiteY43" fmla="*/ 334371 h 2552132"/>
                <a:gd name="connsiteX44" fmla="*/ 3261815 w 3889612"/>
                <a:gd name="connsiteY44" fmla="*/ 218365 h 2552132"/>
                <a:gd name="connsiteX45" fmla="*/ 3248168 w 3889612"/>
                <a:gd name="connsiteY45" fmla="*/ 109182 h 2552132"/>
                <a:gd name="connsiteX46" fmla="*/ 3323230 w 3889612"/>
                <a:gd name="connsiteY46" fmla="*/ 109182 h 2552132"/>
                <a:gd name="connsiteX47" fmla="*/ 3432412 w 3889612"/>
                <a:gd name="connsiteY47" fmla="*/ 40944 h 2552132"/>
                <a:gd name="connsiteX48" fmla="*/ 3466532 w 3889612"/>
                <a:gd name="connsiteY48" fmla="*/ 40944 h 2552132"/>
                <a:gd name="connsiteX49" fmla="*/ 3487003 w 3889612"/>
                <a:gd name="connsiteY49" fmla="*/ 102359 h 2552132"/>
                <a:gd name="connsiteX50" fmla="*/ 3487003 w 3889612"/>
                <a:gd name="connsiteY50" fmla="*/ 150126 h 2552132"/>
                <a:gd name="connsiteX51" fmla="*/ 3541594 w 3889612"/>
                <a:gd name="connsiteY51" fmla="*/ 75063 h 2552132"/>
                <a:gd name="connsiteX52" fmla="*/ 3616657 w 3889612"/>
                <a:gd name="connsiteY52" fmla="*/ 61415 h 2552132"/>
                <a:gd name="connsiteX53" fmla="*/ 3664424 w 3889612"/>
                <a:gd name="connsiteY53" fmla="*/ 102359 h 2552132"/>
                <a:gd name="connsiteX54" fmla="*/ 3739487 w 3889612"/>
                <a:gd name="connsiteY54" fmla="*/ 293427 h 2552132"/>
                <a:gd name="connsiteX55" fmla="*/ 3684896 w 3889612"/>
                <a:gd name="connsiteY55" fmla="*/ 341194 h 2552132"/>
                <a:gd name="connsiteX56" fmla="*/ 3684896 w 3889612"/>
                <a:gd name="connsiteY56" fmla="*/ 341194 h 2552132"/>
                <a:gd name="connsiteX57" fmla="*/ 3514299 w 3889612"/>
                <a:gd name="connsiteY57" fmla="*/ 450377 h 2552132"/>
                <a:gd name="connsiteX58" fmla="*/ 3487003 w 3889612"/>
                <a:gd name="connsiteY58" fmla="*/ 450377 h 2552132"/>
                <a:gd name="connsiteX59" fmla="*/ 3487003 w 3889612"/>
                <a:gd name="connsiteY59" fmla="*/ 450377 h 2552132"/>
                <a:gd name="connsiteX60" fmla="*/ 3487003 w 3889612"/>
                <a:gd name="connsiteY60" fmla="*/ 2545308 h 255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889612" h="2552132">
                  <a:moveTo>
                    <a:pt x="3487003" y="2545308"/>
                  </a:moveTo>
                  <a:lnTo>
                    <a:pt x="3889612" y="2538484"/>
                  </a:lnTo>
                  <a:lnTo>
                    <a:pt x="3875965" y="6824"/>
                  </a:lnTo>
                  <a:lnTo>
                    <a:pt x="0" y="0"/>
                  </a:lnTo>
                  <a:cubicBezTo>
                    <a:pt x="2275" y="850711"/>
                    <a:pt x="4549" y="1701421"/>
                    <a:pt x="6824" y="2552132"/>
                  </a:cubicBezTo>
                  <a:lnTo>
                    <a:pt x="3432412" y="2552132"/>
                  </a:lnTo>
                  <a:lnTo>
                    <a:pt x="3439236" y="2470245"/>
                  </a:lnTo>
                  <a:lnTo>
                    <a:pt x="3227696" y="2361063"/>
                  </a:lnTo>
                  <a:lnTo>
                    <a:pt x="3254991" y="2210938"/>
                  </a:lnTo>
                  <a:lnTo>
                    <a:pt x="3214048" y="2169994"/>
                  </a:lnTo>
                  <a:lnTo>
                    <a:pt x="3207224" y="2115403"/>
                  </a:lnTo>
                  <a:lnTo>
                    <a:pt x="3207224" y="2115403"/>
                  </a:lnTo>
                  <a:lnTo>
                    <a:pt x="3138986" y="2060812"/>
                  </a:lnTo>
                  <a:lnTo>
                    <a:pt x="3118514" y="2142699"/>
                  </a:lnTo>
                  <a:lnTo>
                    <a:pt x="395786" y="2163171"/>
                  </a:lnTo>
                  <a:lnTo>
                    <a:pt x="388962" y="2094932"/>
                  </a:lnTo>
                  <a:lnTo>
                    <a:pt x="313899" y="2088108"/>
                  </a:lnTo>
                  <a:lnTo>
                    <a:pt x="272956" y="2122227"/>
                  </a:lnTo>
                  <a:lnTo>
                    <a:pt x="232012" y="2115403"/>
                  </a:lnTo>
                  <a:lnTo>
                    <a:pt x="232012" y="2074460"/>
                  </a:lnTo>
                  <a:lnTo>
                    <a:pt x="163774" y="2081284"/>
                  </a:lnTo>
                  <a:cubicBezTo>
                    <a:pt x="161499" y="1837899"/>
                    <a:pt x="159225" y="1594514"/>
                    <a:pt x="156950" y="1351129"/>
                  </a:cubicBezTo>
                  <a:lnTo>
                    <a:pt x="238836" y="1364777"/>
                  </a:lnTo>
                  <a:lnTo>
                    <a:pt x="307075" y="1344305"/>
                  </a:lnTo>
                  <a:lnTo>
                    <a:pt x="375314" y="1337481"/>
                  </a:lnTo>
                  <a:lnTo>
                    <a:pt x="423081" y="1337481"/>
                  </a:lnTo>
                  <a:lnTo>
                    <a:pt x="423081" y="1078174"/>
                  </a:lnTo>
                  <a:lnTo>
                    <a:pt x="368490" y="1071350"/>
                  </a:lnTo>
                  <a:lnTo>
                    <a:pt x="300251" y="1071350"/>
                  </a:lnTo>
                  <a:lnTo>
                    <a:pt x="252484" y="1064526"/>
                  </a:lnTo>
                  <a:lnTo>
                    <a:pt x="191069" y="1064526"/>
                  </a:lnTo>
                  <a:lnTo>
                    <a:pt x="197893" y="1009935"/>
                  </a:lnTo>
                  <a:lnTo>
                    <a:pt x="197893" y="641445"/>
                  </a:lnTo>
                  <a:lnTo>
                    <a:pt x="197893" y="641445"/>
                  </a:lnTo>
                  <a:lnTo>
                    <a:pt x="211541" y="484496"/>
                  </a:lnTo>
                  <a:lnTo>
                    <a:pt x="286603" y="511791"/>
                  </a:lnTo>
                  <a:lnTo>
                    <a:pt x="286603" y="511791"/>
                  </a:lnTo>
                  <a:lnTo>
                    <a:pt x="375314" y="491320"/>
                  </a:lnTo>
                  <a:lnTo>
                    <a:pt x="409433" y="498144"/>
                  </a:lnTo>
                  <a:lnTo>
                    <a:pt x="409433" y="375314"/>
                  </a:lnTo>
                  <a:lnTo>
                    <a:pt x="3166281" y="382138"/>
                  </a:lnTo>
                  <a:lnTo>
                    <a:pt x="3220872" y="382138"/>
                  </a:lnTo>
                  <a:lnTo>
                    <a:pt x="3254991" y="334371"/>
                  </a:lnTo>
                  <a:lnTo>
                    <a:pt x="3254991" y="334371"/>
                  </a:lnTo>
                  <a:lnTo>
                    <a:pt x="3261815" y="218365"/>
                  </a:lnTo>
                  <a:lnTo>
                    <a:pt x="3248168" y="109182"/>
                  </a:lnTo>
                  <a:lnTo>
                    <a:pt x="3323230" y="109182"/>
                  </a:lnTo>
                  <a:lnTo>
                    <a:pt x="3432412" y="40944"/>
                  </a:lnTo>
                  <a:lnTo>
                    <a:pt x="3466532" y="40944"/>
                  </a:lnTo>
                  <a:lnTo>
                    <a:pt x="3487003" y="102359"/>
                  </a:lnTo>
                  <a:lnTo>
                    <a:pt x="3487003" y="150126"/>
                  </a:lnTo>
                  <a:lnTo>
                    <a:pt x="3541594" y="75063"/>
                  </a:lnTo>
                  <a:lnTo>
                    <a:pt x="3616657" y="61415"/>
                  </a:lnTo>
                  <a:lnTo>
                    <a:pt x="3664424" y="102359"/>
                  </a:lnTo>
                  <a:lnTo>
                    <a:pt x="3739487" y="293427"/>
                  </a:lnTo>
                  <a:lnTo>
                    <a:pt x="3684896" y="341194"/>
                  </a:lnTo>
                  <a:lnTo>
                    <a:pt x="3684896" y="341194"/>
                  </a:lnTo>
                  <a:lnTo>
                    <a:pt x="3514299" y="450377"/>
                  </a:lnTo>
                  <a:lnTo>
                    <a:pt x="3487003" y="450377"/>
                  </a:lnTo>
                  <a:lnTo>
                    <a:pt x="3487003" y="450377"/>
                  </a:lnTo>
                  <a:cubicBezTo>
                    <a:pt x="3489278" y="1146413"/>
                    <a:pt x="3491552" y="1842448"/>
                    <a:pt x="3487003" y="25453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9592" y="-1198"/>
            <a:ext cx="6995120" cy="1143000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r>
              <a:rPr lang="ja-JP" altLang="en-US" sz="3200" b="1" dirty="0" smtClean="0">
                <a:latin typeface="HGPｺﾞｼｯｸM" pitchFamily="50" charset="-128"/>
                <a:ea typeface="HGPｺﾞｼｯｸM" pitchFamily="50" charset="-128"/>
              </a:rPr>
              <a:t>の</a:t>
            </a:r>
            <a:r>
              <a:rPr lang="ja-JP" altLang="en-US" sz="3200" dirty="0"/>
              <a:t>アナログボードの</a:t>
            </a:r>
            <a:r>
              <a:rPr lang="ja-JP" altLang="en-US" sz="3200" dirty="0" smtClean="0"/>
              <a:t>構成</a:t>
            </a:r>
            <a:endParaRPr kumimoji="1" lang="ja-JP" altLang="en-US" sz="32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 flipH="1">
            <a:off x="5652120" y="4451898"/>
            <a:ext cx="825752" cy="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259632" y="3632164"/>
            <a:ext cx="97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>
            <a:off x="1272464" y="4437112"/>
            <a:ext cx="972000" cy="0"/>
          </a:xfrm>
          <a:prstGeom prst="straightConnector1">
            <a:avLst/>
          </a:prstGeom>
          <a:ln w="381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/>
          <p:cNvSpPr txBox="1"/>
          <p:nvPr/>
        </p:nvSpPr>
        <p:spPr>
          <a:xfrm>
            <a:off x="6477872" y="4221088"/>
            <a:ext cx="266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電源</a:t>
            </a:r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+60V, </a:t>
            </a:r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+12V,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+7V, </a:t>
            </a:r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-7V,</a:t>
            </a:r>
          </a:p>
          <a:p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-26V, +3.3V</a:t>
            </a:r>
          </a:p>
        </p:txBody>
      </p:sp>
      <p:sp>
        <p:nvSpPr>
          <p:cNvPr id="3091" name="角丸四角形 3090"/>
          <p:cNvSpPr/>
          <p:nvPr/>
        </p:nvSpPr>
        <p:spPr>
          <a:xfrm>
            <a:off x="539552" y="3286031"/>
            <a:ext cx="725392" cy="14412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</a:p>
          <a:p>
            <a:pPr algn="ctr"/>
            <a:r>
              <a:rPr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4ch</a:t>
            </a:r>
            <a:endParaRPr kumimoji="1" lang="ja-JP" altLang="en-US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683568" y="4725144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HGPｺﾞｼｯｸM" pitchFamily="50" charset="-128"/>
                <a:ea typeface="HGPｺﾞｼｯｸM" pitchFamily="50" charset="-128"/>
              </a:rPr>
              <a:t>preAmp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なし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3457204" y="2428326"/>
            <a:ext cx="0" cy="10080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1457600" y="932058"/>
            <a:ext cx="592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浜松ホトニクス 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2k x 4k (4ch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出力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)  x1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台用　アナログボード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41" name="Picture 5" descr="C:\Users\sako\Desktop\KISO\PicBoard\IMG_54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6" t="14854" r="19326" b="7868"/>
          <a:stretch/>
        </p:blipFill>
        <p:spPr bwMode="auto">
          <a:xfrm rot="16200000">
            <a:off x="4332668" y="2100635"/>
            <a:ext cx="731319" cy="64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直線矢印コネクタ 42"/>
          <p:cNvCxnSpPr/>
          <p:nvPr/>
        </p:nvCxnSpPr>
        <p:spPr>
          <a:xfrm>
            <a:off x="4644008" y="2428326"/>
            <a:ext cx="0" cy="10080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C:\Users\sako\Desktop\KAC\P10101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2" t="23379" r="25557" b="50793"/>
          <a:stretch/>
        </p:blipFill>
        <p:spPr bwMode="auto">
          <a:xfrm rot="10800000">
            <a:off x="2726910" y="5229200"/>
            <a:ext cx="1467796" cy="8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直線矢印コネクタ 47"/>
          <p:cNvCxnSpPr/>
          <p:nvPr/>
        </p:nvCxnSpPr>
        <p:spPr>
          <a:xfrm>
            <a:off x="3462205" y="4590420"/>
            <a:ext cx="0" cy="1008000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>
            <a:off x="5616224" y="3573016"/>
            <a:ext cx="2916216" cy="0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52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正方形/長方形 3098"/>
          <p:cNvSpPr/>
          <p:nvPr/>
        </p:nvSpPr>
        <p:spPr>
          <a:xfrm>
            <a:off x="6409606" y="812611"/>
            <a:ext cx="2266849" cy="2305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6147" name="Picture 3" descr="C:\Users\sako\Desktop\pex2921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2345">
            <a:off x="6474435" y="2185127"/>
            <a:ext cx="1505975" cy="125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sako\Desktop\pex2921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2345">
            <a:off x="7194515" y="2185127"/>
            <a:ext cx="1505975" cy="125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グループ化 30"/>
          <p:cNvGrpSpPr/>
          <p:nvPr/>
        </p:nvGrpSpPr>
        <p:grpSpPr>
          <a:xfrm rot="10800000">
            <a:off x="1710844" y="3118271"/>
            <a:ext cx="3797260" cy="2614985"/>
            <a:chOff x="1796995" y="1439186"/>
            <a:chExt cx="5184250" cy="3570136"/>
          </a:xfrm>
        </p:grpSpPr>
        <p:pic>
          <p:nvPicPr>
            <p:cNvPr id="32" name="Picture 2" descr="C:\Users\sako\Desktop\KAC\P101018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2" t="13051" r="12314" b="13193"/>
            <a:stretch/>
          </p:blipFill>
          <p:spPr bwMode="auto">
            <a:xfrm>
              <a:off x="1842448" y="1514901"/>
              <a:ext cx="5063319" cy="3425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フリーフォーム 32"/>
            <p:cNvSpPr/>
            <p:nvPr/>
          </p:nvSpPr>
          <p:spPr>
            <a:xfrm>
              <a:off x="1796995" y="1439186"/>
              <a:ext cx="5184250" cy="3570136"/>
            </a:xfrm>
            <a:custGeom>
              <a:avLst/>
              <a:gdLst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929808 w 5184250"/>
                <a:gd name="connsiteY54" fmla="*/ 2782957 h 3570136"/>
                <a:gd name="connsiteX55" fmla="*/ 4794636 w 5184250"/>
                <a:gd name="connsiteY55" fmla="*/ 2798859 h 3570136"/>
                <a:gd name="connsiteX56" fmla="*/ 4794636 w 5184250"/>
                <a:gd name="connsiteY56" fmla="*/ 2798859 h 3570136"/>
                <a:gd name="connsiteX57" fmla="*/ 4659464 w 5184250"/>
                <a:gd name="connsiteY57" fmla="*/ 2814762 h 3570136"/>
                <a:gd name="connsiteX58" fmla="*/ 4651513 w 5184250"/>
                <a:gd name="connsiteY58" fmla="*/ 2989691 h 3570136"/>
                <a:gd name="connsiteX59" fmla="*/ 4389120 w 5184250"/>
                <a:gd name="connsiteY59" fmla="*/ 2989691 h 3570136"/>
                <a:gd name="connsiteX60" fmla="*/ 4389120 w 5184250"/>
                <a:gd name="connsiteY60" fmla="*/ 2989691 h 3570136"/>
                <a:gd name="connsiteX61" fmla="*/ 2218414 w 5184250"/>
                <a:gd name="connsiteY61" fmla="*/ 3021496 h 3570136"/>
                <a:gd name="connsiteX62" fmla="*/ 1940118 w 5184250"/>
                <a:gd name="connsiteY62" fmla="*/ 3021496 h 3570136"/>
                <a:gd name="connsiteX63" fmla="*/ 1940118 w 5184250"/>
                <a:gd name="connsiteY63" fmla="*/ 3021496 h 3570136"/>
                <a:gd name="connsiteX64" fmla="*/ 1940118 w 5184250"/>
                <a:gd name="connsiteY64" fmla="*/ 3021496 h 3570136"/>
                <a:gd name="connsiteX65" fmla="*/ 1892410 w 5184250"/>
                <a:gd name="connsiteY65" fmla="*/ 3069204 h 3570136"/>
                <a:gd name="connsiteX66" fmla="*/ 1407381 w 5184250"/>
                <a:gd name="connsiteY66" fmla="*/ 3069204 h 3570136"/>
                <a:gd name="connsiteX67" fmla="*/ 1399429 w 5184250"/>
                <a:gd name="connsiteY67" fmla="*/ 3021496 h 3570136"/>
                <a:gd name="connsiteX68" fmla="*/ 1327868 w 5184250"/>
                <a:gd name="connsiteY68" fmla="*/ 3005593 h 3570136"/>
                <a:gd name="connsiteX69" fmla="*/ 1176793 w 5184250"/>
                <a:gd name="connsiteY69" fmla="*/ 3005593 h 3570136"/>
                <a:gd name="connsiteX70" fmla="*/ 1184744 w 5184250"/>
                <a:gd name="connsiteY70" fmla="*/ 2926080 h 3570136"/>
                <a:gd name="connsiteX71" fmla="*/ 930302 w 5184250"/>
                <a:gd name="connsiteY71" fmla="*/ 2934031 h 3570136"/>
                <a:gd name="connsiteX72" fmla="*/ 858741 w 5184250"/>
                <a:gd name="connsiteY72" fmla="*/ 2997642 h 3570136"/>
                <a:gd name="connsiteX73" fmla="*/ 858741 w 5184250"/>
                <a:gd name="connsiteY73" fmla="*/ 2997642 h 3570136"/>
                <a:gd name="connsiteX74" fmla="*/ 811033 w 5184250"/>
                <a:gd name="connsiteY74" fmla="*/ 3108960 h 3570136"/>
                <a:gd name="connsiteX75" fmla="*/ 811033 w 5184250"/>
                <a:gd name="connsiteY75" fmla="*/ 3164619 h 3570136"/>
                <a:gd name="connsiteX76" fmla="*/ 811033 w 5184250"/>
                <a:gd name="connsiteY76" fmla="*/ 3164619 h 3570136"/>
                <a:gd name="connsiteX77" fmla="*/ 866692 w 5184250"/>
                <a:gd name="connsiteY77" fmla="*/ 3275937 h 3570136"/>
                <a:gd name="connsiteX78" fmla="*/ 826935 w 5184250"/>
                <a:gd name="connsiteY78" fmla="*/ 3323645 h 3570136"/>
                <a:gd name="connsiteX79" fmla="*/ 691763 w 5184250"/>
                <a:gd name="connsiteY79" fmla="*/ 3315694 h 3570136"/>
                <a:gd name="connsiteX80" fmla="*/ 564542 w 5184250"/>
                <a:gd name="connsiteY80" fmla="*/ 3419061 h 3570136"/>
                <a:gd name="connsiteX81" fmla="*/ 588396 w 5184250"/>
                <a:gd name="connsiteY81" fmla="*/ 3562184 h 357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184250" h="3570136">
                  <a:moveTo>
                    <a:pt x="588396" y="3562184"/>
                  </a:moveTo>
                  <a:lnTo>
                    <a:pt x="5184250" y="3562184"/>
                  </a:lnTo>
                  <a:cubicBezTo>
                    <a:pt x="5178949" y="2374789"/>
                    <a:pt x="5173649" y="1187395"/>
                    <a:pt x="5168348" y="0"/>
                  </a:cubicBezTo>
                  <a:lnTo>
                    <a:pt x="15902" y="23854"/>
                  </a:lnTo>
                  <a:cubicBezTo>
                    <a:pt x="10601" y="1203297"/>
                    <a:pt x="5301" y="2382741"/>
                    <a:pt x="0" y="3562184"/>
                  </a:cubicBezTo>
                  <a:lnTo>
                    <a:pt x="532737" y="3570136"/>
                  </a:lnTo>
                  <a:lnTo>
                    <a:pt x="524786" y="3411110"/>
                  </a:lnTo>
                  <a:lnTo>
                    <a:pt x="508883" y="3395207"/>
                  </a:lnTo>
                  <a:lnTo>
                    <a:pt x="492981" y="3267986"/>
                  </a:lnTo>
                  <a:lnTo>
                    <a:pt x="333955" y="3379304"/>
                  </a:lnTo>
                  <a:lnTo>
                    <a:pt x="254442" y="3395207"/>
                  </a:lnTo>
                  <a:lnTo>
                    <a:pt x="214685" y="3323645"/>
                  </a:lnTo>
                  <a:lnTo>
                    <a:pt x="143123" y="3069204"/>
                  </a:lnTo>
                  <a:lnTo>
                    <a:pt x="143123" y="3069204"/>
                  </a:lnTo>
                  <a:lnTo>
                    <a:pt x="206734" y="2997642"/>
                  </a:lnTo>
                  <a:lnTo>
                    <a:pt x="469127" y="2894275"/>
                  </a:lnTo>
                  <a:lnTo>
                    <a:pt x="508883" y="2918129"/>
                  </a:lnTo>
                  <a:lnTo>
                    <a:pt x="500932" y="2433099"/>
                  </a:lnTo>
                  <a:lnTo>
                    <a:pt x="524786" y="1041621"/>
                  </a:lnTo>
                  <a:lnTo>
                    <a:pt x="540688" y="119270"/>
                  </a:lnTo>
                  <a:lnTo>
                    <a:pt x="580445" y="87464"/>
                  </a:lnTo>
                  <a:lnTo>
                    <a:pt x="628153" y="127221"/>
                  </a:lnTo>
                  <a:lnTo>
                    <a:pt x="834887" y="270344"/>
                  </a:lnTo>
                  <a:lnTo>
                    <a:pt x="834887" y="270344"/>
                  </a:lnTo>
                  <a:lnTo>
                    <a:pt x="890546" y="341906"/>
                  </a:lnTo>
                  <a:lnTo>
                    <a:pt x="882595" y="540689"/>
                  </a:lnTo>
                  <a:lnTo>
                    <a:pt x="906448" y="612251"/>
                  </a:lnTo>
                  <a:lnTo>
                    <a:pt x="993913" y="588397"/>
                  </a:lnTo>
                  <a:lnTo>
                    <a:pt x="2289975" y="572494"/>
                  </a:lnTo>
                  <a:lnTo>
                    <a:pt x="2289975" y="572494"/>
                  </a:lnTo>
                  <a:lnTo>
                    <a:pt x="4412974" y="532737"/>
                  </a:lnTo>
                  <a:lnTo>
                    <a:pt x="4428876" y="588397"/>
                  </a:lnTo>
                  <a:lnTo>
                    <a:pt x="4651513" y="588397"/>
                  </a:lnTo>
                  <a:lnTo>
                    <a:pt x="4667415" y="691764"/>
                  </a:lnTo>
                  <a:lnTo>
                    <a:pt x="4746928" y="691764"/>
                  </a:lnTo>
                  <a:lnTo>
                    <a:pt x="4746928" y="691764"/>
                  </a:lnTo>
                  <a:lnTo>
                    <a:pt x="4866198" y="659958"/>
                  </a:lnTo>
                  <a:lnTo>
                    <a:pt x="4905955" y="715617"/>
                  </a:lnTo>
                  <a:lnTo>
                    <a:pt x="4993419" y="715617"/>
                  </a:lnTo>
                  <a:lnTo>
                    <a:pt x="4993419" y="795131"/>
                  </a:lnTo>
                  <a:lnTo>
                    <a:pt x="4993419" y="1669774"/>
                  </a:lnTo>
                  <a:lnTo>
                    <a:pt x="4874149" y="1653871"/>
                  </a:lnTo>
                  <a:lnTo>
                    <a:pt x="4818490" y="1677725"/>
                  </a:lnTo>
                  <a:lnTo>
                    <a:pt x="4738977" y="1677725"/>
                  </a:lnTo>
                  <a:lnTo>
                    <a:pt x="4635610" y="1685677"/>
                  </a:lnTo>
                  <a:lnTo>
                    <a:pt x="4659464" y="2035534"/>
                  </a:lnTo>
                  <a:lnTo>
                    <a:pt x="4770782" y="2035534"/>
                  </a:lnTo>
                  <a:lnTo>
                    <a:pt x="4842344" y="2059388"/>
                  </a:lnTo>
                  <a:lnTo>
                    <a:pt x="4913906" y="2067339"/>
                  </a:lnTo>
                  <a:lnTo>
                    <a:pt x="4945711" y="2202511"/>
                  </a:lnTo>
                  <a:lnTo>
                    <a:pt x="4945711" y="2202511"/>
                  </a:lnTo>
                  <a:lnTo>
                    <a:pt x="4937760" y="2647784"/>
                  </a:lnTo>
                  <a:lnTo>
                    <a:pt x="4937760" y="2647784"/>
                  </a:lnTo>
                  <a:lnTo>
                    <a:pt x="4929808" y="2782957"/>
                  </a:lnTo>
                  <a:lnTo>
                    <a:pt x="4929808" y="2782957"/>
                  </a:lnTo>
                  <a:lnTo>
                    <a:pt x="4794636" y="2798859"/>
                  </a:lnTo>
                  <a:lnTo>
                    <a:pt x="4794636" y="2798859"/>
                  </a:lnTo>
                  <a:lnTo>
                    <a:pt x="4659464" y="2814762"/>
                  </a:lnTo>
                  <a:lnTo>
                    <a:pt x="4651513" y="2989691"/>
                  </a:lnTo>
                  <a:lnTo>
                    <a:pt x="4389120" y="2989691"/>
                  </a:lnTo>
                  <a:lnTo>
                    <a:pt x="4389120" y="2989691"/>
                  </a:lnTo>
                  <a:lnTo>
                    <a:pt x="2218414" y="3021496"/>
                  </a:lnTo>
                  <a:lnTo>
                    <a:pt x="1940118" y="3021496"/>
                  </a:lnTo>
                  <a:lnTo>
                    <a:pt x="1940118" y="3021496"/>
                  </a:lnTo>
                  <a:lnTo>
                    <a:pt x="1940118" y="3021496"/>
                  </a:lnTo>
                  <a:lnTo>
                    <a:pt x="1892410" y="3069204"/>
                  </a:lnTo>
                  <a:lnTo>
                    <a:pt x="1407381" y="3069204"/>
                  </a:lnTo>
                  <a:lnTo>
                    <a:pt x="1399429" y="3021496"/>
                  </a:lnTo>
                  <a:lnTo>
                    <a:pt x="1327868" y="3005593"/>
                  </a:lnTo>
                  <a:lnTo>
                    <a:pt x="1176793" y="3005593"/>
                  </a:lnTo>
                  <a:lnTo>
                    <a:pt x="1184744" y="2926080"/>
                  </a:lnTo>
                  <a:lnTo>
                    <a:pt x="930302" y="2934031"/>
                  </a:lnTo>
                  <a:lnTo>
                    <a:pt x="858741" y="2997642"/>
                  </a:lnTo>
                  <a:lnTo>
                    <a:pt x="858741" y="2997642"/>
                  </a:lnTo>
                  <a:lnTo>
                    <a:pt x="811033" y="3108960"/>
                  </a:lnTo>
                  <a:lnTo>
                    <a:pt x="811033" y="3164619"/>
                  </a:lnTo>
                  <a:lnTo>
                    <a:pt x="811033" y="3164619"/>
                  </a:lnTo>
                  <a:lnTo>
                    <a:pt x="866692" y="3275937"/>
                  </a:lnTo>
                  <a:lnTo>
                    <a:pt x="826935" y="3323645"/>
                  </a:lnTo>
                  <a:lnTo>
                    <a:pt x="691763" y="3315694"/>
                  </a:lnTo>
                  <a:lnTo>
                    <a:pt x="564542" y="3419061"/>
                  </a:lnTo>
                  <a:lnTo>
                    <a:pt x="588396" y="35621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 rot="10800000">
            <a:off x="6758993" y="3789080"/>
            <a:ext cx="1622140" cy="857084"/>
            <a:chOff x="-1227221" y="-1925053"/>
            <a:chExt cx="13860379" cy="7323359"/>
          </a:xfrm>
        </p:grpSpPr>
        <p:pic>
          <p:nvPicPr>
            <p:cNvPr id="3080" name="Picture 8" descr="C:\Users\sako\Desktop\KAC\P101018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3" t="27540" r="22312" b="30606"/>
            <a:stretch/>
          </p:blipFill>
          <p:spPr bwMode="auto">
            <a:xfrm>
              <a:off x="-1135117" y="-1797270"/>
              <a:ext cx="13684469" cy="63783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フリーフォーム 21"/>
            <p:cNvSpPr/>
            <p:nvPr/>
          </p:nvSpPr>
          <p:spPr>
            <a:xfrm>
              <a:off x="-1227221" y="-1925053"/>
              <a:ext cx="13860379" cy="7323359"/>
            </a:xfrm>
            <a:custGeom>
              <a:avLst/>
              <a:gdLst>
                <a:gd name="connsiteX0" fmla="*/ 13860379 w 13860379"/>
                <a:gd name="connsiteY0" fmla="*/ 0 h 6617369"/>
                <a:gd name="connsiteX1" fmla="*/ 0 w 13860379"/>
                <a:gd name="connsiteY1" fmla="*/ 24064 h 6617369"/>
                <a:gd name="connsiteX2" fmla="*/ 0 w 13860379"/>
                <a:gd name="connsiteY2" fmla="*/ 6617369 h 6617369"/>
                <a:gd name="connsiteX3" fmla="*/ 13860379 w 13860379"/>
                <a:gd name="connsiteY3" fmla="*/ 6569242 h 6617369"/>
                <a:gd name="connsiteX4" fmla="*/ 13860379 w 13860379"/>
                <a:gd name="connsiteY4" fmla="*/ 1371600 h 6617369"/>
                <a:gd name="connsiteX5" fmla="*/ 13282863 w 13860379"/>
                <a:gd name="connsiteY5" fmla="*/ 1371600 h 6617369"/>
                <a:gd name="connsiteX6" fmla="*/ 13451305 w 13860379"/>
                <a:gd name="connsiteY6" fmla="*/ 5101390 h 6617369"/>
                <a:gd name="connsiteX7" fmla="*/ 13186610 w 13860379"/>
                <a:gd name="connsiteY7" fmla="*/ 5149516 h 6617369"/>
                <a:gd name="connsiteX8" fmla="*/ 13162547 w 13860379"/>
                <a:gd name="connsiteY8" fmla="*/ 5221706 h 6617369"/>
                <a:gd name="connsiteX9" fmla="*/ 12392526 w 13860379"/>
                <a:gd name="connsiteY9" fmla="*/ 5245769 h 6617369"/>
                <a:gd name="connsiteX10" fmla="*/ 12368463 w 13860379"/>
                <a:gd name="connsiteY10" fmla="*/ 5967664 h 6617369"/>
                <a:gd name="connsiteX11" fmla="*/ 8037095 w 13860379"/>
                <a:gd name="connsiteY11" fmla="*/ 6015790 h 6617369"/>
                <a:gd name="connsiteX12" fmla="*/ 8037095 w 13860379"/>
                <a:gd name="connsiteY12" fmla="*/ 5342021 h 6617369"/>
                <a:gd name="connsiteX13" fmla="*/ 7243010 w 13860379"/>
                <a:gd name="connsiteY13" fmla="*/ 5342021 h 6617369"/>
                <a:gd name="connsiteX14" fmla="*/ 7194884 w 13860379"/>
                <a:gd name="connsiteY14" fmla="*/ 5269832 h 6617369"/>
                <a:gd name="connsiteX15" fmla="*/ 6593305 w 13860379"/>
                <a:gd name="connsiteY15" fmla="*/ 5269832 h 6617369"/>
                <a:gd name="connsiteX16" fmla="*/ 6472989 w 13860379"/>
                <a:gd name="connsiteY16" fmla="*/ 5293895 h 6617369"/>
                <a:gd name="connsiteX17" fmla="*/ 5727032 w 13860379"/>
                <a:gd name="connsiteY17" fmla="*/ 5342021 h 6617369"/>
                <a:gd name="connsiteX18" fmla="*/ 5727032 w 13860379"/>
                <a:gd name="connsiteY18" fmla="*/ 6015790 h 6617369"/>
                <a:gd name="connsiteX19" fmla="*/ 5558589 w 13860379"/>
                <a:gd name="connsiteY19" fmla="*/ 6087979 h 6617369"/>
                <a:gd name="connsiteX20" fmla="*/ 1467853 w 13860379"/>
                <a:gd name="connsiteY20" fmla="*/ 6112042 h 6617369"/>
                <a:gd name="connsiteX21" fmla="*/ 1347537 w 13860379"/>
                <a:gd name="connsiteY21" fmla="*/ 6039853 h 6617369"/>
                <a:gd name="connsiteX22" fmla="*/ 1323474 w 13860379"/>
                <a:gd name="connsiteY22" fmla="*/ 5342021 h 6617369"/>
                <a:gd name="connsiteX23" fmla="*/ 457200 w 13860379"/>
                <a:gd name="connsiteY23" fmla="*/ 5390148 h 6617369"/>
                <a:gd name="connsiteX24" fmla="*/ 457200 w 13860379"/>
                <a:gd name="connsiteY24" fmla="*/ 5390148 h 6617369"/>
                <a:gd name="connsiteX25" fmla="*/ 288758 w 13860379"/>
                <a:gd name="connsiteY25" fmla="*/ 5245769 h 6617369"/>
                <a:gd name="connsiteX26" fmla="*/ 385010 w 13860379"/>
                <a:gd name="connsiteY26" fmla="*/ 1347537 h 6617369"/>
                <a:gd name="connsiteX27" fmla="*/ 1876926 w 13860379"/>
                <a:gd name="connsiteY27" fmla="*/ 1347537 h 6617369"/>
                <a:gd name="connsiteX28" fmla="*/ 1925053 w 13860379"/>
                <a:gd name="connsiteY28" fmla="*/ 938464 h 6617369"/>
                <a:gd name="connsiteX29" fmla="*/ 2887579 w 13860379"/>
                <a:gd name="connsiteY29" fmla="*/ 938464 h 6617369"/>
                <a:gd name="connsiteX30" fmla="*/ 2959768 w 13860379"/>
                <a:gd name="connsiteY30" fmla="*/ 986590 h 6617369"/>
                <a:gd name="connsiteX31" fmla="*/ 2959768 w 13860379"/>
                <a:gd name="connsiteY31" fmla="*/ 1323474 h 6617369"/>
                <a:gd name="connsiteX32" fmla="*/ 7146758 w 13860379"/>
                <a:gd name="connsiteY32" fmla="*/ 1275348 h 6617369"/>
                <a:gd name="connsiteX33" fmla="*/ 7170821 w 13860379"/>
                <a:gd name="connsiteY33" fmla="*/ 914400 h 6617369"/>
                <a:gd name="connsiteX34" fmla="*/ 7243010 w 13860379"/>
                <a:gd name="connsiteY34" fmla="*/ 409074 h 6617369"/>
                <a:gd name="connsiteX35" fmla="*/ 9480884 w 13860379"/>
                <a:gd name="connsiteY35" fmla="*/ 360948 h 6617369"/>
                <a:gd name="connsiteX36" fmla="*/ 9553074 w 13860379"/>
                <a:gd name="connsiteY36" fmla="*/ 529390 h 6617369"/>
                <a:gd name="connsiteX37" fmla="*/ 9601200 w 13860379"/>
                <a:gd name="connsiteY37" fmla="*/ 1275348 h 6617369"/>
                <a:gd name="connsiteX38" fmla="*/ 13836316 w 13860379"/>
                <a:gd name="connsiteY38" fmla="*/ 1275348 h 6617369"/>
                <a:gd name="connsiteX39" fmla="*/ 13812253 w 13860379"/>
                <a:gd name="connsiteY39" fmla="*/ 72190 h 661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860379" h="6617369">
                  <a:moveTo>
                    <a:pt x="13860379" y="0"/>
                  </a:moveTo>
                  <a:lnTo>
                    <a:pt x="0" y="24064"/>
                  </a:lnTo>
                  <a:lnTo>
                    <a:pt x="0" y="6617369"/>
                  </a:lnTo>
                  <a:lnTo>
                    <a:pt x="13860379" y="6569242"/>
                  </a:lnTo>
                  <a:lnTo>
                    <a:pt x="13860379" y="1371600"/>
                  </a:lnTo>
                  <a:lnTo>
                    <a:pt x="13282863" y="1371600"/>
                  </a:lnTo>
                  <a:lnTo>
                    <a:pt x="13451305" y="5101390"/>
                  </a:lnTo>
                  <a:lnTo>
                    <a:pt x="13186610" y="5149516"/>
                  </a:lnTo>
                  <a:lnTo>
                    <a:pt x="13162547" y="5221706"/>
                  </a:lnTo>
                  <a:lnTo>
                    <a:pt x="12392526" y="5245769"/>
                  </a:lnTo>
                  <a:lnTo>
                    <a:pt x="12368463" y="5967664"/>
                  </a:lnTo>
                  <a:lnTo>
                    <a:pt x="8037095" y="6015790"/>
                  </a:lnTo>
                  <a:lnTo>
                    <a:pt x="8037095" y="5342021"/>
                  </a:lnTo>
                  <a:lnTo>
                    <a:pt x="7243010" y="5342021"/>
                  </a:lnTo>
                  <a:lnTo>
                    <a:pt x="7194884" y="5269832"/>
                  </a:lnTo>
                  <a:lnTo>
                    <a:pt x="6593305" y="5269832"/>
                  </a:lnTo>
                  <a:lnTo>
                    <a:pt x="6472989" y="5293895"/>
                  </a:lnTo>
                  <a:lnTo>
                    <a:pt x="5727032" y="5342021"/>
                  </a:lnTo>
                  <a:lnTo>
                    <a:pt x="5727032" y="6015790"/>
                  </a:lnTo>
                  <a:lnTo>
                    <a:pt x="5558589" y="6087979"/>
                  </a:lnTo>
                  <a:lnTo>
                    <a:pt x="1467853" y="6112042"/>
                  </a:lnTo>
                  <a:lnTo>
                    <a:pt x="1347537" y="6039853"/>
                  </a:lnTo>
                  <a:lnTo>
                    <a:pt x="1323474" y="5342021"/>
                  </a:lnTo>
                  <a:lnTo>
                    <a:pt x="457200" y="5390148"/>
                  </a:lnTo>
                  <a:lnTo>
                    <a:pt x="457200" y="5390148"/>
                  </a:lnTo>
                  <a:lnTo>
                    <a:pt x="288758" y="5245769"/>
                  </a:lnTo>
                  <a:lnTo>
                    <a:pt x="385010" y="1347537"/>
                  </a:lnTo>
                  <a:lnTo>
                    <a:pt x="1876926" y="1347537"/>
                  </a:lnTo>
                  <a:lnTo>
                    <a:pt x="1925053" y="938464"/>
                  </a:lnTo>
                  <a:lnTo>
                    <a:pt x="2887579" y="938464"/>
                  </a:lnTo>
                  <a:lnTo>
                    <a:pt x="2959768" y="986590"/>
                  </a:lnTo>
                  <a:lnTo>
                    <a:pt x="2959768" y="1323474"/>
                  </a:lnTo>
                  <a:lnTo>
                    <a:pt x="7146758" y="1275348"/>
                  </a:lnTo>
                  <a:lnTo>
                    <a:pt x="7170821" y="914400"/>
                  </a:lnTo>
                  <a:lnTo>
                    <a:pt x="7243010" y="409074"/>
                  </a:lnTo>
                  <a:lnTo>
                    <a:pt x="9480884" y="360948"/>
                  </a:lnTo>
                  <a:lnTo>
                    <a:pt x="9553074" y="529390"/>
                  </a:lnTo>
                  <a:lnTo>
                    <a:pt x="9601200" y="1275348"/>
                  </a:lnTo>
                  <a:lnTo>
                    <a:pt x="13836316" y="1275348"/>
                  </a:lnTo>
                  <a:lnTo>
                    <a:pt x="13812253" y="7219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-1198"/>
            <a:ext cx="5731702" cy="1143000"/>
          </a:xfrm>
        </p:spPr>
        <p:txBody>
          <a:bodyPr>
            <a:normAutofit/>
          </a:bodyPr>
          <a:lstStyle/>
          <a:p>
            <a:r>
              <a:rPr lang="en-US" altLang="ja-JP" sz="4000" b="1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r>
              <a:rPr lang="ja-JP" altLang="en-US" sz="4000" b="1" dirty="0" smtClean="0">
                <a:latin typeface="HGPｺﾞｼｯｸM" pitchFamily="50" charset="-128"/>
                <a:ea typeface="HGPｺﾞｼｯｸM" pitchFamily="50" charset="-128"/>
              </a:rPr>
              <a:t>の構成図</a:t>
            </a:r>
            <a:endParaRPr kumimoji="1" lang="ja-JP" altLang="en-US" sz="40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139952" y="2984021"/>
            <a:ext cx="348172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GPｺﾞｼｯｸM" pitchFamily="50" charset="-128"/>
                <a:ea typeface="HGPｺﾞｼｯｸM" pitchFamily="50" charset="-128"/>
              </a:rPr>
              <a:t>IF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2738275" y="5557726"/>
            <a:ext cx="681597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HGPｺﾞｼｯｸM" pitchFamily="50" charset="-128"/>
                <a:ea typeface="HGPｺﾞｼｯｸM" pitchFamily="50" charset="-128"/>
              </a:rPr>
              <a:t>DRV</a:t>
            </a:r>
            <a:r>
              <a:rPr kumimoji="1" lang="en-US" altLang="ja-JP" b="1" dirty="0" smtClean="0">
                <a:latin typeface="HGPｺﾞｼｯｸM" pitchFamily="50" charset="-128"/>
                <a:ea typeface="HGPｺﾞｼｯｸM" pitchFamily="50" charset="-128"/>
              </a:rPr>
              <a:t> </a:t>
            </a:r>
          </a:p>
        </p:txBody>
      </p:sp>
      <p:cxnSp>
        <p:nvCxnSpPr>
          <p:cNvPr id="45" name="直線矢印コネクタ 44"/>
          <p:cNvCxnSpPr/>
          <p:nvPr/>
        </p:nvCxnSpPr>
        <p:spPr>
          <a:xfrm flipH="1" flipV="1">
            <a:off x="5114399" y="4811938"/>
            <a:ext cx="467873" cy="19978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899592" y="3992204"/>
            <a:ext cx="97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>
            <a:off x="912424" y="4797152"/>
            <a:ext cx="972000" cy="0"/>
          </a:xfrm>
          <a:prstGeom prst="straightConnector1">
            <a:avLst/>
          </a:prstGeom>
          <a:ln w="381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/>
          <p:cNvSpPr txBox="1"/>
          <p:nvPr/>
        </p:nvSpPr>
        <p:spPr>
          <a:xfrm>
            <a:off x="5527351" y="4901098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電源</a:t>
            </a:r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091" name="角丸四角形 3090"/>
          <p:cNvSpPr/>
          <p:nvPr/>
        </p:nvSpPr>
        <p:spPr>
          <a:xfrm>
            <a:off x="179512" y="3646071"/>
            <a:ext cx="725392" cy="14412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</a:p>
          <a:p>
            <a:pPr algn="ctr"/>
            <a:r>
              <a:rPr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4ch</a:t>
            </a:r>
            <a:endParaRPr kumimoji="1" lang="ja-JP" altLang="en-US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092" name="フリーフォーム 3091"/>
          <p:cNvSpPr/>
          <p:nvPr/>
        </p:nvSpPr>
        <p:spPr>
          <a:xfrm>
            <a:off x="5114399" y="3968118"/>
            <a:ext cx="2313711" cy="2084216"/>
          </a:xfrm>
          <a:custGeom>
            <a:avLst/>
            <a:gdLst>
              <a:gd name="connsiteX0" fmla="*/ 11877 w 2068263"/>
              <a:gd name="connsiteY0" fmla="*/ 0 h 1622296"/>
              <a:gd name="connsiteX1" fmla="*/ 41374 w 2068263"/>
              <a:gd name="connsiteY1" fmla="*/ 471948 h 1622296"/>
              <a:gd name="connsiteX2" fmla="*/ 351090 w 2068263"/>
              <a:gd name="connsiteY2" fmla="*/ 1135625 h 1622296"/>
              <a:gd name="connsiteX3" fmla="*/ 1000019 w 2068263"/>
              <a:gd name="connsiteY3" fmla="*/ 1607574 h 1622296"/>
              <a:gd name="connsiteX4" fmla="*/ 1929168 w 2068263"/>
              <a:gd name="connsiteY4" fmla="*/ 1371600 h 1622296"/>
              <a:gd name="connsiteX5" fmla="*/ 2047155 w 2068263"/>
              <a:gd name="connsiteY5" fmla="*/ 117987 h 1622296"/>
              <a:gd name="connsiteX0" fmla="*/ 834503 w 2044727"/>
              <a:gd name="connsiteY0" fmla="*/ 0 h 2059024"/>
              <a:gd name="connsiteX1" fmla="*/ 17838 w 2044727"/>
              <a:gd name="connsiteY1" fmla="*/ 908676 h 2059024"/>
              <a:gd name="connsiteX2" fmla="*/ 327554 w 2044727"/>
              <a:gd name="connsiteY2" fmla="*/ 1572353 h 2059024"/>
              <a:gd name="connsiteX3" fmla="*/ 976483 w 2044727"/>
              <a:gd name="connsiteY3" fmla="*/ 2044302 h 2059024"/>
              <a:gd name="connsiteX4" fmla="*/ 1905632 w 2044727"/>
              <a:gd name="connsiteY4" fmla="*/ 1808328 h 2059024"/>
              <a:gd name="connsiteX5" fmla="*/ 2023619 w 2044727"/>
              <a:gd name="connsiteY5" fmla="*/ 554715 h 2059024"/>
              <a:gd name="connsiteX0" fmla="*/ 818482 w 2028706"/>
              <a:gd name="connsiteY0" fmla="*/ 0 h 2059024"/>
              <a:gd name="connsiteX1" fmla="*/ 439857 w 2028706"/>
              <a:gd name="connsiteY1" fmla="*/ 369481 h 2059024"/>
              <a:gd name="connsiteX2" fmla="*/ 1817 w 2028706"/>
              <a:gd name="connsiteY2" fmla="*/ 908676 h 2059024"/>
              <a:gd name="connsiteX3" fmla="*/ 311533 w 2028706"/>
              <a:gd name="connsiteY3" fmla="*/ 1572353 h 2059024"/>
              <a:gd name="connsiteX4" fmla="*/ 960462 w 2028706"/>
              <a:gd name="connsiteY4" fmla="*/ 2044302 h 2059024"/>
              <a:gd name="connsiteX5" fmla="*/ 1889611 w 2028706"/>
              <a:gd name="connsiteY5" fmla="*/ 1808328 h 2059024"/>
              <a:gd name="connsiteX6" fmla="*/ 2007598 w 2028706"/>
              <a:gd name="connsiteY6" fmla="*/ 554715 h 2059024"/>
              <a:gd name="connsiteX0" fmla="*/ 818482 w 2017179"/>
              <a:gd name="connsiteY0" fmla="*/ 0 h 2046028"/>
              <a:gd name="connsiteX1" fmla="*/ 439857 w 2017179"/>
              <a:gd name="connsiteY1" fmla="*/ 369481 h 2046028"/>
              <a:gd name="connsiteX2" fmla="*/ 1817 w 2017179"/>
              <a:gd name="connsiteY2" fmla="*/ 908676 h 2046028"/>
              <a:gd name="connsiteX3" fmla="*/ 311533 w 2017179"/>
              <a:gd name="connsiteY3" fmla="*/ 1572353 h 2046028"/>
              <a:gd name="connsiteX4" fmla="*/ 960462 w 2017179"/>
              <a:gd name="connsiteY4" fmla="*/ 2044302 h 2046028"/>
              <a:gd name="connsiteX5" fmla="*/ 1326960 w 2017179"/>
              <a:gd name="connsiteY5" fmla="*/ 1734257 h 2046028"/>
              <a:gd name="connsiteX6" fmla="*/ 1889611 w 2017179"/>
              <a:gd name="connsiteY6" fmla="*/ 1808328 h 2046028"/>
              <a:gd name="connsiteX7" fmla="*/ 2007598 w 2017179"/>
              <a:gd name="connsiteY7" fmla="*/ 554715 h 2046028"/>
              <a:gd name="connsiteX0" fmla="*/ 818441 w 2017138"/>
              <a:gd name="connsiteY0" fmla="*/ 0 h 1874186"/>
              <a:gd name="connsiteX1" fmla="*/ 439816 w 2017138"/>
              <a:gd name="connsiteY1" fmla="*/ 369481 h 1874186"/>
              <a:gd name="connsiteX2" fmla="*/ 1776 w 2017138"/>
              <a:gd name="connsiteY2" fmla="*/ 908676 h 1874186"/>
              <a:gd name="connsiteX3" fmla="*/ 311492 w 2017138"/>
              <a:gd name="connsiteY3" fmla="*/ 1572353 h 1874186"/>
              <a:gd name="connsiteX4" fmla="*/ 933125 w 2017138"/>
              <a:gd name="connsiteY4" fmla="*/ 706821 h 1874186"/>
              <a:gd name="connsiteX5" fmla="*/ 1326919 w 2017138"/>
              <a:gd name="connsiteY5" fmla="*/ 1734257 h 1874186"/>
              <a:gd name="connsiteX6" fmla="*/ 1889570 w 2017138"/>
              <a:gd name="connsiteY6" fmla="*/ 1808328 h 1874186"/>
              <a:gd name="connsiteX7" fmla="*/ 2007557 w 2017138"/>
              <a:gd name="connsiteY7" fmla="*/ 554715 h 1874186"/>
              <a:gd name="connsiteX0" fmla="*/ 818441 w 2014784"/>
              <a:gd name="connsiteY0" fmla="*/ 0 h 1957247"/>
              <a:gd name="connsiteX1" fmla="*/ 439816 w 2014784"/>
              <a:gd name="connsiteY1" fmla="*/ 369481 h 1957247"/>
              <a:gd name="connsiteX2" fmla="*/ 1776 w 2014784"/>
              <a:gd name="connsiteY2" fmla="*/ 908676 h 1957247"/>
              <a:gd name="connsiteX3" fmla="*/ 311492 w 2014784"/>
              <a:gd name="connsiteY3" fmla="*/ 1572353 h 1957247"/>
              <a:gd name="connsiteX4" fmla="*/ 933125 w 2014784"/>
              <a:gd name="connsiteY4" fmla="*/ 706821 h 1957247"/>
              <a:gd name="connsiteX5" fmla="*/ 1326919 w 2014784"/>
              <a:gd name="connsiteY5" fmla="*/ 1734257 h 1957247"/>
              <a:gd name="connsiteX6" fmla="*/ 1477044 w 2014784"/>
              <a:gd name="connsiteY6" fmla="*/ 1925326 h 1957247"/>
              <a:gd name="connsiteX7" fmla="*/ 1889570 w 2014784"/>
              <a:gd name="connsiteY7" fmla="*/ 1808328 h 1957247"/>
              <a:gd name="connsiteX8" fmla="*/ 2007557 w 2014784"/>
              <a:gd name="connsiteY8" fmla="*/ 554715 h 1957247"/>
              <a:gd name="connsiteX0" fmla="*/ 818441 w 2013254"/>
              <a:gd name="connsiteY0" fmla="*/ 0 h 1983796"/>
              <a:gd name="connsiteX1" fmla="*/ 439816 w 2013254"/>
              <a:gd name="connsiteY1" fmla="*/ 369481 h 1983796"/>
              <a:gd name="connsiteX2" fmla="*/ 1776 w 2013254"/>
              <a:gd name="connsiteY2" fmla="*/ 908676 h 1983796"/>
              <a:gd name="connsiteX3" fmla="*/ 311492 w 2013254"/>
              <a:gd name="connsiteY3" fmla="*/ 1572353 h 1983796"/>
              <a:gd name="connsiteX4" fmla="*/ 933125 w 2013254"/>
              <a:gd name="connsiteY4" fmla="*/ 706821 h 1983796"/>
              <a:gd name="connsiteX5" fmla="*/ 1326919 w 2013254"/>
              <a:gd name="connsiteY5" fmla="*/ 1734257 h 1983796"/>
              <a:gd name="connsiteX6" fmla="*/ 1627169 w 2013254"/>
              <a:gd name="connsiteY6" fmla="*/ 1966269 h 1983796"/>
              <a:gd name="connsiteX7" fmla="*/ 1889570 w 2013254"/>
              <a:gd name="connsiteY7" fmla="*/ 1808328 h 1983796"/>
              <a:gd name="connsiteX8" fmla="*/ 2007557 w 2013254"/>
              <a:gd name="connsiteY8" fmla="*/ 554715 h 1983796"/>
              <a:gd name="connsiteX0" fmla="*/ 824321 w 2019134"/>
              <a:gd name="connsiteY0" fmla="*/ 0 h 1983796"/>
              <a:gd name="connsiteX1" fmla="*/ 445696 w 2019134"/>
              <a:gd name="connsiteY1" fmla="*/ 369481 h 1983796"/>
              <a:gd name="connsiteX2" fmla="*/ 7656 w 2019134"/>
              <a:gd name="connsiteY2" fmla="*/ 908676 h 1983796"/>
              <a:gd name="connsiteX3" fmla="*/ 835987 w 2019134"/>
              <a:gd name="connsiteY3" fmla="*/ 275816 h 1983796"/>
              <a:gd name="connsiteX4" fmla="*/ 939005 w 2019134"/>
              <a:gd name="connsiteY4" fmla="*/ 706821 h 1983796"/>
              <a:gd name="connsiteX5" fmla="*/ 1332799 w 2019134"/>
              <a:gd name="connsiteY5" fmla="*/ 1734257 h 1983796"/>
              <a:gd name="connsiteX6" fmla="*/ 1633049 w 2019134"/>
              <a:gd name="connsiteY6" fmla="*/ 1966269 h 1983796"/>
              <a:gd name="connsiteX7" fmla="*/ 1895450 w 2019134"/>
              <a:gd name="connsiteY7" fmla="*/ 1808328 h 1983796"/>
              <a:gd name="connsiteX8" fmla="*/ 2013437 w 2019134"/>
              <a:gd name="connsiteY8" fmla="*/ 554715 h 1983796"/>
              <a:gd name="connsiteX0" fmla="*/ 3046 w 2316975"/>
              <a:gd name="connsiteY0" fmla="*/ 0 h 2038387"/>
              <a:gd name="connsiteX1" fmla="*/ 743537 w 2316975"/>
              <a:gd name="connsiteY1" fmla="*/ 424072 h 2038387"/>
              <a:gd name="connsiteX2" fmla="*/ 305497 w 2316975"/>
              <a:gd name="connsiteY2" fmla="*/ 963267 h 2038387"/>
              <a:gd name="connsiteX3" fmla="*/ 1133828 w 2316975"/>
              <a:gd name="connsiteY3" fmla="*/ 330407 h 2038387"/>
              <a:gd name="connsiteX4" fmla="*/ 1236846 w 2316975"/>
              <a:gd name="connsiteY4" fmla="*/ 761412 h 2038387"/>
              <a:gd name="connsiteX5" fmla="*/ 1630640 w 2316975"/>
              <a:gd name="connsiteY5" fmla="*/ 1788848 h 2038387"/>
              <a:gd name="connsiteX6" fmla="*/ 1930890 w 2316975"/>
              <a:gd name="connsiteY6" fmla="*/ 2020860 h 2038387"/>
              <a:gd name="connsiteX7" fmla="*/ 2193291 w 2316975"/>
              <a:gd name="connsiteY7" fmla="*/ 1862919 h 2038387"/>
              <a:gd name="connsiteX8" fmla="*/ 2311278 w 2316975"/>
              <a:gd name="connsiteY8" fmla="*/ 609306 h 2038387"/>
              <a:gd name="connsiteX0" fmla="*/ 3179 w 2317108"/>
              <a:gd name="connsiteY0" fmla="*/ 54737 h 2093124"/>
              <a:gd name="connsiteX1" fmla="*/ 702727 w 2317108"/>
              <a:gd name="connsiteY1" fmla="*/ 55728 h 2093124"/>
              <a:gd name="connsiteX2" fmla="*/ 305630 w 2317108"/>
              <a:gd name="connsiteY2" fmla="*/ 1018004 h 2093124"/>
              <a:gd name="connsiteX3" fmla="*/ 1133961 w 2317108"/>
              <a:gd name="connsiteY3" fmla="*/ 385144 h 2093124"/>
              <a:gd name="connsiteX4" fmla="*/ 1236979 w 2317108"/>
              <a:gd name="connsiteY4" fmla="*/ 816149 h 2093124"/>
              <a:gd name="connsiteX5" fmla="*/ 1630773 w 2317108"/>
              <a:gd name="connsiteY5" fmla="*/ 1843585 h 2093124"/>
              <a:gd name="connsiteX6" fmla="*/ 1931023 w 2317108"/>
              <a:gd name="connsiteY6" fmla="*/ 2075597 h 2093124"/>
              <a:gd name="connsiteX7" fmla="*/ 2193424 w 2317108"/>
              <a:gd name="connsiteY7" fmla="*/ 1917656 h 2093124"/>
              <a:gd name="connsiteX8" fmla="*/ 2311411 w 2317108"/>
              <a:gd name="connsiteY8" fmla="*/ 664043 h 2093124"/>
              <a:gd name="connsiteX0" fmla="*/ 3179 w 2317108"/>
              <a:gd name="connsiteY0" fmla="*/ 54737 h 2093124"/>
              <a:gd name="connsiteX1" fmla="*/ 702727 w 2317108"/>
              <a:gd name="connsiteY1" fmla="*/ 55728 h 2093124"/>
              <a:gd name="connsiteX2" fmla="*/ 1124495 w 2317108"/>
              <a:gd name="connsiteY2" fmla="*/ 103604 h 2093124"/>
              <a:gd name="connsiteX3" fmla="*/ 1133961 w 2317108"/>
              <a:gd name="connsiteY3" fmla="*/ 385144 h 2093124"/>
              <a:gd name="connsiteX4" fmla="*/ 1236979 w 2317108"/>
              <a:gd name="connsiteY4" fmla="*/ 816149 h 2093124"/>
              <a:gd name="connsiteX5" fmla="*/ 1630773 w 2317108"/>
              <a:gd name="connsiteY5" fmla="*/ 1843585 h 2093124"/>
              <a:gd name="connsiteX6" fmla="*/ 1931023 w 2317108"/>
              <a:gd name="connsiteY6" fmla="*/ 2075597 h 2093124"/>
              <a:gd name="connsiteX7" fmla="*/ 2193424 w 2317108"/>
              <a:gd name="connsiteY7" fmla="*/ 1917656 h 2093124"/>
              <a:gd name="connsiteX8" fmla="*/ 2311411 w 2317108"/>
              <a:gd name="connsiteY8" fmla="*/ 664043 h 2093124"/>
              <a:gd name="connsiteX0" fmla="*/ 0 w 2313929"/>
              <a:gd name="connsiteY0" fmla="*/ 2390 h 2040777"/>
              <a:gd name="connsiteX1" fmla="*/ 535774 w 2313929"/>
              <a:gd name="connsiteY1" fmla="*/ 17029 h 2040777"/>
              <a:gd name="connsiteX2" fmla="*/ 699548 w 2313929"/>
              <a:gd name="connsiteY2" fmla="*/ 3381 h 2040777"/>
              <a:gd name="connsiteX3" fmla="*/ 1121316 w 2313929"/>
              <a:gd name="connsiteY3" fmla="*/ 51257 h 2040777"/>
              <a:gd name="connsiteX4" fmla="*/ 1130782 w 2313929"/>
              <a:gd name="connsiteY4" fmla="*/ 332797 h 2040777"/>
              <a:gd name="connsiteX5" fmla="*/ 1233800 w 2313929"/>
              <a:gd name="connsiteY5" fmla="*/ 763802 h 2040777"/>
              <a:gd name="connsiteX6" fmla="*/ 1627594 w 2313929"/>
              <a:gd name="connsiteY6" fmla="*/ 1791238 h 2040777"/>
              <a:gd name="connsiteX7" fmla="*/ 1927844 w 2313929"/>
              <a:gd name="connsiteY7" fmla="*/ 2023250 h 2040777"/>
              <a:gd name="connsiteX8" fmla="*/ 2190245 w 2313929"/>
              <a:gd name="connsiteY8" fmla="*/ 1865309 h 2040777"/>
              <a:gd name="connsiteX9" fmla="*/ 2308232 w 2313929"/>
              <a:gd name="connsiteY9" fmla="*/ 611696 h 2040777"/>
              <a:gd name="connsiteX0" fmla="*/ 0 w 2313929"/>
              <a:gd name="connsiteY0" fmla="*/ 2390 h 2040777"/>
              <a:gd name="connsiteX1" fmla="*/ 535774 w 2313929"/>
              <a:gd name="connsiteY1" fmla="*/ 17029 h 2040777"/>
              <a:gd name="connsiteX2" fmla="*/ 863321 w 2313929"/>
              <a:gd name="connsiteY2" fmla="*/ 3381 h 2040777"/>
              <a:gd name="connsiteX3" fmla="*/ 1121316 w 2313929"/>
              <a:gd name="connsiteY3" fmla="*/ 51257 h 2040777"/>
              <a:gd name="connsiteX4" fmla="*/ 1130782 w 2313929"/>
              <a:gd name="connsiteY4" fmla="*/ 332797 h 2040777"/>
              <a:gd name="connsiteX5" fmla="*/ 1233800 w 2313929"/>
              <a:gd name="connsiteY5" fmla="*/ 763802 h 2040777"/>
              <a:gd name="connsiteX6" fmla="*/ 1627594 w 2313929"/>
              <a:gd name="connsiteY6" fmla="*/ 1791238 h 2040777"/>
              <a:gd name="connsiteX7" fmla="*/ 1927844 w 2313929"/>
              <a:gd name="connsiteY7" fmla="*/ 2023250 h 2040777"/>
              <a:gd name="connsiteX8" fmla="*/ 2190245 w 2313929"/>
              <a:gd name="connsiteY8" fmla="*/ 1865309 h 2040777"/>
              <a:gd name="connsiteX9" fmla="*/ 2308232 w 2313929"/>
              <a:gd name="connsiteY9" fmla="*/ 611696 h 2040777"/>
              <a:gd name="connsiteX0" fmla="*/ 0 w 2313929"/>
              <a:gd name="connsiteY0" fmla="*/ 2918 h 2041305"/>
              <a:gd name="connsiteX1" fmla="*/ 535774 w 2313929"/>
              <a:gd name="connsiteY1" fmla="*/ 17557 h 2041305"/>
              <a:gd name="connsiteX2" fmla="*/ 863321 w 2313929"/>
              <a:gd name="connsiteY2" fmla="*/ 3909 h 2041305"/>
              <a:gd name="connsiteX3" fmla="*/ 1121316 w 2313929"/>
              <a:gd name="connsiteY3" fmla="*/ 51785 h 2041305"/>
              <a:gd name="connsiteX4" fmla="*/ 1226316 w 2313929"/>
              <a:gd name="connsiteY4" fmla="*/ 524393 h 2041305"/>
              <a:gd name="connsiteX5" fmla="*/ 1233800 w 2313929"/>
              <a:gd name="connsiteY5" fmla="*/ 764330 h 2041305"/>
              <a:gd name="connsiteX6" fmla="*/ 1627594 w 2313929"/>
              <a:gd name="connsiteY6" fmla="*/ 1791766 h 2041305"/>
              <a:gd name="connsiteX7" fmla="*/ 1927844 w 2313929"/>
              <a:gd name="connsiteY7" fmla="*/ 2023778 h 2041305"/>
              <a:gd name="connsiteX8" fmla="*/ 2190245 w 2313929"/>
              <a:gd name="connsiteY8" fmla="*/ 1865837 h 2041305"/>
              <a:gd name="connsiteX9" fmla="*/ 2308232 w 2313929"/>
              <a:gd name="connsiteY9" fmla="*/ 612224 h 2041305"/>
              <a:gd name="connsiteX0" fmla="*/ 0 w 2313929"/>
              <a:gd name="connsiteY0" fmla="*/ 2390 h 2040777"/>
              <a:gd name="connsiteX1" fmla="*/ 535774 w 2313929"/>
              <a:gd name="connsiteY1" fmla="*/ 17029 h 2040777"/>
              <a:gd name="connsiteX2" fmla="*/ 863321 w 2313929"/>
              <a:gd name="connsiteY2" fmla="*/ 3381 h 2040777"/>
              <a:gd name="connsiteX3" fmla="*/ 1107669 w 2313929"/>
              <a:gd name="connsiteY3" fmla="*/ 174087 h 2040777"/>
              <a:gd name="connsiteX4" fmla="*/ 1226316 w 2313929"/>
              <a:gd name="connsiteY4" fmla="*/ 523865 h 2040777"/>
              <a:gd name="connsiteX5" fmla="*/ 1233800 w 2313929"/>
              <a:gd name="connsiteY5" fmla="*/ 763802 h 2040777"/>
              <a:gd name="connsiteX6" fmla="*/ 1627594 w 2313929"/>
              <a:gd name="connsiteY6" fmla="*/ 1791238 h 2040777"/>
              <a:gd name="connsiteX7" fmla="*/ 1927844 w 2313929"/>
              <a:gd name="connsiteY7" fmla="*/ 2023250 h 2040777"/>
              <a:gd name="connsiteX8" fmla="*/ 2190245 w 2313929"/>
              <a:gd name="connsiteY8" fmla="*/ 1865309 h 2040777"/>
              <a:gd name="connsiteX9" fmla="*/ 2308232 w 2313929"/>
              <a:gd name="connsiteY9" fmla="*/ 611696 h 2040777"/>
              <a:gd name="connsiteX0" fmla="*/ 0 w 2313929"/>
              <a:gd name="connsiteY0" fmla="*/ 2390 h 2040777"/>
              <a:gd name="connsiteX1" fmla="*/ 535774 w 2313929"/>
              <a:gd name="connsiteY1" fmla="*/ 17029 h 2040777"/>
              <a:gd name="connsiteX2" fmla="*/ 863321 w 2313929"/>
              <a:gd name="connsiteY2" fmla="*/ 3381 h 2040777"/>
              <a:gd name="connsiteX3" fmla="*/ 1107669 w 2313929"/>
              <a:gd name="connsiteY3" fmla="*/ 174087 h 2040777"/>
              <a:gd name="connsiteX4" fmla="*/ 1226316 w 2313929"/>
              <a:gd name="connsiteY4" fmla="*/ 523865 h 2040777"/>
              <a:gd name="connsiteX5" fmla="*/ 1342982 w 2313929"/>
              <a:gd name="connsiteY5" fmla="*/ 1241474 h 2040777"/>
              <a:gd name="connsiteX6" fmla="*/ 1627594 w 2313929"/>
              <a:gd name="connsiteY6" fmla="*/ 1791238 h 2040777"/>
              <a:gd name="connsiteX7" fmla="*/ 1927844 w 2313929"/>
              <a:gd name="connsiteY7" fmla="*/ 2023250 h 2040777"/>
              <a:gd name="connsiteX8" fmla="*/ 2190245 w 2313929"/>
              <a:gd name="connsiteY8" fmla="*/ 1865309 h 2040777"/>
              <a:gd name="connsiteX9" fmla="*/ 2308232 w 2313929"/>
              <a:gd name="connsiteY9" fmla="*/ 611696 h 2040777"/>
              <a:gd name="connsiteX0" fmla="*/ 0 w 2313929"/>
              <a:gd name="connsiteY0" fmla="*/ 2390 h 2040777"/>
              <a:gd name="connsiteX1" fmla="*/ 535774 w 2313929"/>
              <a:gd name="connsiteY1" fmla="*/ 17029 h 2040777"/>
              <a:gd name="connsiteX2" fmla="*/ 863321 w 2313929"/>
              <a:gd name="connsiteY2" fmla="*/ 3381 h 2040777"/>
              <a:gd name="connsiteX3" fmla="*/ 1107669 w 2313929"/>
              <a:gd name="connsiteY3" fmla="*/ 174087 h 2040777"/>
              <a:gd name="connsiteX4" fmla="*/ 1226316 w 2313929"/>
              <a:gd name="connsiteY4" fmla="*/ 523865 h 2040777"/>
              <a:gd name="connsiteX5" fmla="*/ 1342982 w 2313929"/>
              <a:gd name="connsiteY5" fmla="*/ 1241474 h 2040777"/>
              <a:gd name="connsiteX6" fmla="*/ 1395583 w 2313929"/>
              <a:gd name="connsiteY6" fmla="*/ 1518283 h 2040777"/>
              <a:gd name="connsiteX7" fmla="*/ 1627594 w 2313929"/>
              <a:gd name="connsiteY7" fmla="*/ 1791238 h 2040777"/>
              <a:gd name="connsiteX8" fmla="*/ 1927844 w 2313929"/>
              <a:gd name="connsiteY8" fmla="*/ 2023250 h 2040777"/>
              <a:gd name="connsiteX9" fmla="*/ 2190245 w 2313929"/>
              <a:gd name="connsiteY9" fmla="*/ 1865309 h 2040777"/>
              <a:gd name="connsiteX10" fmla="*/ 2308232 w 2313929"/>
              <a:gd name="connsiteY10" fmla="*/ 611696 h 2040777"/>
              <a:gd name="connsiteX0" fmla="*/ 0 w 2313929"/>
              <a:gd name="connsiteY0" fmla="*/ 2390 h 2040777"/>
              <a:gd name="connsiteX1" fmla="*/ 535774 w 2313929"/>
              <a:gd name="connsiteY1" fmla="*/ 17029 h 2040777"/>
              <a:gd name="connsiteX2" fmla="*/ 863321 w 2313929"/>
              <a:gd name="connsiteY2" fmla="*/ 3381 h 2040777"/>
              <a:gd name="connsiteX3" fmla="*/ 1107669 w 2313929"/>
              <a:gd name="connsiteY3" fmla="*/ 174087 h 2040777"/>
              <a:gd name="connsiteX4" fmla="*/ 1226316 w 2313929"/>
              <a:gd name="connsiteY4" fmla="*/ 523865 h 2040777"/>
              <a:gd name="connsiteX5" fmla="*/ 1342982 w 2313929"/>
              <a:gd name="connsiteY5" fmla="*/ 1241474 h 2040777"/>
              <a:gd name="connsiteX6" fmla="*/ 1395583 w 2313929"/>
              <a:gd name="connsiteY6" fmla="*/ 1518283 h 2040777"/>
              <a:gd name="connsiteX7" fmla="*/ 1600299 w 2313929"/>
              <a:gd name="connsiteY7" fmla="*/ 1955011 h 2040777"/>
              <a:gd name="connsiteX8" fmla="*/ 1927844 w 2313929"/>
              <a:gd name="connsiteY8" fmla="*/ 2023250 h 2040777"/>
              <a:gd name="connsiteX9" fmla="*/ 2190245 w 2313929"/>
              <a:gd name="connsiteY9" fmla="*/ 1865309 h 2040777"/>
              <a:gd name="connsiteX10" fmla="*/ 2308232 w 2313929"/>
              <a:gd name="connsiteY10" fmla="*/ 611696 h 2040777"/>
              <a:gd name="connsiteX0" fmla="*/ 0 w 2313711"/>
              <a:gd name="connsiteY0" fmla="*/ 2390 h 2084216"/>
              <a:gd name="connsiteX1" fmla="*/ 535774 w 2313711"/>
              <a:gd name="connsiteY1" fmla="*/ 17029 h 2084216"/>
              <a:gd name="connsiteX2" fmla="*/ 863321 w 2313711"/>
              <a:gd name="connsiteY2" fmla="*/ 3381 h 2084216"/>
              <a:gd name="connsiteX3" fmla="*/ 1107669 w 2313711"/>
              <a:gd name="connsiteY3" fmla="*/ 174087 h 2084216"/>
              <a:gd name="connsiteX4" fmla="*/ 1226316 w 2313711"/>
              <a:gd name="connsiteY4" fmla="*/ 523865 h 2084216"/>
              <a:gd name="connsiteX5" fmla="*/ 1342982 w 2313711"/>
              <a:gd name="connsiteY5" fmla="*/ 1241474 h 2084216"/>
              <a:gd name="connsiteX6" fmla="*/ 1395583 w 2313711"/>
              <a:gd name="connsiteY6" fmla="*/ 1518283 h 2084216"/>
              <a:gd name="connsiteX7" fmla="*/ 1600299 w 2313711"/>
              <a:gd name="connsiteY7" fmla="*/ 1955011 h 2084216"/>
              <a:gd name="connsiteX8" fmla="*/ 1955140 w 2313711"/>
              <a:gd name="connsiteY8" fmla="*/ 2077841 h 2084216"/>
              <a:gd name="connsiteX9" fmla="*/ 2190245 w 2313711"/>
              <a:gd name="connsiteY9" fmla="*/ 1865309 h 2084216"/>
              <a:gd name="connsiteX10" fmla="*/ 2308232 w 2313711"/>
              <a:gd name="connsiteY10" fmla="*/ 611696 h 208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3711" h="2084216">
                <a:moveTo>
                  <a:pt x="0" y="2390"/>
                </a:moveTo>
                <a:cubicBezTo>
                  <a:pt x="105218" y="-1994"/>
                  <a:pt x="419183" y="16864"/>
                  <a:pt x="535774" y="17029"/>
                </a:cubicBezTo>
                <a:cubicBezTo>
                  <a:pt x="652365" y="17194"/>
                  <a:pt x="781653" y="-9147"/>
                  <a:pt x="863321" y="3381"/>
                </a:cubicBezTo>
                <a:cubicBezTo>
                  <a:pt x="944989" y="15910"/>
                  <a:pt x="1047170" y="87340"/>
                  <a:pt x="1107669" y="174087"/>
                </a:cubicBezTo>
                <a:cubicBezTo>
                  <a:pt x="1168168" y="260834"/>
                  <a:pt x="1187097" y="345967"/>
                  <a:pt x="1226316" y="523865"/>
                </a:cubicBezTo>
                <a:cubicBezTo>
                  <a:pt x="1265535" y="701763"/>
                  <a:pt x="1314771" y="1075738"/>
                  <a:pt x="1342982" y="1241474"/>
                </a:cubicBezTo>
                <a:cubicBezTo>
                  <a:pt x="1371193" y="1407210"/>
                  <a:pt x="1348148" y="1426656"/>
                  <a:pt x="1395583" y="1518283"/>
                </a:cubicBezTo>
                <a:cubicBezTo>
                  <a:pt x="1443018" y="1609910"/>
                  <a:pt x="1507040" y="1832181"/>
                  <a:pt x="1600299" y="1955011"/>
                </a:cubicBezTo>
                <a:cubicBezTo>
                  <a:pt x="1693558" y="2077841"/>
                  <a:pt x="1861365" y="2065496"/>
                  <a:pt x="1955140" y="2077841"/>
                </a:cubicBezTo>
                <a:cubicBezTo>
                  <a:pt x="2048915" y="2090186"/>
                  <a:pt x="2131396" y="2109666"/>
                  <a:pt x="2190245" y="1865309"/>
                </a:cubicBezTo>
                <a:cubicBezTo>
                  <a:pt x="2249094" y="1620952"/>
                  <a:pt x="2336500" y="1114370"/>
                  <a:pt x="2308232" y="611696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6095809" y="6094709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信号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(LAN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ケーブル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, &lt;10m)</a:t>
            </a:r>
          </a:p>
        </p:txBody>
      </p:sp>
      <p:cxnSp>
        <p:nvCxnSpPr>
          <p:cNvPr id="3095" name="直線矢印コネクタ 3094"/>
          <p:cNvCxnSpPr/>
          <p:nvPr/>
        </p:nvCxnSpPr>
        <p:spPr>
          <a:xfrm>
            <a:off x="7094275" y="3140968"/>
            <a:ext cx="0" cy="81575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矢印コネクタ 93"/>
          <p:cNvCxnSpPr/>
          <p:nvPr/>
        </p:nvCxnSpPr>
        <p:spPr>
          <a:xfrm>
            <a:off x="7956376" y="3261314"/>
            <a:ext cx="0" cy="815758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テキスト ボックス 97"/>
          <p:cNvSpPr txBox="1"/>
          <p:nvPr/>
        </p:nvSpPr>
        <p:spPr>
          <a:xfrm>
            <a:off x="8288921" y="3420289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パラレル</a:t>
            </a:r>
            <a:endParaRPr lang="en-US" altLang="ja-JP" sz="16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(1m)</a:t>
            </a: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490167" y="89942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GPｺﾞｼｯｸM" pitchFamily="50" charset="-128"/>
                <a:ea typeface="HGPｺﾞｼｯｸM" pitchFamily="50" charset="-128"/>
              </a:rPr>
              <a:t>Linux PC</a:t>
            </a: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6579661" y="1268760"/>
            <a:ext cx="1952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Interface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社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1600" dirty="0" err="1" smtClean="0">
                <a:latin typeface="HGPｺﾞｼｯｸM" pitchFamily="50" charset="-128"/>
                <a:ea typeface="HGPｺﾞｼｯｸM" pitchFamily="50" charset="-128"/>
              </a:rPr>
              <a:t>PCIexpress</a:t>
            </a:r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-bus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PEX-292144  </a:t>
            </a:r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x2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枚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7622581" y="4581128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ボード</a:t>
            </a:r>
            <a:endParaRPr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6453964" y="3258132"/>
            <a:ext cx="63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clock</a:t>
            </a:r>
            <a:endParaRPr kumimoji="1" lang="en-US" altLang="ja-JP" b="1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7380312" y="3378478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data</a:t>
            </a:r>
            <a:endParaRPr kumimoji="1" lang="en-US" altLang="ja-JP" b="1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323528" y="5085184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HGPｺﾞｼｯｸM" pitchFamily="50" charset="-128"/>
                <a:ea typeface="HGPｺﾞｼｯｸM" pitchFamily="50" charset="-128"/>
              </a:rPr>
              <a:t>preAmp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なし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555776" y="3004250"/>
            <a:ext cx="1059906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HGPｺﾞｼｯｸM" pitchFamily="50" charset="-128"/>
                <a:ea typeface="HGPｺﾞｼｯｸM" pitchFamily="50" charset="-128"/>
              </a:rPr>
              <a:t>4ch ADC</a:t>
            </a:r>
            <a:endParaRPr kumimoji="1" lang="en-US" altLang="ja-JP" b="1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3079073" y="3359791"/>
            <a:ext cx="0" cy="63241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4338287" y="3335705"/>
            <a:ext cx="0" cy="63241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3097164" y="5010226"/>
            <a:ext cx="0" cy="632413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1142734" y="932058"/>
            <a:ext cx="486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浜松ホトニクス 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2k x 4k (4ch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出力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)  x1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台用　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730786" y="1988840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10MHz</a:t>
            </a:r>
          </a:p>
          <a:p>
            <a:r>
              <a:rPr lang="ja-JP" altLang="en-US" sz="1600" b="1" dirty="0" smtClean="0">
                <a:latin typeface="HGPｺﾞｼｯｸM" pitchFamily="50" charset="-128"/>
                <a:ea typeface="HGPｺﾞｼｯｸM" pitchFamily="50" charset="-128"/>
              </a:rPr>
              <a:t>内部同期信号</a:t>
            </a:r>
            <a:endParaRPr kumimoji="1" lang="en-US" altLang="ja-JP" b="1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6095810" y="2501607"/>
            <a:ext cx="986714" cy="311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6950259" y="3429000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HGPｺﾞｼｯｸM" pitchFamily="50" charset="-128"/>
                <a:ea typeface="HGPｺﾞｼｯｸM" pitchFamily="50" charset="-128"/>
              </a:rPr>
              <a:t>/16</a:t>
            </a:r>
            <a:endParaRPr lang="en-US" altLang="ja-JP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814355" y="3553271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HGPｺﾞｼｯｸM" pitchFamily="50" charset="-128"/>
                <a:ea typeface="HGPｺﾞｼｯｸM" pitchFamily="50" charset="-128"/>
              </a:rPr>
              <a:t>/16</a:t>
            </a:r>
            <a:endParaRPr lang="en-US" altLang="ja-JP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01200" y="1601393"/>
            <a:ext cx="3533340" cy="1092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デジタルデータ処理用のプロセッサ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（</a:t>
            </a:r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DSP</a:t>
            </a:r>
            <a:r>
              <a:rPr lang="ja-JP" altLang="en-US" dirty="0" err="1" smtClean="0">
                <a:latin typeface="HGPｺﾞｼｯｸM" pitchFamily="50" charset="-128"/>
                <a:ea typeface="HGPｺﾞｼｯｸM" pitchFamily="50" charset="-128"/>
              </a:rPr>
              <a:t>、</a:t>
            </a:r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FPGA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）も持たないことが特長</a:t>
            </a:r>
            <a:endParaRPr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1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すべて計算機上でおこなう</a:t>
            </a:r>
            <a:r>
              <a:rPr lang="ja-JP" altLang="en-US" dirty="0">
                <a:latin typeface="HGPｺﾞｼｯｸM" pitchFamily="50" charset="-128"/>
                <a:ea typeface="HGPｺﾞｼｯｸM" pitchFamily="50" charset="-128"/>
              </a:rPr>
              <a:t>。</a:t>
            </a:r>
            <a:endParaRPr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17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/>
        </p:nvGrpSpPr>
        <p:grpSpPr>
          <a:xfrm>
            <a:off x="611560" y="4697630"/>
            <a:ext cx="7884366" cy="2043738"/>
            <a:chOff x="611560" y="4625622"/>
            <a:chExt cx="7884366" cy="204373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6" b="5105"/>
            <a:stretch/>
          </p:blipFill>
          <p:spPr bwMode="auto">
            <a:xfrm>
              <a:off x="683568" y="4625622"/>
              <a:ext cx="7660339" cy="2007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正方形/長方形 25"/>
            <p:cNvSpPr/>
            <p:nvPr/>
          </p:nvSpPr>
          <p:spPr>
            <a:xfrm>
              <a:off x="2051720" y="4625622"/>
              <a:ext cx="1584176" cy="315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483768" y="6237312"/>
              <a:ext cx="223224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11560" y="6381328"/>
              <a:ext cx="818679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1907705" y="4941168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4860032" y="5201580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524327" y="6165304"/>
              <a:ext cx="971599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7668224" y="4869160"/>
              <a:ext cx="73510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4916652" y="5309592"/>
              <a:ext cx="288032" cy="10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正方形/長方形 42"/>
          <p:cNvSpPr/>
          <p:nvPr/>
        </p:nvSpPr>
        <p:spPr>
          <a:xfrm>
            <a:off x="1176565" y="4631650"/>
            <a:ext cx="97159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508104" y="1421482"/>
            <a:ext cx="3456384" cy="20075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アナログ部　</a:t>
            </a:r>
            <a:r>
              <a:rPr lang="en-US" altLang="ja-JP" dirty="0" smtClean="0"/>
              <a:t>ADC</a:t>
            </a:r>
            <a:r>
              <a:rPr lang="ja-JP" altLang="en-US" dirty="0" smtClean="0"/>
              <a:t>ボード</a:t>
            </a:r>
            <a:endParaRPr kumimoji="1" lang="ja-JP" altLang="en-US" dirty="0"/>
          </a:p>
        </p:txBody>
      </p:sp>
      <p:pic>
        <p:nvPicPr>
          <p:cNvPr id="4" name="Picture 6" descr="C:\Users\sako\Desktop\KISO\PicBoard\IMG_54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20059" r="24023" b="19901"/>
          <a:stretch/>
        </p:blipFill>
        <p:spPr bwMode="auto">
          <a:xfrm>
            <a:off x="5724128" y="1556792"/>
            <a:ext cx="3081178" cy="172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23528" y="1052736"/>
            <a:ext cx="63367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同設計の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4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回路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16bit 500ksps 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完全差動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ADC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3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次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LP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差動ベッセルフィルタ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多重サンプリングによる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CDS</a:t>
            </a:r>
          </a:p>
          <a:p>
            <a:pPr marL="450850" indent="-450850">
              <a:buFont typeface="Wingdings" pitchFamily="2" charset="2"/>
              <a:buChar char="p"/>
            </a:pPr>
            <a:endParaRPr kumimoji="1"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両極性</a:t>
            </a:r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（正負）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信号に対応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ゲイン（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e-/ADU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）は抵抗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R</a:t>
            </a:r>
            <a:r>
              <a:rPr lang="en-US" altLang="ja-JP" sz="2400" baseline="-25000" dirty="0" smtClean="0">
                <a:latin typeface="HGPｺﾞｼｯｸM" pitchFamily="50" charset="-128"/>
                <a:ea typeface="HGPｺﾞｼｯｸM" pitchFamily="50" charset="-128"/>
              </a:rPr>
              <a:t>G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のみで設定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047993" y="349171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ADC</a:t>
            </a:r>
            <a:endParaRPr kumimoji="1" lang="ja-JP" altLang="en-US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69179" y="1032991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latin typeface="HGPｺﾞｼｯｸM" pitchFamily="50" charset="-128"/>
                <a:ea typeface="HGPｺﾞｼｯｸM" pitchFamily="50" charset="-128"/>
              </a:rPr>
              <a:t>入力オフセット調整</a:t>
            </a:r>
            <a:endParaRPr kumimoji="1" lang="ja-JP" altLang="en-US" sz="14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8166833" y="1258887"/>
            <a:ext cx="472989" cy="76599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/>
          <p:cNvGrpSpPr/>
          <p:nvPr/>
        </p:nvGrpSpPr>
        <p:grpSpPr>
          <a:xfrm>
            <a:off x="5508104" y="1556792"/>
            <a:ext cx="2592288" cy="1665476"/>
            <a:chOff x="5508104" y="1556792"/>
            <a:chExt cx="2592288" cy="1665476"/>
          </a:xfrm>
        </p:grpSpPr>
        <p:sp>
          <p:nvSpPr>
            <p:cNvPr id="7" name="正方形/長方形 6"/>
            <p:cNvSpPr/>
            <p:nvPr/>
          </p:nvSpPr>
          <p:spPr>
            <a:xfrm>
              <a:off x="6012160" y="1592832"/>
              <a:ext cx="2088232" cy="324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012160" y="2024880"/>
              <a:ext cx="2088232" cy="324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6012160" y="2456928"/>
              <a:ext cx="2088232" cy="324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6012160" y="2888976"/>
              <a:ext cx="2088232" cy="324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523050" y="1556792"/>
              <a:ext cx="417102" cy="369332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#1</a:t>
              </a:r>
              <a:endParaRPr kumimoji="1" lang="ja-JP" altLang="en-US" b="1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523050" y="1988840"/>
              <a:ext cx="417102" cy="369332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#2</a:t>
              </a:r>
              <a:endParaRPr kumimoji="1" lang="ja-JP" altLang="en-US" b="1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523050" y="2420888"/>
              <a:ext cx="417102" cy="369332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#3</a:t>
              </a:r>
              <a:endParaRPr kumimoji="1" lang="ja-JP" altLang="en-US" b="1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508104" y="2852936"/>
              <a:ext cx="417102" cy="369332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#4</a:t>
              </a:r>
              <a:endParaRPr kumimoji="1" lang="ja-JP" altLang="en-US" b="1" dirty="0"/>
            </a:p>
          </p:txBody>
        </p:sp>
      </p:grpSp>
      <p:cxnSp>
        <p:nvCxnSpPr>
          <p:cNvPr id="23" name="直線矢印コネクタ 22"/>
          <p:cNvCxnSpPr/>
          <p:nvPr/>
        </p:nvCxnSpPr>
        <p:spPr>
          <a:xfrm flipH="1" flipV="1">
            <a:off x="7956376" y="2996952"/>
            <a:ext cx="144016" cy="57606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319801" y="3491716"/>
            <a:ext cx="41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R</a:t>
            </a:r>
            <a:r>
              <a:rPr kumimoji="1" lang="en-US" altLang="ja-JP" b="1" baseline="-25000" dirty="0" smtClean="0"/>
              <a:t>G</a:t>
            </a:r>
            <a:endParaRPr kumimoji="1" lang="ja-JP" altLang="en-US" b="1" baseline="-25000" dirty="0"/>
          </a:p>
        </p:txBody>
      </p:sp>
      <p:cxnSp>
        <p:nvCxnSpPr>
          <p:cNvPr id="25" name="直線矢印コネクタ 24"/>
          <p:cNvCxnSpPr/>
          <p:nvPr/>
        </p:nvCxnSpPr>
        <p:spPr>
          <a:xfrm flipH="1" flipV="1">
            <a:off x="6228184" y="2996952"/>
            <a:ext cx="144016" cy="57606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695860" y="5570837"/>
            <a:ext cx="548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ADC</a:t>
            </a:r>
            <a:endParaRPr kumimoji="1" lang="ja-JP" altLang="en-US" sz="16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499992" y="4533697"/>
            <a:ext cx="2304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3</a:t>
            </a:r>
            <a:r>
              <a:rPr kumimoji="1" lang="en-US" altLang="ja-JP" sz="1600" b="1" baseline="30000" dirty="0" smtClean="0"/>
              <a:t>rd</a:t>
            </a:r>
            <a:r>
              <a:rPr kumimoji="1" lang="en-US" altLang="ja-JP" sz="1600" b="1" dirty="0" smtClean="0"/>
              <a:t> LP filter</a:t>
            </a:r>
            <a:r>
              <a:rPr lang="ja-JP" altLang="en-US" sz="1600" b="1" dirty="0"/>
              <a:t> </a:t>
            </a:r>
            <a:r>
              <a:rPr lang="en-US" altLang="ja-JP" sz="1600" b="1" dirty="0" smtClean="0"/>
              <a:t>(BW=700kHz)</a:t>
            </a:r>
            <a:endParaRPr kumimoji="1" lang="ja-JP" altLang="en-US" sz="1600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65112" y="4509120"/>
            <a:ext cx="10588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Instr. Amp</a:t>
            </a:r>
            <a:endParaRPr kumimoji="1" lang="ja-JP" altLang="en-US" sz="16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973762" y="4512211"/>
            <a:ext cx="8700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 err="1" smtClean="0"/>
              <a:t>Pre</a:t>
            </a:r>
            <a:r>
              <a:rPr kumimoji="1" lang="en-US" altLang="ja-JP" sz="1600" b="1" dirty="0" err="1" smtClean="0"/>
              <a:t>Amp</a:t>
            </a:r>
            <a:endParaRPr kumimoji="1" lang="ja-JP" altLang="en-US" sz="1600" b="1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114024" y="4509120"/>
            <a:ext cx="721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Clamp</a:t>
            </a:r>
            <a:endParaRPr kumimoji="1" lang="ja-JP" altLang="en-US" sz="1600" b="1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090614" y="6093296"/>
            <a:ext cx="3850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R</a:t>
            </a:r>
            <a:r>
              <a:rPr lang="en-US" altLang="ja-JP" sz="1600" b="1" baseline="-25000" dirty="0" smtClean="0"/>
              <a:t>G</a:t>
            </a:r>
            <a:endParaRPr kumimoji="1" lang="ja-JP" altLang="en-US" sz="1600" b="1" baseline="-25000" dirty="0"/>
          </a:p>
        </p:txBody>
      </p:sp>
      <p:sp>
        <p:nvSpPr>
          <p:cNvPr id="42" name="正方形/長方形 41"/>
          <p:cNvSpPr/>
          <p:nvPr/>
        </p:nvSpPr>
        <p:spPr>
          <a:xfrm>
            <a:off x="7676727" y="6389712"/>
            <a:ext cx="97159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217" name="直線矢印コネクタ 9216"/>
          <p:cNvCxnSpPr/>
          <p:nvPr/>
        </p:nvCxnSpPr>
        <p:spPr>
          <a:xfrm flipV="1">
            <a:off x="1357643" y="5773998"/>
            <a:ext cx="648071" cy="4665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3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アナログ部　</a:t>
            </a:r>
            <a:r>
              <a:rPr lang="en-US" altLang="ja-JP" dirty="0" smtClean="0"/>
              <a:t>DRV</a:t>
            </a:r>
            <a:r>
              <a:rPr lang="ja-JP" altLang="en-US" dirty="0" smtClean="0"/>
              <a:t>ボード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1052736"/>
            <a:ext cx="88204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Wingdings" pitchFamily="2" charset="2"/>
              <a:buChar char="p"/>
            </a:pP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によって交換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8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種クロックを出力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7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種バイアスの出力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一部バイアスは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2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ステートに切替え可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kumimoji="1"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調整機能なし（半固定）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電圧モニタ機能。適正電圧を確認後に、自動で出力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ON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5652120" y="1421482"/>
            <a:ext cx="3240360" cy="20075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Picture 2" descr="C:\Users\sako\Desktop\KAC\P10101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2" t="23379" r="25557" b="50793"/>
          <a:stretch/>
        </p:blipFill>
        <p:spPr bwMode="auto">
          <a:xfrm rot="10800000">
            <a:off x="5789236" y="1513551"/>
            <a:ext cx="2959228" cy="177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ako\Desktop\KAC\P10101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2" t="23379" r="25557" b="50793"/>
          <a:stretch/>
        </p:blipFill>
        <p:spPr bwMode="auto">
          <a:xfrm rot="10800000">
            <a:off x="971600" y="5085184"/>
            <a:ext cx="1944216" cy="116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sako\Desktop\KISO\PicBoard\IMG_54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8" t="25893" r="34480" b="35051"/>
          <a:stretch/>
        </p:blipFill>
        <p:spPr bwMode="auto">
          <a:xfrm rot="16200000">
            <a:off x="4037311" y="4639404"/>
            <a:ext cx="1159717" cy="205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999020" y="4725144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浜松完全空乏型用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35324" y="4746630"/>
            <a:ext cx="1604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MIT</a:t>
            </a:r>
            <a:r>
              <a:rPr lang="ja-JP" altLang="en-US" sz="1600" dirty="0">
                <a:latin typeface="HGPｺﾞｼｯｸM" pitchFamily="50" charset="-128"/>
                <a:ea typeface="HGPｺﾞｼｯｸM" pitchFamily="50" charset="-128"/>
              </a:rPr>
              <a:t>社</a:t>
            </a:r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, </a:t>
            </a:r>
            <a:r>
              <a:rPr lang="en-US" altLang="ja-JP" sz="1600" dirty="0" err="1" smtClean="0">
                <a:latin typeface="HGPｺﾞｼｯｸM" pitchFamily="50" charset="-128"/>
                <a:ea typeface="HGPｺﾞｼｯｸM" pitchFamily="50" charset="-128"/>
              </a:rPr>
              <a:t>SITe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社用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255604" y="5089299"/>
            <a:ext cx="2059509" cy="1159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21929" y="4746630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e2V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社用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24000" y="549782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計画未定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68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1149"/>
            <a:ext cx="8229600" cy="1143000"/>
          </a:xfrm>
        </p:spPr>
        <p:txBody>
          <a:bodyPr/>
          <a:lstStyle/>
          <a:p>
            <a:r>
              <a:rPr kumimoji="1" lang="ja-JP" altLang="en-US" b="1" dirty="0" smtClean="0">
                <a:latin typeface="HGPｺﾞｼｯｸM" pitchFamily="50" charset="-128"/>
                <a:ea typeface="HGPｺﾞｼｯｸM" pitchFamily="50" charset="-128"/>
              </a:rPr>
              <a:t>アウトライン</a:t>
            </a:r>
            <a:endParaRPr kumimoji="1" lang="ja-JP" altLang="en-US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1711349"/>
            <a:ext cx="6347048" cy="2869779"/>
          </a:xfrm>
        </p:spPr>
        <p:txBody>
          <a:bodyPr>
            <a:normAutofit/>
          </a:bodyPr>
          <a:lstStyle/>
          <a:p>
            <a:r>
              <a:rPr lang="ja-JP" altLang="en-US" sz="2800" dirty="0">
                <a:latin typeface="HGPｺﾞｼｯｸM" pitchFamily="50" charset="-128"/>
                <a:ea typeface="HGPｺﾞｼｯｸM" pitchFamily="50" charset="-128"/>
              </a:rPr>
              <a:t>中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小望遠鏡プロジェクトの装置開発</a:t>
            </a:r>
            <a:endParaRPr lang="en-US" altLang="ja-JP" sz="28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木曽</a:t>
            </a:r>
            <a:r>
              <a:rPr kumimoji="1"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アレイコントローラ </a:t>
            </a:r>
            <a:r>
              <a:rPr kumimoji="1" lang="en-US" altLang="ja-JP" sz="2800" dirty="0" smtClean="0">
                <a:latin typeface="HGPｺﾞｼｯｸM" pitchFamily="50" charset="-128"/>
                <a:ea typeface="HGPｺﾞｼｯｸM" pitchFamily="50" charset="-128"/>
              </a:rPr>
              <a:t>(KAC)</a:t>
            </a:r>
            <a:endParaRPr kumimoji="1" lang="en-US" altLang="ja-JP" sz="2800" b="1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完全空乏型</a:t>
            </a:r>
            <a:r>
              <a:rPr lang="en-US" altLang="ja-JP" sz="2800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対応版</a:t>
            </a:r>
            <a:r>
              <a:rPr lang="en-US" altLang="ja-JP" sz="2800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endParaRPr kumimoji="1" lang="ja-JP" altLang="en-US" sz="2800" dirty="0">
              <a:latin typeface="HGPｺﾞｼｯｸM" pitchFamily="50" charset="-128"/>
              <a:ea typeface="HGPｺﾞｼｯｸM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94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 rot="10800000">
            <a:off x="21330" y="1603915"/>
            <a:ext cx="2606454" cy="2317004"/>
            <a:chOff x="1796995" y="1460092"/>
            <a:chExt cx="3992615" cy="3549230"/>
          </a:xfrm>
        </p:grpSpPr>
        <p:pic>
          <p:nvPicPr>
            <p:cNvPr id="5" name="Picture 2" descr="C:\Users\sako\Desktop\KAC\P101018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2" t="13051" r="53196" b="13193"/>
            <a:stretch/>
          </p:blipFill>
          <p:spPr bwMode="auto">
            <a:xfrm>
              <a:off x="1842449" y="1514901"/>
              <a:ext cx="2531661" cy="3425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フリーフォーム 5"/>
            <p:cNvSpPr/>
            <p:nvPr/>
          </p:nvSpPr>
          <p:spPr>
            <a:xfrm>
              <a:off x="1796995" y="1460092"/>
              <a:ext cx="3992615" cy="3549230"/>
            </a:xfrm>
            <a:custGeom>
              <a:avLst/>
              <a:gdLst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929808 w 5184250"/>
                <a:gd name="connsiteY54" fmla="*/ 2782957 h 3570136"/>
                <a:gd name="connsiteX55" fmla="*/ 4794636 w 5184250"/>
                <a:gd name="connsiteY55" fmla="*/ 2798859 h 3570136"/>
                <a:gd name="connsiteX56" fmla="*/ 4794636 w 5184250"/>
                <a:gd name="connsiteY56" fmla="*/ 2798859 h 3570136"/>
                <a:gd name="connsiteX57" fmla="*/ 4659464 w 5184250"/>
                <a:gd name="connsiteY57" fmla="*/ 2814762 h 3570136"/>
                <a:gd name="connsiteX58" fmla="*/ 4651513 w 5184250"/>
                <a:gd name="connsiteY58" fmla="*/ 2989691 h 3570136"/>
                <a:gd name="connsiteX59" fmla="*/ 4389120 w 5184250"/>
                <a:gd name="connsiteY59" fmla="*/ 2989691 h 3570136"/>
                <a:gd name="connsiteX60" fmla="*/ 4389120 w 5184250"/>
                <a:gd name="connsiteY60" fmla="*/ 2989691 h 3570136"/>
                <a:gd name="connsiteX61" fmla="*/ 2218414 w 5184250"/>
                <a:gd name="connsiteY61" fmla="*/ 3021496 h 3570136"/>
                <a:gd name="connsiteX62" fmla="*/ 1940118 w 5184250"/>
                <a:gd name="connsiteY62" fmla="*/ 3021496 h 3570136"/>
                <a:gd name="connsiteX63" fmla="*/ 1940118 w 5184250"/>
                <a:gd name="connsiteY63" fmla="*/ 3021496 h 3570136"/>
                <a:gd name="connsiteX64" fmla="*/ 1940118 w 5184250"/>
                <a:gd name="connsiteY64" fmla="*/ 3021496 h 3570136"/>
                <a:gd name="connsiteX65" fmla="*/ 1892410 w 5184250"/>
                <a:gd name="connsiteY65" fmla="*/ 3069204 h 3570136"/>
                <a:gd name="connsiteX66" fmla="*/ 1407381 w 5184250"/>
                <a:gd name="connsiteY66" fmla="*/ 3069204 h 3570136"/>
                <a:gd name="connsiteX67" fmla="*/ 1399429 w 5184250"/>
                <a:gd name="connsiteY67" fmla="*/ 3021496 h 3570136"/>
                <a:gd name="connsiteX68" fmla="*/ 1327868 w 5184250"/>
                <a:gd name="connsiteY68" fmla="*/ 3005593 h 3570136"/>
                <a:gd name="connsiteX69" fmla="*/ 1176793 w 5184250"/>
                <a:gd name="connsiteY69" fmla="*/ 3005593 h 3570136"/>
                <a:gd name="connsiteX70" fmla="*/ 1184744 w 5184250"/>
                <a:gd name="connsiteY70" fmla="*/ 2926080 h 3570136"/>
                <a:gd name="connsiteX71" fmla="*/ 930302 w 5184250"/>
                <a:gd name="connsiteY71" fmla="*/ 2934031 h 3570136"/>
                <a:gd name="connsiteX72" fmla="*/ 858741 w 5184250"/>
                <a:gd name="connsiteY72" fmla="*/ 2997642 h 3570136"/>
                <a:gd name="connsiteX73" fmla="*/ 858741 w 5184250"/>
                <a:gd name="connsiteY73" fmla="*/ 2997642 h 3570136"/>
                <a:gd name="connsiteX74" fmla="*/ 811033 w 5184250"/>
                <a:gd name="connsiteY74" fmla="*/ 3108960 h 3570136"/>
                <a:gd name="connsiteX75" fmla="*/ 811033 w 5184250"/>
                <a:gd name="connsiteY75" fmla="*/ 3164619 h 3570136"/>
                <a:gd name="connsiteX76" fmla="*/ 811033 w 5184250"/>
                <a:gd name="connsiteY76" fmla="*/ 3164619 h 3570136"/>
                <a:gd name="connsiteX77" fmla="*/ 866692 w 5184250"/>
                <a:gd name="connsiteY77" fmla="*/ 3275937 h 3570136"/>
                <a:gd name="connsiteX78" fmla="*/ 826935 w 5184250"/>
                <a:gd name="connsiteY78" fmla="*/ 3323645 h 3570136"/>
                <a:gd name="connsiteX79" fmla="*/ 691763 w 5184250"/>
                <a:gd name="connsiteY79" fmla="*/ 3315694 h 3570136"/>
                <a:gd name="connsiteX80" fmla="*/ 564542 w 5184250"/>
                <a:gd name="connsiteY80" fmla="*/ 3419061 h 3570136"/>
                <a:gd name="connsiteX81" fmla="*/ 588396 w 5184250"/>
                <a:gd name="connsiteY81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929808 w 5184250"/>
                <a:gd name="connsiteY54" fmla="*/ 2782957 h 3570136"/>
                <a:gd name="connsiteX55" fmla="*/ 4794636 w 5184250"/>
                <a:gd name="connsiteY55" fmla="*/ 2798859 h 3570136"/>
                <a:gd name="connsiteX56" fmla="*/ 4794636 w 5184250"/>
                <a:gd name="connsiteY56" fmla="*/ 2798859 h 3570136"/>
                <a:gd name="connsiteX57" fmla="*/ 4659464 w 5184250"/>
                <a:gd name="connsiteY57" fmla="*/ 2814762 h 3570136"/>
                <a:gd name="connsiteX58" fmla="*/ 4651513 w 5184250"/>
                <a:gd name="connsiteY58" fmla="*/ 2989691 h 3570136"/>
                <a:gd name="connsiteX59" fmla="*/ 4389120 w 5184250"/>
                <a:gd name="connsiteY59" fmla="*/ 2989691 h 3570136"/>
                <a:gd name="connsiteX60" fmla="*/ 2218414 w 5184250"/>
                <a:gd name="connsiteY60" fmla="*/ 3021496 h 3570136"/>
                <a:gd name="connsiteX61" fmla="*/ 1940118 w 5184250"/>
                <a:gd name="connsiteY61" fmla="*/ 3021496 h 3570136"/>
                <a:gd name="connsiteX62" fmla="*/ 1940118 w 5184250"/>
                <a:gd name="connsiteY62" fmla="*/ 3021496 h 3570136"/>
                <a:gd name="connsiteX63" fmla="*/ 1940118 w 5184250"/>
                <a:gd name="connsiteY63" fmla="*/ 3021496 h 3570136"/>
                <a:gd name="connsiteX64" fmla="*/ 1892410 w 5184250"/>
                <a:gd name="connsiteY64" fmla="*/ 3069204 h 3570136"/>
                <a:gd name="connsiteX65" fmla="*/ 1407381 w 5184250"/>
                <a:gd name="connsiteY65" fmla="*/ 3069204 h 3570136"/>
                <a:gd name="connsiteX66" fmla="*/ 1399429 w 5184250"/>
                <a:gd name="connsiteY66" fmla="*/ 3021496 h 3570136"/>
                <a:gd name="connsiteX67" fmla="*/ 1327868 w 5184250"/>
                <a:gd name="connsiteY67" fmla="*/ 3005593 h 3570136"/>
                <a:gd name="connsiteX68" fmla="*/ 1176793 w 5184250"/>
                <a:gd name="connsiteY68" fmla="*/ 3005593 h 3570136"/>
                <a:gd name="connsiteX69" fmla="*/ 1184744 w 5184250"/>
                <a:gd name="connsiteY69" fmla="*/ 2926080 h 3570136"/>
                <a:gd name="connsiteX70" fmla="*/ 930302 w 5184250"/>
                <a:gd name="connsiteY70" fmla="*/ 2934031 h 3570136"/>
                <a:gd name="connsiteX71" fmla="*/ 858741 w 5184250"/>
                <a:gd name="connsiteY71" fmla="*/ 2997642 h 3570136"/>
                <a:gd name="connsiteX72" fmla="*/ 858741 w 5184250"/>
                <a:gd name="connsiteY72" fmla="*/ 2997642 h 3570136"/>
                <a:gd name="connsiteX73" fmla="*/ 811033 w 5184250"/>
                <a:gd name="connsiteY73" fmla="*/ 3108960 h 3570136"/>
                <a:gd name="connsiteX74" fmla="*/ 811033 w 5184250"/>
                <a:gd name="connsiteY74" fmla="*/ 3164619 h 3570136"/>
                <a:gd name="connsiteX75" fmla="*/ 811033 w 5184250"/>
                <a:gd name="connsiteY75" fmla="*/ 3164619 h 3570136"/>
                <a:gd name="connsiteX76" fmla="*/ 866692 w 5184250"/>
                <a:gd name="connsiteY76" fmla="*/ 3275937 h 3570136"/>
                <a:gd name="connsiteX77" fmla="*/ 826935 w 5184250"/>
                <a:gd name="connsiteY77" fmla="*/ 3323645 h 3570136"/>
                <a:gd name="connsiteX78" fmla="*/ 691763 w 5184250"/>
                <a:gd name="connsiteY78" fmla="*/ 3315694 h 3570136"/>
                <a:gd name="connsiteX79" fmla="*/ 564542 w 5184250"/>
                <a:gd name="connsiteY79" fmla="*/ 3419061 h 3570136"/>
                <a:gd name="connsiteX80" fmla="*/ 588396 w 5184250"/>
                <a:gd name="connsiteY80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929808 w 5184250"/>
                <a:gd name="connsiteY54" fmla="*/ 2782957 h 3570136"/>
                <a:gd name="connsiteX55" fmla="*/ 4794636 w 5184250"/>
                <a:gd name="connsiteY55" fmla="*/ 2798859 h 3570136"/>
                <a:gd name="connsiteX56" fmla="*/ 4794636 w 5184250"/>
                <a:gd name="connsiteY56" fmla="*/ 2798859 h 3570136"/>
                <a:gd name="connsiteX57" fmla="*/ 4659464 w 5184250"/>
                <a:gd name="connsiteY57" fmla="*/ 2814762 h 3570136"/>
                <a:gd name="connsiteX58" fmla="*/ 4389120 w 5184250"/>
                <a:gd name="connsiteY58" fmla="*/ 2989691 h 3570136"/>
                <a:gd name="connsiteX59" fmla="*/ 2218414 w 5184250"/>
                <a:gd name="connsiteY59" fmla="*/ 3021496 h 3570136"/>
                <a:gd name="connsiteX60" fmla="*/ 1940118 w 5184250"/>
                <a:gd name="connsiteY60" fmla="*/ 3021496 h 3570136"/>
                <a:gd name="connsiteX61" fmla="*/ 1940118 w 5184250"/>
                <a:gd name="connsiteY61" fmla="*/ 3021496 h 3570136"/>
                <a:gd name="connsiteX62" fmla="*/ 1940118 w 5184250"/>
                <a:gd name="connsiteY62" fmla="*/ 3021496 h 3570136"/>
                <a:gd name="connsiteX63" fmla="*/ 1892410 w 5184250"/>
                <a:gd name="connsiteY63" fmla="*/ 3069204 h 3570136"/>
                <a:gd name="connsiteX64" fmla="*/ 1407381 w 5184250"/>
                <a:gd name="connsiteY64" fmla="*/ 3069204 h 3570136"/>
                <a:gd name="connsiteX65" fmla="*/ 1399429 w 5184250"/>
                <a:gd name="connsiteY65" fmla="*/ 3021496 h 3570136"/>
                <a:gd name="connsiteX66" fmla="*/ 1327868 w 5184250"/>
                <a:gd name="connsiteY66" fmla="*/ 3005593 h 3570136"/>
                <a:gd name="connsiteX67" fmla="*/ 1176793 w 5184250"/>
                <a:gd name="connsiteY67" fmla="*/ 3005593 h 3570136"/>
                <a:gd name="connsiteX68" fmla="*/ 1184744 w 5184250"/>
                <a:gd name="connsiteY68" fmla="*/ 2926080 h 3570136"/>
                <a:gd name="connsiteX69" fmla="*/ 930302 w 5184250"/>
                <a:gd name="connsiteY69" fmla="*/ 2934031 h 3570136"/>
                <a:gd name="connsiteX70" fmla="*/ 858741 w 5184250"/>
                <a:gd name="connsiteY70" fmla="*/ 2997642 h 3570136"/>
                <a:gd name="connsiteX71" fmla="*/ 858741 w 5184250"/>
                <a:gd name="connsiteY71" fmla="*/ 2997642 h 3570136"/>
                <a:gd name="connsiteX72" fmla="*/ 811033 w 5184250"/>
                <a:gd name="connsiteY72" fmla="*/ 3108960 h 3570136"/>
                <a:gd name="connsiteX73" fmla="*/ 811033 w 5184250"/>
                <a:gd name="connsiteY73" fmla="*/ 3164619 h 3570136"/>
                <a:gd name="connsiteX74" fmla="*/ 811033 w 5184250"/>
                <a:gd name="connsiteY74" fmla="*/ 3164619 h 3570136"/>
                <a:gd name="connsiteX75" fmla="*/ 866692 w 5184250"/>
                <a:gd name="connsiteY75" fmla="*/ 3275937 h 3570136"/>
                <a:gd name="connsiteX76" fmla="*/ 826935 w 5184250"/>
                <a:gd name="connsiteY76" fmla="*/ 3323645 h 3570136"/>
                <a:gd name="connsiteX77" fmla="*/ 691763 w 5184250"/>
                <a:gd name="connsiteY77" fmla="*/ 3315694 h 3570136"/>
                <a:gd name="connsiteX78" fmla="*/ 564542 w 5184250"/>
                <a:gd name="connsiteY78" fmla="*/ 3419061 h 3570136"/>
                <a:gd name="connsiteX79" fmla="*/ 588396 w 5184250"/>
                <a:gd name="connsiteY79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929808 w 5184250"/>
                <a:gd name="connsiteY54" fmla="*/ 2782957 h 3570136"/>
                <a:gd name="connsiteX55" fmla="*/ 4794636 w 5184250"/>
                <a:gd name="connsiteY55" fmla="*/ 2798859 h 3570136"/>
                <a:gd name="connsiteX56" fmla="*/ 4794636 w 5184250"/>
                <a:gd name="connsiteY56" fmla="*/ 2798859 h 3570136"/>
                <a:gd name="connsiteX57" fmla="*/ 4659464 w 5184250"/>
                <a:gd name="connsiteY57" fmla="*/ 2814762 h 3570136"/>
                <a:gd name="connsiteX58" fmla="*/ 2218414 w 5184250"/>
                <a:gd name="connsiteY58" fmla="*/ 3021496 h 3570136"/>
                <a:gd name="connsiteX59" fmla="*/ 1940118 w 5184250"/>
                <a:gd name="connsiteY59" fmla="*/ 3021496 h 3570136"/>
                <a:gd name="connsiteX60" fmla="*/ 1940118 w 5184250"/>
                <a:gd name="connsiteY60" fmla="*/ 3021496 h 3570136"/>
                <a:gd name="connsiteX61" fmla="*/ 1940118 w 5184250"/>
                <a:gd name="connsiteY61" fmla="*/ 3021496 h 3570136"/>
                <a:gd name="connsiteX62" fmla="*/ 1892410 w 5184250"/>
                <a:gd name="connsiteY62" fmla="*/ 3069204 h 3570136"/>
                <a:gd name="connsiteX63" fmla="*/ 1407381 w 5184250"/>
                <a:gd name="connsiteY63" fmla="*/ 3069204 h 3570136"/>
                <a:gd name="connsiteX64" fmla="*/ 1399429 w 5184250"/>
                <a:gd name="connsiteY64" fmla="*/ 3021496 h 3570136"/>
                <a:gd name="connsiteX65" fmla="*/ 1327868 w 5184250"/>
                <a:gd name="connsiteY65" fmla="*/ 3005593 h 3570136"/>
                <a:gd name="connsiteX66" fmla="*/ 1176793 w 5184250"/>
                <a:gd name="connsiteY66" fmla="*/ 3005593 h 3570136"/>
                <a:gd name="connsiteX67" fmla="*/ 1184744 w 5184250"/>
                <a:gd name="connsiteY67" fmla="*/ 2926080 h 3570136"/>
                <a:gd name="connsiteX68" fmla="*/ 930302 w 5184250"/>
                <a:gd name="connsiteY68" fmla="*/ 2934031 h 3570136"/>
                <a:gd name="connsiteX69" fmla="*/ 858741 w 5184250"/>
                <a:gd name="connsiteY69" fmla="*/ 2997642 h 3570136"/>
                <a:gd name="connsiteX70" fmla="*/ 858741 w 5184250"/>
                <a:gd name="connsiteY70" fmla="*/ 2997642 h 3570136"/>
                <a:gd name="connsiteX71" fmla="*/ 811033 w 5184250"/>
                <a:gd name="connsiteY71" fmla="*/ 3108960 h 3570136"/>
                <a:gd name="connsiteX72" fmla="*/ 811033 w 5184250"/>
                <a:gd name="connsiteY72" fmla="*/ 3164619 h 3570136"/>
                <a:gd name="connsiteX73" fmla="*/ 811033 w 5184250"/>
                <a:gd name="connsiteY73" fmla="*/ 3164619 h 3570136"/>
                <a:gd name="connsiteX74" fmla="*/ 866692 w 5184250"/>
                <a:gd name="connsiteY74" fmla="*/ 3275937 h 3570136"/>
                <a:gd name="connsiteX75" fmla="*/ 826935 w 5184250"/>
                <a:gd name="connsiteY75" fmla="*/ 3323645 h 3570136"/>
                <a:gd name="connsiteX76" fmla="*/ 691763 w 5184250"/>
                <a:gd name="connsiteY76" fmla="*/ 3315694 h 3570136"/>
                <a:gd name="connsiteX77" fmla="*/ 564542 w 5184250"/>
                <a:gd name="connsiteY77" fmla="*/ 3419061 h 3570136"/>
                <a:gd name="connsiteX78" fmla="*/ 588396 w 5184250"/>
                <a:gd name="connsiteY78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794636 w 5184250"/>
                <a:gd name="connsiteY54" fmla="*/ 2798859 h 3570136"/>
                <a:gd name="connsiteX55" fmla="*/ 4794636 w 5184250"/>
                <a:gd name="connsiteY55" fmla="*/ 2798859 h 3570136"/>
                <a:gd name="connsiteX56" fmla="*/ 4659464 w 5184250"/>
                <a:gd name="connsiteY56" fmla="*/ 2814762 h 3570136"/>
                <a:gd name="connsiteX57" fmla="*/ 2218414 w 5184250"/>
                <a:gd name="connsiteY57" fmla="*/ 3021496 h 3570136"/>
                <a:gd name="connsiteX58" fmla="*/ 1940118 w 5184250"/>
                <a:gd name="connsiteY58" fmla="*/ 3021496 h 3570136"/>
                <a:gd name="connsiteX59" fmla="*/ 1940118 w 5184250"/>
                <a:gd name="connsiteY59" fmla="*/ 3021496 h 3570136"/>
                <a:gd name="connsiteX60" fmla="*/ 1940118 w 5184250"/>
                <a:gd name="connsiteY60" fmla="*/ 3021496 h 3570136"/>
                <a:gd name="connsiteX61" fmla="*/ 1892410 w 5184250"/>
                <a:gd name="connsiteY61" fmla="*/ 3069204 h 3570136"/>
                <a:gd name="connsiteX62" fmla="*/ 1407381 w 5184250"/>
                <a:gd name="connsiteY62" fmla="*/ 3069204 h 3570136"/>
                <a:gd name="connsiteX63" fmla="*/ 1399429 w 5184250"/>
                <a:gd name="connsiteY63" fmla="*/ 3021496 h 3570136"/>
                <a:gd name="connsiteX64" fmla="*/ 1327868 w 5184250"/>
                <a:gd name="connsiteY64" fmla="*/ 3005593 h 3570136"/>
                <a:gd name="connsiteX65" fmla="*/ 1176793 w 5184250"/>
                <a:gd name="connsiteY65" fmla="*/ 3005593 h 3570136"/>
                <a:gd name="connsiteX66" fmla="*/ 1184744 w 5184250"/>
                <a:gd name="connsiteY66" fmla="*/ 2926080 h 3570136"/>
                <a:gd name="connsiteX67" fmla="*/ 930302 w 5184250"/>
                <a:gd name="connsiteY67" fmla="*/ 2934031 h 3570136"/>
                <a:gd name="connsiteX68" fmla="*/ 858741 w 5184250"/>
                <a:gd name="connsiteY68" fmla="*/ 2997642 h 3570136"/>
                <a:gd name="connsiteX69" fmla="*/ 858741 w 5184250"/>
                <a:gd name="connsiteY69" fmla="*/ 2997642 h 3570136"/>
                <a:gd name="connsiteX70" fmla="*/ 811033 w 5184250"/>
                <a:gd name="connsiteY70" fmla="*/ 3108960 h 3570136"/>
                <a:gd name="connsiteX71" fmla="*/ 811033 w 5184250"/>
                <a:gd name="connsiteY71" fmla="*/ 3164619 h 3570136"/>
                <a:gd name="connsiteX72" fmla="*/ 811033 w 5184250"/>
                <a:gd name="connsiteY72" fmla="*/ 3164619 h 3570136"/>
                <a:gd name="connsiteX73" fmla="*/ 866692 w 5184250"/>
                <a:gd name="connsiteY73" fmla="*/ 3275937 h 3570136"/>
                <a:gd name="connsiteX74" fmla="*/ 826935 w 5184250"/>
                <a:gd name="connsiteY74" fmla="*/ 3323645 h 3570136"/>
                <a:gd name="connsiteX75" fmla="*/ 691763 w 5184250"/>
                <a:gd name="connsiteY75" fmla="*/ 3315694 h 3570136"/>
                <a:gd name="connsiteX76" fmla="*/ 564542 w 5184250"/>
                <a:gd name="connsiteY76" fmla="*/ 3419061 h 3570136"/>
                <a:gd name="connsiteX77" fmla="*/ 588396 w 5184250"/>
                <a:gd name="connsiteY77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794636 w 5184250"/>
                <a:gd name="connsiteY54" fmla="*/ 2798859 h 3570136"/>
                <a:gd name="connsiteX55" fmla="*/ 4659464 w 5184250"/>
                <a:gd name="connsiteY55" fmla="*/ 2814762 h 3570136"/>
                <a:gd name="connsiteX56" fmla="*/ 2218414 w 5184250"/>
                <a:gd name="connsiteY56" fmla="*/ 3021496 h 3570136"/>
                <a:gd name="connsiteX57" fmla="*/ 1940118 w 5184250"/>
                <a:gd name="connsiteY57" fmla="*/ 3021496 h 3570136"/>
                <a:gd name="connsiteX58" fmla="*/ 1940118 w 5184250"/>
                <a:gd name="connsiteY58" fmla="*/ 3021496 h 3570136"/>
                <a:gd name="connsiteX59" fmla="*/ 1940118 w 5184250"/>
                <a:gd name="connsiteY59" fmla="*/ 3021496 h 3570136"/>
                <a:gd name="connsiteX60" fmla="*/ 1892410 w 5184250"/>
                <a:gd name="connsiteY60" fmla="*/ 3069204 h 3570136"/>
                <a:gd name="connsiteX61" fmla="*/ 1407381 w 5184250"/>
                <a:gd name="connsiteY61" fmla="*/ 3069204 h 3570136"/>
                <a:gd name="connsiteX62" fmla="*/ 1399429 w 5184250"/>
                <a:gd name="connsiteY62" fmla="*/ 3021496 h 3570136"/>
                <a:gd name="connsiteX63" fmla="*/ 1327868 w 5184250"/>
                <a:gd name="connsiteY63" fmla="*/ 3005593 h 3570136"/>
                <a:gd name="connsiteX64" fmla="*/ 1176793 w 5184250"/>
                <a:gd name="connsiteY64" fmla="*/ 3005593 h 3570136"/>
                <a:gd name="connsiteX65" fmla="*/ 1184744 w 5184250"/>
                <a:gd name="connsiteY65" fmla="*/ 2926080 h 3570136"/>
                <a:gd name="connsiteX66" fmla="*/ 930302 w 5184250"/>
                <a:gd name="connsiteY66" fmla="*/ 2934031 h 3570136"/>
                <a:gd name="connsiteX67" fmla="*/ 858741 w 5184250"/>
                <a:gd name="connsiteY67" fmla="*/ 2997642 h 3570136"/>
                <a:gd name="connsiteX68" fmla="*/ 858741 w 5184250"/>
                <a:gd name="connsiteY68" fmla="*/ 2997642 h 3570136"/>
                <a:gd name="connsiteX69" fmla="*/ 811033 w 5184250"/>
                <a:gd name="connsiteY69" fmla="*/ 3108960 h 3570136"/>
                <a:gd name="connsiteX70" fmla="*/ 811033 w 5184250"/>
                <a:gd name="connsiteY70" fmla="*/ 3164619 h 3570136"/>
                <a:gd name="connsiteX71" fmla="*/ 811033 w 5184250"/>
                <a:gd name="connsiteY71" fmla="*/ 3164619 h 3570136"/>
                <a:gd name="connsiteX72" fmla="*/ 866692 w 5184250"/>
                <a:gd name="connsiteY72" fmla="*/ 3275937 h 3570136"/>
                <a:gd name="connsiteX73" fmla="*/ 826935 w 5184250"/>
                <a:gd name="connsiteY73" fmla="*/ 3323645 h 3570136"/>
                <a:gd name="connsiteX74" fmla="*/ 691763 w 5184250"/>
                <a:gd name="connsiteY74" fmla="*/ 3315694 h 3570136"/>
                <a:gd name="connsiteX75" fmla="*/ 564542 w 5184250"/>
                <a:gd name="connsiteY75" fmla="*/ 3419061 h 3570136"/>
                <a:gd name="connsiteX76" fmla="*/ 588396 w 5184250"/>
                <a:gd name="connsiteY76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659464 w 5184250"/>
                <a:gd name="connsiteY54" fmla="*/ 2814762 h 3570136"/>
                <a:gd name="connsiteX55" fmla="*/ 2218414 w 5184250"/>
                <a:gd name="connsiteY55" fmla="*/ 3021496 h 3570136"/>
                <a:gd name="connsiteX56" fmla="*/ 1940118 w 5184250"/>
                <a:gd name="connsiteY56" fmla="*/ 3021496 h 3570136"/>
                <a:gd name="connsiteX57" fmla="*/ 1940118 w 5184250"/>
                <a:gd name="connsiteY57" fmla="*/ 3021496 h 3570136"/>
                <a:gd name="connsiteX58" fmla="*/ 1940118 w 5184250"/>
                <a:gd name="connsiteY58" fmla="*/ 3021496 h 3570136"/>
                <a:gd name="connsiteX59" fmla="*/ 1892410 w 5184250"/>
                <a:gd name="connsiteY59" fmla="*/ 3069204 h 3570136"/>
                <a:gd name="connsiteX60" fmla="*/ 1407381 w 5184250"/>
                <a:gd name="connsiteY60" fmla="*/ 3069204 h 3570136"/>
                <a:gd name="connsiteX61" fmla="*/ 1399429 w 5184250"/>
                <a:gd name="connsiteY61" fmla="*/ 3021496 h 3570136"/>
                <a:gd name="connsiteX62" fmla="*/ 1327868 w 5184250"/>
                <a:gd name="connsiteY62" fmla="*/ 3005593 h 3570136"/>
                <a:gd name="connsiteX63" fmla="*/ 1176793 w 5184250"/>
                <a:gd name="connsiteY63" fmla="*/ 3005593 h 3570136"/>
                <a:gd name="connsiteX64" fmla="*/ 1184744 w 5184250"/>
                <a:gd name="connsiteY64" fmla="*/ 2926080 h 3570136"/>
                <a:gd name="connsiteX65" fmla="*/ 930302 w 5184250"/>
                <a:gd name="connsiteY65" fmla="*/ 2934031 h 3570136"/>
                <a:gd name="connsiteX66" fmla="*/ 858741 w 5184250"/>
                <a:gd name="connsiteY66" fmla="*/ 2997642 h 3570136"/>
                <a:gd name="connsiteX67" fmla="*/ 858741 w 5184250"/>
                <a:gd name="connsiteY67" fmla="*/ 2997642 h 3570136"/>
                <a:gd name="connsiteX68" fmla="*/ 811033 w 5184250"/>
                <a:gd name="connsiteY68" fmla="*/ 3108960 h 3570136"/>
                <a:gd name="connsiteX69" fmla="*/ 811033 w 5184250"/>
                <a:gd name="connsiteY69" fmla="*/ 3164619 h 3570136"/>
                <a:gd name="connsiteX70" fmla="*/ 811033 w 5184250"/>
                <a:gd name="connsiteY70" fmla="*/ 3164619 h 3570136"/>
                <a:gd name="connsiteX71" fmla="*/ 866692 w 5184250"/>
                <a:gd name="connsiteY71" fmla="*/ 3275937 h 3570136"/>
                <a:gd name="connsiteX72" fmla="*/ 826935 w 5184250"/>
                <a:gd name="connsiteY72" fmla="*/ 3323645 h 3570136"/>
                <a:gd name="connsiteX73" fmla="*/ 691763 w 5184250"/>
                <a:gd name="connsiteY73" fmla="*/ 3315694 h 3570136"/>
                <a:gd name="connsiteX74" fmla="*/ 564542 w 5184250"/>
                <a:gd name="connsiteY74" fmla="*/ 3419061 h 3570136"/>
                <a:gd name="connsiteX75" fmla="*/ 588396 w 5184250"/>
                <a:gd name="connsiteY75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2218414 w 5184250"/>
                <a:gd name="connsiteY54" fmla="*/ 3021496 h 3570136"/>
                <a:gd name="connsiteX55" fmla="*/ 1940118 w 5184250"/>
                <a:gd name="connsiteY55" fmla="*/ 3021496 h 3570136"/>
                <a:gd name="connsiteX56" fmla="*/ 1940118 w 5184250"/>
                <a:gd name="connsiteY56" fmla="*/ 3021496 h 3570136"/>
                <a:gd name="connsiteX57" fmla="*/ 1940118 w 5184250"/>
                <a:gd name="connsiteY57" fmla="*/ 3021496 h 3570136"/>
                <a:gd name="connsiteX58" fmla="*/ 1892410 w 5184250"/>
                <a:gd name="connsiteY58" fmla="*/ 3069204 h 3570136"/>
                <a:gd name="connsiteX59" fmla="*/ 1407381 w 5184250"/>
                <a:gd name="connsiteY59" fmla="*/ 3069204 h 3570136"/>
                <a:gd name="connsiteX60" fmla="*/ 1399429 w 5184250"/>
                <a:gd name="connsiteY60" fmla="*/ 3021496 h 3570136"/>
                <a:gd name="connsiteX61" fmla="*/ 1327868 w 5184250"/>
                <a:gd name="connsiteY61" fmla="*/ 3005593 h 3570136"/>
                <a:gd name="connsiteX62" fmla="*/ 1176793 w 5184250"/>
                <a:gd name="connsiteY62" fmla="*/ 3005593 h 3570136"/>
                <a:gd name="connsiteX63" fmla="*/ 1184744 w 5184250"/>
                <a:gd name="connsiteY63" fmla="*/ 2926080 h 3570136"/>
                <a:gd name="connsiteX64" fmla="*/ 930302 w 5184250"/>
                <a:gd name="connsiteY64" fmla="*/ 2934031 h 3570136"/>
                <a:gd name="connsiteX65" fmla="*/ 858741 w 5184250"/>
                <a:gd name="connsiteY65" fmla="*/ 2997642 h 3570136"/>
                <a:gd name="connsiteX66" fmla="*/ 858741 w 5184250"/>
                <a:gd name="connsiteY66" fmla="*/ 2997642 h 3570136"/>
                <a:gd name="connsiteX67" fmla="*/ 811033 w 5184250"/>
                <a:gd name="connsiteY67" fmla="*/ 3108960 h 3570136"/>
                <a:gd name="connsiteX68" fmla="*/ 811033 w 5184250"/>
                <a:gd name="connsiteY68" fmla="*/ 3164619 h 3570136"/>
                <a:gd name="connsiteX69" fmla="*/ 811033 w 5184250"/>
                <a:gd name="connsiteY69" fmla="*/ 3164619 h 3570136"/>
                <a:gd name="connsiteX70" fmla="*/ 866692 w 5184250"/>
                <a:gd name="connsiteY70" fmla="*/ 3275937 h 3570136"/>
                <a:gd name="connsiteX71" fmla="*/ 826935 w 5184250"/>
                <a:gd name="connsiteY71" fmla="*/ 3323645 h 3570136"/>
                <a:gd name="connsiteX72" fmla="*/ 691763 w 5184250"/>
                <a:gd name="connsiteY72" fmla="*/ 3315694 h 3570136"/>
                <a:gd name="connsiteX73" fmla="*/ 564542 w 5184250"/>
                <a:gd name="connsiteY73" fmla="*/ 3419061 h 3570136"/>
                <a:gd name="connsiteX74" fmla="*/ 588396 w 5184250"/>
                <a:gd name="connsiteY74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2218414 w 5184250"/>
                <a:gd name="connsiteY53" fmla="*/ 3021496 h 3570136"/>
                <a:gd name="connsiteX54" fmla="*/ 1940118 w 5184250"/>
                <a:gd name="connsiteY54" fmla="*/ 3021496 h 3570136"/>
                <a:gd name="connsiteX55" fmla="*/ 1940118 w 5184250"/>
                <a:gd name="connsiteY55" fmla="*/ 3021496 h 3570136"/>
                <a:gd name="connsiteX56" fmla="*/ 1940118 w 5184250"/>
                <a:gd name="connsiteY56" fmla="*/ 3021496 h 3570136"/>
                <a:gd name="connsiteX57" fmla="*/ 1892410 w 5184250"/>
                <a:gd name="connsiteY57" fmla="*/ 3069204 h 3570136"/>
                <a:gd name="connsiteX58" fmla="*/ 1407381 w 5184250"/>
                <a:gd name="connsiteY58" fmla="*/ 3069204 h 3570136"/>
                <a:gd name="connsiteX59" fmla="*/ 1399429 w 5184250"/>
                <a:gd name="connsiteY59" fmla="*/ 3021496 h 3570136"/>
                <a:gd name="connsiteX60" fmla="*/ 1327868 w 5184250"/>
                <a:gd name="connsiteY60" fmla="*/ 3005593 h 3570136"/>
                <a:gd name="connsiteX61" fmla="*/ 1176793 w 5184250"/>
                <a:gd name="connsiteY61" fmla="*/ 3005593 h 3570136"/>
                <a:gd name="connsiteX62" fmla="*/ 1184744 w 5184250"/>
                <a:gd name="connsiteY62" fmla="*/ 2926080 h 3570136"/>
                <a:gd name="connsiteX63" fmla="*/ 930302 w 5184250"/>
                <a:gd name="connsiteY63" fmla="*/ 2934031 h 3570136"/>
                <a:gd name="connsiteX64" fmla="*/ 858741 w 5184250"/>
                <a:gd name="connsiteY64" fmla="*/ 2997642 h 3570136"/>
                <a:gd name="connsiteX65" fmla="*/ 858741 w 5184250"/>
                <a:gd name="connsiteY65" fmla="*/ 2997642 h 3570136"/>
                <a:gd name="connsiteX66" fmla="*/ 811033 w 5184250"/>
                <a:gd name="connsiteY66" fmla="*/ 3108960 h 3570136"/>
                <a:gd name="connsiteX67" fmla="*/ 811033 w 5184250"/>
                <a:gd name="connsiteY67" fmla="*/ 3164619 h 3570136"/>
                <a:gd name="connsiteX68" fmla="*/ 811033 w 5184250"/>
                <a:gd name="connsiteY68" fmla="*/ 3164619 h 3570136"/>
                <a:gd name="connsiteX69" fmla="*/ 866692 w 5184250"/>
                <a:gd name="connsiteY69" fmla="*/ 3275937 h 3570136"/>
                <a:gd name="connsiteX70" fmla="*/ 826935 w 5184250"/>
                <a:gd name="connsiteY70" fmla="*/ 3323645 h 3570136"/>
                <a:gd name="connsiteX71" fmla="*/ 691763 w 5184250"/>
                <a:gd name="connsiteY71" fmla="*/ 3315694 h 3570136"/>
                <a:gd name="connsiteX72" fmla="*/ 564542 w 5184250"/>
                <a:gd name="connsiteY72" fmla="*/ 3419061 h 3570136"/>
                <a:gd name="connsiteX73" fmla="*/ 588396 w 5184250"/>
                <a:gd name="connsiteY73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2218414 w 5184250"/>
                <a:gd name="connsiteY52" fmla="*/ 3021496 h 3570136"/>
                <a:gd name="connsiteX53" fmla="*/ 1940118 w 5184250"/>
                <a:gd name="connsiteY53" fmla="*/ 3021496 h 3570136"/>
                <a:gd name="connsiteX54" fmla="*/ 1940118 w 5184250"/>
                <a:gd name="connsiteY54" fmla="*/ 3021496 h 3570136"/>
                <a:gd name="connsiteX55" fmla="*/ 1940118 w 5184250"/>
                <a:gd name="connsiteY55" fmla="*/ 3021496 h 3570136"/>
                <a:gd name="connsiteX56" fmla="*/ 1892410 w 5184250"/>
                <a:gd name="connsiteY56" fmla="*/ 3069204 h 3570136"/>
                <a:gd name="connsiteX57" fmla="*/ 1407381 w 5184250"/>
                <a:gd name="connsiteY57" fmla="*/ 3069204 h 3570136"/>
                <a:gd name="connsiteX58" fmla="*/ 1399429 w 5184250"/>
                <a:gd name="connsiteY58" fmla="*/ 3021496 h 3570136"/>
                <a:gd name="connsiteX59" fmla="*/ 1327868 w 5184250"/>
                <a:gd name="connsiteY59" fmla="*/ 3005593 h 3570136"/>
                <a:gd name="connsiteX60" fmla="*/ 1176793 w 5184250"/>
                <a:gd name="connsiteY60" fmla="*/ 3005593 h 3570136"/>
                <a:gd name="connsiteX61" fmla="*/ 1184744 w 5184250"/>
                <a:gd name="connsiteY61" fmla="*/ 2926080 h 3570136"/>
                <a:gd name="connsiteX62" fmla="*/ 930302 w 5184250"/>
                <a:gd name="connsiteY62" fmla="*/ 2934031 h 3570136"/>
                <a:gd name="connsiteX63" fmla="*/ 858741 w 5184250"/>
                <a:gd name="connsiteY63" fmla="*/ 2997642 h 3570136"/>
                <a:gd name="connsiteX64" fmla="*/ 858741 w 5184250"/>
                <a:gd name="connsiteY64" fmla="*/ 2997642 h 3570136"/>
                <a:gd name="connsiteX65" fmla="*/ 811033 w 5184250"/>
                <a:gd name="connsiteY65" fmla="*/ 3108960 h 3570136"/>
                <a:gd name="connsiteX66" fmla="*/ 811033 w 5184250"/>
                <a:gd name="connsiteY66" fmla="*/ 3164619 h 3570136"/>
                <a:gd name="connsiteX67" fmla="*/ 811033 w 5184250"/>
                <a:gd name="connsiteY67" fmla="*/ 3164619 h 3570136"/>
                <a:gd name="connsiteX68" fmla="*/ 866692 w 5184250"/>
                <a:gd name="connsiteY68" fmla="*/ 3275937 h 3570136"/>
                <a:gd name="connsiteX69" fmla="*/ 826935 w 5184250"/>
                <a:gd name="connsiteY69" fmla="*/ 3323645 h 3570136"/>
                <a:gd name="connsiteX70" fmla="*/ 691763 w 5184250"/>
                <a:gd name="connsiteY70" fmla="*/ 3315694 h 3570136"/>
                <a:gd name="connsiteX71" fmla="*/ 564542 w 5184250"/>
                <a:gd name="connsiteY71" fmla="*/ 3419061 h 3570136"/>
                <a:gd name="connsiteX72" fmla="*/ 588396 w 5184250"/>
                <a:gd name="connsiteY72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37760 w 5184250"/>
                <a:gd name="connsiteY50" fmla="*/ 2647784 h 3570136"/>
                <a:gd name="connsiteX51" fmla="*/ 2218414 w 5184250"/>
                <a:gd name="connsiteY51" fmla="*/ 3021496 h 3570136"/>
                <a:gd name="connsiteX52" fmla="*/ 1940118 w 5184250"/>
                <a:gd name="connsiteY52" fmla="*/ 3021496 h 3570136"/>
                <a:gd name="connsiteX53" fmla="*/ 1940118 w 5184250"/>
                <a:gd name="connsiteY53" fmla="*/ 3021496 h 3570136"/>
                <a:gd name="connsiteX54" fmla="*/ 1940118 w 5184250"/>
                <a:gd name="connsiteY54" fmla="*/ 3021496 h 3570136"/>
                <a:gd name="connsiteX55" fmla="*/ 1892410 w 5184250"/>
                <a:gd name="connsiteY55" fmla="*/ 3069204 h 3570136"/>
                <a:gd name="connsiteX56" fmla="*/ 1407381 w 5184250"/>
                <a:gd name="connsiteY56" fmla="*/ 3069204 h 3570136"/>
                <a:gd name="connsiteX57" fmla="*/ 1399429 w 5184250"/>
                <a:gd name="connsiteY57" fmla="*/ 3021496 h 3570136"/>
                <a:gd name="connsiteX58" fmla="*/ 1327868 w 5184250"/>
                <a:gd name="connsiteY58" fmla="*/ 3005593 h 3570136"/>
                <a:gd name="connsiteX59" fmla="*/ 1176793 w 5184250"/>
                <a:gd name="connsiteY59" fmla="*/ 3005593 h 3570136"/>
                <a:gd name="connsiteX60" fmla="*/ 1184744 w 5184250"/>
                <a:gd name="connsiteY60" fmla="*/ 2926080 h 3570136"/>
                <a:gd name="connsiteX61" fmla="*/ 930302 w 5184250"/>
                <a:gd name="connsiteY61" fmla="*/ 2934031 h 3570136"/>
                <a:gd name="connsiteX62" fmla="*/ 858741 w 5184250"/>
                <a:gd name="connsiteY62" fmla="*/ 2997642 h 3570136"/>
                <a:gd name="connsiteX63" fmla="*/ 858741 w 5184250"/>
                <a:gd name="connsiteY63" fmla="*/ 2997642 h 3570136"/>
                <a:gd name="connsiteX64" fmla="*/ 811033 w 5184250"/>
                <a:gd name="connsiteY64" fmla="*/ 3108960 h 3570136"/>
                <a:gd name="connsiteX65" fmla="*/ 811033 w 5184250"/>
                <a:gd name="connsiteY65" fmla="*/ 3164619 h 3570136"/>
                <a:gd name="connsiteX66" fmla="*/ 811033 w 5184250"/>
                <a:gd name="connsiteY66" fmla="*/ 3164619 h 3570136"/>
                <a:gd name="connsiteX67" fmla="*/ 866692 w 5184250"/>
                <a:gd name="connsiteY67" fmla="*/ 3275937 h 3570136"/>
                <a:gd name="connsiteX68" fmla="*/ 826935 w 5184250"/>
                <a:gd name="connsiteY68" fmla="*/ 3323645 h 3570136"/>
                <a:gd name="connsiteX69" fmla="*/ 691763 w 5184250"/>
                <a:gd name="connsiteY69" fmla="*/ 3315694 h 3570136"/>
                <a:gd name="connsiteX70" fmla="*/ 564542 w 5184250"/>
                <a:gd name="connsiteY70" fmla="*/ 3419061 h 3570136"/>
                <a:gd name="connsiteX71" fmla="*/ 588396 w 5184250"/>
                <a:gd name="connsiteY71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45711 w 5184250"/>
                <a:gd name="connsiteY48" fmla="*/ 2202511 h 3570136"/>
                <a:gd name="connsiteX49" fmla="*/ 4937760 w 5184250"/>
                <a:gd name="connsiteY49" fmla="*/ 2647784 h 3570136"/>
                <a:gd name="connsiteX50" fmla="*/ 2218414 w 5184250"/>
                <a:gd name="connsiteY50" fmla="*/ 3021496 h 3570136"/>
                <a:gd name="connsiteX51" fmla="*/ 1940118 w 5184250"/>
                <a:gd name="connsiteY51" fmla="*/ 3021496 h 3570136"/>
                <a:gd name="connsiteX52" fmla="*/ 1940118 w 5184250"/>
                <a:gd name="connsiteY52" fmla="*/ 3021496 h 3570136"/>
                <a:gd name="connsiteX53" fmla="*/ 1940118 w 5184250"/>
                <a:gd name="connsiteY53" fmla="*/ 3021496 h 3570136"/>
                <a:gd name="connsiteX54" fmla="*/ 1892410 w 5184250"/>
                <a:gd name="connsiteY54" fmla="*/ 3069204 h 3570136"/>
                <a:gd name="connsiteX55" fmla="*/ 1407381 w 5184250"/>
                <a:gd name="connsiteY55" fmla="*/ 3069204 h 3570136"/>
                <a:gd name="connsiteX56" fmla="*/ 1399429 w 5184250"/>
                <a:gd name="connsiteY56" fmla="*/ 3021496 h 3570136"/>
                <a:gd name="connsiteX57" fmla="*/ 1327868 w 5184250"/>
                <a:gd name="connsiteY57" fmla="*/ 3005593 h 3570136"/>
                <a:gd name="connsiteX58" fmla="*/ 1176793 w 5184250"/>
                <a:gd name="connsiteY58" fmla="*/ 3005593 h 3570136"/>
                <a:gd name="connsiteX59" fmla="*/ 1184744 w 5184250"/>
                <a:gd name="connsiteY59" fmla="*/ 2926080 h 3570136"/>
                <a:gd name="connsiteX60" fmla="*/ 930302 w 5184250"/>
                <a:gd name="connsiteY60" fmla="*/ 2934031 h 3570136"/>
                <a:gd name="connsiteX61" fmla="*/ 858741 w 5184250"/>
                <a:gd name="connsiteY61" fmla="*/ 2997642 h 3570136"/>
                <a:gd name="connsiteX62" fmla="*/ 858741 w 5184250"/>
                <a:gd name="connsiteY62" fmla="*/ 2997642 h 3570136"/>
                <a:gd name="connsiteX63" fmla="*/ 811033 w 5184250"/>
                <a:gd name="connsiteY63" fmla="*/ 3108960 h 3570136"/>
                <a:gd name="connsiteX64" fmla="*/ 811033 w 5184250"/>
                <a:gd name="connsiteY64" fmla="*/ 3164619 h 3570136"/>
                <a:gd name="connsiteX65" fmla="*/ 811033 w 5184250"/>
                <a:gd name="connsiteY65" fmla="*/ 3164619 h 3570136"/>
                <a:gd name="connsiteX66" fmla="*/ 866692 w 5184250"/>
                <a:gd name="connsiteY66" fmla="*/ 3275937 h 3570136"/>
                <a:gd name="connsiteX67" fmla="*/ 826935 w 5184250"/>
                <a:gd name="connsiteY67" fmla="*/ 3323645 h 3570136"/>
                <a:gd name="connsiteX68" fmla="*/ 691763 w 5184250"/>
                <a:gd name="connsiteY68" fmla="*/ 3315694 h 3570136"/>
                <a:gd name="connsiteX69" fmla="*/ 564542 w 5184250"/>
                <a:gd name="connsiteY69" fmla="*/ 3419061 h 3570136"/>
                <a:gd name="connsiteX70" fmla="*/ 588396 w 5184250"/>
                <a:gd name="connsiteY70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945711 w 5184250"/>
                <a:gd name="connsiteY47" fmla="*/ 2202511 h 3570136"/>
                <a:gd name="connsiteX48" fmla="*/ 4937760 w 5184250"/>
                <a:gd name="connsiteY48" fmla="*/ 2647784 h 3570136"/>
                <a:gd name="connsiteX49" fmla="*/ 2218414 w 5184250"/>
                <a:gd name="connsiteY49" fmla="*/ 3021496 h 3570136"/>
                <a:gd name="connsiteX50" fmla="*/ 1940118 w 5184250"/>
                <a:gd name="connsiteY50" fmla="*/ 3021496 h 3570136"/>
                <a:gd name="connsiteX51" fmla="*/ 1940118 w 5184250"/>
                <a:gd name="connsiteY51" fmla="*/ 3021496 h 3570136"/>
                <a:gd name="connsiteX52" fmla="*/ 1940118 w 5184250"/>
                <a:gd name="connsiteY52" fmla="*/ 3021496 h 3570136"/>
                <a:gd name="connsiteX53" fmla="*/ 1892410 w 5184250"/>
                <a:gd name="connsiteY53" fmla="*/ 3069204 h 3570136"/>
                <a:gd name="connsiteX54" fmla="*/ 1407381 w 5184250"/>
                <a:gd name="connsiteY54" fmla="*/ 3069204 h 3570136"/>
                <a:gd name="connsiteX55" fmla="*/ 1399429 w 5184250"/>
                <a:gd name="connsiteY55" fmla="*/ 3021496 h 3570136"/>
                <a:gd name="connsiteX56" fmla="*/ 1327868 w 5184250"/>
                <a:gd name="connsiteY56" fmla="*/ 3005593 h 3570136"/>
                <a:gd name="connsiteX57" fmla="*/ 1176793 w 5184250"/>
                <a:gd name="connsiteY57" fmla="*/ 3005593 h 3570136"/>
                <a:gd name="connsiteX58" fmla="*/ 1184744 w 5184250"/>
                <a:gd name="connsiteY58" fmla="*/ 2926080 h 3570136"/>
                <a:gd name="connsiteX59" fmla="*/ 930302 w 5184250"/>
                <a:gd name="connsiteY59" fmla="*/ 2934031 h 3570136"/>
                <a:gd name="connsiteX60" fmla="*/ 858741 w 5184250"/>
                <a:gd name="connsiteY60" fmla="*/ 2997642 h 3570136"/>
                <a:gd name="connsiteX61" fmla="*/ 858741 w 5184250"/>
                <a:gd name="connsiteY61" fmla="*/ 2997642 h 3570136"/>
                <a:gd name="connsiteX62" fmla="*/ 811033 w 5184250"/>
                <a:gd name="connsiteY62" fmla="*/ 3108960 h 3570136"/>
                <a:gd name="connsiteX63" fmla="*/ 811033 w 5184250"/>
                <a:gd name="connsiteY63" fmla="*/ 3164619 h 3570136"/>
                <a:gd name="connsiteX64" fmla="*/ 811033 w 5184250"/>
                <a:gd name="connsiteY64" fmla="*/ 3164619 h 3570136"/>
                <a:gd name="connsiteX65" fmla="*/ 866692 w 5184250"/>
                <a:gd name="connsiteY65" fmla="*/ 3275937 h 3570136"/>
                <a:gd name="connsiteX66" fmla="*/ 826935 w 5184250"/>
                <a:gd name="connsiteY66" fmla="*/ 3323645 h 3570136"/>
                <a:gd name="connsiteX67" fmla="*/ 691763 w 5184250"/>
                <a:gd name="connsiteY67" fmla="*/ 3315694 h 3570136"/>
                <a:gd name="connsiteX68" fmla="*/ 564542 w 5184250"/>
                <a:gd name="connsiteY68" fmla="*/ 3419061 h 3570136"/>
                <a:gd name="connsiteX69" fmla="*/ 588396 w 5184250"/>
                <a:gd name="connsiteY69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945711 w 5184250"/>
                <a:gd name="connsiteY46" fmla="*/ 2202511 h 3570136"/>
                <a:gd name="connsiteX47" fmla="*/ 4937760 w 5184250"/>
                <a:gd name="connsiteY47" fmla="*/ 2647784 h 3570136"/>
                <a:gd name="connsiteX48" fmla="*/ 2218414 w 5184250"/>
                <a:gd name="connsiteY48" fmla="*/ 3021496 h 3570136"/>
                <a:gd name="connsiteX49" fmla="*/ 1940118 w 5184250"/>
                <a:gd name="connsiteY49" fmla="*/ 3021496 h 3570136"/>
                <a:gd name="connsiteX50" fmla="*/ 1940118 w 5184250"/>
                <a:gd name="connsiteY50" fmla="*/ 3021496 h 3570136"/>
                <a:gd name="connsiteX51" fmla="*/ 1940118 w 5184250"/>
                <a:gd name="connsiteY51" fmla="*/ 3021496 h 3570136"/>
                <a:gd name="connsiteX52" fmla="*/ 1892410 w 5184250"/>
                <a:gd name="connsiteY52" fmla="*/ 3069204 h 3570136"/>
                <a:gd name="connsiteX53" fmla="*/ 1407381 w 5184250"/>
                <a:gd name="connsiteY53" fmla="*/ 3069204 h 3570136"/>
                <a:gd name="connsiteX54" fmla="*/ 1399429 w 5184250"/>
                <a:gd name="connsiteY54" fmla="*/ 3021496 h 3570136"/>
                <a:gd name="connsiteX55" fmla="*/ 1327868 w 5184250"/>
                <a:gd name="connsiteY55" fmla="*/ 3005593 h 3570136"/>
                <a:gd name="connsiteX56" fmla="*/ 1176793 w 5184250"/>
                <a:gd name="connsiteY56" fmla="*/ 3005593 h 3570136"/>
                <a:gd name="connsiteX57" fmla="*/ 1184744 w 5184250"/>
                <a:gd name="connsiteY57" fmla="*/ 2926080 h 3570136"/>
                <a:gd name="connsiteX58" fmla="*/ 930302 w 5184250"/>
                <a:gd name="connsiteY58" fmla="*/ 2934031 h 3570136"/>
                <a:gd name="connsiteX59" fmla="*/ 858741 w 5184250"/>
                <a:gd name="connsiteY59" fmla="*/ 2997642 h 3570136"/>
                <a:gd name="connsiteX60" fmla="*/ 858741 w 5184250"/>
                <a:gd name="connsiteY60" fmla="*/ 2997642 h 3570136"/>
                <a:gd name="connsiteX61" fmla="*/ 811033 w 5184250"/>
                <a:gd name="connsiteY61" fmla="*/ 3108960 h 3570136"/>
                <a:gd name="connsiteX62" fmla="*/ 811033 w 5184250"/>
                <a:gd name="connsiteY62" fmla="*/ 3164619 h 3570136"/>
                <a:gd name="connsiteX63" fmla="*/ 811033 w 5184250"/>
                <a:gd name="connsiteY63" fmla="*/ 3164619 h 3570136"/>
                <a:gd name="connsiteX64" fmla="*/ 866692 w 5184250"/>
                <a:gd name="connsiteY64" fmla="*/ 3275937 h 3570136"/>
                <a:gd name="connsiteX65" fmla="*/ 826935 w 5184250"/>
                <a:gd name="connsiteY65" fmla="*/ 3323645 h 3570136"/>
                <a:gd name="connsiteX66" fmla="*/ 691763 w 5184250"/>
                <a:gd name="connsiteY66" fmla="*/ 3315694 h 3570136"/>
                <a:gd name="connsiteX67" fmla="*/ 564542 w 5184250"/>
                <a:gd name="connsiteY67" fmla="*/ 3419061 h 3570136"/>
                <a:gd name="connsiteX68" fmla="*/ 588396 w 5184250"/>
                <a:gd name="connsiteY68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945711 w 5184250"/>
                <a:gd name="connsiteY45" fmla="*/ 2202511 h 3570136"/>
                <a:gd name="connsiteX46" fmla="*/ 4937760 w 5184250"/>
                <a:gd name="connsiteY46" fmla="*/ 2647784 h 3570136"/>
                <a:gd name="connsiteX47" fmla="*/ 2218414 w 5184250"/>
                <a:gd name="connsiteY47" fmla="*/ 3021496 h 3570136"/>
                <a:gd name="connsiteX48" fmla="*/ 1940118 w 5184250"/>
                <a:gd name="connsiteY48" fmla="*/ 3021496 h 3570136"/>
                <a:gd name="connsiteX49" fmla="*/ 1940118 w 5184250"/>
                <a:gd name="connsiteY49" fmla="*/ 3021496 h 3570136"/>
                <a:gd name="connsiteX50" fmla="*/ 1940118 w 5184250"/>
                <a:gd name="connsiteY50" fmla="*/ 3021496 h 3570136"/>
                <a:gd name="connsiteX51" fmla="*/ 1892410 w 5184250"/>
                <a:gd name="connsiteY51" fmla="*/ 3069204 h 3570136"/>
                <a:gd name="connsiteX52" fmla="*/ 1407381 w 5184250"/>
                <a:gd name="connsiteY52" fmla="*/ 3069204 h 3570136"/>
                <a:gd name="connsiteX53" fmla="*/ 1399429 w 5184250"/>
                <a:gd name="connsiteY53" fmla="*/ 3021496 h 3570136"/>
                <a:gd name="connsiteX54" fmla="*/ 1327868 w 5184250"/>
                <a:gd name="connsiteY54" fmla="*/ 3005593 h 3570136"/>
                <a:gd name="connsiteX55" fmla="*/ 1176793 w 5184250"/>
                <a:gd name="connsiteY55" fmla="*/ 3005593 h 3570136"/>
                <a:gd name="connsiteX56" fmla="*/ 1184744 w 5184250"/>
                <a:gd name="connsiteY56" fmla="*/ 2926080 h 3570136"/>
                <a:gd name="connsiteX57" fmla="*/ 930302 w 5184250"/>
                <a:gd name="connsiteY57" fmla="*/ 2934031 h 3570136"/>
                <a:gd name="connsiteX58" fmla="*/ 858741 w 5184250"/>
                <a:gd name="connsiteY58" fmla="*/ 2997642 h 3570136"/>
                <a:gd name="connsiteX59" fmla="*/ 858741 w 5184250"/>
                <a:gd name="connsiteY59" fmla="*/ 2997642 h 3570136"/>
                <a:gd name="connsiteX60" fmla="*/ 811033 w 5184250"/>
                <a:gd name="connsiteY60" fmla="*/ 3108960 h 3570136"/>
                <a:gd name="connsiteX61" fmla="*/ 811033 w 5184250"/>
                <a:gd name="connsiteY61" fmla="*/ 3164619 h 3570136"/>
                <a:gd name="connsiteX62" fmla="*/ 811033 w 5184250"/>
                <a:gd name="connsiteY62" fmla="*/ 3164619 h 3570136"/>
                <a:gd name="connsiteX63" fmla="*/ 866692 w 5184250"/>
                <a:gd name="connsiteY63" fmla="*/ 3275937 h 3570136"/>
                <a:gd name="connsiteX64" fmla="*/ 826935 w 5184250"/>
                <a:gd name="connsiteY64" fmla="*/ 3323645 h 3570136"/>
                <a:gd name="connsiteX65" fmla="*/ 691763 w 5184250"/>
                <a:gd name="connsiteY65" fmla="*/ 3315694 h 3570136"/>
                <a:gd name="connsiteX66" fmla="*/ 564542 w 5184250"/>
                <a:gd name="connsiteY66" fmla="*/ 3419061 h 3570136"/>
                <a:gd name="connsiteX67" fmla="*/ 588396 w 5184250"/>
                <a:gd name="connsiteY67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94276 w 5184250"/>
                <a:gd name="connsiteY45" fmla="*/ 1804049 h 3570136"/>
                <a:gd name="connsiteX46" fmla="*/ 4945711 w 5184250"/>
                <a:gd name="connsiteY46" fmla="*/ 2202511 h 3570136"/>
                <a:gd name="connsiteX47" fmla="*/ 4937760 w 5184250"/>
                <a:gd name="connsiteY47" fmla="*/ 2647784 h 3570136"/>
                <a:gd name="connsiteX48" fmla="*/ 2218414 w 5184250"/>
                <a:gd name="connsiteY48" fmla="*/ 3021496 h 3570136"/>
                <a:gd name="connsiteX49" fmla="*/ 1940118 w 5184250"/>
                <a:gd name="connsiteY49" fmla="*/ 3021496 h 3570136"/>
                <a:gd name="connsiteX50" fmla="*/ 1940118 w 5184250"/>
                <a:gd name="connsiteY50" fmla="*/ 3021496 h 3570136"/>
                <a:gd name="connsiteX51" fmla="*/ 1940118 w 5184250"/>
                <a:gd name="connsiteY51" fmla="*/ 3021496 h 3570136"/>
                <a:gd name="connsiteX52" fmla="*/ 1892410 w 5184250"/>
                <a:gd name="connsiteY52" fmla="*/ 3069204 h 3570136"/>
                <a:gd name="connsiteX53" fmla="*/ 1407381 w 5184250"/>
                <a:gd name="connsiteY53" fmla="*/ 3069204 h 3570136"/>
                <a:gd name="connsiteX54" fmla="*/ 1399429 w 5184250"/>
                <a:gd name="connsiteY54" fmla="*/ 3021496 h 3570136"/>
                <a:gd name="connsiteX55" fmla="*/ 1327868 w 5184250"/>
                <a:gd name="connsiteY55" fmla="*/ 3005593 h 3570136"/>
                <a:gd name="connsiteX56" fmla="*/ 1176793 w 5184250"/>
                <a:gd name="connsiteY56" fmla="*/ 3005593 h 3570136"/>
                <a:gd name="connsiteX57" fmla="*/ 1184744 w 5184250"/>
                <a:gd name="connsiteY57" fmla="*/ 2926080 h 3570136"/>
                <a:gd name="connsiteX58" fmla="*/ 930302 w 5184250"/>
                <a:gd name="connsiteY58" fmla="*/ 2934031 h 3570136"/>
                <a:gd name="connsiteX59" fmla="*/ 858741 w 5184250"/>
                <a:gd name="connsiteY59" fmla="*/ 2997642 h 3570136"/>
                <a:gd name="connsiteX60" fmla="*/ 858741 w 5184250"/>
                <a:gd name="connsiteY60" fmla="*/ 2997642 h 3570136"/>
                <a:gd name="connsiteX61" fmla="*/ 811033 w 5184250"/>
                <a:gd name="connsiteY61" fmla="*/ 3108960 h 3570136"/>
                <a:gd name="connsiteX62" fmla="*/ 811033 w 5184250"/>
                <a:gd name="connsiteY62" fmla="*/ 3164619 h 3570136"/>
                <a:gd name="connsiteX63" fmla="*/ 811033 w 5184250"/>
                <a:gd name="connsiteY63" fmla="*/ 3164619 h 3570136"/>
                <a:gd name="connsiteX64" fmla="*/ 866692 w 5184250"/>
                <a:gd name="connsiteY64" fmla="*/ 3275937 h 3570136"/>
                <a:gd name="connsiteX65" fmla="*/ 826935 w 5184250"/>
                <a:gd name="connsiteY65" fmla="*/ 3323645 h 3570136"/>
                <a:gd name="connsiteX66" fmla="*/ 691763 w 5184250"/>
                <a:gd name="connsiteY66" fmla="*/ 3315694 h 3570136"/>
                <a:gd name="connsiteX67" fmla="*/ 564542 w 5184250"/>
                <a:gd name="connsiteY67" fmla="*/ 3419061 h 3570136"/>
                <a:gd name="connsiteX68" fmla="*/ 588396 w 5184250"/>
                <a:gd name="connsiteY68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635610 w 5184250"/>
                <a:gd name="connsiteY43" fmla="*/ 1685677 h 3570136"/>
                <a:gd name="connsiteX44" fmla="*/ 4694276 w 5184250"/>
                <a:gd name="connsiteY44" fmla="*/ 1804049 h 3570136"/>
                <a:gd name="connsiteX45" fmla="*/ 4945711 w 5184250"/>
                <a:gd name="connsiteY45" fmla="*/ 2202511 h 3570136"/>
                <a:gd name="connsiteX46" fmla="*/ 4937760 w 5184250"/>
                <a:gd name="connsiteY46" fmla="*/ 2647784 h 3570136"/>
                <a:gd name="connsiteX47" fmla="*/ 2218414 w 5184250"/>
                <a:gd name="connsiteY47" fmla="*/ 3021496 h 3570136"/>
                <a:gd name="connsiteX48" fmla="*/ 1940118 w 5184250"/>
                <a:gd name="connsiteY48" fmla="*/ 3021496 h 3570136"/>
                <a:gd name="connsiteX49" fmla="*/ 1940118 w 5184250"/>
                <a:gd name="connsiteY49" fmla="*/ 3021496 h 3570136"/>
                <a:gd name="connsiteX50" fmla="*/ 1940118 w 5184250"/>
                <a:gd name="connsiteY50" fmla="*/ 3021496 h 3570136"/>
                <a:gd name="connsiteX51" fmla="*/ 1892410 w 5184250"/>
                <a:gd name="connsiteY51" fmla="*/ 3069204 h 3570136"/>
                <a:gd name="connsiteX52" fmla="*/ 1407381 w 5184250"/>
                <a:gd name="connsiteY52" fmla="*/ 3069204 h 3570136"/>
                <a:gd name="connsiteX53" fmla="*/ 1399429 w 5184250"/>
                <a:gd name="connsiteY53" fmla="*/ 3021496 h 3570136"/>
                <a:gd name="connsiteX54" fmla="*/ 1327868 w 5184250"/>
                <a:gd name="connsiteY54" fmla="*/ 3005593 h 3570136"/>
                <a:gd name="connsiteX55" fmla="*/ 1176793 w 5184250"/>
                <a:gd name="connsiteY55" fmla="*/ 3005593 h 3570136"/>
                <a:gd name="connsiteX56" fmla="*/ 1184744 w 5184250"/>
                <a:gd name="connsiteY56" fmla="*/ 2926080 h 3570136"/>
                <a:gd name="connsiteX57" fmla="*/ 930302 w 5184250"/>
                <a:gd name="connsiteY57" fmla="*/ 2934031 h 3570136"/>
                <a:gd name="connsiteX58" fmla="*/ 858741 w 5184250"/>
                <a:gd name="connsiteY58" fmla="*/ 2997642 h 3570136"/>
                <a:gd name="connsiteX59" fmla="*/ 858741 w 5184250"/>
                <a:gd name="connsiteY59" fmla="*/ 2997642 h 3570136"/>
                <a:gd name="connsiteX60" fmla="*/ 811033 w 5184250"/>
                <a:gd name="connsiteY60" fmla="*/ 3108960 h 3570136"/>
                <a:gd name="connsiteX61" fmla="*/ 811033 w 5184250"/>
                <a:gd name="connsiteY61" fmla="*/ 3164619 h 3570136"/>
                <a:gd name="connsiteX62" fmla="*/ 811033 w 5184250"/>
                <a:gd name="connsiteY62" fmla="*/ 3164619 h 3570136"/>
                <a:gd name="connsiteX63" fmla="*/ 866692 w 5184250"/>
                <a:gd name="connsiteY63" fmla="*/ 3275937 h 3570136"/>
                <a:gd name="connsiteX64" fmla="*/ 826935 w 5184250"/>
                <a:gd name="connsiteY64" fmla="*/ 3323645 h 3570136"/>
                <a:gd name="connsiteX65" fmla="*/ 691763 w 5184250"/>
                <a:gd name="connsiteY65" fmla="*/ 3315694 h 3570136"/>
                <a:gd name="connsiteX66" fmla="*/ 564542 w 5184250"/>
                <a:gd name="connsiteY66" fmla="*/ 3419061 h 3570136"/>
                <a:gd name="connsiteX67" fmla="*/ 588396 w 5184250"/>
                <a:gd name="connsiteY67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635610 w 5184250"/>
                <a:gd name="connsiteY42" fmla="*/ 1685677 h 3570136"/>
                <a:gd name="connsiteX43" fmla="*/ 4694276 w 5184250"/>
                <a:gd name="connsiteY43" fmla="*/ 1804049 h 3570136"/>
                <a:gd name="connsiteX44" fmla="*/ 4945711 w 5184250"/>
                <a:gd name="connsiteY44" fmla="*/ 2202511 h 3570136"/>
                <a:gd name="connsiteX45" fmla="*/ 4937760 w 5184250"/>
                <a:gd name="connsiteY45" fmla="*/ 2647784 h 3570136"/>
                <a:gd name="connsiteX46" fmla="*/ 2218414 w 5184250"/>
                <a:gd name="connsiteY46" fmla="*/ 3021496 h 3570136"/>
                <a:gd name="connsiteX47" fmla="*/ 1940118 w 5184250"/>
                <a:gd name="connsiteY47" fmla="*/ 3021496 h 3570136"/>
                <a:gd name="connsiteX48" fmla="*/ 1940118 w 5184250"/>
                <a:gd name="connsiteY48" fmla="*/ 3021496 h 3570136"/>
                <a:gd name="connsiteX49" fmla="*/ 1940118 w 5184250"/>
                <a:gd name="connsiteY49" fmla="*/ 3021496 h 3570136"/>
                <a:gd name="connsiteX50" fmla="*/ 1892410 w 5184250"/>
                <a:gd name="connsiteY50" fmla="*/ 3069204 h 3570136"/>
                <a:gd name="connsiteX51" fmla="*/ 1407381 w 5184250"/>
                <a:gd name="connsiteY51" fmla="*/ 3069204 h 3570136"/>
                <a:gd name="connsiteX52" fmla="*/ 1399429 w 5184250"/>
                <a:gd name="connsiteY52" fmla="*/ 3021496 h 3570136"/>
                <a:gd name="connsiteX53" fmla="*/ 1327868 w 5184250"/>
                <a:gd name="connsiteY53" fmla="*/ 3005593 h 3570136"/>
                <a:gd name="connsiteX54" fmla="*/ 1176793 w 5184250"/>
                <a:gd name="connsiteY54" fmla="*/ 3005593 h 3570136"/>
                <a:gd name="connsiteX55" fmla="*/ 1184744 w 5184250"/>
                <a:gd name="connsiteY55" fmla="*/ 2926080 h 3570136"/>
                <a:gd name="connsiteX56" fmla="*/ 930302 w 5184250"/>
                <a:gd name="connsiteY56" fmla="*/ 2934031 h 3570136"/>
                <a:gd name="connsiteX57" fmla="*/ 858741 w 5184250"/>
                <a:gd name="connsiteY57" fmla="*/ 2997642 h 3570136"/>
                <a:gd name="connsiteX58" fmla="*/ 858741 w 5184250"/>
                <a:gd name="connsiteY58" fmla="*/ 2997642 h 3570136"/>
                <a:gd name="connsiteX59" fmla="*/ 811033 w 5184250"/>
                <a:gd name="connsiteY59" fmla="*/ 3108960 h 3570136"/>
                <a:gd name="connsiteX60" fmla="*/ 811033 w 5184250"/>
                <a:gd name="connsiteY60" fmla="*/ 3164619 h 3570136"/>
                <a:gd name="connsiteX61" fmla="*/ 811033 w 5184250"/>
                <a:gd name="connsiteY61" fmla="*/ 3164619 h 3570136"/>
                <a:gd name="connsiteX62" fmla="*/ 866692 w 5184250"/>
                <a:gd name="connsiteY62" fmla="*/ 3275937 h 3570136"/>
                <a:gd name="connsiteX63" fmla="*/ 826935 w 5184250"/>
                <a:gd name="connsiteY63" fmla="*/ 3323645 h 3570136"/>
                <a:gd name="connsiteX64" fmla="*/ 691763 w 5184250"/>
                <a:gd name="connsiteY64" fmla="*/ 3315694 h 3570136"/>
                <a:gd name="connsiteX65" fmla="*/ 564542 w 5184250"/>
                <a:gd name="connsiteY65" fmla="*/ 3419061 h 3570136"/>
                <a:gd name="connsiteX66" fmla="*/ 588396 w 5184250"/>
                <a:gd name="connsiteY66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635610 w 5184250"/>
                <a:gd name="connsiteY41" fmla="*/ 1685677 h 3570136"/>
                <a:gd name="connsiteX42" fmla="*/ 4694276 w 5184250"/>
                <a:gd name="connsiteY42" fmla="*/ 1804049 h 3570136"/>
                <a:gd name="connsiteX43" fmla="*/ 4945711 w 5184250"/>
                <a:gd name="connsiteY43" fmla="*/ 2202511 h 3570136"/>
                <a:gd name="connsiteX44" fmla="*/ 4937760 w 5184250"/>
                <a:gd name="connsiteY44" fmla="*/ 2647784 h 3570136"/>
                <a:gd name="connsiteX45" fmla="*/ 2218414 w 5184250"/>
                <a:gd name="connsiteY45" fmla="*/ 3021496 h 3570136"/>
                <a:gd name="connsiteX46" fmla="*/ 1940118 w 5184250"/>
                <a:gd name="connsiteY46" fmla="*/ 3021496 h 3570136"/>
                <a:gd name="connsiteX47" fmla="*/ 1940118 w 5184250"/>
                <a:gd name="connsiteY47" fmla="*/ 3021496 h 3570136"/>
                <a:gd name="connsiteX48" fmla="*/ 1940118 w 5184250"/>
                <a:gd name="connsiteY48" fmla="*/ 3021496 h 3570136"/>
                <a:gd name="connsiteX49" fmla="*/ 1892410 w 5184250"/>
                <a:gd name="connsiteY49" fmla="*/ 3069204 h 3570136"/>
                <a:gd name="connsiteX50" fmla="*/ 1407381 w 5184250"/>
                <a:gd name="connsiteY50" fmla="*/ 3069204 h 3570136"/>
                <a:gd name="connsiteX51" fmla="*/ 1399429 w 5184250"/>
                <a:gd name="connsiteY51" fmla="*/ 3021496 h 3570136"/>
                <a:gd name="connsiteX52" fmla="*/ 1327868 w 5184250"/>
                <a:gd name="connsiteY52" fmla="*/ 3005593 h 3570136"/>
                <a:gd name="connsiteX53" fmla="*/ 1176793 w 5184250"/>
                <a:gd name="connsiteY53" fmla="*/ 3005593 h 3570136"/>
                <a:gd name="connsiteX54" fmla="*/ 1184744 w 5184250"/>
                <a:gd name="connsiteY54" fmla="*/ 2926080 h 3570136"/>
                <a:gd name="connsiteX55" fmla="*/ 930302 w 5184250"/>
                <a:gd name="connsiteY55" fmla="*/ 2934031 h 3570136"/>
                <a:gd name="connsiteX56" fmla="*/ 858741 w 5184250"/>
                <a:gd name="connsiteY56" fmla="*/ 2997642 h 3570136"/>
                <a:gd name="connsiteX57" fmla="*/ 858741 w 5184250"/>
                <a:gd name="connsiteY57" fmla="*/ 2997642 h 3570136"/>
                <a:gd name="connsiteX58" fmla="*/ 811033 w 5184250"/>
                <a:gd name="connsiteY58" fmla="*/ 3108960 h 3570136"/>
                <a:gd name="connsiteX59" fmla="*/ 811033 w 5184250"/>
                <a:gd name="connsiteY59" fmla="*/ 3164619 h 3570136"/>
                <a:gd name="connsiteX60" fmla="*/ 811033 w 5184250"/>
                <a:gd name="connsiteY60" fmla="*/ 3164619 h 3570136"/>
                <a:gd name="connsiteX61" fmla="*/ 866692 w 5184250"/>
                <a:gd name="connsiteY61" fmla="*/ 3275937 h 3570136"/>
                <a:gd name="connsiteX62" fmla="*/ 826935 w 5184250"/>
                <a:gd name="connsiteY62" fmla="*/ 3323645 h 3570136"/>
                <a:gd name="connsiteX63" fmla="*/ 691763 w 5184250"/>
                <a:gd name="connsiteY63" fmla="*/ 3315694 h 3570136"/>
                <a:gd name="connsiteX64" fmla="*/ 564542 w 5184250"/>
                <a:gd name="connsiteY64" fmla="*/ 3419061 h 3570136"/>
                <a:gd name="connsiteX65" fmla="*/ 588396 w 5184250"/>
                <a:gd name="connsiteY65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635610 w 5184250"/>
                <a:gd name="connsiteY40" fmla="*/ 1685677 h 3570136"/>
                <a:gd name="connsiteX41" fmla="*/ 4694276 w 5184250"/>
                <a:gd name="connsiteY41" fmla="*/ 1804049 h 3570136"/>
                <a:gd name="connsiteX42" fmla="*/ 4945711 w 5184250"/>
                <a:gd name="connsiteY42" fmla="*/ 2202511 h 3570136"/>
                <a:gd name="connsiteX43" fmla="*/ 4937760 w 5184250"/>
                <a:gd name="connsiteY43" fmla="*/ 2647784 h 3570136"/>
                <a:gd name="connsiteX44" fmla="*/ 2218414 w 5184250"/>
                <a:gd name="connsiteY44" fmla="*/ 3021496 h 3570136"/>
                <a:gd name="connsiteX45" fmla="*/ 1940118 w 5184250"/>
                <a:gd name="connsiteY45" fmla="*/ 3021496 h 3570136"/>
                <a:gd name="connsiteX46" fmla="*/ 1940118 w 5184250"/>
                <a:gd name="connsiteY46" fmla="*/ 3021496 h 3570136"/>
                <a:gd name="connsiteX47" fmla="*/ 1940118 w 5184250"/>
                <a:gd name="connsiteY47" fmla="*/ 3021496 h 3570136"/>
                <a:gd name="connsiteX48" fmla="*/ 1892410 w 5184250"/>
                <a:gd name="connsiteY48" fmla="*/ 3069204 h 3570136"/>
                <a:gd name="connsiteX49" fmla="*/ 1407381 w 5184250"/>
                <a:gd name="connsiteY49" fmla="*/ 3069204 h 3570136"/>
                <a:gd name="connsiteX50" fmla="*/ 1399429 w 5184250"/>
                <a:gd name="connsiteY50" fmla="*/ 3021496 h 3570136"/>
                <a:gd name="connsiteX51" fmla="*/ 1327868 w 5184250"/>
                <a:gd name="connsiteY51" fmla="*/ 3005593 h 3570136"/>
                <a:gd name="connsiteX52" fmla="*/ 1176793 w 5184250"/>
                <a:gd name="connsiteY52" fmla="*/ 3005593 h 3570136"/>
                <a:gd name="connsiteX53" fmla="*/ 1184744 w 5184250"/>
                <a:gd name="connsiteY53" fmla="*/ 2926080 h 3570136"/>
                <a:gd name="connsiteX54" fmla="*/ 930302 w 5184250"/>
                <a:gd name="connsiteY54" fmla="*/ 2934031 h 3570136"/>
                <a:gd name="connsiteX55" fmla="*/ 858741 w 5184250"/>
                <a:gd name="connsiteY55" fmla="*/ 2997642 h 3570136"/>
                <a:gd name="connsiteX56" fmla="*/ 858741 w 5184250"/>
                <a:gd name="connsiteY56" fmla="*/ 2997642 h 3570136"/>
                <a:gd name="connsiteX57" fmla="*/ 811033 w 5184250"/>
                <a:gd name="connsiteY57" fmla="*/ 3108960 h 3570136"/>
                <a:gd name="connsiteX58" fmla="*/ 811033 w 5184250"/>
                <a:gd name="connsiteY58" fmla="*/ 3164619 h 3570136"/>
                <a:gd name="connsiteX59" fmla="*/ 811033 w 5184250"/>
                <a:gd name="connsiteY59" fmla="*/ 3164619 h 3570136"/>
                <a:gd name="connsiteX60" fmla="*/ 866692 w 5184250"/>
                <a:gd name="connsiteY60" fmla="*/ 3275937 h 3570136"/>
                <a:gd name="connsiteX61" fmla="*/ 826935 w 5184250"/>
                <a:gd name="connsiteY61" fmla="*/ 3323645 h 3570136"/>
                <a:gd name="connsiteX62" fmla="*/ 691763 w 5184250"/>
                <a:gd name="connsiteY62" fmla="*/ 3315694 h 3570136"/>
                <a:gd name="connsiteX63" fmla="*/ 564542 w 5184250"/>
                <a:gd name="connsiteY63" fmla="*/ 3419061 h 3570136"/>
                <a:gd name="connsiteX64" fmla="*/ 588396 w 5184250"/>
                <a:gd name="connsiteY64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694276 w 5184250"/>
                <a:gd name="connsiteY40" fmla="*/ 1804049 h 3570136"/>
                <a:gd name="connsiteX41" fmla="*/ 4945711 w 5184250"/>
                <a:gd name="connsiteY41" fmla="*/ 2202511 h 3570136"/>
                <a:gd name="connsiteX42" fmla="*/ 4937760 w 5184250"/>
                <a:gd name="connsiteY42" fmla="*/ 2647784 h 3570136"/>
                <a:gd name="connsiteX43" fmla="*/ 2218414 w 5184250"/>
                <a:gd name="connsiteY43" fmla="*/ 3021496 h 3570136"/>
                <a:gd name="connsiteX44" fmla="*/ 1940118 w 5184250"/>
                <a:gd name="connsiteY44" fmla="*/ 3021496 h 3570136"/>
                <a:gd name="connsiteX45" fmla="*/ 1940118 w 5184250"/>
                <a:gd name="connsiteY45" fmla="*/ 3021496 h 3570136"/>
                <a:gd name="connsiteX46" fmla="*/ 1940118 w 5184250"/>
                <a:gd name="connsiteY46" fmla="*/ 3021496 h 3570136"/>
                <a:gd name="connsiteX47" fmla="*/ 1892410 w 5184250"/>
                <a:gd name="connsiteY47" fmla="*/ 3069204 h 3570136"/>
                <a:gd name="connsiteX48" fmla="*/ 1407381 w 5184250"/>
                <a:gd name="connsiteY48" fmla="*/ 3069204 h 3570136"/>
                <a:gd name="connsiteX49" fmla="*/ 1399429 w 5184250"/>
                <a:gd name="connsiteY49" fmla="*/ 3021496 h 3570136"/>
                <a:gd name="connsiteX50" fmla="*/ 1327868 w 5184250"/>
                <a:gd name="connsiteY50" fmla="*/ 3005593 h 3570136"/>
                <a:gd name="connsiteX51" fmla="*/ 1176793 w 5184250"/>
                <a:gd name="connsiteY51" fmla="*/ 3005593 h 3570136"/>
                <a:gd name="connsiteX52" fmla="*/ 1184744 w 5184250"/>
                <a:gd name="connsiteY52" fmla="*/ 2926080 h 3570136"/>
                <a:gd name="connsiteX53" fmla="*/ 930302 w 5184250"/>
                <a:gd name="connsiteY53" fmla="*/ 2934031 h 3570136"/>
                <a:gd name="connsiteX54" fmla="*/ 858741 w 5184250"/>
                <a:gd name="connsiteY54" fmla="*/ 2997642 h 3570136"/>
                <a:gd name="connsiteX55" fmla="*/ 858741 w 5184250"/>
                <a:gd name="connsiteY55" fmla="*/ 2997642 h 3570136"/>
                <a:gd name="connsiteX56" fmla="*/ 811033 w 5184250"/>
                <a:gd name="connsiteY56" fmla="*/ 3108960 h 3570136"/>
                <a:gd name="connsiteX57" fmla="*/ 811033 w 5184250"/>
                <a:gd name="connsiteY57" fmla="*/ 3164619 h 3570136"/>
                <a:gd name="connsiteX58" fmla="*/ 811033 w 5184250"/>
                <a:gd name="connsiteY58" fmla="*/ 3164619 h 3570136"/>
                <a:gd name="connsiteX59" fmla="*/ 866692 w 5184250"/>
                <a:gd name="connsiteY59" fmla="*/ 3275937 h 3570136"/>
                <a:gd name="connsiteX60" fmla="*/ 826935 w 5184250"/>
                <a:gd name="connsiteY60" fmla="*/ 3323645 h 3570136"/>
                <a:gd name="connsiteX61" fmla="*/ 691763 w 5184250"/>
                <a:gd name="connsiteY61" fmla="*/ 3315694 h 3570136"/>
                <a:gd name="connsiteX62" fmla="*/ 564542 w 5184250"/>
                <a:gd name="connsiteY62" fmla="*/ 3419061 h 3570136"/>
                <a:gd name="connsiteX63" fmla="*/ 588396 w 5184250"/>
                <a:gd name="connsiteY63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45711 w 5184250"/>
                <a:gd name="connsiteY40" fmla="*/ 2202511 h 3570136"/>
                <a:gd name="connsiteX41" fmla="*/ 4937760 w 5184250"/>
                <a:gd name="connsiteY41" fmla="*/ 2647784 h 3570136"/>
                <a:gd name="connsiteX42" fmla="*/ 2218414 w 5184250"/>
                <a:gd name="connsiteY42" fmla="*/ 3021496 h 3570136"/>
                <a:gd name="connsiteX43" fmla="*/ 1940118 w 5184250"/>
                <a:gd name="connsiteY43" fmla="*/ 3021496 h 3570136"/>
                <a:gd name="connsiteX44" fmla="*/ 1940118 w 5184250"/>
                <a:gd name="connsiteY44" fmla="*/ 3021496 h 3570136"/>
                <a:gd name="connsiteX45" fmla="*/ 1940118 w 5184250"/>
                <a:gd name="connsiteY45" fmla="*/ 3021496 h 3570136"/>
                <a:gd name="connsiteX46" fmla="*/ 1892410 w 5184250"/>
                <a:gd name="connsiteY46" fmla="*/ 3069204 h 3570136"/>
                <a:gd name="connsiteX47" fmla="*/ 1407381 w 5184250"/>
                <a:gd name="connsiteY47" fmla="*/ 3069204 h 3570136"/>
                <a:gd name="connsiteX48" fmla="*/ 1399429 w 5184250"/>
                <a:gd name="connsiteY48" fmla="*/ 3021496 h 3570136"/>
                <a:gd name="connsiteX49" fmla="*/ 1327868 w 5184250"/>
                <a:gd name="connsiteY49" fmla="*/ 3005593 h 3570136"/>
                <a:gd name="connsiteX50" fmla="*/ 1176793 w 5184250"/>
                <a:gd name="connsiteY50" fmla="*/ 3005593 h 3570136"/>
                <a:gd name="connsiteX51" fmla="*/ 1184744 w 5184250"/>
                <a:gd name="connsiteY51" fmla="*/ 2926080 h 3570136"/>
                <a:gd name="connsiteX52" fmla="*/ 930302 w 5184250"/>
                <a:gd name="connsiteY52" fmla="*/ 2934031 h 3570136"/>
                <a:gd name="connsiteX53" fmla="*/ 858741 w 5184250"/>
                <a:gd name="connsiteY53" fmla="*/ 2997642 h 3570136"/>
                <a:gd name="connsiteX54" fmla="*/ 858741 w 5184250"/>
                <a:gd name="connsiteY54" fmla="*/ 2997642 h 3570136"/>
                <a:gd name="connsiteX55" fmla="*/ 811033 w 5184250"/>
                <a:gd name="connsiteY55" fmla="*/ 3108960 h 3570136"/>
                <a:gd name="connsiteX56" fmla="*/ 811033 w 5184250"/>
                <a:gd name="connsiteY56" fmla="*/ 3164619 h 3570136"/>
                <a:gd name="connsiteX57" fmla="*/ 811033 w 5184250"/>
                <a:gd name="connsiteY57" fmla="*/ 3164619 h 3570136"/>
                <a:gd name="connsiteX58" fmla="*/ 866692 w 5184250"/>
                <a:gd name="connsiteY58" fmla="*/ 3275937 h 3570136"/>
                <a:gd name="connsiteX59" fmla="*/ 826935 w 5184250"/>
                <a:gd name="connsiteY59" fmla="*/ 3323645 h 3570136"/>
                <a:gd name="connsiteX60" fmla="*/ 691763 w 5184250"/>
                <a:gd name="connsiteY60" fmla="*/ 3315694 h 3570136"/>
                <a:gd name="connsiteX61" fmla="*/ 564542 w 5184250"/>
                <a:gd name="connsiteY61" fmla="*/ 3419061 h 3570136"/>
                <a:gd name="connsiteX62" fmla="*/ 588396 w 5184250"/>
                <a:gd name="connsiteY62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37760 w 5184250"/>
                <a:gd name="connsiteY40" fmla="*/ 2647784 h 3570136"/>
                <a:gd name="connsiteX41" fmla="*/ 2218414 w 5184250"/>
                <a:gd name="connsiteY41" fmla="*/ 3021496 h 3570136"/>
                <a:gd name="connsiteX42" fmla="*/ 1940118 w 5184250"/>
                <a:gd name="connsiteY42" fmla="*/ 3021496 h 3570136"/>
                <a:gd name="connsiteX43" fmla="*/ 1940118 w 5184250"/>
                <a:gd name="connsiteY43" fmla="*/ 3021496 h 3570136"/>
                <a:gd name="connsiteX44" fmla="*/ 1940118 w 5184250"/>
                <a:gd name="connsiteY44" fmla="*/ 3021496 h 3570136"/>
                <a:gd name="connsiteX45" fmla="*/ 1892410 w 5184250"/>
                <a:gd name="connsiteY45" fmla="*/ 3069204 h 3570136"/>
                <a:gd name="connsiteX46" fmla="*/ 1407381 w 5184250"/>
                <a:gd name="connsiteY46" fmla="*/ 3069204 h 3570136"/>
                <a:gd name="connsiteX47" fmla="*/ 1399429 w 5184250"/>
                <a:gd name="connsiteY47" fmla="*/ 3021496 h 3570136"/>
                <a:gd name="connsiteX48" fmla="*/ 1327868 w 5184250"/>
                <a:gd name="connsiteY48" fmla="*/ 3005593 h 3570136"/>
                <a:gd name="connsiteX49" fmla="*/ 1176793 w 5184250"/>
                <a:gd name="connsiteY49" fmla="*/ 3005593 h 3570136"/>
                <a:gd name="connsiteX50" fmla="*/ 1184744 w 5184250"/>
                <a:gd name="connsiteY50" fmla="*/ 2926080 h 3570136"/>
                <a:gd name="connsiteX51" fmla="*/ 930302 w 5184250"/>
                <a:gd name="connsiteY51" fmla="*/ 2934031 h 3570136"/>
                <a:gd name="connsiteX52" fmla="*/ 858741 w 5184250"/>
                <a:gd name="connsiteY52" fmla="*/ 2997642 h 3570136"/>
                <a:gd name="connsiteX53" fmla="*/ 858741 w 5184250"/>
                <a:gd name="connsiteY53" fmla="*/ 2997642 h 3570136"/>
                <a:gd name="connsiteX54" fmla="*/ 811033 w 5184250"/>
                <a:gd name="connsiteY54" fmla="*/ 3108960 h 3570136"/>
                <a:gd name="connsiteX55" fmla="*/ 811033 w 5184250"/>
                <a:gd name="connsiteY55" fmla="*/ 3164619 h 3570136"/>
                <a:gd name="connsiteX56" fmla="*/ 811033 w 5184250"/>
                <a:gd name="connsiteY56" fmla="*/ 3164619 h 3570136"/>
                <a:gd name="connsiteX57" fmla="*/ 866692 w 5184250"/>
                <a:gd name="connsiteY57" fmla="*/ 3275937 h 3570136"/>
                <a:gd name="connsiteX58" fmla="*/ 826935 w 5184250"/>
                <a:gd name="connsiteY58" fmla="*/ 3323645 h 3570136"/>
                <a:gd name="connsiteX59" fmla="*/ 691763 w 5184250"/>
                <a:gd name="connsiteY59" fmla="*/ 3315694 h 3570136"/>
                <a:gd name="connsiteX60" fmla="*/ 564542 w 5184250"/>
                <a:gd name="connsiteY60" fmla="*/ 3419061 h 3570136"/>
                <a:gd name="connsiteX61" fmla="*/ 588396 w 5184250"/>
                <a:gd name="connsiteY61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2218414 w 5184250"/>
                <a:gd name="connsiteY40" fmla="*/ 3021496 h 3570136"/>
                <a:gd name="connsiteX41" fmla="*/ 1940118 w 5184250"/>
                <a:gd name="connsiteY41" fmla="*/ 3021496 h 3570136"/>
                <a:gd name="connsiteX42" fmla="*/ 1940118 w 5184250"/>
                <a:gd name="connsiteY42" fmla="*/ 3021496 h 3570136"/>
                <a:gd name="connsiteX43" fmla="*/ 1940118 w 5184250"/>
                <a:gd name="connsiteY43" fmla="*/ 3021496 h 3570136"/>
                <a:gd name="connsiteX44" fmla="*/ 1892410 w 5184250"/>
                <a:gd name="connsiteY44" fmla="*/ 3069204 h 3570136"/>
                <a:gd name="connsiteX45" fmla="*/ 1407381 w 5184250"/>
                <a:gd name="connsiteY45" fmla="*/ 3069204 h 3570136"/>
                <a:gd name="connsiteX46" fmla="*/ 1399429 w 5184250"/>
                <a:gd name="connsiteY46" fmla="*/ 3021496 h 3570136"/>
                <a:gd name="connsiteX47" fmla="*/ 1327868 w 5184250"/>
                <a:gd name="connsiteY47" fmla="*/ 3005593 h 3570136"/>
                <a:gd name="connsiteX48" fmla="*/ 1176793 w 5184250"/>
                <a:gd name="connsiteY48" fmla="*/ 3005593 h 3570136"/>
                <a:gd name="connsiteX49" fmla="*/ 1184744 w 5184250"/>
                <a:gd name="connsiteY49" fmla="*/ 2926080 h 3570136"/>
                <a:gd name="connsiteX50" fmla="*/ 930302 w 5184250"/>
                <a:gd name="connsiteY50" fmla="*/ 2934031 h 3570136"/>
                <a:gd name="connsiteX51" fmla="*/ 858741 w 5184250"/>
                <a:gd name="connsiteY51" fmla="*/ 2997642 h 3570136"/>
                <a:gd name="connsiteX52" fmla="*/ 858741 w 5184250"/>
                <a:gd name="connsiteY52" fmla="*/ 2997642 h 3570136"/>
                <a:gd name="connsiteX53" fmla="*/ 811033 w 5184250"/>
                <a:gd name="connsiteY53" fmla="*/ 3108960 h 3570136"/>
                <a:gd name="connsiteX54" fmla="*/ 811033 w 5184250"/>
                <a:gd name="connsiteY54" fmla="*/ 3164619 h 3570136"/>
                <a:gd name="connsiteX55" fmla="*/ 811033 w 5184250"/>
                <a:gd name="connsiteY55" fmla="*/ 3164619 h 3570136"/>
                <a:gd name="connsiteX56" fmla="*/ 866692 w 5184250"/>
                <a:gd name="connsiteY56" fmla="*/ 3275937 h 3570136"/>
                <a:gd name="connsiteX57" fmla="*/ 826935 w 5184250"/>
                <a:gd name="connsiteY57" fmla="*/ 3323645 h 3570136"/>
                <a:gd name="connsiteX58" fmla="*/ 691763 w 5184250"/>
                <a:gd name="connsiteY58" fmla="*/ 3315694 h 3570136"/>
                <a:gd name="connsiteX59" fmla="*/ 564542 w 5184250"/>
                <a:gd name="connsiteY59" fmla="*/ 3419061 h 3570136"/>
                <a:gd name="connsiteX60" fmla="*/ 588396 w 5184250"/>
                <a:gd name="connsiteY60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2218414 w 5184250"/>
                <a:gd name="connsiteY39" fmla="*/ 3021496 h 3570136"/>
                <a:gd name="connsiteX40" fmla="*/ 1940118 w 5184250"/>
                <a:gd name="connsiteY40" fmla="*/ 3021496 h 3570136"/>
                <a:gd name="connsiteX41" fmla="*/ 1940118 w 5184250"/>
                <a:gd name="connsiteY41" fmla="*/ 3021496 h 3570136"/>
                <a:gd name="connsiteX42" fmla="*/ 1940118 w 5184250"/>
                <a:gd name="connsiteY42" fmla="*/ 3021496 h 3570136"/>
                <a:gd name="connsiteX43" fmla="*/ 1892410 w 5184250"/>
                <a:gd name="connsiteY43" fmla="*/ 3069204 h 3570136"/>
                <a:gd name="connsiteX44" fmla="*/ 1407381 w 5184250"/>
                <a:gd name="connsiteY44" fmla="*/ 3069204 h 3570136"/>
                <a:gd name="connsiteX45" fmla="*/ 1399429 w 5184250"/>
                <a:gd name="connsiteY45" fmla="*/ 3021496 h 3570136"/>
                <a:gd name="connsiteX46" fmla="*/ 1327868 w 5184250"/>
                <a:gd name="connsiteY46" fmla="*/ 3005593 h 3570136"/>
                <a:gd name="connsiteX47" fmla="*/ 1176793 w 5184250"/>
                <a:gd name="connsiteY47" fmla="*/ 3005593 h 3570136"/>
                <a:gd name="connsiteX48" fmla="*/ 1184744 w 5184250"/>
                <a:gd name="connsiteY48" fmla="*/ 2926080 h 3570136"/>
                <a:gd name="connsiteX49" fmla="*/ 930302 w 5184250"/>
                <a:gd name="connsiteY49" fmla="*/ 2934031 h 3570136"/>
                <a:gd name="connsiteX50" fmla="*/ 858741 w 5184250"/>
                <a:gd name="connsiteY50" fmla="*/ 2997642 h 3570136"/>
                <a:gd name="connsiteX51" fmla="*/ 858741 w 5184250"/>
                <a:gd name="connsiteY51" fmla="*/ 2997642 h 3570136"/>
                <a:gd name="connsiteX52" fmla="*/ 811033 w 5184250"/>
                <a:gd name="connsiteY52" fmla="*/ 3108960 h 3570136"/>
                <a:gd name="connsiteX53" fmla="*/ 811033 w 5184250"/>
                <a:gd name="connsiteY53" fmla="*/ 3164619 h 3570136"/>
                <a:gd name="connsiteX54" fmla="*/ 811033 w 5184250"/>
                <a:gd name="connsiteY54" fmla="*/ 3164619 h 3570136"/>
                <a:gd name="connsiteX55" fmla="*/ 866692 w 5184250"/>
                <a:gd name="connsiteY55" fmla="*/ 3275937 h 3570136"/>
                <a:gd name="connsiteX56" fmla="*/ 826935 w 5184250"/>
                <a:gd name="connsiteY56" fmla="*/ 3323645 h 3570136"/>
                <a:gd name="connsiteX57" fmla="*/ 691763 w 5184250"/>
                <a:gd name="connsiteY57" fmla="*/ 3315694 h 3570136"/>
                <a:gd name="connsiteX58" fmla="*/ 564542 w 5184250"/>
                <a:gd name="connsiteY58" fmla="*/ 3419061 h 3570136"/>
                <a:gd name="connsiteX59" fmla="*/ 588396 w 5184250"/>
                <a:gd name="connsiteY59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2218414 w 5184250"/>
                <a:gd name="connsiteY38" fmla="*/ 3021496 h 3570136"/>
                <a:gd name="connsiteX39" fmla="*/ 1940118 w 5184250"/>
                <a:gd name="connsiteY39" fmla="*/ 3021496 h 3570136"/>
                <a:gd name="connsiteX40" fmla="*/ 1940118 w 5184250"/>
                <a:gd name="connsiteY40" fmla="*/ 3021496 h 3570136"/>
                <a:gd name="connsiteX41" fmla="*/ 1940118 w 5184250"/>
                <a:gd name="connsiteY41" fmla="*/ 3021496 h 3570136"/>
                <a:gd name="connsiteX42" fmla="*/ 1892410 w 5184250"/>
                <a:gd name="connsiteY42" fmla="*/ 3069204 h 3570136"/>
                <a:gd name="connsiteX43" fmla="*/ 1407381 w 5184250"/>
                <a:gd name="connsiteY43" fmla="*/ 3069204 h 3570136"/>
                <a:gd name="connsiteX44" fmla="*/ 1399429 w 5184250"/>
                <a:gd name="connsiteY44" fmla="*/ 3021496 h 3570136"/>
                <a:gd name="connsiteX45" fmla="*/ 1327868 w 5184250"/>
                <a:gd name="connsiteY45" fmla="*/ 3005593 h 3570136"/>
                <a:gd name="connsiteX46" fmla="*/ 1176793 w 5184250"/>
                <a:gd name="connsiteY46" fmla="*/ 3005593 h 3570136"/>
                <a:gd name="connsiteX47" fmla="*/ 1184744 w 5184250"/>
                <a:gd name="connsiteY47" fmla="*/ 2926080 h 3570136"/>
                <a:gd name="connsiteX48" fmla="*/ 930302 w 5184250"/>
                <a:gd name="connsiteY48" fmla="*/ 2934031 h 3570136"/>
                <a:gd name="connsiteX49" fmla="*/ 858741 w 5184250"/>
                <a:gd name="connsiteY49" fmla="*/ 2997642 h 3570136"/>
                <a:gd name="connsiteX50" fmla="*/ 858741 w 5184250"/>
                <a:gd name="connsiteY50" fmla="*/ 2997642 h 3570136"/>
                <a:gd name="connsiteX51" fmla="*/ 811033 w 5184250"/>
                <a:gd name="connsiteY51" fmla="*/ 3108960 h 3570136"/>
                <a:gd name="connsiteX52" fmla="*/ 811033 w 5184250"/>
                <a:gd name="connsiteY52" fmla="*/ 3164619 h 3570136"/>
                <a:gd name="connsiteX53" fmla="*/ 811033 w 5184250"/>
                <a:gd name="connsiteY53" fmla="*/ 3164619 h 3570136"/>
                <a:gd name="connsiteX54" fmla="*/ 866692 w 5184250"/>
                <a:gd name="connsiteY54" fmla="*/ 3275937 h 3570136"/>
                <a:gd name="connsiteX55" fmla="*/ 826935 w 5184250"/>
                <a:gd name="connsiteY55" fmla="*/ 3323645 h 3570136"/>
                <a:gd name="connsiteX56" fmla="*/ 691763 w 5184250"/>
                <a:gd name="connsiteY56" fmla="*/ 3315694 h 3570136"/>
                <a:gd name="connsiteX57" fmla="*/ 564542 w 5184250"/>
                <a:gd name="connsiteY57" fmla="*/ 3419061 h 3570136"/>
                <a:gd name="connsiteX58" fmla="*/ 588396 w 5184250"/>
                <a:gd name="connsiteY58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905955 w 5184250"/>
                <a:gd name="connsiteY36" fmla="*/ 715617 h 3570136"/>
                <a:gd name="connsiteX37" fmla="*/ 2218414 w 5184250"/>
                <a:gd name="connsiteY37" fmla="*/ 3021496 h 3570136"/>
                <a:gd name="connsiteX38" fmla="*/ 1940118 w 5184250"/>
                <a:gd name="connsiteY38" fmla="*/ 3021496 h 3570136"/>
                <a:gd name="connsiteX39" fmla="*/ 1940118 w 5184250"/>
                <a:gd name="connsiteY39" fmla="*/ 3021496 h 3570136"/>
                <a:gd name="connsiteX40" fmla="*/ 1940118 w 5184250"/>
                <a:gd name="connsiteY40" fmla="*/ 3021496 h 3570136"/>
                <a:gd name="connsiteX41" fmla="*/ 1892410 w 5184250"/>
                <a:gd name="connsiteY41" fmla="*/ 3069204 h 3570136"/>
                <a:gd name="connsiteX42" fmla="*/ 1407381 w 5184250"/>
                <a:gd name="connsiteY42" fmla="*/ 3069204 h 3570136"/>
                <a:gd name="connsiteX43" fmla="*/ 1399429 w 5184250"/>
                <a:gd name="connsiteY43" fmla="*/ 3021496 h 3570136"/>
                <a:gd name="connsiteX44" fmla="*/ 1327868 w 5184250"/>
                <a:gd name="connsiteY44" fmla="*/ 3005593 h 3570136"/>
                <a:gd name="connsiteX45" fmla="*/ 1176793 w 5184250"/>
                <a:gd name="connsiteY45" fmla="*/ 3005593 h 3570136"/>
                <a:gd name="connsiteX46" fmla="*/ 1184744 w 5184250"/>
                <a:gd name="connsiteY46" fmla="*/ 2926080 h 3570136"/>
                <a:gd name="connsiteX47" fmla="*/ 930302 w 5184250"/>
                <a:gd name="connsiteY47" fmla="*/ 2934031 h 3570136"/>
                <a:gd name="connsiteX48" fmla="*/ 858741 w 5184250"/>
                <a:gd name="connsiteY48" fmla="*/ 2997642 h 3570136"/>
                <a:gd name="connsiteX49" fmla="*/ 858741 w 5184250"/>
                <a:gd name="connsiteY49" fmla="*/ 2997642 h 3570136"/>
                <a:gd name="connsiteX50" fmla="*/ 811033 w 5184250"/>
                <a:gd name="connsiteY50" fmla="*/ 3108960 h 3570136"/>
                <a:gd name="connsiteX51" fmla="*/ 811033 w 5184250"/>
                <a:gd name="connsiteY51" fmla="*/ 3164619 h 3570136"/>
                <a:gd name="connsiteX52" fmla="*/ 811033 w 5184250"/>
                <a:gd name="connsiteY52" fmla="*/ 3164619 h 3570136"/>
                <a:gd name="connsiteX53" fmla="*/ 866692 w 5184250"/>
                <a:gd name="connsiteY53" fmla="*/ 3275937 h 3570136"/>
                <a:gd name="connsiteX54" fmla="*/ 826935 w 5184250"/>
                <a:gd name="connsiteY54" fmla="*/ 3323645 h 3570136"/>
                <a:gd name="connsiteX55" fmla="*/ 691763 w 5184250"/>
                <a:gd name="connsiteY55" fmla="*/ 3315694 h 3570136"/>
                <a:gd name="connsiteX56" fmla="*/ 564542 w 5184250"/>
                <a:gd name="connsiteY56" fmla="*/ 3419061 h 3570136"/>
                <a:gd name="connsiteX57" fmla="*/ 588396 w 5184250"/>
                <a:gd name="connsiteY57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905955 w 5184250"/>
                <a:gd name="connsiteY35" fmla="*/ 715617 h 3570136"/>
                <a:gd name="connsiteX36" fmla="*/ 2218414 w 5184250"/>
                <a:gd name="connsiteY36" fmla="*/ 3021496 h 3570136"/>
                <a:gd name="connsiteX37" fmla="*/ 1940118 w 5184250"/>
                <a:gd name="connsiteY37" fmla="*/ 3021496 h 3570136"/>
                <a:gd name="connsiteX38" fmla="*/ 1940118 w 5184250"/>
                <a:gd name="connsiteY38" fmla="*/ 3021496 h 3570136"/>
                <a:gd name="connsiteX39" fmla="*/ 1940118 w 5184250"/>
                <a:gd name="connsiteY39" fmla="*/ 3021496 h 3570136"/>
                <a:gd name="connsiteX40" fmla="*/ 1892410 w 5184250"/>
                <a:gd name="connsiteY40" fmla="*/ 3069204 h 3570136"/>
                <a:gd name="connsiteX41" fmla="*/ 1407381 w 5184250"/>
                <a:gd name="connsiteY41" fmla="*/ 3069204 h 3570136"/>
                <a:gd name="connsiteX42" fmla="*/ 1399429 w 5184250"/>
                <a:gd name="connsiteY42" fmla="*/ 3021496 h 3570136"/>
                <a:gd name="connsiteX43" fmla="*/ 1327868 w 5184250"/>
                <a:gd name="connsiteY43" fmla="*/ 3005593 h 3570136"/>
                <a:gd name="connsiteX44" fmla="*/ 1176793 w 5184250"/>
                <a:gd name="connsiteY44" fmla="*/ 3005593 h 3570136"/>
                <a:gd name="connsiteX45" fmla="*/ 1184744 w 5184250"/>
                <a:gd name="connsiteY45" fmla="*/ 2926080 h 3570136"/>
                <a:gd name="connsiteX46" fmla="*/ 930302 w 5184250"/>
                <a:gd name="connsiteY46" fmla="*/ 2934031 h 3570136"/>
                <a:gd name="connsiteX47" fmla="*/ 858741 w 5184250"/>
                <a:gd name="connsiteY47" fmla="*/ 2997642 h 3570136"/>
                <a:gd name="connsiteX48" fmla="*/ 858741 w 5184250"/>
                <a:gd name="connsiteY48" fmla="*/ 2997642 h 3570136"/>
                <a:gd name="connsiteX49" fmla="*/ 811033 w 5184250"/>
                <a:gd name="connsiteY49" fmla="*/ 3108960 h 3570136"/>
                <a:gd name="connsiteX50" fmla="*/ 811033 w 5184250"/>
                <a:gd name="connsiteY50" fmla="*/ 3164619 h 3570136"/>
                <a:gd name="connsiteX51" fmla="*/ 811033 w 5184250"/>
                <a:gd name="connsiteY51" fmla="*/ 3164619 h 3570136"/>
                <a:gd name="connsiteX52" fmla="*/ 866692 w 5184250"/>
                <a:gd name="connsiteY52" fmla="*/ 3275937 h 3570136"/>
                <a:gd name="connsiteX53" fmla="*/ 826935 w 5184250"/>
                <a:gd name="connsiteY53" fmla="*/ 3323645 h 3570136"/>
                <a:gd name="connsiteX54" fmla="*/ 691763 w 5184250"/>
                <a:gd name="connsiteY54" fmla="*/ 3315694 h 3570136"/>
                <a:gd name="connsiteX55" fmla="*/ 564542 w 5184250"/>
                <a:gd name="connsiteY55" fmla="*/ 3419061 h 3570136"/>
                <a:gd name="connsiteX56" fmla="*/ 588396 w 5184250"/>
                <a:gd name="connsiteY56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746928 w 5184250"/>
                <a:gd name="connsiteY33" fmla="*/ 691764 h 3570136"/>
                <a:gd name="connsiteX34" fmla="*/ 4905955 w 5184250"/>
                <a:gd name="connsiteY34" fmla="*/ 715617 h 3570136"/>
                <a:gd name="connsiteX35" fmla="*/ 2218414 w 5184250"/>
                <a:gd name="connsiteY35" fmla="*/ 3021496 h 3570136"/>
                <a:gd name="connsiteX36" fmla="*/ 1940118 w 5184250"/>
                <a:gd name="connsiteY36" fmla="*/ 3021496 h 3570136"/>
                <a:gd name="connsiteX37" fmla="*/ 1940118 w 5184250"/>
                <a:gd name="connsiteY37" fmla="*/ 3021496 h 3570136"/>
                <a:gd name="connsiteX38" fmla="*/ 1940118 w 5184250"/>
                <a:gd name="connsiteY38" fmla="*/ 3021496 h 3570136"/>
                <a:gd name="connsiteX39" fmla="*/ 1892410 w 5184250"/>
                <a:gd name="connsiteY39" fmla="*/ 3069204 h 3570136"/>
                <a:gd name="connsiteX40" fmla="*/ 1407381 w 5184250"/>
                <a:gd name="connsiteY40" fmla="*/ 3069204 h 3570136"/>
                <a:gd name="connsiteX41" fmla="*/ 1399429 w 5184250"/>
                <a:gd name="connsiteY41" fmla="*/ 3021496 h 3570136"/>
                <a:gd name="connsiteX42" fmla="*/ 1327868 w 5184250"/>
                <a:gd name="connsiteY42" fmla="*/ 3005593 h 3570136"/>
                <a:gd name="connsiteX43" fmla="*/ 1176793 w 5184250"/>
                <a:gd name="connsiteY43" fmla="*/ 3005593 h 3570136"/>
                <a:gd name="connsiteX44" fmla="*/ 1184744 w 5184250"/>
                <a:gd name="connsiteY44" fmla="*/ 2926080 h 3570136"/>
                <a:gd name="connsiteX45" fmla="*/ 930302 w 5184250"/>
                <a:gd name="connsiteY45" fmla="*/ 2934031 h 3570136"/>
                <a:gd name="connsiteX46" fmla="*/ 858741 w 5184250"/>
                <a:gd name="connsiteY46" fmla="*/ 2997642 h 3570136"/>
                <a:gd name="connsiteX47" fmla="*/ 858741 w 5184250"/>
                <a:gd name="connsiteY47" fmla="*/ 2997642 h 3570136"/>
                <a:gd name="connsiteX48" fmla="*/ 811033 w 5184250"/>
                <a:gd name="connsiteY48" fmla="*/ 3108960 h 3570136"/>
                <a:gd name="connsiteX49" fmla="*/ 811033 w 5184250"/>
                <a:gd name="connsiteY49" fmla="*/ 3164619 h 3570136"/>
                <a:gd name="connsiteX50" fmla="*/ 811033 w 5184250"/>
                <a:gd name="connsiteY50" fmla="*/ 3164619 h 3570136"/>
                <a:gd name="connsiteX51" fmla="*/ 866692 w 5184250"/>
                <a:gd name="connsiteY51" fmla="*/ 3275937 h 3570136"/>
                <a:gd name="connsiteX52" fmla="*/ 826935 w 5184250"/>
                <a:gd name="connsiteY52" fmla="*/ 3323645 h 3570136"/>
                <a:gd name="connsiteX53" fmla="*/ 691763 w 5184250"/>
                <a:gd name="connsiteY53" fmla="*/ 3315694 h 3570136"/>
                <a:gd name="connsiteX54" fmla="*/ 564542 w 5184250"/>
                <a:gd name="connsiteY54" fmla="*/ 3419061 h 3570136"/>
                <a:gd name="connsiteX55" fmla="*/ 588396 w 5184250"/>
                <a:gd name="connsiteY55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905955 w 5184250"/>
                <a:gd name="connsiteY33" fmla="*/ 715617 h 3570136"/>
                <a:gd name="connsiteX34" fmla="*/ 2218414 w 5184250"/>
                <a:gd name="connsiteY34" fmla="*/ 3021496 h 3570136"/>
                <a:gd name="connsiteX35" fmla="*/ 1940118 w 5184250"/>
                <a:gd name="connsiteY35" fmla="*/ 3021496 h 3570136"/>
                <a:gd name="connsiteX36" fmla="*/ 1940118 w 5184250"/>
                <a:gd name="connsiteY36" fmla="*/ 3021496 h 3570136"/>
                <a:gd name="connsiteX37" fmla="*/ 1940118 w 5184250"/>
                <a:gd name="connsiteY37" fmla="*/ 3021496 h 3570136"/>
                <a:gd name="connsiteX38" fmla="*/ 1892410 w 5184250"/>
                <a:gd name="connsiteY38" fmla="*/ 3069204 h 3570136"/>
                <a:gd name="connsiteX39" fmla="*/ 1407381 w 5184250"/>
                <a:gd name="connsiteY39" fmla="*/ 3069204 h 3570136"/>
                <a:gd name="connsiteX40" fmla="*/ 1399429 w 5184250"/>
                <a:gd name="connsiteY40" fmla="*/ 3021496 h 3570136"/>
                <a:gd name="connsiteX41" fmla="*/ 1327868 w 5184250"/>
                <a:gd name="connsiteY41" fmla="*/ 3005593 h 3570136"/>
                <a:gd name="connsiteX42" fmla="*/ 1176793 w 5184250"/>
                <a:gd name="connsiteY42" fmla="*/ 3005593 h 3570136"/>
                <a:gd name="connsiteX43" fmla="*/ 1184744 w 5184250"/>
                <a:gd name="connsiteY43" fmla="*/ 2926080 h 3570136"/>
                <a:gd name="connsiteX44" fmla="*/ 930302 w 5184250"/>
                <a:gd name="connsiteY44" fmla="*/ 2934031 h 3570136"/>
                <a:gd name="connsiteX45" fmla="*/ 858741 w 5184250"/>
                <a:gd name="connsiteY45" fmla="*/ 2997642 h 3570136"/>
                <a:gd name="connsiteX46" fmla="*/ 858741 w 5184250"/>
                <a:gd name="connsiteY46" fmla="*/ 2997642 h 3570136"/>
                <a:gd name="connsiteX47" fmla="*/ 811033 w 5184250"/>
                <a:gd name="connsiteY47" fmla="*/ 3108960 h 3570136"/>
                <a:gd name="connsiteX48" fmla="*/ 811033 w 5184250"/>
                <a:gd name="connsiteY48" fmla="*/ 3164619 h 3570136"/>
                <a:gd name="connsiteX49" fmla="*/ 811033 w 5184250"/>
                <a:gd name="connsiteY49" fmla="*/ 3164619 h 3570136"/>
                <a:gd name="connsiteX50" fmla="*/ 866692 w 5184250"/>
                <a:gd name="connsiteY50" fmla="*/ 3275937 h 3570136"/>
                <a:gd name="connsiteX51" fmla="*/ 826935 w 5184250"/>
                <a:gd name="connsiteY51" fmla="*/ 3323645 h 3570136"/>
                <a:gd name="connsiteX52" fmla="*/ 691763 w 5184250"/>
                <a:gd name="connsiteY52" fmla="*/ 3315694 h 3570136"/>
                <a:gd name="connsiteX53" fmla="*/ 564542 w 5184250"/>
                <a:gd name="connsiteY53" fmla="*/ 3419061 h 3570136"/>
                <a:gd name="connsiteX54" fmla="*/ 588396 w 5184250"/>
                <a:gd name="connsiteY54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2218414 w 5184250"/>
                <a:gd name="connsiteY33" fmla="*/ 3021496 h 3570136"/>
                <a:gd name="connsiteX34" fmla="*/ 1940118 w 5184250"/>
                <a:gd name="connsiteY34" fmla="*/ 3021496 h 3570136"/>
                <a:gd name="connsiteX35" fmla="*/ 1940118 w 5184250"/>
                <a:gd name="connsiteY35" fmla="*/ 3021496 h 3570136"/>
                <a:gd name="connsiteX36" fmla="*/ 1940118 w 5184250"/>
                <a:gd name="connsiteY36" fmla="*/ 3021496 h 3570136"/>
                <a:gd name="connsiteX37" fmla="*/ 1892410 w 5184250"/>
                <a:gd name="connsiteY37" fmla="*/ 3069204 h 3570136"/>
                <a:gd name="connsiteX38" fmla="*/ 1407381 w 5184250"/>
                <a:gd name="connsiteY38" fmla="*/ 3069204 h 3570136"/>
                <a:gd name="connsiteX39" fmla="*/ 1399429 w 5184250"/>
                <a:gd name="connsiteY39" fmla="*/ 3021496 h 3570136"/>
                <a:gd name="connsiteX40" fmla="*/ 1327868 w 5184250"/>
                <a:gd name="connsiteY40" fmla="*/ 3005593 h 3570136"/>
                <a:gd name="connsiteX41" fmla="*/ 1176793 w 5184250"/>
                <a:gd name="connsiteY41" fmla="*/ 3005593 h 3570136"/>
                <a:gd name="connsiteX42" fmla="*/ 1184744 w 5184250"/>
                <a:gd name="connsiteY42" fmla="*/ 2926080 h 3570136"/>
                <a:gd name="connsiteX43" fmla="*/ 930302 w 5184250"/>
                <a:gd name="connsiteY43" fmla="*/ 2934031 h 3570136"/>
                <a:gd name="connsiteX44" fmla="*/ 858741 w 5184250"/>
                <a:gd name="connsiteY44" fmla="*/ 2997642 h 3570136"/>
                <a:gd name="connsiteX45" fmla="*/ 858741 w 5184250"/>
                <a:gd name="connsiteY45" fmla="*/ 2997642 h 3570136"/>
                <a:gd name="connsiteX46" fmla="*/ 811033 w 5184250"/>
                <a:gd name="connsiteY46" fmla="*/ 3108960 h 3570136"/>
                <a:gd name="connsiteX47" fmla="*/ 811033 w 5184250"/>
                <a:gd name="connsiteY47" fmla="*/ 3164619 h 3570136"/>
                <a:gd name="connsiteX48" fmla="*/ 811033 w 5184250"/>
                <a:gd name="connsiteY48" fmla="*/ 3164619 h 3570136"/>
                <a:gd name="connsiteX49" fmla="*/ 866692 w 5184250"/>
                <a:gd name="connsiteY49" fmla="*/ 3275937 h 3570136"/>
                <a:gd name="connsiteX50" fmla="*/ 826935 w 5184250"/>
                <a:gd name="connsiteY50" fmla="*/ 3323645 h 3570136"/>
                <a:gd name="connsiteX51" fmla="*/ 691763 w 5184250"/>
                <a:gd name="connsiteY51" fmla="*/ 3315694 h 3570136"/>
                <a:gd name="connsiteX52" fmla="*/ 564542 w 5184250"/>
                <a:gd name="connsiteY52" fmla="*/ 3419061 h 3570136"/>
                <a:gd name="connsiteX53" fmla="*/ 588396 w 5184250"/>
                <a:gd name="connsiteY53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2218414 w 5184250"/>
                <a:gd name="connsiteY32" fmla="*/ 3021496 h 3570136"/>
                <a:gd name="connsiteX33" fmla="*/ 1940118 w 5184250"/>
                <a:gd name="connsiteY33" fmla="*/ 3021496 h 3570136"/>
                <a:gd name="connsiteX34" fmla="*/ 1940118 w 5184250"/>
                <a:gd name="connsiteY34" fmla="*/ 3021496 h 3570136"/>
                <a:gd name="connsiteX35" fmla="*/ 1940118 w 5184250"/>
                <a:gd name="connsiteY35" fmla="*/ 3021496 h 3570136"/>
                <a:gd name="connsiteX36" fmla="*/ 1892410 w 5184250"/>
                <a:gd name="connsiteY36" fmla="*/ 3069204 h 3570136"/>
                <a:gd name="connsiteX37" fmla="*/ 1407381 w 5184250"/>
                <a:gd name="connsiteY37" fmla="*/ 3069204 h 3570136"/>
                <a:gd name="connsiteX38" fmla="*/ 1399429 w 5184250"/>
                <a:gd name="connsiteY38" fmla="*/ 3021496 h 3570136"/>
                <a:gd name="connsiteX39" fmla="*/ 1327868 w 5184250"/>
                <a:gd name="connsiteY39" fmla="*/ 3005593 h 3570136"/>
                <a:gd name="connsiteX40" fmla="*/ 1176793 w 5184250"/>
                <a:gd name="connsiteY40" fmla="*/ 3005593 h 3570136"/>
                <a:gd name="connsiteX41" fmla="*/ 1184744 w 5184250"/>
                <a:gd name="connsiteY41" fmla="*/ 2926080 h 3570136"/>
                <a:gd name="connsiteX42" fmla="*/ 930302 w 5184250"/>
                <a:gd name="connsiteY42" fmla="*/ 2934031 h 3570136"/>
                <a:gd name="connsiteX43" fmla="*/ 858741 w 5184250"/>
                <a:gd name="connsiteY43" fmla="*/ 2997642 h 3570136"/>
                <a:gd name="connsiteX44" fmla="*/ 858741 w 5184250"/>
                <a:gd name="connsiteY44" fmla="*/ 2997642 h 3570136"/>
                <a:gd name="connsiteX45" fmla="*/ 811033 w 5184250"/>
                <a:gd name="connsiteY45" fmla="*/ 3108960 h 3570136"/>
                <a:gd name="connsiteX46" fmla="*/ 811033 w 5184250"/>
                <a:gd name="connsiteY46" fmla="*/ 3164619 h 3570136"/>
                <a:gd name="connsiteX47" fmla="*/ 811033 w 5184250"/>
                <a:gd name="connsiteY47" fmla="*/ 3164619 h 3570136"/>
                <a:gd name="connsiteX48" fmla="*/ 866692 w 5184250"/>
                <a:gd name="connsiteY48" fmla="*/ 3275937 h 3570136"/>
                <a:gd name="connsiteX49" fmla="*/ 826935 w 5184250"/>
                <a:gd name="connsiteY49" fmla="*/ 3323645 h 3570136"/>
                <a:gd name="connsiteX50" fmla="*/ 691763 w 5184250"/>
                <a:gd name="connsiteY50" fmla="*/ 3315694 h 3570136"/>
                <a:gd name="connsiteX51" fmla="*/ 564542 w 5184250"/>
                <a:gd name="connsiteY51" fmla="*/ 3419061 h 3570136"/>
                <a:gd name="connsiteX52" fmla="*/ 588396 w 5184250"/>
                <a:gd name="connsiteY52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2218414 w 5184250"/>
                <a:gd name="connsiteY31" fmla="*/ 3021496 h 3570136"/>
                <a:gd name="connsiteX32" fmla="*/ 1940118 w 5184250"/>
                <a:gd name="connsiteY32" fmla="*/ 3021496 h 3570136"/>
                <a:gd name="connsiteX33" fmla="*/ 1940118 w 5184250"/>
                <a:gd name="connsiteY33" fmla="*/ 3021496 h 3570136"/>
                <a:gd name="connsiteX34" fmla="*/ 1940118 w 5184250"/>
                <a:gd name="connsiteY34" fmla="*/ 3021496 h 3570136"/>
                <a:gd name="connsiteX35" fmla="*/ 1892410 w 5184250"/>
                <a:gd name="connsiteY35" fmla="*/ 3069204 h 3570136"/>
                <a:gd name="connsiteX36" fmla="*/ 1407381 w 5184250"/>
                <a:gd name="connsiteY36" fmla="*/ 3069204 h 3570136"/>
                <a:gd name="connsiteX37" fmla="*/ 1399429 w 5184250"/>
                <a:gd name="connsiteY37" fmla="*/ 3021496 h 3570136"/>
                <a:gd name="connsiteX38" fmla="*/ 1327868 w 5184250"/>
                <a:gd name="connsiteY38" fmla="*/ 3005593 h 3570136"/>
                <a:gd name="connsiteX39" fmla="*/ 1176793 w 5184250"/>
                <a:gd name="connsiteY39" fmla="*/ 3005593 h 3570136"/>
                <a:gd name="connsiteX40" fmla="*/ 1184744 w 5184250"/>
                <a:gd name="connsiteY40" fmla="*/ 2926080 h 3570136"/>
                <a:gd name="connsiteX41" fmla="*/ 930302 w 5184250"/>
                <a:gd name="connsiteY41" fmla="*/ 2934031 h 3570136"/>
                <a:gd name="connsiteX42" fmla="*/ 858741 w 5184250"/>
                <a:gd name="connsiteY42" fmla="*/ 2997642 h 3570136"/>
                <a:gd name="connsiteX43" fmla="*/ 858741 w 5184250"/>
                <a:gd name="connsiteY43" fmla="*/ 2997642 h 3570136"/>
                <a:gd name="connsiteX44" fmla="*/ 811033 w 5184250"/>
                <a:gd name="connsiteY44" fmla="*/ 3108960 h 3570136"/>
                <a:gd name="connsiteX45" fmla="*/ 811033 w 5184250"/>
                <a:gd name="connsiteY45" fmla="*/ 3164619 h 3570136"/>
                <a:gd name="connsiteX46" fmla="*/ 811033 w 5184250"/>
                <a:gd name="connsiteY46" fmla="*/ 3164619 h 3570136"/>
                <a:gd name="connsiteX47" fmla="*/ 866692 w 5184250"/>
                <a:gd name="connsiteY47" fmla="*/ 3275937 h 3570136"/>
                <a:gd name="connsiteX48" fmla="*/ 826935 w 5184250"/>
                <a:gd name="connsiteY48" fmla="*/ 3323645 h 3570136"/>
                <a:gd name="connsiteX49" fmla="*/ 691763 w 5184250"/>
                <a:gd name="connsiteY49" fmla="*/ 3315694 h 3570136"/>
                <a:gd name="connsiteX50" fmla="*/ 564542 w 5184250"/>
                <a:gd name="connsiteY50" fmla="*/ 3419061 h 3570136"/>
                <a:gd name="connsiteX51" fmla="*/ 588396 w 5184250"/>
                <a:gd name="connsiteY51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2218414 w 5184250"/>
                <a:gd name="connsiteY30" fmla="*/ 3021496 h 3570136"/>
                <a:gd name="connsiteX31" fmla="*/ 1940118 w 5184250"/>
                <a:gd name="connsiteY31" fmla="*/ 3021496 h 3570136"/>
                <a:gd name="connsiteX32" fmla="*/ 1940118 w 5184250"/>
                <a:gd name="connsiteY32" fmla="*/ 3021496 h 3570136"/>
                <a:gd name="connsiteX33" fmla="*/ 1940118 w 5184250"/>
                <a:gd name="connsiteY33" fmla="*/ 3021496 h 3570136"/>
                <a:gd name="connsiteX34" fmla="*/ 1892410 w 5184250"/>
                <a:gd name="connsiteY34" fmla="*/ 3069204 h 3570136"/>
                <a:gd name="connsiteX35" fmla="*/ 1407381 w 5184250"/>
                <a:gd name="connsiteY35" fmla="*/ 3069204 h 3570136"/>
                <a:gd name="connsiteX36" fmla="*/ 1399429 w 5184250"/>
                <a:gd name="connsiteY36" fmla="*/ 3021496 h 3570136"/>
                <a:gd name="connsiteX37" fmla="*/ 1327868 w 5184250"/>
                <a:gd name="connsiteY37" fmla="*/ 3005593 h 3570136"/>
                <a:gd name="connsiteX38" fmla="*/ 1176793 w 5184250"/>
                <a:gd name="connsiteY38" fmla="*/ 3005593 h 3570136"/>
                <a:gd name="connsiteX39" fmla="*/ 1184744 w 5184250"/>
                <a:gd name="connsiteY39" fmla="*/ 2926080 h 3570136"/>
                <a:gd name="connsiteX40" fmla="*/ 930302 w 5184250"/>
                <a:gd name="connsiteY40" fmla="*/ 2934031 h 3570136"/>
                <a:gd name="connsiteX41" fmla="*/ 858741 w 5184250"/>
                <a:gd name="connsiteY41" fmla="*/ 2997642 h 3570136"/>
                <a:gd name="connsiteX42" fmla="*/ 858741 w 5184250"/>
                <a:gd name="connsiteY42" fmla="*/ 2997642 h 3570136"/>
                <a:gd name="connsiteX43" fmla="*/ 811033 w 5184250"/>
                <a:gd name="connsiteY43" fmla="*/ 3108960 h 3570136"/>
                <a:gd name="connsiteX44" fmla="*/ 811033 w 5184250"/>
                <a:gd name="connsiteY44" fmla="*/ 3164619 h 3570136"/>
                <a:gd name="connsiteX45" fmla="*/ 811033 w 5184250"/>
                <a:gd name="connsiteY45" fmla="*/ 3164619 h 3570136"/>
                <a:gd name="connsiteX46" fmla="*/ 866692 w 5184250"/>
                <a:gd name="connsiteY46" fmla="*/ 3275937 h 3570136"/>
                <a:gd name="connsiteX47" fmla="*/ 826935 w 5184250"/>
                <a:gd name="connsiteY47" fmla="*/ 3323645 h 3570136"/>
                <a:gd name="connsiteX48" fmla="*/ 691763 w 5184250"/>
                <a:gd name="connsiteY48" fmla="*/ 3315694 h 3570136"/>
                <a:gd name="connsiteX49" fmla="*/ 564542 w 5184250"/>
                <a:gd name="connsiteY49" fmla="*/ 3419061 h 3570136"/>
                <a:gd name="connsiteX50" fmla="*/ 588396 w 5184250"/>
                <a:gd name="connsiteY50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875340 w 5184250"/>
                <a:gd name="connsiteY29" fmla="*/ 614307 h 3570136"/>
                <a:gd name="connsiteX30" fmla="*/ 2218414 w 5184250"/>
                <a:gd name="connsiteY30" fmla="*/ 3021496 h 3570136"/>
                <a:gd name="connsiteX31" fmla="*/ 1940118 w 5184250"/>
                <a:gd name="connsiteY31" fmla="*/ 3021496 h 3570136"/>
                <a:gd name="connsiteX32" fmla="*/ 1940118 w 5184250"/>
                <a:gd name="connsiteY32" fmla="*/ 3021496 h 3570136"/>
                <a:gd name="connsiteX33" fmla="*/ 1940118 w 5184250"/>
                <a:gd name="connsiteY33" fmla="*/ 3021496 h 3570136"/>
                <a:gd name="connsiteX34" fmla="*/ 1892410 w 5184250"/>
                <a:gd name="connsiteY34" fmla="*/ 3069204 h 3570136"/>
                <a:gd name="connsiteX35" fmla="*/ 1407381 w 5184250"/>
                <a:gd name="connsiteY35" fmla="*/ 3069204 h 3570136"/>
                <a:gd name="connsiteX36" fmla="*/ 1399429 w 5184250"/>
                <a:gd name="connsiteY36" fmla="*/ 3021496 h 3570136"/>
                <a:gd name="connsiteX37" fmla="*/ 1327868 w 5184250"/>
                <a:gd name="connsiteY37" fmla="*/ 3005593 h 3570136"/>
                <a:gd name="connsiteX38" fmla="*/ 1176793 w 5184250"/>
                <a:gd name="connsiteY38" fmla="*/ 3005593 h 3570136"/>
                <a:gd name="connsiteX39" fmla="*/ 1184744 w 5184250"/>
                <a:gd name="connsiteY39" fmla="*/ 2926080 h 3570136"/>
                <a:gd name="connsiteX40" fmla="*/ 930302 w 5184250"/>
                <a:gd name="connsiteY40" fmla="*/ 2934031 h 3570136"/>
                <a:gd name="connsiteX41" fmla="*/ 858741 w 5184250"/>
                <a:gd name="connsiteY41" fmla="*/ 2997642 h 3570136"/>
                <a:gd name="connsiteX42" fmla="*/ 858741 w 5184250"/>
                <a:gd name="connsiteY42" fmla="*/ 2997642 h 3570136"/>
                <a:gd name="connsiteX43" fmla="*/ 811033 w 5184250"/>
                <a:gd name="connsiteY43" fmla="*/ 3108960 h 3570136"/>
                <a:gd name="connsiteX44" fmla="*/ 811033 w 5184250"/>
                <a:gd name="connsiteY44" fmla="*/ 3164619 h 3570136"/>
                <a:gd name="connsiteX45" fmla="*/ 811033 w 5184250"/>
                <a:gd name="connsiteY45" fmla="*/ 3164619 h 3570136"/>
                <a:gd name="connsiteX46" fmla="*/ 866692 w 5184250"/>
                <a:gd name="connsiteY46" fmla="*/ 3275937 h 3570136"/>
                <a:gd name="connsiteX47" fmla="*/ 826935 w 5184250"/>
                <a:gd name="connsiteY47" fmla="*/ 3323645 h 3570136"/>
                <a:gd name="connsiteX48" fmla="*/ 691763 w 5184250"/>
                <a:gd name="connsiteY48" fmla="*/ 3315694 h 3570136"/>
                <a:gd name="connsiteX49" fmla="*/ 564542 w 5184250"/>
                <a:gd name="connsiteY49" fmla="*/ 3419061 h 3570136"/>
                <a:gd name="connsiteX50" fmla="*/ 588396 w 5184250"/>
                <a:gd name="connsiteY50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603563 w 5184250"/>
                <a:gd name="connsiteY29" fmla="*/ 614307 h 3570136"/>
                <a:gd name="connsiteX30" fmla="*/ 2218414 w 5184250"/>
                <a:gd name="connsiteY30" fmla="*/ 3021496 h 3570136"/>
                <a:gd name="connsiteX31" fmla="*/ 1940118 w 5184250"/>
                <a:gd name="connsiteY31" fmla="*/ 3021496 h 3570136"/>
                <a:gd name="connsiteX32" fmla="*/ 1940118 w 5184250"/>
                <a:gd name="connsiteY32" fmla="*/ 3021496 h 3570136"/>
                <a:gd name="connsiteX33" fmla="*/ 1940118 w 5184250"/>
                <a:gd name="connsiteY33" fmla="*/ 3021496 h 3570136"/>
                <a:gd name="connsiteX34" fmla="*/ 1892410 w 5184250"/>
                <a:gd name="connsiteY34" fmla="*/ 3069204 h 3570136"/>
                <a:gd name="connsiteX35" fmla="*/ 1407381 w 5184250"/>
                <a:gd name="connsiteY35" fmla="*/ 3069204 h 3570136"/>
                <a:gd name="connsiteX36" fmla="*/ 1399429 w 5184250"/>
                <a:gd name="connsiteY36" fmla="*/ 3021496 h 3570136"/>
                <a:gd name="connsiteX37" fmla="*/ 1327868 w 5184250"/>
                <a:gd name="connsiteY37" fmla="*/ 3005593 h 3570136"/>
                <a:gd name="connsiteX38" fmla="*/ 1176793 w 5184250"/>
                <a:gd name="connsiteY38" fmla="*/ 3005593 h 3570136"/>
                <a:gd name="connsiteX39" fmla="*/ 1184744 w 5184250"/>
                <a:gd name="connsiteY39" fmla="*/ 2926080 h 3570136"/>
                <a:gd name="connsiteX40" fmla="*/ 930302 w 5184250"/>
                <a:gd name="connsiteY40" fmla="*/ 2934031 h 3570136"/>
                <a:gd name="connsiteX41" fmla="*/ 858741 w 5184250"/>
                <a:gd name="connsiteY41" fmla="*/ 2997642 h 3570136"/>
                <a:gd name="connsiteX42" fmla="*/ 858741 w 5184250"/>
                <a:gd name="connsiteY42" fmla="*/ 2997642 h 3570136"/>
                <a:gd name="connsiteX43" fmla="*/ 811033 w 5184250"/>
                <a:gd name="connsiteY43" fmla="*/ 3108960 h 3570136"/>
                <a:gd name="connsiteX44" fmla="*/ 811033 w 5184250"/>
                <a:gd name="connsiteY44" fmla="*/ 3164619 h 3570136"/>
                <a:gd name="connsiteX45" fmla="*/ 811033 w 5184250"/>
                <a:gd name="connsiteY45" fmla="*/ 3164619 h 3570136"/>
                <a:gd name="connsiteX46" fmla="*/ 866692 w 5184250"/>
                <a:gd name="connsiteY46" fmla="*/ 3275937 h 3570136"/>
                <a:gd name="connsiteX47" fmla="*/ 826935 w 5184250"/>
                <a:gd name="connsiteY47" fmla="*/ 3323645 h 3570136"/>
                <a:gd name="connsiteX48" fmla="*/ 691763 w 5184250"/>
                <a:gd name="connsiteY48" fmla="*/ 3315694 h 3570136"/>
                <a:gd name="connsiteX49" fmla="*/ 564542 w 5184250"/>
                <a:gd name="connsiteY49" fmla="*/ 3419061 h 3570136"/>
                <a:gd name="connsiteX50" fmla="*/ 588396 w 5184250"/>
                <a:gd name="connsiteY50" fmla="*/ 3562184 h 3570136"/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603563 w 5184250"/>
                <a:gd name="connsiteY29" fmla="*/ 614307 h 3570136"/>
                <a:gd name="connsiteX30" fmla="*/ 2615625 w 5184250"/>
                <a:gd name="connsiteY30" fmla="*/ 3021495 h 3570136"/>
                <a:gd name="connsiteX31" fmla="*/ 1940118 w 5184250"/>
                <a:gd name="connsiteY31" fmla="*/ 3021496 h 3570136"/>
                <a:gd name="connsiteX32" fmla="*/ 1940118 w 5184250"/>
                <a:gd name="connsiteY32" fmla="*/ 3021496 h 3570136"/>
                <a:gd name="connsiteX33" fmla="*/ 1940118 w 5184250"/>
                <a:gd name="connsiteY33" fmla="*/ 3021496 h 3570136"/>
                <a:gd name="connsiteX34" fmla="*/ 1892410 w 5184250"/>
                <a:gd name="connsiteY34" fmla="*/ 3069204 h 3570136"/>
                <a:gd name="connsiteX35" fmla="*/ 1407381 w 5184250"/>
                <a:gd name="connsiteY35" fmla="*/ 3069204 h 3570136"/>
                <a:gd name="connsiteX36" fmla="*/ 1399429 w 5184250"/>
                <a:gd name="connsiteY36" fmla="*/ 3021496 h 3570136"/>
                <a:gd name="connsiteX37" fmla="*/ 1327868 w 5184250"/>
                <a:gd name="connsiteY37" fmla="*/ 3005593 h 3570136"/>
                <a:gd name="connsiteX38" fmla="*/ 1176793 w 5184250"/>
                <a:gd name="connsiteY38" fmla="*/ 3005593 h 3570136"/>
                <a:gd name="connsiteX39" fmla="*/ 1184744 w 5184250"/>
                <a:gd name="connsiteY39" fmla="*/ 2926080 h 3570136"/>
                <a:gd name="connsiteX40" fmla="*/ 930302 w 5184250"/>
                <a:gd name="connsiteY40" fmla="*/ 2934031 h 3570136"/>
                <a:gd name="connsiteX41" fmla="*/ 858741 w 5184250"/>
                <a:gd name="connsiteY41" fmla="*/ 2997642 h 3570136"/>
                <a:gd name="connsiteX42" fmla="*/ 858741 w 5184250"/>
                <a:gd name="connsiteY42" fmla="*/ 2997642 h 3570136"/>
                <a:gd name="connsiteX43" fmla="*/ 811033 w 5184250"/>
                <a:gd name="connsiteY43" fmla="*/ 3108960 h 3570136"/>
                <a:gd name="connsiteX44" fmla="*/ 811033 w 5184250"/>
                <a:gd name="connsiteY44" fmla="*/ 3164619 h 3570136"/>
                <a:gd name="connsiteX45" fmla="*/ 811033 w 5184250"/>
                <a:gd name="connsiteY45" fmla="*/ 3164619 h 3570136"/>
                <a:gd name="connsiteX46" fmla="*/ 866692 w 5184250"/>
                <a:gd name="connsiteY46" fmla="*/ 3275937 h 3570136"/>
                <a:gd name="connsiteX47" fmla="*/ 826935 w 5184250"/>
                <a:gd name="connsiteY47" fmla="*/ 3323645 h 3570136"/>
                <a:gd name="connsiteX48" fmla="*/ 691763 w 5184250"/>
                <a:gd name="connsiteY48" fmla="*/ 3315694 h 3570136"/>
                <a:gd name="connsiteX49" fmla="*/ 564542 w 5184250"/>
                <a:gd name="connsiteY49" fmla="*/ 3419061 h 3570136"/>
                <a:gd name="connsiteX50" fmla="*/ 588396 w 5184250"/>
                <a:gd name="connsiteY50" fmla="*/ 3562184 h 3570136"/>
                <a:gd name="connsiteX0" fmla="*/ 588396 w 5168365"/>
                <a:gd name="connsiteY0" fmla="*/ 3562184 h 3570136"/>
                <a:gd name="connsiteX1" fmla="*/ 3992615 w 5168365"/>
                <a:gd name="connsiteY1" fmla="*/ 3562184 h 3570136"/>
                <a:gd name="connsiteX2" fmla="*/ 5168348 w 5168365"/>
                <a:gd name="connsiteY2" fmla="*/ 0 h 3570136"/>
                <a:gd name="connsiteX3" fmla="*/ 15902 w 5168365"/>
                <a:gd name="connsiteY3" fmla="*/ 23854 h 3570136"/>
                <a:gd name="connsiteX4" fmla="*/ 0 w 5168365"/>
                <a:gd name="connsiteY4" fmla="*/ 3562184 h 3570136"/>
                <a:gd name="connsiteX5" fmla="*/ 532737 w 5168365"/>
                <a:gd name="connsiteY5" fmla="*/ 3570136 h 3570136"/>
                <a:gd name="connsiteX6" fmla="*/ 524786 w 5168365"/>
                <a:gd name="connsiteY6" fmla="*/ 3411110 h 3570136"/>
                <a:gd name="connsiteX7" fmla="*/ 508883 w 5168365"/>
                <a:gd name="connsiteY7" fmla="*/ 3395207 h 3570136"/>
                <a:gd name="connsiteX8" fmla="*/ 492981 w 5168365"/>
                <a:gd name="connsiteY8" fmla="*/ 3267986 h 3570136"/>
                <a:gd name="connsiteX9" fmla="*/ 333955 w 5168365"/>
                <a:gd name="connsiteY9" fmla="*/ 3379304 h 3570136"/>
                <a:gd name="connsiteX10" fmla="*/ 254442 w 5168365"/>
                <a:gd name="connsiteY10" fmla="*/ 3395207 h 3570136"/>
                <a:gd name="connsiteX11" fmla="*/ 214685 w 5168365"/>
                <a:gd name="connsiteY11" fmla="*/ 3323645 h 3570136"/>
                <a:gd name="connsiteX12" fmla="*/ 143123 w 5168365"/>
                <a:gd name="connsiteY12" fmla="*/ 3069204 h 3570136"/>
                <a:gd name="connsiteX13" fmla="*/ 143123 w 5168365"/>
                <a:gd name="connsiteY13" fmla="*/ 3069204 h 3570136"/>
                <a:gd name="connsiteX14" fmla="*/ 206734 w 5168365"/>
                <a:gd name="connsiteY14" fmla="*/ 2997642 h 3570136"/>
                <a:gd name="connsiteX15" fmla="*/ 469127 w 5168365"/>
                <a:gd name="connsiteY15" fmla="*/ 2894275 h 3570136"/>
                <a:gd name="connsiteX16" fmla="*/ 508883 w 5168365"/>
                <a:gd name="connsiteY16" fmla="*/ 2918129 h 3570136"/>
                <a:gd name="connsiteX17" fmla="*/ 500932 w 5168365"/>
                <a:gd name="connsiteY17" fmla="*/ 2433099 h 3570136"/>
                <a:gd name="connsiteX18" fmla="*/ 524786 w 5168365"/>
                <a:gd name="connsiteY18" fmla="*/ 1041621 h 3570136"/>
                <a:gd name="connsiteX19" fmla="*/ 540688 w 5168365"/>
                <a:gd name="connsiteY19" fmla="*/ 119270 h 3570136"/>
                <a:gd name="connsiteX20" fmla="*/ 580445 w 5168365"/>
                <a:gd name="connsiteY20" fmla="*/ 87464 h 3570136"/>
                <a:gd name="connsiteX21" fmla="*/ 628153 w 5168365"/>
                <a:gd name="connsiteY21" fmla="*/ 127221 h 3570136"/>
                <a:gd name="connsiteX22" fmla="*/ 834887 w 5168365"/>
                <a:gd name="connsiteY22" fmla="*/ 270344 h 3570136"/>
                <a:gd name="connsiteX23" fmla="*/ 834887 w 5168365"/>
                <a:gd name="connsiteY23" fmla="*/ 270344 h 3570136"/>
                <a:gd name="connsiteX24" fmla="*/ 890546 w 5168365"/>
                <a:gd name="connsiteY24" fmla="*/ 341906 h 3570136"/>
                <a:gd name="connsiteX25" fmla="*/ 882595 w 5168365"/>
                <a:gd name="connsiteY25" fmla="*/ 540689 h 3570136"/>
                <a:gd name="connsiteX26" fmla="*/ 906448 w 5168365"/>
                <a:gd name="connsiteY26" fmla="*/ 612251 h 3570136"/>
                <a:gd name="connsiteX27" fmla="*/ 993913 w 5168365"/>
                <a:gd name="connsiteY27" fmla="*/ 588397 h 3570136"/>
                <a:gd name="connsiteX28" fmla="*/ 2289975 w 5168365"/>
                <a:gd name="connsiteY28" fmla="*/ 572494 h 3570136"/>
                <a:gd name="connsiteX29" fmla="*/ 2603563 w 5168365"/>
                <a:gd name="connsiteY29" fmla="*/ 614307 h 3570136"/>
                <a:gd name="connsiteX30" fmla="*/ 2615625 w 5168365"/>
                <a:gd name="connsiteY30" fmla="*/ 3021495 h 3570136"/>
                <a:gd name="connsiteX31" fmla="*/ 1940118 w 5168365"/>
                <a:gd name="connsiteY31" fmla="*/ 3021496 h 3570136"/>
                <a:gd name="connsiteX32" fmla="*/ 1940118 w 5168365"/>
                <a:gd name="connsiteY32" fmla="*/ 3021496 h 3570136"/>
                <a:gd name="connsiteX33" fmla="*/ 1940118 w 5168365"/>
                <a:gd name="connsiteY33" fmla="*/ 3021496 h 3570136"/>
                <a:gd name="connsiteX34" fmla="*/ 1892410 w 5168365"/>
                <a:gd name="connsiteY34" fmla="*/ 3069204 h 3570136"/>
                <a:gd name="connsiteX35" fmla="*/ 1407381 w 5168365"/>
                <a:gd name="connsiteY35" fmla="*/ 3069204 h 3570136"/>
                <a:gd name="connsiteX36" fmla="*/ 1399429 w 5168365"/>
                <a:gd name="connsiteY36" fmla="*/ 3021496 h 3570136"/>
                <a:gd name="connsiteX37" fmla="*/ 1327868 w 5168365"/>
                <a:gd name="connsiteY37" fmla="*/ 3005593 h 3570136"/>
                <a:gd name="connsiteX38" fmla="*/ 1176793 w 5168365"/>
                <a:gd name="connsiteY38" fmla="*/ 3005593 h 3570136"/>
                <a:gd name="connsiteX39" fmla="*/ 1184744 w 5168365"/>
                <a:gd name="connsiteY39" fmla="*/ 2926080 h 3570136"/>
                <a:gd name="connsiteX40" fmla="*/ 930302 w 5168365"/>
                <a:gd name="connsiteY40" fmla="*/ 2934031 h 3570136"/>
                <a:gd name="connsiteX41" fmla="*/ 858741 w 5168365"/>
                <a:gd name="connsiteY41" fmla="*/ 2997642 h 3570136"/>
                <a:gd name="connsiteX42" fmla="*/ 858741 w 5168365"/>
                <a:gd name="connsiteY42" fmla="*/ 2997642 h 3570136"/>
                <a:gd name="connsiteX43" fmla="*/ 811033 w 5168365"/>
                <a:gd name="connsiteY43" fmla="*/ 3108960 h 3570136"/>
                <a:gd name="connsiteX44" fmla="*/ 811033 w 5168365"/>
                <a:gd name="connsiteY44" fmla="*/ 3164619 h 3570136"/>
                <a:gd name="connsiteX45" fmla="*/ 811033 w 5168365"/>
                <a:gd name="connsiteY45" fmla="*/ 3164619 h 3570136"/>
                <a:gd name="connsiteX46" fmla="*/ 866692 w 5168365"/>
                <a:gd name="connsiteY46" fmla="*/ 3275937 h 3570136"/>
                <a:gd name="connsiteX47" fmla="*/ 826935 w 5168365"/>
                <a:gd name="connsiteY47" fmla="*/ 3323645 h 3570136"/>
                <a:gd name="connsiteX48" fmla="*/ 691763 w 5168365"/>
                <a:gd name="connsiteY48" fmla="*/ 3315694 h 3570136"/>
                <a:gd name="connsiteX49" fmla="*/ 564542 w 5168365"/>
                <a:gd name="connsiteY49" fmla="*/ 3419061 h 3570136"/>
                <a:gd name="connsiteX50" fmla="*/ 588396 w 5168365"/>
                <a:gd name="connsiteY50" fmla="*/ 3562184 h 3570136"/>
                <a:gd name="connsiteX0" fmla="*/ 588396 w 3992615"/>
                <a:gd name="connsiteY0" fmla="*/ 3541278 h 3549230"/>
                <a:gd name="connsiteX1" fmla="*/ 3992615 w 3992615"/>
                <a:gd name="connsiteY1" fmla="*/ 3541278 h 3549230"/>
                <a:gd name="connsiteX2" fmla="*/ 3976711 w 3992615"/>
                <a:gd name="connsiteY2" fmla="*/ 0 h 3549230"/>
                <a:gd name="connsiteX3" fmla="*/ 15902 w 3992615"/>
                <a:gd name="connsiteY3" fmla="*/ 2948 h 3549230"/>
                <a:gd name="connsiteX4" fmla="*/ 0 w 3992615"/>
                <a:gd name="connsiteY4" fmla="*/ 3541278 h 3549230"/>
                <a:gd name="connsiteX5" fmla="*/ 532737 w 3992615"/>
                <a:gd name="connsiteY5" fmla="*/ 3549230 h 3549230"/>
                <a:gd name="connsiteX6" fmla="*/ 524786 w 3992615"/>
                <a:gd name="connsiteY6" fmla="*/ 3390204 h 3549230"/>
                <a:gd name="connsiteX7" fmla="*/ 508883 w 3992615"/>
                <a:gd name="connsiteY7" fmla="*/ 3374301 h 3549230"/>
                <a:gd name="connsiteX8" fmla="*/ 492981 w 3992615"/>
                <a:gd name="connsiteY8" fmla="*/ 3247080 h 3549230"/>
                <a:gd name="connsiteX9" fmla="*/ 333955 w 3992615"/>
                <a:gd name="connsiteY9" fmla="*/ 3358398 h 3549230"/>
                <a:gd name="connsiteX10" fmla="*/ 254442 w 3992615"/>
                <a:gd name="connsiteY10" fmla="*/ 3374301 h 3549230"/>
                <a:gd name="connsiteX11" fmla="*/ 214685 w 3992615"/>
                <a:gd name="connsiteY11" fmla="*/ 3302739 h 3549230"/>
                <a:gd name="connsiteX12" fmla="*/ 143123 w 3992615"/>
                <a:gd name="connsiteY12" fmla="*/ 3048298 h 3549230"/>
                <a:gd name="connsiteX13" fmla="*/ 143123 w 3992615"/>
                <a:gd name="connsiteY13" fmla="*/ 3048298 h 3549230"/>
                <a:gd name="connsiteX14" fmla="*/ 206734 w 3992615"/>
                <a:gd name="connsiteY14" fmla="*/ 2976736 h 3549230"/>
                <a:gd name="connsiteX15" fmla="*/ 469127 w 3992615"/>
                <a:gd name="connsiteY15" fmla="*/ 2873369 h 3549230"/>
                <a:gd name="connsiteX16" fmla="*/ 508883 w 3992615"/>
                <a:gd name="connsiteY16" fmla="*/ 2897223 h 3549230"/>
                <a:gd name="connsiteX17" fmla="*/ 500932 w 3992615"/>
                <a:gd name="connsiteY17" fmla="*/ 2412193 h 3549230"/>
                <a:gd name="connsiteX18" fmla="*/ 524786 w 3992615"/>
                <a:gd name="connsiteY18" fmla="*/ 1020715 h 3549230"/>
                <a:gd name="connsiteX19" fmla="*/ 540688 w 3992615"/>
                <a:gd name="connsiteY19" fmla="*/ 98364 h 3549230"/>
                <a:gd name="connsiteX20" fmla="*/ 580445 w 3992615"/>
                <a:gd name="connsiteY20" fmla="*/ 66558 h 3549230"/>
                <a:gd name="connsiteX21" fmla="*/ 628153 w 3992615"/>
                <a:gd name="connsiteY21" fmla="*/ 106315 h 3549230"/>
                <a:gd name="connsiteX22" fmla="*/ 834887 w 3992615"/>
                <a:gd name="connsiteY22" fmla="*/ 249438 h 3549230"/>
                <a:gd name="connsiteX23" fmla="*/ 834887 w 3992615"/>
                <a:gd name="connsiteY23" fmla="*/ 249438 h 3549230"/>
                <a:gd name="connsiteX24" fmla="*/ 890546 w 3992615"/>
                <a:gd name="connsiteY24" fmla="*/ 321000 h 3549230"/>
                <a:gd name="connsiteX25" fmla="*/ 882595 w 3992615"/>
                <a:gd name="connsiteY25" fmla="*/ 519783 h 3549230"/>
                <a:gd name="connsiteX26" fmla="*/ 906448 w 3992615"/>
                <a:gd name="connsiteY26" fmla="*/ 591345 h 3549230"/>
                <a:gd name="connsiteX27" fmla="*/ 993913 w 3992615"/>
                <a:gd name="connsiteY27" fmla="*/ 567491 h 3549230"/>
                <a:gd name="connsiteX28" fmla="*/ 2289975 w 3992615"/>
                <a:gd name="connsiteY28" fmla="*/ 551588 h 3549230"/>
                <a:gd name="connsiteX29" fmla="*/ 2603563 w 3992615"/>
                <a:gd name="connsiteY29" fmla="*/ 593401 h 3549230"/>
                <a:gd name="connsiteX30" fmla="*/ 2615625 w 3992615"/>
                <a:gd name="connsiteY30" fmla="*/ 3000589 h 3549230"/>
                <a:gd name="connsiteX31" fmla="*/ 1940118 w 3992615"/>
                <a:gd name="connsiteY31" fmla="*/ 3000590 h 3549230"/>
                <a:gd name="connsiteX32" fmla="*/ 1940118 w 3992615"/>
                <a:gd name="connsiteY32" fmla="*/ 3000590 h 3549230"/>
                <a:gd name="connsiteX33" fmla="*/ 1940118 w 3992615"/>
                <a:gd name="connsiteY33" fmla="*/ 3000590 h 3549230"/>
                <a:gd name="connsiteX34" fmla="*/ 1892410 w 3992615"/>
                <a:gd name="connsiteY34" fmla="*/ 3048298 h 3549230"/>
                <a:gd name="connsiteX35" fmla="*/ 1407381 w 3992615"/>
                <a:gd name="connsiteY35" fmla="*/ 3048298 h 3549230"/>
                <a:gd name="connsiteX36" fmla="*/ 1399429 w 3992615"/>
                <a:gd name="connsiteY36" fmla="*/ 3000590 h 3549230"/>
                <a:gd name="connsiteX37" fmla="*/ 1327868 w 3992615"/>
                <a:gd name="connsiteY37" fmla="*/ 2984687 h 3549230"/>
                <a:gd name="connsiteX38" fmla="*/ 1176793 w 3992615"/>
                <a:gd name="connsiteY38" fmla="*/ 2984687 h 3549230"/>
                <a:gd name="connsiteX39" fmla="*/ 1184744 w 3992615"/>
                <a:gd name="connsiteY39" fmla="*/ 2905174 h 3549230"/>
                <a:gd name="connsiteX40" fmla="*/ 930302 w 3992615"/>
                <a:gd name="connsiteY40" fmla="*/ 2913125 h 3549230"/>
                <a:gd name="connsiteX41" fmla="*/ 858741 w 3992615"/>
                <a:gd name="connsiteY41" fmla="*/ 2976736 h 3549230"/>
                <a:gd name="connsiteX42" fmla="*/ 858741 w 3992615"/>
                <a:gd name="connsiteY42" fmla="*/ 2976736 h 3549230"/>
                <a:gd name="connsiteX43" fmla="*/ 811033 w 3992615"/>
                <a:gd name="connsiteY43" fmla="*/ 3088054 h 3549230"/>
                <a:gd name="connsiteX44" fmla="*/ 811033 w 3992615"/>
                <a:gd name="connsiteY44" fmla="*/ 3143713 h 3549230"/>
                <a:gd name="connsiteX45" fmla="*/ 811033 w 3992615"/>
                <a:gd name="connsiteY45" fmla="*/ 3143713 h 3549230"/>
                <a:gd name="connsiteX46" fmla="*/ 866692 w 3992615"/>
                <a:gd name="connsiteY46" fmla="*/ 3255031 h 3549230"/>
                <a:gd name="connsiteX47" fmla="*/ 826935 w 3992615"/>
                <a:gd name="connsiteY47" fmla="*/ 3302739 h 3549230"/>
                <a:gd name="connsiteX48" fmla="*/ 691763 w 3992615"/>
                <a:gd name="connsiteY48" fmla="*/ 3294788 h 3549230"/>
                <a:gd name="connsiteX49" fmla="*/ 564542 w 3992615"/>
                <a:gd name="connsiteY49" fmla="*/ 3398155 h 3549230"/>
                <a:gd name="connsiteX50" fmla="*/ 588396 w 3992615"/>
                <a:gd name="connsiteY50" fmla="*/ 3541278 h 354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92615" h="3549230">
                  <a:moveTo>
                    <a:pt x="588396" y="3541278"/>
                  </a:moveTo>
                  <a:lnTo>
                    <a:pt x="3992615" y="3541278"/>
                  </a:lnTo>
                  <a:cubicBezTo>
                    <a:pt x="3987314" y="2353883"/>
                    <a:pt x="3982012" y="1187395"/>
                    <a:pt x="3976711" y="0"/>
                  </a:cubicBezTo>
                  <a:lnTo>
                    <a:pt x="15902" y="2948"/>
                  </a:lnTo>
                  <a:cubicBezTo>
                    <a:pt x="10601" y="1182391"/>
                    <a:pt x="5301" y="2361835"/>
                    <a:pt x="0" y="3541278"/>
                  </a:cubicBezTo>
                  <a:lnTo>
                    <a:pt x="532737" y="3549230"/>
                  </a:lnTo>
                  <a:lnTo>
                    <a:pt x="524786" y="3390204"/>
                  </a:lnTo>
                  <a:lnTo>
                    <a:pt x="508883" y="3374301"/>
                  </a:lnTo>
                  <a:lnTo>
                    <a:pt x="492981" y="3247080"/>
                  </a:lnTo>
                  <a:lnTo>
                    <a:pt x="333955" y="3358398"/>
                  </a:lnTo>
                  <a:lnTo>
                    <a:pt x="254442" y="3374301"/>
                  </a:lnTo>
                  <a:lnTo>
                    <a:pt x="214685" y="3302739"/>
                  </a:lnTo>
                  <a:lnTo>
                    <a:pt x="143123" y="3048298"/>
                  </a:lnTo>
                  <a:lnTo>
                    <a:pt x="143123" y="3048298"/>
                  </a:lnTo>
                  <a:lnTo>
                    <a:pt x="206734" y="2976736"/>
                  </a:lnTo>
                  <a:lnTo>
                    <a:pt x="469127" y="2873369"/>
                  </a:lnTo>
                  <a:lnTo>
                    <a:pt x="508883" y="2897223"/>
                  </a:lnTo>
                  <a:lnTo>
                    <a:pt x="500932" y="2412193"/>
                  </a:lnTo>
                  <a:lnTo>
                    <a:pt x="524786" y="1020715"/>
                  </a:lnTo>
                  <a:lnTo>
                    <a:pt x="540688" y="98364"/>
                  </a:lnTo>
                  <a:lnTo>
                    <a:pt x="580445" y="66558"/>
                  </a:lnTo>
                  <a:lnTo>
                    <a:pt x="628153" y="106315"/>
                  </a:lnTo>
                  <a:lnTo>
                    <a:pt x="834887" y="249438"/>
                  </a:lnTo>
                  <a:lnTo>
                    <a:pt x="834887" y="249438"/>
                  </a:lnTo>
                  <a:lnTo>
                    <a:pt x="890546" y="321000"/>
                  </a:lnTo>
                  <a:lnTo>
                    <a:pt x="882595" y="519783"/>
                  </a:lnTo>
                  <a:lnTo>
                    <a:pt x="906448" y="591345"/>
                  </a:lnTo>
                  <a:lnTo>
                    <a:pt x="993913" y="567491"/>
                  </a:lnTo>
                  <a:lnTo>
                    <a:pt x="2289975" y="551588"/>
                  </a:lnTo>
                  <a:cubicBezTo>
                    <a:pt x="2558250" y="555906"/>
                    <a:pt x="2549288" y="185234"/>
                    <a:pt x="2603563" y="593401"/>
                  </a:cubicBezTo>
                  <a:cubicBezTo>
                    <a:pt x="2657838" y="1001568"/>
                    <a:pt x="2611604" y="2198193"/>
                    <a:pt x="2615625" y="3000589"/>
                  </a:cubicBezTo>
                  <a:lnTo>
                    <a:pt x="1940118" y="3000590"/>
                  </a:lnTo>
                  <a:lnTo>
                    <a:pt x="1940118" y="3000590"/>
                  </a:lnTo>
                  <a:lnTo>
                    <a:pt x="1940118" y="3000590"/>
                  </a:lnTo>
                  <a:lnTo>
                    <a:pt x="1892410" y="3048298"/>
                  </a:lnTo>
                  <a:lnTo>
                    <a:pt x="1407381" y="3048298"/>
                  </a:lnTo>
                  <a:lnTo>
                    <a:pt x="1399429" y="3000590"/>
                  </a:lnTo>
                  <a:lnTo>
                    <a:pt x="1327868" y="2984687"/>
                  </a:lnTo>
                  <a:lnTo>
                    <a:pt x="1176793" y="2984687"/>
                  </a:lnTo>
                  <a:lnTo>
                    <a:pt x="1184744" y="2905174"/>
                  </a:lnTo>
                  <a:lnTo>
                    <a:pt x="930302" y="2913125"/>
                  </a:lnTo>
                  <a:lnTo>
                    <a:pt x="858741" y="2976736"/>
                  </a:lnTo>
                  <a:lnTo>
                    <a:pt x="858741" y="2976736"/>
                  </a:lnTo>
                  <a:lnTo>
                    <a:pt x="811033" y="3088054"/>
                  </a:lnTo>
                  <a:lnTo>
                    <a:pt x="811033" y="3143713"/>
                  </a:lnTo>
                  <a:lnTo>
                    <a:pt x="811033" y="3143713"/>
                  </a:lnTo>
                  <a:lnTo>
                    <a:pt x="866692" y="3255031"/>
                  </a:lnTo>
                  <a:lnTo>
                    <a:pt x="826935" y="3302739"/>
                  </a:lnTo>
                  <a:lnTo>
                    <a:pt x="691763" y="3294788"/>
                  </a:lnTo>
                  <a:lnTo>
                    <a:pt x="564542" y="3398155"/>
                  </a:lnTo>
                  <a:lnTo>
                    <a:pt x="588396" y="35412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アナログ部　</a:t>
            </a:r>
            <a:r>
              <a:rPr lang="en-US" altLang="ja-JP" dirty="0" smtClean="0"/>
              <a:t>IF + LVDS</a:t>
            </a:r>
            <a:r>
              <a:rPr lang="ja-JP" altLang="en-US" dirty="0" smtClean="0"/>
              <a:t>ボード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 rot="16200000">
            <a:off x="4700540" y="2134161"/>
            <a:ext cx="1622140" cy="857084"/>
            <a:chOff x="-1227221" y="-1925053"/>
            <a:chExt cx="13860379" cy="7323359"/>
          </a:xfrm>
        </p:grpSpPr>
        <p:pic>
          <p:nvPicPr>
            <p:cNvPr id="8" name="Picture 8" descr="C:\Users\sako\Desktop\KAC\P101018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3" t="27540" r="22312" b="30606"/>
            <a:stretch/>
          </p:blipFill>
          <p:spPr bwMode="auto">
            <a:xfrm>
              <a:off x="-1135117" y="-1797270"/>
              <a:ext cx="13684469" cy="63783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フリーフォーム 8"/>
            <p:cNvSpPr/>
            <p:nvPr/>
          </p:nvSpPr>
          <p:spPr>
            <a:xfrm>
              <a:off x="-1227221" y="-1925053"/>
              <a:ext cx="13860379" cy="7323359"/>
            </a:xfrm>
            <a:custGeom>
              <a:avLst/>
              <a:gdLst>
                <a:gd name="connsiteX0" fmla="*/ 13860379 w 13860379"/>
                <a:gd name="connsiteY0" fmla="*/ 0 h 6617369"/>
                <a:gd name="connsiteX1" fmla="*/ 0 w 13860379"/>
                <a:gd name="connsiteY1" fmla="*/ 24064 h 6617369"/>
                <a:gd name="connsiteX2" fmla="*/ 0 w 13860379"/>
                <a:gd name="connsiteY2" fmla="*/ 6617369 h 6617369"/>
                <a:gd name="connsiteX3" fmla="*/ 13860379 w 13860379"/>
                <a:gd name="connsiteY3" fmla="*/ 6569242 h 6617369"/>
                <a:gd name="connsiteX4" fmla="*/ 13860379 w 13860379"/>
                <a:gd name="connsiteY4" fmla="*/ 1371600 h 6617369"/>
                <a:gd name="connsiteX5" fmla="*/ 13282863 w 13860379"/>
                <a:gd name="connsiteY5" fmla="*/ 1371600 h 6617369"/>
                <a:gd name="connsiteX6" fmla="*/ 13451305 w 13860379"/>
                <a:gd name="connsiteY6" fmla="*/ 5101390 h 6617369"/>
                <a:gd name="connsiteX7" fmla="*/ 13186610 w 13860379"/>
                <a:gd name="connsiteY7" fmla="*/ 5149516 h 6617369"/>
                <a:gd name="connsiteX8" fmla="*/ 13162547 w 13860379"/>
                <a:gd name="connsiteY8" fmla="*/ 5221706 h 6617369"/>
                <a:gd name="connsiteX9" fmla="*/ 12392526 w 13860379"/>
                <a:gd name="connsiteY9" fmla="*/ 5245769 h 6617369"/>
                <a:gd name="connsiteX10" fmla="*/ 12368463 w 13860379"/>
                <a:gd name="connsiteY10" fmla="*/ 5967664 h 6617369"/>
                <a:gd name="connsiteX11" fmla="*/ 8037095 w 13860379"/>
                <a:gd name="connsiteY11" fmla="*/ 6015790 h 6617369"/>
                <a:gd name="connsiteX12" fmla="*/ 8037095 w 13860379"/>
                <a:gd name="connsiteY12" fmla="*/ 5342021 h 6617369"/>
                <a:gd name="connsiteX13" fmla="*/ 7243010 w 13860379"/>
                <a:gd name="connsiteY13" fmla="*/ 5342021 h 6617369"/>
                <a:gd name="connsiteX14" fmla="*/ 7194884 w 13860379"/>
                <a:gd name="connsiteY14" fmla="*/ 5269832 h 6617369"/>
                <a:gd name="connsiteX15" fmla="*/ 6593305 w 13860379"/>
                <a:gd name="connsiteY15" fmla="*/ 5269832 h 6617369"/>
                <a:gd name="connsiteX16" fmla="*/ 6472989 w 13860379"/>
                <a:gd name="connsiteY16" fmla="*/ 5293895 h 6617369"/>
                <a:gd name="connsiteX17" fmla="*/ 5727032 w 13860379"/>
                <a:gd name="connsiteY17" fmla="*/ 5342021 h 6617369"/>
                <a:gd name="connsiteX18" fmla="*/ 5727032 w 13860379"/>
                <a:gd name="connsiteY18" fmla="*/ 6015790 h 6617369"/>
                <a:gd name="connsiteX19" fmla="*/ 5558589 w 13860379"/>
                <a:gd name="connsiteY19" fmla="*/ 6087979 h 6617369"/>
                <a:gd name="connsiteX20" fmla="*/ 1467853 w 13860379"/>
                <a:gd name="connsiteY20" fmla="*/ 6112042 h 6617369"/>
                <a:gd name="connsiteX21" fmla="*/ 1347537 w 13860379"/>
                <a:gd name="connsiteY21" fmla="*/ 6039853 h 6617369"/>
                <a:gd name="connsiteX22" fmla="*/ 1323474 w 13860379"/>
                <a:gd name="connsiteY22" fmla="*/ 5342021 h 6617369"/>
                <a:gd name="connsiteX23" fmla="*/ 457200 w 13860379"/>
                <a:gd name="connsiteY23" fmla="*/ 5390148 h 6617369"/>
                <a:gd name="connsiteX24" fmla="*/ 457200 w 13860379"/>
                <a:gd name="connsiteY24" fmla="*/ 5390148 h 6617369"/>
                <a:gd name="connsiteX25" fmla="*/ 288758 w 13860379"/>
                <a:gd name="connsiteY25" fmla="*/ 5245769 h 6617369"/>
                <a:gd name="connsiteX26" fmla="*/ 385010 w 13860379"/>
                <a:gd name="connsiteY26" fmla="*/ 1347537 h 6617369"/>
                <a:gd name="connsiteX27" fmla="*/ 1876926 w 13860379"/>
                <a:gd name="connsiteY27" fmla="*/ 1347537 h 6617369"/>
                <a:gd name="connsiteX28" fmla="*/ 1925053 w 13860379"/>
                <a:gd name="connsiteY28" fmla="*/ 938464 h 6617369"/>
                <a:gd name="connsiteX29" fmla="*/ 2887579 w 13860379"/>
                <a:gd name="connsiteY29" fmla="*/ 938464 h 6617369"/>
                <a:gd name="connsiteX30" fmla="*/ 2959768 w 13860379"/>
                <a:gd name="connsiteY30" fmla="*/ 986590 h 6617369"/>
                <a:gd name="connsiteX31" fmla="*/ 2959768 w 13860379"/>
                <a:gd name="connsiteY31" fmla="*/ 1323474 h 6617369"/>
                <a:gd name="connsiteX32" fmla="*/ 7146758 w 13860379"/>
                <a:gd name="connsiteY32" fmla="*/ 1275348 h 6617369"/>
                <a:gd name="connsiteX33" fmla="*/ 7170821 w 13860379"/>
                <a:gd name="connsiteY33" fmla="*/ 914400 h 6617369"/>
                <a:gd name="connsiteX34" fmla="*/ 7243010 w 13860379"/>
                <a:gd name="connsiteY34" fmla="*/ 409074 h 6617369"/>
                <a:gd name="connsiteX35" fmla="*/ 9480884 w 13860379"/>
                <a:gd name="connsiteY35" fmla="*/ 360948 h 6617369"/>
                <a:gd name="connsiteX36" fmla="*/ 9553074 w 13860379"/>
                <a:gd name="connsiteY36" fmla="*/ 529390 h 6617369"/>
                <a:gd name="connsiteX37" fmla="*/ 9601200 w 13860379"/>
                <a:gd name="connsiteY37" fmla="*/ 1275348 h 6617369"/>
                <a:gd name="connsiteX38" fmla="*/ 13836316 w 13860379"/>
                <a:gd name="connsiteY38" fmla="*/ 1275348 h 6617369"/>
                <a:gd name="connsiteX39" fmla="*/ 13812253 w 13860379"/>
                <a:gd name="connsiteY39" fmla="*/ 72190 h 661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860379" h="6617369">
                  <a:moveTo>
                    <a:pt x="13860379" y="0"/>
                  </a:moveTo>
                  <a:lnTo>
                    <a:pt x="0" y="24064"/>
                  </a:lnTo>
                  <a:lnTo>
                    <a:pt x="0" y="6617369"/>
                  </a:lnTo>
                  <a:lnTo>
                    <a:pt x="13860379" y="6569242"/>
                  </a:lnTo>
                  <a:lnTo>
                    <a:pt x="13860379" y="1371600"/>
                  </a:lnTo>
                  <a:lnTo>
                    <a:pt x="13282863" y="1371600"/>
                  </a:lnTo>
                  <a:lnTo>
                    <a:pt x="13451305" y="5101390"/>
                  </a:lnTo>
                  <a:lnTo>
                    <a:pt x="13186610" y="5149516"/>
                  </a:lnTo>
                  <a:lnTo>
                    <a:pt x="13162547" y="5221706"/>
                  </a:lnTo>
                  <a:lnTo>
                    <a:pt x="12392526" y="5245769"/>
                  </a:lnTo>
                  <a:lnTo>
                    <a:pt x="12368463" y="5967664"/>
                  </a:lnTo>
                  <a:lnTo>
                    <a:pt x="8037095" y="6015790"/>
                  </a:lnTo>
                  <a:lnTo>
                    <a:pt x="8037095" y="5342021"/>
                  </a:lnTo>
                  <a:lnTo>
                    <a:pt x="7243010" y="5342021"/>
                  </a:lnTo>
                  <a:lnTo>
                    <a:pt x="7194884" y="5269832"/>
                  </a:lnTo>
                  <a:lnTo>
                    <a:pt x="6593305" y="5269832"/>
                  </a:lnTo>
                  <a:lnTo>
                    <a:pt x="6472989" y="5293895"/>
                  </a:lnTo>
                  <a:lnTo>
                    <a:pt x="5727032" y="5342021"/>
                  </a:lnTo>
                  <a:lnTo>
                    <a:pt x="5727032" y="6015790"/>
                  </a:lnTo>
                  <a:lnTo>
                    <a:pt x="5558589" y="6087979"/>
                  </a:lnTo>
                  <a:lnTo>
                    <a:pt x="1467853" y="6112042"/>
                  </a:lnTo>
                  <a:lnTo>
                    <a:pt x="1347537" y="6039853"/>
                  </a:lnTo>
                  <a:lnTo>
                    <a:pt x="1323474" y="5342021"/>
                  </a:lnTo>
                  <a:lnTo>
                    <a:pt x="457200" y="5390148"/>
                  </a:lnTo>
                  <a:lnTo>
                    <a:pt x="457200" y="5390148"/>
                  </a:lnTo>
                  <a:lnTo>
                    <a:pt x="288758" y="5245769"/>
                  </a:lnTo>
                  <a:lnTo>
                    <a:pt x="385010" y="1347537"/>
                  </a:lnTo>
                  <a:lnTo>
                    <a:pt x="1876926" y="1347537"/>
                  </a:lnTo>
                  <a:lnTo>
                    <a:pt x="1925053" y="938464"/>
                  </a:lnTo>
                  <a:lnTo>
                    <a:pt x="2887579" y="938464"/>
                  </a:lnTo>
                  <a:lnTo>
                    <a:pt x="2959768" y="986590"/>
                  </a:lnTo>
                  <a:lnTo>
                    <a:pt x="2959768" y="1323474"/>
                  </a:lnTo>
                  <a:lnTo>
                    <a:pt x="7146758" y="1275348"/>
                  </a:lnTo>
                  <a:lnTo>
                    <a:pt x="7170821" y="914400"/>
                  </a:lnTo>
                  <a:lnTo>
                    <a:pt x="7243010" y="409074"/>
                  </a:lnTo>
                  <a:lnTo>
                    <a:pt x="9480884" y="360948"/>
                  </a:lnTo>
                  <a:lnTo>
                    <a:pt x="9553074" y="529390"/>
                  </a:lnTo>
                  <a:lnTo>
                    <a:pt x="9601200" y="1275348"/>
                  </a:lnTo>
                  <a:lnTo>
                    <a:pt x="13836316" y="1275348"/>
                  </a:lnTo>
                  <a:lnTo>
                    <a:pt x="13812253" y="7219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351334" y="2183680"/>
            <a:ext cx="2784151" cy="376325"/>
            <a:chOff x="3503462" y="2060848"/>
            <a:chExt cx="2784151" cy="376325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8" t="41447" r="17952" b="36888"/>
            <a:stretch/>
          </p:blipFill>
          <p:spPr bwMode="auto">
            <a:xfrm rot="21334368">
              <a:off x="3503462" y="2060849"/>
              <a:ext cx="1047940" cy="34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9" t="41447" r="15560" b="34613"/>
            <a:stretch/>
          </p:blipFill>
          <p:spPr bwMode="auto">
            <a:xfrm rot="257971" flipH="1">
              <a:off x="5201982" y="2060848"/>
              <a:ext cx="1085631" cy="3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3" descr="C:\Users\sako\Desktop\pex29214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7535">
            <a:off x="6943345" y="1516254"/>
            <a:ext cx="1505975" cy="125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sako\Desktop\pex29214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7535">
            <a:off x="6943346" y="2305976"/>
            <a:ext cx="1505975" cy="125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矢印コネクタ 12"/>
          <p:cNvCxnSpPr/>
          <p:nvPr/>
        </p:nvCxnSpPr>
        <p:spPr>
          <a:xfrm flipH="1">
            <a:off x="5940152" y="2143514"/>
            <a:ext cx="1152128" cy="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5940152" y="2903760"/>
            <a:ext cx="1152128" cy="0"/>
          </a:xfrm>
          <a:prstGeom prst="straightConnector1">
            <a:avLst/>
          </a:prstGeom>
          <a:ln w="381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6444208" y="2049473"/>
            <a:ext cx="160046" cy="20621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6444208" y="2841561"/>
            <a:ext cx="160046" cy="20621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900632" y="1765280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16bit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00632" y="2578854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16bit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05320" y="3838025"/>
            <a:ext cx="132119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10MHz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同期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パラレル信号</a:t>
            </a:r>
            <a:endParaRPr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1600" dirty="0">
                <a:latin typeface="HGPｺﾞｼｯｸM" pitchFamily="50" charset="-128"/>
                <a:ea typeface="HGPｺﾞｼｯｸM" pitchFamily="50" charset="-128"/>
              </a:rPr>
              <a:t>最大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長</a:t>
            </a:r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1.5m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703560" y="3804925"/>
            <a:ext cx="21499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差動シリアル信号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LAN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ケーブルを利用</a:t>
            </a:r>
            <a:endParaRPr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1600" dirty="0">
                <a:latin typeface="HGPｺﾞｼｯｸM" pitchFamily="50" charset="-128"/>
                <a:ea typeface="HGPｺﾞｼｯｸM" pitchFamily="50" charset="-128"/>
              </a:rPr>
              <a:t>最大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長</a:t>
            </a:r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10m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59716" y="1177934"/>
            <a:ext cx="1489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LVDS/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パラレル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変換器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82690" y="1177934"/>
            <a:ext cx="1489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LVDS/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パラレル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変換器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H="1">
            <a:off x="5454253" y="1603915"/>
            <a:ext cx="197867" cy="118030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124168" y="1197054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FPGA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>
            <a:off x="3388808" y="2354992"/>
            <a:ext cx="684000" cy="0"/>
          </a:xfrm>
          <a:prstGeom prst="line">
            <a:avLst/>
          </a:prstGeom>
          <a:ln w="1270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1104471" y="1920909"/>
            <a:ext cx="807424" cy="86331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/>
          <p:cNvCxnSpPr>
            <a:stCxn id="26" idx="2"/>
          </p:cNvCxnSpPr>
          <p:nvPr/>
        </p:nvCxnSpPr>
        <p:spPr>
          <a:xfrm>
            <a:off x="1104471" y="1762709"/>
            <a:ext cx="371185" cy="81656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>
            <a:off x="1628055" y="1470321"/>
            <a:ext cx="567681" cy="81656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1099773" y="3729998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IF</a:t>
            </a:r>
            <a:r>
              <a:rPr kumimoji="1" lang="ja-JP" altLang="en-US" sz="1600" b="1" dirty="0" smtClean="0">
                <a:latin typeface="HGPｺﾞｼｯｸM" pitchFamily="50" charset="-128"/>
                <a:ea typeface="HGPｺﾞｼｯｸM" pitchFamily="50" charset="-128"/>
              </a:rPr>
              <a:t>ボード</a:t>
            </a:r>
            <a:endParaRPr kumimoji="1" lang="ja-JP" altLang="en-US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915977" y="3395601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r>
              <a:rPr kumimoji="1" lang="ja-JP" altLang="en-US" sz="1600" b="1" dirty="0" smtClean="0">
                <a:latin typeface="HGPｺﾞｼｯｸM" pitchFamily="50" charset="-128"/>
                <a:ea typeface="HGPｺﾞｼｯｸM" pitchFamily="50" charset="-128"/>
              </a:rPr>
              <a:t>ボード</a:t>
            </a:r>
            <a:endParaRPr kumimoji="1" lang="ja-JP" altLang="en-US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388808" y="1917134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457505" y="2117611"/>
            <a:ext cx="63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latin typeface="HGPｺﾞｼｯｸM" pitchFamily="50" charset="-128"/>
                <a:ea typeface="HGPｺﾞｼｯｸM" pitchFamily="50" charset="-128"/>
              </a:rPr>
              <a:t>clock</a:t>
            </a:r>
            <a:endParaRPr kumimoji="1" lang="ja-JP" altLang="en-US" sz="1600" b="1" i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872913" y="2938763"/>
            <a:ext cx="120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i="1" dirty="0">
                <a:latin typeface="HGPｺﾞｼｯｸM" pitchFamily="50" charset="-128"/>
                <a:ea typeface="HGPｺﾞｼｯｸM" pitchFamily="50" charset="-128"/>
              </a:rPr>
              <a:t>f</a:t>
            </a:r>
            <a:r>
              <a:rPr kumimoji="1" lang="en-US" altLang="ja-JP" sz="1600" b="1" i="1" dirty="0" smtClean="0">
                <a:latin typeface="HGPｺﾞｼｯｸM" pitchFamily="50" charset="-128"/>
                <a:ea typeface="HGPｺﾞｼｯｸM" pitchFamily="50" charset="-128"/>
              </a:rPr>
              <a:t>rame-data</a:t>
            </a:r>
            <a:endParaRPr kumimoji="1" lang="ja-JP" altLang="en-US" sz="1600" b="1" i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23528" y="5119769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Wingdings" pitchFamily="2" charset="2"/>
              <a:buChar char="p"/>
            </a:pP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FPGA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が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ADC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データをハンドリング。オンボード処理なし。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信号に変換して長距離を転送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585030" y="2929440"/>
            <a:ext cx="1822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frame-data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転送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用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同期クロック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417778" y="1019140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c</a:t>
            </a:r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lock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転送用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同期クロック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50" name="直線矢印コネクタ 49"/>
          <p:cNvCxnSpPr/>
          <p:nvPr/>
        </p:nvCxnSpPr>
        <p:spPr>
          <a:xfrm flipH="1">
            <a:off x="7670983" y="1579241"/>
            <a:ext cx="197868" cy="4702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48" idx="1"/>
          </p:cNvCxnSpPr>
          <p:nvPr/>
        </p:nvCxnSpPr>
        <p:spPr>
          <a:xfrm flipH="1" flipV="1">
            <a:off x="1771752" y="2574066"/>
            <a:ext cx="813278" cy="6477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8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ako\Desktop\pex2921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67" y="596363"/>
            <a:ext cx="2341433" cy="195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55327" y="771974"/>
            <a:ext cx="58500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Wingdings" pitchFamily="2" charset="2"/>
              <a:buChar char="p"/>
            </a:pPr>
            <a:r>
              <a:rPr kumimoji="1"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Interface</a:t>
            </a:r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社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PEX-292144</a:t>
            </a:r>
          </a:p>
          <a:p>
            <a:endParaRPr lang="en-US" altLang="ja-JP" sz="11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en-US" altLang="ja-JP" sz="2000" dirty="0" err="1" smtClean="0">
                <a:latin typeface="HGPｺﾞｼｯｸM" pitchFamily="50" charset="-128"/>
                <a:ea typeface="HGPｺﾞｼｯｸM" pitchFamily="50" charset="-128"/>
              </a:rPr>
              <a:t>PCIexpress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-bus</a:t>
            </a:r>
          </a:p>
          <a:p>
            <a:pPr marL="450850" indent="-450850">
              <a:buFont typeface="Wingdings" pitchFamily="2" charset="2"/>
              <a:buChar char="p"/>
            </a:pPr>
            <a:endParaRPr lang="en-US" altLang="ja-JP" sz="11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DMA(Direct Memory Access)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転送バスマスタ式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57200" y="98337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デジタル</a:t>
            </a:r>
            <a:r>
              <a:rPr lang="ja-JP" altLang="en-US" dirty="0" smtClean="0"/>
              <a:t>部　</a:t>
            </a:r>
            <a:r>
              <a:rPr lang="en-US" altLang="ja-JP" dirty="0" smtClean="0"/>
              <a:t>I/O</a:t>
            </a:r>
            <a:r>
              <a:rPr lang="ja-JP" altLang="en-US" dirty="0" smtClean="0"/>
              <a:t>ボードと</a:t>
            </a:r>
            <a:r>
              <a:rPr lang="en-US" altLang="ja-JP" dirty="0" smtClean="0"/>
              <a:t>DAQ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647998" y="2707762"/>
            <a:ext cx="6155140" cy="3057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3847821" y="2794843"/>
            <a:ext cx="2197290" cy="2860839"/>
          </a:xfrm>
          <a:prstGeom prst="roundRect">
            <a:avLst>
              <a:gd name="adj" fmla="val 9835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/>
          <p:cNvCxnSpPr/>
          <p:nvPr/>
        </p:nvCxnSpPr>
        <p:spPr>
          <a:xfrm flipH="1" flipV="1">
            <a:off x="3002250" y="3758644"/>
            <a:ext cx="1182482" cy="1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038888" y="3444745"/>
            <a:ext cx="1651379" cy="7779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 smtClean="0">
                <a:solidFill>
                  <a:schemeClr val="tx1"/>
                </a:solidFill>
              </a:rPr>
              <a:t>000101111010101010101010100101010001010110101001010010110001010100….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038889" y="4688968"/>
            <a:ext cx="1651378" cy="791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 smtClean="0">
                <a:solidFill>
                  <a:schemeClr val="tx1"/>
                </a:solidFill>
              </a:rPr>
              <a:t>01101101011110101010101010101010001010001011101101010010100101001110001010100</a:t>
            </a:r>
            <a:r>
              <a:rPr lang="en-US" altLang="ja-JP" sz="1100" dirty="0">
                <a:solidFill>
                  <a:schemeClr val="tx1"/>
                </a:solidFill>
              </a:rPr>
              <a:t>….</a:t>
            </a:r>
            <a:endParaRPr lang="ja-JP" altLang="en-US" sz="1100" dirty="0">
              <a:solidFill>
                <a:schemeClr val="tx1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H="1">
            <a:off x="444816" y="3733621"/>
            <a:ext cx="1728000" cy="2"/>
          </a:xfrm>
          <a:prstGeom prst="line">
            <a:avLst/>
          </a:prstGeom>
          <a:ln w="7620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 flipV="1">
            <a:off x="444816" y="4950547"/>
            <a:ext cx="1656000" cy="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角丸四角形 9"/>
          <p:cNvSpPr/>
          <p:nvPr/>
        </p:nvSpPr>
        <p:spPr>
          <a:xfrm>
            <a:off x="2047500" y="3362859"/>
            <a:ext cx="1132174" cy="7915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PEX-292144</a:t>
            </a:r>
            <a:endParaRPr kumimoji="1" lang="ja-JP" altLang="en-US" sz="1600" dirty="0"/>
          </a:p>
        </p:txBody>
      </p:sp>
      <p:cxnSp>
        <p:nvCxnSpPr>
          <p:cNvPr id="20" name="直線コネクタ 19"/>
          <p:cNvCxnSpPr/>
          <p:nvPr/>
        </p:nvCxnSpPr>
        <p:spPr>
          <a:xfrm flipH="1" flipV="1">
            <a:off x="3002250" y="4975569"/>
            <a:ext cx="1182482" cy="1"/>
          </a:xfrm>
          <a:prstGeom prst="line">
            <a:avLst/>
          </a:prstGeom>
          <a:ln w="762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角丸四角形 10"/>
          <p:cNvSpPr/>
          <p:nvPr/>
        </p:nvSpPr>
        <p:spPr>
          <a:xfrm>
            <a:off x="2019615" y="4579784"/>
            <a:ext cx="1132174" cy="7915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smtClean="0"/>
              <a:t>PEX-292144</a:t>
            </a:r>
            <a:endParaRPr kumimoji="1" lang="ja-JP" altLang="en-US" sz="160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93322" y="3408715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DMA</a:t>
            </a:r>
            <a:endParaRPr kumimoji="1" lang="ja-JP" altLang="en-US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189355" y="4616907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DMA</a:t>
            </a:r>
            <a:endParaRPr kumimoji="1" lang="ja-JP" altLang="en-US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314587" y="2794843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メインメモリ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853839" y="2357296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Linux PC</a:t>
            </a:r>
            <a:endParaRPr kumimoji="1" lang="ja-JP" altLang="en-US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873858" y="3160693"/>
            <a:ext cx="171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HGPｺﾞｼｯｸM" pitchFamily="50" charset="-128"/>
                <a:ea typeface="HGPｺﾞｼｯｸM" pitchFamily="50" charset="-128"/>
              </a:rPr>
              <a:t>clock pattern buffer</a:t>
            </a:r>
            <a:endParaRPr kumimoji="1" lang="ja-JP" altLang="en-US" sz="14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955746" y="4391265"/>
            <a:ext cx="1545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HGPｺﾞｼｯｸM" pitchFamily="50" charset="-128"/>
                <a:ea typeface="HGPｺﾞｼｯｸM" pitchFamily="50" charset="-128"/>
              </a:rPr>
              <a:t>f</a:t>
            </a:r>
            <a:r>
              <a:rPr kumimoji="1" lang="en-US" altLang="ja-JP" sz="1400" dirty="0" smtClean="0">
                <a:latin typeface="HGPｺﾞｼｯｸM" pitchFamily="50" charset="-128"/>
                <a:ea typeface="HGPｺﾞｼｯｸM" pitchFamily="50" charset="-128"/>
              </a:rPr>
              <a:t>rame data buffer</a:t>
            </a:r>
            <a:endParaRPr kumimoji="1" lang="ja-JP" altLang="en-US" sz="1400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 flipH="1">
            <a:off x="5725568" y="3733621"/>
            <a:ext cx="2492527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角丸四角形 13"/>
          <p:cNvSpPr/>
          <p:nvPr/>
        </p:nvSpPr>
        <p:spPr>
          <a:xfrm>
            <a:off x="7872668" y="3408715"/>
            <a:ext cx="690854" cy="1885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SSD</a:t>
            </a:r>
            <a:endParaRPr kumimoji="1" lang="ja-JP" altLang="en-US" dirty="0"/>
          </a:p>
        </p:txBody>
      </p:sp>
      <p:cxnSp>
        <p:nvCxnSpPr>
          <p:cNvPr id="38" name="直線コネクタ 37"/>
          <p:cNvCxnSpPr/>
          <p:nvPr/>
        </p:nvCxnSpPr>
        <p:spPr>
          <a:xfrm flipH="1">
            <a:off x="5690268" y="4939170"/>
            <a:ext cx="2375893" cy="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角丸四角形 12"/>
          <p:cNvSpPr/>
          <p:nvPr/>
        </p:nvSpPr>
        <p:spPr>
          <a:xfrm>
            <a:off x="6880757" y="3408715"/>
            <a:ext cx="631696" cy="188566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CPU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108882" y="2906978"/>
            <a:ext cx="805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遂次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間欠的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展開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113351" y="411081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遂次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間欠的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1600" dirty="0">
                <a:latin typeface="HGPｺﾞｼｯｸM" pitchFamily="50" charset="-128"/>
                <a:ea typeface="HGPｺﾞｼｯｸM" pitchFamily="50" charset="-128"/>
              </a:rPr>
              <a:t>転送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6596" y="3193582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最大</a:t>
            </a:r>
            <a:r>
              <a:rPr lang="en-US" altLang="ja-JP" sz="1600" dirty="0">
                <a:latin typeface="HGPｺﾞｼｯｸM" pitchFamily="50" charset="-128"/>
                <a:ea typeface="HGPｺﾞｼｯｸM" pitchFamily="50" charset="-128"/>
              </a:rPr>
              <a:t>2</a:t>
            </a:r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0Mbyte/s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36596" y="4519691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最大</a:t>
            </a:r>
            <a:r>
              <a:rPr lang="en-US" altLang="ja-JP" sz="1600" dirty="0">
                <a:latin typeface="HGPｺﾞｼｯｸM" pitchFamily="50" charset="-128"/>
                <a:ea typeface="HGPｺﾞｼｯｸM" pitchFamily="50" charset="-128"/>
              </a:rPr>
              <a:t>2</a:t>
            </a:r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0Mbyte/s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51" name="グループ化 50"/>
          <p:cNvGrpSpPr/>
          <p:nvPr/>
        </p:nvGrpSpPr>
        <p:grpSpPr>
          <a:xfrm>
            <a:off x="2120004" y="3089021"/>
            <a:ext cx="493000" cy="197053"/>
            <a:chOff x="8686800" y="2415654"/>
            <a:chExt cx="1330658" cy="531866"/>
          </a:xfrm>
        </p:grpSpPr>
        <p:cxnSp>
          <p:nvCxnSpPr>
            <p:cNvPr id="49" name="カギ線コネクタ 48"/>
            <p:cNvCxnSpPr/>
            <p:nvPr/>
          </p:nvCxnSpPr>
          <p:spPr>
            <a:xfrm rot="10800000">
              <a:off x="9144001" y="2415654"/>
              <a:ext cx="873457" cy="531866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カギ線コネクタ 49"/>
            <p:cNvCxnSpPr/>
            <p:nvPr/>
          </p:nvCxnSpPr>
          <p:spPr>
            <a:xfrm rot="10800000" flipH="1">
              <a:off x="8686800" y="2415654"/>
              <a:ext cx="873457" cy="531866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テキスト ボックス 52"/>
          <p:cNvSpPr txBox="1"/>
          <p:nvPr/>
        </p:nvSpPr>
        <p:spPr>
          <a:xfrm>
            <a:off x="1442530" y="2469966"/>
            <a:ext cx="1197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10MHz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内部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同期クロック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11052" y="5356278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10MHz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外部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同期クロック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55" name="グループ化 54"/>
          <p:cNvGrpSpPr/>
          <p:nvPr/>
        </p:nvGrpSpPr>
        <p:grpSpPr>
          <a:xfrm>
            <a:off x="210700" y="5083874"/>
            <a:ext cx="493000" cy="197053"/>
            <a:chOff x="8686800" y="2415654"/>
            <a:chExt cx="1330658" cy="531866"/>
          </a:xfrm>
        </p:grpSpPr>
        <p:cxnSp>
          <p:nvCxnSpPr>
            <p:cNvPr id="56" name="カギ線コネクタ 55"/>
            <p:cNvCxnSpPr/>
            <p:nvPr/>
          </p:nvCxnSpPr>
          <p:spPr>
            <a:xfrm rot="10800000">
              <a:off x="9144001" y="2415654"/>
              <a:ext cx="873457" cy="531866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カギ線コネクタ 56"/>
            <p:cNvCxnSpPr/>
            <p:nvPr/>
          </p:nvCxnSpPr>
          <p:spPr>
            <a:xfrm rot="10800000" flipH="1">
              <a:off x="8686800" y="2415654"/>
              <a:ext cx="873457" cy="531866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テキスト ボックス 57"/>
          <p:cNvSpPr txBox="1"/>
          <p:nvPr/>
        </p:nvSpPr>
        <p:spPr>
          <a:xfrm>
            <a:off x="835695" y="6075741"/>
            <a:ext cx="79674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　　デジタルデータ処理用のプロセッサ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（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DSP</a:t>
            </a:r>
            <a:r>
              <a:rPr lang="ja-JP" altLang="en-US" sz="2000" dirty="0" err="1" smtClean="0">
                <a:latin typeface="HGPｺﾞｼｯｸM" pitchFamily="50" charset="-128"/>
                <a:ea typeface="HGPｺﾞｼｯｸM" pitchFamily="50" charset="-128"/>
              </a:rPr>
              <a:t>、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FPGA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）も持たないことが特長</a:t>
            </a:r>
            <a:endParaRPr lang="en-US" altLang="ja-JP" sz="12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　　すべて計算機上でおこなう</a:t>
            </a:r>
            <a:r>
              <a:rPr lang="ja-JP" altLang="en-US" sz="2000" dirty="0">
                <a:latin typeface="HGPｺﾞｼｯｸM" pitchFamily="50" charset="-128"/>
                <a:ea typeface="HGPｺﾞｼｯｸM" pitchFamily="50" charset="-128"/>
              </a:rPr>
              <a:t>。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808113" y="715456"/>
            <a:ext cx="2129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HGPｺﾞｼｯｸM" pitchFamily="50" charset="-128"/>
                <a:ea typeface="HGPｺﾞｼｯｸM" pitchFamily="50" charset="-128"/>
              </a:rPr>
              <a:t>36,540</a:t>
            </a:r>
            <a:r>
              <a:rPr lang="ja-JP" altLang="en-US" sz="1600" dirty="0">
                <a:latin typeface="HGPｺﾞｼｯｸM" pitchFamily="50" charset="-128"/>
                <a:ea typeface="HGPｺﾞｼｯｸM" pitchFamily="50" charset="-128"/>
              </a:rPr>
              <a:t>円 </a:t>
            </a:r>
            <a:r>
              <a:rPr lang="en-US" altLang="ja-JP" sz="1600" dirty="0">
                <a:latin typeface="HGPｺﾞｼｯｸM" pitchFamily="50" charset="-128"/>
                <a:ea typeface="HGPｺﾞｼｯｸM" pitchFamily="50" charset="-128"/>
              </a:rPr>
              <a:t>@</a:t>
            </a:r>
            <a:r>
              <a:rPr lang="ja-JP" altLang="en-US" sz="1600" dirty="0">
                <a:latin typeface="HGPｺﾞｼｯｸM" pitchFamily="50" charset="-128"/>
                <a:ea typeface="HGPｺﾞｼｯｸM" pitchFamily="50" charset="-128"/>
              </a:rPr>
              <a:t>通販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サイト</a:t>
            </a:r>
            <a:endParaRPr lang="en-US" altLang="ja-JP" sz="1600" dirty="0">
              <a:latin typeface="HGPｺﾞｼｯｸM" pitchFamily="50" charset="-128"/>
              <a:ea typeface="HGPｺﾞｼｯｸM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23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667778" y="952473"/>
            <a:ext cx="772559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付属の</a:t>
            </a:r>
            <a:r>
              <a:rPr kumimoji="1"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Linux</a:t>
            </a:r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ドライバを介して制御</a:t>
            </a:r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ja-JP" altLang="en-US" sz="2000" dirty="0">
                <a:latin typeface="HGPｺﾞｼｯｸM" pitchFamily="50" charset="-128"/>
                <a:ea typeface="HGPｺﾞｼｯｸM" pitchFamily="50" charset="-128"/>
              </a:rPr>
              <a:t>核と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なるソフトウエアは３つ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kumimoji="1"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kumimoji="1"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kumimoji="1"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kumimoji="1"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kumimoji="1"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kumimoji="1"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endParaRPr kumimoji="1"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これらと他の支援ソフトを、スクリプトで順に実行すれば、欲しい画像データが得られる</a:t>
            </a:r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ソフトウェア</a:t>
            </a:r>
            <a:endParaRPr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161372" y="2168405"/>
            <a:ext cx="645407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u"/>
            </a:pPr>
            <a:r>
              <a:rPr kumimoji="1" lang="en-US" altLang="ja-JP" sz="2000" b="1" dirty="0" smtClean="0">
                <a:latin typeface="HGPｺﾞｼｯｸM" pitchFamily="50" charset="-128"/>
                <a:ea typeface="HGPｺﾞｼｯｸM" pitchFamily="50" charset="-128"/>
              </a:rPr>
              <a:t>c</a:t>
            </a:r>
            <a:r>
              <a:rPr kumimoji="1" lang="ja-JP" altLang="en-US" sz="2000" b="1" dirty="0" smtClean="0">
                <a:latin typeface="HGPｺﾞｼｯｸM" pitchFamily="50" charset="-128"/>
                <a:ea typeface="HGPｺﾞｼｯｸM" pitchFamily="50" charset="-128"/>
              </a:rPr>
              <a:t>ｌｐ</a:t>
            </a:r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　（クロックプロセッサ）</a:t>
            </a:r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使い方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:    </a:t>
            </a:r>
            <a:r>
              <a:rPr lang="en-US" altLang="ja-JP" sz="2000" dirty="0" err="1" smtClean="0">
                <a:latin typeface="HGPｺﾞｼｯｸM" pitchFamily="50" charset="-128"/>
                <a:ea typeface="HGPｺﾞｼｯｸM" pitchFamily="50" charset="-128"/>
              </a:rPr>
              <a:t>clp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[</a:t>
            </a:r>
            <a:r>
              <a:rPr lang="ja-JP" altLang="en-US" sz="2000" i="1" dirty="0" smtClean="0">
                <a:latin typeface="HGPｺﾞｼｯｸM" pitchFamily="50" charset="-128"/>
                <a:ea typeface="HGPｺﾞｼｯｸM" pitchFamily="50" charset="-128"/>
              </a:rPr>
              <a:t>クロックパタンファイル名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]</a:t>
            </a:r>
            <a:endParaRPr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u"/>
            </a:pP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u"/>
            </a:pPr>
            <a:r>
              <a:rPr lang="en-US" altLang="ja-JP" sz="2000" b="1" dirty="0" err="1" smtClean="0">
                <a:latin typeface="HGPｺﾞｼｯｸM" pitchFamily="50" charset="-128"/>
                <a:ea typeface="HGPｺﾞｼｯｸM" pitchFamily="50" charset="-128"/>
              </a:rPr>
              <a:t>frp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（フレームプロセッサ）</a:t>
            </a:r>
            <a:endParaRPr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使い方</a:t>
            </a:r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: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 </a:t>
            </a:r>
            <a:r>
              <a:rPr lang="en-US" altLang="ja-JP" sz="2000" dirty="0" err="1" smtClean="0">
                <a:latin typeface="HGPｺﾞｼｯｸM" pitchFamily="50" charset="-128"/>
                <a:ea typeface="HGPｺﾞｼｯｸM" pitchFamily="50" charset="-128"/>
              </a:rPr>
              <a:t>frp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[</a:t>
            </a:r>
            <a:r>
              <a:rPr lang="ja-JP" altLang="en-US" sz="2000" i="1" dirty="0" smtClean="0">
                <a:latin typeface="HGPｺﾞｼｯｸM" pitchFamily="50" charset="-128"/>
                <a:ea typeface="HGPｺﾞｼｯｸM" pitchFamily="50" charset="-128"/>
              </a:rPr>
              <a:t>データ数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] </a:t>
            </a:r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[</a:t>
            </a:r>
            <a:r>
              <a:rPr lang="en-US" altLang="ja-JP" sz="2000" i="1" dirty="0">
                <a:latin typeface="HGPｺﾞｼｯｸM" pitchFamily="50" charset="-128"/>
                <a:ea typeface="HGPｺﾞｼｯｸM" pitchFamily="50" charset="-128"/>
              </a:rPr>
              <a:t>raw</a:t>
            </a:r>
            <a:r>
              <a:rPr lang="ja-JP" altLang="en-US" sz="2000" i="1" dirty="0">
                <a:latin typeface="HGPｺﾞｼｯｸM" pitchFamily="50" charset="-128"/>
                <a:ea typeface="HGPｺﾞｼｯｸM" pitchFamily="50" charset="-128"/>
              </a:rPr>
              <a:t>データファイル名</a:t>
            </a:r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] 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u"/>
            </a:pPr>
            <a:endParaRPr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u"/>
            </a:pP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u"/>
            </a:pPr>
            <a:r>
              <a:rPr lang="en-US" altLang="ja-JP" sz="2000" b="1" dirty="0" smtClean="0">
                <a:latin typeface="HGPｺﾞｼｯｸM" pitchFamily="50" charset="-128"/>
                <a:ea typeface="HGPｺﾞｼｯｸM" pitchFamily="50" charset="-128"/>
              </a:rPr>
              <a:t>r2f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（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raw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データ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 fits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データ変換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）</a:t>
            </a:r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使い方</a:t>
            </a:r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: 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r2f  [</a:t>
            </a:r>
            <a:r>
              <a:rPr lang="en-US" altLang="ja-JP" sz="2000" i="1" dirty="0">
                <a:latin typeface="HGPｺﾞｼｯｸM" pitchFamily="50" charset="-128"/>
                <a:ea typeface="HGPｺﾞｼｯｸM" pitchFamily="50" charset="-128"/>
              </a:rPr>
              <a:t>raw</a:t>
            </a:r>
            <a:r>
              <a:rPr lang="ja-JP" altLang="en-US" sz="2000" i="1" dirty="0">
                <a:latin typeface="HGPｺﾞｼｯｸM" pitchFamily="50" charset="-128"/>
                <a:ea typeface="HGPｺﾞｼｯｸM" pitchFamily="50" charset="-128"/>
              </a:rPr>
              <a:t>データファイル名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]  [</a:t>
            </a:r>
            <a:r>
              <a:rPr lang="en-US" altLang="ja-JP" sz="2000" i="1" dirty="0" smtClean="0">
                <a:latin typeface="HGPｺﾞｼｯｸM" pitchFamily="50" charset="-128"/>
                <a:ea typeface="HGPｺﾞｼｯｸM" pitchFamily="50" charset="-128"/>
              </a:rPr>
              <a:t>fits</a:t>
            </a:r>
            <a:r>
              <a:rPr lang="ja-JP" altLang="en-US" sz="2000" i="1" dirty="0" smtClean="0">
                <a:latin typeface="HGPｺﾞｼｯｸM" pitchFamily="50" charset="-128"/>
                <a:ea typeface="HGPｺﾞｼｯｸM" pitchFamily="50" charset="-128"/>
              </a:rPr>
              <a:t>ファイル名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]</a:t>
            </a:r>
          </a:p>
          <a:p>
            <a:r>
              <a:rPr lang="en-US" altLang="ja-JP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    ※CDS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や配列変換はここでおこなわれる</a:t>
            </a:r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 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399624" y="1773577"/>
            <a:ext cx="1887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あらかじ作成しておく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 flipH="1">
            <a:off x="5895833" y="2057539"/>
            <a:ext cx="608316" cy="4536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856182" y="2963207"/>
            <a:ext cx="18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ADC</a:t>
            </a:r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の出力そのまま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 flipH="1">
            <a:off x="6352391" y="3247169"/>
            <a:ext cx="608316" cy="4536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935683" y="4207428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最低限のヘッダが付加</a:t>
            </a:r>
            <a:endParaRPr kumimoji="1" lang="ja-JP" altLang="en-US" sz="1600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 flipH="1">
            <a:off x="6609316" y="4491390"/>
            <a:ext cx="608316" cy="4536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17062" y="952473"/>
            <a:ext cx="8726938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デジタル性能</a:t>
            </a:r>
            <a:endParaRPr lang="en-US" altLang="ja-JP" sz="2400" b="1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2kx4kCCD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kumimoji="1"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x8</a:t>
            </a:r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台</a:t>
            </a:r>
            <a:r>
              <a:rPr lang="ja-JP" altLang="en-US" sz="2000" dirty="0">
                <a:latin typeface="HGPｺﾞｼｯｸM" pitchFamily="50" charset="-128"/>
                <a:ea typeface="HGPｺﾞｼｯｸM" pitchFamily="50" charset="-128"/>
              </a:rPr>
              <a:t>を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20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秒で安定に読みだせることを確認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@KWFC</a:t>
            </a:r>
          </a:p>
          <a:p>
            <a:pPr lvl="1"/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    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12.8 </a:t>
            </a:r>
            <a:r>
              <a:rPr lang="en-US" altLang="ja-JP" sz="2000" dirty="0" err="1" smtClean="0">
                <a:latin typeface="HGPｺﾞｼｯｸM" pitchFamily="50" charset="-128"/>
                <a:ea typeface="HGPｺﾞｼｯｸM" pitchFamily="50" charset="-128"/>
              </a:rPr>
              <a:t>Mbyte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/sec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に相当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lvl="1"/>
            <a:endParaRPr lang="en-US" altLang="ja-JP" sz="11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ケーブル距離 約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8m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で安定運用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@KWFC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altLang="ja-JP" sz="1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000" dirty="0">
                <a:latin typeface="HGPｺﾞｼｯｸM" pitchFamily="50" charset="-128"/>
                <a:ea typeface="HGPｺﾞｼｯｸM" pitchFamily="50" charset="-128"/>
              </a:rPr>
              <a:t>安定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したソフトウェア動作 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@KWFC</a:t>
            </a:r>
            <a:endParaRPr lang="en-US" altLang="ja-JP" sz="2000" dirty="0">
              <a:latin typeface="HGPｺﾞｼｯｸM" pitchFamily="50" charset="-128"/>
              <a:ea typeface="HGPｺﾞｼｯｸM" pitchFamily="50" charset="-128"/>
            </a:endParaRPr>
          </a:p>
          <a:p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アナログ性能</a:t>
            </a:r>
            <a:endParaRPr lang="en-US" altLang="ja-JP" sz="2400" b="1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1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全機能</a:t>
            </a:r>
            <a:r>
              <a:rPr lang="ja-JP" altLang="en-US" sz="2000" dirty="0">
                <a:latin typeface="HGPｺﾞｼｯｸM" pitchFamily="50" charset="-128"/>
                <a:ea typeface="HGPｺﾞｼｯｸM" pitchFamily="50" charset="-128"/>
              </a:rPr>
              <a:t>が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安定に動作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altLang="ja-JP" sz="11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読み出しノイズ            ～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5e-</a:t>
            </a:r>
            <a:r>
              <a:rPr lang="ja-JP" altLang="en-US" sz="20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@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浜松完全空乏型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CCD,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実験室　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lvl="1"/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                             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（今後、調整により～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3e-</a:t>
            </a:r>
            <a:r>
              <a:rPr lang="ja-JP" altLang="en-US" sz="2000" dirty="0" err="1" smtClean="0">
                <a:latin typeface="HGPｺﾞｼｯｸM" pitchFamily="50" charset="-128"/>
                <a:ea typeface="HGPｺﾞｼｯｸM" pitchFamily="50" charset="-128"/>
              </a:rPr>
              <a:t>まで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下がる可能性）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lvl="1"/>
            <a:endParaRPr lang="en-US" altLang="ja-JP" sz="11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線形性、温度安定性    未評価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lvl="1"/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                                ※KWFC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の試験観測では天文観測に十分な値が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lvl="1"/>
            <a:r>
              <a:rPr lang="en-US" altLang="ja-JP" sz="20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                                  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計測されている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altLang="ja-JP" sz="20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性能試験の結果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99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5217835" y="1233435"/>
            <a:ext cx="3180933" cy="5335317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2278088" y="1233435"/>
            <a:ext cx="2676877" cy="533531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20080"/>
          </a:xfrm>
        </p:spPr>
        <p:txBody>
          <a:bodyPr>
            <a:normAutofit/>
          </a:bodyPr>
          <a:lstStyle/>
          <a:p>
            <a:r>
              <a:rPr lang="ja-JP" altLang="en-US" sz="3600" b="1" dirty="0" smtClean="0">
                <a:latin typeface="HGPｺﾞｼｯｸM" pitchFamily="50" charset="-128"/>
                <a:ea typeface="HGPｺﾞｼｯｸM" pitchFamily="50" charset="-128"/>
              </a:rPr>
              <a:t>開発の</a:t>
            </a:r>
            <a:r>
              <a:rPr lang="ja-JP" altLang="en-US" sz="3600" b="1" dirty="0">
                <a:latin typeface="HGPｺﾞｼｯｸM" pitchFamily="50" charset="-128"/>
                <a:ea typeface="HGPｺﾞｼｯｸM" pitchFamily="50" charset="-128"/>
              </a:rPr>
              <a:t>道のり</a:t>
            </a:r>
            <a:endParaRPr kumimoji="1" lang="ja-JP" altLang="en-US" sz="3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33898" y="736105"/>
            <a:ext cx="2746648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dirty="0" smtClean="0">
                <a:latin typeface="HGPｺﾞｼｯｸM" pitchFamily="50" charset="-128"/>
                <a:ea typeface="HGPｺﾞｼｯｸM" pitchFamily="50" charset="-128"/>
              </a:rPr>
              <a:t>KWFC</a:t>
            </a:r>
            <a:r>
              <a:rPr kumimoji="1"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用</a:t>
            </a:r>
            <a:r>
              <a:rPr kumimoji="1" lang="en-US" altLang="ja-JP" sz="2400" b="1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endParaRPr kumimoji="1" lang="ja-JP" altLang="en-US" sz="24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5302424" y="736104"/>
            <a:ext cx="331236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完全空乏型対応</a:t>
            </a:r>
            <a:r>
              <a:rPr lang="en-US" altLang="ja-JP" sz="2400" b="1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endParaRPr lang="ja-JP" altLang="en-US" sz="24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854152" y="1686818"/>
            <a:ext cx="0" cy="193653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3286200" y="3479334"/>
            <a:ext cx="0" cy="1512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67544" y="4689002"/>
            <a:ext cx="274664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b="1" i="1" dirty="0" smtClean="0">
                <a:latin typeface="HGPｺﾞｼｯｸM" pitchFamily="50" charset="-128"/>
                <a:ea typeface="HGPｺﾞｼｯｸM" pitchFamily="50" charset="-128"/>
              </a:rPr>
              <a:t>2012/4</a:t>
            </a:r>
            <a:endParaRPr lang="ja-JP" altLang="en-US" sz="2000" b="1" i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67544" y="3335318"/>
            <a:ext cx="274664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b="1" i="1" dirty="0" smtClean="0">
                <a:latin typeface="HGPｺﾞｼｯｸM" pitchFamily="50" charset="-128"/>
                <a:ea typeface="HGPｺﾞｼｯｸM" pitchFamily="50" charset="-128"/>
              </a:rPr>
              <a:t>2011/4</a:t>
            </a:r>
            <a:endParaRPr lang="ja-JP" altLang="en-US" sz="2000" b="1" i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67544" y="1528192"/>
            <a:ext cx="274664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b="1" i="1" dirty="0" smtClean="0">
                <a:latin typeface="HGPｺﾞｼｯｸM" pitchFamily="50" charset="-128"/>
                <a:ea typeface="HGPｺﾞｼｯｸM" pitchFamily="50" charset="-128"/>
              </a:rPr>
              <a:t>2009/4</a:t>
            </a:r>
            <a:endParaRPr lang="ja-JP" altLang="en-US" sz="2000" b="1" i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2915816" y="3083768"/>
            <a:ext cx="274664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1800" b="1" dirty="0" smtClean="0">
                <a:latin typeface="HGPｺﾞｼｯｸM" pitchFamily="50" charset="-128"/>
                <a:ea typeface="HGPｺﾞｼｯｸM" pitchFamily="50" charset="-128"/>
              </a:rPr>
              <a:t>加藤</a:t>
            </a:r>
            <a:r>
              <a:rPr lang="en-US" altLang="ja-JP" sz="1800" b="1" dirty="0" smtClean="0">
                <a:latin typeface="HGPｺﾞｼｯｸM" pitchFamily="50" charset="-128"/>
                <a:ea typeface="HGPｺﾞｼｯｸM" pitchFamily="50" charset="-128"/>
              </a:rPr>
              <a:t>M</a:t>
            </a:r>
            <a:r>
              <a:rPr lang="ja-JP" altLang="en-US" sz="1800" b="1" dirty="0" smtClean="0">
                <a:latin typeface="HGPｺﾞｼｯｸM" pitchFamily="50" charset="-128"/>
                <a:ea typeface="HGPｺﾞｼｯｸM" pitchFamily="50" charset="-128"/>
              </a:rPr>
              <a:t>論</a:t>
            </a:r>
            <a:endParaRPr lang="ja-JP" altLang="en-US" sz="18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5676808" y="3500658"/>
            <a:ext cx="0" cy="1512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5868144" y="4624536"/>
            <a:ext cx="274664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1800" b="1" dirty="0" smtClean="0">
                <a:latin typeface="HGPｺﾞｼｯｸM" pitchFamily="50" charset="-128"/>
                <a:ea typeface="HGPｺﾞｼｯｸM" pitchFamily="50" charset="-128"/>
              </a:rPr>
              <a:t>中尾</a:t>
            </a:r>
            <a:r>
              <a:rPr lang="en-US" altLang="ja-JP" sz="1800" b="1" dirty="0" smtClean="0">
                <a:latin typeface="HGPｺﾞｼｯｸM" pitchFamily="50" charset="-128"/>
                <a:ea typeface="HGPｺﾞｼｯｸM" pitchFamily="50" charset="-128"/>
              </a:rPr>
              <a:t>M</a:t>
            </a:r>
            <a:r>
              <a:rPr lang="ja-JP" altLang="en-US" sz="1800" b="1" dirty="0" smtClean="0">
                <a:latin typeface="HGPｺﾞｼｯｸM" pitchFamily="50" charset="-128"/>
                <a:ea typeface="HGPｺﾞｼｯｸM" pitchFamily="50" charset="-128"/>
              </a:rPr>
              <a:t>論</a:t>
            </a:r>
            <a:endParaRPr lang="ja-JP" altLang="en-US" sz="18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022504" y="4991334"/>
            <a:ext cx="0" cy="1512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3358208" y="3544416"/>
            <a:ext cx="1800200" cy="97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詳細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試験</a:t>
            </a:r>
            <a:endParaRPr lang="en-US" altLang="ja-JP" sz="1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(KWFC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チーム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)</a:t>
            </a:r>
            <a:endParaRPr lang="ja-JP" altLang="en-US" sz="18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2862536" y="1672208"/>
            <a:ext cx="1863824" cy="107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設計、</a:t>
            </a:r>
            <a:endParaRPr lang="en-US" altLang="ja-JP" sz="1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動作試験</a:t>
            </a:r>
            <a:endParaRPr lang="en-US" altLang="ja-JP" sz="1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(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東大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M1-2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加藤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)</a:t>
            </a:r>
            <a:endParaRPr lang="ja-JP" altLang="en-US" sz="18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5804520" y="3505790"/>
            <a:ext cx="3159968" cy="107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設計、</a:t>
            </a:r>
            <a:endParaRPr lang="en-US" altLang="ja-JP" sz="1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動作試験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(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北大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M2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中尾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)</a:t>
            </a:r>
            <a:endParaRPr lang="ja-JP" altLang="en-US" sz="18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6105793" y="5596210"/>
            <a:ext cx="1800200" cy="9725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詳細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試験</a:t>
            </a:r>
            <a:endParaRPr lang="en-US" altLang="ja-JP" sz="1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(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北大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D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中尾、 </a:t>
            </a:r>
            <a:endParaRPr lang="en-US" altLang="ja-JP" sz="1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東大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M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橋場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)</a:t>
            </a:r>
            <a:endParaRPr lang="ja-JP" altLang="en-US" sz="18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67544" y="6136704"/>
            <a:ext cx="274664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b="1" i="1" dirty="0" smtClean="0">
                <a:latin typeface="HGPｺﾞｼｯｸM" pitchFamily="50" charset="-128"/>
                <a:ea typeface="HGPｺﾞｼｯｸM" pitchFamily="50" charset="-128"/>
              </a:rPr>
              <a:t>2013/4</a:t>
            </a:r>
            <a:endParaRPr lang="ja-JP" altLang="en-US" sz="2000" b="1" i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>
          <a:xfrm>
            <a:off x="3360385" y="4807395"/>
            <a:ext cx="1800200" cy="97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共同利用開始</a:t>
            </a:r>
            <a:endParaRPr lang="ja-JP" altLang="en-US" sz="1800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7354768" y="4192488"/>
            <a:ext cx="1404040" cy="1512168"/>
            <a:chOff x="7416432" y="4221088"/>
            <a:chExt cx="1404040" cy="1512168"/>
          </a:xfrm>
        </p:grpSpPr>
        <p:sp>
          <p:nvSpPr>
            <p:cNvPr id="29" name="強調線吹き出し 1 (枠付き) 28"/>
            <p:cNvSpPr/>
            <p:nvPr/>
          </p:nvSpPr>
          <p:spPr>
            <a:xfrm>
              <a:off x="7416432" y="4221088"/>
              <a:ext cx="1044000" cy="331440"/>
            </a:xfrm>
            <a:prstGeom prst="accentBorderCallout1">
              <a:avLst>
                <a:gd name="adj1" fmla="val 49899"/>
                <a:gd name="adj2" fmla="val -9900"/>
                <a:gd name="adj3" fmla="val 50203"/>
                <a:gd name="adj4" fmla="val -160261"/>
              </a:avLst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latin typeface="HGPｺﾞｼｯｸM" pitchFamily="50" charset="-128"/>
                  <a:ea typeface="HGPｺﾞｼｯｸM" pitchFamily="50" charset="-128"/>
                </a:rPr>
                <a:t>北大へ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30" name="強調線吹き出し 1 (枠付き) 29"/>
            <p:cNvSpPr/>
            <p:nvPr/>
          </p:nvSpPr>
          <p:spPr>
            <a:xfrm>
              <a:off x="7416432" y="4869160"/>
              <a:ext cx="1044000" cy="331440"/>
            </a:xfrm>
            <a:prstGeom prst="accentBorderCallout1">
              <a:avLst>
                <a:gd name="adj1" fmla="val 49899"/>
                <a:gd name="adj2" fmla="val -9900"/>
                <a:gd name="adj3" fmla="val 50203"/>
                <a:gd name="adj4" fmla="val -160261"/>
              </a:avLst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latin typeface="HGPｺﾞｼｯｸM" pitchFamily="50" charset="-128"/>
                  <a:ea typeface="HGPｺﾞｼｯｸM" pitchFamily="50" charset="-128"/>
                </a:rPr>
                <a:t>JAXA</a:t>
              </a:r>
              <a:r>
                <a:rPr kumimoji="1" lang="ja-JP" altLang="en-US" dirty="0" smtClean="0">
                  <a:latin typeface="HGPｺﾞｼｯｸM" pitchFamily="50" charset="-128"/>
                  <a:ea typeface="HGPｺﾞｼｯｸM" pitchFamily="50" charset="-128"/>
                </a:rPr>
                <a:t>へ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32" name="強調線吹き出し 1 (枠付き) 31"/>
            <p:cNvSpPr/>
            <p:nvPr/>
          </p:nvSpPr>
          <p:spPr>
            <a:xfrm>
              <a:off x="7776472" y="5401816"/>
              <a:ext cx="1044000" cy="331440"/>
            </a:xfrm>
            <a:prstGeom prst="accentBorderCallout1">
              <a:avLst>
                <a:gd name="adj1" fmla="val 49899"/>
                <a:gd name="adj2" fmla="val -9900"/>
                <a:gd name="adj3" fmla="val 50203"/>
                <a:gd name="adj4" fmla="val -160261"/>
              </a:avLst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latin typeface="HGPｺﾞｼｯｸM" pitchFamily="50" charset="-128"/>
                  <a:ea typeface="HGPｺﾞｼｯｸM" pitchFamily="50" charset="-128"/>
                </a:rPr>
                <a:t>東大</a:t>
              </a:r>
              <a:r>
                <a:rPr kumimoji="1" lang="ja-JP" altLang="en-US" dirty="0" smtClean="0">
                  <a:latin typeface="HGPｺﾞｼｯｸM" pitchFamily="50" charset="-128"/>
                  <a:ea typeface="HGPｺﾞｼｯｸM" pitchFamily="50" charset="-128"/>
                </a:rPr>
                <a:t>へ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  <p:sp>
        <p:nvSpPr>
          <p:cNvPr id="35" name="線吹き出し 2 (枠付き) 34"/>
          <p:cNvSpPr/>
          <p:nvPr/>
        </p:nvSpPr>
        <p:spPr>
          <a:xfrm>
            <a:off x="4037337" y="1524914"/>
            <a:ext cx="2068456" cy="435610"/>
          </a:xfrm>
          <a:prstGeom prst="borderCallout2">
            <a:avLst>
              <a:gd name="adj1" fmla="val 52607"/>
              <a:gd name="adj2" fmla="val -542"/>
              <a:gd name="adj3" fmla="val 52607"/>
              <a:gd name="adj4" fmla="val -24458"/>
              <a:gd name="adj5" fmla="val 210685"/>
              <a:gd name="adj6" fmla="val -57362"/>
            </a:avLst>
          </a:prstGeom>
          <a:solidFill>
            <a:schemeClr val="bg1">
              <a:alpha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NAOJ  CCD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貸与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549896" y="1233435"/>
            <a:ext cx="5328592" cy="1378439"/>
            <a:chOff x="611560" y="1262035"/>
            <a:chExt cx="5328592" cy="1378439"/>
          </a:xfrm>
        </p:grpSpPr>
        <p:sp>
          <p:nvSpPr>
            <p:cNvPr id="21" name="線吹き出し 2 (枠付き) 20"/>
            <p:cNvSpPr/>
            <p:nvPr/>
          </p:nvSpPr>
          <p:spPr>
            <a:xfrm flipH="1">
              <a:off x="611560" y="1262035"/>
              <a:ext cx="1566576" cy="435610"/>
            </a:xfrm>
            <a:prstGeom prst="borderCallout2">
              <a:avLst>
                <a:gd name="adj1" fmla="val 52607"/>
                <a:gd name="adj2" fmla="val -542"/>
                <a:gd name="adj3" fmla="val 52607"/>
                <a:gd name="adj4" fmla="val -24458"/>
                <a:gd name="adj5" fmla="val 112500"/>
                <a:gd name="adj6" fmla="val -46667"/>
              </a:avLst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latin typeface="HGPｺﾞｼｯｸM" pitchFamily="50" charset="-128"/>
                  <a:ea typeface="HGPｺﾞｼｯｸM" pitchFamily="50" charset="-128"/>
                </a:rPr>
                <a:t>JAXA/SPICA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22" name="線吹き出し 2 (枠付き) 21"/>
            <p:cNvSpPr/>
            <p:nvPr/>
          </p:nvSpPr>
          <p:spPr>
            <a:xfrm flipH="1">
              <a:off x="611560" y="2204864"/>
              <a:ext cx="1566576" cy="435610"/>
            </a:xfrm>
            <a:prstGeom prst="borderCallout2">
              <a:avLst>
                <a:gd name="adj1" fmla="val 52607"/>
                <a:gd name="adj2" fmla="val -542"/>
                <a:gd name="adj3" fmla="val 52607"/>
                <a:gd name="adj4" fmla="val -24458"/>
                <a:gd name="adj5" fmla="val 112500"/>
                <a:gd name="adj6" fmla="val -46667"/>
              </a:avLst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latin typeface="HGPｺﾞｼｯｸM" pitchFamily="50" charset="-128"/>
                  <a:ea typeface="HGPｺﾞｼｯｸM" pitchFamily="50" charset="-128"/>
                </a:rPr>
                <a:t>JAXA/SPICA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26" name="線吹き出し 2 (枠付き) 25"/>
            <p:cNvSpPr/>
            <p:nvPr/>
          </p:nvSpPr>
          <p:spPr>
            <a:xfrm>
              <a:off x="3871696" y="2137693"/>
              <a:ext cx="2068456" cy="435610"/>
            </a:xfrm>
            <a:prstGeom prst="borderCallout2">
              <a:avLst>
                <a:gd name="adj1" fmla="val 52607"/>
                <a:gd name="adj2" fmla="val -542"/>
                <a:gd name="adj3" fmla="val 52607"/>
                <a:gd name="adj4" fmla="val -24458"/>
                <a:gd name="adj5" fmla="val 112500"/>
                <a:gd name="adj6" fmla="val -46667"/>
              </a:avLst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latin typeface="HGPｺﾞｼｯｸM" pitchFamily="50" charset="-128"/>
                  <a:ea typeface="HGPｺﾞｼｯｸM" pitchFamily="50" charset="-128"/>
                </a:rPr>
                <a:t>京都</a:t>
              </a:r>
              <a:r>
                <a:rPr lang="en-US" altLang="ja-JP" dirty="0" smtClean="0">
                  <a:latin typeface="HGPｺﾞｼｯｸM" pitchFamily="50" charset="-128"/>
                  <a:ea typeface="HGPｺﾞｼｯｸM" pitchFamily="50" charset="-128"/>
                </a:rPr>
                <a:t>3D</a:t>
              </a:r>
              <a:r>
                <a:rPr lang="ja-JP" altLang="en-US" dirty="0" err="1" smtClean="0">
                  <a:latin typeface="HGPｺﾞｼｯｸM" pitchFamily="50" charset="-128"/>
                  <a:ea typeface="HGPｺﾞｼｯｸM" pitchFamily="50" charset="-128"/>
                </a:rPr>
                <a:t>、</a:t>
              </a:r>
              <a:r>
                <a:rPr lang="ja-JP" altLang="en-US" dirty="0" smtClean="0">
                  <a:latin typeface="HGPｺﾞｼｯｸM" pitchFamily="50" charset="-128"/>
                  <a:ea typeface="HGPｺﾞｼｯｸM" pitchFamily="50" charset="-128"/>
                </a:rPr>
                <a:t>青学</a:t>
              </a:r>
              <a:r>
                <a:rPr lang="en-US" altLang="ja-JP" dirty="0" smtClean="0">
                  <a:latin typeface="HGPｺﾞｼｯｸM" pitchFamily="50" charset="-128"/>
                  <a:ea typeface="HGPｺﾞｼｯｸM" pitchFamily="50" charset="-128"/>
                </a:rPr>
                <a:t>X</a:t>
              </a:r>
              <a:r>
                <a:rPr lang="ja-JP" altLang="en-US" dirty="0" smtClean="0">
                  <a:latin typeface="HGPｺﾞｼｯｸM" pitchFamily="50" charset="-128"/>
                  <a:ea typeface="HGPｺﾞｼｯｸM" pitchFamily="50" charset="-128"/>
                </a:rPr>
                <a:t>線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3358208" y="2957416"/>
            <a:ext cx="4666548" cy="1595112"/>
            <a:chOff x="3419872" y="2986016"/>
            <a:chExt cx="4666548" cy="1595112"/>
          </a:xfrm>
        </p:grpSpPr>
        <p:sp>
          <p:nvSpPr>
            <p:cNvPr id="23" name="線吹き出し 2 (枠付き) 22"/>
            <p:cNvSpPr/>
            <p:nvPr/>
          </p:nvSpPr>
          <p:spPr>
            <a:xfrm flipH="1">
              <a:off x="3450053" y="2986016"/>
              <a:ext cx="1566576" cy="435610"/>
            </a:xfrm>
            <a:prstGeom prst="borderCallout2">
              <a:avLst>
                <a:gd name="adj1" fmla="val 52607"/>
                <a:gd name="adj2" fmla="val -542"/>
                <a:gd name="adj3" fmla="val 52607"/>
                <a:gd name="adj4" fmla="val -24458"/>
                <a:gd name="adj5" fmla="val 112500"/>
                <a:gd name="adj6" fmla="val -46667"/>
              </a:avLst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latin typeface="HGPｺﾞｼｯｸM" pitchFamily="50" charset="-128"/>
                  <a:ea typeface="HGPｺﾞｼｯｸM" pitchFamily="50" charset="-128"/>
                </a:rPr>
                <a:t>JAXA/SPICA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25" name="線吹き出し 2 (枠付き) 24"/>
            <p:cNvSpPr/>
            <p:nvPr/>
          </p:nvSpPr>
          <p:spPr>
            <a:xfrm flipH="1">
              <a:off x="3419872" y="3569454"/>
              <a:ext cx="1566576" cy="435610"/>
            </a:xfrm>
            <a:prstGeom prst="borderCallout2">
              <a:avLst>
                <a:gd name="adj1" fmla="val 52607"/>
                <a:gd name="adj2" fmla="val -542"/>
                <a:gd name="adj3" fmla="val 52607"/>
                <a:gd name="adj4" fmla="val -24458"/>
                <a:gd name="adj5" fmla="val 112500"/>
                <a:gd name="adj6" fmla="val -46667"/>
              </a:avLst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latin typeface="HGPｺﾞｼｯｸM" pitchFamily="50" charset="-128"/>
                  <a:ea typeface="HGPｺﾞｼｯｸM" pitchFamily="50" charset="-128"/>
                </a:rPr>
                <a:t>NAOJ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27" name="線吹き出し 2 (枠付き) 26"/>
            <p:cNvSpPr/>
            <p:nvPr/>
          </p:nvSpPr>
          <p:spPr>
            <a:xfrm>
              <a:off x="6519844" y="2990109"/>
              <a:ext cx="1566576" cy="435610"/>
            </a:xfrm>
            <a:prstGeom prst="borderCallout2">
              <a:avLst>
                <a:gd name="adj1" fmla="val 52607"/>
                <a:gd name="adj2" fmla="val -542"/>
                <a:gd name="adj3" fmla="val 52607"/>
                <a:gd name="adj4" fmla="val -24458"/>
                <a:gd name="adj5" fmla="val 112500"/>
                <a:gd name="adj6" fmla="val -46667"/>
              </a:avLst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latin typeface="HGPｺﾞｼｯｸM" pitchFamily="50" charset="-128"/>
                  <a:ea typeface="HGPｺﾞｼｯｸM" pitchFamily="50" charset="-128"/>
                </a:rPr>
                <a:t>北大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31" name="線吹き出し 2 (枠付き) 30"/>
            <p:cNvSpPr/>
            <p:nvPr/>
          </p:nvSpPr>
          <p:spPr>
            <a:xfrm flipH="1">
              <a:off x="3419872" y="4145518"/>
              <a:ext cx="1566576" cy="435610"/>
            </a:xfrm>
            <a:prstGeom prst="borderCallout2">
              <a:avLst>
                <a:gd name="adj1" fmla="val 52607"/>
                <a:gd name="adj2" fmla="val -542"/>
                <a:gd name="adj3" fmla="val 52607"/>
                <a:gd name="adj4" fmla="val -24458"/>
                <a:gd name="adj5" fmla="val 112500"/>
                <a:gd name="adj6" fmla="val -46667"/>
              </a:avLst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latin typeface="HGPｺﾞｼｯｸM" pitchFamily="50" charset="-128"/>
                  <a:ea typeface="HGPｺﾞｼｯｸM" pitchFamily="50" charset="-128"/>
                </a:rPr>
                <a:t>東大</a:t>
              </a:r>
              <a:endParaRPr kumimoji="1" lang="ja-JP" altLang="en-US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  <p:cxnSp>
        <p:nvCxnSpPr>
          <p:cNvPr id="41" name="直線コネクタ 40"/>
          <p:cNvCxnSpPr/>
          <p:nvPr/>
        </p:nvCxnSpPr>
        <p:spPr>
          <a:xfrm>
            <a:off x="1702024" y="6352728"/>
            <a:ext cx="792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1720428" y="4941809"/>
            <a:ext cx="792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1702024" y="3549535"/>
            <a:ext cx="792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1720428" y="1756660"/>
            <a:ext cx="792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線吹き出し 2 (枠付き) 44"/>
          <p:cNvSpPr/>
          <p:nvPr/>
        </p:nvSpPr>
        <p:spPr>
          <a:xfrm>
            <a:off x="6568040" y="2437279"/>
            <a:ext cx="2324440" cy="435610"/>
          </a:xfrm>
          <a:prstGeom prst="borderCallout2">
            <a:avLst>
              <a:gd name="adj1" fmla="val 52607"/>
              <a:gd name="adj2" fmla="val -542"/>
              <a:gd name="adj3" fmla="val 52607"/>
              <a:gd name="adj4" fmla="val -13684"/>
              <a:gd name="adj5" fmla="val 314075"/>
              <a:gd name="adj6" fmla="val -38222"/>
            </a:avLst>
          </a:prstGeom>
          <a:solidFill>
            <a:schemeClr val="bg1">
              <a:alpha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NAOJ  CCD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情報提供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51" name="グループ化 50"/>
          <p:cNvGrpSpPr/>
          <p:nvPr/>
        </p:nvGrpSpPr>
        <p:grpSpPr>
          <a:xfrm>
            <a:off x="3706988" y="4587026"/>
            <a:ext cx="2746648" cy="2157616"/>
            <a:chOff x="3706988" y="4587026"/>
            <a:chExt cx="2746648" cy="2157616"/>
          </a:xfrm>
        </p:grpSpPr>
        <p:pic>
          <p:nvPicPr>
            <p:cNvPr id="46" name="Picture 3" descr="C:\Users\sako\Desktop\DSCN087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07" t="19399" r="15776" b="33559"/>
            <a:stretch/>
          </p:blipFill>
          <p:spPr bwMode="auto">
            <a:xfrm>
              <a:off x="3782871" y="5293666"/>
              <a:ext cx="1740773" cy="11807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コンテンツ プレースホルダー 2"/>
            <p:cNvSpPr txBox="1">
              <a:spLocks/>
            </p:cNvSpPr>
            <p:nvPr/>
          </p:nvSpPr>
          <p:spPr>
            <a:xfrm>
              <a:off x="3706988" y="6474395"/>
              <a:ext cx="2746648" cy="2702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ja-JP" altLang="en-US" sz="1400" dirty="0" smtClean="0">
                  <a:latin typeface="HGPｺﾞｼｯｸM" pitchFamily="50" charset="-128"/>
                  <a:ea typeface="HGPｺﾞｼｯｸM" pitchFamily="50" charset="-128"/>
                </a:rPr>
                <a:t>北大</a:t>
              </a:r>
              <a:r>
                <a:rPr lang="en-US" altLang="ja-JP" sz="1400" dirty="0" err="1" smtClean="0">
                  <a:latin typeface="HGPｺﾞｼｯｸM" pitchFamily="50" charset="-128"/>
                  <a:ea typeface="HGPｺﾞｼｯｸM" pitchFamily="50" charset="-128"/>
                </a:rPr>
                <a:t>NaCS</a:t>
              </a:r>
              <a:r>
                <a:rPr lang="ja-JP" altLang="en-US" sz="1400" dirty="0" smtClean="0">
                  <a:latin typeface="HGPｺﾞｼｯｸM" pitchFamily="50" charset="-128"/>
                  <a:ea typeface="HGPｺﾞｼｯｸM" pitchFamily="50" charset="-128"/>
                </a:rPr>
                <a:t>でファーストライト</a:t>
              </a:r>
              <a:endParaRPr lang="ja-JP" altLang="en-US" sz="1400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cxnSp>
          <p:nvCxnSpPr>
            <p:cNvPr id="49" name="直線コネクタ 48"/>
            <p:cNvCxnSpPr/>
            <p:nvPr/>
          </p:nvCxnSpPr>
          <p:spPr>
            <a:xfrm flipH="1">
              <a:off x="4924784" y="4587026"/>
              <a:ext cx="752024" cy="7066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39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5908"/>
            <a:ext cx="8229600" cy="778098"/>
          </a:xfrm>
        </p:spPr>
        <p:txBody>
          <a:bodyPr>
            <a:normAutofit/>
          </a:bodyPr>
          <a:lstStyle/>
          <a:p>
            <a:r>
              <a:rPr kumimoji="1" lang="ja-JP" altLang="en-US" sz="4000" b="1" dirty="0" smtClean="0">
                <a:latin typeface="HGPｺﾞｼｯｸM" pitchFamily="50" charset="-128"/>
                <a:ea typeface="HGPｺﾞｼｯｸM" pitchFamily="50" charset="-128"/>
              </a:rPr>
              <a:t>まとめ</a:t>
            </a:r>
            <a:endParaRPr kumimoji="1" lang="ja-JP" altLang="en-US" sz="40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5909" y="911855"/>
            <a:ext cx="78456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　</a:t>
            </a:r>
            <a:r>
              <a:rPr kumimoji="1"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中小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プロジェクトに適した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読み出しシステムを開発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285750" indent="-285750">
              <a:buFont typeface="Wingdings" pitchFamily="2" charset="2"/>
              <a:buChar char="ü"/>
            </a:pPr>
            <a:endParaRPr kumimoji="1"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　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木曽観測所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KWFC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の読み出しシステム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を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　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　 完全空乏型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に対応させたもの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285750" indent="-285750">
              <a:buFont typeface="Wingdings" pitchFamily="2" charset="2"/>
              <a:buChar char="ü"/>
            </a:pPr>
            <a:endParaRPr kumimoji="1"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　北大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1.6m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望遠鏡をはじめ、複数の用途に導入され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　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　 はじめている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dirty="0">
              <a:latin typeface="HGPｺﾞｼｯｸM" pitchFamily="50" charset="-128"/>
              <a:ea typeface="HGPｺﾞｼｯｸM" pitchFamily="50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  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TMT</a:t>
            </a:r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と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中小プロジェクトの溝をどのように埋めるべきか？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     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キーワードは「人」と「名産」。</a:t>
            </a:r>
            <a:endParaRPr kumimoji="1" lang="ja-JP" altLang="en-US" sz="2400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 rot="10800000">
            <a:off x="1761366" y="4709171"/>
            <a:ext cx="3120349" cy="2148829"/>
            <a:chOff x="1796995" y="1439186"/>
            <a:chExt cx="5184250" cy="3570136"/>
          </a:xfrm>
        </p:grpSpPr>
        <p:pic>
          <p:nvPicPr>
            <p:cNvPr id="5" name="Picture 2" descr="C:\Users\sako\Desktop\KAC\P101018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2" t="13051" r="12314" b="13193"/>
            <a:stretch/>
          </p:blipFill>
          <p:spPr bwMode="auto">
            <a:xfrm>
              <a:off x="1842448" y="1514901"/>
              <a:ext cx="5063319" cy="3425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フリーフォーム 5"/>
            <p:cNvSpPr/>
            <p:nvPr/>
          </p:nvSpPr>
          <p:spPr>
            <a:xfrm>
              <a:off x="1796995" y="1439186"/>
              <a:ext cx="5184250" cy="3570136"/>
            </a:xfrm>
            <a:custGeom>
              <a:avLst/>
              <a:gdLst>
                <a:gd name="connsiteX0" fmla="*/ 588396 w 5184250"/>
                <a:gd name="connsiteY0" fmla="*/ 3562184 h 3570136"/>
                <a:gd name="connsiteX1" fmla="*/ 5184250 w 5184250"/>
                <a:gd name="connsiteY1" fmla="*/ 3562184 h 3570136"/>
                <a:gd name="connsiteX2" fmla="*/ 5168348 w 5184250"/>
                <a:gd name="connsiteY2" fmla="*/ 0 h 3570136"/>
                <a:gd name="connsiteX3" fmla="*/ 15902 w 5184250"/>
                <a:gd name="connsiteY3" fmla="*/ 23854 h 3570136"/>
                <a:gd name="connsiteX4" fmla="*/ 0 w 5184250"/>
                <a:gd name="connsiteY4" fmla="*/ 3562184 h 3570136"/>
                <a:gd name="connsiteX5" fmla="*/ 532737 w 5184250"/>
                <a:gd name="connsiteY5" fmla="*/ 3570136 h 3570136"/>
                <a:gd name="connsiteX6" fmla="*/ 524786 w 5184250"/>
                <a:gd name="connsiteY6" fmla="*/ 3411110 h 3570136"/>
                <a:gd name="connsiteX7" fmla="*/ 508883 w 5184250"/>
                <a:gd name="connsiteY7" fmla="*/ 3395207 h 3570136"/>
                <a:gd name="connsiteX8" fmla="*/ 492981 w 5184250"/>
                <a:gd name="connsiteY8" fmla="*/ 3267986 h 3570136"/>
                <a:gd name="connsiteX9" fmla="*/ 333955 w 5184250"/>
                <a:gd name="connsiteY9" fmla="*/ 3379304 h 3570136"/>
                <a:gd name="connsiteX10" fmla="*/ 254442 w 5184250"/>
                <a:gd name="connsiteY10" fmla="*/ 3395207 h 3570136"/>
                <a:gd name="connsiteX11" fmla="*/ 214685 w 5184250"/>
                <a:gd name="connsiteY11" fmla="*/ 3323645 h 3570136"/>
                <a:gd name="connsiteX12" fmla="*/ 143123 w 5184250"/>
                <a:gd name="connsiteY12" fmla="*/ 3069204 h 3570136"/>
                <a:gd name="connsiteX13" fmla="*/ 143123 w 5184250"/>
                <a:gd name="connsiteY13" fmla="*/ 3069204 h 3570136"/>
                <a:gd name="connsiteX14" fmla="*/ 206734 w 5184250"/>
                <a:gd name="connsiteY14" fmla="*/ 2997642 h 3570136"/>
                <a:gd name="connsiteX15" fmla="*/ 469127 w 5184250"/>
                <a:gd name="connsiteY15" fmla="*/ 2894275 h 3570136"/>
                <a:gd name="connsiteX16" fmla="*/ 508883 w 5184250"/>
                <a:gd name="connsiteY16" fmla="*/ 2918129 h 3570136"/>
                <a:gd name="connsiteX17" fmla="*/ 500932 w 5184250"/>
                <a:gd name="connsiteY17" fmla="*/ 2433099 h 3570136"/>
                <a:gd name="connsiteX18" fmla="*/ 524786 w 5184250"/>
                <a:gd name="connsiteY18" fmla="*/ 1041621 h 3570136"/>
                <a:gd name="connsiteX19" fmla="*/ 540688 w 5184250"/>
                <a:gd name="connsiteY19" fmla="*/ 119270 h 3570136"/>
                <a:gd name="connsiteX20" fmla="*/ 580445 w 5184250"/>
                <a:gd name="connsiteY20" fmla="*/ 87464 h 3570136"/>
                <a:gd name="connsiteX21" fmla="*/ 628153 w 5184250"/>
                <a:gd name="connsiteY21" fmla="*/ 127221 h 3570136"/>
                <a:gd name="connsiteX22" fmla="*/ 834887 w 5184250"/>
                <a:gd name="connsiteY22" fmla="*/ 270344 h 3570136"/>
                <a:gd name="connsiteX23" fmla="*/ 834887 w 5184250"/>
                <a:gd name="connsiteY23" fmla="*/ 270344 h 3570136"/>
                <a:gd name="connsiteX24" fmla="*/ 890546 w 5184250"/>
                <a:gd name="connsiteY24" fmla="*/ 341906 h 3570136"/>
                <a:gd name="connsiteX25" fmla="*/ 882595 w 5184250"/>
                <a:gd name="connsiteY25" fmla="*/ 540689 h 3570136"/>
                <a:gd name="connsiteX26" fmla="*/ 906448 w 5184250"/>
                <a:gd name="connsiteY26" fmla="*/ 612251 h 3570136"/>
                <a:gd name="connsiteX27" fmla="*/ 993913 w 5184250"/>
                <a:gd name="connsiteY27" fmla="*/ 588397 h 3570136"/>
                <a:gd name="connsiteX28" fmla="*/ 2289975 w 5184250"/>
                <a:gd name="connsiteY28" fmla="*/ 572494 h 3570136"/>
                <a:gd name="connsiteX29" fmla="*/ 2289975 w 5184250"/>
                <a:gd name="connsiteY29" fmla="*/ 572494 h 3570136"/>
                <a:gd name="connsiteX30" fmla="*/ 4412974 w 5184250"/>
                <a:gd name="connsiteY30" fmla="*/ 532737 h 3570136"/>
                <a:gd name="connsiteX31" fmla="*/ 4428876 w 5184250"/>
                <a:gd name="connsiteY31" fmla="*/ 588397 h 3570136"/>
                <a:gd name="connsiteX32" fmla="*/ 4651513 w 5184250"/>
                <a:gd name="connsiteY32" fmla="*/ 588397 h 3570136"/>
                <a:gd name="connsiteX33" fmla="*/ 4667415 w 5184250"/>
                <a:gd name="connsiteY33" fmla="*/ 691764 h 3570136"/>
                <a:gd name="connsiteX34" fmla="*/ 4746928 w 5184250"/>
                <a:gd name="connsiteY34" fmla="*/ 691764 h 3570136"/>
                <a:gd name="connsiteX35" fmla="*/ 4746928 w 5184250"/>
                <a:gd name="connsiteY35" fmla="*/ 691764 h 3570136"/>
                <a:gd name="connsiteX36" fmla="*/ 4866198 w 5184250"/>
                <a:gd name="connsiteY36" fmla="*/ 659958 h 3570136"/>
                <a:gd name="connsiteX37" fmla="*/ 4905955 w 5184250"/>
                <a:gd name="connsiteY37" fmla="*/ 715617 h 3570136"/>
                <a:gd name="connsiteX38" fmla="*/ 4993419 w 5184250"/>
                <a:gd name="connsiteY38" fmla="*/ 715617 h 3570136"/>
                <a:gd name="connsiteX39" fmla="*/ 4993419 w 5184250"/>
                <a:gd name="connsiteY39" fmla="*/ 795131 h 3570136"/>
                <a:gd name="connsiteX40" fmla="*/ 4993419 w 5184250"/>
                <a:gd name="connsiteY40" fmla="*/ 1669774 h 3570136"/>
                <a:gd name="connsiteX41" fmla="*/ 4874149 w 5184250"/>
                <a:gd name="connsiteY41" fmla="*/ 1653871 h 3570136"/>
                <a:gd name="connsiteX42" fmla="*/ 4818490 w 5184250"/>
                <a:gd name="connsiteY42" fmla="*/ 1677725 h 3570136"/>
                <a:gd name="connsiteX43" fmla="*/ 4738977 w 5184250"/>
                <a:gd name="connsiteY43" fmla="*/ 1677725 h 3570136"/>
                <a:gd name="connsiteX44" fmla="*/ 4635610 w 5184250"/>
                <a:gd name="connsiteY44" fmla="*/ 1685677 h 3570136"/>
                <a:gd name="connsiteX45" fmla="*/ 4659464 w 5184250"/>
                <a:gd name="connsiteY45" fmla="*/ 2035534 h 3570136"/>
                <a:gd name="connsiteX46" fmla="*/ 4770782 w 5184250"/>
                <a:gd name="connsiteY46" fmla="*/ 2035534 h 3570136"/>
                <a:gd name="connsiteX47" fmla="*/ 4842344 w 5184250"/>
                <a:gd name="connsiteY47" fmla="*/ 2059388 h 3570136"/>
                <a:gd name="connsiteX48" fmla="*/ 4913906 w 5184250"/>
                <a:gd name="connsiteY48" fmla="*/ 2067339 h 3570136"/>
                <a:gd name="connsiteX49" fmla="*/ 4945711 w 5184250"/>
                <a:gd name="connsiteY49" fmla="*/ 2202511 h 3570136"/>
                <a:gd name="connsiteX50" fmla="*/ 4945711 w 5184250"/>
                <a:gd name="connsiteY50" fmla="*/ 2202511 h 3570136"/>
                <a:gd name="connsiteX51" fmla="*/ 4937760 w 5184250"/>
                <a:gd name="connsiteY51" fmla="*/ 2647784 h 3570136"/>
                <a:gd name="connsiteX52" fmla="*/ 4937760 w 5184250"/>
                <a:gd name="connsiteY52" fmla="*/ 2647784 h 3570136"/>
                <a:gd name="connsiteX53" fmla="*/ 4929808 w 5184250"/>
                <a:gd name="connsiteY53" fmla="*/ 2782957 h 3570136"/>
                <a:gd name="connsiteX54" fmla="*/ 4929808 w 5184250"/>
                <a:gd name="connsiteY54" fmla="*/ 2782957 h 3570136"/>
                <a:gd name="connsiteX55" fmla="*/ 4794636 w 5184250"/>
                <a:gd name="connsiteY55" fmla="*/ 2798859 h 3570136"/>
                <a:gd name="connsiteX56" fmla="*/ 4794636 w 5184250"/>
                <a:gd name="connsiteY56" fmla="*/ 2798859 h 3570136"/>
                <a:gd name="connsiteX57" fmla="*/ 4659464 w 5184250"/>
                <a:gd name="connsiteY57" fmla="*/ 2814762 h 3570136"/>
                <a:gd name="connsiteX58" fmla="*/ 4651513 w 5184250"/>
                <a:gd name="connsiteY58" fmla="*/ 2989691 h 3570136"/>
                <a:gd name="connsiteX59" fmla="*/ 4389120 w 5184250"/>
                <a:gd name="connsiteY59" fmla="*/ 2989691 h 3570136"/>
                <a:gd name="connsiteX60" fmla="*/ 4389120 w 5184250"/>
                <a:gd name="connsiteY60" fmla="*/ 2989691 h 3570136"/>
                <a:gd name="connsiteX61" fmla="*/ 2218414 w 5184250"/>
                <a:gd name="connsiteY61" fmla="*/ 3021496 h 3570136"/>
                <a:gd name="connsiteX62" fmla="*/ 1940118 w 5184250"/>
                <a:gd name="connsiteY62" fmla="*/ 3021496 h 3570136"/>
                <a:gd name="connsiteX63" fmla="*/ 1940118 w 5184250"/>
                <a:gd name="connsiteY63" fmla="*/ 3021496 h 3570136"/>
                <a:gd name="connsiteX64" fmla="*/ 1940118 w 5184250"/>
                <a:gd name="connsiteY64" fmla="*/ 3021496 h 3570136"/>
                <a:gd name="connsiteX65" fmla="*/ 1892410 w 5184250"/>
                <a:gd name="connsiteY65" fmla="*/ 3069204 h 3570136"/>
                <a:gd name="connsiteX66" fmla="*/ 1407381 w 5184250"/>
                <a:gd name="connsiteY66" fmla="*/ 3069204 h 3570136"/>
                <a:gd name="connsiteX67" fmla="*/ 1399429 w 5184250"/>
                <a:gd name="connsiteY67" fmla="*/ 3021496 h 3570136"/>
                <a:gd name="connsiteX68" fmla="*/ 1327868 w 5184250"/>
                <a:gd name="connsiteY68" fmla="*/ 3005593 h 3570136"/>
                <a:gd name="connsiteX69" fmla="*/ 1176793 w 5184250"/>
                <a:gd name="connsiteY69" fmla="*/ 3005593 h 3570136"/>
                <a:gd name="connsiteX70" fmla="*/ 1184744 w 5184250"/>
                <a:gd name="connsiteY70" fmla="*/ 2926080 h 3570136"/>
                <a:gd name="connsiteX71" fmla="*/ 930302 w 5184250"/>
                <a:gd name="connsiteY71" fmla="*/ 2934031 h 3570136"/>
                <a:gd name="connsiteX72" fmla="*/ 858741 w 5184250"/>
                <a:gd name="connsiteY72" fmla="*/ 2997642 h 3570136"/>
                <a:gd name="connsiteX73" fmla="*/ 858741 w 5184250"/>
                <a:gd name="connsiteY73" fmla="*/ 2997642 h 3570136"/>
                <a:gd name="connsiteX74" fmla="*/ 811033 w 5184250"/>
                <a:gd name="connsiteY74" fmla="*/ 3108960 h 3570136"/>
                <a:gd name="connsiteX75" fmla="*/ 811033 w 5184250"/>
                <a:gd name="connsiteY75" fmla="*/ 3164619 h 3570136"/>
                <a:gd name="connsiteX76" fmla="*/ 811033 w 5184250"/>
                <a:gd name="connsiteY76" fmla="*/ 3164619 h 3570136"/>
                <a:gd name="connsiteX77" fmla="*/ 866692 w 5184250"/>
                <a:gd name="connsiteY77" fmla="*/ 3275937 h 3570136"/>
                <a:gd name="connsiteX78" fmla="*/ 826935 w 5184250"/>
                <a:gd name="connsiteY78" fmla="*/ 3323645 h 3570136"/>
                <a:gd name="connsiteX79" fmla="*/ 691763 w 5184250"/>
                <a:gd name="connsiteY79" fmla="*/ 3315694 h 3570136"/>
                <a:gd name="connsiteX80" fmla="*/ 564542 w 5184250"/>
                <a:gd name="connsiteY80" fmla="*/ 3419061 h 3570136"/>
                <a:gd name="connsiteX81" fmla="*/ 588396 w 5184250"/>
                <a:gd name="connsiteY81" fmla="*/ 3562184 h 357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184250" h="3570136">
                  <a:moveTo>
                    <a:pt x="588396" y="3562184"/>
                  </a:moveTo>
                  <a:lnTo>
                    <a:pt x="5184250" y="3562184"/>
                  </a:lnTo>
                  <a:cubicBezTo>
                    <a:pt x="5178949" y="2374789"/>
                    <a:pt x="5173649" y="1187395"/>
                    <a:pt x="5168348" y="0"/>
                  </a:cubicBezTo>
                  <a:lnTo>
                    <a:pt x="15902" y="23854"/>
                  </a:lnTo>
                  <a:cubicBezTo>
                    <a:pt x="10601" y="1203297"/>
                    <a:pt x="5301" y="2382741"/>
                    <a:pt x="0" y="3562184"/>
                  </a:cubicBezTo>
                  <a:lnTo>
                    <a:pt x="532737" y="3570136"/>
                  </a:lnTo>
                  <a:lnTo>
                    <a:pt x="524786" y="3411110"/>
                  </a:lnTo>
                  <a:lnTo>
                    <a:pt x="508883" y="3395207"/>
                  </a:lnTo>
                  <a:lnTo>
                    <a:pt x="492981" y="3267986"/>
                  </a:lnTo>
                  <a:lnTo>
                    <a:pt x="333955" y="3379304"/>
                  </a:lnTo>
                  <a:lnTo>
                    <a:pt x="254442" y="3395207"/>
                  </a:lnTo>
                  <a:lnTo>
                    <a:pt x="214685" y="3323645"/>
                  </a:lnTo>
                  <a:lnTo>
                    <a:pt x="143123" y="3069204"/>
                  </a:lnTo>
                  <a:lnTo>
                    <a:pt x="143123" y="3069204"/>
                  </a:lnTo>
                  <a:lnTo>
                    <a:pt x="206734" y="2997642"/>
                  </a:lnTo>
                  <a:lnTo>
                    <a:pt x="469127" y="2894275"/>
                  </a:lnTo>
                  <a:lnTo>
                    <a:pt x="508883" y="2918129"/>
                  </a:lnTo>
                  <a:lnTo>
                    <a:pt x="500932" y="2433099"/>
                  </a:lnTo>
                  <a:lnTo>
                    <a:pt x="524786" y="1041621"/>
                  </a:lnTo>
                  <a:lnTo>
                    <a:pt x="540688" y="119270"/>
                  </a:lnTo>
                  <a:lnTo>
                    <a:pt x="580445" y="87464"/>
                  </a:lnTo>
                  <a:lnTo>
                    <a:pt x="628153" y="127221"/>
                  </a:lnTo>
                  <a:lnTo>
                    <a:pt x="834887" y="270344"/>
                  </a:lnTo>
                  <a:lnTo>
                    <a:pt x="834887" y="270344"/>
                  </a:lnTo>
                  <a:lnTo>
                    <a:pt x="890546" y="341906"/>
                  </a:lnTo>
                  <a:lnTo>
                    <a:pt x="882595" y="540689"/>
                  </a:lnTo>
                  <a:lnTo>
                    <a:pt x="906448" y="612251"/>
                  </a:lnTo>
                  <a:lnTo>
                    <a:pt x="993913" y="588397"/>
                  </a:lnTo>
                  <a:lnTo>
                    <a:pt x="2289975" y="572494"/>
                  </a:lnTo>
                  <a:lnTo>
                    <a:pt x="2289975" y="572494"/>
                  </a:lnTo>
                  <a:lnTo>
                    <a:pt x="4412974" y="532737"/>
                  </a:lnTo>
                  <a:lnTo>
                    <a:pt x="4428876" y="588397"/>
                  </a:lnTo>
                  <a:lnTo>
                    <a:pt x="4651513" y="588397"/>
                  </a:lnTo>
                  <a:lnTo>
                    <a:pt x="4667415" y="691764"/>
                  </a:lnTo>
                  <a:lnTo>
                    <a:pt x="4746928" y="691764"/>
                  </a:lnTo>
                  <a:lnTo>
                    <a:pt x="4746928" y="691764"/>
                  </a:lnTo>
                  <a:lnTo>
                    <a:pt x="4866198" y="659958"/>
                  </a:lnTo>
                  <a:lnTo>
                    <a:pt x="4905955" y="715617"/>
                  </a:lnTo>
                  <a:lnTo>
                    <a:pt x="4993419" y="715617"/>
                  </a:lnTo>
                  <a:lnTo>
                    <a:pt x="4993419" y="795131"/>
                  </a:lnTo>
                  <a:lnTo>
                    <a:pt x="4993419" y="1669774"/>
                  </a:lnTo>
                  <a:lnTo>
                    <a:pt x="4874149" y="1653871"/>
                  </a:lnTo>
                  <a:lnTo>
                    <a:pt x="4818490" y="1677725"/>
                  </a:lnTo>
                  <a:lnTo>
                    <a:pt x="4738977" y="1677725"/>
                  </a:lnTo>
                  <a:lnTo>
                    <a:pt x="4635610" y="1685677"/>
                  </a:lnTo>
                  <a:lnTo>
                    <a:pt x="4659464" y="2035534"/>
                  </a:lnTo>
                  <a:lnTo>
                    <a:pt x="4770782" y="2035534"/>
                  </a:lnTo>
                  <a:lnTo>
                    <a:pt x="4842344" y="2059388"/>
                  </a:lnTo>
                  <a:lnTo>
                    <a:pt x="4913906" y="2067339"/>
                  </a:lnTo>
                  <a:lnTo>
                    <a:pt x="4945711" y="2202511"/>
                  </a:lnTo>
                  <a:lnTo>
                    <a:pt x="4945711" y="2202511"/>
                  </a:lnTo>
                  <a:lnTo>
                    <a:pt x="4937760" y="2647784"/>
                  </a:lnTo>
                  <a:lnTo>
                    <a:pt x="4937760" y="2647784"/>
                  </a:lnTo>
                  <a:lnTo>
                    <a:pt x="4929808" y="2782957"/>
                  </a:lnTo>
                  <a:lnTo>
                    <a:pt x="4929808" y="2782957"/>
                  </a:lnTo>
                  <a:lnTo>
                    <a:pt x="4794636" y="2798859"/>
                  </a:lnTo>
                  <a:lnTo>
                    <a:pt x="4794636" y="2798859"/>
                  </a:lnTo>
                  <a:lnTo>
                    <a:pt x="4659464" y="2814762"/>
                  </a:lnTo>
                  <a:lnTo>
                    <a:pt x="4651513" y="2989691"/>
                  </a:lnTo>
                  <a:lnTo>
                    <a:pt x="4389120" y="2989691"/>
                  </a:lnTo>
                  <a:lnTo>
                    <a:pt x="4389120" y="2989691"/>
                  </a:lnTo>
                  <a:lnTo>
                    <a:pt x="2218414" y="3021496"/>
                  </a:lnTo>
                  <a:lnTo>
                    <a:pt x="1940118" y="3021496"/>
                  </a:lnTo>
                  <a:lnTo>
                    <a:pt x="1940118" y="3021496"/>
                  </a:lnTo>
                  <a:lnTo>
                    <a:pt x="1940118" y="3021496"/>
                  </a:lnTo>
                  <a:lnTo>
                    <a:pt x="1892410" y="3069204"/>
                  </a:lnTo>
                  <a:lnTo>
                    <a:pt x="1407381" y="3069204"/>
                  </a:lnTo>
                  <a:lnTo>
                    <a:pt x="1399429" y="3021496"/>
                  </a:lnTo>
                  <a:lnTo>
                    <a:pt x="1327868" y="3005593"/>
                  </a:lnTo>
                  <a:lnTo>
                    <a:pt x="1176793" y="3005593"/>
                  </a:lnTo>
                  <a:lnTo>
                    <a:pt x="1184744" y="2926080"/>
                  </a:lnTo>
                  <a:lnTo>
                    <a:pt x="930302" y="2934031"/>
                  </a:lnTo>
                  <a:lnTo>
                    <a:pt x="858741" y="2997642"/>
                  </a:lnTo>
                  <a:lnTo>
                    <a:pt x="858741" y="2997642"/>
                  </a:lnTo>
                  <a:lnTo>
                    <a:pt x="811033" y="3108960"/>
                  </a:lnTo>
                  <a:lnTo>
                    <a:pt x="811033" y="3164619"/>
                  </a:lnTo>
                  <a:lnTo>
                    <a:pt x="811033" y="3164619"/>
                  </a:lnTo>
                  <a:lnTo>
                    <a:pt x="866692" y="3275937"/>
                  </a:lnTo>
                  <a:lnTo>
                    <a:pt x="826935" y="3323645"/>
                  </a:lnTo>
                  <a:lnTo>
                    <a:pt x="691763" y="3315694"/>
                  </a:lnTo>
                  <a:lnTo>
                    <a:pt x="564542" y="3419061"/>
                  </a:lnTo>
                  <a:lnTo>
                    <a:pt x="588396" y="35621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/>
          <p:cNvGrpSpPr/>
          <p:nvPr/>
        </p:nvGrpSpPr>
        <p:grpSpPr>
          <a:xfrm rot="16200000">
            <a:off x="5864733" y="5368513"/>
            <a:ext cx="1599158" cy="763487"/>
            <a:chOff x="-1227221" y="-1925053"/>
            <a:chExt cx="13860379" cy="6617369"/>
          </a:xfrm>
        </p:grpSpPr>
        <p:pic>
          <p:nvPicPr>
            <p:cNvPr id="8" name="Picture 8" descr="C:\Users\sako\Desktop\KAC\P101018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3" t="27540" r="22312" b="30606"/>
            <a:stretch/>
          </p:blipFill>
          <p:spPr bwMode="auto">
            <a:xfrm>
              <a:off x="-1135117" y="-1797270"/>
              <a:ext cx="13684469" cy="63783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フリーフォーム 8"/>
            <p:cNvSpPr/>
            <p:nvPr/>
          </p:nvSpPr>
          <p:spPr>
            <a:xfrm>
              <a:off x="-1227221" y="-1925053"/>
              <a:ext cx="13860379" cy="6617369"/>
            </a:xfrm>
            <a:custGeom>
              <a:avLst/>
              <a:gdLst>
                <a:gd name="connsiteX0" fmla="*/ 13860379 w 13860379"/>
                <a:gd name="connsiteY0" fmla="*/ 0 h 6617369"/>
                <a:gd name="connsiteX1" fmla="*/ 0 w 13860379"/>
                <a:gd name="connsiteY1" fmla="*/ 24064 h 6617369"/>
                <a:gd name="connsiteX2" fmla="*/ 0 w 13860379"/>
                <a:gd name="connsiteY2" fmla="*/ 6617369 h 6617369"/>
                <a:gd name="connsiteX3" fmla="*/ 13860379 w 13860379"/>
                <a:gd name="connsiteY3" fmla="*/ 6569242 h 6617369"/>
                <a:gd name="connsiteX4" fmla="*/ 13860379 w 13860379"/>
                <a:gd name="connsiteY4" fmla="*/ 1371600 h 6617369"/>
                <a:gd name="connsiteX5" fmla="*/ 13282863 w 13860379"/>
                <a:gd name="connsiteY5" fmla="*/ 1371600 h 6617369"/>
                <a:gd name="connsiteX6" fmla="*/ 13451305 w 13860379"/>
                <a:gd name="connsiteY6" fmla="*/ 5101390 h 6617369"/>
                <a:gd name="connsiteX7" fmla="*/ 13186610 w 13860379"/>
                <a:gd name="connsiteY7" fmla="*/ 5149516 h 6617369"/>
                <a:gd name="connsiteX8" fmla="*/ 13162547 w 13860379"/>
                <a:gd name="connsiteY8" fmla="*/ 5221706 h 6617369"/>
                <a:gd name="connsiteX9" fmla="*/ 12392526 w 13860379"/>
                <a:gd name="connsiteY9" fmla="*/ 5245769 h 6617369"/>
                <a:gd name="connsiteX10" fmla="*/ 12368463 w 13860379"/>
                <a:gd name="connsiteY10" fmla="*/ 5967664 h 6617369"/>
                <a:gd name="connsiteX11" fmla="*/ 8037095 w 13860379"/>
                <a:gd name="connsiteY11" fmla="*/ 6015790 h 6617369"/>
                <a:gd name="connsiteX12" fmla="*/ 8037095 w 13860379"/>
                <a:gd name="connsiteY12" fmla="*/ 5342021 h 6617369"/>
                <a:gd name="connsiteX13" fmla="*/ 7243010 w 13860379"/>
                <a:gd name="connsiteY13" fmla="*/ 5342021 h 6617369"/>
                <a:gd name="connsiteX14" fmla="*/ 7194884 w 13860379"/>
                <a:gd name="connsiteY14" fmla="*/ 5269832 h 6617369"/>
                <a:gd name="connsiteX15" fmla="*/ 6593305 w 13860379"/>
                <a:gd name="connsiteY15" fmla="*/ 5269832 h 6617369"/>
                <a:gd name="connsiteX16" fmla="*/ 6472989 w 13860379"/>
                <a:gd name="connsiteY16" fmla="*/ 5293895 h 6617369"/>
                <a:gd name="connsiteX17" fmla="*/ 5727032 w 13860379"/>
                <a:gd name="connsiteY17" fmla="*/ 5342021 h 6617369"/>
                <a:gd name="connsiteX18" fmla="*/ 5727032 w 13860379"/>
                <a:gd name="connsiteY18" fmla="*/ 6015790 h 6617369"/>
                <a:gd name="connsiteX19" fmla="*/ 5558589 w 13860379"/>
                <a:gd name="connsiteY19" fmla="*/ 6087979 h 6617369"/>
                <a:gd name="connsiteX20" fmla="*/ 1467853 w 13860379"/>
                <a:gd name="connsiteY20" fmla="*/ 6112042 h 6617369"/>
                <a:gd name="connsiteX21" fmla="*/ 1347537 w 13860379"/>
                <a:gd name="connsiteY21" fmla="*/ 6039853 h 6617369"/>
                <a:gd name="connsiteX22" fmla="*/ 1323474 w 13860379"/>
                <a:gd name="connsiteY22" fmla="*/ 5342021 h 6617369"/>
                <a:gd name="connsiteX23" fmla="*/ 457200 w 13860379"/>
                <a:gd name="connsiteY23" fmla="*/ 5390148 h 6617369"/>
                <a:gd name="connsiteX24" fmla="*/ 457200 w 13860379"/>
                <a:gd name="connsiteY24" fmla="*/ 5390148 h 6617369"/>
                <a:gd name="connsiteX25" fmla="*/ 288758 w 13860379"/>
                <a:gd name="connsiteY25" fmla="*/ 5245769 h 6617369"/>
                <a:gd name="connsiteX26" fmla="*/ 385010 w 13860379"/>
                <a:gd name="connsiteY26" fmla="*/ 1347537 h 6617369"/>
                <a:gd name="connsiteX27" fmla="*/ 1876926 w 13860379"/>
                <a:gd name="connsiteY27" fmla="*/ 1347537 h 6617369"/>
                <a:gd name="connsiteX28" fmla="*/ 1925053 w 13860379"/>
                <a:gd name="connsiteY28" fmla="*/ 938464 h 6617369"/>
                <a:gd name="connsiteX29" fmla="*/ 2887579 w 13860379"/>
                <a:gd name="connsiteY29" fmla="*/ 938464 h 6617369"/>
                <a:gd name="connsiteX30" fmla="*/ 2959768 w 13860379"/>
                <a:gd name="connsiteY30" fmla="*/ 986590 h 6617369"/>
                <a:gd name="connsiteX31" fmla="*/ 2959768 w 13860379"/>
                <a:gd name="connsiteY31" fmla="*/ 1323474 h 6617369"/>
                <a:gd name="connsiteX32" fmla="*/ 7146758 w 13860379"/>
                <a:gd name="connsiteY32" fmla="*/ 1275348 h 6617369"/>
                <a:gd name="connsiteX33" fmla="*/ 7170821 w 13860379"/>
                <a:gd name="connsiteY33" fmla="*/ 914400 h 6617369"/>
                <a:gd name="connsiteX34" fmla="*/ 7243010 w 13860379"/>
                <a:gd name="connsiteY34" fmla="*/ 409074 h 6617369"/>
                <a:gd name="connsiteX35" fmla="*/ 9480884 w 13860379"/>
                <a:gd name="connsiteY35" fmla="*/ 360948 h 6617369"/>
                <a:gd name="connsiteX36" fmla="*/ 9553074 w 13860379"/>
                <a:gd name="connsiteY36" fmla="*/ 529390 h 6617369"/>
                <a:gd name="connsiteX37" fmla="*/ 9601200 w 13860379"/>
                <a:gd name="connsiteY37" fmla="*/ 1275348 h 6617369"/>
                <a:gd name="connsiteX38" fmla="*/ 13836316 w 13860379"/>
                <a:gd name="connsiteY38" fmla="*/ 1275348 h 6617369"/>
                <a:gd name="connsiteX39" fmla="*/ 13812253 w 13860379"/>
                <a:gd name="connsiteY39" fmla="*/ 72190 h 661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860379" h="6617369">
                  <a:moveTo>
                    <a:pt x="13860379" y="0"/>
                  </a:moveTo>
                  <a:lnTo>
                    <a:pt x="0" y="24064"/>
                  </a:lnTo>
                  <a:lnTo>
                    <a:pt x="0" y="6617369"/>
                  </a:lnTo>
                  <a:lnTo>
                    <a:pt x="13860379" y="6569242"/>
                  </a:lnTo>
                  <a:lnTo>
                    <a:pt x="13860379" y="1371600"/>
                  </a:lnTo>
                  <a:lnTo>
                    <a:pt x="13282863" y="1371600"/>
                  </a:lnTo>
                  <a:lnTo>
                    <a:pt x="13451305" y="5101390"/>
                  </a:lnTo>
                  <a:lnTo>
                    <a:pt x="13186610" y="5149516"/>
                  </a:lnTo>
                  <a:lnTo>
                    <a:pt x="13162547" y="5221706"/>
                  </a:lnTo>
                  <a:lnTo>
                    <a:pt x="12392526" y="5245769"/>
                  </a:lnTo>
                  <a:lnTo>
                    <a:pt x="12368463" y="5967664"/>
                  </a:lnTo>
                  <a:lnTo>
                    <a:pt x="8037095" y="6015790"/>
                  </a:lnTo>
                  <a:lnTo>
                    <a:pt x="8037095" y="5342021"/>
                  </a:lnTo>
                  <a:lnTo>
                    <a:pt x="7243010" y="5342021"/>
                  </a:lnTo>
                  <a:lnTo>
                    <a:pt x="7194884" y="5269832"/>
                  </a:lnTo>
                  <a:lnTo>
                    <a:pt x="6593305" y="5269832"/>
                  </a:lnTo>
                  <a:lnTo>
                    <a:pt x="6472989" y="5293895"/>
                  </a:lnTo>
                  <a:lnTo>
                    <a:pt x="5727032" y="5342021"/>
                  </a:lnTo>
                  <a:lnTo>
                    <a:pt x="5727032" y="6015790"/>
                  </a:lnTo>
                  <a:lnTo>
                    <a:pt x="5558589" y="6087979"/>
                  </a:lnTo>
                  <a:lnTo>
                    <a:pt x="1467853" y="6112042"/>
                  </a:lnTo>
                  <a:lnTo>
                    <a:pt x="1347537" y="6039853"/>
                  </a:lnTo>
                  <a:lnTo>
                    <a:pt x="1323474" y="5342021"/>
                  </a:lnTo>
                  <a:lnTo>
                    <a:pt x="457200" y="5390148"/>
                  </a:lnTo>
                  <a:lnTo>
                    <a:pt x="457200" y="5390148"/>
                  </a:lnTo>
                  <a:lnTo>
                    <a:pt x="288758" y="5245769"/>
                  </a:lnTo>
                  <a:lnTo>
                    <a:pt x="385010" y="1347537"/>
                  </a:lnTo>
                  <a:lnTo>
                    <a:pt x="1876926" y="1347537"/>
                  </a:lnTo>
                  <a:lnTo>
                    <a:pt x="1925053" y="938464"/>
                  </a:lnTo>
                  <a:lnTo>
                    <a:pt x="2887579" y="938464"/>
                  </a:lnTo>
                  <a:lnTo>
                    <a:pt x="2959768" y="986590"/>
                  </a:lnTo>
                  <a:lnTo>
                    <a:pt x="2959768" y="1323474"/>
                  </a:lnTo>
                  <a:lnTo>
                    <a:pt x="7146758" y="1275348"/>
                  </a:lnTo>
                  <a:lnTo>
                    <a:pt x="7170821" y="914400"/>
                  </a:lnTo>
                  <a:lnTo>
                    <a:pt x="7243010" y="409074"/>
                  </a:lnTo>
                  <a:lnTo>
                    <a:pt x="9480884" y="360948"/>
                  </a:lnTo>
                  <a:lnTo>
                    <a:pt x="9553074" y="529390"/>
                  </a:lnTo>
                  <a:lnTo>
                    <a:pt x="9601200" y="1275348"/>
                  </a:lnTo>
                  <a:lnTo>
                    <a:pt x="13836316" y="1275348"/>
                  </a:lnTo>
                  <a:lnTo>
                    <a:pt x="13812253" y="7219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>
            <a:normAutofit/>
          </a:bodyPr>
          <a:lstStyle/>
          <a:p>
            <a:r>
              <a:rPr lang="ja-JP" altLang="en-US" sz="3600" b="1" dirty="0" smtClean="0">
                <a:latin typeface="HGPｺﾞｼｯｸM" pitchFamily="50" charset="-128"/>
                <a:ea typeface="HGPｺﾞｼｯｸM" pitchFamily="50" charset="-128"/>
              </a:rPr>
              <a:t>真空、冷却システム</a:t>
            </a:r>
            <a:endParaRPr kumimoji="1" lang="ja-JP" altLang="en-US" sz="3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3" name="図 2" descr="Dewar1.JPG"/>
          <p:cNvPicPr>
            <a:picLocks noChangeAspect="1"/>
          </p:cNvPicPr>
          <p:nvPr/>
        </p:nvPicPr>
        <p:blipFill>
          <a:blip r:embed="rId2" cstate="print"/>
          <a:srcRect l="25588" r="18500"/>
          <a:stretch>
            <a:fillRect/>
          </a:stretch>
        </p:blipFill>
        <p:spPr>
          <a:xfrm>
            <a:off x="5412659" y="1470511"/>
            <a:ext cx="3287407" cy="440972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1083" y="1761481"/>
            <a:ext cx="4901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Wingdings" pitchFamily="2" charset="2"/>
              <a:buChar char="p"/>
            </a:pPr>
            <a:r>
              <a:rPr kumimoji="1"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低価格の冷凍機をつかってみる</a:t>
            </a:r>
            <a:endParaRPr kumimoji="1"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pPr marL="450850" indent="-450850">
              <a:buFont typeface="Wingdings" pitchFamily="2" charset="2"/>
              <a:buChar char="p"/>
            </a:pP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-130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℃程度までは冷える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83163" y="5924485"/>
            <a:ext cx="347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浜松ホトニクス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試験用のデュア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t="10059" r="18585" b="6962"/>
          <a:stretch/>
        </p:blipFill>
        <p:spPr bwMode="auto">
          <a:xfrm>
            <a:off x="752168" y="3495370"/>
            <a:ext cx="2020529" cy="279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961871" y="3495370"/>
            <a:ext cx="2000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ツインバード工業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スターリング冷凍機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SC-UD08 80W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66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4000" b="1" dirty="0" smtClean="0">
                <a:latin typeface="HGPｺﾞｼｯｸM" pitchFamily="50" charset="-128"/>
                <a:ea typeface="HGPｺﾞｼｯｸM" pitchFamily="50" charset="-128"/>
              </a:rPr>
              <a:t>中小望遠鏡プロジェクト</a:t>
            </a:r>
            <a:endParaRPr kumimoji="1" lang="ja-JP" altLang="en-US" sz="40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4072" y="1280044"/>
            <a:ext cx="7859216" cy="5069159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すばる、</a:t>
            </a:r>
            <a:r>
              <a:rPr lang="en-US" altLang="ja-JP" sz="2800" dirty="0" smtClean="0">
                <a:latin typeface="HGPｺﾞｼｯｸM" pitchFamily="50" charset="-128"/>
                <a:ea typeface="HGPｺﾞｼｯｸM" pitchFamily="50" charset="-128"/>
              </a:rPr>
              <a:t>TMT</a:t>
            </a:r>
            <a:r>
              <a:rPr lang="ja-JP" altLang="en-US" sz="2800" dirty="0" err="1" smtClean="0">
                <a:latin typeface="HGPｺﾞｼｯｸM" pitchFamily="50" charset="-128"/>
                <a:ea typeface="HGPｺﾞｼｯｸM" pitchFamily="50" charset="-128"/>
              </a:rPr>
              <a:t>、</a:t>
            </a:r>
            <a:r>
              <a:rPr lang="en-US" altLang="ja-JP" sz="2800" dirty="0" smtClean="0">
                <a:latin typeface="HGPｺﾞｼｯｸM" pitchFamily="50" charset="-128"/>
                <a:ea typeface="HGPｺﾞｼｯｸM" pitchFamily="50" charset="-128"/>
              </a:rPr>
              <a:t>SPICA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へ進む一方、</a:t>
            </a:r>
            <a:endParaRPr lang="en-US" altLang="ja-JP" sz="28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  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大学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を中心に研究用の中小望遠鏡の整備が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進む</a:t>
            </a:r>
            <a:endParaRPr lang="en-US" altLang="ja-JP" sz="2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None/>
            </a:pPr>
            <a:endParaRPr lang="en-US" altLang="ja-JP" sz="14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None/>
            </a:pPr>
            <a:endParaRPr kumimoji="1" lang="en-US" altLang="ja-JP" sz="4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大学間連携観測に参加の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望遠鏡</a:t>
            </a:r>
            <a:endParaRPr lang="en-US" altLang="ja-JP" sz="2800" dirty="0">
              <a:latin typeface="HGPｺﾞｼｯｸM" pitchFamily="50" charset="-128"/>
              <a:ea typeface="HGPｺﾞｼｯｸM" pitchFamily="50" charset="-128"/>
            </a:endParaRPr>
          </a:p>
          <a:p>
            <a:pPr marL="354013" indent="0">
              <a:buNone/>
            </a:pP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広大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1.5m, 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北大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1.6m, 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石垣島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1.05m, 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京産大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1.3m,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鹿児島大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1.0m</a:t>
            </a:r>
            <a:r>
              <a:rPr lang="ja-JP" altLang="en-US" sz="1800" dirty="0" err="1">
                <a:latin typeface="HGPｺﾞｼｯｸM" pitchFamily="50" charset="-128"/>
                <a:ea typeface="HGPｺﾞｼｯｸM" pitchFamily="50" charset="-128"/>
              </a:rPr>
              <a:t>、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岡山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1.88m, </a:t>
            </a:r>
            <a:r>
              <a:rPr lang="en-US" altLang="ja-JP" sz="1800" dirty="0" err="1">
                <a:latin typeface="HGPｺﾞｼｯｸM" pitchFamily="50" charset="-128"/>
                <a:ea typeface="HGPｺﾞｼｯｸM" pitchFamily="50" charset="-128"/>
              </a:rPr>
              <a:t>MITSuME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, 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東工大明野</a:t>
            </a:r>
            <a:r>
              <a:rPr lang="en-US" altLang="ja-JP" sz="1800" dirty="0" err="1">
                <a:latin typeface="HGPｺﾞｼｯｸM" pitchFamily="50" charset="-128"/>
                <a:ea typeface="HGPｺﾞｼｯｸM" pitchFamily="50" charset="-128"/>
              </a:rPr>
              <a:t>MITSuME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, 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ぐんま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1.5m, 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西はりま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2.0m,</a:t>
            </a:r>
            <a:r>
              <a:rPr lang="ja-JP" altLang="en-US" sz="1800" dirty="0" smtClean="0">
                <a:latin typeface="HGPｺﾞｼｯｸM" pitchFamily="50" charset="-128"/>
                <a:ea typeface="HGPｺﾞｼｯｸM" pitchFamily="50" charset="-128"/>
              </a:rPr>
              <a:t>東大木曽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観測所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1.0m,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東京大</a:t>
            </a:r>
            <a:r>
              <a:rPr lang="en-US" altLang="ja-JP" sz="1800" dirty="0" err="1">
                <a:latin typeface="HGPｺﾞｼｯｸM" pitchFamily="50" charset="-128"/>
                <a:ea typeface="HGPｺﾞｼｯｸM" pitchFamily="50" charset="-128"/>
              </a:rPr>
              <a:t>miniTAO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 1.0m,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名大南アフリカ</a:t>
            </a:r>
            <a:r>
              <a:rPr lang="en-US" altLang="ja-JP" sz="1800" dirty="0">
                <a:latin typeface="HGPｺﾞｼｯｸM" pitchFamily="50" charset="-128"/>
                <a:ea typeface="HGPｺﾞｼｯｸM" pitchFamily="50" charset="-128"/>
              </a:rPr>
              <a:t>1.3m,</a:t>
            </a:r>
            <a:r>
              <a:rPr lang="ja-JP" altLang="en-US" sz="1800" dirty="0">
                <a:latin typeface="HGPｺﾞｼｯｸM" pitchFamily="50" charset="-128"/>
                <a:ea typeface="HGPｺﾞｼｯｸM" pitchFamily="50" charset="-128"/>
              </a:rPr>
              <a:t>美星</a:t>
            </a:r>
            <a:r>
              <a:rPr lang="en-US" altLang="ja-JP" sz="1800" dirty="0" smtClean="0">
                <a:latin typeface="HGPｺﾞｼｯｸM" pitchFamily="50" charset="-128"/>
                <a:ea typeface="HGPｺﾞｼｯｸM" pitchFamily="50" charset="-128"/>
              </a:rPr>
              <a:t>1.0m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特定</a:t>
            </a:r>
            <a:r>
              <a:rPr lang="ja-JP" altLang="en-US" sz="2800" dirty="0">
                <a:latin typeface="HGPｺﾞｼｯｸM" pitchFamily="50" charset="-128"/>
                <a:ea typeface="HGPｺﾞｼｯｸM" pitchFamily="50" charset="-128"/>
              </a:rPr>
              <a:t>の科学的トピックに集中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して</a:t>
            </a:r>
            <a:endParaRPr lang="en-US" altLang="ja-JP" sz="2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None/>
            </a:pPr>
            <a:r>
              <a:rPr lang="en-US" altLang="ja-JP" sz="28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800" dirty="0" smtClean="0">
                <a:latin typeface="HGPｺﾞｼｯｸM" pitchFamily="50" charset="-128"/>
                <a:ea typeface="HGPｺﾞｼｯｸM" pitchFamily="50" charset="-128"/>
              </a:rPr>
              <a:t>  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独自性</a:t>
            </a:r>
            <a:r>
              <a:rPr lang="ja-JP" altLang="en-US" sz="2800" dirty="0">
                <a:latin typeface="HGPｺﾞｼｯｸM" pitchFamily="50" charset="-128"/>
                <a:ea typeface="HGPｺﾞｼｯｸM" pitchFamily="50" charset="-128"/>
              </a:rPr>
              <a:t>を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得る</a:t>
            </a:r>
            <a:endParaRPr lang="en-US" altLang="ja-JP" sz="2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None/>
            </a:pPr>
            <a:endParaRPr lang="en-US" altLang="ja-JP" sz="105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0" indent="0">
              <a:buNone/>
            </a:pPr>
            <a:r>
              <a:rPr lang="en-US" altLang="ja-JP" sz="28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 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科学的に「とがった」装置がほしい</a:t>
            </a:r>
            <a:endParaRPr lang="en-US" altLang="ja-JP" sz="2800" dirty="0" smtClean="0">
              <a:latin typeface="HGPｺﾞｼｯｸM" pitchFamily="50" charset="-128"/>
              <a:ea typeface="HGPｺﾞｼｯｸM" pitchFamily="50" charset="-128"/>
            </a:endParaRPr>
          </a:p>
          <a:p>
            <a:pPr marL="457200" lvl="1" indent="0">
              <a:buNone/>
            </a:pPr>
            <a:endParaRPr lang="en-US" altLang="ja-JP" sz="5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91" y="4409769"/>
            <a:ext cx="2790988" cy="21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5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20472" cy="936104"/>
          </a:xfrm>
        </p:spPr>
        <p:txBody>
          <a:bodyPr>
            <a:noAutofit/>
          </a:bodyPr>
          <a:lstStyle/>
          <a:p>
            <a:r>
              <a:rPr lang="ja-JP" altLang="en-US" sz="3600" b="1" dirty="0">
                <a:latin typeface="HGPｺﾞｼｯｸM" pitchFamily="50" charset="-128"/>
                <a:ea typeface="HGPｺﾞｼｯｸM" pitchFamily="50" charset="-128"/>
              </a:rPr>
              <a:t>中</a:t>
            </a:r>
            <a:r>
              <a:rPr lang="ja-JP" altLang="en-US" sz="3600" b="1" dirty="0" smtClean="0">
                <a:latin typeface="HGPｺﾞｼｯｸM" pitchFamily="50" charset="-128"/>
                <a:ea typeface="HGPｺﾞｼｯｸM" pitchFamily="50" charset="-128"/>
              </a:rPr>
              <a:t>小プロジェクト</a:t>
            </a:r>
            <a:r>
              <a:rPr lang="ja-JP" altLang="en-US" sz="3600" b="1" dirty="0" smtClean="0">
                <a:latin typeface="HGPｺﾞｼｯｸM" pitchFamily="50" charset="-128"/>
                <a:ea typeface="HGPｺﾞｼｯｸM" pitchFamily="50" charset="-128"/>
              </a:rPr>
              <a:t>の装置開発へのアプローチ</a:t>
            </a:r>
            <a:endParaRPr kumimoji="1" lang="ja-JP" altLang="en-US" sz="3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2016224"/>
          </a:xfrm>
        </p:spPr>
        <p:txBody>
          <a:bodyPr>
            <a:normAutofit/>
          </a:bodyPr>
          <a:lstStyle/>
          <a:p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アプローチ </a:t>
            </a:r>
            <a:r>
              <a:rPr lang="en-US" altLang="ja-JP" sz="2400" b="1" dirty="0" smtClean="0">
                <a:latin typeface="HGPｺﾞｼｯｸM" pitchFamily="50" charset="-128"/>
                <a:ea typeface="HGPｺﾞｼｯｸM" pitchFamily="50" charset="-128"/>
              </a:rPr>
              <a:t>1</a:t>
            </a:r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: </a:t>
            </a:r>
            <a:r>
              <a:rPr lang="ja-JP" altLang="en-US" sz="2400" b="1" dirty="0" smtClean="0">
                <a:solidFill>
                  <a:srgbClr val="FF0000"/>
                </a:solidFill>
                <a:latin typeface="HGPｺﾞｼｯｸM" pitchFamily="50" charset="-128"/>
                <a:ea typeface="HGPｺﾞｼｯｸM" pitchFamily="50" charset="-128"/>
              </a:rPr>
              <a:t>こだわりの装置をすべて自作する</a:t>
            </a:r>
            <a:endParaRPr lang="en-US" altLang="ja-JP" sz="2800" b="1" dirty="0" smtClean="0">
              <a:solidFill>
                <a:srgbClr val="FF0000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marL="539750" lvl="1" indent="142875"/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 </a:t>
            </a:r>
            <a:r>
              <a:rPr lang="ja-JP" altLang="en-US" sz="2000" dirty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人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が育つ、チームに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開発力がつく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  <a:sym typeface="Wingdings" pitchFamily="2" charset="2"/>
            </a:endParaRPr>
          </a:p>
          <a:p>
            <a:pPr marL="539750" lvl="1" indent="142875"/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開発時間がかかる</a:t>
            </a:r>
            <a:endParaRPr lang="en-US" altLang="ja-JP" sz="2000" dirty="0" smtClean="0">
              <a:latin typeface="HGPｺﾞｼｯｸM" pitchFamily="50" charset="-128"/>
              <a:ea typeface="HGPｺﾞｼｯｸM" pitchFamily="50" charset="-128"/>
              <a:sym typeface="Wingdings" pitchFamily="2" charset="2"/>
            </a:endParaRPr>
          </a:p>
          <a:p>
            <a:pPr marL="539750" lvl="1" indent="142875"/>
            <a:r>
              <a:rPr lang="en-US" altLang="ja-JP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 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rPr>
              <a:t>必要な項目に絞って開発すること</a:t>
            </a:r>
            <a:endParaRPr lang="en-US" altLang="ja-JP" sz="2000" dirty="0">
              <a:latin typeface="HGPｺﾞｼｯｸM" pitchFamily="50" charset="-128"/>
              <a:ea typeface="HGPｺﾞｼｯｸM" pitchFamily="50" charset="-128"/>
              <a:sym typeface="Wingdings" pitchFamily="2" charset="2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395536" y="2888940"/>
            <a:ext cx="8229600" cy="2268252"/>
            <a:chOff x="395536" y="2888940"/>
            <a:chExt cx="8229600" cy="2268252"/>
          </a:xfrm>
        </p:grpSpPr>
        <p:sp>
          <p:nvSpPr>
            <p:cNvPr id="8" name="コンテンツ プレースホルダー 2"/>
            <p:cNvSpPr txBox="1">
              <a:spLocks/>
            </p:cNvSpPr>
            <p:nvPr/>
          </p:nvSpPr>
          <p:spPr>
            <a:xfrm>
              <a:off x="395536" y="2888940"/>
              <a:ext cx="8229600" cy="22682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400" b="1" dirty="0" smtClean="0">
                  <a:latin typeface="HGPｺﾞｼｯｸM" pitchFamily="50" charset="-128"/>
                  <a:ea typeface="HGPｺﾞｼｯｸM" pitchFamily="50" charset="-128"/>
                </a:rPr>
                <a:t>アプローチ </a:t>
              </a:r>
              <a:r>
                <a:rPr lang="en-US" altLang="ja-JP" sz="2400" b="1" dirty="0" smtClean="0">
                  <a:latin typeface="HGPｺﾞｼｯｸM" pitchFamily="50" charset="-128"/>
                  <a:ea typeface="HGPｺﾞｼｯｸM" pitchFamily="50" charset="-128"/>
                </a:rPr>
                <a:t>2</a:t>
              </a:r>
              <a:r>
                <a:rPr lang="en-US" altLang="ja-JP" sz="2400" dirty="0" smtClean="0">
                  <a:latin typeface="HGPｺﾞｼｯｸM" pitchFamily="50" charset="-128"/>
                  <a:ea typeface="HGPｺﾞｼｯｸM" pitchFamily="50" charset="-128"/>
                </a:rPr>
                <a:t> : </a:t>
              </a:r>
              <a:r>
                <a:rPr lang="ja-JP" altLang="en-US" sz="2400" b="1" dirty="0" smtClean="0">
                  <a:solidFill>
                    <a:srgbClr val="FF0000"/>
                  </a:solidFill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企業の確かな技術で作る</a:t>
              </a:r>
              <a:endParaRPr lang="en-US" altLang="ja-JP" sz="2800" b="1" dirty="0" smtClean="0">
                <a:solidFill>
                  <a:srgbClr val="FF0000"/>
                </a:solidFill>
                <a:latin typeface="HGPｺﾞｼｯｸM" pitchFamily="50" charset="-128"/>
                <a:ea typeface="HGPｺﾞｼｯｸM" pitchFamily="50" charset="-128"/>
              </a:endParaRPr>
            </a:p>
            <a:p>
              <a:pPr lvl="1"/>
              <a:r>
                <a:rPr lang="ja-JP" altLang="en-US" sz="2000" dirty="0" smtClean="0">
                  <a:latin typeface="HGPｺﾞｼｯｸM" pitchFamily="50" charset="-128"/>
                  <a:ea typeface="HGPｺﾞｼｯｸM" pitchFamily="50" charset="-128"/>
                </a:rPr>
                <a:t>光学系</a:t>
              </a:r>
              <a:endParaRPr lang="en-US" altLang="ja-JP" sz="2000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pPr lvl="1"/>
              <a:r>
                <a:rPr lang="ja-JP" altLang="en-US" sz="20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制御系</a:t>
              </a:r>
              <a:endParaRPr lang="en-US" altLang="ja-JP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  <a:p>
              <a:pPr lvl="1"/>
              <a:r>
                <a:rPr lang="ja-JP" altLang="en-US" sz="20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検出器   商用パーケージ品を購入</a:t>
              </a:r>
              <a:endParaRPr lang="en-US" altLang="ja-JP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  <a:p>
              <a:pPr marL="0" indent="0">
                <a:buFont typeface="Arial" pitchFamily="34" charset="0"/>
                <a:buNone/>
              </a:pPr>
              <a:endParaRPr lang="en-US" altLang="ja-JP" sz="2400" dirty="0" smtClean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2627784" y="3390022"/>
              <a:ext cx="5652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ja-JP" altLang="en-US" sz="2000" dirty="0" smtClean="0">
                  <a:latin typeface="HGPｺﾞｼｯｸM" pitchFamily="50" charset="-128"/>
                  <a:ea typeface="HGPｺﾞｼｯｸM" pitchFamily="50" charset="-128"/>
                </a:rPr>
                <a:t>国内には秀でた設計、製造の会社がある。 </a:t>
              </a:r>
              <a:endParaRPr lang="en-US" altLang="ja-JP" sz="2000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pPr marL="0" lvl="1"/>
              <a:r>
                <a:rPr lang="en-US" altLang="ja-JP" sz="20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    </a:t>
              </a:r>
              <a:r>
                <a:rPr lang="ja-JP" altLang="en-US" sz="2000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積極的に利用すべき。</a:t>
              </a:r>
              <a:endParaRPr lang="en-US" altLang="ja-JP" sz="2000" dirty="0" smtClean="0">
                <a:latin typeface="HGPｺﾞｼｯｸM" pitchFamily="50" charset="-128"/>
                <a:ea typeface="HGPｺﾞｼｯｸM" pitchFamily="50" charset="-128"/>
                <a:sym typeface="Wingdings" pitchFamily="2" charset="2"/>
              </a:endParaRPr>
            </a:p>
          </p:txBody>
        </p:sp>
        <p:sp>
          <p:nvSpPr>
            <p:cNvPr id="7" name="右中かっこ 6"/>
            <p:cNvSpPr/>
            <p:nvPr/>
          </p:nvSpPr>
          <p:spPr>
            <a:xfrm>
              <a:off x="2267744" y="3456695"/>
              <a:ext cx="216024" cy="542965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51520" y="5085184"/>
            <a:ext cx="8373616" cy="1440160"/>
            <a:chOff x="251520" y="5085184"/>
            <a:chExt cx="8373616" cy="1440160"/>
          </a:xfrm>
        </p:grpSpPr>
        <p:sp>
          <p:nvSpPr>
            <p:cNvPr id="11" name="正方形/長方形 10"/>
            <p:cNvSpPr/>
            <p:nvPr/>
          </p:nvSpPr>
          <p:spPr>
            <a:xfrm>
              <a:off x="251520" y="5085184"/>
              <a:ext cx="8316416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925441" y="6002124"/>
              <a:ext cx="6968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  </a:t>
              </a:r>
              <a:r>
                <a:rPr lang="ja-JP" altLang="en-US" sz="2800" b="1" dirty="0" smtClean="0"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全国に</a:t>
              </a:r>
              <a:r>
                <a:rPr lang="ja-JP" altLang="en-US" sz="2800" b="1" dirty="0" smtClean="0">
                  <a:latin typeface="HGPｺﾞｼｯｸM" pitchFamily="50" charset="-128"/>
                  <a:ea typeface="HGPｺﾞｼｯｸM" pitchFamily="50" charset="-128"/>
                </a:rPr>
                <a:t>、</a:t>
              </a:r>
              <a:r>
                <a:rPr lang="ja-JP" altLang="en-US" sz="2800" b="1" dirty="0" smtClean="0">
                  <a:latin typeface="HGPｺﾞｼｯｸM" pitchFamily="50" charset="-128"/>
                  <a:ea typeface="HGPｺﾞｼｯｸM" pitchFamily="50" charset="-128"/>
                </a:rPr>
                <a:t>自然と互助会ネットワークができる</a:t>
              </a:r>
              <a:endParaRPr lang="en-US" altLang="ja-JP" sz="2800" b="1" dirty="0" smtClean="0">
                <a:latin typeface="HGPｺﾞｼｯｸM" pitchFamily="50" charset="-128"/>
                <a:ea typeface="HGPｺﾞｼｯｸM" pitchFamily="50" charset="-128"/>
              </a:endParaRPr>
            </a:p>
          </p:txBody>
        </p:sp>
        <p:sp>
          <p:nvSpPr>
            <p:cNvPr id="9" name="コンテンツ プレースホルダー 2"/>
            <p:cNvSpPr txBox="1">
              <a:spLocks/>
            </p:cNvSpPr>
            <p:nvPr/>
          </p:nvSpPr>
          <p:spPr>
            <a:xfrm>
              <a:off x="395536" y="5085184"/>
              <a:ext cx="8229600" cy="10081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400" b="1" dirty="0" smtClean="0">
                  <a:latin typeface="HGPｺﾞｼｯｸM" pitchFamily="50" charset="-128"/>
                  <a:ea typeface="HGPｺﾞｼｯｸM" pitchFamily="50" charset="-128"/>
                </a:rPr>
                <a:t>アプローチ </a:t>
              </a:r>
              <a:r>
                <a:rPr lang="en-US" altLang="ja-JP" sz="2400" b="1" dirty="0" smtClean="0">
                  <a:latin typeface="HGPｺﾞｼｯｸM" pitchFamily="50" charset="-128"/>
                  <a:ea typeface="HGPｺﾞｼｯｸM" pitchFamily="50" charset="-128"/>
                </a:rPr>
                <a:t>3</a:t>
              </a:r>
              <a:r>
                <a:rPr lang="en-US" altLang="ja-JP" sz="2400" dirty="0" smtClean="0">
                  <a:latin typeface="HGPｺﾞｼｯｸM" pitchFamily="50" charset="-128"/>
                  <a:ea typeface="HGPｺﾞｼｯｸM" pitchFamily="50" charset="-128"/>
                </a:rPr>
                <a:t> : </a:t>
              </a:r>
              <a:r>
                <a:rPr lang="ja-JP" altLang="en-US" sz="2000" b="1" dirty="0" smtClean="0">
                  <a:solidFill>
                    <a:srgbClr val="FF0000"/>
                  </a:solidFill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「</a:t>
              </a:r>
              <a:r>
                <a:rPr lang="en-US" altLang="ja-JP" sz="2000" b="1" dirty="0" smtClean="0">
                  <a:solidFill>
                    <a:srgbClr val="FF0000"/>
                  </a:solidFill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2</a:t>
              </a:r>
              <a:r>
                <a:rPr lang="ja-JP" altLang="en-US" sz="2000" b="1" dirty="0" smtClean="0">
                  <a:solidFill>
                    <a:srgbClr val="FF0000"/>
                  </a:solidFill>
                  <a:latin typeface="HGPｺﾞｼｯｸM" pitchFamily="50" charset="-128"/>
                  <a:ea typeface="HGPｺﾞｼｯｸM" pitchFamily="50" charset="-128"/>
                  <a:sym typeface="Wingdings" pitchFamily="2" charset="2"/>
                </a:rPr>
                <a:t>」の中から、１つ以上の独自開発項目をもつ</a:t>
              </a:r>
              <a:endParaRPr lang="en-US" altLang="ja-JP" sz="2000" dirty="0" smtClean="0">
                <a:solidFill>
                  <a:srgbClr val="FF0000"/>
                </a:solidFill>
                <a:latin typeface="HGPｺﾞｼｯｸM" pitchFamily="50" charset="-128"/>
                <a:ea typeface="HGPｺﾞｼｯｸM" pitchFamily="50" charset="-128"/>
              </a:endParaRPr>
            </a:p>
            <a:p>
              <a:endParaRPr lang="ja-JP" altLang="en-US" sz="2400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 flipH="1">
            <a:off x="6065520" y="1790228"/>
            <a:ext cx="3078480" cy="1937949"/>
            <a:chOff x="6065520" y="1187897"/>
            <a:chExt cx="3078480" cy="2136400"/>
          </a:xfrm>
        </p:grpSpPr>
        <p:sp>
          <p:nvSpPr>
            <p:cNvPr id="13" name="雲形吹き出し 12"/>
            <p:cNvSpPr/>
            <p:nvPr/>
          </p:nvSpPr>
          <p:spPr>
            <a:xfrm>
              <a:off x="6065520" y="1187897"/>
              <a:ext cx="3078480" cy="2136400"/>
            </a:xfrm>
            <a:prstGeom prst="cloudCallou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20472979">
              <a:off x="6262240" y="1745037"/>
              <a:ext cx="2331087" cy="1119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>
                  <a:latin typeface="HGPｺﾞｼｯｸM" pitchFamily="50" charset="-128"/>
                  <a:ea typeface="HGPｺﾞｼｯｸM" pitchFamily="50" charset="-128"/>
                </a:rPr>
                <a:t>お金ないし、</a:t>
              </a:r>
              <a:endParaRPr kumimoji="1" lang="en-US" altLang="ja-JP" sz="2000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r>
                <a:rPr lang="ja-JP" altLang="en-US" sz="2000" dirty="0" smtClean="0">
                  <a:latin typeface="HGPｺﾞｼｯｸM" pitchFamily="50" charset="-128"/>
                  <a:ea typeface="HGPｺﾞｼｯｸM" pitchFamily="50" charset="-128"/>
                </a:rPr>
                <a:t>学生たくさんいるけど</a:t>
              </a:r>
              <a:endParaRPr lang="en-US" altLang="ja-JP" sz="2000" dirty="0" smtClean="0">
                <a:latin typeface="HGPｺﾞｼｯｸM" pitchFamily="50" charset="-128"/>
                <a:ea typeface="HGPｺﾞｼｯｸM" pitchFamily="50" charset="-128"/>
              </a:endParaRPr>
            </a:p>
            <a:p>
              <a:r>
                <a:rPr kumimoji="1" lang="ja-JP" altLang="en-US" sz="2000" dirty="0" smtClean="0">
                  <a:latin typeface="HGPｺﾞｼｯｸM" pitchFamily="50" charset="-128"/>
                  <a:ea typeface="HGPｺﾞｼｯｸM" pitchFamily="50" charset="-128"/>
                </a:rPr>
                <a:t>スタッフいないし</a:t>
              </a:r>
              <a:endParaRPr kumimoji="1" lang="ja-JP" altLang="en-US" sz="2000" dirty="0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1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28654" r="6327" b="20116"/>
          <a:stretch/>
        </p:blipFill>
        <p:spPr bwMode="auto">
          <a:xfrm>
            <a:off x="323528" y="1488324"/>
            <a:ext cx="8519887" cy="510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20472" cy="1368152"/>
          </a:xfrm>
        </p:spPr>
        <p:txBody>
          <a:bodyPr>
            <a:noAutofit/>
          </a:bodyPr>
          <a:lstStyle/>
          <a:p>
            <a:r>
              <a:rPr lang="ja-JP" altLang="en-US" sz="3200" b="1" dirty="0">
                <a:latin typeface="HGPｺﾞｼｯｸM" pitchFamily="50" charset="-128"/>
                <a:ea typeface="HGPｺﾞｼｯｸM" pitchFamily="50" charset="-128"/>
              </a:rPr>
              <a:t>中小望遠鏡</a:t>
            </a:r>
            <a:r>
              <a:rPr lang="ja-JP" altLang="en-US" sz="3200" b="1" dirty="0" smtClean="0">
                <a:latin typeface="HGPｺﾞｼｯｸM" pitchFamily="50" charset="-128"/>
                <a:ea typeface="HGPｺﾞｼｯｸM" pitchFamily="50" charset="-128"/>
              </a:rPr>
              <a:t>プロジェクトの装置開発を通して</a:t>
            </a:r>
            <a: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  <a:t/>
            </a:r>
            <a:b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</a:br>
            <a:r>
              <a:rPr lang="ja-JP" altLang="en-US" sz="3200" b="1" dirty="0">
                <a:latin typeface="HGPｺﾞｼｯｸM" pitchFamily="50" charset="-128"/>
                <a:ea typeface="HGPｺﾞｼｯｸM" pitchFamily="50" charset="-128"/>
              </a:rPr>
              <a:t>技術</a:t>
            </a:r>
            <a:r>
              <a:rPr lang="ja-JP" altLang="en-US" sz="3200" b="1" dirty="0" smtClean="0">
                <a:latin typeface="HGPｺﾞｼｯｸM" pitchFamily="50" charset="-128"/>
                <a:ea typeface="HGPｺﾞｼｯｸM" pitchFamily="50" charset="-128"/>
              </a:rPr>
              <a:t>拠点とネットワークを構築</a:t>
            </a:r>
            <a:endParaRPr kumimoji="1" lang="ja-JP" altLang="en-US" sz="32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4121" name="グループ化 4120"/>
          <p:cNvGrpSpPr/>
          <p:nvPr/>
        </p:nvGrpSpPr>
        <p:grpSpPr>
          <a:xfrm>
            <a:off x="739396" y="1869032"/>
            <a:ext cx="7520586" cy="4066455"/>
            <a:chOff x="739396" y="1869032"/>
            <a:chExt cx="7520586" cy="4066455"/>
          </a:xfrm>
        </p:grpSpPr>
        <p:grpSp>
          <p:nvGrpSpPr>
            <p:cNvPr id="4100" name="グループ化 4099"/>
            <p:cNvGrpSpPr/>
            <p:nvPr/>
          </p:nvGrpSpPr>
          <p:grpSpPr>
            <a:xfrm>
              <a:off x="739396" y="2346086"/>
              <a:ext cx="7520586" cy="3589401"/>
              <a:chOff x="-1272393" y="-117096"/>
              <a:chExt cx="7520586" cy="3589401"/>
            </a:xfrm>
          </p:grpSpPr>
          <p:grpSp>
            <p:nvGrpSpPr>
              <p:cNvPr id="70" name="グループ化 69"/>
              <p:cNvGrpSpPr/>
              <p:nvPr/>
            </p:nvGrpSpPr>
            <p:grpSpPr>
              <a:xfrm>
                <a:off x="-875101" y="51759"/>
                <a:ext cx="6367210" cy="3350133"/>
                <a:chOff x="1134866" y="2381800"/>
                <a:chExt cx="6367210" cy="3350133"/>
              </a:xfrm>
            </p:grpSpPr>
            <p:cxnSp>
              <p:nvCxnSpPr>
                <p:cNvPr id="86" name="直線矢印コネクタ 85"/>
                <p:cNvCxnSpPr/>
                <p:nvPr/>
              </p:nvCxnSpPr>
              <p:spPr>
                <a:xfrm flipH="1">
                  <a:off x="1134866" y="4641009"/>
                  <a:ext cx="396044" cy="701542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線矢印コネクタ 86"/>
                <p:cNvCxnSpPr/>
                <p:nvPr/>
              </p:nvCxnSpPr>
              <p:spPr>
                <a:xfrm flipV="1">
                  <a:off x="1497253" y="3380647"/>
                  <a:ext cx="1496917" cy="214049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線矢印コネクタ 87"/>
                <p:cNvCxnSpPr>
                  <a:endCxn id="81" idx="0"/>
                </p:cNvCxnSpPr>
                <p:nvPr/>
              </p:nvCxnSpPr>
              <p:spPr>
                <a:xfrm flipH="1">
                  <a:off x="1688085" y="3595944"/>
                  <a:ext cx="30869" cy="836117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線矢印コネクタ 88"/>
                <p:cNvCxnSpPr/>
                <p:nvPr/>
              </p:nvCxnSpPr>
              <p:spPr>
                <a:xfrm>
                  <a:off x="3158220" y="3317427"/>
                  <a:ext cx="405352" cy="517973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線矢印コネクタ 89"/>
                <p:cNvCxnSpPr/>
                <p:nvPr/>
              </p:nvCxnSpPr>
              <p:spPr>
                <a:xfrm>
                  <a:off x="3677577" y="3895296"/>
                  <a:ext cx="86100" cy="1068040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線矢印コネクタ 90"/>
                <p:cNvCxnSpPr/>
                <p:nvPr/>
              </p:nvCxnSpPr>
              <p:spPr>
                <a:xfrm>
                  <a:off x="2222728" y="4664408"/>
                  <a:ext cx="1411346" cy="327372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線矢印コネクタ 91"/>
                <p:cNvCxnSpPr/>
                <p:nvPr/>
              </p:nvCxnSpPr>
              <p:spPr>
                <a:xfrm flipV="1">
                  <a:off x="2245711" y="3973272"/>
                  <a:ext cx="1193525" cy="546319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線矢印コネクタ 92"/>
                <p:cNvCxnSpPr/>
                <p:nvPr/>
              </p:nvCxnSpPr>
              <p:spPr>
                <a:xfrm flipV="1">
                  <a:off x="5851366" y="3148301"/>
                  <a:ext cx="157405" cy="762555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線矢印コネクタ 93"/>
                <p:cNvCxnSpPr/>
                <p:nvPr/>
              </p:nvCxnSpPr>
              <p:spPr>
                <a:xfrm flipV="1">
                  <a:off x="5454448" y="4782473"/>
                  <a:ext cx="1108647" cy="203008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線矢印コネクタ 94"/>
                <p:cNvCxnSpPr/>
                <p:nvPr/>
              </p:nvCxnSpPr>
              <p:spPr>
                <a:xfrm flipH="1" flipV="1">
                  <a:off x="5719175" y="3893313"/>
                  <a:ext cx="579195" cy="1056014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線矢印コネクタ 95"/>
                <p:cNvCxnSpPr>
                  <a:stCxn id="77" idx="0"/>
                </p:cNvCxnSpPr>
                <p:nvPr/>
              </p:nvCxnSpPr>
              <p:spPr>
                <a:xfrm flipH="1" flipV="1">
                  <a:off x="7282457" y="2381800"/>
                  <a:ext cx="219619" cy="1168024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線矢印コネクタ 96"/>
                <p:cNvCxnSpPr/>
                <p:nvPr/>
              </p:nvCxnSpPr>
              <p:spPr>
                <a:xfrm flipH="1" flipV="1">
                  <a:off x="6266558" y="3095240"/>
                  <a:ext cx="921462" cy="586702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線矢印コネクタ 97"/>
                <p:cNvCxnSpPr/>
                <p:nvPr/>
              </p:nvCxnSpPr>
              <p:spPr>
                <a:xfrm flipH="1">
                  <a:off x="6523537" y="3637637"/>
                  <a:ext cx="857838" cy="1311690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線矢印コネクタ 98"/>
                <p:cNvCxnSpPr/>
                <p:nvPr/>
              </p:nvCxnSpPr>
              <p:spPr>
                <a:xfrm flipH="1">
                  <a:off x="6126948" y="2394714"/>
                  <a:ext cx="1237430" cy="709358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線矢印コネクタ 99"/>
                <p:cNvCxnSpPr/>
                <p:nvPr/>
              </p:nvCxnSpPr>
              <p:spPr>
                <a:xfrm>
                  <a:off x="5047529" y="4084384"/>
                  <a:ext cx="354337" cy="878952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線矢印コネクタ 100"/>
                <p:cNvCxnSpPr/>
                <p:nvPr/>
              </p:nvCxnSpPr>
              <p:spPr>
                <a:xfrm flipH="1">
                  <a:off x="5282173" y="4904126"/>
                  <a:ext cx="874003" cy="109050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線矢印コネクタ 101"/>
                <p:cNvCxnSpPr/>
                <p:nvPr/>
              </p:nvCxnSpPr>
              <p:spPr>
                <a:xfrm>
                  <a:off x="4144144" y="5013176"/>
                  <a:ext cx="444264" cy="634653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矢印コネクタ 102"/>
                <p:cNvCxnSpPr/>
                <p:nvPr/>
              </p:nvCxnSpPr>
              <p:spPr>
                <a:xfrm>
                  <a:off x="4825801" y="4261794"/>
                  <a:ext cx="8042" cy="1470139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線矢印コネクタ 103"/>
                <p:cNvCxnSpPr/>
                <p:nvPr/>
              </p:nvCxnSpPr>
              <p:spPr>
                <a:xfrm flipH="1">
                  <a:off x="4066122" y="4293482"/>
                  <a:ext cx="594061" cy="669854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グループ化 70"/>
              <p:cNvGrpSpPr/>
              <p:nvPr/>
            </p:nvGrpSpPr>
            <p:grpSpPr>
              <a:xfrm>
                <a:off x="-1272393" y="-117096"/>
                <a:ext cx="7520586" cy="3589401"/>
                <a:chOff x="737574" y="2212945"/>
                <a:chExt cx="7520586" cy="3589401"/>
              </a:xfrm>
            </p:grpSpPr>
            <p:sp>
              <p:nvSpPr>
                <p:cNvPr id="72" name="角丸四角形 71"/>
                <p:cNvSpPr/>
                <p:nvPr/>
              </p:nvSpPr>
              <p:spPr>
                <a:xfrm>
                  <a:off x="3303772" y="4783316"/>
                  <a:ext cx="1062124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精密加工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73" name="角丸四角形 72"/>
                <p:cNvSpPr/>
                <p:nvPr/>
              </p:nvSpPr>
              <p:spPr>
                <a:xfrm>
                  <a:off x="3277617" y="3724344"/>
                  <a:ext cx="972120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検出器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74" name="角丸四角形 73"/>
                <p:cNvSpPr/>
                <p:nvPr/>
              </p:nvSpPr>
              <p:spPr>
                <a:xfrm>
                  <a:off x="2411444" y="3159586"/>
                  <a:ext cx="1152128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分散</a:t>
                  </a:r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素子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75" name="角丸四角形 74"/>
                <p:cNvSpPr/>
                <p:nvPr/>
              </p:nvSpPr>
              <p:spPr>
                <a:xfrm>
                  <a:off x="4919504" y="4833156"/>
                  <a:ext cx="1152128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真空冷却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76" name="角丸四角形 75"/>
                <p:cNvSpPr/>
                <p:nvPr/>
              </p:nvSpPr>
              <p:spPr>
                <a:xfrm>
                  <a:off x="737574" y="5143356"/>
                  <a:ext cx="1224136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制御ソフト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77" name="角丸四角形 76"/>
                <p:cNvSpPr/>
                <p:nvPr/>
              </p:nvSpPr>
              <p:spPr>
                <a:xfrm>
                  <a:off x="6745992" y="3549824"/>
                  <a:ext cx="1512168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メカトロニクス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78" name="角丸四角形 77"/>
                <p:cNvSpPr/>
                <p:nvPr/>
              </p:nvSpPr>
              <p:spPr>
                <a:xfrm>
                  <a:off x="4298367" y="3936611"/>
                  <a:ext cx="964863" cy="50405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望遠鏡</a:t>
                  </a:r>
                  <a:endParaRPr lang="en-US" altLang="ja-JP" sz="1600" dirty="0" smtClean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システム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79" name="角丸四角形 78"/>
                <p:cNvSpPr/>
                <p:nvPr/>
              </p:nvSpPr>
              <p:spPr>
                <a:xfrm>
                  <a:off x="6745992" y="2212945"/>
                  <a:ext cx="1072930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強度計算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80" name="角丸四角形 79"/>
                <p:cNvSpPr/>
                <p:nvPr/>
              </p:nvSpPr>
              <p:spPr>
                <a:xfrm>
                  <a:off x="5401866" y="2931591"/>
                  <a:ext cx="1127607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光学設計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81" name="角丸四角形 80"/>
                <p:cNvSpPr/>
                <p:nvPr/>
              </p:nvSpPr>
              <p:spPr>
                <a:xfrm>
                  <a:off x="1004009" y="4432061"/>
                  <a:ext cx="1368152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遠隔システム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82" name="角丸四角形 81"/>
                <p:cNvSpPr/>
                <p:nvPr/>
              </p:nvSpPr>
              <p:spPr>
                <a:xfrm>
                  <a:off x="4341563" y="5442306"/>
                  <a:ext cx="972120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熱設計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83" name="角丸四角形 82"/>
                <p:cNvSpPr/>
                <p:nvPr/>
              </p:nvSpPr>
              <p:spPr>
                <a:xfrm>
                  <a:off x="5851366" y="4692407"/>
                  <a:ext cx="1296775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DB</a:t>
                  </a:r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システム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84" name="角丸四角形 83"/>
                <p:cNvSpPr/>
                <p:nvPr/>
              </p:nvSpPr>
              <p:spPr>
                <a:xfrm>
                  <a:off x="1016566" y="3380647"/>
                  <a:ext cx="1152128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低温対応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85" name="角丸四角形 84"/>
                <p:cNvSpPr/>
                <p:nvPr/>
              </p:nvSpPr>
              <p:spPr>
                <a:xfrm>
                  <a:off x="5282173" y="3730836"/>
                  <a:ext cx="1072930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気象観測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</p:grpSp>
        </p:grpSp>
        <p:sp>
          <p:nvSpPr>
            <p:cNvPr id="4120" name="テキスト ボックス 4119"/>
            <p:cNvSpPr txBox="1"/>
            <p:nvPr/>
          </p:nvSpPr>
          <p:spPr>
            <a:xfrm>
              <a:off x="1370224" y="1869032"/>
              <a:ext cx="187904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>
                  <a:solidFill>
                    <a:srgbClr val="00B050"/>
                  </a:solidFill>
                  <a:latin typeface="HGP明朝E" pitchFamily="18" charset="-128"/>
                  <a:ea typeface="HGP明朝E" pitchFamily="18" charset="-128"/>
                </a:rPr>
                <a:t>国内企業</a:t>
              </a:r>
              <a:endParaRPr lang="en-US" altLang="ja-JP" sz="2800" dirty="0" smtClean="0">
                <a:solidFill>
                  <a:srgbClr val="00B050"/>
                </a:solidFill>
                <a:latin typeface="HGP明朝E" pitchFamily="18" charset="-128"/>
                <a:ea typeface="HGP明朝E" pitchFamily="18" charset="-128"/>
              </a:endParaRPr>
            </a:p>
            <a:p>
              <a:r>
                <a:rPr lang="ja-JP" altLang="en-US" sz="2800" dirty="0">
                  <a:solidFill>
                    <a:srgbClr val="00B050"/>
                  </a:solidFill>
                  <a:latin typeface="HGP明朝E" pitchFamily="18" charset="-128"/>
                  <a:ea typeface="HGP明朝E" pitchFamily="18" charset="-128"/>
                </a:rPr>
                <a:t>ネットワーク</a:t>
              </a:r>
              <a:endParaRPr kumimoji="1" lang="ja-JP" altLang="en-US" sz="2800" dirty="0">
                <a:solidFill>
                  <a:srgbClr val="00B050"/>
                </a:solidFill>
                <a:latin typeface="HGP明朝E" pitchFamily="18" charset="-128"/>
                <a:ea typeface="HGP明朝E" pitchFamily="18" charset="-128"/>
              </a:endParaRPr>
            </a:p>
          </p:txBody>
        </p:sp>
      </p:grpSp>
      <p:grpSp>
        <p:nvGrpSpPr>
          <p:cNvPr id="4123" name="グループ化 4122"/>
          <p:cNvGrpSpPr/>
          <p:nvPr/>
        </p:nvGrpSpPr>
        <p:grpSpPr>
          <a:xfrm>
            <a:off x="467544" y="1844824"/>
            <a:ext cx="7353200" cy="4074111"/>
            <a:chOff x="467544" y="1844824"/>
            <a:chExt cx="7353200" cy="4074111"/>
          </a:xfrm>
        </p:grpSpPr>
        <p:grpSp>
          <p:nvGrpSpPr>
            <p:cNvPr id="4097" name="グループ化 4096"/>
            <p:cNvGrpSpPr/>
            <p:nvPr/>
          </p:nvGrpSpPr>
          <p:grpSpPr>
            <a:xfrm>
              <a:off x="1151620" y="2901602"/>
              <a:ext cx="6229755" cy="2862816"/>
              <a:chOff x="1151620" y="2785013"/>
              <a:chExt cx="6229755" cy="2862816"/>
            </a:xfrm>
          </p:grpSpPr>
          <p:cxnSp>
            <p:nvCxnSpPr>
              <p:cNvPr id="27" name="直線矢印コネクタ 26"/>
              <p:cNvCxnSpPr/>
              <p:nvPr/>
            </p:nvCxnSpPr>
            <p:spPr>
              <a:xfrm flipH="1">
                <a:off x="1151620" y="4278346"/>
                <a:ext cx="396044" cy="701542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>
                <a:off x="1223628" y="3909864"/>
                <a:ext cx="464457" cy="362024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矢印コネクタ 31"/>
              <p:cNvCxnSpPr/>
              <p:nvPr/>
            </p:nvCxnSpPr>
            <p:spPr>
              <a:xfrm flipH="1">
                <a:off x="2051720" y="3807578"/>
                <a:ext cx="702387" cy="53633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/>
              <p:cNvCxnSpPr/>
              <p:nvPr/>
            </p:nvCxnSpPr>
            <p:spPr>
              <a:xfrm>
                <a:off x="2906508" y="3959978"/>
                <a:ext cx="405352" cy="51797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/>
              <p:nvPr/>
            </p:nvCxnSpPr>
            <p:spPr>
              <a:xfrm>
                <a:off x="3109184" y="4509120"/>
                <a:ext cx="9335" cy="823117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/>
              <p:cNvCxnSpPr/>
              <p:nvPr/>
            </p:nvCxnSpPr>
            <p:spPr>
              <a:xfrm flipV="1">
                <a:off x="1712983" y="4523928"/>
                <a:ext cx="1193525" cy="31406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/>
              <p:cNvCxnSpPr/>
              <p:nvPr/>
            </p:nvCxnSpPr>
            <p:spPr>
              <a:xfrm flipV="1">
                <a:off x="3549204" y="4063866"/>
                <a:ext cx="1193525" cy="414085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>
              <a:xfrm flipV="1">
                <a:off x="4895129" y="4216267"/>
                <a:ext cx="0" cy="464692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矢印コネクタ 43"/>
              <p:cNvCxnSpPr/>
              <p:nvPr/>
            </p:nvCxnSpPr>
            <p:spPr>
              <a:xfrm flipV="1">
                <a:off x="5047529" y="4477951"/>
                <a:ext cx="1108647" cy="203008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矢印コネクタ 46"/>
              <p:cNvCxnSpPr/>
              <p:nvPr/>
            </p:nvCxnSpPr>
            <p:spPr>
              <a:xfrm flipH="1" flipV="1">
                <a:off x="5810777" y="3494371"/>
                <a:ext cx="273391" cy="954242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矢印コネクタ 48"/>
              <p:cNvCxnSpPr/>
              <p:nvPr/>
            </p:nvCxnSpPr>
            <p:spPr>
              <a:xfrm flipH="1" flipV="1">
                <a:off x="7107985" y="2814510"/>
                <a:ext cx="273390" cy="477121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矢印コネクタ 50"/>
              <p:cNvCxnSpPr/>
              <p:nvPr/>
            </p:nvCxnSpPr>
            <p:spPr>
              <a:xfrm flipH="1">
                <a:off x="6084168" y="3375968"/>
                <a:ext cx="921462" cy="121479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/>
              <p:cNvCxnSpPr/>
              <p:nvPr/>
            </p:nvCxnSpPr>
            <p:spPr>
              <a:xfrm flipH="1">
                <a:off x="6300192" y="3317427"/>
                <a:ext cx="857838" cy="131169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/>
              <p:cNvCxnSpPr/>
              <p:nvPr/>
            </p:nvCxnSpPr>
            <p:spPr>
              <a:xfrm flipH="1">
                <a:off x="5736388" y="2785013"/>
                <a:ext cx="1237430" cy="709358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/>
              <p:cNvCxnSpPr/>
              <p:nvPr/>
            </p:nvCxnSpPr>
            <p:spPr>
              <a:xfrm>
                <a:off x="5047529" y="4084384"/>
                <a:ext cx="1307574" cy="364229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矢印コネクタ 59"/>
              <p:cNvCxnSpPr/>
              <p:nvPr/>
            </p:nvCxnSpPr>
            <p:spPr>
              <a:xfrm>
                <a:off x="4662004" y="4738563"/>
                <a:ext cx="80725" cy="45463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矢印コネクタ 61"/>
              <p:cNvCxnSpPr/>
              <p:nvPr/>
            </p:nvCxnSpPr>
            <p:spPr>
              <a:xfrm>
                <a:off x="4507683" y="5193196"/>
                <a:ext cx="80725" cy="45463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矢印コネクタ 62"/>
              <p:cNvCxnSpPr/>
              <p:nvPr/>
            </p:nvCxnSpPr>
            <p:spPr>
              <a:xfrm>
                <a:off x="3327372" y="5193196"/>
                <a:ext cx="1180311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矢印コネクタ 64"/>
              <p:cNvCxnSpPr/>
              <p:nvPr/>
            </p:nvCxnSpPr>
            <p:spPr>
              <a:xfrm>
                <a:off x="3686912" y="4598308"/>
                <a:ext cx="654651" cy="52288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2" name="グループ化 4121"/>
            <p:cNvGrpSpPr/>
            <p:nvPr/>
          </p:nvGrpSpPr>
          <p:grpSpPr>
            <a:xfrm>
              <a:off x="467544" y="1844824"/>
              <a:ext cx="7353200" cy="4074111"/>
              <a:chOff x="467544" y="1844824"/>
              <a:chExt cx="7353200" cy="4074111"/>
            </a:xfrm>
          </p:grpSpPr>
          <p:grpSp>
            <p:nvGrpSpPr>
              <p:cNvPr id="28" name="グループ化 27"/>
              <p:cNvGrpSpPr/>
              <p:nvPr/>
            </p:nvGrpSpPr>
            <p:grpSpPr>
              <a:xfrm>
                <a:off x="467544" y="2753501"/>
                <a:ext cx="7353200" cy="3165434"/>
                <a:chOff x="467544" y="2636912"/>
                <a:chExt cx="7353200" cy="3165434"/>
              </a:xfrm>
            </p:grpSpPr>
            <p:sp>
              <p:nvSpPr>
                <p:cNvPr id="10" name="角丸四角形 9"/>
                <p:cNvSpPr/>
                <p:nvPr/>
              </p:nvSpPr>
              <p:spPr>
                <a:xfrm>
                  <a:off x="4251559" y="3911848"/>
                  <a:ext cx="1062124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精密加工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14" name="角丸四角形 13"/>
                <p:cNvSpPr/>
                <p:nvPr/>
              </p:nvSpPr>
              <p:spPr>
                <a:xfrm>
                  <a:off x="4175944" y="5013176"/>
                  <a:ext cx="972120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検出器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15" name="角丸四角形 14"/>
                <p:cNvSpPr/>
                <p:nvPr/>
              </p:nvSpPr>
              <p:spPr>
                <a:xfrm>
                  <a:off x="5580112" y="4329100"/>
                  <a:ext cx="1152128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分散</a:t>
                  </a:r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素子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16" name="角丸四角形 15"/>
                <p:cNvSpPr/>
                <p:nvPr/>
              </p:nvSpPr>
              <p:spPr>
                <a:xfrm>
                  <a:off x="6516216" y="2636912"/>
                  <a:ext cx="1152128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真空冷却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17" name="角丸四角形 16"/>
                <p:cNvSpPr/>
                <p:nvPr/>
              </p:nvSpPr>
              <p:spPr>
                <a:xfrm>
                  <a:off x="611560" y="3698494"/>
                  <a:ext cx="1224136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制御ソフト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18" name="角丸四角形 17"/>
                <p:cNvSpPr/>
                <p:nvPr/>
              </p:nvSpPr>
              <p:spPr>
                <a:xfrm>
                  <a:off x="2555776" y="4329100"/>
                  <a:ext cx="1512168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メカトロニクス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19" name="角丸四角形 18"/>
                <p:cNvSpPr/>
                <p:nvPr/>
              </p:nvSpPr>
              <p:spPr>
                <a:xfrm>
                  <a:off x="2671033" y="4941168"/>
                  <a:ext cx="964863" cy="50405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望遠鏡</a:t>
                  </a:r>
                  <a:endParaRPr lang="en-US" altLang="ja-JP" sz="1600" dirty="0" smtClean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システム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20" name="角丸四角形 19"/>
                <p:cNvSpPr/>
                <p:nvPr/>
              </p:nvSpPr>
              <p:spPr>
                <a:xfrm>
                  <a:off x="4330758" y="4477951"/>
                  <a:ext cx="1072930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強度計算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21" name="角丸四角形 20"/>
                <p:cNvSpPr/>
                <p:nvPr/>
              </p:nvSpPr>
              <p:spPr>
                <a:xfrm>
                  <a:off x="5172585" y="3338454"/>
                  <a:ext cx="1127607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光学設計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22" name="角丸四角形 21"/>
                <p:cNvSpPr/>
                <p:nvPr/>
              </p:nvSpPr>
              <p:spPr>
                <a:xfrm>
                  <a:off x="467544" y="4761148"/>
                  <a:ext cx="1368152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遠隔システム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23" name="角丸四角形 22"/>
                <p:cNvSpPr/>
                <p:nvPr/>
              </p:nvSpPr>
              <p:spPr>
                <a:xfrm>
                  <a:off x="4341563" y="5442306"/>
                  <a:ext cx="972120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熱設計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24" name="角丸四角形 23"/>
                <p:cNvSpPr/>
                <p:nvPr/>
              </p:nvSpPr>
              <p:spPr>
                <a:xfrm>
                  <a:off x="2339121" y="3698494"/>
                  <a:ext cx="1296775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DB</a:t>
                  </a:r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システム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25" name="角丸四角形 24"/>
                <p:cNvSpPr/>
                <p:nvPr/>
              </p:nvSpPr>
              <p:spPr>
                <a:xfrm>
                  <a:off x="6668616" y="3137407"/>
                  <a:ext cx="1152128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低温対応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  <p:sp>
              <p:nvSpPr>
                <p:cNvPr id="26" name="角丸四角形 25"/>
                <p:cNvSpPr/>
                <p:nvPr/>
              </p:nvSpPr>
              <p:spPr>
                <a:xfrm>
                  <a:off x="1151620" y="4163888"/>
                  <a:ext cx="1072930" cy="36004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 smtClean="0">
                      <a:solidFill>
                        <a:schemeClr val="tx1"/>
                      </a:solidFill>
                      <a:latin typeface="HGP明朝E" pitchFamily="18" charset="-128"/>
                      <a:ea typeface="HGP明朝E" pitchFamily="18" charset="-128"/>
                    </a:rPr>
                    <a:t>気象観測</a:t>
                  </a:r>
                  <a:endParaRPr kumimoji="1" lang="ja-JP" altLang="en-US" sz="1600" dirty="0">
                    <a:solidFill>
                      <a:schemeClr val="tx1"/>
                    </a:solidFill>
                    <a:latin typeface="HGP明朝E" pitchFamily="18" charset="-128"/>
                    <a:ea typeface="HGP明朝E" pitchFamily="18" charset="-128"/>
                  </a:endParaRPr>
                </a:p>
              </p:txBody>
            </p:sp>
          </p:grpSp>
          <p:sp>
            <p:nvSpPr>
              <p:cNvPr id="126" name="テキスト ボックス 125"/>
              <p:cNvSpPr txBox="1"/>
              <p:nvPr/>
            </p:nvSpPr>
            <p:spPr>
              <a:xfrm>
                <a:off x="4067944" y="1844824"/>
                <a:ext cx="187904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800" dirty="0" smtClean="0">
                    <a:solidFill>
                      <a:srgbClr val="FFC000"/>
                    </a:solidFill>
                    <a:latin typeface="HGP明朝E" pitchFamily="18" charset="-128"/>
                    <a:ea typeface="HGP明朝E" pitchFamily="18" charset="-128"/>
                  </a:rPr>
                  <a:t>国内大学</a:t>
                </a:r>
                <a:endParaRPr lang="en-US" altLang="ja-JP" sz="2800" dirty="0" smtClean="0">
                  <a:solidFill>
                    <a:srgbClr val="FFC000"/>
                  </a:solidFill>
                  <a:latin typeface="HGP明朝E" pitchFamily="18" charset="-128"/>
                  <a:ea typeface="HGP明朝E" pitchFamily="18" charset="-128"/>
                </a:endParaRPr>
              </a:p>
              <a:p>
                <a:r>
                  <a:rPr lang="ja-JP" altLang="en-US" sz="2800" dirty="0">
                    <a:solidFill>
                      <a:srgbClr val="FFC000"/>
                    </a:solidFill>
                    <a:latin typeface="HGP明朝E" pitchFamily="18" charset="-128"/>
                    <a:ea typeface="HGP明朝E" pitchFamily="18" charset="-128"/>
                  </a:rPr>
                  <a:t>ネットワーク</a:t>
                </a:r>
                <a:endParaRPr kumimoji="1" lang="ja-JP" altLang="en-US" sz="2800" dirty="0">
                  <a:solidFill>
                    <a:srgbClr val="FFC000"/>
                  </a:solidFill>
                  <a:latin typeface="HGP明朝E" pitchFamily="18" charset="-128"/>
                  <a:ea typeface="HGP明朝E" pitchFamily="18" charset="-128"/>
                </a:endParaRPr>
              </a:p>
            </p:txBody>
          </p:sp>
        </p:grpSp>
      </p:grpSp>
      <p:sp>
        <p:nvSpPr>
          <p:cNvPr id="127" name="テキスト ボックス 126"/>
          <p:cNvSpPr txBox="1"/>
          <p:nvPr/>
        </p:nvSpPr>
        <p:spPr>
          <a:xfrm>
            <a:off x="2534316" y="6093296"/>
            <a:ext cx="42707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latin typeface="HGP明朝E" pitchFamily="18" charset="-128"/>
                <a:ea typeface="HGP明朝E" pitchFamily="18" charset="-128"/>
              </a:rPr>
              <a:t>りんごは青森</a:t>
            </a:r>
            <a:r>
              <a:rPr kumimoji="1" lang="ja-JP" altLang="en-US" sz="2800" dirty="0" smtClean="0">
                <a:latin typeface="HGP明朝E" pitchFamily="18" charset="-128"/>
                <a:ea typeface="HGP明朝E" pitchFamily="18" charset="-128"/>
              </a:rPr>
              <a:t>、うどん</a:t>
            </a:r>
            <a:r>
              <a:rPr kumimoji="1" lang="ja-JP" altLang="en-US" sz="2800" dirty="0" smtClean="0">
                <a:latin typeface="HGP明朝E" pitchFamily="18" charset="-128"/>
                <a:ea typeface="HGP明朝E" pitchFamily="18" charset="-128"/>
              </a:rPr>
              <a:t>は香川</a:t>
            </a:r>
            <a:endParaRPr kumimoji="1" lang="ja-JP" altLang="en-US" sz="2800" dirty="0">
              <a:latin typeface="HGP明朝E" pitchFamily="18" charset="-128"/>
              <a:ea typeface="HGP明朝E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91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弦 3"/>
          <p:cNvSpPr/>
          <p:nvPr/>
        </p:nvSpPr>
        <p:spPr>
          <a:xfrm>
            <a:off x="-253857" y="-3987824"/>
            <a:ext cx="9794409" cy="8169083"/>
          </a:xfrm>
          <a:prstGeom prst="chord">
            <a:avLst>
              <a:gd name="adj1" fmla="val 21260462"/>
              <a:gd name="adj2" fmla="val 11148112"/>
            </a:avLst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2" name="グループ化 71"/>
          <p:cNvGrpSpPr/>
          <p:nvPr/>
        </p:nvGrpSpPr>
        <p:grpSpPr>
          <a:xfrm>
            <a:off x="-201231" y="2947176"/>
            <a:ext cx="9579674" cy="2497740"/>
            <a:chOff x="-201231" y="2947176"/>
            <a:chExt cx="9579674" cy="2497740"/>
          </a:xfrm>
        </p:grpSpPr>
        <p:cxnSp>
          <p:nvCxnSpPr>
            <p:cNvPr id="65" name="直線コネクタ 64"/>
            <p:cNvCxnSpPr/>
            <p:nvPr/>
          </p:nvCxnSpPr>
          <p:spPr>
            <a:xfrm>
              <a:off x="2680863" y="4555287"/>
              <a:ext cx="1514839" cy="77743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flipV="1">
              <a:off x="2680862" y="4373913"/>
              <a:ext cx="1909163" cy="6503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2586536" y="4019988"/>
              <a:ext cx="1833660" cy="4937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グループ化 38"/>
            <p:cNvGrpSpPr/>
            <p:nvPr/>
          </p:nvGrpSpPr>
          <p:grpSpPr>
            <a:xfrm rot="1190194">
              <a:off x="-201231" y="2947176"/>
              <a:ext cx="3799618" cy="2442153"/>
              <a:chOff x="3018018" y="4022569"/>
              <a:chExt cx="3799618" cy="2442153"/>
            </a:xfrm>
          </p:grpSpPr>
          <p:cxnSp>
            <p:nvCxnSpPr>
              <p:cNvPr id="41" name="直線コネクタ 40"/>
              <p:cNvCxnSpPr/>
              <p:nvPr/>
            </p:nvCxnSpPr>
            <p:spPr>
              <a:xfrm flipH="1">
                <a:off x="4389744" y="4541142"/>
                <a:ext cx="83398" cy="123025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 rot="20219792" flipH="1">
                <a:off x="3820896" y="5057415"/>
                <a:ext cx="724972" cy="4557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 flipH="1">
                <a:off x="4211960" y="5234500"/>
                <a:ext cx="1586963" cy="49264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 flipH="1" flipV="1">
                <a:off x="4564066" y="5012257"/>
                <a:ext cx="793480" cy="96200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 rot="20219792" flipV="1">
                <a:off x="6004081" y="4695009"/>
                <a:ext cx="25381" cy="65665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rot="20219792" flipH="1" flipV="1">
                <a:off x="3682466" y="4434825"/>
                <a:ext cx="31436" cy="139152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グループ化 46"/>
              <p:cNvGrpSpPr/>
              <p:nvPr/>
            </p:nvGrpSpPr>
            <p:grpSpPr>
              <a:xfrm>
                <a:off x="3018018" y="4022569"/>
                <a:ext cx="3799618" cy="2442153"/>
                <a:chOff x="3018018" y="4022569"/>
                <a:chExt cx="3799618" cy="2442153"/>
              </a:xfrm>
            </p:grpSpPr>
            <p:sp>
              <p:nvSpPr>
                <p:cNvPr id="49" name="円/楕円 48"/>
                <p:cNvSpPr/>
                <p:nvPr/>
              </p:nvSpPr>
              <p:spPr>
                <a:xfrm>
                  <a:off x="3285832" y="5088587"/>
                  <a:ext cx="1705412" cy="792088"/>
                </a:xfrm>
                <a:prstGeom prst="ellipse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b="1" dirty="0">
                      <a:latin typeface="HGPｺﾞｼｯｸM" pitchFamily="50" charset="-128"/>
                      <a:ea typeface="HGPｺﾞｼｯｸM" pitchFamily="50" charset="-128"/>
                    </a:rPr>
                    <a:t>国内</a:t>
                  </a:r>
                  <a:r>
                    <a:rPr lang="ja-JP" altLang="en-US" b="1" dirty="0" smtClean="0">
                      <a:latin typeface="HGPｺﾞｼｯｸM" pitchFamily="50" charset="-128"/>
                      <a:ea typeface="HGPｺﾞｼｯｸM" pitchFamily="50" charset="-128"/>
                    </a:rPr>
                    <a:t>企業</a:t>
                  </a:r>
                  <a:endParaRPr lang="ja-JP" altLang="en-US" b="1" dirty="0">
                    <a:latin typeface="HGPｺﾞｼｯｸM" pitchFamily="50" charset="-128"/>
                    <a:ea typeface="HGPｺﾞｼｯｸM" pitchFamily="50" charset="-128"/>
                  </a:endParaRPr>
                </a:p>
              </p:txBody>
            </p:sp>
            <p:sp>
              <p:nvSpPr>
                <p:cNvPr id="50" name="円/楕円 49"/>
                <p:cNvSpPr/>
                <p:nvPr/>
              </p:nvSpPr>
              <p:spPr>
                <a:xfrm>
                  <a:off x="3717025" y="4322321"/>
                  <a:ext cx="1705412" cy="792088"/>
                </a:xfrm>
                <a:prstGeom prst="ellipse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b="1" dirty="0">
                      <a:latin typeface="HGPｺﾞｼｯｸM" pitchFamily="50" charset="-128"/>
                      <a:ea typeface="HGPｺﾞｼｯｸM" pitchFamily="50" charset="-128"/>
                    </a:rPr>
                    <a:t>国内</a:t>
                  </a:r>
                  <a:r>
                    <a:rPr lang="ja-JP" altLang="en-US" b="1" dirty="0" smtClean="0">
                      <a:latin typeface="HGPｺﾞｼｯｸM" pitchFamily="50" charset="-128"/>
                      <a:ea typeface="HGPｺﾞｼｯｸM" pitchFamily="50" charset="-128"/>
                    </a:rPr>
                    <a:t>企業</a:t>
                  </a:r>
                  <a:endParaRPr lang="ja-JP" altLang="en-US" b="1" dirty="0">
                    <a:latin typeface="HGPｺﾞｼｯｸM" pitchFamily="50" charset="-128"/>
                    <a:ea typeface="HGPｺﾞｼｯｸM" pitchFamily="50" charset="-128"/>
                  </a:endParaRPr>
                </a:p>
              </p:txBody>
            </p:sp>
            <p:sp>
              <p:nvSpPr>
                <p:cNvPr id="51" name="円/楕円 50"/>
                <p:cNvSpPr/>
                <p:nvPr/>
              </p:nvSpPr>
              <p:spPr>
                <a:xfrm rot="21048078">
                  <a:off x="5112224" y="5430095"/>
                  <a:ext cx="1705412" cy="792088"/>
                </a:xfrm>
                <a:prstGeom prst="ellipse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b="1" dirty="0">
                      <a:latin typeface="HGPｺﾞｼｯｸM" pitchFamily="50" charset="-128"/>
                      <a:ea typeface="HGPｺﾞｼｯｸM" pitchFamily="50" charset="-128"/>
                    </a:rPr>
                    <a:t>国内</a:t>
                  </a:r>
                  <a:r>
                    <a:rPr lang="ja-JP" altLang="en-US" b="1" dirty="0" smtClean="0">
                      <a:latin typeface="HGPｺﾞｼｯｸM" pitchFamily="50" charset="-128"/>
                      <a:ea typeface="HGPｺﾞｼｯｸM" pitchFamily="50" charset="-128"/>
                    </a:rPr>
                    <a:t>企業</a:t>
                  </a:r>
                  <a:endParaRPr lang="ja-JP" altLang="en-US" b="1" dirty="0">
                    <a:latin typeface="HGPｺﾞｼｯｸM" pitchFamily="50" charset="-128"/>
                    <a:ea typeface="HGPｺﾞｼｯｸM" pitchFamily="50" charset="-128"/>
                  </a:endParaRPr>
                </a:p>
              </p:txBody>
            </p:sp>
            <p:sp>
              <p:nvSpPr>
                <p:cNvPr id="53" name="円/楕円 52"/>
                <p:cNvSpPr/>
                <p:nvPr/>
              </p:nvSpPr>
              <p:spPr>
                <a:xfrm rot="21024718">
                  <a:off x="4836759" y="4369892"/>
                  <a:ext cx="1705412" cy="792088"/>
                </a:xfrm>
                <a:prstGeom prst="ellipse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b="1" dirty="0">
                      <a:latin typeface="HGPｺﾞｼｯｸM" pitchFamily="50" charset="-128"/>
                      <a:ea typeface="HGPｺﾞｼｯｸM" pitchFamily="50" charset="-128"/>
                    </a:rPr>
                    <a:t>国内</a:t>
                  </a:r>
                  <a:r>
                    <a:rPr lang="ja-JP" altLang="en-US" b="1" dirty="0" smtClean="0">
                      <a:latin typeface="HGPｺﾞｼｯｸM" pitchFamily="50" charset="-128"/>
                      <a:ea typeface="HGPｺﾞｼｯｸM" pitchFamily="50" charset="-128"/>
                    </a:rPr>
                    <a:t>企業</a:t>
                  </a:r>
                  <a:endParaRPr lang="ja-JP" altLang="en-US" b="1" dirty="0">
                    <a:latin typeface="HGPｺﾞｼｯｸM" pitchFamily="50" charset="-128"/>
                    <a:ea typeface="HGPｺﾞｼｯｸM" pitchFamily="50" charset="-128"/>
                  </a:endParaRPr>
                </a:p>
              </p:txBody>
            </p:sp>
            <p:sp>
              <p:nvSpPr>
                <p:cNvPr id="56" name="円/楕円 55"/>
                <p:cNvSpPr/>
                <p:nvPr/>
              </p:nvSpPr>
              <p:spPr>
                <a:xfrm>
                  <a:off x="3856368" y="5672634"/>
                  <a:ext cx="1705412" cy="792088"/>
                </a:xfrm>
                <a:prstGeom prst="ellipse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b="1" dirty="0">
                      <a:latin typeface="HGPｺﾞｼｯｸM" pitchFamily="50" charset="-128"/>
                      <a:ea typeface="HGPｺﾞｼｯｸM" pitchFamily="50" charset="-128"/>
                    </a:rPr>
                    <a:t>国内</a:t>
                  </a:r>
                  <a:r>
                    <a:rPr lang="ja-JP" altLang="en-US" b="1" dirty="0" smtClean="0">
                      <a:latin typeface="HGPｺﾞｼｯｸM" pitchFamily="50" charset="-128"/>
                      <a:ea typeface="HGPｺﾞｼｯｸM" pitchFamily="50" charset="-128"/>
                    </a:rPr>
                    <a:t>企業</a:t>
                  </a:r>
                  <a:endParaRPr lang="ja-JP" altLang="en-US" b="1" dirty="0">
                    <a:latin typeface="HGPｺﾞｼｯｸM" pitchFamily="50" charset="-128"/>
                    <a:ea typeface="HGPｺﾞｼｯｸM" pitchFamily="50" charset="-128"/>
                  </a:endParaRPr>
                </a:p>
              </p:txBody>
            </p:sp>
            <p:sp>
              <p:nvSpPr>
                <p:cNvPr id="57" name="円/楕円 56"/>
                <p:cNvSpPr/>
                <p:nvPr/>
              </p:nvSpPr>
              <p:spPr>
                <a:xfrm>
                  <a:off x="3018018" y="4022569"/>
                  <a:ext cx="1705412" cy="792088"/>
                </a:xfrm>
                <a:prstGeom prst="ellipse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b="1" dirty="0">
                      <a:latin typeface="HGPｺﾞｼｯｸM" pitchFamily="50" charset="-128"/>
                      <a:ea typeface="HGPｺﾞｼｯｸM" pitchFamily="50" charset="-128"/>
                    </a:rPr>
                    <a:t>国内</a:t>
                  </a:r>
                  <a:r>
                    <a:rPr lang="ja-JP" altLang="en-US" b="1" dirty="0" smtClean="0">
                      <a:latin typeface="HGPｺﾞｼｯｸM" pitchFamily="50" charset="-128"/>
                      <a:ea typeface="HGPｺﾞｼｯｸM" pitchFamily="50" charset="-128"/>
                    </a:rPr>
                    <a:t>企業</a:t>
                  </a:r>
                  <a:endParaRPr lang="ja-JP" altLang="en-US" b="1" dirty="0">
                    <a:latin typeface="HGPｺﾞｼｯｸM" pitchFamily="50" charset="-128"/>
                    <a:ea typeface="HGPｺﾞｼｯｸM" pitchFamily="50" charset="-128"/>
                  </a:endParaRPr>
                </a:p>
              </p:txBody>
            </p:sp>
            <p:sp>
              <p:nvSpPr>
                <p:cNvPr id="59" name="円/楕円 58"/>
                <p:cNvSpPr/>
                <p:nvPr/>
              </p:nvSpPr>
              <p:spPr>
                <a:xfrm rot="20757618">
                  <a:off x="5106374" y="4839306"/>
                  <a:ext cx="1705412" cy="792088"/>
                </a:xfrm>
                <a:prstGeom prst="ellipse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b="1" dirty="0" smtClean="0">
                      <a:latin typeface="HGPｺﾞｼｯｸM" pitchFamily="50" charset="-128"/>
                      <a:ea typeface="HGPｺﾞｼｯｸM" pitchFamily="50" charset="-128"/>
                    </a:rPr>
                    <a:t>国内</a:t>
                  </a:r>
                  <a:r>
                    <a:rPr lang="ja-JP" altLang="en-US" b="1" dirty="0" smtClean="0">
                      <a:latin typeface="HGPｺﾞｼｯｸM" pitchFamily="50" charset="-128"/>
                      <a:ea typeface="HGPｺﾞｼｯｸM" pitchFamily="50" charset="-128"/>
                    </a:rPr>
                    <a:t>企業</a:t>
                  </a:r>
                  <a:endParaRPr kumimoji="1" lang="ja-JP" altLang="en-US" b="1" dirty="0">
                    <a:latin typeface="HGPｺﾞｼｯｸM" pitchFamily="50" charset="-128"/>
                    <a:ea typeface="HGPｺﾞｼｯｸM" pitchFamily="50" charset="-128"/>
                  </a:endParaRPr>
                </a:p>
              </p:txBody>
            </p:sp>
          </p:grpSp>
        </p:grpSp>
        <p:cxnSp>
          <p:nvCxnSpPr>
            <p:cNvPr id="24" name="直線コネクタ 23"/>
            <p:cNvCxnSpPr/>
            <p:nvPr/>
          </p:nvCxnSpPr>
          <p:spPr>
            <a:xfrm rot="20625436" flipH="1">
              <a:off x="3445061" y="4314291"/>
              <a:ext cx="852706" cy="9970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4375746" y="4390420"/>
              <a:ext cx="428558" cy="6810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rot="20625436" flipH="1">
              <a:off x="3618772" y="4373464"/>
              <a:ext cx="2592288" cy="7932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20625436" flipH="1">
              <a:off x="5962295" y="4144022"/>
              <a:ext cx="1586963" cy="4926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rot="20625436" flipH="1" flipV="1">
              <a:off x="6319662" y="3933768"/>
              <a:ext cx="793480" cy="96200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20625436" flipV="1">
              <a:off x="7679528" y="3109675"/>
              <a:ext cx="870338" cy="7133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20625436" flipH="1" flipV="1">
              <a:off x="4414173" y="3956342"/>
              <a:ext cx="1299310" cy="11978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 rot="20625436">
              <a:off x="3290682" y="3053124"/>
              <a:ext cx="6087761" cy="2391792"/>
              <a:chOff x="1596689" y="4031426"/>
              <a:chExt cx="6087761" cy="2391792"/>
            </a:xfrm>
          </p:grpSpPr>
          <p:sp>
            <p:nvSpPr>
              <p:cNvPr id="6" name="円/楕円 5"/>
              <p:cNvSpPr/>
              <p:nvPr/>
            </p:nvSpPr>
            <p:spPr>
              <a:xfrm rot="974564">
                <a:off x="1869371" y="4413342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8" name="円/楕円 7"/>
              <p:cNvSpPr/>
              <p:nvPr/>
            </p:nvSpPr>
            <p:spPr>
              <a:xfrm>
                <a:off x="3597750" y="4673581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9" name="円/楕円 8"/>
              <p:cNvSpPr/>
              <p:nvPr/>
            </p:nvSpPr>
            <p:spPr>
              <a:xfrm>
                <a:off x="5557882" y="5477033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10" name="円/楕円 9"/>
              <p:cNvSpPr/>
              <p:nvPr/>
            </p:nvSpPr>
            <p:spPr>
              <a:xfrm rot="974564">
                <a:off x="1596689" y="5247357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11" name="円/楕円 10"/>
              <p:cNvSpPr/>
              <p:nvPr/>
            </p:nvSpPr>
            <p:spPr>
              <a:xfrm>
                <a:off x="4836760" y="4369892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5746730" y="4828818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13" name="円/楕円 12"/>
              <p:cNvSpPr/>
              <p:nvPr/>
            </p:nvSpPr>
            <p:spPr>
              <a:xfrm rot="673866">
                <a:off x="3075230" y="5431182"/>
                <a:ext cx="1705412" cy="7920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000" b="1" dirty="0">
                    <a:latin typeface="HGPｺﾞｼｯｸM" pitchFamily="50" charset="-128"/>
                    <a:ea typeface="HGPｺﾞｼｯｸM" pitchFamily="50" charset="-128"/>
                  </a:rPr>
                  <a:t>東京</a:t>
                </a:r>
                <a:r>
                  <a:rPr kumimoji="1" lang="ja-JP" altLang="en-US" sz="2000" b="1" dirty="0" smtClean="0">
                    <a:latin typeface="HGPｺﾞｼｯｸM" pitchFamily="50" charset="-128"/>
                    <a:ea typeface="HGPｺﾞｼｯｸM" pitchFamily="50" charset="-128"/>
                  </a:rPr>
                  <a:t>大学</a:t>
                </a:r>
                <a:endParaRPr kumimoji="1" lang="ja-JP" altLang="en-US" sz="2000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14" name="円/楕円 13"/>
              <p:cNvSpPr/>
              <p:nvPr/>
            </p:nvSpPr>
            <p:spPr>
              <a:xfrm>
                <a:off x="4427984" y="5631130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15" name="円/楕円 14"/>
              <p:cNvSpPr/>
              <p:nvPr/>
            </p:nvSpPr>
            <p:spPr>
              <a:xfrm rot="657711">
                <a:off x="2380879" y="4379986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5979038" y="4031426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5076056" y="4935054"/>
                <a:ext cx="1705412" cy="79208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 smtClean="0">
                    <a:latin typeface="HGPｺﾞｼｯｸM" pitchFamily="50" charset="-128"/>
                    <a:ea typeface="HGPｺﾞｼｯｸM" pitchFamily="50" charset="-128"/>
                  </a:rPr>
                  <a:t>国内大学</a:t>
                </a:r>
                <a:endParaRPr kumimoji="1" lang="ja-JP" altLang="en-US" b="1" dirty="0">
                  <a:latin typeface="HGPｺﾞｼｯｸM" pitchFamily="50" charset="-128"/>
                  <a:ea typeface="HGPｺﾞｼｯｸM" pitchFamily="50" charset="-128"/>
                </a:endParaRPr>
              </a:p>
            </p:txBody>
          </p: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95523"/>
            <a:ext cx="8229600" cy="1143000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TMT</a:t>
            </a:r>
            <a:r>
              <a:rPr kumimoji="1" lang="ja-JP" altLang="en-US" sz="3600" dirty="0" smtClean="0"/>
              <a:t>を支えるのは</a:t>
            </a:r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kumimoji="1" lang="ja-JP" altLang="en-US" sz="3600" dirty="0" smtClean="0"/>
              <a:t>中小望遠鏡プロジェクトの</a:t>
            </a:r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kumimoji="1" lang="ja-JP" altLang="en-US" sz="3600" dirty="0" smtClean="0"/>
              <a:t>技術</a:t>
            </a:r>
            <a:r>
              <a:rPr lang="ja-JP" altLang="en-US" sz="3600" dirty="0" smtClean="0"/>
              <a:t>と人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97092" y="1988840"/>
            <a:ext cx="20970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b="1" dirty="0" smtClean="0"/>
              <a:t>TMT</a:t>
            </a:r>
            <a:endParaRPr kumimoji="1" lang="ja-JP" altLang="en-US" sz="8000" b="1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57075" y="5733256"/>
            <a:ext cx="75873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HGP明朝E" pitchFamily="18" charset="-128"/>
                <a:ea typeface="HGP明朝E" pitchFamily="18" charset="-128"/>
              </a:rPr>
              <a:t>TMT</a:t>
            </a:r>
            <a:r>
              <a:rPr lang="ja-JP" altLang="en-US" sz="2800" dirty="0" err="1">
                <a:latin typeface="HGP明朝E" pitchFamily="18" charset="-128"/>
                <a:ea typeface="HGP明朝E" pitchFamily="18" charset="-128"/>
              </a:rPr>
              <a:t>へ</a:t>
            </a:r>
            <a:r>
              <a:rPr lang="ja-JP" altLang="en-US" sz="2800" dirty="0" err="1" smtClean="0">
                <a:latin typeface="HGP明朝E" pitchFamily="18" charset="-128"/>
                <a:ea typeface="HGP明朝E" pitchFamily="18" charset="-128"/>
              </a:rPr>
              <a:t>の</a:t>
            </a:r>
            <a:r>
              <a:rPr lang="ja-JP" altLang="en-US" sz="2800" dirty="0" smtClean="0">
                <a:latin typeface="HGP明朝E" pitchFamily="18" charset="-128"/>
                <a:ea typeface="HGP明朝E" pitchFamily="18" charset="-128"/>
              </a:rPr>
              <a:t>準備とは、</a:t>
            </a:r>
            <a:endParaRPr lang="en-US" altLang="ja-JP" sz="2800" dirty="0" smtClean="0">
              <a:latin typeface="HGP明朝E" pitchFamily="18" charset="-128"/>
              <a:ea typeface="HGP明朝E" pitchFamily="18" charset="-128"/>
            </a:endParaRPr>
          </a:p>
          <a:p>
            <a:pPr algn="ctr"/>
            <a:r>
              <a:rPr lang="ja-JP" altLang="en-US" sz="2800" dirty="0" smtClean="0">
                <a:latin typeface="HGP明朝E" pitchFamily="18" charset="-128"/>
                <a:ea typeface="HGP明朝E" pitchFamily="18" charset="-128"/>
              </a:rPr>
              <a:t>国内の大学と企業の技術ネットワークをつくること</a:t>
            </a:r>
            <a:endParaRPr kumimoji="1" lang="ja-JP" altLang="en-US" sz="2800" dirty="0">
              <a:latin typeface="HGP明朝E" pitchFamily="18" charset="-128"/>
              <a:ea typeface="HGP明朝E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23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080120"/>
          </a:xfrm>
        </p:spPr>
        <p:txBody>
          <a:bodyPr>
            <a:normAutofit/>
          </a:bodyPr>
          <a:lstStyle/>
          <a:p>
            <a:r>
              <a:rPr lang="ja-JP" altLang="en-US" sz="4000" b="1" dirty="0" smtClean="0">
                <a:latin typeface="HGPｺﾞｼｯｸM" pitchFamily="50" charset="-128"/>
                <a:ea typeface="HGPｺﾞｼｯｸM" pitchFamily="50" charset="-128"/>
              </a:rPr>
              <a:t>木曽</a:t>
            </a:r>
            <a:r>
              <a:rPr lang="ja-JP" altLang="en-US" sz="4000" b="1" dirty="0" smtClean="0">
                <a:latin typeface="HGPｺﾞｼｯｸM" pitchFamily="50" charset="-128"/>
                <a:ea typeface="HGPｺﾞｼｯｸM" pitchFamily="50" charset="-128"/>
              </a:rPr>
              <a:t>アレイコントローラ</a:t>
            </a:r>
            <a:r>
              <a:rPr lang="en-US" altLang="ja-JP" sz="4000" b="1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4000" b="1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endParaRPr lang="ja-JP" altLang="en-US" sz="28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84658" y="1340768"/>
            <a:ext cx="3719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木曽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観測所</a:t>
            </a:r>
            <a:r>
              <a:rPr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が、</a:t>
            </a:r>
            <a:r>
              <a:rPr lang="ja-JP" altLang="en-US" sz="2000" dirty="0" smtClean="0">
                <a:solidFill>
                  <a:srgbClr val="FF0000"/>
                </a:solidFill>
                <a:latin typeface="HGPｺﾞｼｯｸM" pitchFamily="50" charset="-128"/>
                <a:ea typeface="HGPｺﾞｼｯｸM" pitchFamily="50" charset="-128"/>
              </a:rPr>
              <a:t>自分たちのために</a:t>
            </a:r>
            <a:endParaRPr lang="en-US" altLang="ja-JP" sz="2000" dirty="0" smtClean="0">
              <a:solidFill>
                <a:srgbClr val="FF0000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kumimoji="1" lang="ja-JP" altLang="en-US" sz="2000" dirty="0">
                <a:latin typeface="HGPｺﾞｼｯｸM" pitchFamily="50" charset="-128"/>
                <a:ea typeface="HGPｺﾞｼｯｸM" pitchFamily="50" charset="-128"/>
              </a:rPr>
              <a:t>開発</a:t>
            </a:r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した</a:t>
            </a:r>
            <a:r>
              <a:rPr kumimoji="1" lang="en-US" altLang="ja-JP" sz="2000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読み出しシステム</a:t>
            </a:r>
            <a:endParaRPr kumimoji="1" lang="ja-JP" altLang="en-US" sz="2000" dirty="0"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0" t="7667" r="4492" b="1876"/>
          <a:stretch/>
        </p:blipFill>
        <p:spPr bwMode="auto">
          <a:xfrm>
            <a:off x="3735646" y="4123109"/>
            <a:ext cx="1476076" cy="148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tel_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13589" r="17884" b="5255"/>
          <a:stretch/>
        </p:blipFill>
        <p:spPr bwMode="auto">
          <a:xfrm>
            <a:off x="1979712" y="4123426"/>
            <a:ext cx="1512167" cy="14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62" t="22611" r="34079" b="33929"/>
          <a:stretch/>
        </p:blipFill>
        <p:spPr bwMode="auto">
          <a:xfrm>
            <a:off x="5428569" y="4123426"/>
            <a:ext cx="1750754" cy="148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5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333682" y="1628800"/>
            <a:ext cx="5030406" cy="2448272"/>
          </a:xfrm>
          <a:prstGeom prst="roundRect">
            <a:avLst>
              <a:gd name="adj" fmla="val 7491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03" y="1772816"/>
            <a:ext cx="3028469" cy="202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ja-JP" altLang="en-US" sz="2800" b="1" dirty="0" smtClean="0">
                <a:latin typeface="HGPｺﾞｼｯｸM" pitchFamily="50" charset="-128"/>
                <a:ea typeface="HGPｺﾞｼｯｸM" pitchFamily="50" charset="-128"/>
              </a:rPr>
              <a:t>木曽観測所 超広視野カメラ</a:t>
            </a:r>
            <a: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  <a:t/>
            </a:r>
            <a:b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</a:br>
            <a: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  <a:t>KWFC (</a:t>
            </a:r>
            <a:r>
              <a:rPr lang="en-US" altLang="ja-JP" sz="3200" b="1" u="sng" dirty="0" smtClean="0">
                <a:latin typeface="HGPｺﾞｼｯｸM" pitchFamily="50" charset="-128"/>
                <a:ea typeface="HGPｺﾞｼｯｸM" pitchFamily="50" charset="-128"/>
              </a:rPr>
              <a:t>K</a:t>
            </a:r>
            <a: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  <a:t>iso </a:t>
            </a:r>
            <a:r>
              <a:rPr lang="en-US" altLang="ja-JP" sz="3200" b="1" u="sng" dirty="0" smtClean="0">
                <a:latin typeface="HGPｺﾞｼｯｸM" pitchFamily="50" charset="-128"/>
                <a:ea typeface="HGPｺﾞｼｯｸM" pitchFamily="50" charset="-128"/>
              </a:rPr>
              <a:t>W</a:t>
            </a:r>
            <a: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  <a:t>ide </a:t>
            </a:r>
            <a:r>
              <a:rPr lang="en-US" altLang="ja-JP" sz="3200" b="1" u="sng" dirty="0" smtClean="0">
                <a:latin typeface="HGPｺﾞｼｯｸM" pitchFamily="50" charset="-128"/>
                <a:ea typeface="HGPｺﾞｼｯｸM" pitchFamily="50" charset="-128"/>
              </a:rPr>
              <a:t>F</a:t>
            </a:r>
            <a: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  <a:t>ield </a:t>
            </a:r>
            <a:r>
              <a:rPr lang="en-US" altLang="ja-JP" sz="3200" b="1" u="sng" dirty="0" smtClean="0">
                <a:latin typeface="HGPｺﾞｼｯｸM" pitchFamily="50" charset="-128"/>
                <a:ea typeface="HGPｺﾞｼｯｸM" pitchFamily="50" charset="-128"/>
              </a:rPr>
              <a:t>C</a:t>
            </a:r>
            <a:r>
              <a:rPr lang="en-US" altLang="ja-JP" sz="3200" b="1" dirty="0" smtClean="0">
                <a:latin typeface="HGPｺﾞｼｯｸM" pitchFamily="50" charset="-128"/>
                <a:ea typeface="HGPｺﾞｼｯｸM" pitchFamily="50" charset="-128"/>
              </a:rPr>
              <a:t>amera)</a:t>
            </a:r>
            <a:endParaRPr kumimoji="1" lang="ja-JP" altLang="en-US" sz="32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5690" y="1635472"/>
            <a:ext cx="5371983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視野</a:t>
            </a:r>
            <a:r>
              <a:rPr lang="en-US" altLang="ja-JP" sz="2400" b="1" dirty="0" smtClean="0">
                <a:latin typeface="HGPｺﾞｼｯｸM" pitchFamily="50" charset="-128"/>
                <a:ea typeface="HGPｺﾞｼｯｸM" pitchFamily="50" charset="-128"/>
              </a:rPr>
              <a:t>: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  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2°x 2°</a:t>
            </a:r>
          </a:p>
          <a:p>
            <a:endParaRPr lang="en-US" altLang="ja-JP" sz="14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en-US" altLang="ja-JP" sz="2400" b="1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  <a:r>
              <a:rPr kumimoji="1"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 :  MIT</a:t>
            </a:r>
            <a:r>
              <a:rPr kumimoji="1"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社製  </a:t>
            </a:r>
            <a:r>
              <a:rPr kumimoji="1"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2k x 4k (2ch</a:t>
            </a:r>
            <a:r>
              <a:rPr kumimoji="1"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出力</a:t>
            </a:r>
            <a:r>
              <a:rPr kumimoji="1"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)</a:t>
            </a:r>
          </a:p>
          <a:p>
            <a:r>
              <a:rPr lang="en-US" altLang="ja-JP" sz="24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                   </a:t>
            </a:r>
            <a:r>
              <a:rPr kumimoji="1"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  x 4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台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4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kumimoji="1" lang="en-US" altLang="ja-JP" sz="24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kumimoji="1"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        </a:t>
            </a:r>
            <a:r>
              <a:rPr kumimoji="1" lang="en-US" altLang="ja-JP" sz="2400" dirty="0" err="1" smtClean="0">
                <a:latin typeface="HGPｺﾞｼｯｸM" pitchFamily="50" charset="-128"/>
                <a:ea typeface="HGPｺﾞｼｯｸM" pitchFamily="50" charset="-128"/>
              </a:rPr>
              <a:t>SITe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社製 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2k x 4k (2ch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出力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)</a:t>
            </a:r>
          </a:p>
          <a:p>
            <a:r>
              <a:rPr lang="en-US" altLang="ja-JP" sz="24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                     x 4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台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b="1" dirty="0" smtClean="0">
                <a:latin typeface="HGPｺﾞｼｯｸM" pitchFamily="50" charset="-128"/>
                <a:ea typeface="HGPｺﾞｼｯｸM" pitchFamily="50" charset="-128"/>
              </a:rPr>
              <a:t>読み出しシステム</a:t>
            </a:r>
            <a:endParaRPr lang="en-US" altLang="ja-JP" sz="2400" b="1" dirty="0" smtClean="0">
              <a:latin typeface="HGPｺﾞｼｯｸM" pitchFamily="50" charset="-128"/>
              <a:ea typeface="HGPｺﾞｼｯｸM" pitchFamily="50" charset="-128"/>
            </a:endParaRPr>
          </a:p>
          <a:p>
            <a:endParaRPr lang="en-US" altLang="ja-JP" sz="1100" b="1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24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木曽観測所で独自に開発したシステム</a:t>
            </a:r>
            <a:endParaRPr lang="en-US" altLang="ja-JP" sz="24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2400" dirty="0">
                <a:latin typeface="HGPｺﾞｼｯｸM" pitchFamily="50" charset="-128"/>
                <a:ea typeface="HGPｺﾞｼｯｸM" pitchFamily="50" charset="-128"/>
              </a:rPr>
              <a:t> </a:t>
            </a:r>
            <a:r>
              <a:rPr lang="en-US" altLang="ja-JP" sz="2400" u="sng" dirty="0" smtClean="0">
                <a:latin typeface="HGPｺﾞｼｯｸM" pitchFamily="50" charset="-128"/>
                <a:ea typeface="HGPｺﾞｼｯｸM" pitchFamily="50" charset="-128"/>
              </a:rPr>
              <a:t>K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iso </a:t>
            </a:r>
            <a:r>
              <a:rPr lang="en-US" altLang="ja-JP" sz="2400" u="sng" dirty="0" smtClean="0">
                <a:latin typeface="HGPｺﾞｼｯｸM" pitchFamily="50" charset="-128"/>
                <a:ea typeface="HGPｺﾞｼｯｸM" pitchFamily="50" charset="-128"/>
              </a:rPr>
              <a:t>A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rray </a:t>
            </a:r>
            <a:r>
              <a:rPr lang="en-US" altLang="ja-JP" sz="2400" u="sng" dirty="0" smtClean="0">
                <a:latin typeface="HGPｺﾞｼｯｸM" pitchFamily="50" charset="-128"/>
                <a:ea typeface="HGPｺﾞｼｯｸM" pitchFamily="50" charset="-128"/>
              </a:rPr>
              <a:t>C</a:t>
            </a:r>
            <a:r>
              <a:rPr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ontroller; </a:t>
            </a:r>
            <a:r>
              <a:rPr lang="en-US" altLang="ja-JP" sz="2400" b="1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endParaRPr lang="en-US" altLang="ja-JP" sz="24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2050" name="Picture 2" descr="C:\Users\sako\Desktop\KISO\PicBoard\IMG_54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t="7476" r="5498" b="6527"/>
          <a:stretch/>
        </p:blipFill>
        <p:spPr bwMode="auto">
          <a:xfrm>
            <a:off x="5831934" y="4361147"/>
            <a:ext cx="2986983" cy="20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3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/>
          <p:cNvSpPr txBox="1"/>
          <p:nvPr/>
        </p:nvSpPr>
        <p:spPr>
          <a:xfrm>
            <a:off x="3339429" y="951111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GPｺﾞｼｯｸM" pitchFamily="50" charset="-128"/>
                <a:ea typeface="HGPｺﾞｼｯｸM" pitchFamily="50" charset="-128"/>
              </a:rPr>
              <a:t>KWFC</a:t>
            </a:r>
            <a:r>
              <a:rPr kumimoji="1"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の場合</a:t>
            </a:r>
            <a:endParaRPr kumimoji="1" lang="ja-JP" altLang="en-US" sz="2400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1256" y="-1198"/>
            <a:ext cx="6995120" cy="1143000"/>
          </a:xfrm>
        </p:spPr>
        <p:txBody>
          <a:bodyPr>
            <a:normAutofit/>
          </a:bodyPr>
          <a:lstStyle/>
          <a:p>
            <a:r>
              <a:rPr lang="en-US" altLang="ja-JP" sz="4000" b="1" dirty="0" smtClean="0">
                <a:latin typeface="HGPｺﾞｼｯｸM" pitchFamily="50" charset="-128"/>
                <a:ea typeface="HGPｺﾞｼｯｸM" pitchFamily="50" charset="-128"/>
              </a:rPr>
              <a:t>KAC</a:t>
            </a:r>
            <a:r>
              <a:rPr lang="ja-JP" altLang="en-US" sz="4000" b="1" dirty="0" smtClean="0">
                <a:latin typeface="HGPｺﾞｼｯｸM" pitchFamily="50" charset="-128"/>
                <a:ea typeface="HGPｺﾞｼｯｸM" pitchFamily="50" charset="-128"/>
              </a:rPr>
              <a:t>の構成図</a:t>
            </a:r>
            <a:endParaRPr kumimoji="1" lang="ja-JP" altLang="en-US" sz="40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grpSp>
        <p:nvGrpSpPr>
          <p:cNvPr id="3088" name="グループ化 3087"/>
          <p:cNvGrpSpPr/>
          <p:nvPr/>
        </p:nvGrpSpPr>
        <p:grpSpPr>
          <a:xfrm>
            <a:off x="1847896" y="2204864"/>
            <a:ext cx="4261856" cy="2882414"/>
            <a:chOff x="2493541" y="2374100"/>
            <a:chExt cx="3384376" cy="2288949"/>
          </a:xfrm>
        </p:grpSpPr>
        <p:pic>
          <p:nvPicPr>
            <p:cNvPr id="44" name="Picture 2" descr="C:\Users\sako\Desktop\KISO\PicBoard\IMG_54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3" t="7476" r="5498" b="6527"/>
            <a:stretch/>
          </p:blipFill>
          <p:spPr bwMode="auto">
            <a:xfrm>
              <a:off x="2493541" y="2374100"/>
              <a:ext cx="3384376" cy="2288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テキスト ボックス 79"/>
            <p:cNvSpPr txBox="1"/>
            <p:nvPr/>
          </p:nvSpPr>
          <p:spPr>
            <a:xfrm>
              <a:off x="2539919" y="3632139"/>
              <a:ext cx="2754936" cy="29329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HGPｺﾞｼｯｸM" pitchFamily="50" charset="-128"/>
                  <a:ea typeface="HGPｺﾞｼｯｸM" pitchFamily="50" charset="-128"/>
                </a:rPr>
                <a:t>ADC  #1      #2       #3     #4  </a:t>
              </a: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2562280" y="4261111"/>
              <a:ext cx="2618730" cy="29329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latin typeface="HGPｺﾞｼｯｸM" pitchFamily="50" charset="-128"/>
                  <a:ea typeface="HGPｺﾞｼｯｸM" pitchFamily="50" charset="-128"/>
                </a:rPr>
                <a:t>DRV</a:t>
              </a:r>
              <a:r>
                <a:rPr kumimoji="1" lang="en-US" altLang="ja-JP" b="1" dirty="0" smtClean="0">
                  <a:latin typeface="HGPｺﾞｼｯｸM" pitchFamily="50" charset="-128"/>
                  <a:ea typeface="HGPｺﾞｼｯｸM" pitchFamily="50" charset="-128"/>
                </a:rPr>
                <a:t>  #1      #2      #3     #4 </a:t>
              </a:r>
            </a:p>
          </p:txBody>
        </p:sp>
      </p:grpSp>
      <p:cxnSp>
        <p:nvCxnSpPr>
          <p:cNvPr id="45" name="直線矢印コネクタ 44"/>
          <p:cNvCxnSpPr/>
          <p:nvPr/>
        </p:nvCxnSpPr>
        <p:spPr>
          <a:xfrm flipH="1" flipV="1">
            <a:off x="4991053" y="4646164"/>
            <a:ext cx="384423" cy="143795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899592" y="3992204"/>
            <a:ext cx="97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>
            <a:off x="912424" y="4797152"/>
            <a:ext cx="972000" cy="0"/>
          </a:xfrm>
          <a:prstGeom prst="straightConnector1">
            <a:avLst/>
          </a:prstGeom>
          <a:ln w="381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/>
          <p:cNvSpPr txBox="1"/>
          <p:nvPr/>
        </p:nvSpPr>
        <p:spPr>
          <a:xfrm>
            <a:off x="4886785" y="6084122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latin typeface="HGPｺﾞｼｯｸM" pitchFamily="50" charset="-128"/>
                <a:ea typeface="HGPｺﾞｼｯｸM" pitchFamily="50" charset="-128"/>
              </a:rPr>
              <a:t>電源</a:t>
            </a:r>
            <a:endParaRPr kumimoji="1" lang="en-US" altLang="ja-JP" sz="20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091" name="角丸四角形 3090"/>
          <p:cNvSpPr/>
          <p:nvPr/>
        </p:nvSpPr>
        <p:spPr>
          <a:xfrm>
            <a:off x="179512" y="3646071"/>
            <a:ext cx="725392" cy="14412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CCD</a:t>
            </a:r>
          </a:p>
          <a:p>
            <a:pPr algn="ctr"/>
            <a:r>
              <a:rPr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x8</a:t>
            </a:r>
            <a:r>
              <a:rPr lang="ja-JP" altLang="en-US" sz="1600" b="1" dirty="0">
                <a:latin typeface="HGPｺﾞｼｯｸM" pitchFamily="50" charset="-128"/>
                <a:ea typeface="HGPｺﾞｼｯｸM" pitchFamily="50" charset="-128"/>
              </a:rPr>
              <a:t>台</a:t>
            </a:r>
            <a:endParaRPr kumimoji="1" lang="ja-JP" altLang="en-US" sz="1600" b="1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6474830" y="5805264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      LVDS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信号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(LAN</a:t>
            </a:r>
            <a:r>
              <a:rPr kumimoji="1" lang="ja-JP" altLang="en-US" dirty="0" smtClean="0">
                <a:latin typeface="HGPｺﾞｼｯｸM" pitchFamily="50" charset="-128"/>
                <a:ea typeface="HGPｺﾞｼｯｸM" pitchFamily="50" charset="-128"/>
              </a:rPr>
              <a:t>ケーブル</a:t>
            </a:r>
            <a:r>
              <a:rPr kumimoji="1" lang="en-US" altLang="ja-JP" dirty="0" smtClean="0">
                <a:latin typeface="HGPｺﾞｼｯｸM" pitchFamily="50" charset="-128"/>
                <a:ea typeface="HGPｺﾞｼｯｸM" pitchFamily="50" charset="-128"/>
              </a:rPr>
              <a:t>, &lt;10m)</a:t>
            </a: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5652120" y="5147900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IF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ボードへ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323528" y="5085184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HGPｺﾞｼｯｸM" pitchFamily="50" charset="-128"/>
                <a:ea typeface="HGPｺﾞｼｯｸM" pitchFamily="50" charset="-128"/>
              </a:rPr>
              <a:t>preAmp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なし</a:t>
            </a:r>
            <a:endParaRPr kumimoji="1"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13" name="正方形/長方形 112"/>
          <p:cNvSpPr/>
          <p:nvPr/>
        </p:nvSpPr>
        <p:spPr>
          <a:xfrm>
            <a:off x="6409606" y="803319"/>
            <a:ext cx="2266849" cy="2305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114" name="Picture 3" descr="C:\Users\sako\Desktop\pex29214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2345">
            <a:off x="6474435" y="2175835"/>
            <a:ext cx="1505975" cy="125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3" descr="C:\Users\sako\Desktop\pex29214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2345">
            <a:off x="7194515" y="2175835"/>
            <a:ext cx="1505975" cy="125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グループ化 115"/>
          <p:cNvGrpSpPr/>
          <p:nvPr/>
        </p:nvGrpSpPr>
        <p:grpSpPr>
          <a:xfrm rot="10800000">
            <a:off x="6758993" y="3779788"/>
            <a:ext cx="1622140" cy="857084"/>
            <a:chOff x="-1227221" y="-1925053"/>
            <a:chExt cx="13860379" cy="7323359"/>
          </a:xfrm>
        </p:grpSpPr>
        <p:pic>
          <p:nvPicPr>
            <p:cNvPr id="117" name="Picture 8" descr="C:\Users\sako\Desktop\KAC\P101018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3" t="27540" r="22312" b="30606"/>
            <a:stretch/>
          </p:blipFill>
          <p:spPr bwMode="auto">
            <a:xfrm>
              <a:off x="-1135117" y="-1797270"/>
              <a:ext cx="13684469" cy="63783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8" name="フリーフォーム 117"/>
            <p:cNvSpPr/>
            <p:nvPr/>
          </p:nvSpPr>
          <p:spPr>
            <a:xfrm>
              <a:off x="-1227221" y="-1925053"/>
              <a:ext cx="13860379" cy="7323359"/>
            </a:xfrm>
            <a:custGeom>
              <a:avLst/>
              <a:gdLst>
                <a:gd name="connsiteX0" fmla="*/ 13860379 w 13860379"/>
                <a:gd name="connsiteY0" fmla="*/ 0 h 6617369"/>
                <a:gd name="connsiteX1" fmla="*/ 0 w 13860379"/>
                <a:gd name="connsiteY1" fmla="*/ 24064 h 6617369"/>
                <a:gd name="connsiteX2" fmla="*/ 0 w 13860379"/>
                <a:gd name="connsiteY2" fmla="*/ 6617369 h 6617369"/>
                <a:gd name="connsiteX3" fmla="*/ 13860379 w 13860379"/>
                <a:gd name="connsiteY3" fmla="*/ 6569242 h 6617369"/>
                <a:gd name="connsiteX4" fmla="*/ 13860379 w 13860379"/>
                <a:gd name="connsiteY4" fmla="*/ 1371600 h 6617369"/>
                <a:gd name="connsiteX5" fmla="*/ 13282863 w 13860379"/>
                <a:gd name="connsiteY5" fmla="*/ 1371600 h 6617369"/>
                <a:gd name="connsiteX6" fmla="*/ 13451305 w 13860379"/>
                <a:gd name="connsiteY6" fmla="*/ 5101390 h 6617369"/>
                <a:gd name="connsiteX7" fmla="*/ 13186610 w 13860379"/>
                <a:gd name="connsiteY7" fmla="*/ 5149516 h 6617369"/>
                <a:gd name="connsiteX8" fmla="*/ 13162547 w 13860379"/>
                <a:gd name="connsiteY8" fmla="*/ 5221706 h 6617369"/>
                <a:gd name="connsiteX9" fmla="*/ 12392526 w 13860379"/>
                <a:gd name="connsiteY9" fmla="*/ 5245769 h 6617369"/>
                <a:gd name="connsiteX10" fmla="*/ 12368463 w 13860379"/>
                <a:gd name="connsiteY10" fmla="*/ 5967664 h 6617369"/>
                <a:gd name="connsiteX11" fmla="*/ 8037095 w 13860379"/>
                <a:gd name="connsiteY11" fmla="*/ 6015790 h 6617369"/>
                <a:gd name="connsiteX12" fmla="*/ 8037095 w 13860379"/>
                <a:gd name="connsiteY12" fmla="*/ 5342021 h 6617369"/>
                <a:gd name="connsiteX13" fmla="*/ 7243010 w 13860379"/>
                <a:gd name="connsiteY13" fmla="*/ 5342021 h 6617369"/>
                <a:gd name="connsiteX14" fmla="*/ 7194884 w 13860379"/>
                <a:gd name="connsiteY14" fmla="*/ 5269832 h 6617369"/>
                <a:gd name="connsiteX15" fmla="*/ 6593305 w 13860379"/>
                <a:gd name="connsiteY15" fmla="*/ 5269832 h 6617369"/>
                <a:gd name="connsiteX16" fmla="*/ 6472989 w 13860379"/>
                <a:gd name="connsiteY16" fmla="*/ 5293895 h 6617369"/>
                <a:gd name="connsiteX17" fmla="*/ 5727032 w 13860379"/>
                <a:gd name="connsiteY17" fmla="*/ 5342021 h 6617369"/>
                <a:gd name="connsiteX18" fmla="*/ 5727032 w 13860379"/>
                <a:gd name="connsiteY18" fmla="*/ 6015790 h 6617369"/>
                <a:gd name="connsiteX19" fmla="*/ 5558589 w 13860379"/>
                <a:gd name="connsiteY19" fmla="*/ 6087979 h 6617369"/>
                <a:gd name="connsiteX20" fmla="*/ 1467853 w 13860379"/>
                <a:gd name="connsiteY20" fmla="*/ 6112042 h 6617369"/>
                <a:gd name="connsiteX21" fmla="*/ 1347537 w 13860379"/>
                <a:gd name="connsiteY21" fmla="*/ 6039853 h 6617369"/>
                <a:gd name="connsiteX22" fmla="*/ 1323474 w 13860379"/>
                <a:gd name="connsiteY22" fmla="*/ 5342021 h 6617369"/>
                <a:gd name="connsiteX23" fmla="*/ 457200 w 13860379"/>
                <a:gd name="connsiteY23" fmla="*/ 5390148 h 6617369"/>
                <a:gd name="connsiteX24" fmla="*/ 457200 w 13860379"/>
                <a:gd name="connsiteY24" fmla="*/ 5390148 h 6617369"/>
                <a:gd name="connsiteX25" fmla="*/ 288758 w 13860379"/>
                <a:gd name="connsiteY25" fmla="*/ 5245769 h 6617369"/>
                <a:gd name="connsiteX26" fmla="*/ 385010 w 13860379"/>
                <a:gd name="connsiteY26" fmla="*/ 1347537 h 6617369"/>
                <a:gd name="connsiteX27" fmla="*/ 1876926 w 13860379"/>
                <a:gd name="connsiteY27" fmla="*/ 1347537 h 6617369"/>
                <a:gd name="connsiteX28" fmla="*/ 1925053 w 13860379"/>
                <a:gd name="connsiteY28" fmla="*/ 938464 h 6617369"/>
                <a:gd name="connsiteX29" fmla="*/ 2887579 w 13860379"/>
                <a:gd name="connsiteY29" fmla="*/ 938464 h 6617369"/>
                <a:gd name="connsiteX30" fmla="*/ 2959768 w 13860379"/>
                <a:gd name="connsiteY30" fmla="*/ 986590 h 6617369"/>
                <a:gd name="connsiteX31" fmla="*/ 2959768 w 13860379"/>
                <a:gd name="connsiteY31" fmla="*/ 1323474 h 6617369"/>
                <a:gd name="connsiteX32" fmla="*/ 7146758 w 13860379"/>
                <a:gd name="connsiteY32" fmla="*/ 1275348 h 6617369"/>
                <a:gd name="connsiteX33" fmla="*/ 7170821 w 13860379"/>
                <a:gd name="connsiteY33" fmla="*/ 914400 h 6617369"/>
                <a:gd name="connsiteX34" fmla="*/ 7243010 w 13860379"/>
                <a:gd name="connsiteY34" fmla="*/ 409074 h 6617369"/>
                <a:gd name="connsiteX35" fmla="*/ 9480884 w 13860379"/>
                <a:gd name="connsiteY35" fmla="*/ 360948 h 6617369"/>
                <a:gd name="connsiteX36" fmla="*/ 9553074 w 13860379"/>
                <a:gd name="connsiteY36" fmla="*/ 529390 h 6617369"/>
                <a:gd name="connsiteX37" fmla="*/ 9601200 w 13860379"/>
                <a:gd name="connsiteY37" fmla="*/ 1275348 h 6617369"/>
                <a:gd name="connsiteX38" fmla="*/ 13836316 w 13860379"/>
                <a:gd name="connsiteY38" fmla="*/ 1275348 h 6617369"/>
                <a:gd name="connsiteX39" fmla="*/ 13812253 w 13860379"/>
                <a:gd name="connsiteY39" fmla="*/ 72190 h 661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860379" h="6617369">
                  <a:moveTo>
                    <a:pt x="13860379" y="0"/>
                  </a:moveTo>
                  <a:lnTo>
                    <a:pt x="0" y="24064"/>
                  </a:lnTo>
                  <a:lnTo>
                    <a:pt x="0" y="6617369"/>
                  </a:lnTo>
                  <a:lnTo>
                    <a:pt x="13860379" y="6569242"/>
                  </a:lnTo>
                  <a:lnTo>
                    <a:pt x="13860379" y="1371600"/>
                  </a:lnTo>
                  <a:lnTo>
                    <a:pt x="13282863" y="1371600"/>
                  </a:lnTo>
                  <a:lnTo>
                    <a:pt x="13451305" y="5101390"/>
                  </a:lnTo>
                  <a:lnTo>
                    <a:pt x="13186610" y="5149516"/>
                  </a:lnTo>
                  <a:lnTo>
                    <a:pt x="13162547" y="5221706"/>
                  </a:lnTo>
                  <a:lnTo>
                    <a:pt x="12392526" y="5245769"/>
                  </a:lnTo>
                  <a:lnTo>
                    <a:pt x="12368463" y="5967664"/>
                  </a:lnTo>
                  <a:lnTo>
                    <a:pt x="8037095" y="6015790"/>
                  </a:lnTo>
                  <a:lnTo>
                    <a:pt x="8037095" y="5342021"/>
                  </a:lnTo>
                  <a:lnTo>
                    <a:pt x="7243010" y="5342021"/>
                  </a:lnTo>
                  <a:lnTo>
                    <a:pt x="7194884" y="5269832"/>
                  </a:lnTo>
                  <a:lnTo>
                    <a:pt x="6593305" y="5269832"/>
                  </a:lnTo>
                  <a:lnTo>
                    <a:pt x="6472989" y="5293895"/>
                  </a:lnTo>
                  <a:lnTo>
                    <a:pt x="5727032" y="5342021"/>
                  </a:lnTo>
                  <a:lnTo>
                    <a:pt x="5727032" y="6015790"/>
                  </a:lnTo>
                  <a:lnTo>
                    <a:pt x="5558589" y="6087979"/>
                  </a:lnTo>
                  <a:lnTo>
                    <a:pt x="1467853" y="6112042"/>
                  </a:lnTo>
                  <a:lnTo>
                    <a:pt x="1347537" y="6039853"/>
                  </a:lnTo>
                  <a:lnTo>
                    <a:pt x="1323474" y="5342021"/>
                  </a:lnTo>
                  <a:lnTo>
                    <a:pt x="457200" y="5390148"/>
                  </a:lnTo>
                  <a:lnTo>
                    <a:pt x="457200" y="5390148"/>
                  </a:lnTo>
                  <a:lnTo>
                    <a:pt x="288758" y="5245769"/>
                  </a:lnTo>
                  <a:lnTo>
                    <a:pt x="385010" y="1347537"/>
                  </a:lnTo>
                  <a:lnTo>
                    <a:pt x="1876926" y="1347537"/>
                  </a:lnTo>
                  <a:lnTo>
                    <a:pt x="1925053" y="938464"/>
                  </a:lnTo>
                  <a:lnTo>
                    <a:pt x="2887579" y="938464"/>
                  </a:lnTo>
                  <a:lnTo>
                    <a:pt x="2959768" y="986590"/>
                  </a:lnTo>
                  <a:lnTo>
                    <a:pt x="2959768" y="1323474"/>
                  </a:lnTo>
                  <a:lnTo>
                    <a:pt x="7146758" y="1275348"/>
                  </a:lnTo>
                  <a:lnTo>
                    <a:pt x="7170821" y="914400"/>
                  </a:lnTo>
                  <a:lnTo>
                    <a:pt x="7243010" y="409074"/>
                  </a:lnTo>
                  <a:lnTo>
                    <a:pt x="9480884" y="360948"/>
                  </a:lnTo>
                  <a:lnTo>
                    <a:pt x="9553074" y="529390"/>
                  </a:lnTo>
                  <a:lnTo>
                    <a:pt x="9601200" y="1275348"/>
                  </a:lnTo>
                  <a:lnTo>
                    <a:pt x="13836316" y="1275348"/>
                  </a:lnTo>
                  <a:lnTo>
                    <a:pt x="13812253" y="7219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PｺﾞｼｯｸM" pitchFamily="50" charset="-128"/>
                <a:ea typeface="HGPｺﾞｼｯｸM" pitchFamily="50" charset="-128"/>
              </a:endParaRPr>
            </a:p>
          </p:txBody>
        </p:sp>
      </p:grpSp>
      <p:cxnSp>
        <p:nvCxnSpPr>
          <p:cNvPr id="119" name="直線矢印コネクタ 118"/>
          <p:cNvCxnSpPr/>
          <p:nvPr/>
        </p:nvCxnSpPr>
        <p:spPr>
          <a:xfrm>
            <a:off x="7164288" y="3252022"/>
            <a:ext cx="0" cy="81575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/>
          <p:cNvCxnSpPr/>
          <p:nvPr/>
        </p:nvCxnSpPr>
        <p:spPr>
          <a:xfrm>
            <a:off x="7884368" y="3252022"/>
            <a:ext cx="0" cy="815758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/>
          <p:cNvSpPr txBox="1"/>
          <p:nvPr/>
        </p:nvSpPr>
        <p:spPr>
          <a:xfrm>
            <a:off x="7490167" y="89013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GPｺﾞｼｯｸM" pitchFamily="50" charset="-128"/>
                <a:ea typeface="HGPｺﾞｼｯｸM" pitchFamily="50" charset="-128"/>
              </a:rPr>
              <a:t>Linux PC</a:t>
            </a: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6579661" y="1466781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Interface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社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PEX-292144  </a:t>
            </a:r>
            <a:r>
              <a:rPr kumimoji="1" lang="en-US" altLang="ja-JP" sz="1600" dirty="0" smtClean="0">
                <a:latin typeface="HGPｺﾞｼｯｸM" pitchFamily="50" charset="-128"/>
                <a:ea typeface="HGPｺﾞｼｯｸM" pitchFamily="50" charset="-128"/>
              </a:rPr>
              <a:t>x2</a:t>
            </a:r>
            <a:r>
              <a:rPr kumimoji="1" lang="ja-JP" altLang="en-US" sz="1600" dirty="0" smtClean="0">
                <a:latin typeface="HGPｺﾞｼｯｸM" pitchFamily="50" charset="-128"/>
                <a:ea typeface="HGPｺﾞｼｯｸM" pitchFamily="50" charset="-128"/>
              </a:rPr>
              <a:t>枚</a:t>
            </a:r>
            <a:endParaRPr kumimoji="1" lang="en-US" altLang="ja-JP" sz="16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7622581" y="4571836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GPｺﾞｼｯｸM" pitchFamily="50" charset="-128"/>
                <a:ea typeface="HGPｺﾞｼｯｸM" pitchFamily="50" charset="-128"/>
              </a:rPr>
              <a:t>LVDS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ボード</a:t>
            </a:r>
            <a:endParaRPr lang="en-US" altLang="ja-JP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6444208" y="3369186"/>
            <a:ext cx="63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clock</a:t>
            </a:r>
            <a:endParaRPr kumimoji="1" lang="en-US" altLang="ja-JP" b="1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7236296" y="3369186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GPｺﾞｼｯｸM" pitchFamily="50" charset="-128"/>
                <a:ea typeface="HGPｺﾞｼｯｸM" pitchFamily="50" charset="-128"/>
              </a:rPr>
              <a:t>data</a:t>
            </a:r>
            <a:endParaRPr kumimoji="1" lang="en-US" altLang="ja-JP" b="1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092" name="フリーフォーム 3091"/>
          <p:cNvSpPr/>
          <p:nvPr/>
        </p:nvSpPr>
        <p:spPr>
          <a:xfrm>
            <a:off x="5375476" y="4461826"/>
            <a:ext cx="2068263" cy="1622296"/>
          </a:xfrm>
          <a:custGeom>
            <a:avLst/>
            <a:gdLst>
              <a:gd name="connsiteX0" fmla="*/ 11877 w 2068263"/>
              <a:gd name="connsiteY0" fmla="*/ 0 h 1622296"/>
              <a:gd name="connsiteX1" fmla="*/ 41374 w 2068263"/>
              <a:gd name="connsiteY1" fmla="*/ 471948 h 1622296"/>
              <a:gd name="connsiteX2" fmla="*/ 351090 w 2068263"/>
              <a:gd name="connsiteY2" fmla="*/ 1135625 h 1622296"/>
              <a:gd name="connsiteX3" fmla="*/ 1000019 w 2068263"/>
              <a:gd name="connsiteY3" fmla="*/ 1607574 h 1622296"/>
              <a:gd name="connsiteX4" fmla="*/ 1929168 w 2068263"/>
              <a:gd name="connsiteY4" fmla="*/ 1371600 h 1622296"/>
              <a:gd name="connsiteX5" fmla="*/ 2047155 w 2068263"/>
              <a:gd name="connsiteY5" fmla="*/ 117987 h 162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263" h="1622296">
                <a:moveTo>
                  <a:pt x="11877" y="0"/>
                </a:moveTo>
                <a:cubicBezTo>
                  <a:pt x="-1642" y="141338"/>
                  <a:pt x="-15161" y="282677"/>
                  <a:pt x="41374" y="471948"/>
                </a:cubicBezTo>
                <a:cubicBezTo>
                  <a:pt x="97909" y="661219"/>
                  <a:pt x="191316" y="946354"/>
                  <a:pt x="351090" y="1135625"/>
                </a:cubicBezTo>
                <a:cubicBezTo>
                  <a:pt x="510864" y="1324896"/>
                  <a:pt x="737006" y="1568245"/>
                  <a:pt x="1000019" y="1607574"/>
                </a:cubicBezTo>
                <a:cubicBezTo>
                  <a:pt x="1263032" y="1646903"/>
                  <a:pt x="1754645" y="1619864"/>
                  <a:pt x="1929168" y="1371600"/>
                </a:cubicBezTo>
                <a:cubicBezTo>
                  <a:pt x="2103691" y="1123336"/>
                  <a:pt x="2075423" y="620661"/>
                  <a:pt x="2047155" y="117987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GPｺﾞｼｯｸM" pitchFamily="50" charset="-128"/>
              <a:ea typeface="HGPｺﾞｼｯｸM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23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1517</Words>
  <Application>Microsoft Office PowerPoint</Application>
  <PresentationFormat>画面に合わせる (4:3)</PresentationFormat>
  <Paragraphs>469</Paragraphs>
  <Slides>26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Office ​​テーマ</vt:lpstr>
      <vt:lpstr>中小プロジェクト向け CCD読み出しシステムの開発 </vt:lpstr>
      <vt:lpstr>アウトライン</vt:lpstr>
      <vt:lpstr>中小望遠鏡プロジェクト</vt:lpstr>
      <vt:lpstr>中小プロジェクトの装置開発へのアプローチ</vt:lpstr>
      <vt:lpstr>中小望遠鏡プロジェクトの装置開発を通して 技術拠点とネットワークを構築</vt:lpstr>
      <vt:lpstr>TMTを支えるのは 中小望遠鏡プロジェクトの 技術と人</vt:lpstr>
      <vt:lpstr>木曽アレイコントローラ KAC</vt:lpstr>
      <vt:lpstr>木曽観測所 超広視野カメラ KWFC (Kiso Wide Field Camera)</vt:lpstr>
      <vt:lpstr>KACの構成図</vt:lpstr>
      <vt:lpstr>KACのアナログボードの構成</vt:lpstr>
      <vt:lpstr>KACの完全空乏型CCDへの対応</vt:lpstr>
      <vt:lpstr>完全空乏型CCD対応版 KAC</vt:lpstr>
      <vt:lpstr>KACの系譜</vt:lpstr>
      <vt:lpstr>KACのデザインポリシー</vt:lpstr>
      <vt:lpstr>完全空乏型CCD対応版 KAC</vt:lpstr>
      <vt:lpstr>KACのアナログボードの構成</vt:lpstr>
      <vt:lpstr>KACの構成図</vt:lpstr>
      <vt:lpstr>アナログ部　ADCボード</vt:lpstr>
      <vt:lpstr>アナログ部　DRVボード</vt:lpstr>
      <vt:lpstr>アナログ部　IF + LVDSボード</vt:lpstr>
      <vt:lpstr>PowerPoint プレゼンテーション</vt:lpstr>
      <vt:lpstr>PowerPoint プレゼンテーション</vt:lpstr>
      <vt:lpstr>PowerPoint プレゼンテーション</vt:lpstr>
      <vt:lpstr>開発の道のり</vt:lpstr>
      <vt:lpstr>まとめ</vt:lpstr>
      <vt:lpstr>真空、冷却システム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中小プロジェクト向けCCD読み出しシステムの開発：               </dc:title>
  <dc:creator>sako</dc:creator>
  <cp:lastModifiedBy>sako</cp:lastModifiedBy>
  <cp:revision>1012</cp:revision>
  <dcterms:created xsi:type="dcterms:W3CDTF">2012-02-20T06:27:19Z</dcterms:created>
  <dcterms:modified xsi:type="dcterms:W3CDTF">2012-02-22T07:16:27Z</dcterms:modified>
</cp:coreProperties>
</file>