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7"/>
  </p:notesMasterIdLst>
  <p:sldIdLst>
    <p:sldId id="256" r:id="rId2"/>
    <p:sldId id="258" r:id="rId3"/>
    <p:sldId id="261" r:id="rId4"/>
    <p:sldId id="263" r:id="rId5"/>
    <p:sldId id="266" r:id="rId6"/>
    <p:sldId id="274" r:id="rId7"/>
    <p:sldId id="270" r:id="rId8"/>
    <p:sldId id="273" r:id="rId9"/>
    <p:sldId id="278" r:id="rId10"/>
    <p:sldId id="269" r:id="rId11"/>
    <p:sldId id="260" r:id="rId12"/>
    <p:sldId id="271" r:id="rId13"/>
    <p:sldId id="272" r:id="rId14"/>
    <p:sldId id="276" r:id="rId15"/>
    <p:sldId id="277" r:id="rId16"/>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4660"/>
  </p:normalViewPr>
  <p:slideViewPr>
    <p:cSldViewPr showGuides="1">
      <p:cViewPr varScale="1">
        <p:scale>
          <a:sx n="70" d="100"/>
          <a:sy n="70" d="100"/>
        </p:scale>
        <p:origin x="-105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83F1581F-BB60-4CBD-983D-E0F4069C8462}" type="datetimeFigureOut">
              <a:rPr kumimoji="1" lang="ja-JP" altLang="en-US" smtClean="0"/>
              <a:pPr/>
              <a:t>2012/2/23</a:t>
            </a:fld>
            <a:endParaRPr kumimoji="1"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C1BFA9F-ADF1-4926-8B20-D02C7CE193BD}" type="slidenum">
              <a:rPr kumimoji="1" lang="ja-JP" altLang="en-US" smtClean="0"/>
              <a:pPr/>
              <a:t>‹#›</a:t>
            </a:fld>
            <a:endParaRPr kumimoji="1" lang="ja-JP" altLang="en-US"/>
          </a:p>
        </p:txBody>
      </p:sp>
    </p:spTree>
    <p:extLst>
      <p:ext uri="{BB962C8B-B14F-4D97-AF65-F5344CB8AC3E}">
        <p14:creationId xmlns:p14="http://schemas.microsoft.com/office/powerpoint/2010/main" val="9216342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このようなラテラル支持の方法を取っているのは、</a:t>
            </a:r>
          </a:p>
          <a:p>
            <a:r>
              <a:rPr kumimoji="1" lang="ja-JP" altLang="ja-JP" sz="1200" kern="1200" dirty="0" smtClean="0">
                <a:solidFill>
                  <a:schemeClr val="tx1"/>
                </a:solidFill>
                <a:latin typeface="+mn-lt"/>
                <a:ea typeface="+mn-ea"/>
                <a:cs typeface="+mn-cs"/>
              </a:rPr>
              <a:t>・鏡のみの着脱を容易にするため</a:t>
            </a:r>
          </a:p>
          <a:p>
            <a:r>
              <a:rPr kumimoji="1" lang="ja-JP" altLang="ja-JP" sz="1200" kern="1200" dirty="0" smtClean="0">
                <a:solidFill>
                  <a:schemeClr val="tx1"/>
                </a:solidFill>
                <a:latin typeface="+mn-lt"/>
                <a:ea typeface="+mn-ea"/>
                <a:cs typeface="+mn-cs"/>
              </a:rPr>
              <a:t>・支持点の配置により、重心部分でラテラル支持を</a:t>
            </a:r>
          </a:p>
          <a:p>
            <a:r>
              <a:rPr kumimoji="1" lang="ja-JP" altLang="ja-JP" sz="1200" kern="1200" dirty="0" smtClean="0">
                <a:solidFill>
                  <a:schemeClr val="tx1"/>
                </a:solidFill>
                <a:latin typeface="+mn-lt"/>
                <a:ea typeface="+mn-ea"/>
                <a:cs typeface="+mn-cs"/>
              </a:rPr>
              <a:t>することが困難なため</a:t>
            </a:r>
            <a:r>
              <a:rPr kumimoji="1" lang="ja-JP" altLang="en-US" sz="1200" kern="1200" dirty="0" smtClean="0">
                <a:solidFill>
                  <a:schemeClr val="tx1"/>
                </a:solidFill>
                <a:latin typeface="+mn-lt"/>
                <a:ea typeface="+mn-ea"/>
                <a:cs typeface="+mn-cs"/>
              </a:rPr>
              <a:t>。</a:t>
            </a:r>
            <a:endParaRPr kumimoji="1" lang="ja-JP"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簡単に着脱可能でかつ安定性を高めることが難しい</a:t>
            </a:r>
            <a:endParaRPr kumimoji="1" lang="ja-JP" altLang="en-US" dirty="0"/>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15</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smtClean="0">
                <a:solidFill>
                  <a:schemeClr val="tx1"/>
                </a:solidFill>
                <a:latin typeface="+mn-lt"/>
                <a:ea typeface="+mn-ea"/>
                <a:cs typeface="+mn-cs"/>
              </a:rPr>
              <a:t>単体での光学試験も予定しているが今日はそれは含まないということをコメント</a:t>
            </a:r>
            <a:endParaRPr kumimoji="1" lang="ja-JP" altLang="en-US" dirty="0"/>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rPr>
              <a:t>モーター内のエンコーダによるフィードバックは参照</a:t>
            </a:r>
            <a:r>
              <a:rPr lang="ja-JP" altLang="en-US" sz="1200" smtClean="0">
                <a:solidFill>
                  <a:prstClr val="black"/>
                </a:solidFill>
              </a:rPr>
              <a:t>していない</a:t>
            </a:r>
            <a:r>
              <a:rPr kumimoji="1" lang="ja-JP" altLang="en-US" sz="1200" smtClean="0">
                <a:solidFill>
                  <a:schemeClr val="tx1"/>
                </a:solidFill>
              </a:rPr>
              <a:t>ことをコメントすべき？</a:t>
            </a:r>
            <a:endParaRPr kumimoji="1" lang="en-US" altLang="ja-JP" sz="1100" smtClean="0">
              <a:solidFill>
                <a:schemeClr val="accent2"/>
              </a:solidFill>
            </a:endParaRPr>
          </a:p>
        </p:txBody>
      </p:sp>
      <p:sp>
        <p:nvSpPr>
          <p:cNvPr id="4" name="スライド番号プレースホルダ 3"/>
          <p:cNvSpPr>
            <a:spLocks noGrp="1"/>
          </p:cNvSpPr>
          <p:nvPr>
            <p:ph type="sldNum" sz="quarter" idx="10"/>
          </p:nvPr>
        </p:nvSpPr>
        <p:spPr/>
        <p:txBody>
          <a:bodyPr/>
          <a:lstStyle/>
          <a:p>
            <a:fld id="{3C1BFA9F-ADF1-4926-8B20-D02C7CE193BD}"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432560" y="359898"/>
            <a:ext cx="7406640" cy="1472184"/>
          </a:xfrm>
        </p:spPr>
        <p:txBody>
          <a:bodyPr anchor="b"/>
          <a:lstStyle>
            <a:lvl1pPr algn="l">
              <a:defRPr/>
            </a:lvl1pPr>
            <a:extLst/>
          </a:lstStyle>
          <a:p>
            <a:r>
              <a:rPr kumimoji="0" lang="ja-JP" altLang="en-US" smtClean="0"/>
              <a:t>マスタ タイトルの書式設定</a:t>
            </a:r>
            <a:endParaRPr kumimoji="0" lang="en-US"/>
          </a:p>
        </p:txBody>
      </p:sp>
      <p:sp>
        <p:nvSpPr>
          <p:cNvPr id="22" name="サブタイトル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smtClean="0"/>
              <a:t>マスタ サブタイトルの書式設定</a:t>
            </a:r>
            <a:endParaRPr kumimoji="0" lang="en-US"/>
          </a:p>
        </p:txBody>
      </p:sp>
      <p:sp>
        <p:nvSpPr>
          <p:cNvPr id="7" name="日付プレースホルダ 6"/>
          <p:cNvSpPr>
            <a:spLocks noGrp="1"/>
          </p:cNvSpPr>
          <p:nvPr>
            <p:ph type="dt" sz="half" idx="10"/>
          </p:nvPr>
        </p:nvSpPr>
        <p:spPr/>
        <p:txBody>
          <a:bodyPr/>
          <a:lstStyle>
            <a:extLst/>
          </a:lstStyle>
          <a:p>
            <a:fld id="{14A04A06-4D25-4065-997D-43CE1FBA8523}" type="datetime1">
              <a:rPr kumimoji="1" lang="ja-JP" altLang="en-US" smtClean="0"/>
              <a:pPr/>
              <a:t>2012/2/23</a:t>
            </a:fld>
            <a:endParaRPr kumimoji="1" lang="ja-JP" altLang="en-US"/>
          </a:p>
        </p:txBody>
      </p:sp>
      <p:sp>
        <p:nvSpPr>
          <p:cNvPr id="20" name="フッター プレースホルダ 19"/>
          <p:cNvSpPr>
            <a:spLocks noGrp="1"/>
          </p:cNvSpPr>
          <p:nvPr>
            <p:ph type="ftr" sz="quarter" idx="11"/>
          </p:nvPr>
        </p:nvSpPr>
        <p:spPr/>
        <p:txBody>
          <a:bodyPr/>
          <a:lstStyle>
            <a:extLst/>
          </a:lstStyle>
          <a:p>
            <a:endParaRPr kumimoji="1" lang="ja-JP" altLang="en-US"/>
          </a:p>
        </p:txBody>
      </p:sp>
      <p:sp>
        <p:nvSpPr>
          <p:cNvPr id="10" name="スライド番号プレースホルダ 9"/>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
        <p:nvSpPr>
          <p:cNvPr id="8" name="円/楕円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円/楕円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fld id="{52222CEA-56F8-40B2-8260-9526FBF1D491}" type="datetime1">
              <a:rPr kumimoji="1" lang="ja-JP" altLang="en-US" smtClean="0"/>
              <a:pPr/>
              <a:t>2012/2/23</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a:p>
        </p:txBody>
      </p:sp>
      <p:sp>
        <p:nvSpPr>
          <p:cNvPr id="6" name="スライド番号プレースホルダ 5"/>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274639"/>
            <a:ext cx="1828800" cy="5851525"/>
          </a:xfrm>
        </p:spPr>
        <p:txBody>
          <a:bodyPr vert="eaVert"/>
          <a:lstStyle>
            <a:extLs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1143000" y="274640"/>
            <a:ext cx="5562600" cy="5851525"/>
          </a:xfrm>
        </p:spPr>
        <p:txBody>
          <a:bodyPr vert="eaVert"/>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fld id="{9BD962AC-4602-470B-A82C-31F3EA7EA1F0}" type="datetime1">
              <a:rPr kumimoji="1" lang="ja-JP" altLang="en-US" smtClean="0"/>
              <a:pPr/>
              <a:t>2012/2/23</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a:p>
        </p:txBody>
      </p:sp>
      <p:sp>
        <p:nvSpPr>
          <p:cNvPr id="6" name="スライド番号プレースホルダ 5"/>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fld id="{E040A9D7-891E-4EC0-B646-6B502D7A17C8}" type="datetime1">
              <a:rPr kumimoji="1" lang="ja-JP" altLang="en-US" smtClean="0"/>
              <a:pPr/>
              <a:t>2012/2/23</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dirty="0"/>
          </a:p>
        </p:txBody>
      </p:sp>
      <p:sp>
        <p:nvSpPr>
          <p:cNvPr id="6" name="スライド番号プレースホルダ 5"/>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正方形/長方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タイトル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extLst/>
          </a:lstStyle>
          <a:p>
            <a:fld id="{E3F28100-5419-4D98-AC5F-39CB263C9545}" type="datetime1">
              <a:rPr kumimoji="1" lang="ja-JP" altLang="en-US" smtClean="0"/>
              <a:pPr/>
              <a:t>2012/2/23</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a:p>
        </p:txBody>
      </p:sp>
      <p:sp>
        <p:nvSpPr>
          <p:cNvPr id="6" name="スライド番号プレースホルダ 5"/>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
        <p:nvSpPr>
          <p:cNvPr id="10" name="正方形/長方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円/楕円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円/楕円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35608" y="274320"/>
            <a:ext cx="7498080" cy="1143000"/>
          </a:xfrm>
        </p:spPr>
        <p:txBody>
          <a:bodyPr/>
          <a:lstStyle>
            <a:extLst/>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extLst/>
          </a:lstStyle>
          <a:p>
            <a:fld id="{A7E790B5-7FFB-4BAE-A82A-5D7F93C731D4}" type="datetime1">
              <a:rPr kumimoji="1" lang="ja-JP" altLang="en-US" smtClean="0"/>
              <a:pPr/>
              <a:t>2012/2/23</a:t>
            </a:fld>
            <a:endParaRPr kumimoji="1" lang="ja-JP" altLang="en-US"/>
          </a:p>
        </p:txBody>
      </p:sp>
      <p:sp>
        <p:nvSpPr>
          <p:cNvPr id="6" name="フッター プレースホルダ 5"/>
          <p:cNvSpPr>
            <a:spLocks noGrp="1"/>
          </p:cNvSpPr>
          <p:nvPr>
            <p:ph type="ftr" sz="quarter" idx="11"/>
          </p:nvPr>
        </p:nvSpPr>
        <p:spPr/>
        <p:txBody>
          <a:bodyPr/>
          <a:lstStyle>
            <a:extLst/>
          </a:lstStyle>
          <a:p>
            <a:endParaRPr kumimoji="1" lang="ja-JP" altLang="en-US"/>
          </a:p>
        </p:txBody>
      </p:sp>
      <p:sp>
        <p:nvSpPr>
          <p:cNvPr id="7" name="スライド番号プレースホルダ 6"/>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extLst/>
          </a:lstStyle>
          <a:p>
            <a:fld id="{43FFA3E3-AC31-4DCB-8BE6-B87C0B7FA79E}" type="datetime1">
              <a:rPr kumimoji="1" lang="ja-JP" altLang="en-US" smtClean="0"/>
              <a:pPr/>
              <a:t>2012/2/23</a:t>
            </a:fld>
            <a:endParaRPr kumimoji="1" lang="ja-JP" altLang="en-US"/>
          </a:p>
        </p:txBody>
      </p:sp>
      <p:sp>
        <p:nvSpPr>
          <p:cNvPr id="8" name="フッター プレースホルダ 7"/>
          <p:cNvSpPr>
            <a:spLocks noGrp="1"/>
          </p:cNvSpPr>
          <p:nvPr>
            <p:ph type="ftr" sz="quarter" idx="11"/>
          </p:nvPr>
        </p:nvSpPr>
        <p:spPr/>
        <p:txBody>
          <a:bodyPr/>
          <a:lstStyle>
            <a:extLst/>
          </a:lstStyle>
          <a:p>
            <a:endParaRPr kumimoji="1" lang="ja-JP" altLang="en-US"/>
          </a:p>
        </p:txBody>
      </p:sp>
      <p:sp>
        <p:nvSpPr>
          <p:cNvPr id="9" name="スライド番号プレースホルダ 8"/>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435608" y="274320"/>
            <a:ext cx="7498080" cy="1143000"/>
          </a:xfrm>
        </p:spPr>
        <p:txBody>
          <a:bodyPr anchor="ctr"/>
          <a:lstStyle>
            <a:extLst/>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extLst/>
          </a:lstStyle>
          <a:p>
            <a:fld id="{60D5ACDE-41D9-4844-88FA-EA268D884B00}" type="datetime1">
              <a:rPr kumimoji="1" lang="ja-JP" altLang="en-US" smtClean="0"/>
              <a:pPr/>
              <a:t>2012/2/23</a:t>
            </a:fld>
            <a:endParaRPr kumimoji="1" lang="ja-JP" altLang="en-US"/>
          </a:p>
        </p:txBody>
      </p:sp>
      <p:sp>
        <p:nvSpPr>
          <p:cNvPr id="4" name="フッター プレースホルダ 3"/>
          <p:cNvSpPr>
            <a:spLocks noGrp="1"/>
          </p:cNvSpPr>
          <p:nvPr>
            <p:ph type="ftr" sz="quarter" idx="11"/>
          </p:nvPr>
        </p:nvSpPr>
        <p:spPr/>
        <p:txBody>
          <a:bodyPr/>
          <a:lstStyle>
            <a:extLst/>
          </a:lstStyle>
          <a:p>
            <a:endParaRPr kumimoji="1" lang="ja-JP" altLang="en-US"/>
          </a:p>
        </p:txBody>
      </p:sp>
      <p:sp>
        <p:nvSpPr>
          <p:cNvPr id="5" name="スライド番号プレースホルダ 4"/>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正方形/長方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付プレースホルダ 1"/>
          <p:cNvSpPr>
            <a:spLocks noGrp="1"/>
          </p:cNvSpPr>
          <p:nvPr>
            <p:ph type="dt" sz="half" idx="10"/>
          </p:nvPr>
        </p:nvSpPr>
        <p:spPr/>
        <p:txBody>
          <a:bodyPr/>
          <a:lstStyle>
            <a:extLst/>
          </a:lstStyle>
          <a:p>
            <a:fld id="{F8CFFB29-1001-49F2-B60A-7182FF95031E}" type="datetime1">
              <a:rPr kumimoji="1" lang="ja-JP" altLang="en-US" smtClean="0"/>
              <a:pPr/>
              <a:t>2012/2/23</a:t>
            </a:fld>
            <a:endParaRPr kumimoji="1" lang="ja-JP" altLang="en-US"/>
          </a:p>
        </p:txBody>
      </p:sp>
      <p:sp>
        <p:nvSpPr>
          <p:cNvPr id="3" name="フッター プレースホルダ 2"/>
          <p:cNvSpPr>
            <a:spLocks noGrp="1"/>
          </p:cNvSpPr>
          <p:nvPr>
            <p:ph type="ftr" sz="quarter" idx="11"/>
          </p:nvPr>
        </p:nvSpPr>
        <p:spPr/>
        <p:txBody>
          <a:bodyPr/>
          <a:lstStyle>
            <a:extLst/>
          </a:lstStyle>
          <a:p>
            <a:endParaRPr kumimoji="1" lang="ja-JP" altLang="en-US"/>
          </a:p>
        </p:txBody>
      </p:sp>
      <p:sp>
        <p:nvSpPr>
          <p:cNvPr id="4" name="スライド番号プレースホルダ 3"/>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
        <p:nvSpPr>
          <p:cNvPr id="6" name="正方形/長方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extLst/>
          </a:lstStyle>
          <a:p>
            <a:fld id="{702B80A8-9434-4E6A-B19D-AC775A8EA6BD}" type="datetime1">
              <a:rPr kumimoji="1" lang="ja-JP" altLang="en-US" smtClean="0"/>
              <a:pPr/>
              <a:t>2012/2/23</a:t>
            </a:fld>
            <a:endParaRPr kumimoji="1" lang="ja-JP" altLang="en-US"/>
          </a:p>
        </p:txBody>
      </p:sp>
      <p:sp>
        <p:nvSpPr>
          <p:cNvPr id="6" name="フッター プレースホルダ 5"/>
          <p:cNvSpPr>
            <a:spLocks noGrp="1"/>
          </p:cNvSpPr>
          <p:nvPr>
            <p:ph type="ftr" sz="quarter" idx="11"/>
          </p:nvPr>
        </p:nvSpPr>
        <p:spPr/>
        <p:txBody>
          <a:bodyPr/>
          <a:lstStyle>
            <a:extLst/>
          </a:lstStyle>
          <a:p>
            <a:endParaRPr kumimoji="1" lang="ja-JP" altLang="en-US"/>
          </a:p>
        </p:txBody>
      </p:sp>
      <p:sp>
        <p:nvSpPr>
          <p:cNvPr id="7" name="スライド番号プレースホルダ 6"/>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extLst/>
          </a:lstStyle>
          <a:p>
            <a:fld id="{0244D27C-B4E3-43FB-A21A-7AD7A917F87F}" type="datetime1">
              <a:rPr kumimoji="1" lang="ja-JP" altLang="en-US" smtClean="0"/>
              <a:pPr/>
              <a:t>2012/2/23</a:t>
            </a:fld>
            <a:endParaRPr kumimoji="1" lang="ja-JP" altLang="en-US"/>
          </a:p>
        </p:txBody>
      </p:sp>
      <p:sp>
        <p:nvSpPr>
          <p:cNvPr id="6" name="フッター プレースホルダ 5"/>
          <p:cNvSpPr>
            <a:spLocks noGrp="1"/>
          </p:cNvSpPr>
          <p:nvPr>
            <p:ph type="ftr" sz="quarter" idx="11"/>
          </p:nvPr>
        </p:nvSpPr>
        <p:spPr/>
        <p:txBody>
          <a:bodyPr/>
          <a:lstStyle>
            <a:extLst/>
          </a:lstStyle>
          <a:p>
            <a:endParaRPr kumimoji="1" lang="ja-JP" altLang="en-US"/>
          </a:p>
        </p:txBody>
      </p:sp>
      <p:sp>
        <p:nvSpPr>
          <p:cNvPr id="7" name="スライド番号プレースホルダ 6"/>
          <p:cNvSpPr>
            <a:spLocks noGrp="1"/>
          </p:cNvSpPr>
          <p:nvPr>
            <p:ph type="sldNum" sz="quarter" idx="12"/>
          </p:nvPr>
        </p:nvSpPr>
        <p:spPr/>
        <p:txBody>
          <a:bodyPr/>
          <a:lstStyle>
            <a:extLst/>
          </a:lstStyle>
          <a:p>
            <a:fld id="{8ABBD03E-283B-4D85-A9B4-79F9778161CD}" type="slidenum">
              <a:rPr kumimoji="1" lang="ja-JP" altLang="en-US" smtClean="0"/>
              <a:pPr/>
              <a:t>‹#›</a:t>
            </a:fld>
            <a:endParaRPr kumimoji="1" lang="ja-JP" altLang="en-US"/>
          </a:p>
        </p:txBody>
      </p:sp>
      <p:sp>
        <p:nvSpPr>
          <p:cNvPr id="8" name="正方形/長方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図プレースホル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ja-JP" altLang="en-US" smtClean="0"/>
              <a:t>アイコンをクリックして図を追加</a:t>
            </a:r>
            <a:endParaRPr kumimoji="0" lang="en-US" dirty="0"/>
          </a:p>
        </p:txBody>
      </p:sp>
      <p:sp>
        <p:nvSpPr>
          <p:cNvPr id="9" name="フローチャート: 処理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フローチャート: 処理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テキスト プレースホル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ja-JP" altLang="en-US" smtClean="0"/>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パイ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円/楕円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ドーナツ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正方形/長方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タイトル プレースホルダ 4"/>
          <p:cNvSpPr>
            <a:spLocks noGrp="1"/>
          </p:cNvSpPr>
          <p:nvPr>
            <p:ph type="title"/>
          </p:nvPr>
        </p:nvSpPr>
        <p:spPr>
          <a:xfrm>
            <a:off x="1034360" y="44624"/>
            <a:ext cx="8002136" cy="936104"/>
          </a:xfrm>
          <a:prstGeom prst="rect">
            <a:avLst/>
          </a:prstGeom>
        </p:spPr>
        <p:txBody>
          <a:bodyPr anchor="ctr">
            <a:normAutofit/>
          </a:bodyPr>
          <a:lstStyle>
            <a:extLst/>
          </a:lstStyle>
          <a:p>
            <a:r>
              <a:rPr kumimoji="0" lang="ja-JP" altLang="en-US" dirty="0" smtClean="0"/>
              <a:t>マスタ タイトルの書式設定</a:t>
            </a:r>
            <a:endParaRPr kumimoji="0" lang="en-US" dirty="0"/>
          </a:p>
        </p:txBody>
      </p:sp>
      <p:sp>
        <p:nvSpPr>
          <p:cNvPr id="9" name="テキスト プレースホルダ 8"/>
          <p:cNvSpPr>
            <a:spLocks noGrp="1"/>
          </p:cNvSpPr>
          <p:nvPr>
            <p:ph type="body" idx="1"/>
          </p:nvPr>
        </p:nvSpPr>
        <p:spPr>
          <a:xfrm>
            <a:off x="1034360" y="1124744"/>
            <a:ext cx="8002136" cy="5184576"/>
          </a:xfrm>
          <a:prstGeom prst="rect">
            <a:avLst/>
          </a:prstGeom>
        </p:spPr>
        <p:txBody>
          <a:bodyPr>
            <a:normAutofit/>
          </a:bodyPr>
          <a:lstStyle>
            <a:extLst/>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24" name="日付プレースホル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AA100F7-5399-4D1B-AE18-28E83D53B488}" type="datetime1">
              <a:rPr kumimoji="1" lang="ja-JP" altLang="en-US" smtClean="0"/>
              <a:pPr/>
              <a:t>2012/2/23</a:t>
            </a:fld>
            <a:endParaRPr kumimoji="1" lang="ja-JP" altLang="en-US"/>
          </a:p>
        </p:txBody>
      </p:sp>
      <p:sp>
        <p:nvSpPr>
          <p:cNvPr id="10" name="フッター プレースホル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1" lang="ja-JP" altLang="en-US"/>
          </a:p>
        </p:txBody>
      </p:sp>
      <p:sp>
        <p:nvSpPr>
          <p:cNvPr id="22" name="スライド番号プレースホル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ABBD03E-283B-4D85-A9B4-79F9778161CD}" type="slidenum">
              <a:rPr kumimoji="1" lang="ja-JP" altLang="en-US" smtClean="0"/>
              <a:pPr/>
              <a:t>‹#›</a:t>
            </a:fld>
            <a:endParaRPr kumimoji="1" lang="ja-JP" altLang="en-US"/>
          </a:p>
        </p:txBody>
      </p:sp>
      <p:sp>
        <p:nvSpPr>
          <p:cNvPr id="15" name="正方形/長方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rtl="0" eaLnBrk="1" latinLnBrk="0" hangingPunct="1">
        <a:spcBef>
          <a:spcPct val="0"/>
        </a:spcBef>
        <a:buNone/>
        <a:defRPr kumimoji="1"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kusastro.kyoto-u.ac.jp/~iwamuro/Kyoto3m/k3m5_1.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kusastro.kyoto-u.ac.jp/~iwamuro/Kyoto3m/N2C1300D.png"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1538" y="1199198"/>
            <a:ext cx="7000924" cy="2301240"/>
          </a:xfrm>
        </p:spPr>
        <p:txBody>
          <a:bodyPr>
            <a:normAutofit/>
          </a:bodyPr>
          <a:lstStyle/>
          <a:p>
            <a:pPr algn="just"/>
            <a:r>
              <a:rPr lang="ja-JP" altLang="ja-JP" dirty="0" smtClean="0"/>
              <a:t>岡山</a:t>
            </a:r>
            <a:r>
              <a:rPr lang="en-US" altLang="ja-JP" dirty="0" smtClean="0"/>
              <a:t>3.8m</a:t>
            </a:r>
            <a:r>
              <a:rPr lang="ja-JP" altLang="ja-JP" dirty="0" smtClean="0"/>
              <a:t>望遠鏡における主鏡制御試験の進捗状況</a:t>
            </a:r>
            <a:endParaRPr kumimoji="1" lang="ja-JP" altLang="en-US" sz="3600" b="1" cap="none" dirty="0"/>
          </a:p>
        </p:txBody>
      </p:sp>
      <p:sp>
        <p:nvSpPr>
          <p:cNvPr id="3" name="サブタイトル 2"/>
          <p:cNvSpPr>
            <a:spLocks noGrp="1"/>
          </p:cNvSpPr>
          <p:nvPr>
            <p:ph type="subTitle" idx="1"/>
          </p:nvPr>
        </p:nvSpPr>
        <p:spPr>
          <a:xfrm>
            <a:off x="2143108" y="3714752"/>
            <a:ext cx="6929486" cy="928694"/>
          </a:xfrm>
        </p:spPr>
        <p:txBody>
          <a:bodyPr>
            <a:normAutofit/>
          </a:bodyPr>
          <a:lstStyle/>
          <a:p>
            <a:pPr algn="r"/>
            <a:r>
              <a:rPr lang="zh-TW" altLang="en-US" sz="2000" b="0" dirty="0" smtClean="0">
                <a:latin typeface="ＭＳ Ｐゴシック" pitchFamily="50" charset="-128"/>
                <a:ea typeface="ＭＳ Ｐゴシック" pitchFamily="50" charset="-128"/>
              </a:rPr>
              <a:t>森谷</a:t>
            </a:r>
            <a:r>
              <a:rPr lang="ja-JP" altLang="en-US" sz="2000" b="0" dirty="0" smtClean="0">
                <a:latin typeface="ＭＳ Ｐゴシック" pitchFamily="50" charset="-128"/>
                <a:ea typeface="ＭＳ Ｐゴシック" pitchFamily="50" charset="-128"/>
              </a:rPr>
              <a:t>　</a:t>
            </a:r>
            <a:r>
              <a:rPr lang="zh-TW" altLang="en-US" sz="2000" b="0" dirty="0" smtClean="0">
                <a:latin typeface="ＭＳ Ｐゴシック" pitchFamily="50" charset="-128"/>
                <a:ea typeface="ＭＳ Ｐゴシック" pitchFamily="50" charset="-128"/>
              </a:rPr>
              <a:t>友由希</a:t>
            </a:r>
            <a:r>
              <a:rPr lang="en-US" altLang="zh-TW" sz="2000" b="0" dirty="0" smtClean="0">
                <a:latin typeface="ＭＳ Ｐゴシック" pitchFamily="50" charset="-128"/>
                <a:ea typeface="ＭＳ Ｐゴシック" pitchFamily="50" charset="-128"/>
              </a:rPr>
              <a:t>,</a:t>
            </a:r>
            <a:r>
              <a:rPr lang="ja-JP" altLang="en-US" sz="2000" b="0" dirty="0" smtClean="0">
                <a:latin typeface="ＭＳ Ｐゴシック" pitchFamily="50" charset="-128"/>
                <a:ea typeface="ＭＳ Ｐゴシック" pitchFamily="50" charset="-128"/>
              </a:rPr>
              <a:t>　</a:t>
            </a:r>
            <a:r>
              <a:rPr lang="zh-TW" altLang="en-US" sz="2000" b="0" dirty="0" smtClean="0">
                <a:latin typeface="ＭＳ Ｐゴシック" pitchFamily="50" charset="-128"/>
                <a:ea typeface="ＭＳ Ｐゴシック" pitchFamily="50" charset="-128"/>
              </a:rPr>
              <a:t>岩室</a:t>
            </a:r>
            <a:r>
              <a:rPr lang="ja-JP" altLang="en-US" sz="2000" b="0" dirty="0" smtClean="0">
                <a:latin typeface="ＭＳ Ｐゴシック" pitchFamily="50" charset="-128"/>
                <a:ea typeface="ＭＳ Ｐゴシック" pitchFamily="50" charset="-128"/>
              </a:rPr>
              <a:t>　</a:t>
            </a:r>
            <a:r>
              <a:rPr lang="zh-TW" altLang="en-US" sz="2000" b="0" dirty="0" smtClean="0">
                <a:latin typeface="ＭＳ Ｐゴシック" pitchFamily="50" charset="-128"/>
                <a:ea typeface="ＭＳ Ｐゴシック" pitchFamily="50" charset="-128"/>
              </a:rPr>
              <a:t>史英</a:t>
            </a:r>
            <a:r>
              <a:rPr lang="en-US" altLang="zh-TW" sz="2000" b="0" dirty="0" smtClean="0">
                <a:latin typeface="ＭＳ Ｐゴシック" pitchFamily="50" charset="-128"/>
                <a:ea typeface="ＭＳ Ｐゴシック" pitchFamily="50" charset="-128"/>
              </a:rPr>
              <a:t>(</a:t>
            </a:r>
            <a:r>
              <a:rPr lang="zh-TW" altLang="en-US" sz="2000" b="0" dirty="0" smtClean="0">
                <a:latin typeface="ＭＳ Ｐゴシック" pitchFamily="50" charset="-128"/>
                <a:ea typeface="ＭＳ Ｐゴシック" pitchFamily="50" charset="-128"/>
              </a:rPr>
              <a:t>京都大学</a:t>
            </a:r>
            <a:r>
              <a:rPr lang="en-US" altLang="zh-TW" sz="2000" b="0" dirty="0" smtClean="0">
                <a:latin typeface="ＭＳ Ｐゴシック" pitchFamily="50" charset="-128"/>
                <a:ea typeface="ＭＳ Ｐゴシック" pitchFamily="50" charset="-128"/>
              </a:rPr>
              <a:t>)</a:t>
            </a:r>
            <a:br>
              <a:rPr lang="en-US" altLang="zh-TW" sz="2000" b="0" dirty="0" smtClean="0">
                <a:latin typeface="ＭＳ Ｐゴシック" pitchFamily="50" charset="-128"/>
                <a:ea typeface="ＭＳ Ｐゴシック" pitchFamily="50" charset="-128"/>
              </a:rPr>
            </a:br>
            <a:r>
              <a:rPr lang="zh-TW" altLang="en-US" sz="2000" b="0" dirty="0" smtClean="0">
                <a:latin typeface="ＭＳ Ｐゴシック" pitchFamily="50" charset="-128"/>
                <a:ea typeface="ＭＳ Ｐゴシック" pitchFamily="50" charset="-128"/>
              </a:rPr>
              <a:t>他京大岡山</a:t>
            </a:r>
            <a:r>
              <a:rPr lang="en-US" altLang="zh-TW" sz="2000" b="0" dirty="0" smtClean="0">
                <a:latin typeface="ＭＳ Ｐゴシック" pitchFamily="50" charset="-128"/>
                <a:ea typeface="ＭＳ Ｐゴシック" pitchFamily="50" charset="-128"/>
              </a:rPr>
              <a:t>3.8m </a:t>
            </a:r>
            <a:r>
              <a:rPr lang="zh-TW" altLang="en-US" sz="2000" b="0" dirty="0" smtClean="0">
                <a:latin typeface="ＭＳ Ｐゴシック" pitchFamily="50" charset="-128"/>
                <a:ea typeface="ＭＳ Ｐゴシック" pitchFamily="50" charset="-128"/>
              </a:rPr>
              <a:t>新技術望遠鏡計画</a:t>
            </a:r>
            <a:r>
              <a:rPr lang="en-US" altLang="zh-TW" sz="2000" b="0" dirty="0" smtClean="0">
                <a:latin typeface="ＭＳ Ｐゴシック" pitchFamily="50" charset="-128"/>
                <a:ea typeface="ＭＳ Ｐゴシック" pitchFamily="50" charset="-128"/>
              </a:rPr>
              <a:t>WG</a:t>
            </a:r>
            <a:endParaRPr kumimoji="1" lang="ja-JP" altLang="en-US" sz="1600" b="0" dirty="0">
              <a:latin typeface="ＭＳ Ｐゴシック" pitchFamily="50" charset="-128"/>
              <a:ea typeface="ＭＳ Ｐゴシック"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b="1" dirty="0" smtClean="0"/>
              <a:t>主鏡位置制御機構試験</a:t>
            </a:r>
            <a:endParaRPr kumimoji="1" lang="ja-JP" altLang="en-US" sz="3600" b="1" dirty="0"/>
          </a:p>
        </p:txBody>
      </p:sp>
      <p:sp>
        <p:nvSpPr>
          <p:cNvPr id="6" name="コンテンツ プレースホルダ 5"/>
          <p:cNvSpPr>
            <a:spLocks noGrp="1"/>
          </p:cNvSpPr>
          <p:nvPr>
            <p:ph idx="1"/>
          </p:nvPr>
        </p:nvSpPr>
        <p:spPr/>
        <p:txBody>
          <a:bodyPr>
            <a:normAutofit/>
          </a:bodyPr>
          <a:lstStyle/>
          <a:p>
            <a:r>
              <a:rPr kumimoji="1" lang="ja-JP" altLang="en-US" sz="2400" dirty="0" smtClean="0"/>
              <a:t>試験の様子</a:t>
            </a:r>
            <a:endParaRPr kumimoji="1" lang="ja-JP" altLang="en-US" sz="1800" dirty="0"/>
          </a:p>
        </p:txBody>
      </p:sp>
      <p:pic>
        <p:nvPicPr>
          <p:cNvPr id="1026" name="Picture 2" descr="D:\Moritani_Ddrive\Users_D\Kyoto378_pictures\mirror_ctl_pictures\IMG_38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00" t="8559"/>
          <a:stretch/>
        </p:blipFill>
        <p:spPr bwMode="auto">
          <a:xfrm>
            <a:off x="1763688" y="2132856"/>
            <a:ext cx="6053347" cy="468051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36"/>
          <p:cNvGrpSpPr/>
          <p:nvPr/>
        </p:nvGrpSpPr>
        <p:grpSpPr>
          <a:xfrm>
            <a:off x="3959992" y="8920"/>
            <a:ext cx="5220519" cy="5184215"/>
            <a:chOff x="5508224" y="224945"/>
            <a:chExt cx="5220519" cy="5184215"/>
          </a:xfrm>
        </p:grpSpPr>
        <p:pic>
          <p:nvPicPr>
            <p:cNvPr id="1028" name="Picture 4" descr="D:\Moritani_Ddrive\Users_D\Kyoto378_pictures\mirror_ctl_pictures\IMG_36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366211" y="562412"/>
              <a:ext cx="2700000" cy="2025065"/>
            </a:xfrm>
            <a:prstGeom prst="rect">
              <a:avLst/>
            </a:prstGeom>
            <a:noFill/>
            <a:extLst>
              <a:ext uri="{909E8E84-426E-40DD-AFC4-6F175D3DCCD1}">
                <a14:hiddenFill xmlns:a14="http://schemas.microsoft.com/office/drawing/2010/main">
                  <a:solidFill>
                    <a:srgbClr val="FFFFFF"/>
                  </a:solidFill>
                </a14:hiddenFill>
              </a:ext>
            </a:extLst>
          </p:spPr>
        </p:pic>
        <p:sp>
          <p:nvSpPr>
            <p:cNvPr id="3" name="円/楕円 2"/>
            <p:cNvSpPr/>
            <p:nvPr/>
          </p:nvSpPr>
          <p:spPr>
            <a:xfrm>
              <a:off x="5544168" y="2780929"/>
              <a:ext cx="540000" cy="54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516336" y="2636913"/>
              <a:ext cx="540000" cy="54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6120232" y="3356993"/>
              <a:ext cx="540000" cy="54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5508224" y="4329161"/>
              <a:ext cx="540000" cy="54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696296" y="4221089"/>
              <a:ext cx="540000" cy="54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048224" y="4869160"/>
              <a:ext cx="540000" cy="54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344368" y="2987661"/>
              <a:ext cx="1579278" cy="369332"/>
            </a:xfrm>
            <a:prstGeom prst="rect">
              <a:avLst/>
            </a:prstGeom>
            <a:solidFill>
              <a:schemeClr val="bg1"/>
            </a:solidFill>
            <a:ln w="19050">
              <a:solidFill>
                <a:srgbClr val="00B0F0"/>
              </a:solidFill>
            </a:ln>
          </p:spPr>
          <p:txBody>
            <a:bodyPr wrap="none">
              <a:spAutoFit/>
            </a:bodyPr>
            <a:lstStyle/>
            <a:p>
              <a:r>
                <a:rPr lang="ja-JP" altLang="en-US" dirty="0"/>
                <a:t>アクチュエータ</a:t>
              </a:r>
            </a:p>
          </p:txBody>
        </p:sp>
        <p:cxnSp>
          <p:nvCxnSpPr>
            <p:cNvPr id="15" name="直線矢印コネクタ 14"/>
            <p:cNvCxnSpPr/>
            <p:nvPr/>
          </p:nvCxnSpPr>
          <p:spPr>
            <a:xfrm flipH="1">
              <a:off x="7110296" y="1988840"/>
              <a:ext cx="1593382" cy="113409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グループ化 27"/>
          <p:cNvGrpSpPr/>
          <p:nvPr/>
        </p:nvGrpSpPr>
        <p:grpSpPr>
          <a:xfrm>
            <a:off x="120774" y="3645024"/>
            <a:ext cx="5603354" cy="2774768"/>
            <a:chOff x="2425030" y="3284984"/>
            <a:chExt cx="5603354" cy="2774768"/>
          </a:xfrm>
        </p:grpSpPr>
        <p:sp>
          <p:nvSpPr>
            <p:cNvPr id="21" name="円/楕円 20"/>
            <p:cNvSpPr/>
            <p:nvPr/>
          </p:nvSpPr>
          <p:spPr>
            <a:xfrm>
              <a:off x="6768272" y="3429000"/>
              <a:ext cx="252000" cy="36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776384" y="3284984"/>
              <a:ext cx="252000" cy="360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Picture 3" descr="D:\Moritani_Ddrive\Users_D\Kyoto378_pictures\mirror_ctl_pictures\IMG_374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6393" r="5362"/>
            <a:stretch/>
          </p:blipFill>
          <p:spPr bwMode="auto">
            <a:xfrm>
              <a:off x="2425030" y="4941168"/>
              <a:ext cx="2218978" cy="1118584"/>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2557517" y="4869160"/>
              <a:ext cx="646331" cy="369332"/>
            </a:xfrm>
            <a:prstGeom prst="rect">
              <a:avLst/>
            </a:prstGeom>
            <a:noFill/>
            <a:ln w="28575">
              <a:noFill/>
            </a:ln>
          </p:spPr>
          <p:txBody>
            <a:bodyPr wrap="none">
              <a:spAutoFit/>
            </a:bodyPr>
            <a:lstStyle/>
            <a:p>
              <a:r>
                <a:rPr lang="ja-JP" altLang="en-US" dirty="0" smtClean="0"/>
                <a:t>外周</a:t>
              </a:r>
              <a:endParaRPr lang="ja-JP" altLang="en-US" dirty="0"/>
            </a:p>
          </p:txBody>
        </p:sp>
        <p:sp>
          <p:nvSpPr>
            <p:cNvPr id="20" name="正方形/長方形 19"/>
            <p:cNvSpPr/>
            <p:nvPr/>
          </p:nvSpPr>
          <p:spPr>
            <a:xfrm>
              <a:off x="3853661" y="4859868"/>
              <a:ext cx="646331" cy="369332"/>
            </a:xfrm>
            <a:prstGeom prst="rect">
              <a:avLst/>
            </a:prstGeom>
            <a:noFill/>
            <a:ln w="28575">
              <a:noFill/>
            </a:ln>
          </p:spPr>
          <p:txBody>
            <a:bodyPr wrap="none">
              <a:spAutoFit/>
            </a:bodyPr>
            <a:lstStyle/>
            <a:p>
              <a:r>
                <a:rPr lang="ja-JP" altLang="en-US" dirty="0" smtClean="0"/>
                <a:t>内周</a:t>
              </a:r>
              <a:endParaRPr lang="ja-JP" altLang="en-US" dirty="0"/>
            </a:p>
          </p:txBody>
        </p:sp>
        <p:cxnSp>
          <p:nvCxnSpPr>
            <p:cNvPr id="23" name="直線矢印コネクタ 22"/>
            <p:cNvCxnSpPr/>
            <p:nvPr/>
          </p:nvCxnSpPr>
          <p:spPr>
            <a:xfrm flipV="1">
              <a:off x="4644008" y="3644984"/>
              <a:ext cx="2088232" cy="139955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3810712" y="4355812"/>
              <a:ext cx="1409360" cy="369332"/>
            </a:xfrm>
            <a:prstGeom prst="rect">
              <a:avLst/>
            </a:prstGeom>
            <a:solidFill>
              <a:schemeClr val="bg1"/>
            </a:solidFill>
            <a:ln w="19050">
              <a:solidFill>
                <a:srgbClr val="00B050"/>
              </a:solidFill>
            </a:ln>
          </p:spPr>
          <p:txBody>
            <a:bodyPr wrap="none">
              <a:spAutoFit/>
            </a:bodyPr>
            <a:lstStyle/>
            <a:p>
              <a:r>
                <a:rPr lang="ja-JP" altLang="en-US" dirty="0" smtClean="0"/>
                <a:t>エッジ</a:t>
              </a:r>
              <a:r>
                <a:rPr lang="ja-JP" altLang="en-US" dirty="0"/>
                <a:t>センサ</a:t>
              </a:r>
            </a:p>
          </p:txBody>
        </p:sp>
      </p:grpSp>
      <p:grpSp>
        <p:nvGrpSpPr>
          <p:cNvPr id="14" name="グループ化 35"/>
          <p:cNvGrpSpPr/>
          <p:nvPr/>
        </p:nvGrpSpPr>
        <p:grpSpPr>
          <a:xfrm>
            <a:off x="4355976" y="-27384"/>
            <a:ext cx="4068392" cy="2304256"/>
            <a:chOff x="5003928" y="301793"/>
            <a:chExt cx="4068392" cy="2304256"/>
          </a:xfrm>
        </p:grpSpPr>
        <p:pic>
          <p:nvPicPr>
            <p:cNvPr id="1029" name="Picture 5" descr="D:\Moritani_Ddrive\Users_D\Kyoto378_pictures\mirror_ctl_pictures\IMG_367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t="17215" b="18023"/>
            <a:stretch/>
          </p:blipFill>
          <p:spPr bwMode="auto">
            <a:xfrm>
              <a:off x="5567452" y="1124744"/>
              <a:ext cx="1524828" cy="148130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矢印コネクタ 34"/>
            <p:cNvCxnSpPr>
              <a:endCxn id="38" idx="2"/>
            </p:cNvCxnSpPr>
            <p:nvPr/>
          </p:nvCxnSpPr>
          <p:spPr>
            <a:xfrm flipV="1">
              <a:off x="7092280" y="513477"/>
              <a:ext cx="1440040" cy="7964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a:xfrm>
              <a:off x="8532320" y="301793"/>
              <a:ext cx="540000" cy="4233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003928" y="1885969"/>
              <a:ext cx="2451312" cy="369332"/>
            </a:xfrm>
            <a:prstGeom prst="rect">
              <a:avLst/>
            </a:prstGeom>
            <a:solidFill>
              <a:schemeClr val="bg1"/>
            </a:solidFill>
            <a:ln w="19050">
              <a:solidFill>
                <a:srgbClr val="FF0000"/>
              </a:solidFill>
            </a:ln>
          </p:spPr>
          <p:txBody>
            <a:bodyPr wrap="none">
              <a:spAutoFit/>
            </a:bodyPr>
            <a:lstStyle/>
            <a:p>
              <a:r>
                <a:rPr lang="ja-JP" altLang="en-US" dirty="0" smtClean="0"/>
                <a:t>アクチュエータ軸センサ</a:t>
              </a:r>
              <a:endParaRPr lang="ja-JP" altLang="en-US" dirty="0"/>
            </a:p>
          </p:txBody>
        </p:sp>
      </p:grpSp>
      <p:sp>
        <p:nvSpPr>
          <p:cNvPr id="36" name="正方形/長方形 35"/>
          <p:cNvSpPr/>
          <p:nvPr/>
        </p:nvSpPr>
        <p:spPr>
          <a:xfrm>
            <a:off x="3995936" y="5517232"/>
            <a:ext cx="966931" cy="369332"/>
          </a:xfrm>
          <a:prstGeom prst="rect">
            <a:avLst/>
          </a:prstGeom>
          <a:solidFill>
            <a:schemeClr val="bg1"/>
          </a:solidFill>
          <a:ln w="19050">
            <a:solidFill>
              <a:schemeClr val="tx1"/>
            </a:solidFill>
          </a:ln>
        </p:spPr>
        <p:txBody>
          <a:bodyPr wrap="none">
            <a:spAutoFit/>
          </a:bodyPr>
          <a:lstStyle/>
          <a:p>
            <a:r>
              <a:rPr lang="ja-JP" altLang="en-US" dirty="0" smtClean="0"/>
              <a:t>制御</a:t>
            </a:r>
            <a:r>
              <a:rPr lang="en-US" altLang="ja-JP" dirty="0" smtClean="0"/>
              <a:t>PC</a:t>
            </a:r>
            <a:endParaRPr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b="1" dirty="0" smtClean="0"/>
              <a:t>主鏡位置制御機構試験</a:t>
            </a:r>
            <a:endParaRPr kumimoji="1" lang="ja-JP" altLang="en-US" sz="3600" b="1" dirty="0"/>
          </a:p>
        </p:txBody>
      </p:sp>
      <p:sp>
        <p:nvSpPr>
          <p:cNvPr id="5" name="コンテンツ プレースホルダ 4"/>
          <p:cNvSpPr>
            <a:spLocks noGrp="1"/>
          </p:cNvSpPr>
          <p:nvPr>
            <p:ph idx="1"/>
          </p:nvPr>
        </p:nvSpPr>
        <p:spPr/>
        <p:txBody>
          <a:bodyPr>
            <a:normAutofit/>
          </a:bodyPr>
          <a:lstStyle/>
          <a:p>
            <a:r>
              <a:rPr kumimoji="1" lang="ja-JP" altLang="en-US" sz="2400" dirty="0" smtClean="0"/>
              <a:t>試験の様子２</a:t>
            </a:r>
            <a:endParaRPr kumimoji="1" lang="ja-JP" altLang="en-US" sz="2400" dirty="0"/>
          </a:p>
        </p:txBody>
      </p:sp>
      <p:pic>
        <p:nvPicPr>
          <p:cNvPr id="3" name="tel_movie_short201109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656184" y="1782198"/>
            <a:ext cx="6804248" cy="51031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dirty="0" smtClean="0"/>
              <a:t>フィードバック試験</a:t>
            </a:r>
            <a:endParaRPr lang="en-US" altLang="ja-JP" sz="3200" b="1" dirty="0"/>
          </a:p>
        </p:txBody>
      </p:sp>
      <p:sp>
        <p:nvSpPr>
          <p:cNvPr id="5" name="コンテンツ プレースホルダ 4"/>
          <p:cNvSpPr>
            <a:spLocks noGrp="1"/>
          </p:cNvSpPr>
          <p:nvPr>
            <p:ph idx="1"/>
          </p:nvPr>
        </p:nvSpPr>
        <p:spPr/>
        <p:txBody>
          <a:bodyPr>
            <a:normAutofit/>
          </a:bodyPr>
          <a:lstStyle/>
          <a:p>
            <a:r>
              <a:rPr lang="en-US" altLang="ja-JP" sz="2400" dirty="0" smtClean="0"/>
              <a:t>1</a:t>
            </a:r>
            <a:r>
              <a:rPr lang="ja-JP" altLang="en-US" sz="2400" dirty="0" smtClean="0"/>
              <a:t>段フィードバック</a:t>
            </a:r>
            <a:endParaRPr lang="en-US" altLang="ja-JP" sz="2400" dirty="0" smtClean="0"/>
          </a:p>
          <a:p>
            <a:r>
              <a:rPr lang="ja-JP" altLang="en-US" sz="2400" dirty="0"/>
              <a:t>振動</a:t>
            </a:r>
            <a:r>
              <a:rPr lang="ja-JP" altLang="en-US" sz="2400" dirty="0" smtClean="0"/>
              <a:t>周波数解析</a:t>
            </a:r>
            <a:endParaRPr lang="en-US" altLang="ja-JP" sz="2400" dirty="0" smtClean="0"/>
          </a:p>
          <a:p>
            <a:pPr lvl="1"/>
            <a:r>
              <a:rPr lang="en-US" altLang="ja-JP" sz="2000" dirty="0" smtClean="0">
                <a:solidFill>
                  <a:schemeClr val="accent2"/>
                </a:solidFill>
              </a:rPr>
              <a:t>0.3Hz</a:t>
            </a:r>
            <a:r>
              <a:rPr lang="ja-JP" altLang="en-US" sz="2000" dirty="0" smtClean="0">
                <a:solidFill>
                  <a:schemeClr val="accent2"/>
                </a:solidFill>
              </a:rPr>
              <a:t>より遅い成分</a:t>
            </a:r>
            <a:r>
              <a:rPr lang="ja-JP" altLang="en-US" sz="2000" dirty="0" smtClean="0"/>
              <a:t>は改善</a:t>
            </a:r>
            <a:endParaRPr lang="en-US" altLang="ja-JP" sz="2000" dirty="0" smtClean="0"/>
          </a:p>
          <a:p>
            <a:pPr lvl="1"/>
            <a:r>
              <a:rPr lang="en-US" altLang="ja-JP" sz="2000" dirty="0" smtClean="0"/>
              <a:t>2Hz</a:t>
            </a:r>
            <a:r>
              <a:rPr lang="ja-JP" altLang="en-US" sz="2000" dirty="0" smtClean="0"/>
              <a:t>程度までは</a:t>
            </a:r>
            <a:r>
              <a:rPr lang="en-US" altLang="ja-JP" sz="2000" dirty="0" smtClean="0"/>
              <a:t>100nm</a:t>
            </a:r>
            <a:r>
              <a:rPr lang="ja-JP" altLang="en-US" sz="2000" dirty="0" smtClean="0"/>
              <a:t>レベ</a:t>
            </a:r>
            <a:r>
              <a:rPr lang="en-US" altLang="ja-JP" sz="2000" dirty="0" smtClean="0"/>
              <a:t/>
            </a:r>
            <a:br>
              <a:rPr lang="en-US" altLang="ja-JP" sz="2000" dirty="0" smtClean="0"/>
            </a:br>
            <a:r>
              <a:rPr lang="ja-JP" altLang="en-US" sz="2000" dirty="0" smtClean="0"/>
              <a:t>ルで不安定</a:t>
            </a:r>
            <a:endParaRPr lang="en-US" altLang="ja-JP" sz="2000" dirty="0" smtClean="0"/>
          </a:p>
          <a:p>
            <a:pPr lvl="1">
              <a:buNone/>
            </a:pPr>
            <a:r>
              <a:rPr lang="ja-JP" altLang="en-US" sz="2000" dirty="0" smtClean="0"/>
              <a:t>→望遠鏡の振動が伝達され</a:t>
            </a:r>
            <a:r>
              <a:rPr lang="en-US" altLang="ja-JP" sz="2000" dirty="0" smtClean="0"/>
              <a:t/>
            </a:r>
            <a:br>
              <a:rPr lang="en-US" altLang="ja-JP" sz="2000" dirty="0" smtClean="0"/>
            </a:br>
            <a:r>
              <a:rPr lang="ja-JP" altLang="en-US" sz="2000" dirty="0" smtClean="0"/>
              <a:t>ているのが主な原因か</a:t>
            </a:r>
            <a:r>
              <a:rPr lang="en-US" altLang="ja-JP" sz="2000" dirty="0" smtClean="0"/>
              <a:t/>
            </a:r>
            <a:br>
              <a:rPr lang="en-US" altLang="ja-JP" sz="2000" dirty="0" smtClean="0"/>
            </a:br>
            <a:r>
              <a:rPr lang="en-US" altLang="ja-JP" sz="2000" dirty="0" smtClean="0"/>
              <a:t>(</a:t>
            </a:r>
            <a:r>
              <a:rPr lang="ja-JP" altLang="en-US" sz="2000" dirty="0" smtClean="0"/>
              <a:t>望遠鏡の固有振動数：～４</a:t>
            </a:r>
            <a:r>
              <a:rPr lang="en-US" altLang="ja-JP" sz="2000" dirty="0" smtClean="0"/>
              <a:t>Hz)</a:t>
            </a:r>
            <a:endParaRPr kumimoji="1" lang="en-US" altLang="ja-JP" sz="2000" dirty="0" smtClean="0"/>
          </a:p>
          <a:p>
            <a:r>
              <a:rPr lang="ja-JP" altLang="en-US" sz="2400" dirty="0" smtClean="0"/>
              <a:t>段差を～</a:t>
            </a:r>
            <a:r>
              <a:rPr lang="en-US" altLang="ja-JP" sz="2400" dirty="0" smtClean="0"/>
              <a:t>8um</a:t>
            </a:r>
            <a:r>
              <a:rPr lang="ja-JP" altLang="en-US" sz="2400" dirty="0" smtClean="0"/>
              <a:t>変える</a:t>
            </a:r>
            <a:endParaRPr lang="en-US" altLang="ja-JP" sz="2400" dirty="0" smtClean="0"/>
          </a:p>
          <a:p>
            <a:pPr lvl="1"/>
            <a:r>
              <a:rPr lang="en-US" altLang="ja-JP" sz="2000" dirty="0" smtClean="0">
                <a:solidFill>
                  <a:schemeClr val="accent2"/>
                </a:solidFill>
              </a:rPr>
              <a:t>1</a:t>
            </a:r>
            <a:r>
              <a:rPr lang="ja-JP" altLang="en-US" sz="2000" dirty="0" smtClean="0">
                <a:solidFill>
                  <a:schemeClr val="accent2"/>
                </a:solidFill>
              </a:rPr>
              <a:t>秒程度</a:t>
            </a:r>
            <a:r>
              <a:rPr lang="ja-JP" altLang="en-US" sz="2000" dirty="0" smtClean="0"/>
              <a:t>で元の段差に戻る</a:t>
            </a:r>
            <a:endParaRPr lang="en-US" altLang="ja-JP" sz="2000" dirty="0" smtClean="0"/>
          </a:p>
        </p:txBody>
      </p:sp>
      <p:pic>
        <p:nvPicPr>
          <p:cNvPr id="5122" name="Picture 2" descr="http://www.kusastro.kyoto-u.ac.jp/~moritani/Kyoto3m/sensor/sensortest20111213e1.gif"/>
          <p:cNvPicPr>
            <a:picLocks noChangeAspect="1" noChangeArrowheads="1"/>
          </p:cNvPicPr>
          <p:nvPr/>
        </p:nvPicPr>
        <p:blipFill>
          <a:blip r:embed="rId3" cstate="print"/>
          <a:srcRect/>
          <a:stretch>
            <a:fillRect/>
          </a:stretch>
        </p:blipFill>
        <p:spPr bwMode="auto">
          <a:xfrm>
            <a:off x="4716016" y="567032"/>
            <a:ext cx="4500000" cy="3150000"/>
          </a:xfrm>
          <a:prstGeom prst="rect">
            <a:avLst/>
          </a:prstGeom>
          <a:noFill/>
        </p:spPr>
      </p:pic>
      <p:grpSp>
        <p:nvGrpSpPr>
          <p:cNvPr id="19" name="グループ化 18"/>
          <p:cNvGrpSpPr/>
          <p:nvPr/>
        </p:nvGrpSpPr>
        <p:grpSpPr>
          <a:xfrm>
            <a:off x="6047656" y="3790781"/>
            <a:ext cx="3132856" cy="2950587"/>
            <a:chOff x="6047656" y="3140968"/>
            <a:chExt cx="3132856" cy="2950587"/>
          </a:xfrm>
        </p:grpSpPr>
        <p:pic>
          <p:nvPicPr>
            <p:cNvPr id="5124" name="Picture 4" descr="http://www.kusastro.kyoto-u.ac.jp/~moritani/Kyoto3m/sensor/111213_fdbk1i_2.gif"/>
            <p:cNvPicPr>
              <a:picLocks noChangeAspect="1" noChangeArrowheads="1" noCrop="1"/>
            </p:cNvPicPr>
            <p:nvPr/>
          </p:nvPicPr>
          <p:blipFill>
            <a:blip r:embed="rId4" cstate="print"/>
            <a:srcRect/>
            <a:stretch>
              <a:fillRect/>
            </a:stretch>
          </p:blipFill>
          <p:spPr bwMode="auto">
            <a:xfrm>
              <a:off x="6047656" y="3140968"/>
              <a:ext cx="3096344" cy="2322258"/>
            </a:xfrm>
            <a:prstGeom prst="rect">
              <a:avLst/>
            </a:prstGeom>
            <a:noFill/>
          </p:spPr>
        </p:pic>
        <p:sp>
          <p:nvSpPr>
            <p:cNvPr id="18" name="正方形/長方形 17"/>
            <p:cNvSpPr/>
            <p:nvPr/>
          </p:nvSpPr>
          <p:spPr>
            <a:xfrm>
              <a:off x="6543252" y="5445224"/>
              <a:ext cx="2637260" cy="646331"/>
            </a:xfrm>
            <a:prstGeom prst="rect">
              <a:avLst/>
            </a:prstGeom>
          </p:spPr>
          <p:txBody>
            <a:bodyPr wrap="none">
              <a:spAutoFit/>
            </a:bodyPr>
            <a:lstStyle/>
            <a:p>
              <a:r>
                <a:rPr lang="ja-JP" altLang="en-US" dirty="0" smtClean="0"/>
                <a:t>段差を～</a:t>
              </a:r>
              <a:r>
                <a:rPr lang="en-US" altLang="ja-JP" dirty="0" smtClean="0"/>
                <a:t>8um</a:t>
              </a:r>
              <a:r>
                <a:rPr lang="ja-JP" altLang="en-US" dirty="0" smtClean="0"/>
                <a:t>変えた時の</a:t>
              </a:r>
              <a:r>
                <a:rPr lang="en-US" altLang="ja-JP" dirty="0" smtClean="0"/>
                <a:t/>
              </a:r>
              <a:br>
                <a:rPr lang="en-US" altLang="ja-JP" dirty="0" smtClean="0"/>
              </a:br>
              <a:r>
                <a:rPr lang="ja-JP" altLang="en-US" dirty="0" smtClean="0"/>
                <a:t>干渉縞の様子</a:t>
              </a:r>
              <a:endParaRPr lang="ja-JP" altLang="en-US" dirty="0"/>
            </a:p>
          </p:txBody>
        </p:sp>
      </p:grpSp>
      <p:pic>
        <p:nvPicPr>
          <p:cNvPr id="1026" name="Picture 2" descr="http://www.kusastro.kyoto-u.ac.jp/~iwamuro/Kyoto3m/mirror_control.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49" r="13589" b="62311"/>
          <a:stretch/>
        </p:blipFill>
        <p:spPr bwMode="auto">
          <a:xfrm>
            <a:off x="81151" y="5331444"/>
            <a:ext cx="5714985" cy="1409924"/>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95536" y="6228020"/>
            <a:ext cx="646331" cy="369332"/>
          </a:xfrm>
          <a:prstGeom prst="rect">
            <a:avLst/>
          </a:prstGeom>
        </p:spPr>
        <p:txBody>
          <a:bodyPr wrap="none">
            <a:spAutoFit/>
          </a:bodyPr>
          <a:lstStyle/>
          <a:p>
            <a:r>
              <a:rPr lang="ja-JP" altLang="en-US" dirty="0" smtClean="0"/>
              <a:t>外周</a:t>
            </a:r>
            <a:endParaRPr lang="ja-JP" altLang="en-US" dirty="0"/>
          </a:p>
        </p:txBody>
      </p:sp>
      <p:sp>
        <p:nvSpPr>
          <p:cNvPr id="12" name="正方形/長方形 11"/>
          <p:cNvSpPr/>
          <p:nvPr/>
        </p:nvSpPr>
        <p:spPr>
          <a:xfrm>
            <a:off x="5145175" y="6228020"/>
            <a:ext cx="646331" cy="369332"/>
          </a:xfrm>
          <a:prstGeom prst="rect">
            <a:avLst/>
          </a:prstGeom>
        </p:spPr>
        <p:txBody>
          <a:bodyPr wrap="none">
            <a:spAutoFit/>
          </a:bodyPr>
          <a:lstStyle/>
          <a:p>
            <a:r>
              <a:rPr lang="ja-JP" altLang="en-US" dirty="0"/>
              <a:t>内</a:t>
            </a:r>
            <a:r>
              <a:rPr lang="ja-JP" altLang="en-US" dirty="0" smtClean="0"/>
              <a:t>周</a:t>
            </a:r>
            <a:endParaRPr lang="ja-JP" altLang="en-US" dirty="0"/>
          </a:p>
        </p:txBody>
      </p:sp>
    </p:spTree>
    <p:extLst>
      <p:ext uri="{BB962C8B-B14F-4D97-AF65-F5344CB8AC3E}">
        <p14:creationId xmlns:p14="http://schemas.microsoft.com/office/powerpoint/2010/main" val="1967639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b="1" dirty="0" smtClean="0"/>
              <a:t>横ずれ試験</a:t>
            </a:r>
            <a:endParaRPr lang="en-US" altLang="ja-JP" sz="3600" b="1" dirty="0"/>
          </a:p>
        </p:txBody>
      </p:sp>
      <p:sp>
        <p:nvSpPr>
          <p:cNvPr id="5" name="コンテンツ プレースホルダ 4"/>
          <p:cNvSpPr>
            <a:spLocks noGrp="1"/>
          </p:cNvSpPr>
          <p:nvPr>
            <p:ph idx="1"/>
          </p:nvPr>
        </p:nvSpPr>
        <p:spPr/>
        <p:txBody>
          <a:bodyPr>
            <a:normAutofit/>
          </a:bodyPr>
          <a:lstStyle/>
          <a:p>
            <a:r>
              <a:rPr lang="ja-JP" altLang="en-US" sz="2400" dirty="0" smtClean="0"/>
              <a:t>望遠鏡の高度角変化に伴うダミー</a:t>
            </a:r>
            <a:r>
              <a:rPr lang="en-US" altLang="ja-JP" sz="2400" dirty="0" smtClean="0"/>
              <a:t/>
            </a:r>
            <a:br>
              <a:rPr lang="en-US" altLang="ja-JP" sz="2400" dirty="0" smtClean="0"/>
            </a:br>
            <a:r>
              <a:rPr lang="ja-JP" altLang="en-US" sz="2400" dirty="0" smtClean="0"/>
              <a:t>鏡との相対的な動きを調査</a:t>
            </a:r>
            <a:endParaRPr lang="en-US" altLang="ja-JP" sz="2400" dirty="0" smtClean="0"/>
          </a:p>
          <a:p>
            <a:pPr lvl="1"/>
            <a:r>
              <a:rPr lang="ja-JP" altLang="en-US" sz="2000" dirty="0" smtClean="0"/>
              <a:t>内周・外周セグメントの境界にセンサを</a:t>
            </a:r>
            <a:r>
              <a:rPr lang="en-US" altLang="ja-JP" sz="2000" dirty="0" smtClean="0"/>
              <a:t/>
            </a:r>
            <a:br>
              <a:rPr lang="en-US" altLang="ja-JP" sz="2000" dirty="0" smtClean="0"/>
            </a:br>
            <a:r>
              <a:rPr lang="en-US" altLang="ja-JP" sz="2000" dirty="0" smtClean="0"/>
              <a:t>3</a:t>
            </a:r>
            <a:r>
              <a:rPr lang="ja-JP" altLang="en-US" sz="2000" dirty="0" smtClean="0"/>
              <a:t>つ配置</a:t>
            </a:r>
            <a:endParaRPr lang="en-US" altLang="ja-JP" sz="2000" dirty="0" smtClean="0"/>
          </a:p>
          <a:p>
            <a:pPr lvl="1"/>
            <a:r>
              <a:rPr lang="ja-JP" altLang="en-US" sz="2000" dirty="0" smtClean="0"/>
              <a:t>望遠鏡を</a:t>
            </a:r>
            <a:r>
              <a:rPr lang="en-US" altLang="ja-JP" sz="2000" dirty="0" smtClean="0"/>
              <a:t>90</a:t>
            </a:r>
            <a:r>
              <a:rPr lang="ja-JP" altLang="en-US" sz="2000" dirty="0" smtClean="0"/>
              <a:t>度→</a:t>
            </a:r>
            <a:r>
              <a:rPr lang="en-US" altLang="ja-JP" sz="2000" dirty="0" smtClean="0"/>
              <a:t>30</a:t>
            </a:r>
            <a:r>
              <a:rPr lang="ja-JP" altLang="en-US" sz="2000" dirty="0" smtClean="0"/>
              <a:t>度→</a:t>
            </a:r>
            <a:r>
              <a:rPr lang="en-US" altLang="ja-JP" sz="2000" dirty="0" smtClean="0"/>
              <a:t>90</a:t>
            </a:r>
            <a:r>
              <a:rPr lang="ja-JP" altLang="en-US" sz="2000" dirty="0" smtClean="0"/>
              <a:t>度と変える</a:t>
            </a:r>
            <a:endParaRPr lang="en-US" altLang="ja-JP" sz="2000" dirty="0" smtClean="0"/>
          </a:p>
          <a:p>
            <a:r>
              <a:rPr lang="ja-JP" altLang="en-US" sz="2400" dirty="0" smtClean="0"/>
              <a:t>横ずれ量の許容範囲</a:t>
            </a:r>
            <a:r>
              <a:rPr lang="en-US" altLang="ja-JP" sz="2400" dirty="0" smtClean="0"/>
              <a:t>(</a:t>
            </a:r>
            <a:r>
              <a:rPr lang="ja-JP" altLang="en-US" sz="2400" dirty="0" smtClean="0"/>
              <a:t>シミュレータにより見積り</a:t>
            </a:r>
            <a:r>
              <a:rPr lang="en-US" altLang="ja-JP" sz="2400" dirty="0" smtClean="0"/>
              <a:t>)</a:t>
            </a:r>
          </a:p>
          <a:p>
            <a:pPr lvl="1"/>
            <a:r>
              <a:rPr lang="ja-JP" altLang="en-US" sz="2000" dirty="0" smtClean="0"/>
              <a:t>セグメント横ずれ：傾きで補正可能（補正なし： </a:t>
            </a:r>
            <a:r>
              <a:rPr lang="en-US" altLang="ja-JP" sz="2000" dirty="0" smtClean="0"/>
              <a:t>10um</a:t>
            </a:r>
            <a:r>
              <a:rPr lang="ja-JP" altLang="en-US" sz="2000" dirty="0" smtClean="0"/>
              <a:t>） </a:t>
            </a:r>
          </a:p>
          <a:p>
            <a:pPr lvl="1"/>
            <a:r>
              <a:rPr lang="ja-JP" altLang="en-US" sz="2000" dirty="0" smtClean="0"/>
              <a:t>セグメント回転：</a:t>
            </a:r>
            <a:r>
              <a:rPr lang="en-US" altLang="ja-JP" sz="2000" dirty="0" smtClean="0"/>
              <a:t>0.07</a:t>
            </a:r>
            <a:r>
              <a:rPr lang="ja-JP" altLang="en-US" sz="2000" dirty="0" smtClean="0"/>
              <a:t>度（頂点位置で </a:t>
            </a:r>
            <a:r>
              <a:rPr lang="en-US" altLang="ja-JP" sz="2000" dirty="0" smtClean="0"/>
              <a:t>0.6mm</a:t>
            </a:r>
            <a:r>
              <a:rPr lang="ja-JP" altLang="en-US" sz="2000" dirty="0" smtClean="0"/>
              <a:t>） </a:t>
            </a:r>
          </a:p>
          <a:p>
            <a:r>
              <a:rPr lang="en-US" altLang="ja-JP" sz="2400" dirty="0">
                <a:solidFill>
                  <a:schemeClr val="accent2"/>
                </a:solidFill>
              </a:rPr>
              <a:t>20μm</a:t>
            </a:r>
            <a:r>
              <a:rPr lang="ja-JP" altLang="en-US" sz="2400" dirty="0">
                <a:solidFill>
                  <a:schemeClr val="accent2"/>
                </a:solidFill>
              </a:rPr>
              <a:t>程度</a:t>
            </a:r>
            <a:r>
              <a:rPr lang="ja-JP" altLang="en-US" sz="2400" dirty="0"/>
              <a:t>の左</a:t>
            </a:r>
            <a:r>
              <a:rPr lang="ja-JP" altLang="en-US" sz="2400" dirty="0" smtClean="0"/>
              <a:t>回転＋</a:t>
            </a:r>
            <a:r>
              <a:rPr lang="en-US" altLang="ja-JP" sz="2400" dirty="0">
                <a:solidFill>
                  <a:schemeClr val="accent2"/>
                </a:solidFill>
              </a:rPr>
              <a:t>50μm</a:t>
            </a:r>
            <a:r>
              <a:rPr lang="ja-JP" altLang="en-US" sz="2400" dirty="0">
                <a:solidFill>
                  <a:schemeClr val="accent2"/>
                </a:solidFill>
              </a:rPr>
              <a:t>程度</a:t>
            </a:r>
            <a:r>
              <a:rPr lang="ja-JP" altLang="en-US" sz="2400" dirty="0"/>
              <a:t>の</a:t>
            </a:r>
            <a:r>
              <a:rPr lang="ja-JP" altLang="en-US" sz="2400" dirty="0" smtClean="0"/>
              <a:t>横ずれ</a:t>
            </a:r>
            <a:endParaRPr lang="en-US" altLang="ja-JP" sz="2400" dirty="0"/>
          </a:p>
          <a:p>
            <a:r>
              <a:rPr lang="ja-JP" altLang="en-US" sz="2400" dirty="0" smtClean="0"/>
              <a:t>回転、横ずれについて</a:t>
            </a:r>
            <a:endParaRPr lang="en-US" altLang="ja-JP" sz="2400" dirty="0"/>
          </a:p>
          <a:p>
            <a:pPr lvl="1"/>
            <a:r>
              <a:rPr lang="ja-JP" altLang="en-US" sz="2000" dirty="0"/>
              <a:t>ラテラル支持支柱による</a:t>
            </a:r>
            <a:r>
              <a:rPr lang="en-US" altLang="ja-JP" sz="2000" dirty="0"/>
              <a:t>Y</a:t>
            </a:r>
            <a:r>
              <a:rPr lang="ja-JP" altLang="en-US" sz="2000" dirty="0"/>
              <a:t>字拘束が</a:t>
            </a:r>
            <a:r>
              <a:rPr lang="en-US" altLang="ja-JP" sz="2000" dirty="0"/>
              <a:t>1</a:t>
            </a:r>
            <a:r>
              <a:rPr lang="ja-JP" altLang="en-US" sz="2000" dirty="0"/>
              <a:t>点で交わっていない可能性</a:t>
            </a:r>
            <a:endParaRPr lang="en-US" altLang="ja-JP" sz="2000" dirty="0"/>
          </a:p>
          <a:p>
            <a:r>
              <a:rPr lang="ja-JP" altLang="en-US" sz="2400" dirty="0" smtClean="0"/>
              <a:t>移動量</a:t>
            </a:r>
            <a:r>
              <a:rPr lang="ja-JP" altLang="en-US" sz="2400" dirty="0"/>
              <a:t>の</a:t>
            </a:r>
            <a:r>
              <a:rPr lang="en-US" altLang="ja-JP" sz="2400" dirty="0"/>
              <a:t>1/5</a:t>
            </a:r>
            <a:r>
              <a:rPr lang="ja-JP" altLang="en-US" sz="2400" dirty="0"/>
              <a:t>程度の再現性が</a:t>
            </a:r>
            <a:r>
              <a:rPr lang="ja-JP" altLang="en-US" sz="2400" dirty="0" smtClean="0"/>
              <a:t>悪い</a:t>
            </a:r>
            <a:endParaRPr lang="en-US" altLang="ja-JP" sz="2400" dirty="0" smtClean="0"/>
          </a:p>
          <a:p>
            <a:pPr lvl="1"/>
            <a:r>
              <a:rPr lang="ja-JP" altLang="en-US" sz="2000" dirty="0" smtClean="0"/>
              <a:t>ホイフルツリーとセグメントの摩擦が原因の可能性</a:t>
            </a:r>
            <a:endParaRPr lang="en-US" altLang="ja-JP" sz="2400" dirty="0" smtClean="0"/>
          </a:p>
          <a:p>
            <a:pPr marL="907733" lvl="2" indent="-368300"/>
            <a:endParaRPr kumimoji="1" lang="en-US" altLang="ja-JP" sz="1800" dirty="0" smtClean="0"/>
          </a:p>
        </p:txBody>
      </p:sp>
      <p:pic>
        <p:nvPicPr>
          <p:cNvPr id="3074" name="Picture 2" descr="http://www.kusastro.kyoto-u.ac.jp/~moritani/Kyoto3m/sensor/IMG_5108.JPG"/>
          <p:cNvPicPr>
            <a:picLocks noChangeAspect="1" noChangeArrowheads="1"/>
          </p:cNvPicPr>
          <p:nvPr/>
        </p:nvPicPr>
        <p:blipFill>
          <a:blip r:embed="rId3" cstate="print"/>
          <a:srcRect/>
          <a:stretch>
            <a:fillRect/>
          </a:stretch>
        </p:blipFill>
        <p:spPr bwMode="auto">
          <a:xfrm>
            <a:off x="6084000" y="0"/>
            <a:ext cx="3060000" cy="2295001"/>
          </a:xfrm>
          <a:prstGeom prst="rect">
            <a:avLst/>
          </a:prstGeom>
          <a:noFill/>
        </p:spPr>
      </p:pic>
      <p:pic>
        <p:nvPicPr>
          <p:cNvPr id="3079" name="Picture 7" descr="http://www.kusastro.kyoto-u.ac.jp/~iwamuro/Kyoto3m/lateral1.gif"/>
          <p:cNvPicPr>
            <a:picLocks noChangeAspect="1" noChangeArrowheads="1"/>
          </p:cNvPicPr>
          <p:nvPr/>
        </p:nvPicPr>
        <p:blipFill>
          <a:blip r:embed="rId4" cstate="print"/>
          <a:srcRect l="37209" t="12551" r="33260" b="15099"/>
          <a:stretch>
            <a:fillRect/>
          </a:stretch>
        </p:blipFill>
        <p:spPr bwMode="auto">
          <a:xfrm>
            <a:off x="7689663" y="2348880"/>
            <a:ext cx="1418841" cy="2780928"/>
          </a:xfrm>
          <a:prstGeom prst="rect">
            <a:avLst/>
          </a:prstGeom>
          <a:noFill/>
        </p:spPr>
      </p:pic>
    </p:spTree>
    <p:extLst>
      <p:ext uri="{BB962C8B-B14F-4D97-AF65-F5344CB8AC3E}">
        <p14:creationId xmlns:p14="http://schemas.microsoft.com/office/powerpoint/2010/main" val="1967639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dirty="0"/>
              <a:t>現在改良中の項目</a:t>
            </a:r>
            <a:endParaRPr lang="en-US" altLang="ja-JP" sz="3200" b="1" dirty="0"/>
          </a:p>
        </p:txBody>
      </p:sp>
      <p:sp>
        <p:nvSpPr>
          <p:cNvPr id="5" name="コンテンツ プレースホルダ 4"/>
          <p:cNvSpPr>
            <a:spLocks noGrp="1"/>
          </p:cNvSpPr>
          <p:nvPr>
            <p:ph idx="1"/>
          </p:nvPr>
        </p:nvSpPr>
        <p:spPr>
          <a:xfrm>
            <a:off x="1034360" y="1124744"/>
            <a:ext cx="8002136" cy="5616624"/>
          </a:xfrm>
        </p:spPr>
        <p:txBody>
          <a:bodyPr>
            <a:normAutofit/>
          </a:bodyPr>
          <a:lstStyle/>
          <a:p>
            <a:r>
              <a:rPr lang="ja-JP" altLang="en-US" sz="2400" dirty="0" smtClean="0"/>
              <a:t>ラテラル支持支柱による</a:t>
            </a:r>
            <a:r>
              <a:rPr lang="en-US" altLang="ja-JP" sz="2400" dirty="0" smtClean="0"/>
              <a:t>Y</a:t>
            </a:r>
            <a:r>
              <a:rPr lang="ja-JP" altLang="en-US" sz="2400" dirty="0" smtClean="0"/>
              <a:t>字拘束を</a:t>
            </a:r>
            <a:r>
              <a:rPr lang="en-US" altLang="ja-JP" sz="2400" dirty="0" smtClean="0">
                <a:solidFill>
                  <a:schemeClr val="accent2"/>
                </a:solidFill>
              </a:rPr>
              <a:t>1</a:t>
            </a:r>
            <a:r>
              <a:rPr lang="ja-JP" altLang="en-US" sz="2400" dirty="0" smtClean="0">
                <a:solidFill>
                  <a:schemeClr val="accent2"/>
                </a:solidFill>
              </a:rPr>
              <a:t>点</a:t>
            </a:r>
            <a:r>
              <a:rPr lang="en-US" altLang="ja-JP" sz="2400" dirty="0" smtClean="0">
                <a:solidFill>
                  <a:schemeClr val="accent2"/>
                </a:solidFill>
              </a:rPr>
              <a:t/>
            </a:r>
            <a:br>
              <a:rPr lang="en-US" altLang="ja-JP" sz="2400" dirty="0" smtClean="0">
                <a:solidFill>
                  <a:schemeClr val="accent2"/>
                </a:solidFill>
              </a:rPr>
            </a:br>
            <a:r>
              <a:rPr lang="ja-JP" altLang="en-US" sz="2400" dirty="0" smtClean="0">
                <a:solidFill>
                  <a:schemeClr val="accent2"/>
                </a:solidFill>
              </a:rPr>
              <a:t>で交わる</a:t>
            </a:r>
            <a:r>
              <a:rPr lang="ja-JP" altLang="en-US" sz="2400" dirty="0" smtClean="0"/>
              <a:t>ようにする</a:t>
            </a:r>
            <a:endParaRPr lang="en-US" altLang="ja-JP" sz="2400" dirty="0" smtClean="0"/>
          </a:p>
          <a:p>
            <a:pPr lvl="1"/>
            <a:r>
              <a:rPr lang="ja-JP" altLang="en-US" sz="2000" dirty="0" smtClean="0"/>
              <a:t>ラテラル支持機構の取り付け位置をアクチュ</a:t>
            </a:r>
            <a:r>
              <a:rPr lang="en-US" altLang="ja-JP" sz="2000" dirty="0" smtClean="0"/>
              <a:t/>
            </a:r>
            <a:br>
              <a:rPr lang="en-US" altLang="ja-JP" sz="2000" dirty="0" smtClean="0"/>
            </a:br>
            <a:r>
              <a:rPr lang="ja-JP" altLang="en-US" sz="2000" dirty="0" smtClean="0"/>
              <a:t>エータ軸</a:t>
            </a:r>
            <a:r>
              <a:rPr lang="en-US" altLang="ja-JP" sz="2000" dirty="0" smtClean="0"/>
              <a:t>(</a:t>
            </a:r>
            <a:r>
              <a:rPr lang="ja-JP" altLang="en-US" sz="2000" dirty="0" smtClean="0"/>
              <a:t>グローブ</a:t>
            </a:r>
            <a:r>
              <a:rPr lang="en-US" altLang="ja-JP" sz="2000" dirty="0" smtClean="0"/>
              <a:t>)</a:t>
            </a:r>
            <a:r>
              <a:rPr lang="ja-JP" altLang="en-US" sz="2000" dirty="0" smtClean="0"/>
              <a:t>の位置に対して正確に</a:t>
            </a:r>
            <a:endParaRPr lang="en-US" altLang="ja-JP" sz="2000" dirty="0" smtClean="0"/>
          </a:p>
          <a:p>
            <a:pPr lvl="1"/>
            <a:r>
              <a:rPr lang="ja-JP" altLang="en-US" sz="2000" dirty="0" smtClean="0"/>
              <a:t>専用治具を準備中</a:t>
            </a:r>
            <a:endParaRPr lang="en-US" altLang="ja-JP" sz="2400" dirty="0" smtClean="0"/>
          </a:p>
          <a:p>
            <a:r>
              <a:rPr lang="ja-JP" altLang="en-US" sz="2400" dirty="0" smtClean="0"/>
              <a:t>ホイフルツリーとセグメントの</a:t>
            </a:r>
            <a:r>
              <a:rPr lang="ja-JP" altLang="en-US" sz="2400" dirty="0" smtClean="0">
                <a:solidFill>
                  <a:schemeClr val="accent2"/>
                </a:solidFill>
              </a:rPr>
              <a:t>摩擦</a:t>
            </a:r>
            <a:endParaRPr lang="en-US" altLang="ja-JP" sz="2400" dirty="0" smtClean="0">
              <a:solidFill>
                <a:schemeClr val="accent2"/>
              </a:solidFill>
            </a:endParaRPr>
          </a:p>
          <a:p>
            <a:pPr lvl="1"/>
            <a:r>
              <a:rPr lang="ja-JP" altLang="en-US" sz="2000" dirty="0" smtClean="0"/>
              <a:t>支持点の接触部分を</a:t>
            </a:r>
            <a:r>
              <a:rPr lang="en-US" altLang="ja-JP" sz="2000" dirty="0" smtClean="0"/>
              <a:t>φ10mm</a:t>
            </a:r>
            <a:br>
              <a:rPr lang="en-US" altLang="ja-JP" sz="2000" dirty="0" smtClean="0"/>
            </a:br>
            <a:r>
              <a:rPr lang="ja-JP" altLang="en-US" sz="2000" dirty="0" smtClean="0"/>
              <a:t>から</a:t>
            </a:r>
            <a:r>
              <a:rPr lang="en-US" altLang="ja-JP" sz="2000" dirty="0" smtClean="0"/>
              <a:t>φ1mm</a:t>
            </a:r>
            <a:r>
              <a:rPr lang="ja-JP" altLang="en-US" sz="2000" dirty="0" smtClean="0"/>
              <a:t>に変更</a:t>
            </a:r>
            <a:endParaRPr lang="en-US" altLang="ja-JP" sz="2000" dirty="0" smtClean="0"/>
          </a:p>
          <a:p>
            <a:r>
              <a:rPr lang="ja-JP" altLang="en-US" sz="2400" dirty="0"/>
              <a:t>センサヘッド</a:t>
            </a:r>
            <a:r>
              <a:rPr lang="ja-JP" altLang="en-US" sz="2400" dirty="0" smtClean="0"/>
              <a:t>改良</a:t>
            </a:r>
            <a:endParaRPr lang="en-US" altLang="ja-JP" sz="2400" dirty="0" smtClean="0"/>
          </a:p>
          <a:p>
            <a:pPr lvl="1"/>
            <a:r>
              <a:rPr lang="ja-JP" altLang="en-US" sz="2000" dirty="0"/>
              <a:t>セラミック</a:t>
            </a:r>
            <a:r>
              <a:rPr lang="ja-JP" altLang="en-US" sz="2000" dirty="0" smtClean="0"/>
              <a:t>基盤</a:t>
            </a:r>
            <a:endParaRPr lang="en-US" altLang="ja-JP" sz="2000" dirty="0" smtClean="0"/>
          </a:p>
          <a:p>
            <a:pPr lvl="1"/>
            <a:r>
              <a:rPr lang="ja-JP" altLang="en-US" sz="2000" dirty="0" smtClean="0"/>
              <a:t>通信部</a:t>
            </a:r>
            <a:r>
              <a:rPr lang="ja-JP" altLang="en-US" sz="2000" dirty="0"/>
              <a:t>を</a:t>
            </a:r>
            <a:r>
              <a:rPr lang="ja-JP" altLang="en-US" sz="2000" dirty="0" smtClean="0"/>
              <a:t>バッファ</a:t>
            </a:r>
            <a:r>
              <a:rPr lang="ja-JP" altLang="en-US" sz="2000" dirty="0"/>
              <a:t>で切り離した回路を</a:t>
            </a:r>
            <a:r>
              <a:rPr lang="ja-JP" altLang="en-US" sz="2000" dirty="0" smtClean="0"/>
              <a:t>加える</a:t>
            </a:r>
            <a:endParaRPr lang="en-US" altLang="ja-JP" sz="2000" dirty="0" smtClean="0"/>
          </a:p>
          <a:p>
            <a:pPr lvl="1"/>
            <a:r>
              <a:rPr lang="ja-JP" altLang="en-US" sz="2000" dirty="0" smtClean="0"/>
              <a:t>センサ部</a:t>
            </a:r>
            <a:r>
              <a:rPr lang="ja-JP" altLang="en-US" sz="2000" dirty="0"/>
              <a:t>の温度安定性とケーブル</a:t>
            </a:r>
            <a:r>
              <a:rPr lang="ja-JP" altLang="en-US" sz="2000" dirty="0" smtClean="0"/>
              <a:t>干渉</a:t>
            </a:r>
            <a:r>
              <a:rPr lang="en-US" altLang="ja-JP" sz="2000" dirty="0" smtClean="0"/>
              <a:t/>
            </a:r>
            <a:br>
              <a:rPr lang="en-US" altLang="ja-JP" sz="2000" dirty="0" smtClean="0"/>
            </a:br>
            <a:r>
              <a:rPr lang="ja-JP" altLang="en-US" sz="2000" dirty="0" smtClean="0"/>
              <a:t>に</a:t>
            </a:r>
            <a:r>
              <a:rPr lang="ja-JP" altLang="en-US" sz="2000" dirty="0"/>
              <a:t>対する安定性を</a:t>
            </a:r>
            <a:r>
              <a:rPr lang="ja-JP" altLang="en-US" sz="2000" dirty="0" smtClean="0"/>
              <a:t>高める</a:t>
            </a:r>
            <a:endParaRPr lang="en-US" altLang="ja-JP" sz="2000" dirty="0" smtClean="0"/>
          </a:p>
          <a:p>
            <a:pPr lvl="1"/>
            <a:r>
              <a:rPr lang="ja-JP" altLang="en-US" sz="2000" dirty="0" smtClean="0"/>
              <a:t>現在製作中</a:t>
            </a:r>
            <a:r>
              <a:rPr lang="en-US" altLang="ja-JP" sz="2000" dirty="0" smtClean="0"/>
              <a:t/>
            </a:r>
            <a:br>
              <a:rPr lang="en-US" altLang="ja-JP" sz="2000" dirty="0" smtClean="0"/>
            </a:br>
            <a:r>
              <a:rPr lang="en-US" altLang="ja-JP" sz="2000" dirty="0" smtClean="0"/>
              <a:t>(</a:t>
            </a:r>
            <a:r>
              <a:rPr lang="ja-JP" altLang="en-US" sz="2000" dirty="0" smtClean="0"/>
              <a:t>右図は同様のセンサ基盤の例：日本システム開発</a:t>
            </a:r>
            <a:r>
              <a:rPr lang="en-US" altLang="ja-JP" sz="2000" dirty="0" smtClean="0"/>
              <a:t>)</a:t>
            </a:r>
          </a:p>
        </p:txBody>
      </p:sp>
      <p:pic>
        <p:nvPicPr>
          <p:cNvPr id="41988" name="Picture 4" descr="http://www.kusastro.kyoto-u.ac.jp/~iwamuro/Kyoto3m/support2.gif"/>
          <p:cNvPicPr>
            <a:picLocks noChangeAspect="1" noChangeArrowheads="1"/>
          </p:cNvPicPr>
          <p:nvPr/>
        </p:nvPicPr>
        <p:blipFill>
          <a:blip r:embed="rId3" cstate="print"/>
          <a:srcRect l="12688" t="9920" r="5281" b="16695"/>
          <a:stretch>
            <a:fillRect/>
          </a:stretch>
        </p:blipFill>
        <p:spPr bwMode="auto">
          <a:xfrm>
            <a:off x="6470497" y="764704"/>
            <a:ext cx="2638007" cy="1888573"/>
          </a:xfrm>
          <a:prstGeom prst="rect">
            <a:avLst/>
          </a:prstGeom>
          <a:noFill/>
        </p:spPr>
      </p:pic>
      <p:pic>
        <p:nvPicPr>
          <p:cNvPr id="41990" name="Picture 6" descr="http://www.kusastro.kyoto-u.ac.jp/~iwamuro/Kyoto3m/support1.gif"/>
          <p:cNvPicPr>
            <a:picLocks noChangeAspect="1" noChangeArrowheads="1"/>
          </p:cNvPicPr>
          <p:nvPr/>
        </p:nvPicPr>
        <p:blipFill>
          <a:blip r:embed="rId4" cstate="print"/>
          <a:srcRect l="4298" t="16909" b="15530"/>
          <a:stretch>
            <a:fillRect/>
          </a:stretch>
        </p:blipFill>
        <p:spPr bwMode="auto">
          <a:xfrm>
            <a:off x="5969902" y="2708920"/>
            <a:ext cx="3186525" cy="1800200"/>
          </a:xfrm>
          <a:prstGeom prst="rect">
            <a:avLst/>
          </a:prstGeom>
          <a:noFill/>
        </p:spPr>
      </p:pic>
      <p:pic>
        <p:nvPicPr>
          <p:cNvPr id="2051" name="Picture 3" descr="D:\Moritani_Ddrive\Users_D\Kyoto378_pictures\日本システム開発\IMG_496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14" t="9040" r="24070"/>
          <a:stretch/>
        </p:blipFill>
        <p:spPr bwMode="auto">
          <a:xfrm>
            <a:off x="7350168" y="4547569"/>
            <a:ext cx="1758336" cy="1833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39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b="1" dirty="0" smtClean="0"/>
              <a:t>まとめ</a:t>
            </a:r>
            <a:endParaRPr lang="en-US" altLang="ja-JP" sz="3600" b="1" dirty="0"/>
          </a:p>
        </p:txBody>
      </p:sp>
      <p:sp>
        <p:nvSpPr>
          <p:cNvPr id="5" name="コンテンツ プレースホルダ 4"/>
          <p:cNvSpPr>
            <a:spLocks noGrp="1"/>
          </p:cNvSpPr>
          <p:nvPr>
            <p:ph idx="1"/>
          </p:nvPr>
        </p:nvSpPr>
        <p:spPr/>
        <p:txBody>
          <a:bodyPr>
            <a:normAutofit/>
          </a:bodyPr>
          <a:lstStyle/>
          <a:p>
            <a:r>
              <a:rPr lang="ja-JP" altLang="en-US" sz="2400" dirty="0" smtClean="0"/>
              <a:t>岡山</a:t>
            </a:r>
            <a:r>
              <a:rPr lang="en-US" altLang="ja-JP" sz="2400" dirty="0" smtClean="0"/>
              <a:t>3.8m</a:t>
            </a:r>
            <a:r>
              <a:rPr lang="ja-JP" altLang="en-US" sz="2400" dirty="0" smtClean="0"/>
              <a:t>望遠鏡計画における主鏡位置制御試験</a:t>
            </a:r>
            <a:endParaRPr lang="en-US" altLang="ja-JP" sz="2400" dirty="0" smtClean="0"/>
          </a:p>
          <a:p>
            <a:r>
              <a:rPr lang="ja-JP" altLang="en-US" sz="2400" dirty="0" smtClean="0"/>
              <a:t>名大で組立て中の架台に搭載して試験中</a:t>
            </a:r>
            <a:endParaRPr lang="en-US" altLang="ja-JP" sz="2400" dirty="0" smtClean="0"/>
          </a:p>
          <a:p>
            <a:r>
              <a:rPr lang="ja-JP" altLang="en-US" sz="2400" dirty="0" smtClean="0"/>
              <a:t>フィードバック</a:t>
            </a:r>
            <a:r>
              <a:rPr lang="en-US" altLang="ja-JP" sz="2400" dirty="0" smtClean="0"/>
              <a:t>(0.2</a:t>
            </a:r>
            <a:r>
              <a:rPr lang="ja-JP" altLang="en-US" sz="2400" dirty="0" smtClean="0"/>
              <a:t>秒間隔</a:t>
            </a:r>
            <a:r>
              <a:rPr lang="en-US" altLang="ja-JP" sz="2400" dirty="0" smtClean="0"/>
              <a:t>)</a:t>
            </a:r>
            <a:r>
              <a:rPr lang="ja-JP" altLang="en-US" sz="2400" dirty="0" smtClean="0"/>
              <a:t>試験</a:t>
            </a:r>
            <a:endParaRPr lang="en-US" altLang="ja-JP" sz="2400" dirty="0" smtClean="0"/>
          </a:p>
          <a:p>
            <a:pPr lvl="1"/>
            <a:r>
              <a:rPr lang="en-US" altLang="ja-JP" sz="2000" dirty="0" smtClean="0"/>
              <a:t>0.3Hz</a:t>
            </a:r>
            <a:r>
              <a:rPr lang="ja-JP" altLang="en-US" sz="2000" dirty="0" smtClean="0"/>
              <a:t>より遅い成分は改善</a:t>
            </a:r>
            <a:endParaRPr lang="en-US" altLang="ja-JP" sz="2000" dirty="0" smtClean="0"/>
          </a:p>
          <a:p>
            <a:pPr lvl="1"/>
            <a:r>
              <a:rPr lang="en-US" altLang="ja-JP" sz="2000" dirty="0" smtClean="0"/>
              <a:t>2Hz</a:t>
            </a:r>
            <a:r>
              <a:rPr lang="ja-JP" altLang="en-US" sz="2000" dirty="0" smtClean="0"/>
              <a:t>程度までは</a:t>
            </a:r>
            <a:r>
              <a:rPr lang="en-US" altLang="ja-JP" sz="2000" dirty="0" smtClean="0"/>
              <a:t>100nm</a:t>
            </a:r>
            <a:r>
              <a:rPr lang="ja-JP" altLang="en-US" sz="2000" dirty="0" smtClean="0"/>
              <a:t>レベルで不安定</a:t>
            </a:r>
            <a:endParaRPr lang="en-US" altLang="ja-JP" sz="2000" dirty="0" smtClean="0"/>
          </a:p>
          <a:p>
            <a:pPr lvl="1"/>
            <a:r>
              <a:rPr lang="ja-JP" altLang="en-US" sz="2000" dirty="0" smtClean="0"/>
              <a:t>段差の変化</a:t>
            </a:r>
            <a:r>
              <a:rPr lang="en-US" altLang="ja-JP" sz="2000" dirty="0" smtClean="0"/>
              <a:t>(~8um)</a:t>
            </a:r>
            <a:r>
              <a:rPr lang="ja-JP" altLang="en-US" sz="2000" dirty="0" smtClean="0"/>
              <a:t>に対して</a:t>
            </a:r>
            <a:r>
              <a:rPr lang="en-US" altLang="ja-JP" sz="2000" dirty="0" smtClean="0"/>
              <a:t>1</a:t>
            </a:r>
            <a:r>
              <a:rPr lang="ja-JP" altLang="en-US" sz="2000" dirty="0" smtClean="0"/>
              <a:t>秒以内に収束</a:t>
            </a:r>
            <a:endParaRPr lang="en-US" altLang="ja-JP" sz="2000" dirty="0" smtClean="0"/>
          </a:p>
          <a:p>
            <a:r>
              <a:rPr lang="ja-JP" altLang="en-US" sz="2400" dirty="0" smtClean="0"/>
              <a:t>横ずれ試験</a:t>
            </a:r>
            <a:endParaRPr lang="en-US" altLang="ja-JP" sz="2400" dirty="0" smtClean="0"/>
          </a:p>
          <a:p>
            <a:pPr lvl="1"/>
            <a:r>
              <a:rPr lang="ja-JP" altLang="en-US" sz="2000" dirty="0" smtClean="0"/>
              <a:t>高度軸変化に伴うダミー鏡の相対位置を調査</a:t>
            </a:r>
            <a:endParaRPr lang="en-US" altLang="ja-JP" sz="2000" dirty="0" smtClean="0"/>
          </a:p>
          <a:p>
            <a:pPr lvl="1"/>
            <a:r>
              <a:rPr lang="en-US" altLang="ja-JP" sz="2000" dirty="0" smtClean="0"/>
              <a:t>20um</a:t>
            </a:r>
            <a:r>
              <a:rPr lang="ja-JP" altLang="en-US" sz="2000" dirty="0" smtClean="0"/>
              <a:t>の回転、</a:t>
            </a:r>
            <a:r>
              <a:rPr lang="en-US" altLang="ja-JP" sz="2000" dirty="0" smtClean="0"/>
              <a:t>50um</a:t>
            </a:r>
            <a:r>
              <a:rPr lang="ja-JP" altLang="en-US" sz="2000" dirty="0" smtClean="0"/>
              <a:t>の横ずれ、再現性が悪い</a:t>
            </a:r>
            <a:endParaRPr lang="en-US" altLang="ja-JP" sz="2000" dirty="0" smtClean="0"/>
          </a:p>
          <a:p>
            <a:r>
              <a:rPr lang="ja-JP" altLang="en-US" sz="2400" dirty="0" smtClean="0"/>
              <a:t>改良</a:t>
            </a:r>
            <a:r>
              <a:rPr lang="ja-JP" altLang="en-US" sz="2400" dirty="0"/>
              <a:t>・確認作業を続ける</a:t>
            </a:r>
            <a:endParaRPr lang="en-US" altLang="ja-JP" sz="2400" dirty="0" smtClean="0"/>
          </a:p>
        </p:txBody>
      </p:sp>
    </p:spTree>
    <p:extLst>
      <p:ext uri="{BB962C8B-B14F-4D97-AF65-F5344CB8AC3E}">
        <p14:creationId xmlns:p14="http://schemas.microsoft.com/office/powerpoint/2010/main" val="1967639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cap="none" dirty="0" smtClean="0"/>
              <a:t>京大岡山</a:t>
            </a:r>
            <a:r>
              <a:rPr lang="en-US" altLang="ja-JP" sz="3200" b="1" cap="none" dirty="0" smtClean="0"/>
              <a:t>3.8m</a:t>
            </a:r>
            <a:r>
              <a:rPr lang="ja-JP" altLang="en-US" sz="3200" b="1" cap="none" dirty="0" smtClean="0"/>
              <a:t>新技術望遠鏡</a:t>
            </a:r>
            <a:endParaRPr kumimoji="1" lang="ja-JP" altLang="en-US" sz="3200" b="1" cap="none" dirty="0"/>
          </a:p>
        </p:txBody>
      </p:sp>
      <p:sp>
        <p:nvSpPr>
          <p:cNvPr id="3" name="コンテンツ プレースホルダ 2"/>
          <p:cNvSpPr>
            <a:spLocks noGrp="1"/>
          </p:cNvSpPr>
          <p:nvPr>
            <p:ph idx="1"/>
          </p:nvPr>
        </p:nvSpPr>
        <p:spPr/>
        <p:txBody>
          <a:bodyPr>
            <a:normAutofit/>
          </a:bodyPr>
          <a:lstStyle/>
          <a:p>
            <a:pPr marL="365125" indent="-365125" algn="just"/>
            <a:r>
              <a:rPr lang="ja-JP" altLang="en-US" sz="2400" dirty="0" smtClean="0"/>
              <a:t>京都大学宇宙物理学教室及び附属天文台、岡山天体物理観測所、名古屋大学</a:t>
            </a:r>
            <a:r>
              <a:rPr lang="en-US" altLang="ja-JP" sz="2400" dirty="0" smtClean="0"/>
              <a:t>Z</a:t>
            </a:r>
            <a:r>
              <a:rPr lang="ja-JP" altLang="en-US" sz="2400" dirty="0" smtClean="0"/>
              <a:t>研、㈱ナノオプトニクスエナジーが共同開発</a:t>
            </a:r>
            <a:endParaRPr lang="en-US" altLang="ja-JP" sz="2400" dirty="0" smtClean="0"/>
          </a:p>
          <a:p>
            <a:pPr marL="365125" indent="-365125" algn="just"/>
            <a:r>
              <a:rPr lang="ja-JP" altLang="en-US" sz="2400" dirty="0" smtClean="0"/>
              <a:t>分割式望遠鏡</a:t>
            </a:r>
            <a:endParaRPr lang="en-US" altLang="ja-JP" sz="2400" dirty="0" smtClean="0"/>
          </a:p>
          <a:p>
            <a:pPr marL="442913" lvl="1" indent="-190500" algn="just"/>
            <a:r>
              <a:rPr lang="ja-JP" altLang="en-US" sz="2000" dirty="0" smtClean="0"/>
              <a:t>内周</a:t>
            </a:r>
            <a:r>
              <a:rPr lang="en-US" altLang="ja-JP" sz="2000" dirty="0" smtClean="0"/>
              <a:t>6</a:t>
            </a:r>
            <a:r>
              <a:rPr lang="ja-JP" altLang="en-US" sz="2000" dirty="0" smtClean="0"/>
              <a:t>枚、外周</a:t>
            </a:r>
            <a:r>
              <a:rPr lang="en-US" altLang="ja-JP" sz="2000" dirty="0" smtClean="0"/>
              <a:t>12</a:t>
            </a:r>
            <a:r>
              <a:rPr lang="ja-JP" altLang="en-US" sz="2000" dirty="0" smtClean="0"/>
              <a:t>枚の扇形セグメント</a:t>
            </a:r>
          </a:p>
          <a:p>
            <a:pPr marL="361950" indent="-361950" algn="just"/>
            <a:r>
              <a:rPr lang="ja-JP" altLang="en-US" sz="2400" dirty="0" smtClean="0"/>
              <a:t>岡山天体物理観測所内</a:t>
            </a:r>
            <a:r>
              <a:rPr lang="en-US" altLang="ja-JP" sz="2400" dirty="0" smtClean="0"/>
              <a:t>(</a:t>
            </a:r>
            <a:r>
              <a:rPr lang="ja-JP" altLang="en-US" sz="2400" dirty="0" smtClean="0"/>
              <a:t>岡山県浅口市</a:t>
            </a:r>
            <a:r>
              <a:rPr lang="en-US" altLang="ja-JP" sz="2400" dirty="0" smtClean="0"/>
              <a:t>)</a:t>
            </a:r>
            <a:r>
              <a:rPr lang="ja-JP" altLang="en-US" sz="2400" dirty="0" smtClean="0"/>
              <a:t>に設置</a:t>
            </a:r>
            <a:endParaRPr lang="en-US" altLang="ja-JP" sz="2400" dirty="0" smtClean="0"/>
          </a:p>
        </p:txBody>
      </p:sp>
      <p:grpSp>
        <p:nvGrpSpPr>
          <p:cNvPr id="11" name="グループ化 10"/>
          <p:cNvGrpSpPr/>
          <p:nvPr/>
        </p:nvGrpSpPr>
        <p:grpSpPr>
          <a:xfrm>
            <a:off x="125345" y="3786190"/>
            <a:ext cx="9199183" cy="2928958"/>
            <a:chOff x="125345" y="3786190"/>
            <a:chExt cx="9199183" cy="2928958"/>
          </a:xfrm>
        </p:grpSpPr>
        <p:pic>
          <p:nvPicPr>
            <p:cNvPr id="4" name="Picture 8" descr="http://www.kusastro.kyoto-u.ac.jp/~iwamuro/Kyoto3m/k3m5_1s.jpg">
              <a:hlinkClick r:id="rId3"/>
            </p:cNvPr>
            <p:cNvPicPr>
              <a:picLocks noChangeAspect="1" noChangeArrowheads="1"/>
            </p:cNvPicPr>
            <p:nvPr/>
          </p:nvPicPr>
          <p:blipFill>
            <a:blip r:embed="rId4" cstate="print"/>
            <a:srcRect/>
            <a:stretch>
              <a:fillRect/>
            </a:stretch>
          </p:blipFill>
          <p:spPr bwMode="auto">
            <a:xfrm>
              <a:off x="3444057" y="3786190"/>
              <a:ext cx="2928143" cy="2928142"/>
            </a:xfrm>
            <a:prstGeom prst="rect">
              <a:avLst/>
            </a:prstGeom>
            <a:noFill/>
            <a:ln w="9525">
              <a:noFill/>
              <a:miter lim="800000"/>
              <a:headEnd/>
              <a:tailEnd/>
            </a:ln>
          </p:spPr>
        </p:pic>
        <p:pic>
          <p:nvPicPr>
            <p:cNvPr id="5" name="図 6" descr="oao.jpg"/>
            <p:cNvPicPr>
              <a:picLocks noChangeAspect="1"/>
            </p:cNvPicPr>
            <p:nvPr/>
          </p:nvPicPr>
          <p:blipFill>
            <a:blip r:embed="rId5" cstate="print"/>
            <a:srcRect/>
            <a:stretch>
              <a:fillRect/>
            </a:stretch>
          </p:blipFill>
          <p:spPr bwMode="auto">
            <a:xfrm>
              <a:off x="125345" y="4480262"/>
              <a:ext cx="3222519" cy="2234886"/>
            </a:xfrm>
            <a:prstGeom prst="rect">
              <a:avLst/>
            </a:prstGeom>
            <a:noFill/>
            <a:ln w="9525">
              <a:noFill/>
              <a:miter lim="800000"/>
              <a:headEnd/>
              <a:tailEnd/>
            </a:ln>
          </p:spPr>
        </p:pic>
        <p:sp>
          <p:nvSpPr>
            <p:cNvPr id="6" name="テキスト ボックス 4"/>
            <p:cNvSpPr txBox="1">
              <a:spLocks noChangeArrowheads="1"/>
            </p:cNvSpPr>
            <p:nvPr/>
          </p:nvSpPr>
          <p:spPr bwMode="auto">
            <a:xfrm>
              <a:off x="2551372" y="6324022"/>
              <a:ext cx="868147" cy="369332"/>
            </a:xfrm>
            <a:prstGeom prst="rect">
              <a:avLst/>
            </a:prstGeom>
            <a:noFill/>
            <a:ln w="9525">
              <a:noFill/>
              <a:miter lim="800000"/>
              <a:headEnd/>
              <a:tailEnd/>
            </a:ln>
          </p:spPr>
          <p:txBody>
            <a:bodyPr wrap="square">
              <a:spAutoFit/>
            </a:bodyPr>
            <a:lstStyle/>
            <a:p>
              <a:r>
                <a:rPr lang="en-US" altLang="ja-JP" dirty="0">
                  <a:solidFill>
                    <a:schemeClr val="bg1"/>
                  </a:solidFill>
                </a:rPr>
                <a:t>©OAO</a:t>
              </a:r>
              <a:endParaRPr lang="ja-JP" altLang="en-US" dirty="0">
                <a:solidFill>
                  <a:schemeClr val="bg1"/>
                </a:solidFill>
              </a:endParaRPr>
            </a:p>
          </p:txBody>
        </p:sp>
        <p:pic>
          <p:nvPicPr>
            <p:cNvPr id="1433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471423" y="4223498"/>
              <a:ext cx="2493065" cy="1869798"/>
            </a:xfrm>
            <a:prstGeom prst="rect">
              <a:avLst/>
            </a:prstGeom>
            <a:noFill/>
          </p:spPr>
        </p:pic>
        <p:sp>
          <p:nvSpPr>
            <p:cNvPr id="10" name="テキスト ボックス 4"/>
            <p:cNvSpPr txBox="1">
              <a:spLocks noChangeArrowheads="1"/>
            </p:cNvSpPr>
            <p:nvPr/>
          </p:nvSpPr>
          <p:spPr bwMode="auto">
            <a:xfrm>
              <a:off x="6300192" y="6021288"/>
              <a:ext cx="3024336" cy="584775"/>
            </a:xfrm>
            <a:prstGeom prst="rect">
              <a:avLst/>
            </a:prstGeom>
            <a:noFill/>
            <a:ln w="9525">
              <a:noFill/>
              <a:miter lim="800000"/>
              <a:headEnd/>
              <a:tailEnd/>
            </a:ln>
          </p:spPr>
          <p:txBody>
            <a:bodyPr wrap="square">
              <a:spAutoFit/>
            </a:bodyPr>
            <a:lstStyle/>
            <a:p>
              <a:r>
                <a:rPr lang="ja-JP" altLang="en-US" sz="1600" dirty="0" smtClean="0"/>
                <a:t>完成予想図</a:t>
              </a:r>
              <a:r>
                <a:rPr lang="en-US" altLang="ja-JP" sz="1600" dirty="0" smtClean="0"/>
                <a:t>(</a:t>
              </a:r>
              <a:r>
                <a:rPr lang="ja-JP" altLang="en-US" sz="1600" dirty="0" smtClean="0"/>
                <a:t>左</a:t>
              </a:r>
              <a:r>
                <a:rPr lang="en-US" altLang="ja-JP" sz="1600" dirty="0" smtClean="0"/>
                <a:t>)</a:t>
              </a:r>
              <a:r>
                <a:rPr lang="ja-JP" altLang="en-US" sz="1600" dirty="0" smtClean="0"/>
                <a:t>と</a:t>
              </a:r>
              <a:r>
                <a:rPr lang="en-US" altLang="ja-JP" sz="1600" dirty="0" smtClean="0"/>
                <a:t/>
              </a:r>
              <a:br>
                <a:rPr lang="en-US" altLang="ja-JP" sz="1600" dirty="0" smtClean="0"/>
              </a:br>
              <a:r>
                <a:rPr lang="ja-JP" altLang="en-US" sz="1600" dirty="0" smtClean="0"/>
                <a:t>試験蒸着した内周セグメント</a:t>
              </a:r>
              <a:r>
                <a:rPr lang="en-US" altLang="ja-JP" sz="1600" dirty="0" smtClean="0"/>
                <a:t>(</a:t>
              </a:r>
              <a:r>
                <a:rPr lang="ja-JP" altLang="en-US" sz="1600" dirty="0" smtClean="0"/>
                <a:t>上</a:t>
              </a:r>
              <a:r>
                <a:rPr lang="en-US" altLang="ja-JP" sz="1600" dirty="0" smtClean="0"/>
                <a:t>)</a:t>
              </a:r>
              <a:endParaRPr lang="ja-JP" altLang="en-US" sz="1600" dirty="0"/>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cap="none" dirty="0" smtClean="0"/>
              <a:t>京大岡山</a:t>
            </a:r>
            <a:r>
              <a:rPr lang="en-US" altLang="ja-JP" sz="3200" b="1" cap="none" dirty="0" smtClean="0"/>
              <a:t>3.8m</a:t>
            </a:r>
            <a:r>
              <a:rPr lang="ja-JP" altLang="en-US" sz="3200" b="1" cap="none" dirty="0" smtClean="0"/>
              <a:t>新技術望遠鏡</a:t>
            </a:r>
            <a:endParaRPr kumimoji="1" lang="ja-JP" altLang="en-US" sz="3200" b="1" cap="none" dirty="0"/>
          </a:p>
        </p:txBody>
      </p:sp>
      <p:sp>
        <p:nvSpPr>
          <p:cNvPr id="3" name="コンテンツ プレースホルダ 2"/>
          <p:cNvSpPr>
            <a:spLocks noGrp="1"/>
          </p:cNvSpPr>
          <p:nvPr>
            <p:ph idx="1"/>
          </p:nvPr>
        </p:nvSpPr>
        <p:spPr>
          <a:xfrm>
            <a:off x="1043608" y="1196751"/>
            <a:ext cx="7920880" cy="5420557"/>
          </a:xfrm>
        </p:spPr>
        <p:txBody>
          <a:bodyPr>
            <a:normAutofit/>
          </a:bodyPr>
          <a:lstStyle/>
          <a:p>
            <a:pPr marL="365125" indent="-365125"/>
            <a:r>
              <a:rPr kumimoji="1" lang="ja-JP" altLang="en-US" sz="2400" dirty="0" smtClean="0"/>
              <a:t>新技術</a:t>
            </a:r>
            <a:endParaRPr kumimoji="1" lang="en-US" altLang="ja-JP" sz="2400" dirty="0" smtClean="0"/>
          </a:p>
          <a:p>
            <a:pPr marL="633413" lvl="1" indent="-368300">
              <a:buFont typeface="+mj-lt"/>
              <a:buAutoNum type="arabicPeriod"/>
            </a:pPr>
            <a:r>
              <a:rPr lang="ja-JP" altLang="en-US" sz="2000" dirty="0" smtClean="0"/>
              <a:t>研削</a:t>
            </a:r>
            <a:r>
              <a:rPr lang="en-US" altLang="ja-JP" sz="2000" dirty="0" smtClean="0"/>
              <a:t>+</a:t>
            </a:r>
            <a:r>
              <a:rPr lang="ja-JP" altLang="en-US" sz="2000" dirty="0" smtClean="0"/>
              <a:t>研磨による鏡面製作：</a:t>
            </a:r>
            <a:r>
              <a:rPr lang="en-US" altLang="ja-JP" sz="2000" dirty="0" smtClean="0"/>
              <a:t/>
            </a:r>
            <a:br>
              <a:rPr lang="en-US" altLang="ja-JP" sz="2000" dirty="0" smtClean="0"/>
            </a:br>
            <a:r>
              <a:rPr lang="ja-JP" altLang="en-US" sz="2000" dirty="0" smtClean="0"/>
              <a:t>→所さんの講演</a:t>
            </a:r>
            <a:endParaRPr lang="en-US" altLang="ja-JP" sz="2000" dirty="0" smtClean="0"/>
          </a:p>
          <a:p>
            <a:pPr marL="880301" lvl="2" indent="-368300"/>
            <a:endParaRPr lang="en-US" altLang="ja-JP" sz="1600" dirty="0" smtClean="0"/>
          </a:p>
          <a:p>
            <a:pPr marL="633413" lvl="1" indent="-368300">
              <a:buFont typeface="+mj-lt"/>
              <a:buAutoNum type="arabicPeriod"/>
            </a:pPr>
            <a:r>
              <a:rPr kumimoji="1" lang="ja-JP" altLang="en-US" sz="2000" dirty="0" smtClean="0"/>
              <a:t>分割鏡制御：</a:t>
            </a:r>
            <a:endParaRPr kumimoji="1" lang="en-US" altLang="ja-JP" sz="2000" dirty="0" smtClean="0"/>
          </a:p>
          <a:p>
            <a:pPr marL="880301" lvl="2" indent="-368300"/>
            <a:r>
              <a:rPr kumimoji="1" lang="ja-JP" altLang="en-US" sz="2000" dirty="0" smtClean="0"/>
              <a:t>各セグメントを≦</a:t>
            </a:r>
            <a:r>
              <a:rPr kumimoji="1" lang="en-US" altLang="ja-JP" sz="2000" dirty="0" smtClean="0"/>
              <a:t>50nm</a:t>
            </a:r>
            <a:r>
              <a:rPr kumimoji="1" lang="ja-JP" altLang="en-US" sz="2000" dirty="0" smtClean="0"/>
              <a:t>の精度で位置・</a:t>
            </a:r>
            <a:r>
              <a:rPr kumimoji="1" lang="en-US" altLang="ja-JP" sz="2000" dirty="0" smtClean="0"/>
              <a:t/>
            </a:r>
            <a:br>
              <a:rPr kumimoji="1" lang="en-US" altLang="ja-JP" sz="2000" dirty="0" smtClean="0"/>
            </a:br>
            <a:r>
              <a:rPr kumimoji="1" lang="ja-JP" altLang="en-US" sz="2000" dirty="0" smtClean="0"/>
              <a:t>位相合わせ</a:t>
            </a:r>
            <a:endParaRPr kumimoji="1" lang="en-US" altLang="ja-JP" sz="2000" dirty="0" smtClean="0"/>
          </a:p>
          <a:p>
            <a:pPr marL="633413" lvl="1" indent="-368300">
              <a:buFont typeface="+mj-lt"/>
              <a:buAutoNum type="arabicPeriod"/>
            </a:pPr>
            <a:endParaRPr lang="en-US" altLang="ja-JP" sz="2000" dirty="0" smtClean="0"/>
          </a:p>
          <a:p>
            <a:pPr marL="633413" lvl="1" indent="-368300">
              <a:buFont typeface="+mj-lt"/>
              <a:buAutoNum type="arabicPeriod"/>
            </a:pPr>
            <a:r>
              <a:rPr lang="ja-JP" altLang="en-US" sz="2000" dirty="0" smtClean="0"/>
              <a:t>軽量架台：</a:t>
            </a:r>
            <a:r>
              <a:rPr lang="en-US" altLang="ja-JP" sz="2000" dirty="0" smtClean="0"/>
              <a:t/>
            </a:r>
            <a:br>
              <a:rPr lang="en-US" altLang="ja-JP" sz="2000" dirty="0" smtClean="0"/>
            </a:br>
            <a:r>
              <a:rPr lang="ja-JP" altLang="en-US" sz="2000" dirty="0" smtClean="0"/>
              <a:t>→栗田さんの講演</a:t>
            </a:r>
            <a:endParaRPr lang="en-US" altLang="ja-JP" sz="2000" dirty="0" smtClean="0"/>
          </a:p>
        </p:txBody>
      </p:sp>
      <p:grpSp>
        <p:nvGrpSpPr>
          <p:cNvPr id="7" name="グループ化 6"/>
          <p:cNvGrpSpPr/>
          <p:nvPr/>
        </p:nvGrpSpPr>
        <p:grpSpPr>
          <a:xfrm>
            <a:off x="5500694" y="4115001"/>
            <a:ext cx="3571900" cy="2671585"/>
            <a:chOff x="5500694" y="4115001"/>
            <a:chExt cx="3571900" cy="2671585"/>
          </a:xfrm>
        </p:grpSpPr>
        <p:pic>
          <p:nvPicPr>
            <p:cNvPr id="5" name="図 4" descr="assembling-13.JPG"/>
            <p:cNvPicPr>
              <a:picLocks noChangeAspect="1"/>
            </p:cNvPicPr>
            <p:nvPr/>
          </p:nvPicPr>
          <p:blipFill>
            <a:blip r:embed="rId3" cstate="print"/>
            <a:stretch>
              <a:fillRect/>
            </a:stretch>
          </p:blipFill>
          <p:spPr>
            <a:xfrm>
              <a:off x="5500726" y="4115001"/>
              <a:ext cx="3571868" cy="2377283"/>
            </a:xfrm>
            <a:prstGeom prst="rect">
              <a:avLst/>
            </a:prstGeom>
          </p:spPr>
        </p:pic>
        <p:sp>
          <p:nvSpPr>
            <p:cNvPr id="6" name="テキスト ボックス 4"/>
            <p:cNvSpPr txBox="1">
              <a:spLocks noChangeArrowheads="1"/>
            </p:cNvSpPr>
            <p:nvPr/>
          </p:nvSpPr>
          <p:spPr bwMode="auto">
            <a:xfrm>
              <a:off x="5500694" y="6448032"/>
              <a:ext cx="1868279" cy="338554"/>
            </a:xfrm>
            <a:prstGeom prst="rect">
              <a:avLst/>
            </a:prstGeom>
            <a:noFill/>
            <a:ln w="9525">
              <a:noFill/>
              <a:miter lim="800000"/>
              <a:headEnd/>
              <a:tailEnd/>
            </a:ln>
          </p:spPr>
          <p:txBody>
            <a:bodyPr wrap="square">
              <a:spAutoFit/>
            </a:bodyPr>
            <a:lstStyle/>
            <a:p>
              <a:r>
                <a:rPr lang="ja-JP" altLang="en-US" sz="1600" dirty="0" smtClean="0"/>
                <a:t>架台</a:t>
              </a:r>
              <a:endParaRPr lang="ja-JP" altLang="en-US" sz="1600" dirty="0"/>
            </a:p>
          </p:txBody>
        </p:sp>
      </p:grpSp>
      <p:grpSp>
        <p:nvGrpSpPr>
          <p:cNvPr id="11" name="グループ化 10"/>
          <p:cNvGrpSpPr/>
          <p:nvPr/>
        </p:nvGrpSpPr>
        <p:grpSpPr>
          <a:xfrm>
            <a:off x="5292080" y="718346"/>
            <a:ext cx="3961341" cy="3214710"/>
            <a:chOff x="5214942" y="500042"/>
            <a:chExt cx="3961341" cy="3214710"/>
          </a:xfrm>
        </p:grpSpPr>
        <p:pic>
          <p:nvPicPr>
            <p:cNvPr id="12290" name="Picture 2" descr="http://www.kusastro.kyoto-u.ac.jp/~iwamuro/Kyoto3m/N2C1300_photo4.jpg"/>
            <p:cNvPicPr>
              <a:picLocks noChangeAspect="1" noChangeArrowheads="1"/>
            </p:cNvPicPr>
            <p:nvPr/>
          </p:nvPicPr>
          <p:blipFill>
            <a:blip r:embed="rId4" cstate="print"/>
            <a:srcRect l="8501" b="10940"/>
            <a:stretch>
              <a:fillRect/>
            </a:stretch>
          </p:blipFill>
          <p:spPr bwMode="auto">
            <a:xfrm>
              <a:off x="6583094" y="2000240"/>
              <a:ext cx="2347393" cy="1714512"/>
            </a:xfrm>
            <a:prstGeom prst="rect">
              <a:avLst/>
            </a:prstGeom>
            <a:noFill/>
          </p:spPr>
        </p:pic>
        <p:sp>
          <p:nvSpPr>
            <p:cNvPr id="9" name="正方形/長方形 8"/>
            <p:cNvSpPr/>
            <p:nvPr/>
          </p:nvSpPr>
          <p:spPr>
            <a:xfrm>
              <a:off x="5214942" y="500042"/>
              <a:ext cx="3961341" cy="584775"/>
            </a:xfrm>
            <a:prstGeom prst="rect">
              <a:avLst/>
            </a:prstGeom>
          </p:spPr>
          <p:txBody>
            <a:bodyPr wrap="none">
              <a:spAutoFit/>
            </a:bodyPr>
            <a:lstStyle/>
            <a:p>
              <a:r>
                <a:rPr lang="ja-JP" altLang="en-US" sz="1600" dirty="0" smtClean="0"/>
                <a:t>ナガセインテグレックス社 </a:t>
              </a:r>
              <a:r>
                <a:rPr lang="en-US" altLang="ja-JP" sz="1600" dirty="0" smtClean="0"/>
                <a:t>N</a:t>
              </a:r>
              <a:r>
                <a:rPr lang="en-US" altLang="ja-JP" sz="1600" baseline="30000" dirty="0" smtClean="0"/>
                <a:t>2</a:t>
              </a:r>
              <a:r>
                <a:rPr lang="en-US" altLang="ja-JP" sz="1600" dirty="0" smtClean="0"/>
                <a:t>C-1300D(</a:t>
              </a:r>
              <a:r>
                <a:rPr lang="ja-JP" altLang="en-US" sz="1600" dirty="0" smtClean="0"/>
                <a:t>左</a:t>
              </a:r>
              <a:r>
                <a:rPr lang="en-US" altLang="ja-JP" sz="1600" dirty="0" smtClean="0"/>
                <a:t>)</a:t>
              </a:r>
              <a:r>
                <a:rPr lang="ja-JP" altLang="en-US" sz="1600" dirty="0" smtClean="0"/>
                <a:t>と</a:t>
              </a:r>
              <a:r>
                <a:rPr lang="en-US" altLang="ja-JP" sz="1600" dirty="0" smtClean="0"/>
                <a:t/>
              </a:r>
              <a:br>
                <a:rPr lang="en-US" altLang="ja-JP" sz="1600" dirty="0" smtClean="0"/>
              </a:br>
              <a:r>
                <a:rPr lang="ja-JP" altLang="en-US" sz="1600" dirty="0" smtClean="0"/>
                <a:t>研削加工中のセグメント</a:t>
              </a:r>
              <a:r>
                <a:rPr lang="en-US" altLang="ja-JP" sz="1600" dirty="0" smtClean="0"/>
                <a:t>(</a:t>
              </a:r>
              <a:r>
                <a:rPr lang="ja-JP" altLang="en-US" sz="1600" dirty="0" smtClean="0"/>
                <a:t>右</a:t>
              </a:r>
              <a:r>
                <a:rPr lang="en-US" altLang="ja-JP" sz="1600" dirty="0" smtClean="0"/>
                <a:t>)</a:t>
              </a:r>
              <a:endParaRPr lang="ja-JP" altLang="en-US" sz="1600" dirty="0"/>
            </a:p>
          </p:txBody>
        </p:sp>
        <p:pic>
          <p:nvPicPr>
            <p:cNvPr id="12292" name="Picture 4" descr="http://www.kusastro.kyoto-u.ac.jp/~iwamuro/Kyoto3m/N2C1300Ds.jpg">
              <a:hlinkClick r:id="rId5"/>
            </p:cNvPr>
            <p:cNvPicPr>
              <a:picLocks noChangeAspect="1" noChangeArrowheads="1"/>
            </p:cNvPicPr>
            <p:nvPr/>
          </p:nvPicPr>
          <p:blipFill>
            <a:blip r:embed="rId6" cstate="print"/>
            <a:srcRect/>
            <a:stretch>
              <a:fillRect/>
            </a:stretch>
          </p:blipFill>
          <p:spPr bwMode="auto">
            <a:xfrm>
              <a:off x="5334022" y="1038220"/>
              <a:ext cx="2381250" cy="1676400"/>
            </a:xfrm>
            <a:prstGeom prst="rect">
              <a:avLst/>
            </a:prstGeom>
            <a:noFill/>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My Documents\References\Kyoto3m\mirrorcontrol_test\SchematicPict.png"/>
          <p:cNvPicPr>
            <a:picLocks noChangeAspect="1" noChangeArrowheads="1"/>
          </p:cNvPicPr>
          <p:nvPr/>
        </p:nvPicPr>
        <p:blipFill>
          <a:blip r:embed="rId5" cstate="print"/>
          <a:srcRect/>
          <a:stretch>
            <a:fillRect/>
          </a:stretch>
        </p:blipFill>
        <p:spPr bwMode="auto">
          <a:xfrm>
            <a:off x="1764000" y="3482079"/>
            <a:ext cx="7380000" cy="3375921"/>
          </a:xfrm>
          <a:prstGeom prst="rect">
            <a:avLst/>
          </a:prstGeom>
          <a:noFill/>
        </p:spPr>
      </p:pic>
      <p:sp>
        <p:nvSpPr>
          <p:cNvPr id="2" name="タイトル 1"/>
          <p:cNvSpPr>
            <a:spLocks noGrp="1"/>
          </p:cNvSpPr>
          <p:nvPr>
            <p:ph type="title"/>
          </p:nvPr>
        </p:nvSpPr>
        <p:spPr/>
        <p:txBody>
          <a:bodyPr>
            <a:normAutofit/>
          </a:bodyPr>
          <a:lstStyle/>
          <a:p>
            <a:r>
              <a:rPr lang="ja-JP" altLang="en-US" sz="3200" b="1" dirty="0" smtClean="0"/>
              <a:t>主鏡位置制御機構</a:t>
            </a:r>
            <a:endParaRPr kumimoji="1" lang="ja-JP" altLang="en-US" sz="3200" b="1" dirty="0"/>
          </a:p>
        </p:txBody>
      </p:sp>
      <p:sp>
        <p:nvSpPr>
          <p:cNvPr id="6" name="コンテンツ プレースホルダ 5"/>
          <p:cNvSpPr>
            <a:spLocks noGrp="1"/>
          </p:cNvSpPr>
          <p:nvPr>
            <p:ph idx="1"/>
          </p:nvPr>
        </p:nvSpPr>
        <p:spPr/>
        <p:txBody>
          <a:bodyPr>
            <a:normAutofit/>
          </a:bodyPr>
          <a:lstStyle/>
          <a:p>
            <a:pPr marL="365125" indent="-365125"/>
            <a:r>
              <a:rPr kumimoji="1" lang="ja-JP" altLang="en-US" sz="2400" dirty="0" smtClean="0"/>
              <a:t>位置制御機構</a:t>
            </a:r>
            <a:endParaRPr kumimoji="1" lang="en-US" altLang="ja-JP" sz="2800" dirty="0" smtClean="0"/>
          </a:p>
          <a:p>
            <a:pPr marL="442913" lvl="1" indent="-190500"/>
            <a:r>
              <a:rPr lang="en-US" altLang="ja-JP" sz="2000" dirty="0" smtClean="0"/>
              <a:t>1</a:t>
            </a:r>
            <a:r>
              <a:rPr lang="ja-JP" altLang="en-US" sz="2000" dirty="0" smtClean="0"/>
              <a:t>セグメントを</a:t>
            </a:r>
            <a:r>
              <a:rPr lang="en-US" altLang="ja-JP" sz="2000" dirty="0" smtClean="0"/>
              <a:t>3</a:t>
            </a:r>
            <a:r>
              <a:rPr lang="ja-JP" altLang="en-US" sz="2000" dirty="0" err="1"/>
              <a:t>つ</a:t>
            </a:r>
            <a:r>
              <a:rPr lang="ja-JP" altLang="en-US" sz="2000" dirty="0" err="1" smtClean="0"/>
              <a:t>の</a:t>
            </a:r>
            <a:r>
              <a:rPr lang="ja-JP" altLang="en-US" sz="2000" dirty="0" smtClean="0"/>
              <a:t>アクチュエータ</a:t>
            </a:r>
            <a:endParaRPr lang="en-US" altLang="ja-JP" sz="2400" dirty="0" smtClean="0"/>
          </a:p>
          <a:p>
            <a:pPr marL="723900" lvl="2" indent="-182563"/>
            <a:r>
              <a:rPr lang="ja-JP" altLang="en-US" sz="2000" dirty="0" smtClean="0"/>
              <a:t>鏡の支持：</a:t>
            </a:r>
            <a:r>
              <a:rPr lang="en-US" altLang="ja-JP" sz="2000" dirty="0" smtClean="0"/>
              <a:t>27</a:t>
            </a:r>
            <a:r>
              <a:rPr lang="ja-JP" altLang="en-US" sz="2000" dirty="0" smtClean="0"/>
              <a:t>点</a:t>
            </a:r>
            <a:r>
              <a:rPr lang="en-US" altLang="ja-JP" sz="2000" dirty="0" smtClean="0"/>
              <a:t>(</a:t>
            </a:r>
            <a:r>
              <a:rPr lang="ja-JP" altLang="en-US" sz="2000" dirty="0" smtClean="0"/>
              <a:t>ホイフルツリー</a:t>
            </a:r>
            <a:r>
              <a:rPr lang="en-US" altLang="ja-JP" sz="2000" dirty="0" smtClean="0"/>
              <a:t>)</a:t>
            </a:r>
          </a:p>
          <a:p>
            <a:pPr marL="723900" lvl="2" indent="-182563"/>
            <a:r>
              <a:rPr lang="ja-JP" altLang="en-US" sz="2000" u="dbl" dirty="0" smtClean="0">
                <a:uFill>
                  <a:solidFill>
                    <a:srgbClr val="002060"/>
                  </a:solidFill>
                </a:uFill>
              </a:rPr>
              <a:t>アクチュエータ</a:t>
            </a:r>
            <a:r>
              <a:rPr lang="en-US" altLang="ja-JP" sz="2000" u="dbl" dirty="0" smtClean="0">
                <a:uFill>
                  <a:solidFill>
                    <a:srgbClr val="002060"/>
                  </a:solidFill>
                </a:uFill>
              </a:rPr>
              <a:t>+</a:t>
            </a:r>
            <a:r>
              <a:rPr lang="ja-JP" altLang="en-US" sz="2000" u="dbl" dirty="0" err="1" smtClean="0">
                <a:uFill>
                  <a:solidFill>
                    <a:srgbClr val="002060"/>
                  </a:solidFill>
                </a:uFill>
              </a:rPr>
              <a:t>てこ</a:t>
            </a:r>
            <a:r>
              <a:rPr lang="ja-JP" altLang="en-US" sz="2000" u="dbl" dirty="0" smtClean="0">
                <a:uFill>
                  <a:solidFill>
                    <a:srgbClr val="002060"/>
                  </a:solidFill>
                </a:uFill>
              </a:rPr>
              <a:t>機構</a:t>
            </a:r>
            <a:r>
              <a:rPr lang="ja-JP" altLang="en-US" sz="2000" dirty="0" smtClean="0"/>
              <a:t>：～</a:t>
            </a:r>
            <a:r>
              <a:rPr lang="en-US" altLang="ja-JP" sz="2000" dirty="0" smtClean="0"/>
              <a:t>2nm</a:t>
            </a:r>
            <a:r>
              <a:rPr lang="ja-JP" altLang="en-US" sz="2000" dirty="0" smtClean="0"/>
              <a:t>の分解能で制御</a:t>
            </a:r>
            <a:endParaRPr lang="en-US" altLang="ja-JP" sz="2000" dirty="0" smtClean="0"/>
          </a:p>
          <a:p>
            <a:pPr marL="723900" lvl="2" indent="-182563"/>
            <a:r>
              <a:rPr lang="ja-JP" altLang="en-US" sz="2000" dirty="0" smtClean="0"/>
              <a:t>非接触</a:t>
            </a:r>
            <a:r>
              <a:rPr lang="ja-JP" altLang="en-US" sz="2000" dirty="0"/>
              <a:t>式</a:t>
            </a:r>
            <a:r>
              <a:rPr lang="ja-JP" altLang="en-US" sz="2000" dirty="0" smtClean="0"/>
              <a:t>センサで位置測定</a:t>
            </a:r>
            <a:r>
              <a:rPr lang="en-US" altLang="ja-JP" sz="2000" dirty="0" smtClean="0"/>
              <a:t>(</a:t>
            </a:r>
            <a:r>
              <a:rPr lang="ja-JP" altLang="en-US" sz="2000" u="dbl" dirty="0" smtClean="0">
                <a:uFill>
                  <a:solidFill>
                    <a:srgbClr val="FF0000"/>
                  </a:solidFill>
                </a:uFill>
              </a:rPr>
              <a:t>アクチュエータ軸センサ</a:t>
            </a:r>
            <a:r>
              <a:rPr lang="en-US" altLang="ja-JP" sz="2000" dirty="0" smtClean="0"/>
              <a:t>)</a:t>
            </a:r>
          </a:p>
          <a:p>
            <a:pPr marL="442913" lvl="1" indent="-190500"/>
            <a:r>
              <a:rPr kumimoji="1" lang="ja-JP" altLang="en-US" sz="2000" dirty="0" smtClean="0"/>
              <a:t>セグメント境界に非接触式センサ</a:t>
            </a:r>
            <a:r>
              <a:rPr kumimoji="1" lang="en-US" altLang="ja-JP" sz="2000" dirty="0" smtClean="0"/>
              <a:t>(</a:t>
            </a:r>
            <a:r>
              <a:rPr kumimoji="1" lang="ja-JP" altLang="en-US" sz="2000" u="dbl" dirty="0" smtClean="0">
                <a:uFill>
                  <a:solidFill>
                    <a:srgbClr val="006600"/>
                  </a:solidFill>
                </a:uFill>
              </a:rPr>
              <a:t>エッジセンサ</a:t>
            </a:r>
            <a:r>
              <a:rPr kumimoji="1" lang="en-US" altLang="ja-JP" sz="2000" dirty="0" smtClean="0"/>
              <a:t>)</a:t>
            </a:r>
          </a:p>
          <a:p>
            <a:pPr marL="689801" lvl="2" indent="-190500"/>
            <a:r>
              <a:rPr lang="ja-JP" altLang="en-US" sz="1800" dirty="0" smtClean="0"/>
              <a:t>セグメント同士の段差測定</a:t>
            </a:r>
            <a:endParaRPr kumimoji="1" lang="ja-JP" altLang="en-US" sz="1800" dirty="0"/>
          </a:p>
        </p:txBody>
      </p:sp>
      <p:pic>
        <p:nvPicPr>
          <p:cNvPr id="3" name="tel_movie_leverage2012021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6103736" y="18002"/>
            <a:ext cx="2915816" cy="2186862"/>
          </a:xfrm>
          <a:prstGeom prst="rect">
            <a:avLst/>
          </a:prstGeom>
        </p:spPr>
      </p:pic>
      <p:grpSp>
        <p:nvGrpSpPr>
          <p:cNvPr id="9" name="グループ化 8"/>
          <p:cNvGrpSpPr/>
          <p:nvPr/>
        </p:nvGrpSpPr>
        <p:grpSpPr>
          <a:xfrm>
            <a:off x="35496" y="3708412"/>
            <a:ext cx="2151551" cy="1827984"/>
            <a:chOff x="35496" y="3708412"/>
            <a:chExt cx="2151551" cy="1827984"/>
          </a:xfrm>
        </p:grpSpPr>
        <p:pic>
          <p:nvPicPr>
            <p:cNvPr id="31746" name="Picture 2" descr="C060105"/>
            <p:cNvPicPr>
              <a:picLocks noChangeAspect="1" noChangeArrowheads="1"/>
            </p:cNvPicPr>
            <p:nvPr/>
          </p:nvPicPr>
          <p:blipFill>
            <a:blip r:embed="rId7" cstate="print"/>
            <a:srcRect/>
            <a:stretch>
              <a:fillRect/>
            </a:stretch>
          </p:blipFill>
          <p:spPr bwMode="auto">
            <a:xfrm>
              <a:off x="35496" y="3708412"/>
              <a:ext cx="1835696" cy="1376772"/>
            </a:xfrm>
            <a:prstGeom prst="rect">
              <a:avLst/>
            </a:prstGeom>
            <a:noFill/>
          </p:spPr>
        </p:pic>
        <p:sp>
          <p:nvSpPr>
            <p:cNvPr id="8" name="正方形/長方形 7"/>
            <p:cNvSpPr/>
            <p:nvPr/>
          </p:nvSpPr>
          <p:spPr>
            <a:xfrm>
              <a:off x="35496" y="5013176"/>
              <a:ext cx="2151551" cy="523220"/>
            </a:xfrm>
            <a:prstGeom prst="rect">
              <a:avLst/>
            </a:prstGeom>
            <a:solidFill>
              <a:schemeClr val="bg1"/>
            </a:solidFill>
          </p:spPr>
          <p:txBody>
            <a:bodyPr wrap="none">
              <a:spAutoFit/>
            </a:bodyPr>
            <a:lstStyle/>
            <a:p>
              <a:r>
                <a:rPr lang="ja-JP" altLang="en-US" sz="1400" dirty="0" smtClean="0"/>
                <a:t>非接触式センサ</a:t>
              </a:r>
              <a:endParaRPr lang="en-US" altLang="ja-JP" sz="1400" dirty="0" smtClean="0"/>
            </a:p>
            <a:p>
              <a:r>
                <a:rPr lang="en-US" altLang="ja-JP" sz="1400" dirty="0" smtClean="0"/>
                <a:t>(</a:t>
              </a:r>
              <a:r>
                <a:rPr lang="ja-JP" altLang="en-US" sz="1400" dirty="0" smtClean="0"/>
                <a:t>株</a:t>
              </a:r>
              <a:r>
                <a:rPr lang="en-US" altLang="ja-JP" sz="1400" dirty="0" smtClean="0"/>
                <a:t>)</a:t>
              </a:r>
              <a:r>
                <a:rPr lang="ja-JP" altLang="en-US" sz="1400" dirty="0" smtClean="0"/>
                <a:t>シグマ光機製</a:t>
              </a:r>
              <a:r>
                <a:rPr lang="en-US" altLang="ja-JP" sz="1400" dirty="0" smtClean="0"/>
                <a:t>DS-H10</a:t>
              </a:r>
              <a:endParaRPr lang="ja-JP" alt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p:cNvGrpSpPr/>
          <p:nvPr/>
        </p:nvGrpSpPr>
        <p:grpSpPr>
          <a:xfrm>
            <a:off x="1943512" y="3564195"/>
            <a:ext cx="7200488" cy="3293805"/>
            <a:chOff x="1943512" y="3564195"/>
            <a:chExt cx="7200488" cy="3293805"/>
          </a:xfrm>
        </p:grpSpPr>
        <p:pic>
          <p:nvPicPr>
            <p:cNvPr id="17" name="Picture 2" descr="C:\Documents and Settings\Administrator\My Documents\References\Kyoto3m\mirrorcontrol_test\SchematicPict.png"/>
            <p:cNvPicPr>
              <a:picLocks noChangeAspect="1" noChangeArrowheads="1"/>
            </p:cNvPicPr>
            <p:nvPr/>
          </p:nvPicPr>
          <p:blipFill>
            <a:blip r:embed="rId3" cstate="print"/>
            <a:srcRect/>
            <a:stretch>
              <a:fillRect/>
            </a:stretch>
          </p:blipFill>
          <p:spPr bwMode="auto">
            <a:xfrm>
              <a:off x="1943512" y="3564195"/>
              <a:ext cx="7200488" cy="3293805"/>
            </a:xfrm>
            <a:prstGeom prst="rect">
              <a:avLst/>
            </a:prstGeom>
            <a:noFill/>
          </p:spPr>
        </p:pic>
        <p:sp>
          <p:nvSpPr>
            <p:cNvPr id="28" name="正方形/長方形 27"/>
            <p:cNvSpPr/>
            <p:nvPr/>
          </p:nvSpPr>
          <p:spPr>
            <a:xfrm>
              <a:off x="1943920" y="6120000"/>
              <a:ext cx="1908000" cy="468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p:txBody>
          <a:bodyPr>
            <a:normAutofit/>
          </a:bodyPr>
          <a:lstStyle/>
          <a:p>
            <a:r>
              <a:rPr lang="ja-JP" altLang="en-US" sz="3200" b="1" dirty="0" smtClean="0"/>
              <a:t>主鏡位置制御機構</a:t>
            </a:r>
            <a:endParaRPr kumimoji="1" lang="ja-JP" altLang="en-US" sz="3200" b="1" dirty="0"/>
          </a:p>
        </p:txBody>
      </p:sp>
      <p:sp>
        <p:nvSpPr>
          <p:cNvPr id="5" name="コンテンツ プレースホルダ 4"/>
          <p:cNvSpPr>
            <a:spLocks noGrp="1"/>
          </p:cNvSpPr>
          <p:nvPr>
            <p:ph idx="1"/>
          </p:nvPr>
        </p:nvSpPr>
        <p:spPr/>
        <p:txBody>
          <a:bodyPr>
            <a:normAutofit/>
          </a:bodyPr>
          <a:lstStyle/>
          <a:p>
            <a:pPr marL="365125" indent="-365125"/>
            <a:r>
              <a:rPr lang="en-US" altLang="ja-JP" sz="2400" dirty="0"/>
              <a:t>2</a:t>
            </a:r>
            <a:r>
              <a:rPr kumimoji="1" lang="ja-JP" altLang="en-US" sz="2400" dirty="0" smtClean="0"/>
              <a:t>段フィードバック</a:t>
            </a:r>
            <a:endParaRPr lang="en-US" altLang="ja-JP" sz="2400" dirty="0"/>
          </a:p>
          <a:p>
            <a:pPr marL="722313" lvl="1" indent="-320675"/>
            <a:r>
              <a:rPr kumimoji="1" lang="ja-JP" altLang="en-US" sz="2000" dirty="0" smtClean="0"/>
              <a:t>エッジセンサのカウント値を一定に保つよう</a:t>
            </a:r>
            <a:r>
              <a:rPr kumimoji="1" lang="en-US" altLang="ja-JP" sz="2000" dirty="0" smtClean="0"/>
              <a:t/>
            </a:r>
            <a:br>
              <a:rPr kumimoji="1" lang="en-US" altLang="ja-JP" sz="2000" dirty="0" smtClean="0"/>
            </a:br>
            <a:r>
              <a:rPr kumimoji="1" lang="ja-JP" altLang="en-US" sz="2000" dirty="0" smtClean="0"/>
              <a:t>にアクチュエータ軸</a:t>
            </a:r>
            <a:r>
              <a:rPr lang="ja-JP" altLang="en-US" sz="2000" dirty="0" smtClean="0"/>
              <a:t>センサの値を計算</a:t>
            </a:r>
            <a:endParaRPr lang="en-US" altLang="ja-JP" sz="2000" dirty="0" smtClean="0"/>
          </a:p>
          <a:p>
            <a:pPr marL="722313" lvl="1" indent="-320675"/>
            <a:r>
              <a:rPr kumimoji="1" lang="ja-JP" altLang="en-US" sz="2000" dirty="0" smtClean="0">
                <a:solidFill>
                  <a:schemeClr val="accent2"/>
                </a:solidFill>
              </a:rPr>
              <a:t>各アクチュエータ軸センサ</a:t>
            </a:r>
            <a:r>
              <a:rPr lang="ja-JP" altLang="en-US" sz="2000" dirty="0">
                <a:solidFill>
                  <a:schemeClr val="accent2"/>
                </a:solidFill>
              </a:rPr>
              <a:t>の</a:t>
            </a:r>
            <a:r>
              <a:rPr lang="ja-JP" altLang="en-US" sz="2000" dirty="0" smtClean="0">
                <a:solidFill>
                  <a:schemeClr val="accent2"/>
                </a:solidFill>
              </a:rPr>
              <a:t>値が</a:t>
            </a:r>
            <a:r>
              <a:rPr kumimoji="1" lang="ja-JP" altLang="en-US" sz="2000" dirty="0" smtClean="0">
                <a:solidFill>
                  <a:schemeClr val="accent2"/>
                </a:solidFill>
              </a:rPr>
              <a:t>原点</a:t>
            </a:r>
            <a:endParaRPr kumimoji="1" lang="en-US" altLang="ja-JP" sz="2000" dirty="0" smtClean="0">
              <a:solidFill>
                <a:schemeClr val="accent2"/>
              </a:solidFill>
            </a:endParaRPr>
          </a:p>
          <a:p>
            <a:pPr marL="361950" indent="-361950"/>
            <a:r>
              <a:rPr lang="ja-JP" altLang="en-US" sz="2400" dirty="0"/>
              <a:t>タイムスケール</a:t>
            </a:r>
          </a:p>
          <a:p>
            <a:pPr marL="660845" lvl="1" indent="-368300"/>
            <a:r>
              <a:rPr lang="ja-JP" altLang="en-US" sz="2000" dirty="0"/>
              <a:t>エッジセンサ</a:t>
            </a:r>
            <a:r>
              <a:rPr lang="en-US" altLang="ja-JP" sz="2000" dirty="0" smtClean="0"/>
              <a:t>:0.5</a:t>
            </a:r>
            <a:r>
              <a:rPr lang="ja-JP" altLang="en-US" sz="2000" dirty="0" smtClean="0"/>
              <a:t>秒</a:t>
            </a:r>
            <a:endParaRPr lang="ja-JP" altLang="en-US" sz="2000" dirty="0"/>
          </a:p>
          <a:p>
            <a:pPr marL="660845" lvl="1" indent="-368300"/>
            <a:r>
              <a:rPr lang="ja-JP" altLang="en-US" sz="2000" dirty="0"/>
              <a:t>アクチュエータ軸：</a:t>
            </a:r>
            <a:r>
              <a:rPr lang="en-US" altLang="ja-JP" sz="2000" dirty="0"/>
              <a:t>0.1</a:t>
            </a:r>
            <a:r>
              <a:rPr lang="ja-JP" altLang="en-US" sz="2000" dirty="0"/>
              <a:t>～</a:t>
            </a:r>
            <a:r>
              <a:rPr lang="en-US" altLang="ja-JP" sz="2000" dirty="0"/>
              <a:t>0.2</a:t>
            </a:r>
            <a:r>
              <a:rPr lang="ja-JP" altLang="en-US" sz="2000" dirty="0"/>
              <a:t>秒</a:t>
            </a:r>
          </a:p>
          <a:p>
            <a:pPr marL="907733" lvl="2" indent="-368300"/>
            <a:endParaRPr kumimoji="1" lang="en-US" altLang="ja-JP" sz="1800" dirty="0" smtClean="0"/>
          </a:p>
        </p:txBody>
      </p:sp>
      <p:pic>
        <p:nvPicPr>
          <p:cNvPr id="1026" name="Picture 2" descr="http://www.kusastro.kyoto-u.ac.jp/~moritani/Kyoto3m/sensor/sensor_po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3236" y="44624"/>
            <a:ext cx="2415268" cy="25202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p:cNvGrpSpPr/>
          <p:nvPr/>
        </p:nvGrpSpPr>
        <p:grpSpPr>
          <a:xfrm>
            <a:off x="323729" y="3829385"/>
            <a:ext cx="2268000" cy="1759855"/>
            <a:chOff x="323729" y="3829385"/>
            <a:chExt cx="2268000" cy="1759855"/>
          </a:xfrm>
        </p:grpSpPr>
        <p:sp>
          <p:nvSpPr>
            <p:cNvPr id="3" name="正方形/長方形 2"/>
            <p:cNvSpPr/>
            <p:nvPr/>
          </p:nvSpPr>
          <p:spPr>
            <a:xfrm>
              <a:off x="737729" y="3829385"/>
              <a:ext cx="1440000" cy="360000"/>
            </a:xfrm>
            <a:prstGeom prst="rec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smtClean="0">
                  <a:solidFill>
                    <a:sysClr val="windowText" lastClr="000000"/>
                  </a:solidFill>
                </a:rPr>
                <a:t>エッジセンサ</a:t>
              </a:r>
              <a:endParaRPr kumimoji="1" lang="ja-JP" altLang="en-US" dirty="0">
                <a:solidFill>
                  <a:sysClr val="windowText" lastClr="000000"/>
                </a:solidFill>
              </a:endParaRPr>
            </a:p>
          </p:txBody>
        </p:sp>
        <p:sp>
          <p:nvSpPr>
            <p:cNvPr id="7" name="正方形/長方形 6"/>
            <p:cNvSpPr/>
            <p:nvPr/>
          </p:nvSpPr>
          <p:spPr>
            <a:xfrm>
              <a:off x="323729" y="4549425"/>
              <a:ext cx="2268000" cy="360000"/>
            </a:xfrm>
            <a:prstGeom prst="rec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smtClean="0">
                  <a:solidFill>
                    <a:sysClr val="windowText" lastClr="000000"/>
                  </a:solidFill>
                </a:rPr>
                <a:t>アクチュエータ</a:t>
              </a:r>
              <a:r>
                <a:rPr lang="ja-JP" altLang="en-US" dirty="0">
                  <a:solidFill>
                    <a:sysClr val="windowText" lastClr="000000"/>
                  </a:solidFill>
                </a:rPr>
                <a:t>軸</a:t>
              </a:r>
              <a:r>
                <a:rPr kumimoji="1" lang="ja-JP" altLang="en-US" dirty="0" smtClean="0">
                  <a:solidFill>
                    <a:sysClr val="windowText" lastClr="000000"/>
                  </a:solidFill>
                </a:rPr>
                <a:t>センサ</a:t>
              </a:r>
              <a:endParaRPr kumimoji="1" lang="ja-JP" altLang="en-US" dirty="0">
                <a:solidFill>
                  <a:sysClr val="windowText" lastClr="000000"/>
                </a:solidFill>
              </a:endParaRPr>
            </a:p>
          </p:txBody>
        </p:sp>
        <p:sp>
          <p:nvSpPr>
            <p:cNvPr id="8" name="正方形/長方形 7"/>
            <p:cNvSpPr/>
            <p:nvPr/>
          </p:nvSpPr>
          <p:spPr>
            <a:xfrm>
              <a:off x="647729" y="5229240"/>
              <a:ext cx="1620000" cy="360000"/>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ysClr val="windowText" lastClr="000000"/>
                  </a:solidFill>
                </a:rPr>
                <a:t>アクチュエータ</a:t>
              </a:r>
              <a:endParaRPr kumimoji="1" lang="ja-JP" altLang="en-US" dirty="0">
                <a:solidFill>
                  <a:sysClr val="windowText" lastClr="000000"/>
                </a:solidFill>
              </a:endParaRPr>
            </a:p>
          </p:txBody>
        </p:sp>
        <p:cxnSp>
          <p:nvCxnSpPr>
            <p:cNvPr id="13" name="直線矢印コネクタ 12"/>
            <p:cNvCxnSpPr>
              <a:stCxn id="3" idx="2"/>
              <a:endCxn id="7" idx="0"/>
            </p:cNvCxnSpPr>
            <p:nvPr/>
          </p:nvCxnSpPr>
          <p:spPr>
            <a:xfrm>
              <a:off x="1457729" y="4189385"/>
              <a:ext cx="0" cy="360040"/>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7" idx="2"/>
              <a:endCxn id="8" idx="0"/>
            </p:cNvCxnSpPr>
            <p:nvPr/>
          </p:nvCxnSpPr>
          <p:spPr>
            <a:xfrm>
              <a:off x="1457729" y="4909425"/>
              <a:ext cx="0" cy="319815"/>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8" idx="1"/>
              <a:endCxn id="7" idx="1"/>
            </p:cNvCxnSpPr>
            <p:nvPr/>
          </p:nvCxnSpPr>
          <p:spPr>
            <a:xfrm rot="10800000">
              <a:off x="323729" y="4729426"/>
              <a:ext cx="324000" cy="679815"/>
            </a:xfrm>
            <a:prstGeom prst="bentConnector3">
              <a:avLst>
                <a:gd name="adj1" fmla="val 170556"/>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4" name="右矢印 23"/>
          <p:cNvSpPr/>
          <p:nvPr/>
        </p:nvSpPr>
        <p:spPr>
          <a:xfrm rot="14489020">
            <a:off x="1224695" y="5904415"/>
            <a:ext cx="80795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140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dirty="0" smtClean="0"/>
              <a:t>主鏡位置制御機構</a:t>
            </a:r>
            <a:endParaRPr kumimoji="1" lang="ja-JP" altLang="en-US" sz="3200" b="1" dirty="0"/>
          </a:p>
        </p:txBody>
      </p:sp>
      <p:sp>
        <p:nvSpPr>
          <p:cNvPr id="5" name="コンテンツ プレースホルダ 4"/>
          <p:cNvSpPr>
            <a:spLocks noGrp="1"/>
          </p:cNvSpPr>
          <p:nvPr>
            <p:ph idx="1"/>
          </p:nvPr>
        </p:nvSpPr>
        <p:spPr/>
        <p:txBody>
          <a:bodyPr>
            <a:noAutofit/>
          </a:bodyPr>
          <a:lstStyle/>
          <a:p>
            <a:pPr marL="361950" indent="-361950"/>
            <a:r>
              <a:rPr lang="ja-JP" altLang="en-US" sz="2400" dirty="0" smtClean="0"/>
              <a:t>フィードバック方法</a:t>
            </a:r>
            <a:r>
              <a:rPr lang="en-US" altLang="ja-JP" sz="2400" dirty="0" smtClean="0"/>
              <a:t>(2</a:t>
            </a:r>
            <a:r>
              <a:rPr lang="ja-JP" altLang="en-US" sz="2400" dirty="0" smtClean="0"/>
              <a:t>段</a:t>
            </a:r>
            <a:r>
              <a:rPr lang="en-US" altLang="ja-JP" sz="2400" dirty="0" smtClean="0"/>
              <a:t>)</a:t>
            </a:r>
            <a:r>
              <a:rPr lang="ja-JP" altLang="en-US" sz="2400" dirty="0" smtClean="0"/>
              <a:t>：詳細</a:t>
            </a:r>
            <a:endParaRPr lang="ja-JP" altLang="en-US" sz="2400" dirty="0"/>
          </a:p>
          <a:p>
            <a:pPr marL="801688" lvl="1" indent="-400050"/>
            <a:r>
              <a:rPr lang="ja-JP" altLang="en-US" sz="2000" dirty="0" smtClean="0"/>
              <a:t>センサ読出し：</a:t>
            </a:r>
            <a:r>
              <a:rPr lang="en-US" altLang="ja-JP" sz="2000" dirty="0" smtClean="0"/>
              <a:t>10</a:t>
            </a:r>
            <a:r>
              <a:rPr lang="ja-JP" altLang="en-US" sz="2000" dirty="0" smtClean="0"/>
              <a:t>回サンプル</a:t>
            </a:r>
            <a:r>
              <a:rPr lang="en-US" altLang="ja-JP" sz="2000" dirty="0" smtClean="0"/>
              <a:t>(12msec </a:t>
            </a:r>
            <a:r>
              <a:rPr lang="ja-JP" altLang="en-US" sz="2000" dirty="0" smtClean="0"/>
              <a:t>間隔</a:t>
            </a:r>
            <a:r>
              <a:rPr lang="en-US" altLang="ja-JP" sz="2000" dirty="0" smtClean="0"/>
              <a:t>) </a:t>
            </a:r>
          </a:p>
          <a:p>
            <a:pPr marL="801688" lvl="1" indent="-400050">
              <a:buFont typeface="+mj-lt"/>
              <a:buAutoNum type="arabicPeriod"/>
            </a:pPr>
            <a:r>
              <a:rPr lang="ja-JP" altLang="en-US" sz="2000" dirty="0" smtClean="0"/>
              <a:t>アクチュエータ軸カウント値</a:t>
            </a:r>
            <a:r>
              <a:rPr lang="en-US" altLang="ja-JP" sz="2000" dirty="0" smtClean="0"/>
              <a:t>(</a:t>
            </a:r>
            <a:r>
              <a:rPr lang="ja-JP" altLang="en-US" sz="2000" dirty="0" smtClean="0"/>
              <a:t>上記</a:t>
            </a:r>
            <a:r>
              <a:rPr lang="en-US" altLang="ja-JP" sz="2000" dirty="0" smtClean="0"/>
              <a:t>16</a:t>
            </a:r>
            <a:r>
              <a:rPr lang="ja-JP" altLang="en-US" sz="2000" dirty="0" smtClean="0"/>
              <a:t>回読出し分</a:t>
            </a:r>
            <a:r>
              <a:rPr lang="en-US" altLang="ja-JP" sz="2000" dirty="0" smtClean="0"/>
              <a:t>)</a:t>
            </a:r>
            <a:br>
              <a:rPr lang="en-US" altLang="ja-JP" sz="2000" dirty="0" smtClean="0"/>
            </a:br>
            <a:r>
              <a:rPr lang="ja-JP" altLang="en-US" sz="2000" dirty="0" smtClean="0"/>
              <a:t>から、直近のカウント</a:t>
            </a:r>
            <a:r>
              <a:rPr lang="en-US" altLang="ja-JP" sz="2000" dirty="0" smtClean="0"/>
              <a:t>±0.7μm </a:t>
            </a:r>
            <a:r>
              <a:rPr lang="ja-JP" altLang="en-US" sz="2000" dirty="0" smtClean="0"/>
              <a:t>程度以内のカウントの平均を求め、目標値との差分をアクチュエータにフィードバック</a:t>
            </a:r>
            <a:r>
              <a:rPr lang="en-US" altLang="ja-JP" sz="2000" dirty="0" smtClean="0"/>
              <a:t>(200msec </a:t>
            </a:r>
            <a:r>
              <a:rPr lang="ja-JP" altLang="en-US" sz="2000" dirty="0" smtClean="0"/>
              <a:t>間隔</a:t>
            </a:r>
            <a:r>
              <a:rPr lang="en-US" altLang="ja-JP" sz="2000" dirty="0" smtClean="0"/>
              <a:t>)</a:t>
            </a:r>
            <a:br>
              <a:rPr lang="en-US" altLang="ja-JP" sz="2000" dirty="0" smtClean="0"/>
            </a:br>
            <a:r>
              <a:rPr lang="en-US" altLang="ja-JP" sz="2000" dirty="0" smtClean="0"/>
              <a:t>※</a:t>
            </a:r>
            <a:r>
              <a:rPr lang="ja-JP" altLang="en-US" sz="2000" dirty="0" smtClean="0"/>
              <a:t>大きく動く場合と小さく動く場合で、ゲインが</a:t>
            </a:r>
            <a:r>
              <a:rPr lang="en-US" altLang="ja-JP" sz="2000" dirty="0" smtClean="0"/>
              <a:t>2</a:t>
            </a:r>
            <a:r>
              <a:rPr lang="ja-JP" altLang="en-US" sz="2000" dirty="0" smtClean="0"/>
              <a:t>倍程度変化 </a:t>
            </a:r>
            <a:endParaRPr lang="ja-JP" altLang="en-US" dirty="0" smtClean="0"/>
          </a:p>
          <a:p>
            <a:pPr marL="801688" lvl="1" indent="-400050">
              <a:buFont typeface="+mj-lt"/>
              <a:buAutoNum type="arabicPeriod"/>
            </a:pPr>
            <a:r>
              <a:rPr lang="ja-JP" altLang="en-US" sz="2000" dirty="0" smtClean="0"/>
              <a:t>エッジセンサのカウント値</a:t>
            </a:r>
            <a:r>
              <a:rPr lang="en-US" altLang="ja-JP" sz="2000" dirty="0" smtClean="0"/>
              <a:t>(16</a:t>
            </a:r>
            <a:r>
              <a:rPr lang="ja-JP" altLang="en-US" sz="2000" dirty="0" smtClean="0"/>
              <a:t>回読み出し分</a:t>
            </a:r>
            <a:r>
              <a:rPr lang="en-US" altLang="ja-JP" sz="2000" dirty="0" smtClean="0"/>
              <a:t>)</a:t>
            </a:r>
            <a:r>
              <a:rPr lang="ja-JP" altLang="en-US" sz="2000" dirty="0" smtClean="0"/>
              <a:t>から、</a:t>
            </a:r>
            <a:br>
              <a:rPr lang="ja-JP" altLang="en-US" sz="2000" dirty="0" smtClean="0"/>
            </a:br>
            <a:r>
              <a:rPr lang="ja-JP" altLang="en-US" sz="2000" dirty="0" smtClean="0"/>
              <a:t>直近のカウント</a:t>
            </a:r>
            <a:r>
              <a:rPr lang="en-US" altLang="ja-JP" sz="2000" dirty="0" smtClean="0"/>
              <a:t>±0.01% </a:t>
            </a:r>
            <a:r>
              <a:rPr lang="ja-JP" altLang="en-US" sz="2000" dirty="0" smtClean="0"/>
              <a:t>程度以内のカウントの平均を求め、目標値との差分を</a:t>
            </a:r>
            <a:r>
              <a:rPr lang="ja-JP" altLang="en-US" sz="2000" dirty="0" smtClean="0">
                <a:solidFill>
                  <a:schemeClr val="accent2"/>
                </a:solidFill>
              </a:rPr>
              <a:t>駆動シャフトのフィードバック目標値</a:t>
            </a:r>
            <a:r>
              <a:rPr lang="ja-JP" altLang="en-US" sz="2000" dirty="0" smtClean="0"/>
              <a:t>に加算</a:t>
            </a:r>
            <a:r>
              <a:rPr lang="en-US" altLang="ja-JP" sz="2000" dirty="0" smtClean="0"/>
              <a:t>(500msec</a:t>
            </a:r>
            <a:r>
              <a:rPr lang="ja-JP" altLang="en-US" sz="2000" dirty="0" smtClean="0"/>
              <a:t>間隔</a:t>
            </a:r>
            <a:r>
              <a:rPr lang="en-US" altLang="ja-JP" sz="2000" dirty="0" smtClean="0"/>
              <a:t>) </a:t>
            </a:r>
          </a:p>
        </p:txBody>
      </p:sp>
      <p:pic>
        <p:nvPicPr>
          <p:cNvPr id="1026" name="Picture 2" descr="http://www.kusastro.kyoto-u.ac.jp/~moritani/Kyoto3m/sensor/sensor_po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27384"/>
            <a:ext cx="2001222" cy="208823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p:cNvGrpSpPr/>
          <p:nvPr/>
        </p:nvGrpSpPr>
        <p:grpSpPr>
          <a:xfrm>
            <a:off x="971600" y="4326678"/>
            <a:ext cx="8172400" cy="2486698"/>
            <a:chOff x="971600" y="4326678"/>
            <a:chExt cx="8172400" cy="2486698"/>
          </a:xfrm>
        </p:grpSpPr>
        <p:pic>
          <p:nvPicPr>
            <p:cNvPr id="17" name="Picture 2" descr="C:\Documents and Settings\Administrator\My Documents\References\Kyoto3m\mirrorcontrol_test\SchematicPict.png"/>
            <p:cNvPicPr>
              <a:picLocks noChangeAspect="1" noChangeArrowheads="1"/>
            </p:cNvPicPr>
            <p:nvPr/>
          </p:nvPicPr>
          <p:blipFill>
            <a:blip r:embed="rId4" cstate="print"/>
            <a:srcRect/>
            <a:stretch>
              <a:fillRect/>
            </a:stretch>
          </p:blipFill>
          <p:spPr bwMode="auto">
            <a:xfrm>
              <a:off x="3707904" y="4326678"/>
              <a:ext cx="5436096" cy="2486698"/>
            </a:xfrm>
            <a:prstGeom prst="rect">
              <a:avLst/>
            </a:prstGeom>
            <a:noFill/>
          </p:spPr>
        </p:pic>
        <p:sp>
          <p:nvSpPr>
            <p:cNvPr id="28" name="正方形/長方形 27"/>
            <p:cNvSpPr/>
            <p:nvPr/>
          </p:nvSpPr>
          <p:spPr>
            <a:xfrm>
              <a:off x="3707904" y="6237312"/>
              <a:ext cx="1440160" cy="36004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971600" y="4981513"/>
              <a:ext cx="2268000" cy="1759855"/>
              <a:chOff x="323729" y="3829385"/>
              <a:chExt cx="2268000" cy="1759855"/>
            </a:xfrm>
          </p:grpSpPr>
          <p:sp>
            <p:nvSpPr>
              <p:cNvPr id="9" name="正方形/長方形 8"/>
              <p:cNvSpPr/>
              <p:nvPr/>
            </p:nvSpPr>
            <p:spPr>
              <a:xfrm>
                <a:off x="737729" y="3829385"/>
                <a:ext cx="1440000" cy="360000"/>
              </a:xfrm>
              <a:prstGeom prst="rec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smtClean="0">
                    <a:solidFill>
                      <a:sysClr val="windowText" lastClr="000000"/>
                    </a:solidFill>
                  </a:rPr>
                  <a:t>エッジセンサ</a:t>
                </a:r>
                <a:endParaRPr kumimoji="1" lang="ja-JP" altLang="en-US" dirty="0">
                  <a:solidFill>
                    <a:sysClr val="windowText" lastClr="000000"/>
                  </a:solidFill>
                </a:endParaRPr>
              </a:p>
            </p:txBody>
          </p:sp>
          <p:sp>
            <p:nvSpPr>
              <p:cNvPr id="10" name="正方形/長方形 9"/>
              <p:cNvSpPr/>
              <p:nvPr/>
            </p:nvSpPr>
            <p:spPr>
              <a:xfrm>
                <a:off x="323729" y="4549425"/>
                <a:ext cx="2268000" cy="360000"/>
              </a:xfrm>
              <a:prstGeom prst="rec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smtClean="0">
                    <a:solidFill>
                      <a:sysClr val="windowText" lastClr="000000"/>
                    </a:solidFill>
                  </a:rPr>
                  <a:t>アクチュエータ</a:t>
                </a:r>
                <a:r>
                  <a:rPr lang="ja-JP" altLang="en-US" dirty="0">
                    <a:solidFill>
                      <a:sysClr val="windowText" lastClr="000000"/>
                    </a:solidFill>
                  </a:rPr>
                  <a:t>軸</a:t>
                </a:r>
                <a:r>
                  <a:rPr kumimoji="1" lang="ja-JP" altLang="en-US" dirty="0" smtClean="0">
                    <a:solidFill>
                      <a:sysClr val="windowText" lastClr="000000"/>
                    </a:solidFill>
                  </a:rPr>
                  <a:t>センサ</a:t>
                </a:r>
                <a:endParaRPr kumimoji="1" lang="ja-JP" altLang="en-US" dirty="0">
                  <a:solidFill>
                    <a:sysClr val="windowText" lastClr="000000"/>
                  </a:solidFill>
                </a:endParaRPr>
              </a:p>
            </p:txBody>
          </p:sp>
          <p:sp>
            <p:nvSpPr>
              <p:cNvPr id="11" name="正方形/長方形 10"/>
              <p:cNvSpPr/>
              <p:nvPr/>
            </p:nvSpPr>
            <p:spPr>
              <a:xfrm>
                <a:off x="647729" y="5229240"/>
                <a:ext cx="1620000" cy="360000"/>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ysClr val="windowText" lastClr="000000"/>
                    </a:solidFill>
                  </a:rPr>
                  <a:t>アクチュエータ</a:t>
                </a:r>
                <a:endParaRPr kumimoji="1" lang="ja-JP" altLang="en-US" dirty="0">
                  <a:solidFill>
                    <a:sysClr val="windowText" lastClr="000000"/>
                  </a:solidFill>
                </a:endParaRPr>
              </a:p>
            </p:txBody>
          </p:sp>
          <p:cxnSp>
            <p:nvCxnSpPr>
              <p:cNvPr id="12" name="直線矢印コネクタ 11"/>
              <p:cNvCxnSpPr>
                <a:stCxn id="9" idx="2"/>
                <a:endCxn id="10" idx="0"/>
              </p:cNvCxnSpPr>
              <p:nvPr/>
            </p:nvCxnSpPr>
            <p:spPr>
              <a:xfrm>
                <a:off x="1457729" y="4189385"/>
                <a:ext cx="0" cy="360040"/>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10" idx="2"/>
                <a:endCxn id="11" idx="0"/>
              </p:cNvCxnSpPr>
              <p:nvPr/>
            </p:nvCxnSpPr>
            <p:spPr>
              <a:xfrm>
                <a:off x="1457729" y="4909425"/>
                <a:ext cx="0" cy="319815"/>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カギ線コネクタ 13"/>
              <p:cNvCxnSpPr>
                <a:stCxn id="11" idx="1"/>
                <a:endCxn id="10" idx="1"/>
              </p:cNvCxnSpPr>
              <p:nvPr/>
            </p:nvCxnSpPr>
            <p:spPr>
              <a:xfrm rot="10800000">
                <a:off x="323729" y="4729426"/>
                <a:ext cx="324000" cy="679815"/>
              </a:xfrm>
              <a:prstGeom prst="bentConnector3">
                <a:avLst>
                  <a:gd name="adj1" fmla="val 170556"/>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5" name="右矢印 14"/>
            <p:cNvSpPr/>
            <p:nvPr/>
          </p:nvSpPr>
          <p:spPr>
            <a:xfrm rot="13066238">
              <a:off x="3166374" y="6182586"/>
              <a:ext cx="51235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676390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p:cNvGrpSpPr/>
          <p:nvPr/>
        </p:nvGrpSpPr>
        <p:grpSpPr>
          <a:xfrm>
            <a:off x="1944000" y="3564419"/>
            <a:ext cx="7200000" cy="3293581"/>
            <a:chOff x="1944000" y="3564419"/>
            <a:chExt cx="7200000" cy="3293581"/>
          </a:xfrm>
        </p:grpSpPr>
        <p:pic>
          <p:nvPicPr>
            <p:cNvPr id="17" name="Picture 2" descr="C:\Documents and Settings\Administrator\My Documents\References\Kyoto3m\mirrorcontrol_test\SchematicPict.png"/>
            <p:cNvPicPr>
              <a:picLocks noChangeAspect="1" noChangeArrowheads="1"/>
            </p:cNvPicPr>
            <p:nvPr/>
          </p:nvPicPr>
          <p:blipFill>
            <a:blip r:embed="rId3" cstate="print"/>
            <a:srcRect/>
            <a:stretch>
              <a:fillRect/>
            </a:stretch>
          </p:blipFill>
          <p:spPr bwMode="auto">
            <a:xfrm>
              <a:off x="1944000" y="3564419"/>
              <a:ext cx="7200000" cy="3293581"/>
            </a:xfrm>
            <a:prstGeom prst="rect">
              <a:avLst/>
            </a:prstGeom>
            <a:noFill/>
          </p:spPr>
        </p:pic>
        <p:sp>
          <p:nvSpPr>
            <p:cNvPr id="28" name="正方形/長方形 27"/>
            <p:cNvSpPr/>
            <p:nvPr/>
          </p:nvSpPr>
          <p:spPr>
            <a:xfrm>
              <a:off x="1944000" y="6120000"/>
              <a:ext cx="1908000" cy="468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p:txBody>
          <a:bodyPr>
            <a:normAutofit/>
          </a:bodyPr>
          <a:lstStyle/>
          <a:p>
            <a:r>
              <a:rPr lang="ja-JP" altLang="en-US" sz="3200" b="1" dirty="0" smtClean="0"/>
              <a:t>主鏡位置制御機構</a:t>
            </a:r>
            <a:endParaRPr kumimoji="1" lang="ja-JP" altLang="en-US" sz="3200" b="1" dirty="0"/>
          </a:p>
        </p:txBody>
      </p:sp>
      <p:sp>
        <p:nvSpPr>
          <p:cNvPr id="5" name="コンテンツ プレースホルダ 4"/>
          <p:cNvSpPr>
            <a:spLocks noGrp="1"/>
          </p:cNvSpPr>
          <p:nvPr>
            <p:ph idx="1"/>
          </p:nvPr>
        </p:nvSpPr>
        <p:spPr/>
        <p:txBody>
          <a:bodyPr>
            <a:normAutofit/>
          </a:bodyPr>
          <a:lstStyle/>
          <a:p>
            <a:pPr marL="365125" indent="-365125"/>
            <a:r>
              <a:rPr kumimoji="1" lang="en-US" altLang="ja-JP" sz="2400" dirty="0" smtClean="0"/>
              <a:t>1</a:t>
            </a:r>
            <a:r>
              <a:rPr kumimoji="1" lang="ja-JP" altLang="en-US" sz="2400" dirty="0" smtClean="0"/>
              <a:t>段フィードバック</a:t>
            </a:r>
            <a:endParaRPr lang="en-US" altLang="ja-JP" sz="2400" dirty="0"/>
          </a:p>
          <a:p>
            <a:pPr marL="722313" lvl="1" indent="-360363"/>
            <a:r>
              <a:rPr kumimoji="1" lang="ja-JP" altLang="en-US" sz="2000" dirty="0" smtClean="0">
                <a:solidFill>
                  <a:schemeClr val="accent2"/>
                </a:solidFill>
              </a:rPr>
              <a:t>エッジセンサのカウント値を一定に保つ</a:t>
            </a:r>
            <a:r>
              <a:rPr kumimoji="1" lang="ja-JP" altLang="en-US" sz="2000" dirty="0" smtClean="0"/>
              <a:t>よう</a:t>
            </a:r>
            <a:r>
              <a:rPr kumimoji="1" lang="en-US" altLang="ja-JP" sz="2000" dirty="0" smtClean="0"/>
              <a:t/>
            </a:r>
            <a:br>
              <a:rPr kumimoji="1" lang="en-US" altLang="ja-JP" sz="2000" dirty="0" smtClean="0"/>
            </a:br>
            <a:r>
              <a:rPr kumimoji="1" lang="ja-JP" altLang="en-US" sz="2000" dirty="0" smtClean="0"/>
              <a:t>にアクチュエータの駆動量を計算</a:t>
            </a:r>
            <a:endParaRPr kumimoji="1" lang="en-US" altLang="ja-JP" sz="2000" dirty="0" smtClean="0"/>
          </a:p>
          <a:p>
            <a:pPr marL="355600" indent="-355600"/>
            <a:r>
              <a:rPr lang="ja-JP" altLang="en-US" sz="2400" dirty="0" smtClean="0"/>
              <a:t>タイムスケール</a:t>
            </a:r>
            <a:endParaRPr lang="ja-JP" altLang="en-US" sz="2400" dirty="0"/>
          </a:p>
          <a:p>
            <a:pPr marL="727075" lvl="1" indent="-365125"/>
            <a:r>
              <a:rPr lang="ja-JP" altLang="en-US" sz="2000" dirty="0"/>
              <a:t>エッジセンサ</a:t>
            </a:r>
            <a:r>
              <a:rPr lang="en-US" altLang="ja-JP" sz="2000" dirty="0"/>
              <a:t>: </a:t>
            </a:r>
            <a:r>
              <a:rPr lang="en-US" altLang="ja-JP" sz="2000" dirty="0" smtClean="0"/>
              <a:t>0.2</a:t>
            </a:r>
            <a:r>
              <a:rPr lang="ja-JP" altLang="en-US" sz="2000" dirty="0" smtClean="0"/>
              <a:t>秒</a:t>
            </a:r>
            <a:endParaRPr lang="ja-JP" altLang="en-US" sz="2000" dirty="0"/>
          </a:p>
          <a:p>
            <a:pPr marL="722313" lvl="1" indent="-360363"/>
            <a:r>
              <a:rPr lang="ja-JP" altLang="en-US" sz="2000" dirty="0" smtClean="0"/>
              <a:t>センサのサンプル：</a:t>
            </a:r>
            <a:r>
              <a:rPr lang="en-US" altLang="ja-JP" sz="2000" dirty="0" smtClean="0"/>
              <a:t>0.012</a:t>
            </a:r>
            <a:r>
              <a:rPr lang="ja-JP" altLang="en-US" sz="2000" dirty="0" smtClean="0"/>
              <a:t>秒</a:t>
            </a:r>
            <a:endParaRPr lang="ja-JP" altLang="en-US" sz="2000" dirty="0"/>
          </a:p>
          <a:p>
            <a:pPr marL="368300" indent="-368300"/>
            <a:endParaRPr kumimoji="1" lang="en-US" altLang="ja-JP" sz="2400" dirty="0" smtClean="0"/>
          </a:p>
        </p:txBody>
      </p:sp>
      <p:pic>
        <p:nvPicPr>
          <p:cNvPr id="1026" name="Picture 2" descr="http://www.kusastro.kyoto-u.ac.jp/~moritani/Kyoto3m/sensor/sensor_po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3236" y="44624"/>
            <a:ext cx="2415268" cy="252028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グループ化 21"/>
          <p:cNvGrpSpPr/>
          <p:nvPr/>
        </p:nvGrpSpPr>
        <p:grpSpPr>
          <a:xfrm>
            <a:off x="683568" y="4293136"/>
            <a:ext cx="1620000" cy="1008072"/>
            <a:chOff x="791760" y="4221088"/>
            <a:chExt cx="1620000" cy="1008072"/>
          </a:xfrm>
        </p:grpSpPr>
        <p:sp>
          <p:nvSpPr>
            <p:cNvPr id="20" name="正方形/長方形 19"/>
            <p:cNvSpPr/>
            <p:nvPr/>
          </p:nvSpPr>
          <p:spPr>
            <a:xfrm>
              <a:off x="881760" y="4221088"/>
              <a:ext cx="1440000" cy="360000"/>
            </a:xfrm>
            <a:prstGeom prst="rec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smtClean="0">
                  <a:solidFill>
                    <a:sysClr val="windowText" lastClr="000000"/>
                  </a:solidFill>
                </a:rPr>
                <a:t>エッジセンサ</a:t>
              </a:r>
              <a:endParaRPr kumimoji="1" lang="ja-JP" altLang="en-US" dirty="0">
                <a:solidFill>
                  <a:sysClr val="windowText" lastClr="000000"/>
                </a:solidFill>
              </a:endParaRPr>
            </a:p>
          </p:txBody>
        </p:sp>
        <p:sp>
          <p:nvSpPr>
            <p:cNvPr id="23" name="正方形/長方形 22"/>
            <p:cNvSpPr/>
            <p:nvPr/>
          </p:nvSpPr>
          <p:spPr>
            <a:xfrm>
              <a:off x="791760" y="4869160"/>
              <a:ext cx="1620000" cy="360000"/>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ysClr val="windowText" lastClr="000000"/>
                  </a:solidFill>
                </a:rPr>
                <a:t>アクチュエータ</a:t>
              </a:r>
              <a:endParaRPr kumimoji="1" lang="ja-JP" altLang="en-US" dirty="0">
                <a:solidFill>
                  <a:sysClr val="windowText" lastClr="000000"/>
                </a:solidFill>
              </a:endParaRPr>
            </a:p>
          </p:txBody>
        </p:sp>
        <p:cxnSp>
          <p:nvCxnSpPr>
            <p:cNvPr id="26" name="直線矢印コネクタ 25"/>
            <p:cNvCxnSpPr>
              <a:stCxn id="20" idx="2"/>
              <a:endCxn id="23" idx="0"/>
            </p:cNvCxnSpPr>
            <p:nvPr/>
          </p:nvCxnSpPr>
          <p:spPr>
            <a:xfrm>
              <a:off x="1601760" y="4581088"/>
              <a:ext cx="0" cy="288072"/>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a:stCxn id="23" idx="1"/>
              <a:endCxn id="20" idx="1"/>
            </p:cNvCxnSpPr>
            <p:nvPr/>
          </p:nvCxnSpPr>
          <p:spPr>
            <a:xfrm rot="10800000" flipH="1">
              <a:off x="791760" y="4401088"/>
              <a:ext cx="90000" cy="648072"/>
            </a:xfrm>
            <a:prstGeom prst="bentConnector3">
              <a:avLst>
                <a:gd name="adj1" fmla="val -254000"/>
              </a:avLst>
            </a:prstGeom>
            <a:ln w="38100">
              <a:solidFill>
                <a:schemeClr val="accent5">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5" name="右矢印 24"/>
          <p:cNvSpPr/>
          <p:nvPr/>
        </p:nvSpPr>
        <p:spPr>
          <a:xfrm rot="14489020">
            <a:off x="1130027" y="5776104"/>
            <a:ext cx="93610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7639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dirty="0" smtClean="0"/>
              <a:t>主鏡位置制御機構</a:t>
            </a:r>
            <a:endParaRPr kumimoji="1" lang="ja-JP" altLang="en-US" sz="3200" b="1" dirty="0"/>
          </a:p>
        </p:txBody>
      </p:sp>
      <p:sp>
        <p:nvSpPr>
          <p:cNvPr id="5" name="コンテンツ プレースホルダ 4"/>
          <p:cNvSpPr>
            <a:spLocks noGrp="1"/>
          </p:cNvSpPr>
          <p:nvPr>
            <p:ph idx="1"/>
          </p:nvPr>
        </p:nvSpPr>
        <p:spPr/>
        <p:txBody>
          <a:bodyPr>
            <a:noAutofit/>
          </a:bodyPr>
          <a:lstStyle/>
          <a:p>
            <a:pPr marL="386525" indent="-368300"/>
            <a:r>
              <a:rPr lang="en-US" altLang="ja-JP" sz="2400" dirty="0" smtClean="0"/>
              <a:t>1</a:t>
            </a:r>
            <a:r>
              <a:rPr lang="ja-JP" altLang="en-US" sz="2400" dirty="0" smtClean="0"/>
              <a:t>段フィードバック方法：詳細</a:t>
            </a:r>
            <a:endParaRPr lang="ja-JP" altLang="en-US" sz="2400" dirty="0"/>
          </a:p>
          <a:p>
            <a:pPr marL="801688" lvl="1" indent="-400050"/>
            <a:r>
              <a:rPr lang="ja-JP" altLang="en-US" sz="2000" dirty="0" smtClean="0"/>
              <a:t>センサ読出し：</a:t>
            </a:r>
            <a:r>
              <a:rPr lang="en-US" altLang="ja-JP" sz="2000" dirty="0" smtClean="0"/>
              <a:t>10</a:t>
            </a:r>
            <a:r>
              <a:rPr lang="ja-JP" altLang="en-US" sz="2000" dirty="0" smtClean="0"/>
              <a:t>回サンプル</a:t>
            </a:r>
            <a:r>
              <a:rPr lang="en-US" altLang="ja-JP" sz="2000" dirty="0" smtClean="0"/>
              <a:t>(12msec </a:t>
            </a:r>
            <a:r>
              <a:rPr lang="ja-JP" altLang="en-US" sz="2000" dirty="0" smtClean="0"/>
              <a:t>間隔</a:t>
            </a:r>
            <a:r>
              <a:rPr lang="en-US" altLang="ja-JP" sz="2000" dirty="0" smtClean="0"/>
              <a:t>) </a:t>
            </a:r>
          </a:p>
          <a:p>
            <a:pPr marL="801688" lvl="1" indent="-400050">
              <a:buFont typeface="+mj-lt"/>
              <a:buAutoNum type="arabicPeriod"/>
            </a:pPr>
            <a:r>
              <a:rPr lang="ja-JP" altLang="en-US" sz="2000" dirty="0" smtClean="0"/>
              <a:t>エッジセンサのカウント値</a:t>
            </a:r>
            <a:r>
              <a:rPr lang="en-US" altLang="ja-JP" sz="2000" dirty="0" smtClean="0"/>
              <a:t>(16</a:t>
            </a:r>
            <a:r>
              <a:rPr lang="ja-JP" altLang="en-US" sz="2000" dirty="0" smtClean="0"/>
              <a:t>回読み出し分</a:t>
            </a:r>
            <a:r>
              <a:rPr lang="en-US" altLang="ja-JP" sz="2000" dirty="0" smtClean="0"/>
              <a:t>)</a:t>
            </a:r>
            <a:r>
              <a:rPr lang="ja-JP" altLang="en-US" sz="2000" dirty="0" smtClean="0"/>
              <a:t>から、</a:t>
            </a:r>
            <a:br>
              <a:rPr lang="ja-JP" altLang="en-US" sz="2000" dirty="0" smtClean="0"/>
            </a:br>
            <a:r>
              <a:rPr lang="ja-JP" altLang="en-US" sz="2000" dirty="0" smtClean="0"/>
              <a:t>直近のカウント</a:t>
            </a:r>
            <a:r>
              <a:rPr lang="en-US" altLang="ja-JP" sz="2000" dirty="0" smtClean="0"/>
              <a:t>±0.01% </a:t>
            </a:r>
            <a:r>
              <a:rPr lang="ja-JP" altLang="en-US" sz="2000" dirty="0" smtClean="0"/>
              <a:t>程度以内のカウントの平均を求め、</a:t>
            </a:r>
            <a:r>
              <a:rPr lang="ja-JP" altLang="en-US" sz="2000" dirty="0" smtClean="0">
                <a:solidFill>
                  <a:schemeClr val="accent2"/>
                </a:solidFill>
              </a:rPr>
              <a:t>目標値との差分を駆動シャフトにフィードバック</a:t>
            </a:r>
            <a:r>
              <a:rPr lang="en-US" altLang="ja-JP" sz="2000" dirty="0" smtClean="0"/>
              <a:t>(200msec</a:t>
            </a:r>
            <a:r>
              <a:rPr lang="ja-JP" altLang="en-US" sz="2000" dirty="0" smtClean="0"/>
              <a:t>間隔</a:t>
            </a:r>
            <a:r>
              <a:rPr lang="en-US" altLang="ja-JP" sz="2000" dirty="0" smtClean="0"/>
              <a:t>) </a:t>
            </a:r>
          </a:p>
        </p:txBody>
      </p:sp>
      <p:pic>
        <p:nvPicPr>
          <p:cNvPr id="16" name="Picture 2" descr="http://www.kusastro.kyoto-u.ac.jp/~moritani/Kyoto3m/sensor/sensor_po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27384"/>
            <a:ext cx="2001222" cy="208823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グループ化 31"/>
          <p:cNvGrpSpPr/>
          <p:nvPr/>
        </p:nvGrpSpPr>
        <p:grpSpPr>
          <a:xfrm>
            <a:off x="1475656" y="4326678"/>
            <a:ext cx="7668344" cy="2486698"/>
            <a:chOff x="1475656" y="4326678"/>
            <a:chExt cx="7668344" cy="2486698"/>
          </a:xfrm>
        </p:grpSpPr>
        <p:pic>
          <p:nvPicPr>
            <p:cNvPr id="15" name="Picture 2" descr="C:\Documents and Settings\Administrator\My Documents\References\Kyoto3m\mirrorcontrol_test\SchematicPict.png"/>
            <p:cNvPicPr>
              <a:picLocks noChangeAspect="1" noChangeArrowheads="1"/>
            </p:cNvPicPr>
            <p:nvPr/>
          </p:nvPicPr>
          <p:blipFill>
            <a:blip r:embed="rId4" cstate="print"/>
            <a:srcRect/>
            <a:stretch>
              <a:fillRect/>
            </a:stretch>
          </p:blipFill>
          <p:spPr bwMode="auto">
            <a:xfrm>
              <a:off x="3707904" y="4326678"/>
              <a:ext cx="5436096" cy="2486698"/>
            </a:xfrm>
            <a:prstGeom prst="rect">
              <a:avLst/>
            </a:prstGeom>
            <a:noFill/>
          </p:spPr>
        </p:pic>
        <p:sp>
          <p:nvSpPr>
            <p:cNvPr id="18" name="正方形/長方形 17"/>
            <p:cNvSpPr/>
            <p:nvPr/>
          </p:nvSpPr>
          <p:spPr>
            <a:xfrm>
              <a:off x="3707904" y="6237312"/>
              <a:ext cx="1440160" cy="36004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rot="13066238">
              <a:off x="3166374" y="6182586"/>
              <a:ext cx="51235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1475656" y="5517232"/>
              <a:ext cx="1620000" cy="1008072"/>
              <a:chOff x="791760" y="4221088"/>
              <a:chExt cx="1620000" cy="1008072"/>
            </a:xfrm>
          </p:grpSpPr>
          <p:sp>
            <p:nvSpPr>
              <p:cNvPr id="22" name="正方形/長方形 21"/>
              <p:cNvSpPr/>
              <p:nvPr/>
            </p:nvSpPr>
            <p:spPr>
              <a:xfrm>
                <a:off x="881760" y="4221088"/>
                <a:ext cx="1440000" cy="360000"/>
              </a:xfrm>
              <a:prstGeom prst="rec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smtClean="0">
                    <a:solidFill>
                      <a:sysClr val="windowText" lastClr="000000"/>
                    </a:solidFill>
                  </a:rPr>
                  <a:t>エッジセンサ</a:t>
                </a:r>
                <a:endParaRPr kumimoji="1" lang="ja-JP" altLang="en-US" dirty="0">
                  <a:solidFill>
                    <a:sysClr val="windowText" lastClr="000000"/>
                  </a:solidFill>
                </a:endParaRPr>
              </a:p>
            </p:txBody>
          </p:sp>
          <p:sp>
            <p:nvSpPr>
              <p:cNvPr id="24" name="正方形/長方形 23"/>
              <p:cNvSpPr/>
              <p:nvPr/>
            </p:nvSpPr>
            <p:spPr>
              <a:xfrm>
                <a:off x="791760" y="4869160"/>
                <a:ext cx="1620000" cy="360000"/>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ysClr val="windowText" lastClr="000000"/>
                    </a:solidFill>
                  </a:rPr>
                  <a:t>アクチュエータ</a:t>
                </a:r>
                <a:endParaRPr kumimoji="1" lang="ja-JP" altLang="en-US" dirty="0">
                  <a:solidFill>
                    <a:sysClr val="windowText" lastClr="000000"/>
                  </a:solidFill>
                </a:endParaRPr>
              </a:p>
            </p:txBody>
          </p:sp>
          <p:cxnSp>
            <p:nvCxnSpPr>
              <p:cNvPr id="25" name="直線矢印コネクタ 24"/>
              <p:cNvCxnSpPr>
                <a:stCxn id="22" idx="2"/>
                <a:endCxn id="24" idx="0"/>
              </p:cNvCxnSpPr>
              <p:nvPr/>
            </p:nvCxnSpPr>
            <p:spPr>
              <a:xfrm>
                <a:off x="1601760" y="4581088"/>
                <a:ext cx="0" cy="288072"/>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カギ線コネクタ 30"/>
              <p:cNvCxnSpPr>
                <a:stCxn id="24" idx="1"/>
                <a:endCxn id="22" idx="1"/>
              </p:cNvCxnSpPr>
              <p:nvPr/>
            </p:nvCxnSpPr>
            <p:spPr>
              <a:xfrm rot="10800000" flipH="1">
                <a:off x="791760" y="4401088"/>
                <a:ext cx="90000" cy="648072"/>
              </a:xfrm>
              <a:prstGeom prst="bentConnector3">
                <a:avLst>
                  <a:gd name="adj1" fmla="val -254000"/>
                </a:avLst>
              </a:prstGeom>
              <a:ln w="38100">
                <a:solidFill>
                  <a:schemeClr val="accent5">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676390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dirty="0" smtClean="0"/>
              <a:t>主鏡位置制御機構</a:t>
            </a:r>
            <a:endParaRPr kumimoji="1" lang="ja-JP" altLang="en-US" sz="3200" b="1" dirty="0"/>
          </a:p>
        </p:txBody>
      </p:sp>
      <p:sp>
        <p:nvSpPr>
          <p:cNvPr id="5" name="コンテンツ プレースホルダ 4"/>
          <p:cNvSpPr>
            <a:spLocks noGrp="1"/>
          </p:cNvSpPr>
          <p:nvPr>
            <p:ph idx="1"/>
          </p:nvPr>
        </p:nvSpPr>
        <p:spPr>
          <a:xfrm>
            <a:off x="1034360" y="1124744"/>
            <a:ext cx="8002136" cy="5400600"/>
          </a:xfrm>
        </p:spPr>
        <p:txBody>
          <a:bodyPr>
            <a:normAutofit/>
          </a:bodyPr>
          <a:lstStyle/>
          <a:p>
            <a:pPr marL="355600" indent="-355600"/>
            <a:r>
              <a:rPr kumimoji="1" lang="en-US" altLang="ja-JP" sz="2400" dirty="0" smtClean="0"/>
              <a:t>2</a:t>
            </a:r>
            <a:r>
              <a:rPr kumimoji="1" lang="ja-JP" altLang="en-US" sz="2400" dirty="0" smtClean="0"/>
              <a:t>段フィードバック</a:t>
            </a:r>
            <a:endParaRPr kumimoji="1" lang="en-US" altLang="ja-JP" sz="2400" dirty="0" smtClean="0"/>
          </a:p>
          <a:p>
            <a:pPr lvl="1"/>
            <a:r>
              <a:rPr lang="ja-JP" altLang="en-US" sz="2000" dirty="0"/>
              <a:t>アクチュエータ</a:t>
            </a:r>
            <a:r>
              <a:rPr lang="ja-JP" altLang="en-US" sz="2000" dirty="0" smtClean="0"/>
              <a:t>の個性を緩和できる</a:t>
            </a:r>
            <a:endParaRPr kumimoji="1" lang="en-US" altLang="ja-JP" sz="2000" dirty="0" smtClean="0"/>
          </a:p>
          <a:p>
            <a:pPr marL="355600" indent="-355600"/>
            <a:r>
              <a:rPr kumimoji="1" lang="en-US" altLang="ja-JP" sz="2400" dirty="0" smtClean="0"/>
              <a:t>1</a:t>
            </a:r>
            <a:r>
              <a:rPr kumimoji="1" lang="ja-JP" altLang="en-US" sz="2400" dirty="0" smtClean="0"/>
              <a:t>段フィードバック</a:t>
            </a:r>
            <a:endParaRPr lang="en-US" altLang="ja-JP" sz="2400" dirty="0"/>
          </a:p>
          <a:p>
            <a:pPr marL="722313" lvl="1" indent="-320675"/>
            <a:r>
              <a:rPr kumimoji="1" lang="ja-JP" altLang="en-US" sz="2000" dirty="0" smtClean="0"/>
              <a:t>より速く制御できる</a:t>
            </a:r>
            <a:endParaRPr kumimoji="1" lang="en-US" altLang="ja-JP" sz="2000" dirty="0" smtClean="0"/>
          </a:p>
          <a:p>
            <a:pPr marL="355600" indent="-355600"/>
            <a:r>
              <a:rPr lang="en-US" altLang="ja-JP" sz="2400" dirty="0" smtClean="0"/>
              <a:t>1</a:t>
            </a:r>
            <a:r>
              <a:rPr lang="ja-JP" altLang="en-US" sz="2400" dirty="0" smtClean="0"/>
              <a:t>段</a:t>
            </a:r>
            <a:r>
              <a:rPr lang="ja-JP" altLang="en-US" sz="2400" dirty="0"/>
              <a:t>フィードバックは最速だが、アクチュエータの挙動</a:t>
            </a:r>
            <a:r>
              <a:rPr lang="ja-JP" altLang="en-US" sz="2400" dirty="0" smtClean="0"/>
              <a:t>が安定</a:t>
            </a:r>
            <a:r>
              <a:rPr lang="ja-JP" altLang="en-US" sz="2400" dirty="0"/>
              <a:t>しない場合に</a:t>
            </a:r>
            <a:r>
              <a:rPr lang="ja-JP" altLang="en-US" sz="2400" dirty="0" smtClean="0"/>
              <a:t>は</a:t>
            </a:r>
            <a:r>
              <a:rPr lang="en-US" altLang="ja-JP" sz="2400" dirty="0" smtClean="0"/>
              <a:t>2</a:t>
            </a:r>
            <a:r>
              <a:rPr lang="ja-JP" altLang="en-US" sz="2400" dirty="0" smtClean="0"/>
              <a:t>段</a:t>
            </a:r>
            <a:r>
              <a:rPr lang="ja-JP" altLang="en-US" sz="2400" dirty="0"/>
              <a:t>の方が安全</a:t>
            </a:r>
            <a:endParaRPr lang="en-US" altLang="ja-JP" sz="2400" dirty="0"/>
          </a:p>
          <a:p>
            <a:pPr lvl="0">
              <a:buClr>
                <a:srgbClr val="F07F09"/>
              </a:buClr>
            </a:pPr>
            <a:endParaRPr lang="en-US" altLang="ja-JP" sz="2400" dirty="0" smtClean="0">
              <a:solidFill>
                <a:prstClr val="black"/>
              </a:solidFill>
            </a:endParaRPr>
          </a:p>
          <a:p>
            <a:pPr marL="355600" lvl="0" indent="-355600">
              <a:buClr>
                <a:srgbClr val="F07F09"/>
              </a:buClr>
            </a:pPr>
            <a:r>
              <a:rPr lang="ja-JP" altLang="en-US" sz="2400" dirty="0" smtClean="0">
                <a:solidFill>
                  <a:prstClr val="black"/>
                </a:solidFill>
              </a:rPr>
              <a:t>制御方法の可能性</a:t>
            </a:r>
            <a:endParaRPr lang="en-US" altLang="ja-JP" sz="2400" dirty="0" smtClean="0">
              <a:solidFill>
                <a:prstClr val="black"/>
              </a:solidFill>
            </a:endParaRPr>
          </a:p>
          <a:p>
            <a:pPr marL="629920" lvl="1" indent="-355600">
              <a:buClr>
                <a:srgbClr val="F07F09"/>
              </a:buClr>
            </a:pPr>
            <a:r>
              <a:rPr lang="en-US" altLang="ja-JP" sz="2000" dirty="0" smtClean="0">
                <a:solidFill>
                  <a:prstClr val="black"/>
                </a:solidFill>
              </a:rPr>
              <a:t>1</a:t>
            </a:r>
            <a:r>
              <a:rPr lang="ja-JP" altLang="en-US" sz="2000" dirty="0" smtClean="0">
                <a:solidFill>
                  <a:prstClr val="black"/>
                </a:solidFill>
              </a:rPr>
              <a:t>段フィードバックのみ利用</a:t>
            </a:r>
            <a:endParaRPr lang="en-US" altLang="ja-JP" sz="2000" dirty="0" smtClean="0">
              <a:solidFill>
                <a:prstClr val="black"/>
              </a:solidFill>
            </a:endParaRPr>
          </a:p>
          <a:p>
            <a:pPr marL="629920" lvl="1" indent="-355600">
              <a:buClr>
                <a:srgbClr val="F07F09"/>
              </a:buClr>
            </a:pPr>
            <a:r>
              <a:rPr lang="en-US" altLang="ja-JP" sz="2000" dirty="0" smtClean="0">
                <a:solidFill>
                  <a:prstClr val="black"/>
                </a:solidFill>
              </a:rPr>
              <a:t>1</a:t>
            </a:r>
            <a:r>
              <a:rPr lang="ja-JP" altLang="en-US" sz="2000" dirty="0" smtClean="0">
                <a:solidFill>
                  <a:prstClr val="black"/>
                </a:solidFill>
              </a:rPr>
              <a:t>段</a:t>
            </a:r>
            <a:r>
              <a:rPr lang="en-US" altLang="ja-JP" sz="2000" dirty="0" smtClean="0">
                <a:solidFill>
                  <a:prstClr val="black"/>
                </a:solidFill>
              </a:rPr>
              <a:t>/2</a:t>
            </a:r>
            <a:r>
              <a:rPr lang="ja-JP" altLang="en-US" sz="2000" dirty="0" smtClean="0">
                <a:solidFill>
                  <a:prstClr val="black"/>
                </a:solidFill>
              </a:rPr>
              <a:t>段フィードバック切り替えて利用</a:t>
            </a:r>
            <a:endParaRPr lang="en-US" altLang="ja-JP" sz="2000" dirty="0" smtClean="0">
              <a:solidFill>
                <a:prstClr val="black"/>
              </a:solidFill>
            </a:endParaRPr>
          </a:p>
          <a:p>
            <a:pPr marL="876808" lvl="2" indent="-355600">
              <a:buClr>
                <a:srgbClr val="F07F09"/>
              </a:buClr>
            </a:pPr>
            <a:r>
              <a:rPr lang="ja-JP" altLang="en-US" sz="1600" dirty="0" smtClean="0">
                <a:solidFill>
                  <a:prstClr val="black"/>
                </a:solidFill>
              </a:rPr>
              <a:t>ポインティング時</a:t>
            </a:r>
            <a:r>
              <a:rPr lang="ja-JP" altLang="en-US" sz="1600" dirty="0">
                <a:solidFill>
                  <a:prstClr val="black"/>
                </a:solidFill>
              </a:rPr>
              <a:t>に</a:t>
            </a:r>
            <a:r>
              <a:rPr lang="ja-JP" altLang="en-US" sz="1600" dirty="0" smtClean="0">
                <a:solidFill>
                  <a:prstClr val="black"/>
                </a:solidFill>
              </a:rPr>
              <a:t>は</a:t>
            </a:r>
            <a:r>
              <a:rPr lang="en-US" altLang="ja-JP" sz="1600" dirty="0" smtClean="0">
                <a:solidFill>
                  <a:prstClr val="black"/>
                </a:solidFill>
              </a:rPr>
              <a:t>2</a:t>
            </a:r>
            <a:r>
              <a:rPr lang="ja-JP" altLang="en-US" sz="1600" dirty="0" smtClean="0">
                <a:solidFill>
                  <a:prstClr val="black"/>
                </a:solidFill>
              </a:rPr>
              <a:t>段フィードバック</a:t>
            </a:r>
            <a:endParaRPr lang="en-US" altLang="ja-JP" sz="1600" dirty="0" smtClean="0">
              <a:solidFill>
                <a:prstClr val="black"/>
              </a:solidFill>
            </a:endParaRPr>
          </a:p>
          <a:p>
            <a:pPr marL="876808" lvl="2" indent="-355600">
              <a:buClr>
                <a:srgbClr val="F07F09"/>
              </a:buClr>
            </a:pPr>
            <a:r>
              <a:rPr lang="ja-JP" altLang="en-US" sz="1600" dirty="0">
                <a:solidFill>
                  <a:prstClr val="black"/>
                </a:solidFill>
              </a:rPr>
              <a:t>追尾時に</a:t>
            </a:r>
            <a:r>
              <a:rPr lang="ja-JP" altLang="en-US" sz="1600" dirty="0" smtClean="0">
                <a:solidFill>
                  <a:prstClr val="black"/>
                </a:solidFill>
              </a:rPr>
              <a:t>は</a:t>
            </a:r>
            <a:r>
              <a:rPr lang="en-US" altLang="ja-JP" sz="1600" dirty="0" smtClean="0">
                <a:solidFill>
                  <a:prstClr val="black"/>
                </a:solidFill>
              </a:rPr>
              <a:t>1</a:t>
            </a:r>
            <a:r>
              <a:rPr lang="ja-JP" altLang="en-US" sz="1600" dirty="0" smtClean="0">
                <a:solidFill>
                  <a:prstClr val="black"/>
                </a:solidFill>
              </a:rPr>
              <a:t>段フィードバック</a:t>
            </a:r>
            <a:endParaRPr lang="en-US" altLang="ja-JP" sz="1600" dirty="0" smtClean="0">
              <a:solidFill>
                <a:prstClr val="black"/>
              </a:solidFill>
            </a:endParaRPr>
          </a:p>
          <a:p>
            <a:pPr lvl="0">
              <a:buClr>
                <a:srgbClr val="F07F09"/>
              </a:buClr>
            </a:pPr>
            <a:endParaRPr lang="en-US" altLang="ja-JP" sz="2400" dirty="0">
              <a:solidFill>
                <a:prstClr val="black"/>
              </a:solidFill>
            </a:endParaRPr>
          </a:p>
        </p:txBody>
      </p:sp>
    </p:spTree>
    <p:extLst>
      <p:ext uri="{BB962C8B-B14F-4D97-AF65-F5344CB8AC3E}">
        <p14:creationId xmlns:p14="http://schemas.microsoft.com/office/powerpoint/2010/main" val="5603518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フレッシュ">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2312</TotalTime>
  <Words>612</Words>
  <Application>Microsoft Office PowerPoint</Application>
  <PresentationFormat>画面に合わせる (4:3)</PresentationFormat>
  <Paragraphs>150</Paragraphs>
  <Slides>15</Slides>
  <Notes>15</Notes>
  <HiddenSlides>3</HiddenSlides>
  <MMClips>2</MMClips>
  <ScaleCrop>false</ScaleCrop>
  <HeadingPairs>
    <vt:vector size="4" baseType="variant">
      <vt:variant>
        <vt:lpstr>テーマ</vt:lpstr>
      </vt:variant>
      <vt:variant>
        <vt:i4>1</vt:i4>
      </vt:variant>
      <vt:variant>
        <vt:lpstr>スライド タイトル</vt:lpstr>
      </vt:variant>
      <vt:variant>
        <vt:i4>15</vt:i4>
      </vt:variant>
    </vt:vector>
  </HeadingPairs>
  <TitlesOfParts>
    <vt:vector size="16" baseType="lpstr">
      <vt:lpstr>フレッシュ</vt:lpstr>
      <vt:lpstr>岡山3.8m望遠鏡における主鏡制御試験の進捗状況</vt:lpstr>
      <vt:lpstr>京大岡山3.8m新技術望遠鏡</vt:lpstr>
      <vt:lpstr>京大岡山3.8m新技術望遠鏡</vt:lpstr>
      <vt:lpstr>主鏡位置制御機構</vt:lpstr>
      <vt:lpstr>主鏡位置制御機構</vt:lpstr>
      <vt:lpstr>主鏡位置制御機構</vt:lpstr>
      <vt:lpstr>主鏡位置制御機構</vt:lpstr>
      <vt:lpstr>主鏡位置制御機構</vt:lpstr>
      <vt:lpstr>主鏡位置制御機構</vt:lpstr>
      <vt:lpstr>主鏡位置制御機構試験</vt:lpstr>
      <vt:lpstr>主鏡位置制御機構試験</vt:lpstr>
      <vt:lpstr>フィードバック試験</vt:lpstr>
      <vt:lpstr>横ずれ試験</vt:lpstr>
      <vt:lpstr>現在改良中の項目</vt:lpstr>
      <vt:lpstr>まとめ</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 </dc:creator>
  <cp:lastModifiedBy>moritani</cp:lastModifiedBy>
  <cp:revision>339</cp:revision>
  <dcterms:created xsi:type="dcterms:W3CDTF">2010-03-05T15:00:38Z</dcterms:created>
  <dcterms:modified xsi:type="dcterms:W3CDTF">2012-02-23T01:41:18Z</dcterms:modified>
</cp:coreProperties>
</file>