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45" r:id="rId3"/>
    <p:sldMasterId id="2147483762" r:id="rId4"/>
    <p:sldMasterId id="2147483779" r:id="rId5"/>
    <p:sldMasterId id="2147483796" r:id="rId6"/>
  </p:sldMasterIdLst>
  <p:notesMasterIdLst>
    <p:notesMasterId r:id="rId31"/>
  </p:notesMasterIdLst>
  <p:sldIdLst>
    <p:sldId id="256" r:id="rId7"/>
    <p:sldId id="328" r:id="rId8"/>
    <p:sldId id="383" r:id="rId9"/>
    <p:sldId id="384" r:id="rId10"/>
    <p:sldId id="385" r:id="rId11"/>
    <p:sldId id="263" r:id="rId12"/>
    <p:sldId id="344" r:id="rId13"/>
    <p:sldId id="284" r:id="rId14"/>
    <p:sldId id="382" r:id="rId15"/>
    <p:sldId id="347" r:id="rId16"/>
    <p:sldId id="266" r:id="rId17"/>
    <p:sldId id="317" r:id="rId18"/>
    <p:sldId id="311" r:id="rId19"/>
    <p:sldId id="386" r:id="rId20"/>
    <p:sldId id="297" r:id="rId21"/>
    <p:sldId id="335" r:id="rId22"/>
    <p:sldId id="362" r:id="rId23"/>
    <p:sldId id="346" r:id="rId24"/>
    <p:sldId id="314" r:id="rId25"/>
    <p:sldId id="348" r:id="rId26"/>
    <p:sldId id="367" r:id="rId27"/>
    <p:sldId id="368" r:id="rId28"/>
    <p:sldId id="363" r:id="rId29"/>
    <p:sldId id="354" r:id="rId30"/>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41D"/>
    <a:srgbClr val="5F0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82" autoAdjust="0"/>
  </p:normalViewPr>
  <p:slideViewPr>
    <p:cSldViewPr>
      <p:cViewPr varScale="1">
        <p:scale>
          <a:sx n="72" d="100"/>
          <a:sy n="72" d="100"/>
        </p:scale>
        <p:origin x="-12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0"/>
          </a:xfrm>
          <a:prstGeom prst="rect">
            <a:avLst/>
          </a:prstGeom>
        </p:spPr>
        <p:txBody>
          <a:bodyPr vert="horz" lIns="95418" tIns="47709" rIns="95418" bIns="47709"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6" y="0"/>
            <a:ext cx="3076364" cy="511730"/>
          </a:xfrm>
          <a:prstGeom prst="rect">
            <a:avLst/>
          </a:prstGeom>
        </p:spPr>
        <p:txBody>
          <a:bodyPr vert="horz" lIns="95418" tIns="47709" rIns="95418" bIns="47709" rtlCol="0"/>
          <a:lstStyle>
            <a:lvl1pPr algn="r">
              <a:defRPr sz="1300"/>
            </a:lvl1pPr>
          </a:lstStyle>
          <a:p>
            <a:fld id="{577DC9E1-1311-4300-ADF6-335EDB539078}" type="datetimeFigureOut">
              <a:rPr kumimoji="1" lang="ja-JP" altLang="en-US" smtClean="0"/>
              <a:pPr/>
              <a:t>12/02/23</a:t>
            </a:fld>
            <a:endParaRPr kumimoji="1" lang="ja-JP" altLang="en-US"/>
          </a:p>
        </p:txBody>
      </p:sp>
      <p:sp>
        <p:nvSpPr>
          <p:cNvPr id="4" name="スライド イメージ プレースホルダ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418" tIns="47709" rIns="95418" bIns="47709" rtlCol="0" anchor="ctr"/>
          <a:lstStyle/>
          <a:p>
            <a:endParaRPr lang="ja-JP" altLang="en-US"/>
          </a:p>
        </p:txBody>
      </p:sp>
      <p:sp>
        <p:nvSpPr>
          <p:cNvPr id="5" name="ノート プレースホルダ 4"/>
          <p:cNvSpPr>
            <a:spLocks noGrp="1"/>
          </p:cNvSpPr>
          <p:nvPr>
            <p:ph type="body" sz="quarter" idx="3"/>
          </p:nvPr>
        </p:nvSpPr>
        <p:spPr>
          <a:xfrm>
            <a:off x="709931" y="4861442"/>
            <a:ext cx="5679440" cy="4605576"/>
          </a:xfrm>
          <a:prstGeom prst="rect">
            <a:avLst/>
          </a:prstGeom>
        </p:spPr>
        <p:txBody>
          <a:bodyPr vert="horz" lIns="95418" tIns="47709" rIns="95418" bIns="4770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7"/>
            <a:ext cx="3076364" cy="511730"/>
          </a:xfrm>
          <a:prstGeom prst="rect">
            <a:avLst/>
          </a:prstGeom>
        </p:spPr>
        <p:txBody>
          <a:bodyPr vert="horz" lIns="95418" tIns="47709" rIns="95418" bIns="4770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6" y="9721107"/>
            <a:ext cx="3076364" cy="511730"/>
          </a:xfrm>
          <a:prstGeom prst="rect">
            <a:avLst/>
          </a:prstGeom>
        </p:spPr>
        <p:txBody>
          <a:bodyPr vert="horz" lIns="95418" tIns="47709" rIns="95418" bIns="47709" rtlCol="0" anchor="b"/>
          <a:lstStyle>
            <a:lvl1pPr algn="r">
              <a:defRPr sz="1300"/>
            </a:lvl1pPr>
          </a:lstStyle>
          <a:p>
            <a:fld id="{61A61949-6E86-43C9-A0E9-BC6E86814310}" type="slidenum">
              <a:rPr kumimoji="1" lang="ja-JP" altLang="en-US" smtClean="0"/>
              <a:pPr/>
              <a:t>‹#›</a:t>
            </a:fld>
            <a:endParaRPr kumimoji="1" lang="ja-JP" altLang="en-US"/>
          </a:p>
        </p:txBody>
      </p:sp>
    </p:spTree>
    <p:extLst>
      <p:ext uri="{BB962C8B-B14F-4D97-AF65-F5344CB8AC3E}">
        <p14:creationId xmlns:p14="http://schemas.microsoft.com/office/powerpoint/2010/main" val="13788319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ボイジャーがやったような仕事を、今度は系外惑星に対しておこなう！世界初のデータを得る！</a:t>
            </a:r>
            <a:endParaRPr kumimoji="1" lang="ja-JP" altLang="en-US" dirty="0"/>
          </a:p>
        </p:txBody>
      </p:sp>
      <p:sp>
        <p:nvSpPr>
          <p:cNvPr id="4" name="スライド番号プレースホルダー 3"/>
          <p:cNvSpPr>
            <a:spLocks noGrp="1"/>
          </p:cNvSpPr>
          <p:nvPr>
            <p:ph type="sldNum" sz="quarter" idx="10"/>
          </p:nvPr>
        </p:nvSpPr>
        <p:spPr/>
        <p:txBody>
          <a:bodyPr/>
          <a:lstStyle/>
          <a:p>
            <a:fld id="{61A61949-6E86-43C9-A0E9-BC6E86814310}" type="slidenum">
              <a:rPr kumimoji="1" lang="ja-JP" altLang="en-US" smtClean="0"/>
              <a:pPr/>
              <a:t>4</a:t>
            </a:fld>
            <a:endParaRPr kumimoji="1" lang="ja-JP" altLang="en-US"/>
          </a:p>
        </p:txBody>
      </p:sp>
    </p:spTree>
    <p:extLst>
      <p:ext uri="{BB962C8B-B14F-4D97-AF65-F5344CB8AC3E}">
        <p14:creationId xmlns:p14="http://schemas.microsoft.com/office/powerpoint/2010/main" val="26018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989013" y="766763"/>
            <a:ext cx="5121275" cy="3840162"/>
          </a:xfrm>
          <a:noFill/>
          <a:ln>
            <a:solidFill>
              <a:srgbClr val="000000"/>
            </a:solidFill>
            <a:miter lim="800000"/>
            <a:headEnd/>
            <a:tailEnd/>
          </a:ln>
        </p:spPr>
      </p:sp>
      <p:sp>
        <p:nvSpPr>
          <p:cNvPr id="44035"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r>
              <a:rPr lang="ja-JP" altLang="en-US" dirty="0" smtClean="0">
                <a:solidFill>
                  <a:schemeClr val="tx1">
                    <a:lumMod val="95000"/>
                  </a:schemeClr>
                </a:solidFill>
                <a:latin typeface="HGP明朝E" pitchFamily="18" charset="-128"/>
                <a:ea typeface="HGP明朝E" pitchFamily="18" charset="-128"/>
              </a:rPr>
              <a:t>惑星系がどのようにうまれ、どのように進化したか知るために、</a:t>
            </a:r>
            <a:endParaRPr lang="en-US" altLang="ja-JP" dirty="0" smtClean="0">
              <a:solidFill>
                <a:schemeClr val="tx1">
                  <a:lumMod val="95000"/>
                </a:schemeClr>
              </a:solidFill>
              <a:latin typeface="HGP明朝E" pitchFamily="18" charset="-128"/>
              <a:ea typeface="HGP明朝E" pitchFamily="18" charset="-128"/>
            </a:endParaRPr>
          </a:p>
          <a:p>
            <a:pPr>
              <a:defRPr/>
            </a:pPr>
            <a:r>
              <a:rPr lang="ja-JP" altLang="en-US" dirty="0" smtClean="0">
                <a:solidFill>
                  <a:schemeClr val="tx1">
                    <a:lumMod val="95000"/>
                  </a:schemeClr>
                </a:solidFill>
                <a:latin typeface="HGP明朝E" pitchFamily="18" charset="-128"/>
                <a:ea typeface="HGP明朝E" pitchFamily="18" charset="-128"/>
              </a:rPr>
              <a:t>　そして究極的には、それらの惑星に生命の兆候を見つけるために、</a:t>
            </a:r>
            <a:endParaRPr lang="en-US" altLang="ja-JP" dirty="0" smtClean="0">
              <a:solidFill>
                <a:schemeClr val="tx1">
                  <a:lumMod val="95000"/>
                </a:schemeClr>
              </a:solidFill>
              <a:latin typeface="HGP明朝E" pitchFamily="18" charset="-128"/>
              <a:ea typeface="HGP明朝E" pitchFamily="18" charset="-128"/>
            </a:endParaRPr>
          </a:p>
          <a:p>
            <a:pPr>
              <a:defRPr/>
            </a:pPr>
            <a:r>
              <a:rPr lang="ja-JP" altLang="en-US" dirty="0" smtClean="0">
                <a:solidFill>
                  <a:schemeClr val="tx1">
                    <a:lumMod val="95000"/>
                  </a:schemeClr>
                </a:solidFill>
                <a:latin typeface="HGP明朝E" pitchFamily="18" charset="-128"/>
                <a:ea typeface="HGP明朝E" pitchFamily="18" charset="-128"/>
              </a:rPr>
              <a:t>　系外惑星の直接観測と分光を行なうことは、本質的である。</a:t>
            </a:r>
            <a:endParaRPr lang="en-US" altLang="ja-JP" dirty="0" smtClean="0">
              <a:solidFill>
                <a:schemeClr val="tx1">
                  <a:lumMod val="95000"/>
                </a:schemeClr>
              </a:solidFill>
              <a:latin typeface="HGP明朝E" pitchFamily="18" charset="-128"/>
              <a:ea typeface="HGP明朝E" pitchFamily="18" charset="-128"/>
            </a:endParaRPr>
          </a:p>
          <a:p>
            <a:pPr>
              <a:defRPr/>
            </a:pPr>
            <a:r>
              <a:rPr lang="ja-JP" altLang="en-US" dirty="0" smtClean="0">
                <a:solidFill>
                  <a:schemeClr val="tx1">
                    <a:lumMod val="95000"/>
                  </a:schemeClr>
                </a:solidFill>
                <a:latin typeface="HGP明朝E" pitchFamily="18" charset="-128"/>
                <a:ea typeface="HGP明朝E" pitchFamily="18" charset="-128"/>
              </a:rPr>
              <a:t>しかし、直接観測は困難である。</a:t>
            </a:r>
            <a:endParaRPr lang="en-US" altLang="ja-JP" dirty="0" smtClean="0">
              <a:solidFill>
                <a:schemeClr val="tx1">
                  <a:lumMod val="95000"/>
                </a:schemeClr>
              </a:solidFill>
              <a:latin typeface="HGP明朝E" pitchFamily="18" charset="-128"/>
              <a:ea typeface="HGP明朝E" pitchFamily="18" charset="-128"/>
            </a:endParaRPr>
          </a:p>
          <a:p>
            <a:pPr>
              <a:defRPr/>
            </a:pPr>
            <a:r>
              <a:rPr lang="ja-JP" altLang="en-US" dirty="0" smtClean="0">
                <a:solidFill>
                  <a:schemeClr val="tx1">
                    <a:lumMod val="95000"/>
                  </a:schemeClr>
                </a:solidFill>
                <a:latin typeface="HGP明朝E" pitchFamily="18" charset="-128"/>
                <a:ea typeface="HGP明朝E" pitchFamily="18" charset="-128"/>
              </a:rPr>
              <a:t>それは、惑星の光に比べて主星の光が圧倒的に明るいことと、</a:t>
            </a:r>
            <a:endParaRPr lang="en-US" altLang="ja-JP" dirty="0" smtClean="0">
              <a:solidFill>
                <a:schemeClr val="tx1">
                  <a:lumMod val="95000"/>
                </a:schemeClr>
              </a:solidFill>
              <a:latin typeface="HGP明朝E" pitchFamily="18" charset="-128"/>
              <a:ea typeface="HGP明朝E" pitchFamily="18" charset="-128"/>
            </a:endParaRPr>
          </a:p>
          <a:p>
            <a:pPr>
              <a:defRPr/>
            </a:pPr>
            <a:r>
              <a:rPr lang="ja-JP" altLang="en-US" dirty="0" smtClean="0">
                <a:solidFill>
                  <a:schemeClr val="tx1">
                    <a:lumMod val="95000"/>
                  </a:schemeClr>
                </a:solidFill>
                <a:latin typeface="HGP明朝E" pitchFamily="18" charset="-128"/>
                <a:ea typeface="HGP明朝E" pitchFamily="18" charset="-128"/>
              </a:rPr>
              <a:t>主星と惑星の離角が小さいことに起因している。</a:t>
            </a:r>
          </a:p>
          <a:p>
            <a:pPr>
              <a:defRPr/>
            </a:pPr>
            <a:r>
              <a:rPr lang="ja-JP" altLang="en-US" dirty="0" smtClean="0"/>
              <a:t>例えば、</a:t>
            </a:r>
            <a:r>
              <a:rPr lang="en-US" altLang="ja-JP" dirty="0" smtClean="0"/>
              <a:t>5AU</a:t>
            </a:r>
            <a:r>
              <a:rPr lang="ja-JP" altLang="en-US" dirty="0" smtClean="0"/>
              <a:t>の距離から太陽と木星を見ると視差は１</a:t>
            </a:r>
            <a:r>
              <a:rPr lang="en-US" altLang="ja-JP" dirty="0" smtClean="0"/>
              <a:t>”</a:t>
            </a:r>
            <a:r>
              <a:rPr lang="ja-JP" altLang="en-US" dirty="0" smtClean="0"/>
              <a:t>です。太陽と土星でも２</a:t>
            </a:r>
            <a:r>
              <a:rPr lang="en-US" altLang="ja-JP" dirty="0" smtClean="0"/>
              <a:t>”</a:t>
            </a:r>
            <a:r>
              <a:rPr lang="ja-JP" altLang="en-US" dirty="0" smtClean="0"/>
              <a:t>しかありません。</a:t>
            </a:r>
            <a:endParaRPr lang="en-US" altLang="ja-JP" dirty="0" smtClean="0"/>
          </a:p>
          <a:p>
            <a:pPr>
              <a:defRPr/>
            </a:pPr>
            <a:r>
              <a:rPr lang="ja-JP" altLang="en-US" dirty="0" smtClean="0"/>
              <a:t>このように、主星と惑星が近すぎて、分離しにくいことがわかります。</a:t>
            </a:r>
            <a:endParaRPr lang="en-US" altLang="ja-JP" dirty="0" smtClean="0"/>
          </a:p>
          <a:p>
            <a:pPr>
              <a:defRPr/>
            </a:pPr>
            <a:r>
              <a:rPr lang="ja-JP" altLang="en-US" dirty="0" smtClean="0"/>
              <a:t>このグラフは太陽系を外から見たものです。</a:t>
            </a:r>
            <a:endParaRPr lang="en-US" altLang="ja-JP" dirty="0" smtClean="0"/>
          </a:p>
          <a:p>
            <a:pPr>
              <a:defRPr/>
            </a:pPr>
            <a:r>
              <a:rPr lang="ja-JP" altLang="en-US" dirty="0" smtClean="0"/>
              <a:t>横軸は波長で、縦軸は</a:t>
            </a:r>
            <a:r>
              <a:rPr lang="ja-JP" altLang="en-US" dirty="0" err="1" smtClean="0"/>
              <a:t>ｆ</a:t>
            </a:r>
            <a:r>
              <a:rPr lang="en-US" altLang="ja-JP" dirty="0" err="1" smtClean="0"/>
              <a:t>lux</a:t>
            </a:r>
            <a:r>
              <a:rPr lang="ja-JP" altLang="en-US" dirty="0" smtClean="0"/>
              <a:t>です。両対数のグラフです。</a:t>
            </a:r>
            <a:endParaRPr lang="en-US" altLang="ja-JP" dirty="0" smtClean="0"/>
          </a:p>
          <a:p>
            <a:pPr>
              <a:defRPr/>
            </a:pPr>
            <a:r>
              <a:rPr lang="ja-JP" altLang="en-US" dirty="0" smtClean="0"/>
              <a:t>一番上が太陽光です。きれいな</a:t>
            </a:r>
            <a:r>
              <a:rPr lang="en-US" altLang="ja-JP" dirty="0" smtClean="0"/>
              <a:t>6000K</a:t>
            </a:r>
            <a:r>
              <a:rPr lang="ja-JP" altLang="en-US" dirty="0" smtClean="0"/>
              <a:t>の</a:t>
            </a:r>
            <a:r>
              <a:rPr lang="en-US" altLang="ja-JP" dirty="0" smtClean="0"/>
              <a:t>blackbody</a:t>
            </a:r>
            <a:r>
              <a:rPr lang="ja-JP" altLang="en-US" dirty="0" smtClean="0"/>
              <a:t>のスペクトルの格好をしています。</a:t>
            </a:r>
            <a:endParaRPr lang="en-US" altLang="ja-JP" dirty="0" smtClean="0"/>
          </a:p>
          <a:p>
            <a:pPr>
              <a:defRPr/>
            </a:pPr>
            <a:r>
              <a:rPr lang="ja-JP" altLang="en-US" dirty="0" smtClean="0"/>
              <a:t>下のグラフは惑星の光で、可視光域では太陽の反射光が見えています。</a:t>
            </a:r>
            <a:endParaRPr lang="en-US" altLang="ja-JP" dirty="0" smtClean="0"/>
          </a:p>
          <a:p>
            <a:pPr>
              <a:defRPr/>
            </a:pPr>
            <a:r>
              <a:rPr lang="ja-JP" altLang="en-US" dirty="0" smtClean="0"/>
              <a:t>赤外線領域にいくと、今度は惑星からの熱放射がみられます。</a:t>
            </a:r>
            <a:endParaRPr lang="en-US" altLang="ja-JP" dirty="0" smtClean="0"/>
          </a:p>
          <a:p>
            <a:pPr>
              <a:defRPr/>
            </a:pPr>
            <a:r>
              <a:rPr lang="ja-JP" altLang="en-US" dirty="0" smtClean="0"/>
              <a:t>可視光領域だとコントラストは１０ケタもありますが、赤外領域では６ケタになります。</a:t>
            </a:r>
            <a:endParaRPr lang="en-US" altLang="ja-JP" dirty="0" smtClean="0"/>
          </a:p>
          <a:p>
            <a:pPr eaLnBrk="1" hangingPunct="1">
              <a:spcBef>
                <a:spcPct val="0"/>
              </a:spcBef>
              <a:defRPr/>
            </a:pPr>
            <a:endParaRPr lang="ja-JP" altLang="en-US" dirty="0"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1D7AD-01C1-4BA8-BF77-3D648E6EB016}" type="slidenum">
              <a:rPr lang="ja-JP" altLang="en-US">
                <a:solidFill>
                  <a:prstClr val="black"/>
                </a:solidFill>
                <a:latin typeface="Calibri"/>
                <a:ea typeface="ＭＳ Ｐゴシック"/>
              </a:rPr>
              <a:pPr/>
              <a:t>5</a:t>
            </a:fld>
            <a:endParaRPr lang="ja-JP" altLang="en-US">
              <a:solidFill>
                <a:prstClr val="black"/>
              </a:solidFill>
              <a:latin typeface="Calibri"/>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9013" y="766763"/>
            <a:ext cx="5121275" cy="3840162"/>
          </a:xfrm>
        </p:spPr>
      </p:sp>
      <p:sp>
        <p:nvSpPr>
          <p:cNvPr id="3" name="ノート プレースホルダ 2"/>
          <p:cNvSpPr>
            <a:spLocks noGrp="1"/>
          </p:cNvSpPr>
          <p:nvPr>
            <p:ph type="body" idx="1"/>
          </p:nvPr>
        </p:nvSpPr>
        <p:spPr/>
        <p:txBody>
          <a:bodyPr>
            <a:normAutofit/>
          </a:bodyPr>
          <a:lstStyle/>
          <a:p>
            <a:pPr>
              <a:defRPr/>
            </a:pPr>
            <a:r>
              <a:rPr lang="ja-JP" altLang="en-US" dirty="0" smtClean="0"/>
              <a:t>そこで、</a:t>
            </a:r>
            <a:endParaRPr lang="en-US" altLang="ja-JP" dirty="0" smtClean="0"/>
          </a:p>
          <a:p>
            <a:pPr>
              <a:defRPr/>
            </a:pPr>
            <a:r>
              <a:rPr lang="ja-JP" altLang="en-US" dirty="0" smtClean="0"/>
              <a:t>普段は主星に隠されている近くの惑星の光を見るためにコロナグラフを用いて</a:t>
            </a:r>
            <a:endParaRPr lang="en-US" altLang="ja-JP" dirty="0" smtClean="0"/>
          </a:p>
          <a:p>
            <a:pPr>
              <a:defRPr/>
            </a:pPr>
            <a:r>
              <a:rPr lang="ja-JP" altLang="en-US" dirty="0" smtClean="0"/>
              <a:t>主星光を選択的に、かつ大幅に低減する必要があるのです。</a:t>
            </a:r>
            <a:endParaRPr lang="en-US" altLang="ja-JP" dirty="0" smtClean="0"/>
          </a:p>
          <a:p>
            <a:pPr>
              <a:defRPr/>
            </a:pPr>
            <a:endParaRPr lang="en-US" altLang="ja-JP" dirty="0" smtClean="0"/>
          </a:p>
          <a:p>
            <a:pPr>
              <a:defRPr/>
            </a:pPr>
            <a:r>
              <a:rPr lang="ja-JP" altLang="en-US" dirty="0" smtClean="0"/>
              <a:t>主星光を低減するというのは、主星の光をカットするのではなく、</a:t>
            </a:r>
            <a:endParaRPr lang="en-US" altLang="ja-JP" dirty="0" smtClean="0"/>
          </a:p>
          <a:p>
            <a:pPr>
              <a:defRPr/>
            </a:pPr>
            <a:r>
              <a:rPr lang="ja-JP" altLang="en-US" dirty="0" smtClean="0"/>
              <a:t>光学系の工夫により</a:t>
            </a:r>
            <a:r>
              <a:rPr lang="en-US" altLang="ja-JP" dirty="0" smtClean="0"/>
              <a:t>Point spread function</a:t>
            </a:r>
            <a:r>
              <a:rPr lang="ja-JP" altLang="en-US" dirty="0" smtClean="0"/>
              <a:t>をコントロールして、主星のパターンを変えるということです。</a:t>
            </a:r>
            <a:endParaRPr lang="en-US" altLang="ja-JP" dirty="0" smtClean="0"/>
          </a:p>
          <a:p>
            <a:pPr>
              <a:defRPr/>
            </a:pPr>
            <a:r>
              <a:rPr lang="ja-JP" altLang="en-US" dirty="0" smtClean="0"/>
              <a:t>このようにコントラストを改善します。これがコロナグラフです。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1A61949-6E86-43C9-A0E9-BC6E86814310}"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9013" y="766763"/>
            <a:ext cx="5121275" cy="3840162"/>
          </a:xfrm>
        </p:spPr>
      </p:sp>
      <p:sp>
        <p:nvSpPr>
          <p:cNvPr id="3" name="ノート プレースホルダ 2"/>
          <p:cNvSpPr>
            <a:spLocks noGrp="1"/>
          </p:cNvSpPr>
          <p:nvPr>
            <p:ph type="body" idx="1"/>
          </p:nvPr>
        </p:nvSpPr>
        <p:spPr/>
        <p:txBody>
          <a:bodyPr>
            <a:normAutofit/>
          </a:bodyPr>
          <a:lstStyle/>
          <a:p>
            <a:r>
              <a:rPr kumimoji="1" lang="ja-JP" altLang="en-US" dirty="0" smtClean="0"/>
              <a:t>コロナグラフを用いて撮影した画像を、同じ積分時間で</a:t>
            </a:r>
            <a:r>
              <a:rPr kumimoji="1" lang="en-US" altLang="ja-JP" dirty="0" smtClean="0"/>
              <a:t>2</a:t>
            </a:r>
            <a:r>
              <a:rPr kumimoji="1" lang="ja-JP" altLang="en-US" dirty="0" smtClean="0"/>
              <a:t>枚撮像し、</a:t>
            </a:r>
            <a:endParaRPr kumimoji="1" lang="en-US" altLang="ja-JP" dirty="0" smtClean="0"/>
          </a:p>
          <a:p>
            <a:r>
              <a:rPr kumimoji="1" lang="ja-JP" altLang="en-US" dirty="0" smtClean="0"/>
              <a:t>それらを差し引きする、「星像差分法」</a:t>
            </a:r>
            <a:endParaRPr kumimoji="1" lang="ja-JP" altLang="en-US" dirty="0"/>
          </a:p>
        </p:txBody>
      </p:sp>
      <p:sp>
        <p:nvSpPr>
          <p:cNvPr id="4" name="スライド番号プレースホルダ 3"/>
          <p:cNvSpPr>
            <a:spLocks noGrp="1"/>
          </p:cNvSpPr>
          <p:nvPr>
            <p:ph type="sldNum" sz="quarter" idx="10"/>
          </p:nvPr>
        </p:nvSpPr>
        <p:spPr/>
        <p:txBody>
          <a:bodyPr/>
          <a:lstStyle/>
          <a:p>
            <a:fld id="{61A61949-6E86-43C9-A0E9-BC6E86814310}" type="slidenum">
              <a:rPr kumimoji="1" lang="ja-JP" altLang="en-US" smtClean="0"/>
              <a:pPr/>
              <a:t>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9013" y="766763"/>
            <a:ext cx="5121275" cy="3840162"/>
          </a:xfrm>
        </p:spPr>
      </p:sp>
      <p:sp>
        <p:nvSpPr>
          <p:cNvPr id="3" name="ノート プレースホルダ 2"/>
          <p:cNvSpPr>
            <a:spLocks noGrp="1"/>
          </p:cNvSpPr>
          <p:nvPr>
            <p:ph type="body" idx="1"/>
          </p:nvPr>
        </p:nvSpPr>
        <p:spPr/>
        <p:txBody>
          <a:bodyPr>
            <a:normAutofit/>
          </a:bodyPr>
          <a:lstStyle/>
          <a:p>
            <a:pPr defTabSz="914137"/>
            <a:r>
              <a:rPr lang="ja-JP" altLang="en-US" b="1" dirty="0" smtClean="0"/>
              <a:t>ウリ→中心星の近くにダークリージョンを作り出す。</a:t>
            </a:r>
            <a:endParaRPr lang="en-US" altLang="ja-JP" b="1" dirty="0" smtClean="0"/>
          </a:p>
          <a:p>
            <a:pPr defTabSz="914137"/>
            <a:endParaRPr lang="en-US" altLang="ja-JP" b="1" dirty="0" smtClean="0"/>
          </a:p>
          <a:p>
            <a:pPr defTabSz="914137"/>
            <a:r>
              <a:rPr lang="en-US" altLang="ja-JP" b="1" dirty="0" smtClean="0"/>
              <a:t>speckle</a:t>
            </a:r>
            <a:r>
              <a:rPr lang="ja-JP" altLang="en-US" dirty="0" smtClean="0"/>
              <a:t> </a:t>
            </a:r>
            <a:r>
              <a:rPr lang="en-US" altLang="ja-JP" dirty="0" smtClean="0"/>
              <a:t>【</a:t>
            </a:r>
            <a:r>
              <a:rPr lang="ja-JP" altLang="en-US" dirty="0" smtClean="0"/>
              <a:t>名</a:t>
            </a:r>
            <a:r>
              <a:rPr lang="en-US" altLang="ja-JP" dirty="0" smtClean="0"/>
              <a:t>】〔</a:t>
            </a:r>
            <a:r>
              <a:rPr lang="ja-JP" altLang="en-US" dirty="0" smtClean="0"/>
              <a:t>皮膚｛ひふ｝などの</a:t>
            </a:r>
            <a:r>
              <a:rPr lang="en-US" altLang="ja-JP" dirty="0" smtClean="0"/>
              <a:t>〕</a:t>
            </a:r>
            <a:r>
              <a:rPr lang="ja-JP" altLang="en-US" dirty="0" smtClean="0"/>
              <a:t>染み、斑点</a:t>
            </a:r>
          </a:p>
          <a:p>
            <a:r>
              <a:rPr kumimoji="1" lang="ja-JP" altLang="en-US" dirty="0" err="1" smtClean="0"/>
              <a:t>もこもこ</a:t>
            </a:r>
            <a:r>
              <a:rPr kumimoji="1" lang="ja-JP" altLang="en-US" dirty="0" smtClean="0"/>
              <a:t>パターン</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1A61949-6E86-43C9-A0E9-BC6E86814310}" type="slidenum">
              <a:rPr kumimoji="1" lang="ja-JP" altLang="en-US" smtClean="0"/>
              <a:pPr/>
              <a:t>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9013" y="766763"/>
            <a:ext cx="5121275" cy="3840162"/>
          </a:xfrm>
        </p:spPr>
      </p:sp>
      <p:sp>
        <p:nvSpPr>
          <p:cNvPr id="3" name="ノート プレースホルダ 2"/>
          <p:cNvSpPr>
            <a:spLocks noGrp="1"/>
          </p:cNvSpPr>
          <p:nvPr>
            <p:ph type="body" idx="1"/>
          </p:nvPr>
        </p:nvSpPr>
        <p:spPr/>
        <p:txBody>
          <a:bodyPr>
            <a:normAutofit/>
          </a:bodyPr>
          <a:lstStyle/>
          <a:p>
            <a:r>
              <a:rPr lang="ja-JP" altLang="en-US" dirty="0" smtClean="0"/>
              <a:t>星像差分法を最大限活用するために、</a:t>
            </a:r>
            <a:endParaRPr lang="en-US" altLang="ja-JP" dirty="0" smtClean="0"/>
          </a:p>
          <a:p>
            <a:r>
              <a:rPr kumimoji="1" lang="ja-JP" altLang="en-US" dirty="0" smtClean="0"/>
              <a:t>温度安定性を高め、</a:t>
            </a:r>
            <a:endParaRPr kumimoji="1" lang="en-US" altLang="ja-JP" dirty="0" smtClean="0"/>
          </a:p>
          <a:p>
            <a:r>
              <a:rPr lang="ja-JP" altLang="en-US" dirty="0" smtClean="0"/>
              <a:t>前回、常温大気中で行った実験よりも高コントラストを実現する</a:t>
            </a:r>
            <a:endParaRPr lang="en-US" altLang="ja-JP" dirty="0" smtClean="0"/>
          </a:p>
          <a:p>
            <a:endParaRPr lang="en-US" altLang="ja-JP" dirty="0" smtClean="0"/>
          </a:p>
          <a:p>
            <a:r>
              <a:rPr kumimoji="1" lang="ja-JP" altLang="en-US" dirty="0" smtClean="0"/>
              <a:t>コロナグラフ光学系を真空温度コントロール環境におく</a:t>
            </a:r>
            <a:r>
              <a:rPr lang="ja-JP" altLang="en-US" dirty="0" smtClean="0"/>
              <a:t>ための実験環境を整え、</a:t>
            </a:r>
            <a:endParaRPr lang="en-US" altLang="ja-JP" dirty="0" smtClean="0"/>
          </a:p>
          <a:p>
            <a:r>
              <a:rPr lang="ja-JP" altLang="en-US" dirty="0" smtClean="0"/>
              <a:t>星像差分法によるコロナグラフ実験をおこなう</a:t>
            </a:r>
            <a:endParaRPr kumimoji="1" lang="en-US" altLang="ja-JP" dirty="0" smtClean="0"/>
          </a:p>
          <a:p>
            <a:r>
              <a:rPr kumimoji="1" lang="ja-JP" altLang="en-US" dirty="0" smtClean="0"/>
              <a:t>↑</a:t>
            </a:r>
            <a:endParaRPr kumimoji="1" lang="en-US" altLang="ja-JP" dirty="0" smtClean="0"/>
          </a:p>
          <a:p>
            <a:r>
              <a:rPr kumimoji="1" lang="ja-JP" altLang="en-US" dirty="0" smtClean="0"/>
              <a:t>後で詳しく述べる。</a:t>
            </a:r>
            <a:endParaRPr kumimoji="1" lang="ja-JP" altLang="en-US" dirty="0"/>
          </a:p>
        </p:txBody>
      </p:sp>
      <p:sp>
        <p:nvSpPr>
          <p:cNvPr id="4" name="スライド番号プレースホルダ 3"/>
          <p:cNvSpPr>
            <a:spLocks noGrp="1"/>
          </p:cNvSpPr>
          <p:nvPr>
            <p:ph type="sldNum" sz="quarter" idx="10"/>
          </p:nvPr>
        </p:nvSpPr>
        <p:spPr/>
        <p:txBody>
          <a:bodyPr/>
          <a:lstStyle/>
          <a:p>
            <a:fld id="{61A61949-6E86-43C9-A0E9-BC6E86814310}"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xfrm>
            <a:off x="989013" y="766763"/>
            <a:ext cx="5121275" cy="3840162"/>
          </a:xfrm>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 ・コロナグラフ光学系はこのよう図のようになっています。</a:t>
            </a:r>
            <a:endParaRPr lang="en-US" altLang="ja-JP" smtClean="0"/>
          </a:p>
          <a:p>
            <a:pPr eaLnBrk="1" hangingPunct="1"/>
            <a:r>
              <a:rPr lang="ja-JP" altLang="en-US" smtClean="0"/>
              <a:t> ・コロナグラフ光学系は真空チャンバーの中に構築しました。</a:t>
            </a:r>
            <a:endParaRPr lang="en-US" altLang="ja-JP" smtClean="0"/>
          </a:p>
          <a:p>
            <a:pPr eaLnBrk="1" hangingPunct="1"/>
            <a:r>
              <a:rPr lang="en-US" altLang="ja-JP" smtClean="0"/>
              <a:t> </a:t>
            </a:r>
            <a:r>
              <a:rPr lang="ja-JP" altLang="en-US" smtClean="0"/>
              <a:t>・光源は</a:t>
            </a:r>
            <a:r>
              <a:rPr lang="en-US" altLang="ja-JP" smtClean="0"/>
              <a:t>He-Ne</a:t>
            </a:r>
            <a:r>
              <a:rPr lang="ja-JP" altLang="en-US" smtClean="0"/>
              <a:t>レーザー（波長：</a:t>
            </a:r>
            <a:r>
              <a:rPr lang="en-US" altLang="ja-JP" smtClean="0"/>
              <a:t>632.8nm</a:t>
            </a:r>
            <a:r>
              <a:rPr lang="ja-JP" altLang="en-US" smtClean="0"/>
              <a:t>）と</a:t>
            </a:r>
            <a:r>
              <a:rPr lang="en-US" altLang="ja-JP" smtClean="0"/>
              <a:t>SLED</a:t>
            </a:r>
            <a:r>
              <a:rPr lang="ja-JP" altLang="en-US" smtClean="0"/>
              <a:t>（波長：</a:t>
            </a:r>
            <a:r>
              <a:rPr lang="en-US" altLang="ja-JP" smtClean="0"/>
              <a:t>650nm, 750nm, 800nm,850nm</a:t>
            </a:r>
            <a:r>
              <a:rPr lang="ja-JP" altLang="en-US" smtClean="0"/>
              <a:t>）を用いた。</a:t>
            </a:r>
            <a:endParaRPr lang="en-US" altLang="ja-JP" smtClean="0"/>
          </a:p>
          <a:p>
            <a:pPr eaLnBrk="1" hangingPunct="1"/>
            <a:r>
              <a:rPr lang="en-US" altLang="ja-JP" smtClean="0"/>
              <a:t> </a:t>
            </a:r>
            <a:r>
              <a:rPr lang="ja-JP" altLang="en-US" smtClean="0"/>
              <a:t>・光源はファイバーによって、真空チャンバー内に導入されます。</a:t>
            </a:r>
            <a:endParaRPr lang="en-US" altLang="ja-JP" smtClean="0"/>
          </a:p>
          <a:p>
            <a:pPr eaLnBrk="1" hangingPunct="1"/>
            <a:r>
              <a:rPr lang="en-US" altLang="ja-JP" smtClean="0"/>
              <a:t> </a:t>
            </a:r>
            <a:r>
              <a:rPr lang="ja-JP" altLang="en-US" smtClean="0"/>
              <a:t>・ファイバーの端から射出した光を最初のレンズで平行光にし、</a:t>
            </a:r>
          </a:p>
          <a:p>
            <a:pPr eaLnBrk="1" hangingPunct="1"/>
            <a:r>
              <a:rPr lang="ja-JP" altLang="en-US" smtClean="0"/>
              <a:t>   瞳マスクに通し、</a:t>
            </a:r>
            <a:r>
              <a:rPr lang="en-US" altLang="ja-JP" smtClean="0"/>
              <a:t>2</a:t>
            </a:r>
            <a:r>
              <a:rPr lang="ja-JP" altLang="en-US" smtClean="0"/>
              <a:t>番目のレンズで収束します。　</a:t>
            </a:r>
            <a:endParaRPr lang="en-US" altLang="ja-JP" smtClean="0"/>
          </a:p>
          <a:p>
            <a:pPr eaLnBrk="1" hangingPunct="1"/>
            <a:r>
              <a:rPr lang="en-US" altLang="ja-JP" smtClean="0"/>
              <a:t> </a:t>
            </a:r>
            <a:r>
              <a:rPr lang="ja-JP" altLang="en-US" smtClean="0"/>
              <a:t>・そのあと、</a:t>
            </a:r>
            <a:r>
              <a:rPr lang="en-US" altLang="ja-JP" smtClean="0"/>
              <a:t>A bi-convex lens is used to produce re-image out of chamber through a window.</a:t>
            </a:r>
          </a:p>
          <a:p>
            <a:pPr eaLnBrk="1" hangingPunct="1"/>
            <a:r>
              <a:rPr lang="en-US" altLang="ja-JP" smtClean="0"/>
              <a:t> </a:t>
            </a:r>
            <a:r>
              <a:rPr lang="ja-JP" altLang="en-US" smtClean="0"/>
              <a:t>・表面反射を低減するために、レンズおよび窓の両面に波長～</a:t>
            </a:r>
            <a:r>
              <a:rPr lang="en-US" altLang="ja-JP" smtClean="0"/>
              <a:t>nm</a:t>
            </a:r>
            <a:r>
              <a:rPr lang="ja-JP" altLang="en-US" smtClean="0"/>
              <a:t>に最適化された可視域用多層反射防止膜コート付</a:t>
            </a:r>
            <a:r>
              <a:rPr lang="en-US" altLang="ja-JP" smtClean="0"/>
              <a:t>(BMAR)</a:t>
            </a:r>
            <a:r>
              <a:rPr lang="ja-JP" altLang="en-US" smtClean="0"/>
              <a:t>。</a:t>
            </a:r>
            <a:endParaRPr lang="en-US" altLang="ja-JP" smtClean="0"/>
          </a:p>
          <a:p>
            <a:pPr eaLnBrk="1" hangingPunct="1"/>
            <a:r>
              <a:rPr lang="en-US" altLang="ja-JP" smtClean="0"/>
              <a:t> </a:t>
            </a:r>
            <a:r>
              <a:rPr lang="ja-JP" altLang="en-US" smtClean="0"/>
              <a:t>・光を</a:t>
            </a:r>
            <a:r>
              <a:rPr lang="en-US" altLang="ja-JP" smtClean="0"/>
              <a:t>CCD</a:t>
            </a:r>
            <a:r>
              <a:rPr lang="ja-JP" altLang="en-US" smtClean="0"/>
              <a:t>カメラ（</a:t>
            </a:r>
            <a:r>
              <a:rPr lang="en-US" altLang="ja-JP" smtClean="0"/>
              <a:t>bitran</a:t>
            </a:r>
            <a:r>
              <a:rPr lang="ja-JP" altLang="en-US" smtClean="0"/>
              <a:t>）でとらえる。</a:t>
            </a:r>
            <a:endParaRPr lang="en-US" altLang="ja-JP" smtClean="0"/>
          </a:p>
          <a:p>
            <a:pPr eaLnBrk="1" hangingPunct="1"/>
            <a:endParaRPr lang="en-US" altLang="ja-JP" smtClean="0"/>
          </a:p>
          <a:p>
            <a:pPr eaLnBrk="1" hangingPunct="1"/>
            <a:r>
              <a:rPr lang="ja-JP" altLang="en-US" smtClean="0"/>
              <a:t>・高ダイナミックレンジの測定をするため、いくつかの工夫をした。</a:t>
            </a:r>
          </a:p>
          <a:p>
            <a:pPr eaLnBrk="1" hangingPunct="1"/>
            <a:r>
              <a:rPr lang="ja-JP" altLang="en-US" smtClean="0"/>
              <a:t>   ・</a:t>
            </a:r>
            <a:r>
              <a:rPr lang="en-US" altLang="ja-JP" smtClean="0"/>
              <a:t>core</a:t>
            </a:r>
            <a:r>
              <a:rPr lang="ja-JP" altLang="en-US" smtClean="0"/>
              <a:t>とｄｒを別々に撮像する。</a:t>
            </a:r>
          </a:p>
          <a:p>
            <a:pPr eaLnBrk="1" hangingPunct="1"/>
            <a:r>
              <a:rPr lang="ja-JP" altLang="en-US" smtClean="0"/>
              <a:t>   ・</a:t>
            </a:r>
            <a:r>
              <a:rPr lang="en-US" altLang="ja-JP" smtClean="0"/>
              <a:t>DR</a:t>
            </a:r>
            <a:r>
              <a:rPr lang="ja-JP" altLang="en-US" smtClean="0"/>
              <a:t>を撮像する場合には、</a:t>
            </a:r>
            <a:r>
              <a:rPr lang="en-US" altLang="ja-JP" smtClean="0"/>
              <a:t>CORE</a:t>
            </a:r>
            <a:r>
              <a:rPr lang="ja-JP" altLang="en-US" smtClean="0"/>
              <a:t>の光をさえぎるために、最初の焦点面に四角穴マスクを置く。</a:t>
            </a:r>
          </a:p>
          <a:p>
            <a:pPr eaLnBrk="1" hangingPunct="1"/>
            <a:r>
              <a:rPr lang="ja-JP" altLang="en-US" smtClean="0"/>
              <a:t>   ・</a:t>
            </a:r>
            <a:r>
              <a:rPr lang="en-US" altLang="ja-JP" smtClean="0"/>
              <a:t>Core</a:t>
            </a:r>
            <a:r>
              <a:rPr lang="ja-JP" altLang="en-US" smtClean="0"/>
              <a:t>を撮像する場合には、焦点面には何も置かない。</a:t>
            </a:r>
            <a:endParaRPr lang="en-US" altLang="ja-JP" smtClean="0"/>
          </a:p>
          <a:p>
            <a:pPr eaLnBrk="1" hangingPunct="1"/>
            <a:r>
              <a:rPr lang="en-US" altLang="ja-JP" smtClean="0"/>
              <a:t>   </a:t>
            </a:r>
            <a:r>
              <a:rPr lang="ja-JP" altLang="en-US" smtClean="0"/>
              <a:t>・</a:t>
            </a:r>
            <a:r>
              <a:rPr lang="en-US" altLang="ja-JP" smtClean="0"/>
              <a:t>CORE</a:t>
            </a:r>
            <a:r>
              <a:rPr lang="ja-JP" altLang="en-US" smtClean="0"/>
              <a:t>と</a:t>
            </a:r>
            <a:r>
              <a:rPr lang="en-US" altLang="ja-JP" smtClean="0"/>
              <a:t>DR</a:t>
            </a:r>
            <a:r>
              <a:rPr lang="ja-JP" altLang="en-US" smtClean="0"/>
              <a:t>の撮像では、それぞれ積分時間を変えた。</a:t>
            </a:r>
            <a:endParaRPr lang="en-US" altLang="ja-JP" smtClean="0"/>
          </a:p>
          <a:p>
            <a:pPr eaLnBrk="1" hangingPunct="1"/>
            <a:r>
              <a:rPr lang="en-US" altLang="ja-JP" smtClean="0"/>
              <a:t>   </a:t>
            </a:r>
            <a:r>
              <a:rPr lang="ja-JP" altLang="en-US" smtClean="0"/>
              <a:t>・</a:t>
            </a:r>
            <a:r>
              <a:rPr lang="en-US" altLang="ja-JP" smtClean="0"/>
              <a:t>Core</a:t>
            </a:r>
            <a:r>
              <a:rPr lang="ja-JP" altLang="en-US" smtClean="0"/>
              <a:t>を撮像する場合には、ＮＤ（説明）を</a:t>
            </a:r>
            <a:r>
              <a:rPr lang="en-US" altLang="ja-JP" smtClean="0"/>
              <a:t>2</a:t>
            </a:r>
            <a:r>
              <a:rPr lang="ja-JP" altLang="en-US" smtClean="0"/>
              <a:t>枚置いた。</a:t>
            </a:r>
            <a:endParaRPr lang="en-US" altLang="ja-JP" smtClean="0"/>
          </a:p>
          <a:p>
            <a:pPr eaLnBrk="1" hangingPunct="1"/>
            <a:r>
              <a:rPr lang="en-US" altLang="ja-JP" smtClean="0"/>
              <a:t>   </a:t>
            </a:r>
          </a:p>
          <a:p>
            <a:pPr eaLnBrk="1" hangingPunct="1"/>
            <a:r>
              <a:rPr lang="en-US" altLang="ja-JP" smtClean="0"/>
              <a:t>   </a:t>
            </a:r>
            <a:endParaRPr lang="ja-JP" altLang="en-US" smtClean="0"/>
          </a:p>
        </p:txBody>
      </p:sp>
      <p:sp>
        <p:nvSpPr>
          <p:cNvPr id="491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36F36-E7C9-40FC-A619-0E2ED632B0E8}" type="slidenum">
              <a:rPr lang="ja-JP" altLang="en-US">
                <a:solidFill>
                  <a:prstClr val="black"/>
                </a:solidFill>
                <a:latin typeface="Calibri"/>
                <a:ea typeface="ＭＳ Ｐゴシック"/>
              </a:rPr>
              <a:pPr/>
              <a:t>14</a:t>
            </a:fld>
            <a:endParaRPr lang="ja-JP" altLang="en-US">
              <a:solidFill>
                <a:prstClr val="black"/>
              </a:solidFill>
              <a:latin typeface="Calibri"/>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61949-6E86-43C9-A0E9-BC6E86814310}" type="slidenum">
              <a:rPr kumimoji="1" lang="ja-JP" altLang="en-US" smtClean="0"/>
              <a:pPr/>
              <a:t>19</a:t>
            </a:fld>
            <a:endParaRPr kumimoji="1" lang="ja-JP" altLang="en-US"/>
          </a:p>
        </p:txBody>
      </p:sp>
    </p:spTree>
    <p:extLst>
      <p:ext uri="{BB962C8B-B14F-4D97-AF65-F5344CB8AC3E}">
        <p14:creationId xmlns:p14="http://schemas.microsoft.com/office/powerpoint/2010/main" val="11031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F5BF45-2C54-4B8C-8C3D-A727DC51FFDA}"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65244C-75E9-4E9A-9E99-8FEC34128D96}"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68156-4DFF-48BD-95D6-0816F655495C}"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51E19A-BC59-4040-A81D-3CCE3BFD9579}"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231881-2A0F-4C85-9F8B-0FB8D519D6A5}"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772199-5278-4121-870B-B917E025FD42}"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8B8263-BCA2-4C16-AF0F-E0C92E695208}"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81635B-AAE7-4BF8-94B4-FA328A140761}"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C5787-0363-480A-AABE-700014E49F5B}"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7A199-8725-41B0-877D-30BBEBC6CE7B}"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533A3-59A4-4F6A-9442-E5BA5BF991B4}"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E0C1CA-902F-4469-A6ED-45EC31085464}"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C602DAD-9EBF-45AA-BF70-8D91D406DE38}"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2FC289-319A-442C-848A-024A3E1C8AFA}"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44E45-5EE1-49A6-BEF3-C4D2D76ACB83}"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F998A4-6813-4DF7-B054-36DF085D65D1}" type="slidenum">
              <a:rPr lang="ja-JP" altLang="en-US">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F5BF45-2C54-4B8C-8C3D-A727DC51FFDA}"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31854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65244C-75E9-4E9A-9E99-8FEC34128D96}"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97978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68156-4DFF-48BD-95D6-0816F655495C}"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837994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51E19A-BC59-4040-A81D-3CCE3BFD9579}"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948478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231881-2A0F-4C85-9F8B-0FB8D519D6A5}"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02894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772199-5278-4121-870B-B917E025FD42}"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985465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8B8263-BCA2-4C16-AF0F-E0C92E695208}"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443713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81635B-AAE7-4BF8-94B4-FA328A140761}"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865729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C5787-0363-480A-AABE-700014E49F5B}"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735876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7A199-8725-41B0-877D-30BBEBC6CE7B}"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945000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533A3-59A4-4F6A-9442-E5BA5BF991B4}"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185621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E0C1CA-902F-4469-A6ED-45EC31085464}"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403067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9C602DAD-9EBF-45AA-BF70-8D91D406DE38}"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896326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2FC289-319A-442C-848A-024A3E1C8AFA}"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569743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44E45-5EE1-49A6-BEF3-C4D2D76ACB83}"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42014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F998A4-6813-4DF7-B054-36DF085D65D1}"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01578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F5BF45-2C54-4B8C-8C3D-A727DC51FFDA}"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0978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65244C-75E9-4E9A-9E99-8FEC34128D96}"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803043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68156-4DFF-48BD-95D6-0816F655495C}"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76124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51E19A-BC59-4040-A81D-3CCE3BFD9579}"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796290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231881-2A0F-4C85-9F8B-0FB8D519D6A5}"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170639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772199-5278-4121-870B-B917E025FD42}"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6158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8B8263-BCA2-4C16-AF0F-E0C92E695208}"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275868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81635B-AAE7-4BF8-94B4-FA328A140761}"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365472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C5787-0363-480A-AABE-700014E49F5B}"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56595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7A199-8725-41B0-877D-30BBEBC6CE7B}"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593736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533A3-59A4-4F6A-9442-E5BA5BF991B4}"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517367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E0C1CA-902F-4469-A6ED-45EC31085464}"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499955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9C602DAD-9EBF-45AA-BF70-8D91D406DE38}"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79897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2FC289-319A-442C-848A-024A3E1C8AFA}"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676042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44E45-5EE1-49A6-BEF3-C4D2D76ACB83}"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894034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F998A4-6813-4DF7-B054-36DF085D65D1}"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63566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F5BF45-2C54-4B8C-8C3D-A727DC51FFDA}"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172863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65244C-75E9-4E9A-9E99-8FEC34128D96}"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653735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068156-4DFF-48BD-95D6-0816F655495C}"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4464091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51E19A-BC59-4040-A81D-3CCE3BFD9579}"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540078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231881-2A0F-4C85-9F8B-0FB8D519D6A5}"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245765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772199-5278-4121-870B-B917E025FD42}"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765207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8B8263-BCA2-4C16-AF0F-E0C92E695208}"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4023479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81635B-AAE7-4BF8-94B4-FA328A140761}"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096546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C5787-0363-480A-AABE-700014E49F5B}"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9241123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7A199-8725-41B0-877D-30BBEBC6CE7B}"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342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533A3-59A4-4F6A-9442-E5BA5BF991B4}"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866618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E0C1CA-902F-4469-A6ED-45EC31085464}"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48265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9C602DAD-9EBF-45AA-BF70-8D91D406DE38}"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179780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2FC289-319A-442C-848A-024A3E1C8AFA}"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960487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44E45-5EE1-49A6-BEF3-C4D2D76ACB83}"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546651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latin typeface="Times New Roman"/>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latin typeface="Times New Roman"/>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F998A4-6813-4DF7-B054-36DF085D65D1}" type="slidenum">
              <a:rPr lang="ja-JP" altLang="en-US">
                <a:solidFill>
                  <a:srgbClr val="FFFFFF"/>
                </a:solidFill>
                <a:latin typeface="Times New Roman"/>
              </a:rPr>
              <a:pPr>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127096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553702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65811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280073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3276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95036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53401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680244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26776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52707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40346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3337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9BB576-E0F8-4E2A-AE52-41C433F099E9}" type="datetimeFigureOut">
              <a:rPr kumimoji="1" lang="ja-JP" altLang="en-US" smtClean="0"/>
              <a:pPr/>
              <a:t>12/02/23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445F89E-E61F-4E1C-8932-2026A8D0ACF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theme" Target="../theme/theme4.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theme" Target="../theme/theme6.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BB576-E0F8-4E2A-AE52-41C433F099E9}" type="datetimeFigureOut">
              <a:rPr kumimoji="1" lang="ja-JP" altLang="en-US" smtClean="0"/>
              <a:pPr/>
              <a:t>12/02/23</a:t>
            </a:fld>
            <a:endParaRPr kumimoji="1"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5F89E-E61F-4E1C-8932-2026A8D0ACF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ＭＳ Ｐゴシック" charset="-128"/>
              </a:defRPr>
            </a:lvl1pPr>
          </a:lstStyle>
          <a:p>
            <a:pPr fontAlgn="base">
              <a:spcBef>
                <a:spcPct val="0"/>
              </a:spcBef>
              <a:spcAft>
                <a:spcPct val="0"/>
              </a:spcAft>
              <a:defRPr/>
            </a:pP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ＭＳ Ｐゴシック" charset="-128"/>
              </a:defRPr>
            </a:lvl1pPr>
          </a:lstStyle>
          <a:p>
            <a:pPr fontAlgn="base">
              <a:spcBef>
                <a:spcPct val="0"/>
              </a:spcBef>
              <a:spcAft>
                <a:spcPct val="0"/>
              </a:spcAft>
              <a:defRPr/>
            </a:pP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ＭＳ Ｐゴシック" charset="-128"/>
              </a:defRPr>
            </a:lvl1pPr>
          </a:lstStyle>
          <a:p>
            <a:pPr fontAlgn="base">
              <a:spcBef>
                <a:spcPct val="0"/>
              </a:spcBef>
              <a:spcAft>
                <a:spcPct val="0"/>
              </a:spcAft>
              <a:defRPr/>
            </a:pPr>
            <a:fld id="{240232BB-B2A5-4705-BC4F-419657F517B5}" type="slidenum">
              <a:rPr lang="ja-JP" altLang="en-US">
                <a:solidFill>
                  <a:srgbClr val="FFFFFF"/>
                </a:solidFill>
              </a:rPr>
              <a:pPr fontAlgn="base">
                <a:spcBef>
                  <a:spcPct val="0"/>
                </a:spcBef>
                <a:spcAft>
                  <a:spcPct val="0"/>
                </a:spcAft>
                <a:defRPr/>
              </a:pPr>
              <a:t>‹#›</a:t>
            </a:fld>
            <a:endParaRPr lang="en-US" altLang="ja-JP">
              <a:solidFill>
                <a:srgbClr val="FFFFFF"/>
              </a:solidFill>
            </a:endParaRPr>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ＭＳ Ｐゴシック" charset="-128"/>
              </a:defRPr>
            </a:lvl1pPr>
          </a:lstStyle>
          <a:p>
            <a:pPr fontAlgn="base">
              <a:spcBef>
                <a:spcPct val="0"/>
              </a:spcBef>
              <a:spcAft>
                <a:spcPct val="0"/>
              </a:spcAft>
              <a:defRPr/>
            </a:pPr>
            <a:endParaRPr lang="en-US" altLang="ja-JP">
              <a:solidFill>
                <a:srgbClr val="FFFFFF"/>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ＭＳ Ｐゴシック" charset="-128"/>
              </a:defRPr>
            </a:lvl1pPr>
          </a:lstStyle>
          <a:p>
            <a:pPr fontAlgn="base">
              <a:spcBef>
                <a:spcPct val="0"/>
              </a:spcBef>
              <a:spcAft>
                <a:spcPct val="0"/>
              </a:spcAft>
              <a:defRPr/>
            </a:pPr>
            <a:endParaRPr lang="en-US" altLang="ja-JP">
              <a:solidFill>
                <a:srgbClr val="FFFFFF"/>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ＭＳ Ｐゴシック" charset="-128"/>
              </a:defRPr>
            </a:lvl1pPr>
          </a:lstStyle>
          <a:p>
            <a:pPr fontAlgn="base">
              <a:spcBef>
                <a:spcPct val="0"/>
              </a:spcBef>
              <a:spcAft>
                <a:spcPct val="0"/>
              </a:spcAft>
              <a:defRPr/>
            </a:pPr>
            <a:fld id="{240232BB-B2A5-4705-BC4F-419657F517B5}" type="slidenum">
              <a:rPr lang="ja-JP" altLang="en-US">
                <a:solidFill>
                  <a:srgbClr val="FFFFFF"/>
                </a:solidFill>
                <a:latin typeface="Times New Roman"/>
              </a:rPr>
              <a:pPr fontAlgn="base">
                <a:spcBef>
                  <a:spcPct val="0"/>
                </a:spcBef>
                <a:spcAft>
                  <a:spcPct val="0"/>
                </a:spcAft>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1108652056"/>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ＭＳ Ｐゴシック" charset="-128"/>
              </a:defRPr>
            </a:lvl1pPr>
          </a:lstStyle>
          <a:p>
            <a:pPr fontAlgn="base">
              <a:spcBef>
                <a:spcPct val="0"/>
              </a:spcBef>
              <a:spcAft>
                <a:spcPct val="0"/>
              </a:spcAft>
              <a:defRPr/>
            </a:pPr>
            <a:endParaRPr lang="en-US" altLang="ja-JP">
              <a:solidFill>
                <a:srgbClr val="FFFFFF"/>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ＭＳ Ｐゴシック" charset="-128"/>
              </a:defRPr>
            </a:lvl1pPr>
          </a:lstStyle>
          <a:p>
            <a:pPr fontAlgn="base">
              <a:spcBef>
                <a:spcPct val="0"/>
              </a:spcBef>
              <a:spcAft>
                <a:spcPct val="0"/>
              </a:spcAft>
              <a:defRPr/>
            </a:pPr>
            <a:endParaRPr lang="en-US" altLang="ja-JP">
              <a:solidFill>
                <a:srgbClr val="FFFFFF"/>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ＭＳ Ｐゴシック" charset="-128"/>
              </a:defRPr>
            </a:lvl1pPr>
          </a:lstStyle>
          <a:p>
            <a:pPr fontAlgn="base">
              <a:spcBef>
                <a:spcPct val="0"/>
              </a:spcBef>
              <a:spcAft>
                <a:spcPct val="0"/>
              </a:spcAft>
              <a:defRPr/>
            </a:pPr>
            <a:fld id="{240232BB-B2A5-4705-BC4F-419657F517B5}" type="slidenum">
              <a:rPr lang="ja-JP" altLang="en-US">
                <a:solidFill>
                  <a:srgbClr val="FFFFFF"/>
                </a:solidFill>
                <a:latin typeface="Times New Roman"/>
              </a:rPr>
              <a:pPr fontAlgn="base">
                <a:spcBef>
                  <a:spcPct val="0"/>
                </a:spcBef>
                <a:spcAft>
                  <a:spcPct val="0"/>
                </a:spcAft>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38972612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ＭＳ Ｐゴシック" charset="-128"/>
              </a:defRPr>
            </a:lvl1pPr>
          </a:lstStyle>
          <a:p>
            <a:pPr fontAlgn="base">
              <a:spcBef>
                <a:spcPct val="0"/>
              </a:spcBef>
              <a:spcAft>
                <a:spcPct val="0"/>
              </a:spcAft>
              <a:defRPr/>
            </a:pPr>
            <a:endParaRPr lang="en-US" altLang="ja-JP">
              <a:solidFill>
                <a:srgbClr val="FFFFFF"/>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ＭＳ Ｐゴシック" charset="-128"/>
              </a:defRPr>
            </a:lvl1pPr>
          </a:lstStyle>
          <a:p>
            <a:pPr fontAlgn="base">
              <a:spcBef>
                <a:spcPct val="0"/>
              </a:spcBef>
              <a:spcAft>
                <a:spcPct val="0"/>
              </a:spcAft>
              <a:defRPr/>
            </a:pPr>
            <a:endParaRPr lang="en-US" altLang="ja-JP">
              <a:solidFill>
                <a:srgbClr val="FFFFFF"/>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ＭＳ Ｐゴシック" charset="-128"/>
              </a:defRPr>
            </a:lvl1pPr>
          </a:lstStyle>
          <a:p>
            <a:pPr fontAlgn="base">
              <a:spcBef>
                <a:spcPct val="0"/>
              </a:spcBef>
              <a:spcAft>
                <a:spcPct val="0"/>
              </a:spcAft>
              <a:defRPr/>
            </a:pPr>
            <a:fld id="{240232BB-B2A5-4705-BC4F-419657F517B5}" type="slidenum">
              <a:rPr lang="ja-JP" altLang="en-US">
                <a:solidFill>
                  <a:srgbClr val="FFFFFF"/>
                </a:solidFill>
                <a:latin typeface="Times New Roman"/>
              </a:rPr>
              <a:pPr fontAlgn="base">
                <a:spcBef>
                  <a:spcPct val="0"/>
                </a:spcBef>
                <a:spcAft>
                  <a:spcPct val="0"/>
                </a:spcAft>
                <a:defRPr/>
              </a:pPr>
              <a:t>‹#›</a:t>
            </a:fld>
            <a:endParaRPr lang="en-US" altLang="ja-JP">
              <a:solidFill>
                <a:srgbClr val="FFFFFF"/>
              </a:solidFill>
              <a:latin typeface="Times New Roman"/>
            </a:endParaRPr>
          </a:p>
        </p:txBody>
      </p:sp>
    </p:spTree>
    <p:extLst>
      <p:ext uri="{BB962C8B-B14F-4D97-AF65-F5344CB8AC3E}">
        <p14:creationId xmlns:p14="http://schemas.microsoft.com/office/powerpoint/2010/main" val="2831848122"/>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BB576-E0F8-4E2A-AE52-41C433F099E9}" type="datetimeFigureOut">
              <a:rPr lang="ja-JP" altLang="en-US" smtClean="0">
                <a:solidFill>
                  <a:prstClr val="black">
                    <a:tint val="75000"/>
                  </a:prstClr>
                </a:solidFill>
                <a:latin typeface="Calibri"/>
                <a:ea typeface="ＭＳ Ｐゴシック"/>
              </a:rPr>
              <a:pPr/>
              <a:t>12/02/23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5F89E-E61F-4E1C-8932-2026A8D0AC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1780932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35.jpg"/><Relationship Id="rId8" Type="http://schemas.openxmlformats.org/officeDocument/2006/relationships/image" Target="../media/image36.jpg"/><Relationship Id="rId9" Type="http://schemas.openxmlformats.org/officeDocument/2006/relationships/image" Target="../media/image37.jpg"/><Relationship Id="rId10" Type="http://schemas.openxmlformats.org/officeDocument/2006/relationships/image" Target="../media/image38.jpg"/><Relationship Id="rId11"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em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87624" y="4005064"/>
            <a:ext cx="7304857" cy="1752600"/>
          </a:xfrm>
        </p:spPr>
        <p:txBody>
          <a:bodyPr>
            <a:normAutofit/>
          </a:bodyPr>
          <a:lstStyle/>
          <a:p>
            <a:r>
              <a:rPr lang="en-US" altLang="ja-JP" sz="2000" dirty="0" smtClean="0"/>
              <a:t>○</a:t>
            </a:r>
            <a:r>
              <a:rPr lang="ja-JP" altLang="en-US" sz="2000" dirty="0" smtClean="0"/>
              <a:t>櫨香奈</a:t>
            </a:r>
            <a:r>
              <a:rPr lang="ja-JP" altLang="en-US" sz="2000" dirty="0"/>
              <a:t>恵</a:t>
            </a:r>
            <a:r>
              <a:rPr lang="ja-JP" altLang="en-US" sz="2000" dirty="0" smtClean="0"/>
              <a:t>（総研大、</a:t>
            </a:r>
            <a:r>
              <a:rPr lang="en-US" altLang="ja-JP" sz="2000" dirty="0" smtClean="0"/>
              <a:t>ISAS</a:t>
            </a:r>
            <a:r>
              <a:rPr lang="en-US" altLang="ja-JP" sz="2000" dirty="0"/>
              <a:t>/JAXA</a:t>
            </a:r>
            <a:r>
              <a:rPr lang="ja-JP" altLang="en-US" sz="2000" dirty="0" smtClean="0"/>
              <a:t>）、</a:t>
            </a:r>
            <a:endParaRPr lang="en-US" altLang="ja-JP" sz="2000" dirty="0" smtClean="0"/>
          </a:p>
          <a:p>
            <a:r>
              <a:rPr lang="ja-JP" altLang="en-US" sz="2000" dirty="0" smtClean="0"/>
              <a:t>塩谷</a:t>
            </a:r>
            <a:r>
              <a:rPr lang="ja-JP" altLang="en-US" sz="2000" dirty="0"/>
              <a:t>圭吾、小谷隆行、中川貴</a:t>
            </a:r>
            <a:r>
              <a:rPr lang="ja-JP" altLang="en-US" sz="2000" dirty="0" smtClean="0"/>
              <a:t>雄、松原英雄</a:t>
            </a:r>
            <a:r>
              <a:rPr lang="en-US" altLang="ja-JP" sz="2000" dirty="0" smtClean="0"/>
              <a:t>(</a:t>
            </a:r>
            <a:r>
              <a:rPr lang="en-US" altLang="ja-JP" sz="2000" dirty="0"/>
              <a:t>ISAS/JAXA)</a:t>
            </a:r>
            <a:r>
              <a:rPr lang="ja-JP" altLang="en-US" sz="2000" dirty="0" smtClean="0"/>
              <a:t>、</a:t>
            </a:r>
            <a:endParaRPr lang="en-US" altLang="ja-JP" sz="2000" dirty="0" smtClean="0"/>
          </a:p>
          <a:p>
            <a:r>
              <a:rPr lang="en-US" altLang="ja-JP" sz="2000" dirty="0" smtClean="0"/>
              <a:t>Abe </a:t>
            </a:r>
            <a:r>
              <a:rPr lang="en-US" altLang="ja-JP" sz="2000" dirty="0" err="1" smtClean="0"/>
              <a:t>Lyu</a:t>
            </a:r>
            <a:r>
              <a:rPr lang="en-US" altLang="ja-JP" sz="2000" dirty="0"/>
              <a:t>(UNSA)</a:t>
            </a:r>
            <a:r>
              <a:rPr lang="ja-JP" altLang="en-US" sz="2000" dirty="0" smtClean="0"/>
              <a:t>、佐</a:t>
            </a:r>
            <a:r>
              <a:rPr lang="ja-JP" altLang="en-US" sz="2000" dirty="0"/>
              <a:t>藤平道</a:t>
            </a:r>
            <a:r>
              <a:rPr lang="en-US" altLang="ja-JP" sz="2000" dirty="0"/>
              <a:t>(</a:t>
            </a:r>
            <a:r>
              <a:rPr lang="ja-JP" altLang="en-US" sz="2000" dirty="0"/>
              <a:t>産総研</a:t>
            </a:r>
            <a:r>
              <a:rPr lang="en-US" altLang="ja-JP" sz="2000" dirty="0"/>
              <a:t>)</a:t>
            </a:r>
            <a:r>
              <a:rPr lang="ja-JP" altLang="en-US" sz="2000" dirty="0"/>
              <a:t>、山室智康（オプトクラフト）</a:t>
            </a:r>
            <a:endParaRPr kumimoji="1" lang="en-US" altLang="ja-JP" sz="2000" dirty="0" smtClean="0"/>
          </a:p>
        </p:txBody>
      </p:sp>
      <p:sp>
        <p:nvSpPr>
          <p:cNvPr id="4" name="サブタイトル 2"/>
          <p:cNvSpPr txBox="1">
            <a:spLocks/>
          </p:cNvSpPr>
          <p:nvPr/>
        </p:nvSpPr>
        <p:spPr>
          <a:xfrm>
            <a:off x="0" y="0"/>
            <a:ext cx="6643702" cy="428604"/>
          </a:xfrm>
          <a:prstGeom prst="rect">
            <a:avLst/>
          </a:prstGeom>
        </p:spPr>
        <p:txBody>
          <a:bodyPr vert="horz" lIns="91440" tIns="45720" rIns="91440" bIns="45720" rtlCol="0">
            <a:normAutofit/>
          </a:bodyPr>
          <a:lstStyle/>
          <a:p>
            <a:pPr>
              <a:spcBef>
                <a:spcPct val="20000"/>
              </a:spcBef>
            </a:pPr>
            <a:r>
              <a:rPr lang="en-US" altLang="ja-JP" sz="1400" dirty="0" smtClean="0">
                <a:solidFill>
                  <a:schemeClr val="bg1">
                    <a:lumMod val="65000"/>
                  </a:schemeClr>
                </a:solidFill>
              </a:rPr>
              <a:t>2012</a:t>
            </a:r>
            <a:r>
              <a:rPr lang="ja-JP" altLang="en-US" sz="1400" dirty="0" smtClean="0">
                <a:solidFill>
                  <a:schemeClr val="bg1">
                    <a:lumMod val="65000"/>
                  </a:schemeClr>
                </a:solidFill>
              </a:rPr>
              <a:t>年</a:t>
            </a:r>
            <a:r>
              <a:rPr lang="en-US" altLang="ja-JP" sz="1400" dirty="0" smtClean="0">
                <a:solidFill>
                  <a:schemeClr val="bg1">
                    <a:lumMod val="65000"/>
                  </a:schemeClr>
                </a:solidFill>
              </a:rPr>
              <a:t>2</a:t>
            </a:r>
            <a:r>
              <a:rPr lang="ja-JP" altLang="en-US" sz="1400" dirty="0" smtClean="0">
                <a:solidFill>
                  <a:schemeClr val="bg1">
                    <a:lumMod val="65000"/>
                  </a:schemeClr>
                </a:solidFill>
              </a:rPr>
              <a:t>月</a:t>
            </a:r>
            <a:r>
              <a:rPr lang="en-US" altLang="ja-JP" sz="1400" dirty="0" smtClean="0">
                <a:solidFill>
                  <a:schemeClr val="bg1">
                    <a:lumMod val="65000"/>
                  </a:schemeClr>
                </a:solidFill>
              </a:rPr>
              <a:t>23</a:t>
            </a:r>
            <a:r>
              <a:rPr lang="ja-JP" altLang="en-US" sz="1400" dirty="0" smtClean="0">
                <a:solidFill>
                  <a:schemeClr val="bg1">
                    <a:lumMod val="65000"/>
                  </a:schemeClr>
                </a:solidFill>
              </a:rPr>
              <a:t>日（木）</a:t>
            </a:r>
            <a:r>
              <a:rPr lang="en-US" altLang="ja-JP" sz="1400" dirty="0" smtClean="0">
                <a:solidFill>
                  <a:schemeClr val="bg1">
                    <a:lumMod val="65000"/>
                  </a:schemeClr>
                </a:solidFill>
              </a:rPr>
              <a:t>13:20-13:40</a:t>
            </a:r>
            <a:endParaRPr kumimoji="1" lang="ja-JP" altLang="en-US" sz="14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p:txBody>
      </p:sp>
      <p:sp>
        <p:nvSpPr>
          <p:cNvPr id="2" name="テキスト ボックス 1"/>
          <p:cNvSpPr txBox="1"/>
          <p:nvPr/>
        </p:nvSpPr>
        <p:spPr>
          <a:xfrm>
            <a:off x="1842157" y="2276874"/>
            <a:ext cx="5670342" cy="954107"/>
          </a:xfrm>
          <a:prstGeom prst="rect">
            <a:avLst/>
          </a:prstGeom>
          <a:noFill/>
        </p:spPr>
        <p:txBody>
          <a:bodyPr wrap="none" rtlCol="0">
            <a:spAutoFit/>
          </a:bodyPr>
          <a:lstStyle/>
          <a:p>
            <a:pPr algn="ctr"/>
            <a:r>
              <a:rPr lang="ja-JP" altLang="en-US" sz="2800" dirty="0"/>
              <a:t>系外惑星観測に</a:t>
            </a:r>
            <a:r>
              <a:rPr lang="ja-JP" altLang="en-US" sz="2800" dirty="0" smtClean="0"/>
              <a:t>向けた</a:t>
            </a:r>
            <a:endParaRPr lang="en-US" altLang="ja-JP" sz="2800" dirty="0" smtClean="0"/>
          </a:p>
          <a:p>
            <a:pPr algn="ctr"/>
            <a:r>
              <a:rPr lang="ja-JP" altLang="en-US" sz="2800" dirty="0" smtClean="0"/>
              <a:t>バイナリ</a:t>
            </a:r>
            <a:r>
              <a:rPr lang="ja-JP" altLang="en-US" sz="2800" dirty="0"/>
              <a:t>瞳マスクコロナグラフの開発</a:t>
            </a:r>
            <a:endParaRPr kumimoji="1" lang="ja-JP" altLang="en-US" sz="2800" b="1" dirty="0">
              <a:latin typeface="+mn-ea"/>
            </a:endParaRPr>
          </a:p>
        </p:txBody>
      </p:sp>
    </p:spTree>
  </p:cSld>
  <p:clrMapOvr>
    <a:masterClrMapping/>
  </p:clrMapOvr>
  <p:transition xmlns:p14="http://schemas.microsoft.com/office/powerpoint/2010/main" advTm="126049"/>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コンテンツ プレースホルダ 5"/>
          <p:cNvSpPr>
            <a:spLocks noGrp="1"/>
          </p:cNvSpPr>
          <p:nvPr>
            <p:ph idx="1"/>
          </p:nvPr>
        </p:nvSpPr>
        <p:spPr>
          <a:xfrm>
            <a:off x="611560" y="1268760"/>
            <a:ext cx="8064896" cy="5256584"/>
          </a:xfrm>
        </p:spPr>
        <p:txBody>
          <a:bodyPr/>
          <a:lstStyle/>
          <a:p>
            <a:pPr lvl="1"/>
            <a:r>
              <a:rPr lang="ja-JP" altLang="en-US" sz="1800" dirty="0">
                <a:solidFill>
                  <a:schemeClr val="bg1"/>
                </a:solidFill>
                <a:latin typeface="メイリオ"/>
                <a:ea typeface="メイリオ"/>
                <a:cs typeface="メイリオ"/>
              </a:rPr>
              <a:t>これまでの実験結果から、高コントラストを発揮することは確かめられた</a:t>
            </a:r>
            <a:r>
              <a:rPr lang="ja-JP" altLang="en-US" sz="1800" dirty="0" smtClean="0">
                <a:solidFill>
                  <a:schemeClr val="bg1"/>
                </a:solidFill>
                <a:latin typeface="メイリオ"/>
                <a:ea typeface="メイリオ"/>
                <a:cs typeface="メイリオ"/>
              </a:rPr>
              <a:t>。</a:t>
            </a:r>
            <a:endParaRPr lang="en-US" altLang="ja-JP" sz="1800" dirty="0" smtClean="0">
              <a:solidFill>
                <a:schemeClr val="bg1"/>
              </a:solidFill>
              <a:latin typeface="メイリオ"/>
              <a:ea typeface="メイリオ"/>
              <a:cs typeface="メイリオ"/>
            </a:endParaRPr>
          </a:p>
          <a:p>
            <a:pPr lvl="1"/>
            <a:r>
              <a:rPr lang="ja-JP" altLang="en-US" sz="1800" dirty="0" smtClean="0">
                <a:solidFill>
                  <a:schemeClr val="bg1"/>
                </a:solidFill>
                <a:latin typeface="メイリオ"/>
                <a:ea typeface="メイリオ"/>
                <a:cs typeface="メイリオ"/>
              </a:rPr>
              <a:t>しかし、</a:t>
            </a:r>
            <a:r>
              <a:rPr lang="ja-JP" altLang="en-US" sz="1800" dirty="0">
                <a:solidFill>
                  <a:schemeClr val="bg1"/>
                </a:solidFill>
                <a:latin typeface="メイリオ"/>
                <a:ea typeface="メイリオ"/>
                <a:cs typeface="メイリオ"/>
              </a:rPr>
              <a:t>系外惑星の直接観測に向けてバイナリ瞳</a:t>
            </a:r>
            <a:r>
              <a:rPr lang="ja-JP" altLang="en-US" sz="1800" dirty="0" smtClean="0">
                <a:solidFill>
                  <a:schemeClr val="bg1"/>
                </a:solidFill>
                <a:latin typeface="メイリオ"/>
                <a:ea typeface="メイリオ"/>
                <a:cs typeface="メイリオ"/>
              </a:rPr>
              <a:t>マスク・コロナグラフを実際の望遠鏡</a:t>
            </a:r>
            <a:r>
              <a:rPr lang="ja-JP" altLang="en-US" sz="1800" dirty="0">
                <a:solidFill>
                  <a:schemeClr val="bg1"/>
                </a:solidFill>
                <a:latin typeface="メイリオ"/>
                <a:ea typeface="メイリオ"/>
                <a:cs typeface="メイリオ"/>
              </a:rPr>
              <a:t>に搭載</a:t>
            </a:r>
            <a:r>
              <a:rPr lang="ja-JP" altLang="en-US" sz="1800" dirty="0" smtClean="0">
                <a:solidFill>
                  <a:schemeClr val="bg1"/>
                </a:solidFill>
                <a:latin typeface="メイリオ"/>
                <a:ea typeface="メイリオ"/>
                <a:cs typeface="メイリオ"/>
              </a:rPr>
              <a:t>するためには、以下が現実的</a:t>
            </a:r>
            <a:r>
              <a:rPr lang="ja-JP" altLang="en-US" sz="1800" dirty="0">
                <a:solidFill>
                  <a:schemeClr val="bg1"/>
                </a:solidFill>
                <a:latin typeface="メイリオ"/>
                <a:ea typeface="メイリオ"/>
                <a:cs typeface="メイリオ"/>
              </a:rPr>
              <a:t>には問題点になる可能性がある。</a:t>
            </a:r>
            <a:endParaRPr lang="en-US" altLang="ja-JP" sz="1800" dirty="0">
              <a:solidFill>
                <a:schemeClr val="bg1"/>
              </a:solidFill>
              <a:latin typeface="メイリオ"/>
              <a:ea typeface="メイリオ"/>
              <a:cs typeface="メイリオ"/>
            </a:endParaRPr>
          </a:p>
          <a:p>
            <a:pPr lvl="1"/>
            <a:endParaRPr lang="en-US" altLang="ja-JP" sz="1800" dirty="0" smtClean="0">
              <a:solidFill>
                <a:schemeClr val="bg1"/>
              </a:solidFill>
              <a:latin typeface="メイリオ"/>
              <a:ea typeface="メイリオ"/>
              <a:cs typeface="メイリオ"/>
            </a:endParaRPr>
          </a:p>
          <a:p>
            <a:pPr marL="457200" lvl="1" indent="0">
              <a:buNone/>
            </a:pPr>
            <a:endParaRPr lang="en-US" altLang="ja-JP" sz="1800" dirty="0">
              <a:solidFill>
                <a:schemeClr val="bg1"/>
              </a:solidFill>
              <a:latin typeface="メイリオ"/>
              <a:ea typeface="メイリオ"/>
              <a:cs typeface="メイリオ"/>
            </a:endParaRPr>
          </a:p>
          <a:p>
            <a:pPr marL="800100" lvl="1" indent="-342900">
              <a:buFont typeface="+mj-lt"/>
              <a:buAutoNum type="arabicPeriod"/>
            </a:pPr>
            <a:r>
              <a:rPr lang="ja-JP" altLang="en-US" sz="1800" dirty="0" smtClean="0">
                <a:solidFill>
                  <a:schemeClr val="bg1"/>
                </a:solidFill>
                <a:latin typeface="メイリオ"/>
                <a:ea typeface="メイリオ"/>
                <a:cs typeface="メイリオ"/>
              </a:rPr>
              <a:t>実際</a:t>
            </a:r>
            <a:r>
              <a:rPr lang="ja-JP" altLang="en-US" sz="1800" dirty="0">
                <a:solidFill>
                  <a:schemeClr val="bg1"/>
                </a:solidFill>
                <a:latin typeface="メイリオ"/>
                <a:ea typeface="メイリオ"/>
                <a:cs typeface="メイリオ"/>
              </a:rPr>
              <a:t>の観測では、単色光ではなく、マルチカラー／ブロードバンドである</a:t>
            </a:r>
            <a:r>
              <a:rPr lang="ja-JP" altLang="en-US" sz="1800" dirty="0" smtClean="0">
                <a:solidFill>
                  <a:schemeClr val="bg1"/>
                </a:solidFill>
                <a:latin typeface="メイリオ"/>
                <a:ea typeface="メイリオ"/>
                <a:cs typeface="メイリオ"/>
              </a:rPr>
              <a:t>。</a:t>
            </a:r>
            <a:endParaRPr lang="en-US" altLang="ja-JP" sz="1800" dirty="0" smtClean="0">
              <a:solidFill>
                <a:schemeClr val="bg1"/>
              </a:solidFill>
              <a:latin typeface="メイリオ"/>
              <a:ea typeface="メイリオ"/>
              <a:cs typeface="メイリオ"/>
            </a:endParaRPr>
          </a:p>
          <a:p>
            <a:pPr marL="800100" lvl="1" indent="-342900">
              <a:buFont typeface="+mj-lt"/>
              <a:buAutoNum type="arabicPeriod"/>
            </a:pPr>
            <a:endParaRPr lang="en-US" altLang="ja-JP" sz="1800" dirty="0">
              <a:solidFill>
                <a:schemeClr val="bg1"/>
              </a:solidFill>
              <a:latin typeface="メイリオ"/>
              <a:ea typeface="メイリオ"/>
              <a:cs typeface="メイリオ"/>
            </a:endParaRPr>
          </a:p>
          <a:p>
            <a:pPr marL="800100" lvl="1" indent="-342900">
              <a:buFont typeface="+mj-lt"/>
              <a:buAutoNum type="arabicPeriod"/>
            </a:pPr>
            <a:r>
              <a:rPr lang="ja-JP" altLang="en-US" sz="1800" dirty="0" smtClean="0">
                <a:solidFill>
                  <a:schemeClr val="bg1"/>
                </a:solidFill>
                <a:latin typeface="メイリオ"/>
                <a:ea typeface="メイリオ"/>
                <a:cs typeface="メイリオ"/>
              </a:rPr>
              <a:t>これまで用いてきたガラス基板マスクは、基板透過率による光のロスがある、基板反射によるゴーストがある、さらに基板屈折率の波長依存性の影響を受ける。</a:t>
            </a:r>
            <a:endParaRPr lang="en-US" altLang="ja-JP" sz="1800" dirty="0" smtClean="0">
              <a:solidFill>
                <a:schemeClr val="bg1"/>
              </a:solidFill>
              <a:latin typeface="メイリオ"/>
              <a:ea typeface="メイリオ"/>
              <a:cs typeface="メイリオ"/>
            </a:endParaRPr>
          </a:p>
          <a:p>
            <a:pPr marL="800100" lvl="1" indent="-342900">
              <a:buFont typeface="+mj-lt"/>
              <a:buAutoNum type="arabicPeriod"/>
            </a:pPr>
            <a:endParaRPr lang="en-US" altLang="ja-JP" sz="1800" dirty="0" smtClean="0">
              <a:solidFill>
                <a:schemeClr val="bg1"/>
              </a:solidFill>
              <a:latin typeface="メイリオ"/>
              <a:ea typeface="メイリオ"/>
              <a:cs typeface="メイリオ"/>
            </a:endParaRPr>
          </a:p>
        </p:txBody>
      </p:sp>
      <p:sp>
        <p:nvSpPr>
          <p:cNvPr id="4" name="正方形/長方形 3"/>
          <p:cNvSpPr/>
          <p:nvPr/>
        </p:nvSpPr>
        <p:spPr>
          <a:xfrm>
            <a:off x="539553" y="416858"/>
            <a:ext cx="8352928" cy="707886"/>
          </a:xfrm>
          <a:prstGeom prst="rect">
            <a:avLst/>
          </a:prstGeom>
          <a:noFill/>
        </p:spPr>
        <p:txBody>
          <a:bodyPr wrap="square">
            <a:spAutoFit/>
            <a:scene3d>
              <a:camera prst="orthographicFront"/>
              <a:lightRig rig="balanced" dir="t"/>
            </a:scene3d>
            <a:sp3d>
              <a:extrusionClr>
                <a:srgbClr val="FF0000"/>
              </a:extrusionClr>
              <a:contourClr>
                <a:schemeClr val="bg1"/>
              </a:contourClr>
            </a:sp3d>
          </a:bodyPr>
          <a:lstStyle/>
          <a:p>
            <a:pPr algn="ctr" fontAlgn="base">
              <a:spcBef>
                <a:spcPct val="0"/>
              </a:spcBef>
              <a:spcAft>
                <a:spcPct val="0"/>
              </a:spcAft>
              <a:defRPr/>
            </a:pPr>
            <a:r>
              <a:rPr lang="ja-JP" altLang="en-US" sz="40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コロナグラフ実用化の課題</a:t>
            </a:r>
            <a:endParaRPr lang="ja-JP" altLang="en-US" sz="40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
        <p:nvSpPr>
          <p:cNvPr id="5" name="角丸四角形 4"/>
          <p:cNvSpPr/>
          <p:nvPr/>
        </p:nvSpPr>
        <p:spPr>
          <a:xfrm>
            <a:off x="827584" y="3068960"/>
            <a:ext cx="7848872" cy="244827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4303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1628801"/>
            <a:ext cx="7776864" cy="3416320"/>
          </a:xfrm>
          <a:prstGeom prst="rect">
            <a:avLst/>
          </a:prstGeom>
        </p:spPr>
        <p:txBody>
          <a:bodyPr wrap="square">
            <a:spAutoFit/>
          </a:bodyPr>
          <a:lstStyle/>
          <a:p>
            <a:r>
              <a:rPr lang="ja-JP" altLang="en-US" dirty="0">
                <a:latin typeface="メイリオ"/>
                <a:ea typeface="メイリオ"/>
                <a:cs typeface="メイリオ"/>
              </a:rPr>
              <a:t>本研究の目的は、実用化に向けたコロナグラフの開発実証である</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そのために、本研究で行なった可視光実証実験は大きくわけて</a:t>
            </a:r>
            <a:r>
              <a:rPr lang="en-US" altLang="ja-JP" dirty="0" smtClean="0">
                <a:latin typeface="メイリオ"/>
                <a:ea typeface="メイリオ"/>
                <a:cs typeface="メイリオ"/>
              </a:rPr>
              <a:t>2</a:t>
            </a:r>
            <a:r>
              <a:rPr lang="ja-JP" altLang="en-US" dirty="0" smtClean="0">
                <a:latin typeface="メイリオ"/>
                <a:ea typeface="メイリオ"/>
                <a:cs typeface="メイリオ"/>
              </a:rPr>
              <a:t>つである。</a:t>
            </a:r>
          </a:p>
          <a:p>
            <a:pPr marL="800100" lvl="1" indent="-342900">
              <a:buFont typeface="+mj-lt"/>
              <a:buAutoNum type="arabicPeriod"/>
            </a:pPr>
            <a:endParaRPr lang="en-US" altLang="ja-JP" dirty="0" smtClean="0">
              <a:solidFill>
                <a:srgbClr val="3366FF"/>
              </a:solidFill>
              <a:latin typeface="メイリオ"/>
              <a:ea typeface="メイリオ"/>
              <a:cs typeface="メイリオ"/>
            </a:endParaRPr>
          </a:p>
          <a:p>
            <a:pPr marL="800100" lvl="1" indent="-342900">
              <a:buFont typeface="+mj-lt"/>
              <a:buAutoNum type="arabicPeriod"/>
            </a:pPr>
            <a:endParaRPr lang="en-US" altLang="ja-JP" dirty="0" smtClean="0">
              <a:solidFill>
                <a:srgbClr val="3366FF"/>
              </a:solidFill>
              <a:latin typeface="メイリオ"/>
              <a:ea typeface="メイリオ"/>
              <a:cs typeface="メイリオ"/>
            </a:endParaRPr>
          </a:p>
          <a:p>
            <a:pPr marL="800100" lvl="1" indent="-342900">
              <a:buFont typeface="+mj-lt"/>
              <a:buAutoNum type="arabicPeriod"/>
            </a:pPr>
            <a:r>
              <a:rPr lang="ja-JP" altLang="en-US" dirty="0" smtClean="0">
                <a:solidFill>
                  <a:srgbClr val="3366FF"/>
                </a:solidFill>
                <a:latin typeface="メイリオ"/>
                <a:ea typeface="メイリオ"/>
                <a:cs typeface="メイリオ"/>
              </a:rPr>
              <a:t>（マルチカラー／ブロードバンド実験）　　　　　　　　　　　</a:t>
            </a:r>
            <a:endParaRPr lang="en-US" altLang="ja-JP" dirty="0" smtClean="0">
              <a:solidFill>
                <a:srgbClr val="3366FF"/>
              </a:solidFill>
              <a:latin typeface="メイリオ"/>
              <a:ea typeface="メイリオ"/>
              <a:cs typeface="メイリオ"/>
            </a:endParaRPr>
          </a:p>
          <a:p>
            <a:pPr lvl="2"/>
            <a:r>
              <a:rPr lang="ja-JP" altLang="en-US" dirty="0" smtClean="0">
                <a:latin typeface="メイリオ"/>
                <a:ea typeface="メイリオ"/>
                <a:cs typeface="メイリオ"/>
              </a:rPr>
              <a:t>バイナリ</a:t>
            </a:r>
            <a:r>
              <a:rPr lang="ja-JP" altLang="en-US" dirty="0">
                <a:latin typeface="メイリオ"/>
                <a:ea typeface="メイリオ"/>
                <a:cs typeface="メイリオ"/>
              </a:rPr>
              <a:t>瞳マスク・コロナグラフ</a:t>
            </a:r>
            <a:r>
              <a:rPr lang="ja-JP" altLang="en-US" dirty="0" smtClean="0">
                <a:latin typeface="メイリオ"/>
                <a:ea typeface="メイリオ"/>
                <a:cs typeface="メイリオ"/>
              </a:rPr>
              <a:t>が広い波長域でコントラストを改善すること</a:t>
            </a:r>
            <a:r>
              <a:rPr lang="ja-JP" altLang="en-US" dirty="0">
                <a:latin typeface="メイリオ"/>
                <a:ea typeface="メイリオ"/>
                <a:cs typeface="メイリオ"/>
              </a:rPr>
              <a:t>を、マルチカラー／ブロードバンド光源</a:t>
            </a:r>
            <a:r>
              <a:rPr lang="ja-JP" altLang="en-US" dirty="0" smtClean="0">
                <a:latin typeface="メイリオ"/>
                <a:ea typeface="メイリオ"/>
                <a:cs typeface="メイリオ"/>
              </a:rPr>
              <a:t>を用いて</a:t>
            </a:r>
            <a:r>
              <a:rPr lang="ja-JP" altLang="en-US" dirty="0">
                <a:latin typeface="メイリオ"/>
                <a:ea typeface="メイリオ"/>
                <a:cs typeface="メイリオ"/>
              </a:rPr>
              <a:t>実証する</a:t>
            </a:r>
            <a:endParaRPr lang="en-US" altLang="ja-JP" dirty="0">
              <a:latin typeface="メイリオ"/>
              <a:ea typeface="メイリオ"/>
              <a:cs typeface="メイリオ"/>
            </a:endParaRPr>
          </a:p>
          <a:p>
            <a:pPr marL="800100" lvl="1" indent="-342900">
              <a:buFont typeface="+mj-lt"/>
              <a:buAutoNum type="arabicPeriod"/>
            </a:pPr>
            <a:endParaRPr lang="ja-JP" altLang="en-US" dirty="0">
              <a:latin typeface="メイリオ"/>
              <a:ea typeface="メイリオ"/>
              <a:cs typeface="メイリオ"/>
            </a:endParaRPr>
          </a:p>
          <a:p>
            <a:pPr marL="800100" lvl="1" indent="-342900">
              <a:buFont typeface="+mj-lt"/>
              <a:buAutoNum type="arabicPeriod"/>
            </a:pPr>
            <a:r>
              <a:rPr lang="ja-JP" altLang="en-US" dirty="0">
                <a:solidFill>
                  <a:srgbClr val="3366FF"/>
                </a:solidFill>
                <a:latin typeface="メイリオ"/>
                <a:ea typeface="メイリオ"/>
                <a:cs typeface="メイリオ"/>
              </a:rPr>
              <a:t>（自立型瞳マスク実験</a:t>
            </a:r>
            <a:r>
              <a:rPr lang="ja-JP" altLang="en-US" dirty="0" smtClean="0">
                <a:solidFill>
                  <a:srgbClr val="3366FF"/>
                </a:solidFill>
                <a:latin typeface="メイリオ"/>
                <a:ea typeface="メイリオ"/>
                <a:cs typeface="メイリオ"/>
              </a:rPr>
              <a:t>）　　　　　　　　　　　　　　　　　　</a:t>
            </a:r>
            <a:r>
              <a:rPr lang="ja-JP" altLang="en-US" dirty="0" smtClean="0">
                <a:latin typeface="メイリオ"/>
                <a:ea typeface="メイリオ"/>
                <a:cs typeface="メイリオ"/>
              </a:rPr>
              <a:t>新た</a:t>
            </a:r>
            <a:r>
              <a:rPr lang="ja-JP" altLang="en-US" dirty="0">
                <a:latin typeface="メイリオ"/>
                <a:ea typeface="メイリオ"/>
                <a:cs typeface="メイリオ"/>
              </a:rPr>
              <a:t>に開発した、より実用化にふさわしい、自立型マスク</a:t>
            </a:r>
            <a:r>
              <a:rPr lang="ja-JP" altLang="en-US" dirty="0" smtClean="0">
                <a:latin typeface="メイリオ"/>
                <a:ea typeface="メイリオ"/>
                <a:cs typeface="メイリオ"/>
              </a:rPr>
              <a:t>が優位なコントラスト</a:t>
            </a:r>
            <a:r>
              <a:rPr lang="ja-JP" altLang="en-US" dirty="0">
                <a:latin typeface="メイリオ"/>
                <a:ea typeface="メイリオ"/>
                <a:cs typeface="メイリオ"/>
              </a:rPr>
              <a:t>改善性能を</a:t>
            </a:r>
            <a:r>
              <a:rPr lang="ja-JP" altLang="en-US" dirty="0" smtClean="0">
                <a:latin typeface="メイリオ"/>
                <a:ea typeface="メイリオ"/>
                <a:cs typeface="メイリオ"/>
              </a:rPr>
              <a:t>発揮することを実証する</a:t>
            </a:r>
            <a:endParaRPr lang="ja-JP" altLang="en-US" sz="2000" dirty="0" smtClean="0">
              <a:solidFill>
                <a:srgbClr val="000000"/>
              </a:solidFill>
              <a:latin typeface="メイリオ"/>
              <a:ea typeface="メイリオ"/>
              <a:cs typeface="メイリオ"/>
            </a:endParaRPr>
          </a:p>
        </p:txBody>
      </p:sp>
      <p:sp>
        <p:nvSpPr>
          <p:cNvPr id="5" name="正方形/長方形 4"/>
          <p:cNvSpPr/>
          <p:nvPr/>
        </p:nvSpPr>
        <p:spPr>
          <a:xfrm>
            <a:off x="2771800" y="404664"/>
            <a:ext cx="3570208"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本研究の目的</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2958482"/>
            <a:ext cx="8424936" cy="769441"/>
          </a:xfrm>
          <a:prstGeom prst="rect">
            <a:avLst/>
          </a:prstGeom>
          <a:noFill/>
        </p:spPr>
        <p:txBody>
          <a:bodyPr wrap="square">
            <a:spAutoFit/>
            <a:scene3d>
              <a:camera prst="orthographicFront"/>
              <a:lightRig rig="balanced" dir="t"/>
            </a:scene3d>
            <a:sp3d>
              <a:extrusionClr>
                <a:srgbClr val="FF0000"/>
              </a:extrusionClr>
              <a:contourClr>
                <a:schemeClr val="bg1"/>
              </a:contourClr>
            </a:sp3d>
          </a:bodyPr>
          <a:lstStyle/>
          <a:p>
            <a:pPr fontAlgn="base">
              <a:spcBef>
                <a:spcPct val="0"/>
              </a:spcBef>
              <a:spcAft>
                <a:spcPct val="0"/>
              </a:spcAft>
              <a:defRPr/>
            </a:pPr>
            <a:r>
              <a:rPr lang="en-US" altLang="ja-JP" sz="4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Calibri"/>
                <a:ea typeface="+mj-ea"/>
                <a:cs typeface="Calibri"/>
              </a:rPr>
              <a:t>1</a:t>
            </a:r>
            <a:r>
              <a:rPr lang="en-US" altLang="ja-JP"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Calibri"/>
                <a:ea typeface="+mj-ea"/>
                <a:cs typeface="Calibri"/>
              </a:rPr>
              <a:t>. </a:t>
            </a:r>
            <a:r>
              <a:rPr lang="ja-JP" altLang="en-US" sz="40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cs typeface="メイリオ"/>
              </a:rPr>
              <a:t>マルチカラー／ブロードバンド実験</a:t>
            </a:r>
            <a:endParaRPr lang="ja-JP" altLang="en-US" sz="48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
        <p:nvSpPr>
          <p:cNvPr id="2" name="正方形/長方形 1"/>
          <p:cNvSpPr/>
          <p:nvPr/>
        </p:nvSpPr>
        <p:spPr>
          <a:xfrm>
            <a:off x="1475656" y="3933056"/>
            <a:ext cx="6336704" cy="923330"/>
          </a:xfrm>
          <a:prstGeom prst="rect">
            <a:avLst/>
          </a:prstGeom>
        </p:spPr>
        <p:txBody>
          <a:bodyPr wrap="square">
            <a:spAutoFit/>
          </a:bodyPr>
          <a:lstStyle/>
          <a:p>
            <a:r>
              <a:rPr lang="ja-JP" altLang="en-US" dirty="0" smtClean="0">
                <a:solidFill>
                  <a:srgbClr val="3366FF"/>
                </a:solidFill>
                <a:latin typeface="メイリオ"/>
                <a:ea typeface="メイリオ"/>
                <a:cs typeface="メイリオ"/>
              </a:rPr>
              <a:t>目的：バイナリ瞳マスク・コロナグラフが広い波長域でコントラストを改善することを、マルチカラー</a:t>
            </a:r>
            <a:r>
              <a:rPr lang="ja-JP" altLang="en-US" dirty="0">
                <a:solidFill>
                  <a:srgbClr val="3366FF"/>
                </a:solidFill>
                <a:latin typeface="メイリオ"/>
                <a:ea typeface="メイリオ"/>
                <a:cs typeface="メイリオ"/>
              </a:rPr>
              <a:t>／ブロードバンド</a:t>
            </a:r>
            <a:r>
              <a:rPr lang="ja-JP" altLang="en-US" dirty="0" smtClean="0">
                <a:solidFill>
                  <a:srgbClr val="3366FF"/>
                </a:solidFill>
                <a:latin typeface="メイリオ"/>
                <a:ea typeface="メイリオ"/>
                <a:cs typeface="メイリオ"/>
              </a:rPr>
              <a:t>光源を用いて実証</a:t>
            </a:r>
            <a:r>
              <a:rPr lang="ja-JP" altLang="en-US" dirty="0">
                <a:solidFill>
                  <a:srgbClr val="3366FF"/>
                </a:solidFill>
                <a:latin typeface="メイリオ"/>
                <a:ea typeface="メイリオ"/>
                <a:cs typeface="メイリオ"/>
              </a:rPr>
              <a:t>する</a:t>
            </a:r>
            <a:endParaRPr lang="en-US" altLang="ja-JP" dirty="0">
              <a:solidFill>
                <a:srgbClr val="3366FF"/>
              </a:solidFill>
              <a:latin typeface="メイリオ"/>
              <a:ea typeface="メイリオ"/>
              <a:cs typeface="メイリオ"/>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テキスト ボックス 4"/>
          <p:cNvSpPr txBox="1">
            <a:spLocks noChangeArrowheads="1"/>
          </p:cNvSpPr>
          <p:nvPr/>
        </p:nvSpPr>
        <p:spPr bwMode="auto">
          <a:xfrm>
            <a:off x="71438" y="895352"/>
            <a:ext cx="9072562" cy="646331"/>
          </a:xfrm>
          <a:prstGeom prst="rect">
            <a:avLst/>
          </a:prstGeom>
          <a:noFill/>
          <a:ln w="9525">
            <a:noFill/>
            <a:miter lim="800000"/>
            <a:headEnd/>
            <a:tailEnd/>
          </a:ln>
        </p:spPr>
        <p:txBody>
          <a:bodyPr>
            <a:spAutoFit/>
          </a:bodyPr>
          <a:lstStyle/>
          <a:p>
            <a:pPr algn="ctr"/>
            <a:r>
              <a:rPr lang="ja-JP" altLang="en-US" sz="1800" dirty="0">
                <a:solidFill>
                  <a:schemeClr val="accent1"/>
                </a:solidFill>
                <a:latin typeface="メイリオ" pitchFamily="50" charset="-128"/>
                <a:ea typeface="メイリオ" pitchFamily="50" charset="-128"/>
              </a:rPr>
              <a:t>従来：単色レーザー光源</a:t>
            </a:r>
            <a:r>
              <a:rPr lang="ja-JP" altLang="en-US" sz="1800" dirty="0">
                <a:solidFill>
                  <a:srgbClr val="FF0000"/>
                </a:solidFill>
                <a:latin typeface="メイリオ" pitchFamily="50" charset="-128"/>
                <a:ea typeface="メイリオ" pitchFamily="50" charset="-128"/>
              </a:rPr>
              <a:t>　　</a:t>
            </a:r>
            <a:r>
              <a:rPr lang="ja-JP" altLang="en-US" sz="1800" dirty="0">
                <a:solidFill>
                  <a:schemeClr val="bg1"/>
                </a:solidFill>
                <a:latin typeface="メイリオ" pitchFamily="50" charset="-128"/>
                <a:ea typeface="メイリオ" pitchFamily="50" charset="-128"/>
              </a:rPr>
              <a:t>⇒</a:t>
            </a:r>
            <a:r>
              <a:rPr lang="ja-JP" altLang="en-US" sz="1800" dirty="0">
                <a:solidFill>
                  <a:srgbClr val="FF0000"/>
                </a:solidFill>
                <a:latin typeface="メイリオ" pitchFamily="50" charset="-128"/>
                <a:ea typeface="メイリオ" pitchFamily="50" charset="-128"/>
              </a:rPr>
              <a:t>　　</a:t>
            </a:r>
            <a:r>
              <a:rPr lang="ja-JP" altLang="en-US" sz="1800" dirty="0">
                <a:solidFill>
                  <a:srgbClr val="E3641D"/>
                </a:solidFill>
                <a:latin typeface="メイリオ" pitchFamily="50" charset="-128"/>
                <a:ea typeface="メイリオ" pitchFamily="50" charset="-128"/>
              </a:rPr>
              <a:t>今回：マルチカラー化・ブロードバンド化</a:t>
            </a:r>
            <a:endParaRPr lang="en-US" altLang="ja-JP" sz="1800" dirty="0">
              <a:solidFill>
                <a:srgbClr val="E3641D"/>
              </a:solidFill>
              <a:latin typeface="メイリオ" pitchFamily="50" charset="-128"/>
              <a:ea typeface="メイリオ" pitchFamily="50" charset="-128"/>
            </a:endParaRPr>
          </a:p>
          <a:p>
            <a:r>
              <a:rPr lang="ja-JP" altLang="en-US" sz="1800" dirty="0">
                <a:solidFill>
                  <a:srgbClr val="FF0000"/>
                </a:solidFill>
                <a:latin typeface="メイリオ" pitchFamily="50" charset="-128"/>
                <a:ea typeface="メイリオ" pitchFamily="50" charset="-128"/>
              </a:rPr>
              <a:t>　</a:t>
            </a:r>
            <a:r>
              <a:rPr lang="ja-JP" altLang="en-US" sz="1800" dirty="0">
                <a:solidFill>
                  <a:schemeClr val="accent1"/>
                </a:solidFill>
                <a:latin typeface="メイリオ" pitchFamily="50" charset="-128"/>
                <a:ea typeface="メイリオ" pitchFamily="50" charset="-128"/>
              </a:rPr>
              <a:t>（</a:t>
            </a:r>
            <a:r>
              <a:rPr lang="en-US" altLang="ja-JP" sz="1800" dirty="0">
                <a:solidFill>
                  <a:schemeClr val="accent1"/>
                </a:solidFill>
                <a:latin typeface="メイリオ" pitchFamily="50" charset="-128"/>
                <a:ea typeface="メイリオ" pitchFamily="50" charset="-128"/>
              </a:rPr>
              <a:t>He-Ne</a:t>
            </a:r>
            <a:r>
              <a:rPr lang="ja-JP" altLang="en-US" sz="1800" dirty="0">
                <a:solidFill>
                  <a:schemeClr val="accent1"/>
                </a:solidFill>
                <a:latin typeface="メイリオ" pitchFamily="50" charset="-128"/>
                <a:ea typeface="メイリオ" pitchFamily="50" charset="-128"/>
              </a:rPr>
              <a:t>レーザー</a:t>
            </a:r>
            <a:r>
              <a:rPr lang="en-US" altLang="ja-JP" sz="1800" dirty="0">
                <a:solidFill>
                  <a:schemeClr val="accent1"/>
                </a:solidFill>
                <a:latin typeface="メイリオ" pitchFamily="50" charset="-128"/>
                <a:ea typeface="メイリオ" pitchFamily="50" charset="-128"/>
              </a:rPr>
              <a:t>632.8nm</a:t>
            </a:r>
            <a:r>
              <a:rPr lang="ja-JP" altLang="en-US" sz="1800" dirty="0">
                <a:solidFill>
                  <a:schemeClr val="accent1"/>
                </a:solidFill>
                <a:latin typeface="メイリオ" pitchFamily="50" charset="-128"/>
                <a:ea typeface="メイリオ" pitchFamily="50" charset="-128"/>
              </a:rPr>
              <a:t>）</a:t>
            </a:r>
            <a:r>
              <a:rPr lang="ja-JP" altLang="en-US" sz="1800" dirty="0">
                <a:solidFill>
                  <a:srgbClr val="FF0000"/>
                </a:solidFill>
                <a:latin typeface="メイリオ" pitchFamily="50" charset="-128"/>
                <a:ea typeface="メイリオ" pitchFamily="50" charset="-128"/>
              </a:rPr>
              <a:t>　　　</a:t>
            </a:r>
            <a:r>
              <a:rPr lang="ja-JP" altLang="en-US" sz="1800" dirty="0">
                <a:solidFill>
                  <a:srgbClr val="E3641D"/>
                </a:solidFill>
                <a:latin typeface="メイリオ" pitchFamily="50" charset="-128"/>
                <a:ea typeface="メイリオ" pitchFamily="50" charset="-128"/>
              </a:rPr>
              <a:t>（</a:t>
            </a:r>
            <a:r>
              <a:rPr lang="en-US" altLang="ja-JP" sz="1800" dirty="0">
                <a:solidFill>
                  <a:srgbClr val="E3641D"/>
                </a:solidFill>
                <a:latin typeface="メイリオ" pitchFamily="50" charset="-128"/>
                <a:ea typeface="メイリオ" pitchFamily="50" charset="-128"/>
              </a:rPr>
              <a:t>SLED</a:t>
            </a:r>
            <a:r>
              <a:rPr lang="ja-JP" altLang="en-US" sz="1800" dirty="0">
                <a:solidFill>
                  <a:srgbClr val="E3641D"/>
                </a:solidFill>
                <a:latin typeface="メイリオ" pitchFamily="50" charset="-128"/>
                <a:ea typeface="メイリオ" pitchFamily="50" charset="-128"/>
              </a:rPr>
              <a:t>：</a:t>
            </a:r>
            <a:r>
              <a:rPr lang="en-US" altLang="ja-JP" sz="1200" dirty="0">
                <a:solidFill>
                  <a:srgbClr val="E3641D"/>
                </a:solidFill>
                <a:latin typeface="メイリオ" pitchFamily="50" charset="-128"/>
                <a:ea typeface="メイリオ" pitchFamily="50" charset="-128"/>
              </a:rPr>
              <a:t> Super</a:t>
            </a:r>
            <a:r>
              <a:rPr lang="ja-JP" altLang="en-US" sz="1200" dirty="0">
                <a:solidFill>
                  <a:srgbClr val="E3641D"/>
                </a:solidFill>
                <a:latin typeface="メイリオ" pitchFamily="50" charset="-128"/>
                <a:ea typeface="メイリオ" pitchFamily="50" charset="-128"/>
              </a:rPr>
              <a:t> </a:t>
            </a:r>
            <a:r>
              <a:rPr lang="en-US" altLang="ja-JP" sz="1200" dirty="0">
                <a:solidFill>
                  <a:srgbClr val="E3641D"/>
                </a:solidFill>
                <a:latin typeface="メイリオ" pitchFamily="50" charset="-128"/>
                <a:ea typeface="メイリオ" pitchFamily="50" charset="-128"/>
              </a:rPr>
              <a:t>luminescent Light Emitting Diode </a:t>
            </a:r>
            <a:r>
              <a:rPr lang="ja-JP" altLang="en-US" sz="1800" dirty="0" smtClean="0">
                <a:solidFill>
                  <a:srgbClr val="E3641D"/>
                </a:solidFill>
                <a:latin typeface="メイリオ" pitchFamily="50" charset="-128"/>
                <a:ea typeface="メイリオ" pitchFamily="50" charset="-128"/>
              </a:rPr>
              <a:t>）</a:t>
            </a:r>
            <a:endParaRPr lang="en-US" altLang="ja-JP" dirty="0">
              <a:solidFill>
                <a:srgbClr val="E3641D"/>
              </a:solidFill>
              <a:latin typeface="メイリオ" pitchFamily="50" charset="-128"/>
              <a:ea typeface="メイリオ" pitchFamily="50" charset="-128"/>
            </a:endParaRPr>
          </a:p>
        </p:txBody>
      </p:sp>
      <p:grpSp>
        <p:nvGrpSpPr>
          <p:cNvPr id="2" name="グループ化 13"/>
          <p:cNvGrpSpPr>
            <a:grpSpLocks/>
          </p:cNvGrpSpPr>
          <p:nvPr/>
        </p:nvGrpSpPr>
        <p:grpSpPr bwMode="auto">
          <a:xfrm>
            <a:off x="1214439" y="1714500"/>
            <a:ext cx="6686550" cy="3590925"/>
            <a:chOff x="1285852" y="2786058"/>
            <a:chExt cx="6686550" cy="3590925"/>
          </a:xfrm>
        </p:grpSpPr>
        <p:pic>
          <p:nvPicPr>
            <p:cNvPr id="17419" name="Picture 2"/>
            <p:cNvPicPr>
              <a:picLocks noChangeAspect="1" noChangeArrowheads="1"/>
            </p:cNvPicPr>
            <p:nvPr/>
          </p:nvPicPr>
          <p:blipFill>
            <a:blip r:embed="rId2" cstate="print"/>
            <a:srcRect/>
            <a:stretch>
              <a:fillRect/>
            </a:stretch>
          </p:blipFill>
          <p:spPr bwMode="auto">
            <a:xfrm>
              <a:off x="1285852" y="2786058"/>
              <a:ext cx="6686550" cy="3590925"/>
            </a:xfrm>
            <a:prstGeom prst="rect">
              <a:avLst/>
            </a:prstGeom>
            <a:noFill/>
            <a:ln w="9525">
              <a:noFill/>
              <a:miter lim="800000"/>
              <a:headEnd/>
              <a:tailEnd/>
            </a:ln>
          </p:spPr>
        </p:pic>
        <p:sp>
          <p:nvSpPr>
            <p:cNvPr id="7" name="正方形/長方形 6"/>
            <p:cNvSpPr/>
            <p:nvPr/>
          </p:nvSpPr>
          <p:spPr>
            <a:xfrm>
              <a:off x="6357914" y="2928933"/>
              <a:ext cx="357188" cy="2714625"/>
            </a:xfrm>
            <a:prstGeom prst="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000727" y="2928933"/>
              <a:ext cx="285750" cy="2714625"/>
            </a:xfrm>
            <a:prstGeom prst="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5643539" y="2928933"/>
              <a:ext cx="214313" cy="2714625"/>
            </a:xfrm>
            <a:prstGeom prst="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4929164" y="2928933"/>
              <a:ext cx="71438" cy="2714625"/>
            </a:xfrm>
            <a:prstGeom prst="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2" name="直線コネクタ 11"/>
            <p:cNvCxnSpPr/>
            <p:nvPr/>
          </p:nvCxnSpPr>
          <p:spPr>
            <a:xfrm rot="5400000" flipH="1" flipV="1">
              <a:off x="3428182" y="4287040"/>
              <a:ext cx="271621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413" name="テキスト ボックス 14"/>
          <p:cNvSpPr txBox="1">
            <a:spLocks noChangeArrowheads="1"/>
          </p:cNvSpPr>
          <p:nvPr/>
        </p:nvSpPr>
        <p:spPr bwMode="auto">
          <a:xfrm>
            <a:off x="4654551" y="5157192"/>
            <a:ext cx="3159839" cy="1631216"/>
          </a:xfrm>
          <a:prstGeom prst="rect">
            <a:avLst/>
          </a:prstGeom>
          <a:noFill/>
          <a:ln w="9525">
            <a:noFill/>
            <a:miter lim="800000"/>
            <a:headEnd/>
            <a:tailEnd/>
          </a:ln>
        </p:spPr>
        <p:txBody>
          <a:bodyPr wrap="none">
            <a:spAutoFit/>
          </a:bodyPr>
          <a:lstStyle/>
          <a:p>
            <a:r>
              <a:rPr lang="en-US" altLang="ja-JP" sz="2000" dirty="0">
                <a:solidFill>
                  <a:schemeClr val="bg1"/>
                </a:solidFill>
              </a:rPr>
              <a:t>          λ</a:t>
            </a:r>
            <a:r>
              <a:rPr lang="ja-JP" altLang="en-US" sz="2000" dirty="0">
                <a:solidFill>
                  <a:schemeClr val="bg1"/>
                </a:solidFill>
              </a:rPr>
              <a:t>　        </a:t>
            </a:r>
            <a:r>
              <a:rPr lang="en-US" altLang="ja-JP" sz="2000" dirty="0" err="1">
                <a:solidFill>
                  <a:schemeClr val="bg1"/>
                </a:solidFill>
              </a:rPr>
              <a:t>Δλ</a:t>
            </a:r>
            <a:r>
              <a:rPr lang="ja-JP" altLang="en-US" sz="2000" dirty="0">
                <a:solidFill>
                  <a:schemeClr val="bg1"/>
                </a:solidFill>
              </a:rPr>
              <a:t>　    </a:t>
            </a:r>
            <a:r>
              <a:rPr lang="en-US" altLang="ja-JP" sz="2000" dirty="0" smtClean="0">
                <a:solidFill>
                  <a:schemeClr val="bg1"/>
                </a:solidFill>
              </a:rPr>
              <a:t>power</a:t>
            </a:r>
            <a:endParaRPr lang="en-US" altLang="ja-JP" sz="2000" dirty="0">
              <a:solidFill>
                <a:schemeClr val="bg1"/>
              </a:solidFill>
            </a:endParaRPr>
          </a:p>
          <a:p>
            <a:r>
              <a:rPr lang="ja-JP" altLang="en-US" sz="2000" dirty="0">
                <a:solidFill>
                  <a:srgbClr val="E3641D"/>
                </a:solidFill>
              </a:rPr>
              <a:t>①  </a:t>
            </a:r>
            <a:r>
              <a:rPr lang="en-US" altLang="ja-JP" sz="2000" dirty="0">
                <a:solidFill>
                  <a:srgbClr val="E3641D"/>
                </a:solidFill>
              </a:rPr>
              <a:t>650nm     8nm       1mW</a:t>
            </a:r>
          </a:p>
          <a:p>
            <a:r>
              <a:rPr lang="ja-JP" altLang="en-US" sz="2000" dirty="0">
                <a:solidFill>
                  <a:srgbClr val="E3641D"/>
                </a:solidFill>
              </a:rPr>
              <a:t>②</a:t>
            </a:r>
            <a:r>
              <a:rPr lang="en-US" altLang="ja-JP" sz="2000" dirty="0">
                <a:solidFill>
                  <a:srgbClr val="E3641D"/>
                </a:solidFill>
              </a:rPr>
              <a:t>  750nm     21nm     3mW</a:t>
            </a:r>
          </a:p>
          <a:p>
            <a:r>
              <a:rPr lang="ja-JP" altLang="en-US" sz="2000" dirty="0">
                <a:solidFill>
                  <a:srgbClr val="E3641D"/>
                </a:solidFill>
              </a:rPr>
              <a:t>③</a:t>
            </a:r>
            <a:r>
              <a:rPr lang="en-US" altLang="ja-JP" sz="2000" dirty="0">
                <a:solidFill>
                  <a:srgbClr val="E3641D"/>
                </a:solidFill>
              </a:rPr>
              <a:t>  800nm     25nm     5mW</a:t>
            </a:r>
          </a:p>
          <a:p>
            <a:r>
              <a:rPr lang="ja-JP" altLang="en-US" sz="2000" dirty="0">
                <a:solidFill>
                  <a:srgbClr val="E3641D"/>
                </a:solidFill>
              </a:rPr>
              <a:t>④</a:t>
            </a:r>
            <a:r>
              <a:rPr lang="en-US" altLang="ja-JP" sz="2000" dirty="0">
                <a:solidFill>
                  <a:srgbClr val="E3641D"/>
                </a:solidFill>
              </a:rPr>
              <a:t>  850nm     55nm     5mW</a:t>
            </a:r>
            <a:endParaRPr lang="ja-JP" altLang="en-US" sz="2000" dirty="0">
              <a:solidFill>
                <a:srgbClr val="E3641D"/>
              </a:solidFill>
            </a:endParaRPr>
          </a:p>
        </p:txBody>
      </p:sp>
      <p:sp>
        <p:nvSpPr>
          <p:cNvPr id="17414" name="テキスト ボックス 15"/>
          <p:cNvSpPr txBox="1">
            <a:spLocks noChangeArrowheads="1"/>
          </p:cNvSpPr>
          <p:nvPr/>
        </p:nvSpPr>
        <p:spPr bwMode="auto">
          <a:xfrm>
            <a:off x="4714876" y="4805365"/>
            <a:ext cx="2113078" cy="338554"/>
          </a:xfrm>
          <a:prstGeom prst="rect">
            <a:avLst/>
          </a:prstGeom>
          <a:noFill/>
          <a:ln w="9525">
            <a:noFill/>
            <a:miter lim="800000"/>
            <a:headEnd/>
            <a:tailEnd/>
          </a:ln>
        </p:spPr>
        <p:txBody>
          <a:bodyPr wrap="none">
            <a:spAutoFit/>
          </a:bodyPr>
          <a:lstStyle/>
          <a:p>
            <a:r>
              <a:rPr lang="ja-JP" altLang="en-US" sz="1600" dirty="0">
                <a:solidFill>
                  <a:srgbClr val="E3641D"/>
                </a:solidFill>
              </a:rPr>
              <a:t>①　　　　 ②    ③    ④</a:t>
            </a:r>
          </a:p>
        </p:txBody>
      </p:sp>
      <p:sp>
        <p:nvSpPr>
          <p:cNvPr id="18" name="四角形吹き出し 17"/>
          <p:cNvSpPr/>
          <p:nvPr/>
        </p:nvSpPr>
        <p:spPr>
          <a:xfrm>
            <a:off x="142876" y="5429251"/>
            <a:ext cx="3493021" cy="1024086"/>
          </a:xfrm>
          <a:prstGeom prst="wedgeRectCallout">
            <a:avLst>
              <a:gd name="adj1" fmla="val -266"/>
              <a:gd name="adj2" fmla="val -93866"/>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sp>
        <p:nvSpPr>
          <p:cNvPr id="17416" name="テキスト ボックス 16"/>
          <p:cNvSpPr txBox="1">
            <a:spLocks noChangeArrowheads="1"/>
          </p:cNvSpPr>
          <p:nvPr/>
        </p:nvSpPr>
        <p:spPr bwMode="auto">
          <a:xfrm>
            <a:off x="214314" y="5514975"/>
            <a:ext cx="3100052" cy="923330"/>
          </a:xfrm>
          <a:prstGeom prst="rect">
            <a:avLst/>
          </a:prstGeom>
          <a:noFill/>
          <a:ln w="9525">
            <a:noFill/>
            <a:miter lim="800000"/>
            <a:headEnd/>
            <a:tailEnd/>
          </a:ln>
        </p:spPr>
        <p:txBody>
          <a:bodyPr wrap="none">
            <a:spAutoFit/>
          </a:bodyPr>
          <a:lstStyle/>
          <a:p>
            <a:r>
              <a:rPr lang="en-US" altLang="ja-JP" dirty="0">
                <a:solidFill>
                  <a:schemeClr val="bg1"/>
                </a:solidFill>
              </a:rPr>
              <a:t>HOCT</a:t>
            </a:r>
            <a:r>
              <a:rPr lang="ja-JP" altLang="en-US" dirty="0">
                <a:solidFill>
                  <a:schemeClr val="bg1"/>
                </a:solidFill>
              </a:rPr>
              <a:t>で使用している</a:t>
            </a:r>
            <a:endParaRPr lang="en-US" altLang="ja-JP" dirty="0">
              <a:solidFill>
                <a:schemeClr val="bg1"/>
              </a:solidFill>
            </a:endParaRPr>
          </a:p>
          <a:p>
            <a:r>
              <a:rPr lang="en-US" altLang="ja-JP" dirty="0">
                <a:solidFill>
                  <a:schemeClr val="bg1"/>
                </a:solidFill>
              </a:rPr>
              <a:t>CCD</a:t>
            </a:r>
            <a:r>
              <a:rPr lang="ja-JP" altLang="en-US" dirty="0">
                <a:solidFill>
                  <a:schemeClr val="bg1"/>
                </a:solidFill>
              </a:rPr>
              <a:t>カメラ（</a:t>
            </a:r>
            <a:r>
              <a:rPr lang="en-US" altLang="ja-JP" dirty="0">
                <a:solidFill>
                  <a:schemeClr val="bg1"/>
                </a:solidFill>
              </a:rPr>
              <a:t>BITRAN, BJ-42L</a:t>
            </a:r>
            <a:r>
              <a:rPr lang="ja-JP" altLang="en-US" dirty="0">
                <a:solidFill>
                  <a:schemeClr val="bg1"/>
                </a:solidFill>
              </a:rPr>
              <a:t>）</a:t>
            </a:r>
            <a:endParaRPr lang="en-US" altLang="ja-JP" dirty="0">
              <a:solidFill>
                <a:schemeClr val="bg1"/>
              </a:solidFill>
            </a:endParaRPr>
          </a:p>
          <a:p>
            <a:r>
              <a:rPr lang="ja-JP" altLang="en-US" dirty="0">
                <a:solidFill>
                  <a:schemeClr val="bg1"/>
                </a:solidFill>
              </a:rPr>
              <a:t>の感度曲線</a:t>
            </a:r>
            <a:endParaRPr lang="en-US" altLang="ja-JP" dirty="0">
              <a:solidFill>
                <a:schemeClr val="bg1"/>
              </a:solidFill>
            </a:endParaRPr>
          </a:p>
        </p:txBody>
      </p:sp>
      <p:cxnSp>
        <p:nvCxnSpPr>
          <p:cNvPr id="17" name="直線矢印コネクタ 16"/>
          <p:cNvCxnSpPr/>
          <p:nvPr/>
        </p:nvCxnSpPr>
        <p:spPr>
          <a:xfrm>
            <a:off x="3000375" y="1500188"/>
            <a:ext cx="1714500" cy="571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左中かっこ 18"/>
          <p:cNvSpPr/>
          <p:nvPr/>
        </p:nvSpPr>
        <p:spPr>
          <a:xfrm rot="5400000">
            <a:off x="5572125" y="714375"/>
            <a:ext cx="357188" cy="1785938"/>
          </a:xfrm>
          <a:prstGeom prst="leftBrace">
            <a:avLst>
              <a:gd name="adj1" fmla="val 75701"/>
              <a:gd name="adj2" fmla="val 50000"/>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正方形/長方形 21"/>
          <p:cNvSpPr/>
          <p:nvPr/>
        </p:nvSpPr>
        <p:spPr>
          <a:xfrm>
            <a:off x="683568" y="67272"/>
            <a:ext cx="8022549"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マルチカラー化・ブロードバンド化</a:t>
            </a:r>
            <a:endParaRPr lang="ja-JP" altLang="en-US" sz="4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07248" y="201414"/>
            <a:ext cx="5832847" cy="923330"/>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algn="ctr" fontAlgn="base">
              <a:spcBef>
                <a:spcPct val="0"/>
              </a:spcBef>
              <a:spcAft>
                <a:spcPct val="0"/>
              </a:spcAft>
              <a:defRPr/>
            </a:pPr>
            <a:r>
              <a:rPr lang="ja-JP" altLang="en-US" sz="5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ＭＳ Ｐゴシック"/>
                <a:ea typeface="ＭＳ Ｐゴシック"/>
                <a:cs typeface="HGPｺﾞｼｯｸE"/>
              </a:rPr>
              <a:t>コロナグラフ光学系</a:t>
            </a:r>
            <a:endParaRPr lang="en-US" altLang="ja-JP" sz="5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ＭＳ Ｐゴシック"/>
              <a:ea typeface="ＭＳ Ｐゴシック"/>
              <a:cs typeface="HGPｺﾞｼｯｸE"/>
            </a:endParaRPr>
          </a:p>
        </p:txBody>
      </p:sp>
      <p:pic>
        <p:nvPicPr>
          <p:cNvPr id="14339" name="コンテンツ プレースホルダ 5" descr="optics_setup_hoct.png"/>
          <p:cNvPicPr>
            <a:picLocks noGrp="1" noChangeAspect="1"/>
          </p:cNvPicPr>
          <p:nvPr>
            <p:ph idx="1"/>
          </p:nvPr>
        </p:nvPicPr>
        <p:blipFill>
          <a:blip r:embed="rId3" cstate="print"/>
          <a:srcRect/>
          <a:stretch>
            <a:fillRect/>
          </a:stretch>
        </p:blipFill>
        <p:spPr>
          <a:xfrm>
            <a:off x="683568" y="2276872"/>
            <a:ext cx="8108950" cy="3873500"/>
          </a:xfrm>
        </p:spPr>
      </p:pic>
      <p:grpSp>
        <p:nvGrpSpPr>
          <p:cNvPr id="2" name="グループ化 6"/>
          <p:cNvGrpSpPr>
            <a:grpSpLocks/>
          </p:cNvGrpSpPr>
          <p:nvPr/>
        </p:nvGrpSpPr>
        <p:grpSpPr bwMode="auto">
          <a:xfrm>
            <a:off x="3787329" y="4577806"/>
            <a:ext cx="928688" cy="1500187"/>
            <a:chOff x="3286126" y="4357694"/>
            <a:chExt cx="1357312" cy="2286006"/>
          </a:xfrm>
        </p:grpSpPr>
        <p:sp>
          <p:nvSpPr>
            <p:cNvPr id="6" name="右矢印 5"/>
            <p:cNvSpPr/>
            <p:nvPr/>
          </p:nvSpPr>
          <p:spPr>
            <a:xfrm rot="16200000">
              <a:off x="3492203" y="4580853"/>
              <a:ext cx="928917"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a:solidFill>
                  <a:srgbClr val="FFFFFF"/>
                </a:solidFill>
                <a:latin typeface="Calibri"/>
                <a:ea typeface="ＭＳ Ｐゴシック"/>
              </a:endParaRPr>
            </a:p>
          </p:txBody>
        </p:sp>
        <p:pic>
          <p:nvPicPr>
            <p:cNvPr id="14347" name="Picture 2"/>
            <p:cNvPicPr>
              <a:picLocks noChangeAspect="1" noChangeArrowheads="1"/>
            </p:cNvPicPr>
            <p:nvPr/>
          </p:nvPicPr>
          <p:blipFill>
            <a:blip r:embed="rId4" cstate="print"/>
            <a:srcRect/>
            <a:stretch>
              <a:fillRect/>
            </a:stretch>
          </p:blipFill>
          <p:spPr bwMode="auto">
            <a:xfrm>
              <a:off x="3286126" y="5286388"/>
              <a:ext cx="1357312" cy="1357312"/>
            </a:xfrm>
            <a:prstGeom prst="rect">
              <a:avLst/>
            </a:prstGeom>
            <a:noFill/>
            <a:ln w="9525">
              <a:noFill/>
              <a:miter lim="800000"/>
              <a:headEnd/>
              <a:tailEnd/>
            </a:ln>
          </p:spPr>
        </p:pic>
      </p:grpSp>
      <p:grpSp>
        <p:nvGrpSpPr>
          <p:cNvPr id="3" name="グループ化 10"/>
          <p:cNvGrpSpPr>
            <a:grpSpLocks/>
          </p:cNvGrpSpPr>
          <p:nvPr/>
        </p:nvGrpSpPr>
        <p:grpSpPr bwMode="auto">
          <a:xfrm>
            <a:off x="7740353" y="4577806"/>
            <a:ext cx="1000125" cy="1500187"/>
            <a:chOff x="7572386" y="4143381"/>
            <a:chExt cx="1428750" cy="2286021"/>
          </a:xfrm>
        </p:grpSpPr>
        <p:sp>
          <p:nvSpPr>
            <p:cNvPr id="10" name="右矢印 9"/>
            <p:cNvSpPr/>
            <p:nvPr/>
          </p:nvSpPr>
          <p:spPr>
            <a:xfrm rot="5400000">
              <a:off x="7922011" y="4294953"/>
              <a:ext cx="786197" cy="483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a:solidFill>
                  <a:srgbClr val="FFFFFF"/>
                </a:solidFill>
                <a:latin typeface="Calibri"/>
                <a:ea typeface="ＭＳ Ｐゴシック"/>
              </a:endParaRPr>
            </a:p>
          </p:txBody>
        </p:sp>
        <p:pic>
          <p:nvPicPr>
            <p:cNvPr id="14345" name="Picture 3"/>
            <p:cNvPicPr>
              <a:picLocks noChangeAspect="1" noChangeArrowheads="1"/>
            </p:cNvPicPr>
            <p:nvPr/>
          </p:nvPicPr>
          <p:blipFill>
            <a:blip r:embed="rId5" cstate="print"/>
            <a:srcRect/>
            <a:stretch>
              <a:fillRect/>
            </a:stretch>
          </p:blipFill>
          <p:spPr bwMode="auto">
            <a:xfrm>
              <a:off x="7572386" y="4997477"/>
              <a:ext cx="1428750" cy="1431925"/>
            </a:xfrm>
            <a:prstGeom prst="rect">
              <a:avLst/>
            </a:prstGeom>
            <a:noFill/>
            <a:ln w="9525">
              <a:noFill/>
              <a:miter lim="800000"/>
              <a:headEnd/>
              <a:tailEnd/>
            </a:ln>
          </p:spPr>
        </p:pic>
      </p:grpSp>
      <p:sp>
        <p:nvSpPr>
          <p:cNvPr id="4" name="テキスト ボックス 3"/>
          <p:cNvSpPr txBox="1"/>
          <p:nvPr/>
        </p:nvSpPr>
        <p:spPr>
          <a:xfrm>
            <a:off x="1269874" y="1196752"/>
            <a:ext cx="6974535" cy="1200329"/>
          </a:xfrm>
          <a:prstGeom prst="rect">
            <a:avLst/>
          </a:prstGeom>
          <a:noFill/>
        </p:spPr>
        <p:txBody>
          <a:bodyPr wrap="none" rtlCol="0">
            <a:spAutoFit/>
          </a:bodyPr>
          <a:lstStyle/>
          <a:p>
            <a:pPr marL="285750" indent="-285750">
              <a:buFont typeface="Arial"/>
              <a:buChar char="•"/>
            </a:pPr>
            <a:r>
              <a:rPr lang="en-US" altLang="ja-JP" dirty="0" smtClean="0">
                <a:solidFill>
                  <a:prstClr val="black"/>
                </a:solidFill>
                <a:latin typeface="Calibri"/>
                <a:ea typeface="ＭＳ Ｐゴシック"/>
              </a:rPr>
              <a:t>SLED</a:t>
            </a:r>
            <a:r>
              <a:rPr lang="ja-JP" altLang="en-US" dirty="0" smtClean="0">
                <a:solidFill>
                  <a:prstClr val="black"/>
                </a:solidFill>
                <a:latin typeface="Calibri"/>
                <a:ea typeface="ＭＳ Ｐゴシック"/>
              </a:rPr>
              <a:t>を光源として使用</a:t>
            </a:r>
            <a:endParaRPr lang="en-US" altLang="ja-JP" dirty="0" smtClean="0">
              <a:solidFill>
                <a:prstClr val="black"/>
              </a:solidFill>
              <a:latin typeface="Calibri"/>
              <a:ea typeface="ＭＳ Ｐゴシック"/>
            </a:endParaRPr>
          </a:p>
          <a:p>
            <a:pPr marL="285750" indent="-285750">
              <a:buFont typeface="Arial"/>
              <a:buChar char="•"/>
            </a:pPr>
            <a:r>
              <a:rPr lang="ja-JP" altLang="en-US" dirty="0" smtClean="0">
                <a:solidFill>
                  <a:prstClr val="black"/>
                </a:solidFill>
                <a:latin typeface="Calibri"/>
                <a:ea typeface="ＭＳ Ｐゴシック"/>
              </a:rPr>
              <a:t>光学系は光学ベンチ上に設置</a:t>
            </a:r>
            <a:endParaRPr lang="en-US" altLang="ja-JP" dirty="0" smtClean="0">
              <a:solidFill>
                <a:prstClr val="black"/>
              </a:solidFill>
              <a:latin typeface="Calibri"/>
              <a:ea typeface="ＭＳ Ｐゴシック"/>
            </a:endParaRPr>
          </a:p>
          <a:p>
            <a:pPr marL="285750" indent="-285750">
              <a:buFont typeface="Arial"/>
              <a:buChar char="•"/>
            </a:pPr>
            <a:r>
              <a:rPr lang="ja-JP" altLang="en-US" dirty="0" smtClean="0">
                <a:solidFill>
                  <a:prstClr val="black"/>
                </a:solidFill>
                <a:latin typeface="Calibri"/>
                <a:ea typeface="ＭＳ Ｐゴシック"/>
              </a:rPr>
              <a:t>マスク</a:t>
            </a:r>
            <a:r>
              <a:rPr lang="ja-JP" altLang="en-US" dirty="0">
                <a:solidFill>
                  <a:prstClr val="black"/>
                </a:solidFill>
                <a:latin typeface="Calibri"/>
                <a:ea typeface="ＭＳ Ｐゴシック"/>
              </a:rPr>
              <a:t>はガラス基板上に微細パターンをアルミ蒸着したもの</a:t>
            </a:r>
            <a:endParaRPr lang="en-US" altLang="ja-JP" dirty="0">
              <a:solidFill>
                <a:prstClr val="black"/>
              </a:solidFill>
              <a:latin typeface="Calibri"/>
              <a:ea typeface="ＭＳ Ｐゴシック"/>
            </a:endParaRPr>
          </a:p>
          <a:p>
            <a:r>
              <a:rPr lang="ja-JP" altLang="ja-JP" dirty="0">
                <a:solidFill>
                  <a:prstClr val="black"/>
                </a:solidFill>
                <a:latin typeface="Calibri"/>
                <a:ea typeface="ＭＳ Ｐゴシック"/>
              </a:rPr>
              <a:t>　</a:t>
            </a:r>
            <a:r>
              <a:rPr lang="ja-JP" altLang="en-US" dirty="0">
                <a:solidFill>
                  <a:prstClr val="black"/>
                </a:solidFill>
                <a:latin typeface="Calibri"/>
                <a:ea typeface="ＭＳ Ｐゴシック"/>
              </a:rPr>
              <a:t>　（大きさ：</a:t>
            </a:r>
            <a:r>
              <a:rPr lang="en-US" altLang="ja-JP" dirty="0">
                <a:solidFill>
                  <a:prstClr val="black"/>
                </a:solidFill>
                <a:latin typeface="Calibri"/>
                <a:ea typeface="ＭＳ Ｐゴシック"/>
              </a:rPr>
              <a:t>2mm,  </a:t>
            </a:r>
            <a:r>
              <a:rPr lang="ja-JP" altLang="en-US" dirty="0">
                <a:solidFill>
                  <a:prstClr val="black"/>
                </a:solidFill>
                <a:latin typeface="Calibri"/>
                <a:ea typeface="ＭＳ Ｐゴシック"/>
              </a:rPr>
              <a:t>設計コントラスト：</a:t>
            </a:r>
            <a:r>
              <a:rPr lang="en-US" altLang="ja-JP" dirty="0">
                <a:solidFill>
                  <a:prstClr val="black"/>
                </a:solidFill>
                <a:latin typeface="Calibri"/>
                <a:ea typeface="ＭＳ Ｐゴシック"/>
              </a:rPr>
              <a:t>10</a:t>
            </a:r>
            <a:r>
              <a:rPr lang="en-US" altLang="ja-JP" baseline="30000" dirty="0">
                <a:solidFill>
                  <a:prstClr val="black"/>
                </a:solidFill>
                <a:latin typeface="Calibri"/>
                <a:ea typeface="ＭＳ Ｐゴシック"/>
              </a:rPr>
              <a:t>−</a:t>
            </a:r>
            <a:r>
              <a:rPr lang="ja-JP" altLang="en-US" baseline="30000" dirty="0">
                <a:solidFill>
                  <a:prstClr val="black"/>
                </a:solidFill>
                <a:latin typeface="Calibri"/>
                <a:ea typeface="ＭＳ Ｐゴシック"/>
              </a:rPr>
              <a:t>７</a:t>
            </a:r>
            <a:r>
              <a:rPr lang="en-US" altLang="ja-JP" dirty="0">
                <a:solidFill>
                  <a:prstClr val="black"/>
                </a:solidFill>
                <a:latin typeface="Calibri"/>
                <a:ea typeface="ＭＳ Ｐゴシック"/>
              </a:rPr>
              <a:t>,  </a:t>
            </a:r>
            <a:r>
              <a:rPr lang="ja-JP" altLang="en-US" dirty="0">
                <a:solidFill>
                  <a:prstClr val="black"/>
                </a:solidFill>
                <a:latin typeface="Calibri"/>
                <a:ea typeface="ＭＳ Ｐゴシック"/>
              </a:rPr>
              <a:t>製作：産業技術総合研究所</a:t>
            </a:r>
            <a:r>
              <a:rPr lang="ja-JP" altLang="en-US" dirty="0" smtClean="0">
                <a:solidFill>
                  <a:prstClr val="black"/>
                </a:solidFill>
                <a:latin typeface="Calibri"/>
                <a:ea typeface="ＭＳ Ｐゴシック"/>
              </a:rPr>
              <a:t>）</a:t>
            </a:r>
            <a:endParaRPr lang="en-US" altLang="ja-JP" dirty="0">
              <a:solidFill>
                <a:prstClr val="black"/>
              </a:solidFill>
              <a:latin typeface="Calibri"/>
              <a:ea typeface="ＭＳ Ｐゴシック"/>
            </a:endParaRPr>
          </a:p>
        </p:txBody>
      </p:sp>
      <p:sp>
        <p:nvSpPr>
          <p:cNvPr id="14" name="テキスト ボックス 13"/>
          <p:cNvSpPr txBox="1"/>
          <p:nvPr/>
        </p:nvSpPr>
        <p:spPr>
          <a:xfrm>
            <a:off x="7884368" y="3356992"/>
            <a:ext cx="646331" cy="369332"/>
          </a:xfrm>
          <a:prstGeom prst="rect">
            <a:avLst/>
          </a:prstGeom>
          <a:noFill/>
        </p:spPr>
        <p:txBody>
          <a:bodyPr wrap="none" rtlCol="0">
            <a:spAutoFit/>
          </a:bodyPr>
          <a:lstStyle/>
          <a:p>
            <a:pPr>
              <a:defRPr/>
            </a:pPr>
            <a:r>
              <a:rPr kumimoji="0" lang="ja-JP" altLang="en-US" kern="0" dirty="0" smtClean="0">
                <a:solidFill>
                  <a:srgbClr val="FF0000"/>
                </a:solidFill>
                <a:latin typeface="Calibri"/>
                <a:ea typeface="ＭＳ Ｐゴシック"/>
              </a:rPr>
              <a:t>像面</a:t>
            </a:r>
            <a:endParaRPr lang="ja-JP" altLang="en-US" kern="0" dirty="0" smtClean="0">
              <a:solidFill>
                <a:srgbClr val="FF0000"/>
              </a:solidFill>
              <a:latin typeface="Calibri"/>
              <a:ea typeface="ＭＳ Ｐゴシック"/>
            </a:endParaRPr>
          </a:p>
        </p:txBody>
      </p:sp>
      <p:sp>
        <p:nvSpPr>
          <p:cNvPr id="15" name="テキスト ボックス 14"/>
          <p:cNvSpPr txBox="1"/>
          <p:nvPr/>
        </p:nvSpPr>
        <p:spPr>
          <a:xfrm>
            <a:off x="3851920" y="3356992"/>
            <a:ext cx="646331" cy="369332"/>
          </a:xfrm>
          <a:prstGeom prst="rect">
            <a:avLst/>
          </a:prstGeom>
          <a:noFill/>
        </p:spPr>
        <p:txBody>
          <a:bodyPr wrap="none" rtlCol="0">
            <a:spAutoFit/>
          </a:bodyPr>
          <a:lstStyle/>
          <a:p>
            <a:pPr>
              <a:defRPr/>
            </a:pPr>
            <a:r>
              <a:rPr kumimoji="0" lang="ja-JP" altLang="en-US" kern="0" dirty="0" smtClean="0">
                <a:solidFill>
                  <a:srgbClr val="FF0000"/>
                </a:solidFill>
                <a:latin typeface="Calibri"/>
                <a:ea typeface="ＭＳ Ｐゴシック"/>
              </a:rPr>
              <a:t>瞳面</a:t>
            </a:r>
            <a:endParaRPr lang="ja-JP" altLang="en-US" kern="0" dirty="0" smtClean="0">
              <a:solidFill>
                <a:srgbClr val="FF0000"/>
              </a:solidFill>
              <a:latin typeface="Calibri"/>
              <a:ea typeface="ＭＳ Ｐゴシック"/>
            </a:endParaRPr>
          </a:p>
        </p:txBody>
      </p:sp>
      <p:pic>
        <p:nvPicPr>
          <p:cNvPr id="16" name="コンテンツ プレースホルダ 5" descr="optics_setup_hoct.png"/>
          <p:cNvPicPr>
            <a:picLocks noChangeAspect="1"/>
          </p:cNvPicPr>
          <p:nvPr/>
        </p:nvPicPr>
        <p:blipFill rotWithShape="1">
          <a:blip r:embed="rId3" cstate="print"/>
          <a:srcRect l="634" t="45254" r="85739"/>
          <a:stretch/>
        </p:blipFill>
        <p:spPr>
          <a:xfrm>
            <a:off x="756000" y="3531600"/>
            <a:ext cx="1105030" cy="2120592"/>
          </a:xfrm>
          <a:prstGeom prst="rect">
            <a:avLst/>
          </a:prstGeom>
        </p:spPr>
      </p:pic>
      <p:sp>
        <p:nvSpPr>
          <p:cNvPr id="5" name="テキスト ボックス 4"/>
          <p:cNvSpPr txBox="1"/>
          <p:nvPr/>
        </p:nvSpPr>
        <p:spPr>
          <a:xfrm>
            <a:off x="2267744" y="6300028"/>
            <a:ext cx="6053761" cy="369332"/>
          </a:xfrm>
          <a:prstGeom prst="rect">
            <a:avLst/>
          </a:prstGeom>
          <a:noFill/>
        </p:spPr>
        <p:txBody>
          <a:bodyPr wrap="none" rtlCol="0">
            <a:spAutoFit/>
          </a:bodyPr>
          <a:lstStyle/>
          <a:p>
            <a:r>
              <a:rPr lang="ja-JP" altLang="en-US" dirty="0" smtClean="0">
                <a:solidFill>
                  <a:srgbClr val="FF0000"/>
                </a:solidFill>
              </a:rPr>
              <a:t>光源の波長を変えても、光学系のセッティングは変えない。</a:t>
            </a:r>
            <a:endParaRPr kumimoji="1" lang="ja-JP" altLang="en-US" dirty="0">
              <a:solidFill>
                <a:srgbClr val="FF0000"/>
              </a:solidFill>
            </a:endParaRPr>
          </a:p>
        </p:txBody>
      </p:sp>
    </p:spTree>
    <p:extLst>
      <p:ext uri="{BB962C8B-B14F-4D97-AF65-F5344CB8AC3E}">
        <p14:creationId xmlns:p14="http://schemas.microsoft.com/office/powerpoint/2010/main" val="3459497492"/>
      </p:ext>
    </p:extLst>
  </p:cSld>
  <p:clrMapOvr>
    <a:masterClrMapping/>
  </p:clrMapOvr>
  <p:transition xmlns:p14="http://schemas.microsoft.com/office/powerpoint/2010/main" advTm="258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800201" y="764706"/>
            <a:ext cx="3779912" cy="6037949"/>
          </a:xfrm>
          <a:prstGeom prst="rect">
            <a:avLst/>
          </a:prstGeom>
          <a:noFill/>
          <a:ln w="9525">
            <a:noFill/>
            <a:miter lim="800000"/>
            <a:headEnd/>
            <a:tailEnd/>
          </a:ln>
        </p:spPr>
      </p:pic>
      <p:sp>
        <p:nvSpPr>
          <p:cNvPr id="20" name="テキスト ボックス 13"/>
          <p:cNvSpPr txBox="1">
            <a:spLocks noChangeArrowheads="1"/>
          </p:cNvSpPr>
          <p:nvPr/>
        </p:nvSpPr>
        <p:spPr bwMode="auto">
          <a:xfrm>
            <a:off x="323529" y="1052738"/>
            <a:ext cx="1440160" cy="1015663"/>
          </a:xfrm>
          <a:prstGeom prst="rect">
            <a:avLst/>
          </a:prstGeom>
          <a:solidFill>
            <a:srgbClr val="00B0F0"/>
          </a:solid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Contrast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(650nm)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latin typeface="Calibri" pitchFamily="34" charset="0"/>
              </a:rPr>
              <a:t>3.1×10⁻⁷</a:t>
            </a:r>
            <a:endParaRPr kumimoji="0" lang="ja-JP" altLang="en-US" sz="1800" b="1" i="0" u="none" strike="noStrike" kern="0" cap="none" spc="0" normalizeH="0" baseline="0" noProof="0" dirty="0" smtClean="0">
              <a:ln>
                <a:noFill/>
              </a:ln>
              <a:solidFill>
                <a:srgbClr val="000000"/>
              </a:solidFill>
              <a:effectLst/>
              <a:uLnTx/>
              <a:uFillTx/>
              <a:latin typeface="Calibri" pitchFamily="34" charset="0"/>
            </a:endParaRPr>
          </a:p>
        </p:txBody>
      </p:sp>
      <p:sp>
        <p:nvSpPr>
          <p:cNvPr id="22" name="テキスト ボックス 13"/>
          <p:cNvSpPr txBox="1">
            <a:spLocks noChangeArrowheads="1"/>
          </p:cNvSpPr>
          <p:nvPr/>
        </p:nvSpPr>
        <p:spPr bwMode="auto">
          <a:xfrm>
            <a:off x="323529" y="2636914"/>
            <a:ext cx="1440160" cy="1015663"/>
          </a:xfrm>
          <a:prstGeom prst="rect">
            <a:avLst/>
          </a:prstGeom>
          <a:solidFill>
            <a:srgbClr val="92D050"/>
          </a:solid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Contrast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(750nm)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latin typeface="Calibri" pitchFamily="34" charset="0"/>
              </a:rPr>
              <a:t>1.1×10⁻⁶</a:t>
            </a:r>
            <a:endParaRPr kumimoji="0" lang="ja-JP" altLang="en-US" sz="1800" b="1" i="0" u="none" strike="noStrike" kern="0" cap="none" spc="0" normalizeH="0" baseline="0" noProof="0" dirty="0" smtClean="0">
              <a:ln>
                <a:noFill/>
              </a:ln>
              <a:solidFill>
                <a:srgbClr val="000000"/>
              </a:solidFill>
              <a:effectLst/>
              <a:uLnTx/>
              <a:uFillTx/>
              <a:latin typeface="Calibri" pitchFamily="34" charset="0"/>
            </a:endParaRPr>
          </a:p>
        </p:txBody>
      </p:sp>
      <p:sp>
        <p:nvSpPr>
          <p:cNvPr id="24" name="テキスト ボックス 13"/>
          <p:cNvSpPr txBox="1">
            <a:spLocks noChangeArrowheads="1"/>
          </p:cNvSpPr>
          <p:nvPr/>
        </p:nvSpPr>
        <p:spPr bwMode="auto">
          <a:xfrm>
            <a:off x="323529" y="4077074"/>
            <a:ext cx="1440160" cy="1015663"/>
          </a:xfrm>
          <a:prstGeom prst="rect">
            <a:avLst/>
          </a:prstGeom>
          <a:solidFill>
            <a:srgbClr val="FFFF00"/>
          </a:solid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Contrast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(800nm)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latin typeface="Calibri" pitchFamily="34" charset="0"/>
              </a:rPr>
              <a:t>1.6×10⁻⁶</a:t>
            </a:r>
            <a:endParaRPr kumimoji="0" lang="ja-JP" altLang="en-US" sz="1800" b="1" i="0" u="none" strike="noStrike" kern="0" cap="none" spc="0" normalizeH="0" baseline="0" noProof="0" dirty="0" smtClean="0">
              <a:ln>
                <a:noFill/>
              </a:ln>
              <a:solidFill>
                <a:srgbClr val="000000"/>
              </a:solidFill>
              <a:effectLst/>
              <a:uLnTx/>
              <a:uFillTx/>
              <a:latin typeface="Calibri" pitchFamily="34" charset="0"/>
            </a:endParaRPr>
          </a:p>
        </p:txBody>
      </p:sp>
      <p:sp>
        <p:nvSpPr>
          <p:cNvPr id="26" name="テキスト ボックス 13"/>
          <p:cNvSpPr txBox="1">
            <a:spLocks noChangeArrowheads="1"/>
          </p:cNvSpPr>
          <p:nvPr/>
        </p:nvSpPr>
        <p:spPr bwMode="auto">
          <a:xfrm>
            <a:off x="323529" y="5517234"/>
            <a:ext cx="1440160" cy="1015663"/>
          </a:xfrm>
          <a:prstGeom prst="rect">
            <a:avLst/>
          </a:prstGeom>
          <a:solidFill>
            <a:srgbClr val="FF0000"/>
          </a:solid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Contrast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rPr>
              <a:t>(850nm)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000000"/>
                </a:solidFill>
                <a:effectLst/>
                <a:uLnTx/>
                <a:uFillTx/>
                <a:latin typeface="Calibri" pitchFamily="34" charset="0"/>
              </a:rPr>
              <a:t>2.5×10⁻⁶</a:t>
            </a:r>
            <a:endParaRPr kumimoji="0" lang="ja-JP" altLang="en-US" sz="1800" b="1" i="0" u="none" strike="noStrike" kern="0" cap="none" spc="0" normalizeH="0" baseline="0" noProof="0" dirty="0" smtClean="0">
              <a:ln>
                <a:noFill/>
              </a:ln>
              <a:solidFill>
                <a:srgbClr val="000000"/>
              </a:solidFill>
              <a:effectLst/>
              <a:uLnTx/>
              <a:uFillTx/>
              <a:latin typeface="Calibri" pitchFamily="34" charset="0"/>
            </a:endParaRPr>
          </a:p>
        </p:txBody>
      </p:sp>
      <p:sp>
        <p:nvSpPr>
          <p:cNvPr id="27" name="テキスト ボックス 19"/>
          <p:cNvSpPr txBox="1">
            <a:spLocks noChangeArrowheads="1"/>
          </p:cNvSpPr>
          <p:nvPr/>
        </p:nvSpPr>
        <p:spPr bwMode="auto">
          <a:xfrm>
            <a:off x="5616624" y="1773391"/>
            <a:ext cx="3419872" cy="4339650"/>
          </a:xfrm>
          <a:prstGeom prst="rect">
            <a:avLst/>
          </a:prstGeom>
          <a:noFill/>
          <a:ln w="9525">
            <a:noFill/>
            <a:miter lim="800000"/>
            <a:headEnd/>
            <a:tailEnd/>
          </a:ln>
        </p:spPr>
        <p:txBody>
          <a:bodyPr wrap="square">
            <a:spAutoFit/>
          </a:bodyPr>
          <a:lstStyle/>
          <a:p>
            <a:pPr>
              <a:buFont typeface="Wingdings" pitchFamily="2" charset="2"/>
              <a:buChar char="l"/>
            </a:pPr>
            <a:r>
              <a:rPr lang="ja-JP" altLang="en-US" sz="1600" dirty="0" smtClean="0">
                <a:solidFill>
                  <a:srgbClr val="3366FF"/>
                </a:solidFill>
                <a:latin typeface="メイリオ" pitchFamily="50" charset="-128"/>
                <a:ea typeface="メイリオ" pitchFamily="50" charset="-128"/>
              </a:rPr>
              <a:t>コロナグラフ無しの場合に比べて、</a:t>
            </a:r>
            <a:r>
              <a:rPr lang="ja-JP" altLang="en-US" sz="2800" dirty="0" smtClean="0">
                <a:solidFill>
                  <a:srgbClr val="3366FF"/>
                </a:solidFill>
                <a:latin typeface="メイリオ" pitchFamily="50" charset="-128"/>
                <a:ea typeface="メイリオ" pitchFamily="50" charset="-128"/>
              </a:rPr>
              <a:t>どの</a:t>
            </a:r>
            <a:r>
              <a:rPr lang="ja-JP" altLang="en-US" sz="2800" dirty="0">
                <a:solidFill>
                  <a:srgbClr val="3366FF"/>
                </a:solidFill>
                <a:latin typeface="メイリオ" pitchFamily="50" charset="-128"/>
                <a:ea typeface="メイリオ" pitchFamily="50" charset="-128"/>
              </a:rPr>
              <a:t>波長においてもコントラスト改善効果があった</a:t>
            </a:r>
            <a:r>
              <a:rPr lang="ja-JP" altLang="en-US" sz="2800" dirty="0" smtClean="0">
                <a:solidFill>
                  <a:srgbClr val="3366FF"/>
                </a:solidFill>
                <a:latin typeface="メイリオ" pitchFamily="50" charset="-128"/>
                <a:ea typeface="メイリオ" pitchFamily="50" charset="-128"/>
              </a:rPr>
              <a:t>。</a:t>
            </a:r>
            <a:endParaRPr lang="en-US" altLang="ja-JP" sz="2800" dirty="0" smtClean="0">
              <a:solidFill>
                <a:srgbClr val="3366FF"/>
              </a:solidFill>
              <a:latin typeface="メイリオ" pitchFamily="50" charset="-128"/>
              <a:ea typeface="メイリオ" pitchFamily="50" charset="-128"/>
            </a:endParaRPr>
          </a:p>
          <a:p>
            <a:pPr>
              <a:buFont typeface="Wingdings" pitchFamily="2" charset="2"/>
              <a:buChar char="l"/>
            </a:pPr>
            <a:endParaRPr lang="en-US" altLang="ja-JP" sz="2800" dirty="0" smtClean="0">
              <a:solidFill>
                <a:srgbClr val="FF0000"/>
              </a:solidFill>
              <a:latin typeface="メイリオ" pitchFamily="50" charset="-128"/>
              <a:ea typeface="メイリオ" pitchFamily="50" charset="-128"/>
            </a:endParaRPr>
          </a:p>
          <a:p>
            <a:pPr>
              <a:buFont typeface="Wingdings" pitchFamily="2" charset="2"/>
              <a:buChar char="l"/>
            </a:pPr>
            <a:r>
              <a:rPr lang="ja-JP" altLang="en-US" sz="2400" dirty="0" smtClean="0">
                <a:latin typeface="メイリオ" pitchFamily="50" charset="-128"/>
                <a:ea typeface="メイリオ" pitchFamily="50" charset="-128"/>
              </a:rPr>
              <a:t>長波長</a:t>
            </a:r>
            <a:r>
              <a:rPr lang="ja-JP" altLang="en-US" sz="2400" dirty="0">
                <a:latin typeface="メイリオ" pitchFamily="50" charset="-128"/>
                <a:ea typeface="メイリオ" pitchFamily="50" charset="-128"/>
              </a:rPr>
              <a:t>になるにつれて、コントラストが悪くなった</a:t>
            </a:r>
            <a:r>
              <a:rPr lang="ja-JP" altLang="en-US" sz="2400" dirty="0" smtClean="0">
                <a:latin typeface="メイリオ" pitchFamily="50" charset="-128"/>
                <a:ea typeface="メイリオ" pitchFamily="50" charset="-128"/>
              </a:rPr>
              <a:t>。</a:t>
            </a:r>
            <a:endParaRPr lang="en-US" altLang="ja-JP" sz="2400" dirty="0">
              <a:latin typeface="メイリオ" pitchFamily="50" charset="-128"/>
              <a:ea typeface="メイリオ" pitchFamily="50" charset="-128"/>
            </a:endParaRPr>
          </a:p>
          <a:p>
            <a:pPr>
              <a:buFont typeface="Wingdings" pitchFamily="2" charset="2"/>
              <a:buChar char="l"/>
            </a:pPr>
            <a:r>
              <a:rPr lang="ja-JP" altLang="en-US" sz="2400" dirty="0">
                <a:latin typeface="メイリオ" pitchFamily="50" charset="-128"/>
                <a:ea typeface="メイリオ" pitchFamily="50" charset="-128"/>
              </a:rPr>
              <a:t>長波長では設計上期待される</a:t>
            </a:r>
            <a:r>
              <a:rPr lang="ja-JP" altLang="en-US" sz="2400" dirty="0">
                <a:solidFill>
                  <a:srgbClr val="E3641D"/>
                </a:solidFill>
                <a:latin typeface="メイリオ" pitchFamily="50" charset="-128"/>
                <a:ea typeface="メイリオ" pitchFamily="50" charset="-128"/>
              </a:rPr>
              <a:t>回折パターン以外の構造</a:t>
            </a:r>
            <a:r>
              <a:rPr lang="ja-JP" altLang="en-US" sz="2400" dirty="0">
                <a:latin typeface="メイリオ" pitchFamily="50" charset="-128"/>
                <a:ea typeface="メイリオ" pitchFamily="50" charset="-128"/>
              </a:rPr>
              <a:t>が見えた。</a:t>
            </a:r>
            <a:endParaRPr lang="en-US" altLang="ja-JP" sz="2400" dirty="0">
              <a:latin typeface="メイリオ" pitchFamily="50" charset="-128"/>
              <a:ea typeface="メイリオ" pitchFamily="50" charset="-128"/>
            </a:endParaRPr>
          </a:p>
        </p:txBody>
      </p:sp>
      <p:grpSp>
        <p:nvGrpSpPr>
          <p:cNvPr id="28" name="グループ化 32"/>
          <p:cNvGrpSpPr>
            <a:grpSpLocks/>
          </p:cNvGrpSpPr>
          <p:nvPr/>
        </p:nvGrpSpPr>
        <p:grpSpPr bwMode="auto">
          <a:xfrm>
            <a:off x="3923928" y="5661248"/>
            <a:ext cx="432048" cy="504056"/>
            <a:chOff x="7358082" y="3357562"/>
            <a:chExt cx="571504" cy="857256"/>
          </a:xfrm>
        </p:grpSpPr>
        <p:sp>
          <p:nvSpPr>
            <p:cNvPr id="29" name="円/楕円 28"/>
            <p:cNvSpPr/>
            <p:nvPr/>
          </p:nvSpPr>
          <p:spPr>
            <a:xfrm>
              <a:off x="7358082" y="3714751"/>
              <a:ext cx="571504" cy="500067"/>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30" name="円/楕円 29"/>
            <p:cNvSpPr/>
            <p:nvPr/>
          </p:nvSpPr>
          <p:spPr>
            <a:xfrm>
              <a:off x="7500958" y="3357562"/>
              <a:ext cx="214313" cy="2857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6" name="正方形/長方形 35"/>
          <p:cNvSpPr/>
          <p:nvPr/>
        </p:nvSpPr>
        <p:spPr>
          <a:xfrm>
            <a:off x="179513" y="118375"/>
            <a:ext cx="8905804" cy="64633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fontAlgn="base">
              <a:spcBef>
                <a:spcPct val="0"/>
              </a:spcBef>
              <a:spcAft>
                <a:spcPct val="0"/>
              </a:spcAft>
              <a:defRPr/>
            </a:pPr>
            <a:r>
              <a:rPr lang="ja-JP" altLang="en-US" sz="36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マルチカラー・ブロードバンド光源の実験結果</a:t>
            </a:r>
            <a:endParaRPr lang="ja-JP" altLang="en-US" sz="36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
        <p:nvSpPr>
          <p:cNvPr id="12" name="テキスト ボックス 11"/>
          <p:cNvSpPr txBox="1"/>
          <p:nvPr/>
        </p:nvSpPr>
        <p:spPr>
          <a:xfrm>
            <a:off x="2771800" y="620688"/>
            <a:ext cx="1794532" cy="307777"/>
          </a:xfrm>
          <a:prstGeom prst="rect">
            <a:avLst/>
          </a:prstGeom>
          <a:noFill/>
        </p:spPr>
        <p:txBody>
          <a:bodyPr wrap="none" rtlCol="0">
            <a:spAutoFit/>
          </a:bodyPr>
          <a:lstStyle/>
          <a:p>
            <a:r>
              <a:rPr kumimoji="1" lang="ja-JP" altLang="en-US" sz="1400" dirty="0" smtClean="0">
                <a:solidFill>
                  <a:schemeClr val="tx1">
                    <a:lumMod val="50000"/>
                    <a:lumOff val="50000"/>
                  </a:schemeClr>
                </a:solidFill>
              </a:rPr>
              <a:t>実験から得られた</a:t>
            </a:r>
            <a:r>
              <a:rPr kumimoji="1" lang="en-US" altLang="ja-JP" sz="1400" dirty="0" smtClean="0">
                <a:solidFill>
                  <a:schemeClr val="tx1">
                    <a:lumMod val="50000"/>
                    <a:lumOff val="50000"/>
                  </a:schemeClr>
                </a:solidFill>
              </a:rPr>
              <a:t>PSF</a:t>
            </a:r>
            <a:endParaRPr kumimoji="1" lang="ja-JP" altLang="en-US" sz="1400" dirty="0">
              <a:solidFill>
                <a:schemeClr val="tx1">
                  <a:lumMod val="50000"/>
                  <a:lumOff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24137" y="1700808"/>
            <a:ext cx="6876256" cy="584776"/>
          </a:xfrm>
          <a:prstGeom prst="rect">
            <a:avLst/>
          </a:prstGeom>
        </p:spPr>
        <p:txBody>
          <a:bodyPr wrap="square">
            <a:spAutoFit/>
          </a:bodyPr>
          <a:lstStyle/>
          <a:p>
            <a:pPr>
              <a:defRPr/>
            </a:pPr>
            <a:r>
              <a:rPr lang="ja-JP" altLang="en-US" sz="1600" dirty="0" smtClean="0">
                <a:latin typeface="メイリオ" pitchFamily="50" charset="-128"/>
                <a:ea typeface="メイリオ" pitchFamily="50" charset="-128"/>
              </a:rPr>
              <a:t>本実験に用いたレンズ：シグマ光機の可視域用多層反射防止膜コート品</a:t>
            </a:r>
            <a:endParaRPr lang="en-US" altLang="ja-JP" sz="1600" dirty="0" smtClean="0">
              <a:latin typeface="メイリオ" pitchFamily="50" charset="-128"/>
              <a:ea typeface="メイリオ" pitchFamily="50" charset="-128"/>
            </a:endParaRPr>
          </a:p>
          <a:p>
            <a:pPr>
              <a:buFontTx/>
              <a:buNone/>
              <a:defRPr/>
            </a:pPr>
            <a:r>
              <a:rPr lang="en-US" altLang="ja-JP" sz="1600" dirty="0" smtClean="0">
                <a:latin typeface="メイリオ" pitchFamily="50" charset="-128"/>
                <a:ea typeface="メイリオ" pitchFamily="50" charset="-128"/>
              </a:rPr>
              <a:t>750nm, 800nm, 850nm</a:t>
            </a:r>
            <a:r>
              <a:rPr lang="ja-JP" altLang="en-US" sz="1600" dirty="0" smtClean="0">
                <a:latin typeface="メイリオ" pitchFamily="50" charset="-128"/>
                <a:ea typeface="メイリオ" pitchFamily="50" charset="-128"/>
              </a:rPr>
              <a:t>と波長が長くなると、反射率が上がる。</a:t>
            </a:r>
            <a:endParaRPr lang="en-US" altLang="ja-JP" sz="1600" dirty="0" smtClean="0">
              <a:latin typeface="メイリオ" pitchFamily="50" charset="-128"/>
              <a:ea typeface="メイリオ" pitchFamily="50" charset="-128"/>
            </a:endParaRPr>
          </a:p>
        </p:txBody>
      </p:sp>
      <p:sp>
        <p:nvSpPr>
          <p:cNvPr id="6" name="正方形/長方形 5"/>
          <p:cNvSpPr/>
          <p:nvPr/>
        </p:nvSpPr>
        <p:spPr>
          <a:xfrm>
            <a:off x="683568" y="5229200"/>
            <a:ext cx="8092876" cy="923330"/>
          </a:xfrm>
          <a:prstGeom prst="rect">
            <a:avLst/>
          </a:prstGeom>
        </p:spPr>
        <p:txBody>
          <a:bodyPr wrap="square">
            <a:spAutoFit/>
          </a:bodyPr>
          <a:lstStyle/>
          <a:p>
            <a:pPr>
              <a:buFont typeface="Wingdings" pitchFamily="2" charset="2"/>
              <a:buChar char="l"/>
              <a:defRPr/>
            </a:pPr>
            <a:r>
              <a:rPr lang="ja-JP" altLang="en-US" dirty="0" smtClean="0">
                <a:latin typeface="メイリオ" pitchFamily="50" charset="-128"/>
                <a:ea typeface="メイリオ" pitchFamily="50" charset="-128"/>
              </a:rPr>
              <a:t>長波長でコントラストが低下することと </a:t>
            </a:r>
            <a:r>
              <a:rPr lang="en-US" altLang="ja-JP" dirty="0" smtClean="0">
                <a:latin typeface="メイリオ" pitchFamily="50" charset="-128"/>
                <a:ea typeface="メイリオ" pitchFamily="50" charset="-128"/>
              </a:rPr>
              <a:t>consistent</a:t>
            </a:r>
            <a:r>
              <a:rPr lang="ja-JP" altLang="en-US" dirty="0" smtClean="0">
                <a:latin typeface="メイリオ" pitchFamily="50" charset="-128"/>
                <a:ea typeface="メイリオ" pitchFamily="50" charset="-128"/>
              </a:rPr>
              <a:t> である。</a:t>
            </a:r>
            <a:endParaRPr lang="en-US" altLang="ja-JP" dirty="0" smtClean="0">
              <a:latin typeface="メイリオ" pitchFamily="50" charset="-128"/>
              <a:ea typeface="メイリオ" pitchFamily="50" charset="-128"/>
            </a:endParaRPr>
          </a:p>
          <a:p>
            <a:pPr>
              <a:buFont typeface="Wingdings" pitchFamily="2" charset="2"/>
              <a:buChar char="l"/>
              <a:defRPr/>
            </a:pPr>
            <a:r>
              <a:rPr lang="ja-JP" altLang="en-US" dirty="0" smtClean="0">
                <a:latin typeface="メイリオ" pitchFamily="50" charset="-128"/>
                <a:ea typeface="メイリオ" pitchFamily="50" charset="-128"/>
              </a:rPr>
              <a:t>考えられる対策：反射防止コートを長波長側に最適化されたものに変える。またはレンズ光学系を鏡に置き換える。</a:t>
            </a:r>
            <a:endParaRPr lang="en-US" altLang="ja-JP" dirty="0" smtClean="0">
              <a:latin typeface="メイリオ" pitchFamily="50" charset="-128"/>
              <a:ea typeface="メイリオ" pitchFamily="50" charset="-128"/>
            </a:endParaRPr>
          </a:p>
        </p:txBody>
      </p:sp>
      <p:pic>
        <p:nvPicPr>
          <p:cNvPr id="7" name="図 166" descr="AR_reflectan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66595"/>
            <a:ext cx="4731886" cy="2790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4345255" y="2310988"/>
            <a:ext cx="2819033" cy="253916"/>
          </a:xfrm>
          <a:prstGeom prst="rect">
            <a:avLst/>
          </a:prstGeom>
          <a:noFill/>
        </p:spPr>
        <p:txBody>
          <a:bodyPr wrap="square" rtlCol="0">
            <a:spAutoFit/>
          </a:bodyPr>
          <a:lstStyle/>
          <a:p>
            <a:r>
              <a:rPr lang="ja-JP" altLang="en-US" sz="1050" dirty="0" smtClean="0">
                <a:solidFill>
                  <a:srgbClr val="000090"/>
                </a:solidFill>
              </a:rPr>
              <a:t>青</a:t>
            </a:r>
            <a:r>
              <a:rPr lang="ja-JP" altLang="en-US" sz="1050" dirty="0">
                <a:solidFill>
                  <a:srgbClr val="000090"/>
                </a:solidFill>
              </a:rPr>
              <a:t>：</a:t>
            </a:r>
            <a:r>
              <a:rPr lang="ja-JP" altLang="en-US" sz="1050" dirty="0" smtClean="0">
                <a:solidFill>
                  <a:srgbClr val="000090"/>
                </a:solidFill>
              </a:rPr>
              <a:t>実測値</a:t>
            </a:r>
            <a:r>
              <a:rPr lang="ja-JP" altLang="en-US" sz="1050" dirty="0" smtClean="0"/>
              <a:t>　</a:t>
            </a:r>
            <a:r>
              <a:rPr lang="ja-JP" altLang="en-US" sz="1050" dirty="0" smtClean="0">
                <a:solidFill>
                  <a:srgbClr val="FF0000"/>
                </a:solidFill>
              </a:rPr>
              <a:t>赤：理論値</a:t>
            </a:r>
            <a:endParaRPr kumimoji="1" lang="ja-JP" altLang="en-US" sz="1050" dirty="0">
              <a:solidFill>
                <a:srgbClr val="FF0000"/>
              </a:solidFill>
            </a:endParaRPr>
          </a:p>
        </p:txBody>
      </p:sp>
      <p:sp>
        <p:nvSpPr>
          <p:cNvPr id="9" name="正方形/長方形 8"/>
          <p:cNvSpPr/>
          <p:nvPr/>
        </p:nvSpPr>
        <p:spPr>
          <a:xfrm>
            <a:off x="179513" y="262391"/>
            <a:ext cx="8905804" cy="64633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fontAlgn="base">
              <a:spcBef>
                <a:spcPct val="0"/>
              </a:spcBef>
              <a:spcAft>
                <a:spcPct val="0"/>
              </a:spcAft>
              <a:defRPr/>
            </a:pPr>
            <a:r>
              <a:rPr lang="ja-JP" altLang="en-US" sz="36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マルチカラー・ブロードバンド光源の実験考察</a:t>
            </a:r>
            <a:endParaRPr lang="ja-JP" altLang="en-US" sz="36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
        <p:nvSpPr>
          <p:cNvPr id="11" name="テキスト ボックス 10"/>
          <p:cNvSpPr txBox="1"/>
          <p:nvPr/>
        </p:nvSpPr>
        <p:spPr>
          <a:xfrm>
            <a:off x="1757293" y="1196752"/>
            <a:ext cx="5493812" cy="369332"/>
          </a:xfrm>
          <a:prstGeom prst="rect">
            <a:avLst/>
          </a:prstGeom>
          <a:noFill/>
        </p:spPr>
        <p:txBody>
          <a:bodyPr wrap="none" rtlCol="0">
            <a:spAutoFit/>
          </a:bodyPr>
          <a:lstStyle/>
          <a:p>
            <a:r>
              <a:rPr lang="ja-JP" altLang="en-US" dirty="0">
                <a:latin typeface="メイリオ" pitchFamily="50" charset="-128"/>
                <a:ea typeface="メイリオ" pitchFamily="50" charset="-128"/>
              </a:rPr>
              <a:t>長波長になるにつれて、コントラスト</a:t>
            </a:r>
            <a:r>
              <a:rPr lang="ja-JP" altLang="en-US" dirty="0" smtClean="0">
                <a:latin typeface="メイリオ" pitchFamily="50" charset="-128"/>
                <a:ea typeface="メイリオ" pitchFamily="50" charset="-128"/>
              </a:rPr>
              <a:t>が低下した！</a:t>
            </a:r>
            <a:endParaRPr lang="en-US" altLang="ja-JP" dirty="0">
              <a:latin typeface="メイリオ" pitchFamily="50" charset="-128"/>
              <a:ea typeface="メイリオ" pitchFamily="50" charset="-128"/>
            </a:endParaRPr>
          </a:p>
        </p:txBody>
      </p:sp>
    </p:spTree>
    <p:extLst>
      <p:ext uri="{BB962C8B-B14F-4D97-AF65-F5344CB8AC3E}">
        <p14:creationId xmlns:p14="http://schemas.microsoft.com/office/powerpoint/2010/main" val="1884101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435280" cy="1143000"/>
          </a:xfrm>
        </p:spPr>
        <p:txBody>
          <a:bodyPr>
            <a:noAutofit/>
          </a:bodyPr>
          <a:lstStyle/>
          <a:p>
            <a:r>
              <a:rPr lang="ja-JP" altLang="en-US" sz="36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cs typeface="メイリオ"/>
              </a:rPr>
              <a:t>マルチカラー／ブロードバンド実験</a:t>
            </a:r>
            <a:r>
              <a:rPr kumimoji="1" lang="ja-JP" altLang="en-US" sz="3600" dirty="0" smtClean="0"/>
              <a:t>のまとめ</a:t>
            </a:r>
            <a:endParaRPr kumimoji="1" lang="ja-JP" altLang="en-US" sz="3600" dirty="0"/>
          </a:p>
        </p:txBody>
      </p:sp>
      <p:sp>
        <p:nvSpPr>
          <p:cNvPr id="6" name="コンテンツ プレースホルダ 5"/>
          <p:cNvSpPr txBox="1">
            <a:spLocks/>
          </p:cNvSpPr>
          <p:nvPr/>
        </p:nvSpPr>
        <p:spPr bwMode="auto">
          <a:xfrm>
            <a:off x="144016" y="1916832"/>
            <a:ext cx="8892480" cy="3579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ja-JP" altLang="en-US" sz="2400" b="0" i="0" u="none" strike="noStrike" kern="0" cap="none" spc="0" normalizeH="0" baseline="0" noProof="0" dirty="0" smtClean="0">
                <a:ln>
                  <a:noFill/>
                </a:ln>
                <a:solidFill>
                  <a:srgbClr val="000000"/>
                </a:solidFill>
                <a:effectLst/>
                <a:uLnTx/>
                <a:uFillTx/>
                <a:latin typeface="メイリオ" pitchFamily="50" charset="-128"/>
                <a:ea typeface="メイリオ" pitchFamily="50" charset="-128"/>
              </a:rPr>
              <a:t>今回初めて光源をマルチカラー化・ブロードバンド化した結果、</a:t>
            </a:r>
            <a:r>
              <a:rPr kumimoji="1" lang="ja-JP" altLang="en-US" sz="24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rPr>
              <a:t>すべての帯域でバイナリ瞳マスク・コロナグラフによるコントラスト改善</a:t>
            </a:r>
            <a:r>
              <a:rPr kumimoji="1" lang="ja-JP" altLang="en-US" sz="2400" b="0" i="0" u="none" strike="noStrike" kern="0" cap="none" spc="0" normalizeH="0" baseline="0" noProof="0" dirty="0" smtClean="0">
                <a:ln>
                  <a:noFill/>
                </a:ln>
                <a:solidFill>
                  <a:srgbClr val="000000"/>
                </a:solidFill>
                <a:effectLst/>
                <a:uLnTx/>
                <a:uFillTx/>
                <a:latin typeface="メイリオ" pitchFamily="50" charset="-128"/>
                <a:ea typeface="メイリオ" pitchFamily="50" charset="-128"/>
              </a:rPr>
              <a:t>が確認された。</a:t>
            </a:r>
            <a:endParaRPr kumimoji="1" lang="en-US" altLang="ja-JP" sz="2400" b="0" i="0" u="none" strike="noStrike" kern="0" cap="none" spc="0" normalizeH="0" baseline="0" noProof="0" dirty="0" smtClean="0">
              <a:ln>
                <a:noFill/>
              </a:ln>
              <a:solidFill>
                <a:srgbClr val="000000"/>
              </a:solidFill>
              <a:effectLst/>
              <a:uLnTx/>
              <a:uFillTx/>
              <a:latin typeface="メイリオ" pitchFamily="50" charset="-128"/>
              <a:ea typeface="メイリオ" pitchFamily="50"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1" lang="en-US" altLang="ja-JP" sz="2400" b="0" i="0" u="none" strike="noStrike" kern="0" cap="none" spc="0" normalizeH="0" baseline="0" noProof="0" dirty="0" smtClean="0">
              <a:ln>
                <a:noFill/>
              </a:ln>
              <a:solidFill>
                <a:srgbClr val="000000"/>
              </a:solidFill>
              <a:effectLst/>
              <a:uLnTx/>
              <a:uFillTx/>
              <a:latin typeface="メイリオ" pitchFamily="50" charset="-128"/>
              <a:ea typeface="メイリオ" pitchFamily="50"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ja-JP" altLang="ja-JP" sz="2400" b="0" i="0" u="none" strike="noStrike" kern="0" cap="none" spc="0" normalizeH="0" baseline="0" noProof="0" dirty="0" smtClean="0">
                <a:ln>
                  <a:noFill/>
                </a:ln>
                <a:solidFill>
                  <a:srgbClr val="FF0000"/>
                </a:solidFill>
                <a:effectLst/>
                <a:uLnTx/>
                <a:uFillTx/>
                <a:latin typeface="メイリオ"/>
                <a:ea typeface="メイリオ"/>
                <a:cs typeface="メイリオ"/>
              </a:rPr>
              <a:t>瞳マスク方式</a:t>
            </a:r>
            <a:r>
              <a:rPr kumimoji="1" lang="ja-JP" altLang="en-US" sz="2400" b="0" i="0" u="none" strike="noStrike" kern="0" cap="none" spc="0" normalizeH="0" baseline="0" noProof="0" dirty="0" smtClean="0">
                <a:ln>
                  <a:noFill/>
                </a:ln>
                <a:solidFill>
                  <a:srgbClr val="FF0000"/>
                </a:solidFill>
                <a:effectLst/>
                <a:uLnTx/>
                <a:uFillTx/>
                <a:latin typeface="メイリオ"/>
                <a:ea typeface="メイリオ"/>
                <a:cs typeface="メイリオ"/>
              </a:rPr>
              <a:t>は広い</a:t>
            </a:r>
            <a:r>
              <a:rPr kumimoji="1" lang="ja-JP" altLang="ja-JP" sz="2400" b="0" i="0" u="none" strike="noStrike" kern="0" cap="none" spc="0" normalizeH="0" baseline="0" noProof="0" dirty="0" smtClean="0">
                <a:ln>
                  <a:noFill/>
                </a:ln>
                <a:solidFill>
                  <a:srgbClr val="FF0000"/>
                </a:solidFill>
                <a:effectLst/>
                <a:uLnTx/>
                <a:uFillTx/>
                <a:latin typeface="メイリオ"/>
                <a:ea typeface="メイリオ"/>
                <a:cs typeface="メイリオ"/>
              </a:rPr>
              <a:t>波長</a:t>
            </a:r>
            <a:r>
              <a:rPr kumimoji="1" lang="ja-JP" altLang="en-US" sz="2400" b="0" i="0" u="none" strike="noStrike" kern="0" cap="none" spc="0" normalizeH="0" baseline="0" noProof="0" dirty="0" smtClean="0">
                <a:ln>
                  <a:noFill/>
                </a:ln>
                <a:solidFill>
                  <a:srgbClr val="FF0000"/>
                </a:solidFill>
                <a:effectLst/>
                <a:uLnTx/>
                <a:uFillTx/>
                <a:latin typeface="メイリオ"/>
                <a:ea typeface="メイリオ"/>
                <a:cs typeface="メイリオ"/>
              </a:rPr>
              <a:t>域で効く</a:t>
            </a:r>
            <a:r>
              <a:rPr kumimoji="1" lang="ja-JP" altLang="en-US" sz="2400" b="0" i="0" u="none" strike="noStrike" kern="0" cap="none" spc="0" normalizeH="0" baseline="0" noProof="0" dirty="0" smtClean="0">
                <a:ln>
                  <a:noFill/>
                </a:ln>
                <a:solidFill>
                  <a:srgbClr val="000000"/>
                </a:solidFill>
                <a:effectLst/>
                <a:uLnTx/>
                <a:uFillTx/>
                <a:latin typeface="メイリオ"/>
                <a:ea typeface="メイリオ"/>
                <a:cs typeface="メイリオ"/>
              </a:rPr>
              <a:t>ことを実証し、実際の望遠鏡に搭載する際の有効性（</a:t>
            </a:r>
            <a:r>
              <a:rPr kumimoji="1" lang="ja-JP" altLang="ja-JP" sz="2400" b="0" i="0" u="none" strike="noStrike" kern="0" cap="none" spc="0" normalizeH="0" baseline="0" noProof="0" dirty="0" smtClean="0">
                <a:ln>
                  <a:noFill/>
                </a:ln>
                <a:solidFill>
                  <a:srgbClr val="3366FF"/>
                </a:solidFill>
                <a:effectLst/>
                <a:uLnTx/>
                <a:uFillTx/>
                <a:latin typeface="メイリオ"/>
                <a:ea typeface="メイリオ"/>
                <a:cs typeface="メイリオ"/>
              </a:rPr>
              <a:t>広帯域の分光機能</a:t>
            </a:r>
            <a:r>
              <a:rPr kumimoji="1" lang="ja-JP" altLang="en-US" sz="2400" b="0" i="0" u="none" strike="noStrike" kern="0" cap="none" spc="0" normalizeH="0" baseline="0" noProof="0" dirty="0" smtClean="0">
                <a:ln>
                  <a:noFill/>
                </a:ln>
                <a:solidFill>
                  <a:srgbClr val="3366FF"/>
                </a:solidFill>
                <a:effectLst/>
                <a:uLnTx/>
                <a:uFillTx/>
                <a:latin typeface="メイリオ"/>
                <a:ea typeface="メイリオ"/>
                <a:cs typeface="メイリオ"/>
              </a:rPr>
              <a:t>など</a:t>
            </a:r>
            <a:r>
              <a:rPr kumimoji="1" lang="ja-JP" altLang="en-US" sz="2400" b="0" i="0" u="none" strike="noStrike" kern="0" cap="none" spc="0" normalizeH="0" baseline="0" noProof="0" dirty="0" smtClean="0">
                <a:ln>
                  <a:noFill/>
                </a:ln>
                <a:solidFill>
                  <a:srgbClr val="000000"/>
                </a:solidFill>
                <a:effectLst/>
                <a:uLnTx/>
                <a:uFillTx/>
                <a:latin typeface="メイリオ"/>
                <a:ea typeface="メイリオ"/>
                <a:cs typeface="メイリオ"/>
              </a:rPr>
              <a:t>）を劇的に向上させた。</a:t>
            </a:r>
            <a:endParaRPr kumimoji="1" lang="en-US" altLang="ja-JP" sz="2400" b="0" i="0" u="none" strike="noStrike" kern="0" cap="none" spc="0" normalizeH="0" baseline="0" noProof="0" dirty="0" smtClean="0">
              <a:ln>
                <a:noFill/>
              </a:ln>
              <a:solidFill>
                <a:srgbClr val="000000"/>
              </a:solidFill>
              <a:effectLst/>
              <a:uLnTx/>
              <a:uFillTx/>
              <a:latin typeface="メイリオ" pitchFamily="50" charset="-128"/>
              <a:ea typeface="メイリオ" pitchFamily="50" charset="-128"/>
            </a:endParaRPr>
          </a:p>
        </p:txBody>
      </p:sp>
    </p:spTree>
    <p:extLst>
      <p:ext uri="{BB962C8B-B14F-4D97-AF65-F5344CB8AC3E}">
        <p14:creationId xmlns:p14="http://schemas.microsoft.com/office/powerpoint/2010/main" val="836803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01021" y="2636914"/>
            <a:ext cx="6290604" cy="830997"/>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algn="ctr" fontAlgn="base">
              <a:spcBef>
                <a:spcPct val="0"/>
              </a:spcBef>
              <a:spcAft>
                <a:spcPct val="0"/>
              </a:spcAft>
              <a:defRPr/>
            </a:pPr>
            <a:r>
              <a:rPr lang="en-US" altLang="ja-JP" sz="4800" dirty="0">
                <a:latin typeface="メイリオ"/>
                <a:ea typeface="メイリオ"/>
                <a:cs typeface="メイリオ"/>
              </a:rPr>
              <a:t>2</a:t>
            </a:r>
            <a:r>
              <a:rPr lang="en-US" altLang="ja-JP" sz="4800" dirty="0" smtClean="0">
                <a:latin typeface="メイリオ"/>
                <a:ea typeface="メイリオ"/>
                <a:cs typeface="メイリオ"/>
              </a:rPr>
              <a:t>. </a:t>
            </a:r>
            <a:r>
              <a:rPr lang="ja-JP" altLang="en-US" sz="4800" dirty="0" smtClean="0">
                <a:latin typeface="+mj-ea"/>
                <a:ea typeface="+mj-ea"/>
                <a:cs typeface="メイリオ"/>
              </a:rPr>
              <a:t>自立型瞳マスク実験</a:t>
            </a:r>
            <a:endParaRPr lang="en-US" altLang="ja-JP" sz="4800" dirty="0">
              <a:latin typeface="+mj-ea"/>
              <a:ea typeface="+mj-ea"/>
              <a:cs typeface="メイリオ"/>
            </a:endParaRPr>
          </a:p>
        </p:txBody>
      </p:sp>
      <p:sp>
        <p:nvSpPr>
          <p:cNvPr id="2" name="正方形/長方形 1"/>
          <p:cNvSpPr/>
          <p:nvPr/>
        </p:nvSpPr>
        <p:spPr>
          <a:xfrm>
            <a:off x="1547665" y="3789042"/>
            <a:ext cx="6336704" cy="646331"/>
          </a:xfrm>
          <a:prstGeom prst="rect">
            <a:avLst/>
          </a:prstGeom>
        </p:spPr>
        <p:txBody>
          <a:bodyPr wrap="square">
            <a:spAutoFit/>
          </a:bodyPr>
          <a:lstStyle/>
          <a:p>
            <a:r>
              <a:rPr lang="ja-JP" altLang="en-US" dirty="0" smtClean="0">
                <a:solidFill>
                  <a:srgbClr val="3366FF"/>
                </a:solidFill>
                <a:latin typeface="メイリオ"/>
                <a:ea typeface="メイリオ"/>
                <a:cs typeface="メイリオ"/>
              </a:rPr>
              <a:t>目的：新た</a:t>
            </a:r>
            <a:r>
              <a:rPr lang="ja-JP" altLang="en-US" dirty="0">
                <a:solidFill>
                  <a:srgbClr val="3366FF"/>
                </a:solidFill>
                <a:latin typeface="メイリオ"/>
                <a:ea typeface="メイリオ"/>
                <a:cs typeface="メイリオ"/>
              </a:rPr>
              <a:t>に開発した、より実用化にふさわしい、自立型</a:t>
            </a:r>
            <a:r>
              <a:rPr lang="ja-JP" altLang="en-US" dirty="0" smtClean="0">
                <a:solidFill>
                  <a:srgbClr val="3366FF"/>
                </a:solidFill>
                <a:latin typeface="メイリオ"/>
                <a:ea typeface="メイリオ"/>
                <a:cs typeface="メイリオ"/>
              </a:rPr>
              <a:t>マスクがコントラスト</a:t>
            </a:r>
            <a:r>
              <a:rPr lang="ja-JP" altLang="en-US" dirty="0">
                <a:solidFill>
                  <a:srgbClr val="3366FF"/>
                </a:solidFill>
                <a:latin typeface="メイリオ"/>
                <a:ea typeface="メイリオ"/>
                <a:cs typeface="メイリオ"/>
              </a:rPr>
              <a:t>改善性能を発揮することを実証する</a:t>
            </a:r>
            <a:endParaRPr lang="ja-JP" altLang="en-US" sz="2000" dirty="0">
              <a:solidFill>
                <a:srgbClr val="3366FF"/>
              </a:solidFill>
              <a:latin typeface="メイリオ"/>
              <a:ea typeface="メイリオ"/>
              <a:cs typeface="メイリオ"/>
            </a:endParaRPr>
          </a:p>
        </p:txBody>
      </p:sp>
    </p:spTree>
    <p:extLst>
      <p:ext uri="{BB962C8B-B14F-4D97-AF65-F5344CB8AC3E}">
        <p14:creationId xmlns:p14="http://schemas.microsoft.com/office/powerpoint/2010/main" val="3584772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a:grpSpLocks noChangeAspect="1"/>
          </p:cNvGrpSpPr>
          <p:nvPr/>
        </p:nvGrpSpPr>
        <p:grpSpPr>
          <a:xfrm>
            <a:off x="5940153" y="1196752"/>
            <a:ext cx="3172663" cy="2448296"/>
            <a:chOff x="4575652" y="690514"/>
            <a:chExt cx="5201088" cy="4013599"/>
          </a:xfrm>
        </p:grpSpPr>
        <p:pic>
          <p:nvPicPr>
            <p:cNvPr id="10" name="図 9" descr="mask3psf.jpg"/>
            <p:cNvPicPr>
              <a:picLocks noChangeAspect="1"/>
            </p:cNvPicPr>
            <p:nvPr/>
          </p:nvPicPr>
          <p:blipFill>
            <a:blip r:embed="rId3" cstate="print"/>
            <a:stretch>
              <a:fillRect/>
            </a:stretch>
          </p:blipFill>
          <p:spPr>
            <a:xfrm rot="5400000">
              <a:off x="6923854" y="2077277"/>
              <a:ext cx="2071703" cy="2203378"/>
            </a:xfrm>
            <a:prstGeom prst="rect">
              <a:avLst/>
            </a:prstGeom>
          </p:spPr>
        </p:pic>
        <p:pic>
          <p:nvPicPr>
            <p:cNvPr id="12" name="図 11" descr="mask3.jpg"/>
            <p:cNvPicPr>
              <a:picLocks noChangeAspect="1"/>
            </p:cNvPicPr>
            <p:nvPr/>
          </p:nvPicPr>
          <p:blipFill>
            <a:blip r:embed="rId4" cstate="print"/>
            <a:stretch>
              <a:fillRect/>
            </a:stretch>
          </p:blipFill>
          <p:spPr>
            <a:xfrm rot="5400000">
              <a:off x="4988542" y="2155204"/>
              <a:ext cx="1881561" cy="1857388"/>
            </a:xfrm>
            <a:prstGeom prst="rect">
              <a:avLst/>
            </a:prstGeom>
          </p:spPr>
        </p:pic>
        <p:sp>
          <p:nvSpPr>
            <p:cNvPr id="14" name="テキスト ボックス 13"/>
            <p:cNvSpPr txBox="1"/>
            <p:nvPr/>
          </p:nvSpPr>
          <p:spPr>
            <a:xfrm>
              <a:off x="4575652" y="690514"/>
              <a:ext cx="5201088" cy="1513655"/>
            </a:xfrm>
            <a:prstGeom prst="rect">
              <a:avLst/>
            </a:prstGeom>
            <a:noFill/>
          </p:spPr>
          <p:txBody>
            <a:bodyPr wrap="none" rtlCol="0">
              <a:spAutoFit/>
            </a:bodyPr>
            <a:lstStyle/>
            <a:p>
              <a:pPr>
                <a:buFont typeface="Arial" pitchFamily="34" charset="0"/>
                <a:buChar char="•"/>
              </a:pPr>
              <a:r>
                <a:rPr lang="en-US" altLang="ja-JP" dirty="0" smtClean="0">
                  <a:solidFill>
                    <a:srgbClr val="FF0000"/>
                  </a:solidFill>
                </a:rPr>
                <a:t> Mask</a:t>
              </a:r>
              <a:r>
                <a:rPr lang="ja-JP" altLang="en-US" dirty="0" smtClean="0">
                  <a:solidFill>
                    <a:srgbClr val="FF0000"/>
                  </a:solidFill>
                </a:rPr>
                <a:t>の設計コントラスト：</a:t>
              </a:r>
              <a:r>
                <a:rPr lang="en-US" altLang="ja-JP" dirty="0" smtClean="0">
                  <a:solidFill>
                    <a:srgbClr val="FF0000"/>
                  </a:solidFill>
                </a:rPr>
                <a:t>10⁻</a:t>
              </a:r>
              <a:r>
                <a:rPr lang="en-US" altLang="ja-JP" dirty="0" smtClean="0">
                  <a:solidFill>
                    <a:srgbClr val="FF0000"/>
                  </a:solidFill>
                  <a:latin typeface="Calibri"/>
                </a:rPr>
                <a:t>¹⁰</a:t>
              </a:r>
            </a:p>
            <a:p>
              <a:pPr>
                <a:buFont typeface="Arial" pitchFamily="34" charset="0"/>
                <a:buChar char="•"/>
              </a:pPr>
              <a:r>
                <a:rPr lang="en-US" altLang="ja-JP" dirty="0">
                  <a:solidFill>
                    <a:srgbClr val="FF0000"/>
                  </a:solidFill>
                </a:rPr>
                <a:t> </a:t>
              </a:r>
              <a:r>
                <a:rPr lang="en-US" altLang="ja-JP" dirty="0" smtClean="0">
                  <a:solidFill>
                    <a:srgbClr val="FF0000"/>
                  </a:solidFill>
                </a:rPr>
                <a:t>Mask</a:t>
              </a:r>
              <a:r>
                <a:rPr lang="ja-JP" altLang="en-US" dirty="0" smtClean="0">
                  <a:solidFill>
                    <a:srgbClr val="FF0000"/>
                  </a:solidFill>
                </a:rPr>
                <a:t>の大きさ：</a:t>
              </a:r>
              <a:r>
                <a:rPr lang="en-US" altLang="ja-JP" dirty="0" smtClean="0">
                  <a:solidFill>
                    <a:srgbClr val="FF0000"/>
                  </a:solidFill>
                </a:rPr>
                <a:t>10mm</a:t>
              </a:r>
            </a:p>
            <a:p>
              <a:pPr>
                <a:buFont typeface="Arial" pitchFamily="34" charset="0"/>
                <a:buChar char="•"/>
              </a:pPr>
              <a:r>
                <a:rPr kumimoji="1" lang="en-US" altLang="ja-JP" dirty="0" smtClean="0">
                  <a:solidFill>
                    <a:srgbClr val="FF0000"/>
                  </a:solidFill>
                </a:rPr>
                <a:t> Mask</a:t>
              </a:r>
              <a:r>
                <a:rPr kumimoji="1" lang="ja-JP" altLang="en-US" dirty="0" smtClean="0">
                  <a:solidFill>
                    <a:srgbClr val="FF0000"/>
                  </a:solidFill>
                </a:rPr>
                <a:t>の厚さ：</a:t>
              </a:r>
              <a:r>
                <a:rPr kumimoji="1" lang="en-US" altLang="ja-JP" dirty="0" smtClean="0">
                  <a:solidFill>
                    <a:srgbClr val="FF0000"/>
                  </a:solidFill>
                </a:rPr>
                <a:t>2μm</a:t>
              </a:r>
              <a:endParaRPr kumimoji="1" lang="ja-JP" altLang="en-US" dirty="0"/>
            </a:p>
          </p:txBody>
        </p:sp>
        <p:sp>
          <p:nvSpPr>
            <p:cNvPr id="15" name="テキスト ボックス 12"/>
            <p:cNvSpPr txBox="1"/>
            <p:nvPr/>
          </p:nvSpPr>
          <p:spPr>
            <a:xfrm>
              <a:off x="5401972" y="4083457"/>
              <a:ext cx="1059559" cy="60546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smtClean="0"/>
                <a:t>開口</a:t>
              </a:r>
              <a:endParaRPr kumimoji="1" lang="ja-JP" altLang="en-US" dirty="0"/>
            </a:p>
          </p:txBody>
        </p:sp>
        <p:sp>
          <p:nvSpPr>
            <p:cNvPr id="16" name="テキスト ボックス 11"/>
            <p:cNvSpPr txBox="1"/>
            <p:nvPr/>
          </p:nvSpPr>
          <p:spPr>
            <a:xfrm>
              <a:off x="7588743" y="4098651"/>
              <a:ext cx="1059559" cy="60546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像面</a:t>
              </a:r>
            </a:p>
          </p:txBody>
        </p:sp>
      </p:grpSp>
      <p:sp>
        <p:nvSpPr>
          <p:cNvPr id="18" name="正方形/長方形 17"/>
          <p:cNvSpPr/>
          <p:nvPr/>
        </p:nvSpPr>
        <p:spPr>
          <a:xfrm>
            <a:off x="755577" y="1412776"/>
            <a:ext cx="5328592" cy="2339102"/>
          </a:xfrm>
          <a:prstGeom prst="rect">
            <a:avLst/>
          </a:prstGeom>
        </p:spPr>
        <p:txBody>
          <a:bodyPr wrap="square">
            <a:spAutoFit/>
          </a:bodyPr>
          <a:lstStyle/>
          <a:p>
            <a:pPr>
              <a:buNone/>
            </a:pPr>
            <a:r>
              <a:rPr lang="ja-JP" altLang="en-US" dirty="0" smtClean="0">
                <a:latin typeface="メイリオ"/>
                <a:ea typeface="メイリオ"/>
                <a:cs typeface="メイリオ"/>
              </a:rPr>
              <a:t>課題</a:t>
            </a:r>
            <a:r>
              <a:rPr lang="ja-JP" altLang="en-US" dirty="0">
                <a:latin typeface="メイリオ"/>
                <a:ea typeface="メイリオ"/>
                <a:cs typeface="メイリオ"/>
              </a:rPr>
              <a:t>）これまで用いてきたガラス基板マスクは</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742950" lvl="1" indent="-285750">
              <a:buFont typeface="Arial"/>
              <a:buChar char="•"/>
            </a:pPr>
            <a:r>
              <a:rPr lang="ja-JP" altLang="en-US" dirty="0" smtClean="0">
                <a:latin typeface="メイリオ"/>
                <a:ea typeface="メイリオ"/>
                <a:cs typeface="メイリオ"/>
              </a:rPr>
              <a:t>基板</a:t>
            </a:r>
            <a:r>
              <a:rPr lang="ja-JP" altLang="en-US" dirty="0">
                <a:latin typeface="メイリオ"/>
                <a:ea typeface="メイリオ"/>
                <a:cs typeface="メイリオ"/>
              </a:rPr>
              <a:t>透過率による光のロスがある</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742950" lvl="1" indent="-285750">
              <a:buFont typeface="Arial"/>
              <a:buChar char="•"/>
            </a:pPr>
            <a:r>
              <a:rPr lang="ja-JP" altLang="en-US" dirty="0" smtClean="0">
                <a:latin typeface="メイリオ"/>
                <a:ea typeface="メイリオ"/>
                <a:cs typeface="メイリオ"/>
              </a:rPr>
              <a:t>基板反射に</a:t>
            </a:r>
            <a:r>
              <a:rPr lang="ja-JP" altLang="en-US" dirty="0">
                <a:latin typeface="メイリオ"/>
                <a:ea typeface="メイリオ"/>
                <a:cs typeface="メイリオ"/>
              </a:rPr>
              <a:t>よるゴーストがある</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742950" lvl="1" indent="-285750">
              <a:buFont typeface="Arial"/>
              <a:buChar char="•"/>
            </a:pPr>
            <a:r>
              <a:rPr lang="ja-JP" altLang="en-US" dirty="0" smtClean="0">
                <a:latin typeface="メイリオ"/>
                <a:ea typeface="メイリオ"/>
                <a:cs typeface="メイリオ"/>
              </a:rPr>
              <a:t>基板</a:t>
            </a:r>
            <a:r>
              <a:rPr lang="ja-JP" altLang="en-US" dirty="0">
                <a:latin typeface="メイリオ"/>
                <a:ea typeface="メイリオ"/>
                <a:cs typeface="メイリオ"/>
              </a:rPr>
              <a:t>屈折率の波長依存性の影響を受ける</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a:buNone/>
            </a:pPr>
            <a:r>
              <a:rPr lang="ja-JP" altLang="en-US" dirty="0" smtClean="0">
                <a:latin typeface="メイリオ"/>
                <a:ea typeface="メイリオ"/>
                <a:cs typeface="メイリオ"/>
              </a:rPr>
              <a:t>と</a:t>
            </a:r>
            <a:r>
              <a:rPr lang="ja-JP" altLang="en-US" dirty="0">
                <a:latin typeface="メイリオ"/>
                <a:ea typeface="メイリオ"/>
                <a:cs typeface="メイリオ"/>
              </a:rPr>
              <a:t>いう問題点がある</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a:buNone/>
            </a:pPr>
            <a:r>
              <a:rPr lang="ja-JP" altLang="en-US" dirty="0" smtClean="0">
                <a:solidFill>
                  <a:schemeClr val="accent1"/>
                </a:solidFill>
                <a:latin typeface="メイリオ"/>
                <a:ea typeface="メイリオ"/>
                <a:cs typeface="メイリオ"/>
              </a:rPr>
              <a:t>→</a:t>
            </a:r>
            <a:r>
              <a:rPr lang="en-US" altLang="ja-JP" dirty="0" smtClean="0">
                <a:solidFill>
                  <a:schemeClr val="accent1"/>
                </a:solidFill>
                <a:latin typeface="メイリオ"/>
                <a:ea typeface="メイリオ"/>
                <a:cs typeface="メイリオ"/>
              </a:rPr>
              <a:t>Cu</a:t>
            </a:r>
            <a:r>
              <a:rPr lang="ja-JP" altLang="en-US" dirty="0" smtClean="0">
                <a:solidFill>
                  <a:schemeClr val="accent1"/>
                </a:solidFill>
                <a:latin typeface="メイリオ"/>
                <a:ea typeface="メイリオ"/>
                <a:cs typeface="メイリオ"/>
              </a:rPr>
              <a:t>の金属薄板による、基板を用いない自立型瞳マスク開発した（豊和産業株式会社にて製作 ）</a:t>
            </a:r>
          </a:p>
          <a:p>
            <a:endParaRPr lang="en-US" altLang="ja-JP" sz="2000" b="1" dirty="0" smtClean="0">
              <a:solidFill>
                <a:schemeClr val="accent1"/>
              </a:solidFill>
            </a:endParaRPr>
          </a:p>
        </p:txBody>
      </p:sp>
      <p:sp>
        <p:nvSpPr>
          <p:cNvPr id="20" name="正方形/長方形 19"/>
          <p:cNvSpPr/>
          <p:nvPr/>
        </p:nvSpPr>
        <p:spPr>
          <a:xfrm>
            <a:off x="1547664" y="332658"/>
            <a:ext cx="5895564"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lvl="0"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自立型バイナリ瞳マスク</a:t>
            </a:r>
          </a:p>
        </p:txBody>
      </p:sp>
      <p:pic>
        <p:nvPicPr>
          <p:cNvPr id="3" name="図 2" descr="newmas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4005064"/>
            <a:ext cx="2592288" cy="1944216"/>
          </a:xfrm>
          <a:prstGeom prst="rect">
            <a:avLst/>
          </a:prstGeom>
        </p:spPr>
      </p:pic>
      <p:pic>
        <p:nvPicPr>
          <p:cNvPr id="4" name="図 3" descr="optics_setup_hoct_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658" y="3645024"/>
            <a:ext cx="5899511" cy="2880320"/>
          </a:xfrm>
          <a:prstGeom prst="rect">
            <a:avLst/>
          </a:prstGeom>
        </p:spPr>
      </p:pic>
      <p:cxnSp>
        <p:nvCxnSpPr>
          <p:cNvPr id="6" name="直線矢印コネクタ 5"/>
          <p:cNvCxnSpPr/>
          <p:nvPr/>
        </p:nvCxnSpPr>
        <p:spPr>
          <a:xfrm>
            <a:off x="5580112" y="3284984"/>
            <a:ext cx="1008112"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99792" y="332656"/>
            <a:ext cx="3628217" cy="923330"/>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algn="ctr" fontAlgn="base">
              <a:spcBef>
                <a:spcPct val="0"/>
              </a:spcBef>
              <a:spcAft>
                <a:spcPct val="0"/>
              </a:spcAft>
              <a:defRPr/>
            </a:pPr>
            <a:r>
              <a:rPr lang="en-US" altLang="ja-JP" sz="5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ABSTRACT</a:t>
            </a:r>
            <a:endParaRPr lang="ja-JP" altLang="en-US" sz="5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
        <p:nvSpPr>
          <p:cNvPr id="6" name="正方形/長方形 5"/>
          <p:cNvSpPr/>
          <p:nvPr/>
        </p:nvSpPr>
        <p:spPr>
          <a:xfrm>
            <a:off x="683568" y="1628800"/>
            <a:ext cx="7920880" cy="4247317"/>
          </a:xfrm>
          <a:prstGeom prst="rect">
            <a:avLst/>
          </a:prstGeom>
        </p:spPr>
        <p:txBody>
          <a:bodyPr wrap="square">
            <a:spAutoFit/>
          </a:bodyPr>
          <a:lstStyle/>
          <a:p>
            <a:pPr marL="285750" indent="-285750">
              <a:buFont typeface="Wingdings" charset="2"/>
              <a:buChar char="²"/>
            </a:pPr>
            <a:r>
              <a:rPr kumimoji="0" lang="ja-JP" altLang="en-US" kern="0" dirty="0" smtClean="0">
                <a:solidFill>
                  <a:srgbClr val="000000"/>
                </a:solidFill>
                <a:latin typeface="メイリオ" pitchFamily="50" charset="-128"/>
                <a:ea typeface="メイリオ" pitchFamily="50" charset="-128"/>
              </a:rPr>
              <a:t>我々は、惑星</a:t>
            </a:r>
            <a:r>
              <a:rPr kumimoji="0" lang="ja-JP" altLang="en-US" kern="0" dirty="0">
                <a:solidFill>
                  <a:srgbClr val="000000"/>
                </a:solidFill>
                <a:latin typeface="メイリオ" pitchFamily="50" charset="-128"/>
                <a:ea typeface="メイリオ" pitchFamily="50" charset="-128"/>
              </a:rPr>
              <a:t>系の多様性や形成過程を系統的に理解するために</a:t>
            </a:r>
            <a:r>
              <a:rPr kumimoji="0" lang="ja-JP" altLang="en-US" kern="0" dirty="0" smtClean="0">
                <a:solidFill>
                  <a:srgbClr val="000000"/>
                </a:solidFill>
                <a:latin typeface="メイリオ" pitchFamily="50" charset="-128"/>
                <a:ea typeface="メイリオ" pitchFamily="50" charset="-128"/>
              </a:rPr>
              <a:t>重要な、</a:t>
            </a:r>
            <a:r>
              <a:rPr kumimoji="0" lang="ja-JP" altLang="en-US" kern="0" dirty="0" smtClean="0">
                <a:solidFill>
                  <a:srgbClr val="FF0000"/>
                </a:solidFill>
                <a:latin typeface="メイリオ" pitchFamily="50" charset="-128"/>
                <a:ea typeface="メイリオ" pitchFamily="50" charset="-128"/>
              </a:rPr>
              <a:t>系外惑星の直接観測</a:t>
            </a:r>
            <a:r>
              <a:rPr lang="ja-JP" altLang="en-US" dirty="0" smtClean="0">
                <a:solidFill>
                  <a:srgbClr val="FF0000"/>
                </a:solidFill>
                <a:latin typeface="メイリオ"/>
                <a:ea typeface="メイリオ"/>
                <a:cs typeface="メイリオ"/>
              </a:rPr>
              <a:t>を目指している。</a:t>
            </a:r>
            <a:endParaRPr lang="en-US" altLang="ja-JP" dirty="0" smtClean="0">
              <a:solidFill>
                <a:srgbClr val="FF0000"/>
              </a:solidFill>
              <a:latin typeface="メイリオ"/>
              <a:ea typeface="メイリオ"/>
              <a:cs typeface="メイリオ"/>
            </a:endParaRPr>
          </a:p>
          <a:p>
            <a:pPr marL="285750" indent="-285750">
              <a:buFont typeface="Wingdings" charset="2"/>
              <a:buChar char="²"/>
            </a:pPr>
            <a:endParaRPr lang="en-US" altLang="ja-JP" dirty="0">
              <a:solidFill>
                <a:srgbClr val="FF0000"/>
              </a:solidFill>
              <a:latin typeface="メイリオ"/>
              <a:ea typeface="メイリオ"/>
              <a:cs typeface="メイリオ"/>
            </a:endParaRPr>
          </a:p>
          <a:p>
            <a:pPr marL="285750" indent="-285750">
              <a:buFont typeface="Wingdings" charset="2"/>
              <a:buChar char="²"/>
            </a:pPr>
            <a:r>
              <a:rPr lang="ja-JP" altLang="en-US" dirty="0" smtClean="0">
                <a:latin typeface="メイリオ"/>
                <a:ea typeface="メイリオ"/>
                <a:cs typeface="メイリオ"/>
              </a:rPr>
              <a:t>本研究</a:t>
            </a:r>
            <a:r>
              <a:rPr lang="ja-JP" altLang="en-US" dirty="0">
                <a:latin typeface="メイリオ"/>
                <a:ea typeface="メイリオ"/>
                <a:cs typeface="メイリオ"/>
              </a:rPr>
              <a:t>では</a:t>
            </a:r>
            <a:r>
              <a:rPr lang="ja-JP" altLang="en-US" dirty="0" smtClean="0">
                <a:latin typeface="メイリオ"/>
                <a:ea typeface="メイリオ"/>
                <a:cs typeface="メイリオ"/>
              </a:rPr>
              <a:t>、系外惑星</a:t>
            </a:r>
            <a:r>
              <a:rPr lang="ja-JP" altLang="en-US" dirty="0">
                <a:latin typeface="メイリオ"/>
                <a:ea typeface="メイリオ"/>
                <a:cs typeface="メイリオ"/>
              </a:rPr>
              <a:t>を直接観測するための</a:t>
            </a:r>
            <a:r>
              <a:rPr lang="en-US" altLang="en-US" dirty="0">
                <a:latin typeface="メイリオ"/>
                <a:ea typeface="メイリオ"/>
                <a:cs typeface="メイリオ"/>
              </a:rPr>
              <a:t>高コントラスト撮像装置</a:t>
            </a:r>
            <a:r>
              <a:rPr lang="ja-JP" altLang="en-US" dirty="0">
                <a:latin typeface="メイリオ"/>
                <a:ea typeface="メイリオ"/>
                <a:cs typeface="メイリオ"/>
              </a:rPr>
              <a:t>（</a:t>
            </a:r>
            <a:r>
              <a:rPr lang="ja-JP" altLang="en-US" dirty="0">
                <a:solidFill>
                  <a:srgbClr val="FF0000"/>
                </a:solidFill>
                <a:latin typeface="メイリオ"/>
                <a:ea typeface="メイリオ"/>
                <a:cs typeface="メイリオ"/>
              </a:rPr>
              <a:t>バイナリ瞳</a:t>
            </a:r>
            <a:r>
              <a:rPr lang="ja-JP" altLang="en-US" dirty="0" smtClean="0">
                <a:solidFill>
                  <a:srgbClr val="FF0000"/>
                </a:solidFill>
                <a:latin typeface="メイリオ"/>
                <a:ea typeface="メイリオ"/>
                <a:cs typeface="メイリオ"/>
              </a:rPr>
              <a:t>マスク・コロナグラフ</a:t>
            </a:r>
            <a:r>
              <a:rPr lang="ja-JP" altLang="en-US" dirty="0">
                <a:latin typeface="メイリオ"/>
                <a:ea typeface="メイリオ"/>
                <a:cs typeface="メイリオ"/>
              </a:rPr>
              <a:t>）</a:t>
            </a:r>
            <a:r>
              <a:rPr lang="en-US" altLang="en-US" dirty="0">
                <a:latin typeface="メイリオ"/>
                <a:ea typeface="メイリオ"/>
                <a:cs typeface="メイリオ"/>
              </a:rPr>
              <a:t>の開発をおこな</a:t>
            </a:r>
            <a:r>
              <a:rPr lang="en-US" altLang="en-US" dirty="0" smtClean="0">
                <a:latin typeface="メイリオ"/>
                <a:ea typeface="メイリオ"/>
                <a:cs typeface="メイリオ"/>
              </a:rPr>
              <a:t>っ</a:t>
            </a:r>
            <a:r>
              <a:rPr lang="ja-JP" altLang="en-US" dirty="0" smtClean="0">
                <a:latin typeface="メイリオ"/>
                <a:ea typeface="メイリオ"/>
                <a:cs typeface="メイリオ"/>
              </a:rPr>
              <a:t>た</a:t>
            </a:r>
            <a:r>
              <a:rPr lang="en-US" altLang="en-US" dirty="0" smtClean="0">
                <a:latin typeface="メイリオ"/>
                <a:ea typeface="メイリオ"/>
                <a:cs typeface="メイリオ"/>
              </a:rPr>
              <a:t>。</a:t>
            </a:r>
          </a:p>
          <a:p>
            <a:pPr marL="285750" indent="-285750">
              <a:buFont typeface="Wingdings" charset="2"/>
              <a:buChar char="²"/>
            </a:pPr>
            <a:endParaRPr lang="en-US" altLang="en-US" dirty="0" smtClean="0">
              <a:latin typeface="メイリオ"/>
              <a:ea typeface="メイリオ"/>
              <a:cs typeface="メイリオ"/>
            </a:endParaRPr>
          </a:p>
          <a:p>
            <a:pPr marL="800100" lvl="1" indent="-342900">
              <a:buFont typeface="+mj-lt"/>
              <a:buAutoNum type="arabicPeriod"/>
            </a:pPr>
            <a:r>
              <a:rPr lang="ja-JP" altLang="en-US" dirty="0" smtClean="0">
                <a:latin typeface="メイリオ"/>
                <a:ea typeface="メイリオ"/>
                <a:cs typeface="メイリオ"/>
              </a:rPr>
              <a:t>このコロナグラフがマルチカラー／ブロードバンド光源においても広い波長域でコントラスト改善を生み出すこと、</a:t>
            </a:r>
          </a:p>
          <a:p>
            <a:pPr marL="800100" lvl="1" indent="-342900">
              <a:buFont typeface="+mj-lt"/>
              <a:buAutoNum type="arabicPeriod"/>
            </a:pPr>
            <a:r>
              <a:rPr lang="ja-JP" altLang="en-US" dirty="0" smtClean="0">
                <a:latin typeface="メイリオ"/>
                <a:ea typeface="メイリオ"/>
                <a:cs typeface="メイリオ"/>
              </a:rPr>
              <a:t>そして</a:t>
            </a:r>
            <a:r>
              <a:rPr lang="ja-JP" altLang="en-US" dirty="0">
                <a:latin typeface="メイリオ"/>
                <a:ea typeface="メイリオ"/>
                <a:cs typeface="メイリオ"/>
              </a:rPr>
              <a:t>、新たに開発した、より実用化に</a:t>
            </a:r>
            <a:r>
              <a:rPr lang="ja-JP" altLang="en-US" dirty="0" smtClean="0">
                <a:latin typeface="メイリオ"/>
                <a:ea typeface="メイリオ"/>
                <a:cs typeface="メイリオ"/>
              </a:rPr>
              <a:t>ふさわしい、自立型マスクが従来の基板マスクと同等のコントラスト</a:t>
            </a:r>
            <a:r>
              <a:rPr lang="ja-JP" altLang="en-US" dirty="0">
                <a:latin typeface="メイリオ"/>
                <a:ea typeface="メイリオ"/>
                <a:cs typeface="メイリオ"/>
              </a:rPr>
              <a:t>改善性能を発揮した</a:t>
            </a:r>
            <a:r>
              <a:rPr lang="ja-JP" altLang="en-US" dirty="0" smtClean="0">
                <a:latin typeface="メイリオ"/>
                <a:ea typeface="メイリオ"/>
                <a:cs typeface="メイリオ"/>
              </a:rPr>
              <a:t>こと、</a:t>
            </a:r>
            <a:endParaRPr lang="en-US" altLang="ja-JP" dirty="0" smtClean="0">
              <a:latin typeface="メイリオ"/>
              <a:ea typeface="メイリオ"/>
              <a:cs typeface="メイリオ"/>
            </a:endParaRPr>
          </a:p>
          <a:p>
            <a:pPr lvl="1"/>
            <a:r>
              <a:rPr lang="ja-JP" altLang="en-US" dirty="0" smtClean="0">
                <a:latin typeface="メイリオ"/>
                <a:ea typeface="メイリオ"/>
                <a:cs typeface="メイリオ"/>
              </a:rPr>
              <a:t>を</a:t>
            </a:r>
            <a:r>
              <a:rPr lang="ja-JP" altLang="en-US" dirty="0">
                <a:latin typeface="メイリオ"/>
                <a:ea typeface="メイリオ"/>
                <a:cs typeface="メイリオ"/>
              </a:rPr>
              <a:t>実証した。</a:t>
            </a:r>
            <a:endParaRPr lang="en-US" altLang="en-US" dirty="0" smtClean="0">
              <a:latin typeface="メイリオ"/>
              <a:ea typeface="メイリオ"/>
              <a:cs typeface="メイリオ"/>
            </a:endParaRPr>
          </a:p>
          <a:p>
            <a:pPr marL="285750" indent="-285750">
              <a:buFont typeface="Wingdings" charset="2"/>
              <a:buChar char="²"/>
            </a:pPr>
            <a:endParaRPr lang="en-US" altLang="ja-JP" dirty="0">
              <a:latin typeface="メイリオ"/>
              <a:ea typeface="メイリオ"/>
              <a:cs typeface="メイリオ"/>
            </a:endParaRPr>
          </a:p>
          <a:p>
            <a:pPr marL="285750" indent="-285750">
              <a:buFont typeface="Wingdings" charset="2"/>
              <a:buChar char="²"/>
            </a:pPr>
            <a:r>
              <a:rPr lang="ja-JP" altLang="en-US" dirty="0">
                <a:latin typeface="メイリオ"/>
                <a:ea typeface="メイリオ"/>
                <a:cs typeface="メイリオ"/>
              </a:rPr>
              <a:t>本研究は、コロナグラフを実用化するために不可欠な課題であるのみならず</a:t>
            </a:r>
            <a:r>
              <a:rPr lang="ja-JP" altLang="en-US" dirty="0" smtClean="0">
                <a:latin typeface="メイリオ"/>
                <a:ea typeface="メイリオ"/>
                <a:cs typeface="メイリオ"/>
              </a:rPr>
              <a:t>、</a:t>
            </a:r>
            <a:r>
              <a:rPr lang="ja-JP" altLang="en-US" dirty="0" smtClean="0">
                <a:solidFill>
                  <a:srgbClr val="FF0000"/>
                </a:solidFill>
                <a:latin typeface="メイリオ"/>
                <a:ea typeface="メイリオ"/>
                <a:cs typeface="メイリオ"/>
              </a:rPr>
              <a:t>実際</a:t>
            </a:r>
            <a:r>
              <a:rPr lang="ja-JP" altLang="en-US" dirty="0">
                <a:solidFill>
                  <a:srgbClr val="FF0000"/>
                </a:solidFill>
                <a:latin typeface="メイリオ"/>
                <a:ea typeface="メイリオ"/>
                <a:cs typeface="メイリオ"/>
              </a:rPr>
              <a:t>のコロナグラフ観測に即した実証であると</a:t>
            </a:r>
            <a:r>
              <a:rPr lang="ja-JP" altLang="en-US" dirty="0" smtClean="0">
                <a:solidFill>
                  <a:srgbClr val="FF0000"/>
                </a:solidFill>
                <a:latin typeface="メイリオ"/>
                <a:ea typeface="メイリオ"/>
                <a:cs typeface="メイリオ"/>
              </a:rPr>
              <a:t>いう点で新しい。</a:t>
            </a:r>
            <a:endParaRPr lang="ja-JP" altLang="en-US" dirty="0">
              <a:latin typeface="メイリオ"/>
              <a:ea typeface="メイリオ"/>
              <a:cs typeface="メイリオ"/>
            </a:endParaRPr>
          </a:p>
          <a:p>
            <a:pPr marL="285750" indent="-285750">
              <a:buFont typeface="Wingdings" charset="2"/>
              <a:buChar char="²"/>
            </a:pPr>
            <a:endParaRPr lang="en-US" altLang="en-US" dirty="0" smtClean="0">
              <a:latin typeface="メイリオ"/>
              <a:ea typeface="メイリオ"/>
              <a:cs typeface="メイリオ"/>
            </a:endParaRPr>
          </a:p>
        </p:txBody>
      </p:sp>
    </p:spTree>
    <p:extLst>
      <p:ext uri="{BB962C8B-B14F-4D97-AF65-F5344CB8AC3E}">
        <p14:creationId xmlns:p14="http://schemas.microsoft.com/office/powerpoint/2010/main" val="3216909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図形グループ 77"/>
          <p:cNvGrpSpPr>
            <a:grpSpLocks noChangeAspect="1"/>
          </p:cNvGrpSpPr>
          <p:nvPr/>
        </p:nvGrpSpPr>
        <p:grpSpPr>
          <a:xfrm>
            <a:off x="251520" y="2276872"/>
            <a:ext cx="8708325" cy="1843054"/>
            <a:chOff x="-1980728" y="-3308394"/>
            <a:chExt cx="10885408" cy="2303818"/>
          </a:xfrm>
        </p:grpSpPr>
        <p:grpSp>
          <p:nvGrpSpPr>
            <p:cNvPr id="8" name="図形グループ 7"/>
            <p:cNvGrpSpPr/>
            <p:nvPr/>
          </p:nvGrpSpPr>
          <p:grpSpPr>
            <a:xfrm>
              <a:off x="6732240" y="-3308394"/>
              <a:ext cx="2172440" cy="2290365"/>
              <a:chOff x="1275758" y="-81300"/>
              <a:chExt cx="4344888" cy="4580729"/>
            </a:xfrm>
          </p:grpSpPr>
          <p:pic>
            <p:nvPicPr>
              <p:cNvPr id="29" name="図 28" descr="dr1.jpg"/>
              <p:cNvPicPr>
                <a:picLocks noChangeAspect="1"/>
              </p:cNvPicPr>
              <p:nvPr/>
            </p:nvPicPr>
            <p:blipFill rotWithShape="1">
              <a:blip r:embed="rId2">
                <a:extLst>
                  <a:ext uri="{28A0092B-C50C-407E-A947-70E740481C1C}">
                    <a14:useLocalDpi xmlns:a14="http://schemas.microsoft.com/office/drawing/2010/main" val="0"/>
                  </a:ext>
                </a:extLst>
              </a:blip>
              <a:srcRect l="18603" r="18224" b="10593"/>
              <a:stretch/>
            </p:blipFill>
            <p:spPr>
              <a:xfrm>
                <a:off x="1275758" y="0"/>
                <a:ext cx="4332475" cy="4499429"/>
              </a:xfrm>
              <a:prstGeom prst="rect">
                <a:avLst/>
              </a:prstGeom>
            </p:spPr>
          </p:pic>
          <p:sp>
            <p:nvSpPr>
              <p:cNvPr id="30" name="テキスト ボックス 29"/>
              <p:cNvSpPr txBox="1"/>
              <p:nvPr/>
            </p:nvSpPr>
            <p:spPr>
              <a:xfrm>
                <a:off x="1275758" y="-81300"/>
                <a:ext cx="2203056" cy="923330"/>
              </a:xfrm>
              <a:prstGeom prst="rect">
                <a:avLst/>
              </a:prstGeom>
              <a:noFill/>
            </p:spPr>
            <p:txBody>
              <a:bodyPr wrap="none" rtlCol="0">
                <a:spAutoFit/>
              </a:bodyPr>
              <a:lstStyle/>
              <a:p>
                <a:r>
                  <a:rPr lang="en-US" altLang="ja-JP" b="1" dirty="0" smtClean="0">
                    <a:solidFill>
                      <a:srgbClr val="FFFFFF"/>
                    </a:solidFill>
                  </a:rPr>
                  <a:t>(e) </a:t>
                </a:r>
                <a:r>
                  <a:rPr lang="en-US" altLang="ja-JP" dirty="0" smtClean="0">
                    <a:solidFill>
                      <a:srgbClr val="FFFFFF"/>
                    </a:solidFill>
                  </a:rPr>
                  <a:t>DR4</a:t>
                </a:r>
                <a:endParaRPr kumimoji="1" lang="ja-JP" altLang="en-US" dirty="0">
                  <a:solidFill>
                    <a:srgbClr val="FFFFFF"/>
                  </a:solidFill>
                </a:endParaRPr>
              </a:p>
            </p:txBody>
          </p:sp>
          <p:sp>
            <p:nvSpPr>
              <p:cNvPr id="31" name="テキスト ボックス 30"/>
              <p:cNvSpPr txBox="1"/>
              <p:nvPr/>
            </p:nvSpPr>
            <p:spPr>
              <a:xfrm>
                <a:off x="1311766" y="3600399"/>
                <a:ext cx="4308880" cy="846385"/>
              </a:xfrm>
              <a:prstGeom prst="rect">
                <a:avLst/>
              </a:prstGeom>
              <a:noFill/>
            </p:spPr>
            <p:txBody>
              <a:bodyPr wrap="none" rtlCol="0">
                <a:spAutoFit/>
              </a:bodyPr>
              <a:lstStyle/>
              <a:p>
                <a:r>
                  <a:rPr kumimoji="1" lang="en-US" altLang="ja-JP" sz="1600" dirty="0" smtClean="0">
                    <a:solidFill>
                      <a:schemeClr val="bg1"/>
                    </a:solidFill>
                  </a:rPr>
                  <a:t>Contrast : 1.2x10</a:t>
                </a:r>
                <a:r>
                  <a:rPr kumimoji="1" lang="en-US" altLang="ja-JP" sz="1600" baseline="30000" dirty="0" smtClean="0">
                    <a:solidFill>
                      <a:schemeClr val="bg1"/>
                    </a:solidFill>
                  </a:rPr>
                  <a:t>-7</a:t>
                </a:r>
                <a:endParaRPr kumimoji="1" lang="ja-JP" altLang="en-US" sz="1600" dirty="0">
                  <a:solidFill>
                    <a:schemeClr val="bg1"/>
                  </a:solidFill>
                </a:endParaRPr>
              </a:p>
            </p:txBody>
          </p:sp>
        </p:grpSp>
        <p:grpSp>
          <p:nvGrpSpPr>
            <p:cNvPr id="10" name="図形グループ 9"/>
            <p:cNvGrpSpPr/>
            <p:nvPr/>
          </p:nvGrpSpPr>
          <p:grpSpPr>
            <a:xfrm>
              <a:off x="4572000" y="-3308394"/>
              <a:ext cx="2166234" cy="2303818"/>
              <a:chOff x="1275758" y="-81300"/>
              <a:chExt cx="4332475" cy="4607636"/>
            </a:xfrm>
          </p:grpSpPr>
          <p:pic>
            <p:nvPicPr>
              <p:cNvPr id="26" name="図 25" descr="dr2.jpg"/>
              <p:cNvPicPr>
                <a:picLocks noChangeAspect="1"/>
              </p:cNvPicPr>
              <p:nvPr/>
            </p:nvPicPr>
            <p:blipFill rotWithShape="1">
              <a:blip r:embed="rId3">
                <a:extLst>
                  <a:ext uri="{28A0092B-C50C-407E-A947-70E740481C1C}">
                    <a14:useLocalDpi xmlns:a14="http://schemas.microsoft.com/office/drawing/2010/main" val="0"/>
                  </a:ext>
                </a:extLst>
              </a:blip>
              <a:srcRect l="18603" r="18224" b="10059"/>
              <a:stretch/>
            </p:blipFill>
            <p:spPr>
              <a:xfrm>
                <a:off x="1275758" y="0"/>
                <a:ext cx="4332475" cy="4526336"/>
              </a:xfrm>
              <a:prstGeom prst="rect">
                <a:avLst/>
              </a:prstGeom>
            </p:spPr>
          </p:pic>
          <p:sp>
            <p:nvSpPr>
              <p:cNvPr id="27" name="テキスト ボックス 26"/>
              <p:cNvSpPr txBox="1"/>
              <p:nvPr/>
            </p:nvSpPr>
            <p:spPr>
              <a:xfrm>
                <a:off x="1290601" y="-81300"/>
                <a:ext cx="2222216" cy="923330"/>
              </a:xfrm>
              <a:prstGeom prst="rect">
                <a:avLst/>
              </a:prstGeom>
              <a:noFill/>
            </p:spPr>
            <p:txBody>
              <a:bodyPr wrap="none" rtlCol="0">
                <a:spAutoFit/>
              </a:bodyPr>
              <a:lstStyle/>
              <a:p>
                <a:r>
                  <a:rPr lang="en-US" altLang="ja-JP" b="1" dirty="0" smtClean="0">
                    <a:solidFill>
                      <a:srgbClr val="FFFFFF"/>
                    </a:solidFill>
                  </a:rPr>
                  <a:t>(d) </a:t>
                </a:r>
                <a:r>
                  <a:rPr lang="en-US" altLang="ja-JP" dirty="0" smtClean="0">
                    <a:solidFill>
                      <a:srgbClr val="FFFFFF"/>
                    </a:solidFill>
                  </a:rPr>
                  <a:t>DR3</a:t>
                </a:r>
                <a:endParaRPr kumimoji="1" lang="ja-JP" altLang="en-US" dirty="0">
                  <a:solidFill>
                    <a:srgbClr val="FFFFFF"/>
                  </a:solidFill>
                </a:endParaRPr>
              </a:p>
            </p:txBody>
          </p:sp>
          <p:sp>
            <p:nvSpPr>
              <p:cNvPr id="28" name="テキスト ボックス 27"/>
              <p:cNvSpPr txBox="1"/>
              <p:nvPr/>
            </p:nvSpPr>
            <p:spPr>
              <a:xfrm>
                <a:off x="1311766" y="3600401"/>
                <a:ext cx="4282830" cy="846385"/>
              </a:xfrm>
              <a:prstGeom prst="rect">
                <a:avLst/>
              </a:prstGeom>
              <a:noFill/>
            </p:spPr>
            <p:txBody>
              <a:bodyPr wrap="none" rtlCol="0">
                <a:spAutoFit/>
              </a:bodyPr>
              <a:lstStyle/>
              <a:p>
                <a:r>
                  <a:rPr kumimoji="1" lang="en-US" altLang="ja-JP" sz="1600" dirty="0" smtClean="0">
                    <a:solidFill>
                      <a:schemeClr val="bg1"/>
                    </a:solidFill>
                  </a:rPr>
                  <a:t>Contrast : 9.5x10</a:t>
                </a:r>
                <a:r>
                  <a:rPr kumimoji="1" lang="en-US" altLang="ja-JP" sz="1600" baseline="30000" dirty="0" smtClean="0">
                    <a:solidFill>
                      <a:schemeClr val="bg1"/>
                    </a:solidFill>
                  </a:rPr>
                  <a:t>-8</a:t>
                </a:r>
                <a:endParaRPr kumimoji="1" lang="ja-JP" altLang="en-US" sz="1600" dirty="0">
                  <a:solidFill>
                    <a:schemeClr val="bg1"/>
                  </a:solidFill>
                </a:endParaRPr>
              </a:p>
            </p:txBody>
          </p:sp>
        </p:grpSp>
        <p:grpSp>
          <p:nvGrpSpPr>
            <p:cNvPr id="11" name="図形グループ 10"/>
            <p:cNvGrpSpPr/>
            <p:nvPr/>
          </p:nvGrpSpPr>
          <p:grpSpPr>
            <a:xfrm>
              <a:off x="2411760" y="-3308394"/>
              <a:ext cx="2213418" cy="2296054"/>
              <a:chOff x="1265595" y="-81300"/>
              <a:chExt cx="4426846" cy="4592107"/>
            </a:xfrm>
          </p:grpSpPr>
          <p:pic>
            <p:nvPicPr>
              <p:cNvPr id="23" name="図 22" descr="dr3.jpg"/>
              <p:cNvPicPr>
                <a:picLocks noChangeAspect="1"/>
              </p:cNvPicPr>
              <p:nvPr/>
            </p:nvPicPr>
            <p:blipFill rotWithShape="1">
              <a:blip r:embed="rId4">
                <a:extLst>
                  <a:ext uri="{28A0092B-C50C-407E-A947-70E740481C1C}">
                    <a14:useLocalDpi xmlns:a14="http://schemas.microsoft.com/office/drawing/2010/main" val="0"/>
                  </a:ext>
                </a:extLst>
              </a:blip>
              <a:srcRect l="18454" r="18372" b="10367"/>
              <a:stretch/>
            </p:blipFill>
            <p:spPr>
              <a:xfrm>
                <a:off x="1265595" y="0"/>
                <a:ext cx="4332476" cy="4510807"/>
              </a:xfrm>
              <a:prstGeom prst="rect">
                <a:avLst/>
              </a:prstGeom>
            </p:spPr>
          </p:pic>
          <p:sp>
            <p:nvSpPr>
              <p:cNvPr id="24" name="テキスト ボックス 23"/>
              <p:cNvSpPr txBox="1"/>
              <p:nvPr/>
            </p:nvSpPr>
            <p:spPr>
              <a:xfrm>
                <a:off x="1274373" y="-81300"/>
                <a:ext cx="2154028" cy="923330"/>
              </a:xfrm>
              <a:prstGeom prst="rect">
                <a:avLst/>
              </a:prstGeom>
              <a:noFill/>
            </p:spPr>
            <p:txBody>
              <a:bodyPr wrap="none" rtlCol="0">
                <a:spAutoFit/>
              </a:bodyPr>
              <a:lstStyle/>
              <a:p>
                <a:r>
                  <a:rPr lang="en-US" altLang="ja-JP" b="1" dirty="0" smtClean="0">
                    <a:solidFill>
                      <a:srgbClr val="FFFFFF"/>
                    </a:solidFill>
                  </a:rPr>
                  <a:t>(c) </a:t>
                </a:r>
                <a:r>
                  <a:rPr lang="en-US" altLang="ja-JP" dirty="0" smtClean="0">
                    <a:solidFill>
                      <a:srgbClr val="FFFFFF"/>
                    </a:solidFill>
                  </a:rPr>
                  <a:t>DR2</a:t>
                </a:r>
                <a:endParaRPr kumimoji="1" lang="ja-JP" altLang="en-US" dirty="0">
                  <a:solidFill>
                    <a:srgbClr val="FFFFFF"/>
                  </a:solidFill>
                </a:endParaRPr>
              </a:p>
            </p:txBody>
          </p:sp>
          <p:sp>
            <p:nvSpPr>
              <p:cNvPr id="25" name="テキスト ボックス 24"/>
              <p:cNvSpPr txBox="1"/>
              <p:nvPr/>
            </p:nvSpPr>
            <p:spPr>
              <a:xfrm>
                <a:off x="1409608" y="3600400"/>
                <a:ext cx="4282833" cy="846385"/>
              </a:xfrm>
              <a:prstGeom prst="rect">
                <a:avLst/>
              </a:prstGeom>
              <a:noFill/>
            </p:spPr>
            <p:txBody>
              <a:bodyPr wrap="none" rtlCol="0">
                <a:spAutoFit/>
              </a:bodyPr>
              <a:lstStyle/>
              <a:p>
                <a:r>
                  <a:rPr kumimoji="1" lang="en-US" altLang="ja-JP" sz="1600" dirty="0" smtClean="0">
                    <a:solidFill>
                      <a:schemeClr val="bg1"/>
                    </a:solidFill>
                  </a:rPr>
                  <a:t>Contrast : 9.6x10</a:t>
                </a:r>
                <a:r>
                  <a:rPr kumimoji="1" lang="en-US" altLang="ja-JP" sz="1600" baseline="30000" dirty="0" smtClean="0">
                    <a:solidFill>
                      <a:schemeClr val="bg1"/>
                    </a:solidFill>
                  </a:rPr>
                  <a:t>-8</a:t>
                </a:r>
                <a:endParaRPr kumimoji="1" lang="ja-JP" altLang="en-US" sz="1600" dirty="0">
                  <a:solidFill>
                    <a:schemeClr val="bg1"/>
                  </a:solidFill>
                </a:endParaRPr>
              </a:p>
            </p:txBody>
          </p:sp>
        </p:grpSp>
        <p:grpSp>
          <p:nvGrpSpPr>
            <p:cNvPr id="12" name="図形グループ 11"/>
            <p:cNvGrpSpPr/>
            <p:nvPr/>
          </p:nvGrpSpPr>
          <p:grpSpPr>
            <a:xfrm>
              <a:off x="251520" y="-3308394"/>
              <a:ext cx="2213418" cy="2300615"/>
              <a:chOff x="1275758" y="-81300"/>
              <a:chExt cx="4426844" cy="4601230"/>
            </a:xfrm>
          </p:grpSpPr>
          <p:pic>
            <p:nvPicPr>
              <p:cNvPr id="20" name="図 19" descr="dr4.jpg"/>
              <p:cNvPicPr>
                <a:picLocks noChangeAspect="1"/>
              </p:cNvPicPr>
              <p:nvPr/>
            </p:nvPicPr>
            <p:blipFill rotWithShape="1">
              <a:blip r:embed="rId5">
                <a:extLst>
                  <a:ext uri="{28A0092B-C50C-407E-A947-70E740481C1C}">
                    <a14:useLocalDpi xmlns:a14="http://schemas.microsoft.com/office/drawing/2010/main" val="0"/>
                  </a:ext>
                </a:extLst>
              </a:blip>
              <a:srcRect l="18603" r="18224" b="10187"/>
              <a:stretch/>
            </p:blipFill>
            <p:spPr>
              <a:xfrm>
                <a:off x="1275758" y="0"/>
                <a:ext cx="4332476" cy="4519930"/>
              </a:xfrm>
              <a:prstGeom prst="rect">
                <a:avLst/>
              </a:prstGeom>
            </p:spPr>
          </p:pic>
          <p:sp>
            <p:nvSpPr>
              <p:cNvPr id="21" name="テキスト ボックス 20"/>
              <p:cNvSpPr txBox="1"/>
              <p:nvPr/>
            </p:nvSpPr>
            <p:spPr>
              <a:xfrm>
                <a:off x="1292201" y="-81300"/>
                <a:ext cx="2222217" cy="923330"/>
              </a:xfrm>
              <a:prstGeom prst="rect">
                <a:avLst/>
              </a:prstGeom>
              <a:noFill/>
            </p:spPr>
            <p:txBody>
              <a:bodyPr wrap="none" rtlCol="0">
                <a:spAutoFit/>
              </a:bodyPr>
              <a:lstStyle/>
              <a:p>
                <a:r>
                  <a:rPr lang="en-US" altLang="ja-JP" b="1" dirty="0" smtClean="0">
                    <a:solidFill>
                      <a:srgbClr val="FFFFFF"/>
                    </a:solidFill>
                  </a:rPr>
                  <a:t>(b) </a:t>
                </a:r>
                <a:r>
                  <a:rPr lang="en-US" altLang="ja-JP" dirty="0" smtClean="0">
                    <a:solidFill>
                      <a:srgbClr val="FFFFFF"/>
                    </a:solidFill>
                  </a:rPr>
                  <a:t>DR1</a:t>
                </a:r>
                <a:endParaRPr kumimoji="1" lang="ja-JP" altLang="en-US" dirty="0">
                  <a:solidFill>
                    <a:srgbClr val="FFFFFF"/>
                  </a:solidFill>
                </a:endParaRPr>
              </a:p>
            </p:txBody>
          </p:sp>
          <p:sp>
            <p:nvSpPr>
              <p:cNvPr id="22" name="テキスト ボックス 21"/>
              <p:cNvSpPr txBox="1"/>
              <p:nvPr/>
            </p:nvSpPr>
            <p:spPr>
              <a:xfrm>
                <a:off x="1419771" y="3600400"/>
                <a:ext cx="4282831" cy="846385"/>
              </a:xfrm>
              <a:prstGeom prst="rect">
                <a:avLst/>
              </a:prstGeom>
              <a:noFill/>
            </p:spPr>
            <p:txBody>
              <a:bodyPr wrap="none" rtlCol="0">
                <a:spAutoFit/>
              </a:bodyPr>
              <a:lstStyle/>
              <a:p>
                <a:r>
                  <a:rPr kumimoji="1" lang="en-US" altLang="ja-JP" sz="1600" dirty="0" smtClean="0">
                    <a:solidFill>
                      <a:schemeClr val="bg1"/>
                    </a:solidFill>
                  </a:rPr>
                  <a:t>Contrast : 9.6x10</a:t>
                </a:r>
                <a:r>
                  <a:rPr kumimoji="1" lang="en-US" altLang="ja-JP" sz="1600" baseline="30000" dirty="0" smtClean="0">
                    <a:solidFill>
                      <a:schemeClr val="bg1"/>
                    </a:solidFill>
                  </a:rPr>
                  <a:t>-8</a:t>
                </a:r>
                <a:endParaRPr kumimoji="1" lang="ja-JP" altLang="en-US" sz="1600" dirty="0">
                  <a:solidFill>
                    <a:schemeClr val="bg1"/>
                  </a:solidFill>
                </a:endParaRPr>
              </a:p>
            </p:txBody>
          </p:sp>
        </p:grpSp>
        <p:grpSp>
          <p:nvGrpSpPr>
            <p:cNvPr id="13" name="図形グループ 12"/>
            <p:cNvGrpSpPr/>
            <p:nvPr/>
          </p:nvGrpSpPr>
          <p:grpSpPr>
            <a:xfrm>
              <a:off x="-1980728" y="-3308394"/>
              <a:ext cx="2233251" cy="2200443"/>
              <a:chOff x="1070692" y="-4386686"/>
              <a:chExt cx="4466512" cy="4400886"/>
            </a:xfrm>
          </p:grpSpPr>
          <p:pic>
            <p:nvPicPr>
              <p:cNvPr id="14" name="図 13" descr="core_4dr.jpg"/>
              <p:cNvPicPr>
                <a:picLocks noChangeAspect="1"/>
              </p:cNvPicPr>
              <p:nvPr/>
            </p:nvPicPr>
            <p:blipFill rotWithShape="1">
              <a:blip r:embed="rId6">
                <a:extLst>
                  <a:ext uri="{28A0092B-C50C-407E-A947-70E740481C1C}">
                    <a14:useLocalDpi xmlns:a14="http://schemas.microsoft.com/office/drawing/2010/main" val="0"/>
                  </a:ext>
                </a:extLst>
              </a:blip>
              <a:srcRect l="22107" r="24627" b="9590"/>
              <a:stretch/>
            </p:blipFill>
            <p:spPr>
              <a:xfrm>
                <a:off x="1228714" y="-4161370"/>
                <a:ext cx="4308490" cy="4175570"/>
              </a:xfrm>
              <a:prstGeom prst="rect">
                <a:avLst/>
              </a:prstGeom>
            </p:spPr>
          </p:pic>
          <p:sp>
            <p:nvSpPr>
              <p:cNvPr id="15" name="テキスト ボックス 14"/>
              <p:cNvSpPr txBox="1"/>
              <p:nvPr/>
            </p:nvSpPr>
            <p:spPr>
              <a:xfrm>
                <a:off x="3663888" y="-1695678"/>
                <a:ext cx="1442818" cy="923330"/>
              </a:xfrm>
              <a:prstGeom prst="rect">
                <a:avLst/>
              </a:prstGeom>
              <a:noFill/>
            </p:spPr>
            <p:txBody>
              <a:bodyPr wrap="none" rtlCol="0">
                <a:spAutoFit/>
              </a:bodyPr>
              <a:lstStyle/>
              <a:p>
                <a:r>
                  <a:rPr lang="en-US" altLang="ja-JP" b="1" dirty="0" smtClean="0">
                    <a:solidFill>
                      <a:srgbClr val="FFFFFF"/>
                    </a:solidFill>
                  </a:rPr>
                  <a:t>DR4</a:t>
                </a:r>
                <a:endParaRPr kumimoji="1" lang="ja-JP" altLang="en-US" b="1" dirty="0">
                  <a:solidFill>
                    <a:srgbClr val="FFFFFF"/>
                  </a:solidFill>
                </a:endParaRPr>
              </a:p>
            </p:txBody>
          </p:sp>
          <p:sp>
            <p:nvSpPr>
              <p:cNvPr id="16" name="テキスト ボックス 15"/>
              <p:cNvSpPr txBox="1"/>
              <p:nvPr/>
            </p:nvSpPr>
            <p:spPr>
              <a:xfrm>
                <a:off x="1970794" y="-1695678"/>
                <a:ext cx="1442818" cy="923330"/>
              </a:xfrm>
              <a:prstGeom prst="rect">
                <a:avLst/>
              </a:prstGeom>
              <a:noFill/>
            </p:spPr>
            <p:txBody>
              <a:bodyPr wrap="none" rtlCol="0">
                <a:spAutoFit/>
              </a:bodyPr>
              <a:lstStyle/>
              <a:p>
                <a:r>
                  <a:rPr lang="en-US" altLang="ja-JP" b="1" dirty="0" smtClean="0">
                    <a:solidFill>
                      <a:srgbClr val="FFFFFF"/>
                    </a:solidFill>
                  </a:rPr>
                  <a:t>DR3</a:t>
                </a:r>
                <a:endParaRPr kumimoji="1" lang="ja-JP" altLang="en-US" b="1" dirty="0">
                  <a:solidFill>
                    <a:srgbClr val="FFFFFF"/>
                  </a:solidFill>
                </a:endParaRPr>
              </a:p>
            </p:txBody>
          </p:sp>
          <p:sp>
            <p:nvSpPr>
              <p:cNvPr id="17" name="テキスト ボックス 16"/>
              <p:cNvSpPr txBox="1"/>
              <p:nvPr/>
            </p:nvSpPr>
            <p:spPr>
              <a:xfrm>
                <a:off x="3663888" y="-3372466"/>
                <a:ext cx="1442818" cy="923330"/>
              </a:xfrm>
              <a:prstGeom prst="rect">
                <a:avLst/>
              </a:prstGeom>
              <a:noFill/>
            </p:spPr>
            <p:txBody>
              <a:bodyPr wrap="none" rtlCol="0">
                <a:spAutoFit/>
              </a:bodyPr>
              <a:lstStyle/>
              <a:p>
                <a:r>
                  <a:rPr lang="en-US" altLang="ja-JP" b="1" dirty="0" smtClean="0">
                    <a:solidFill>
                      <a:srgbClr val="FFFFFF"/>
                    </a:solidFill>
                  </a:rPr>
                  <a:t>DR1</a:t>
                </a:r>
                <a:endParaRPr kumimoji="1" lang="ja-JP" altLang="en-US" b="1" dirty="0">
                  <a:solidFill>
                    <a:srgbClr val="FFFFFF"/>
                  </a:solidFill>
                </a:endParaRPr>
              </a:p>
            </p:txBody>
          </p:sp>
          <p:sp>
            <p:nvSpPr>
              <p:cNvPr id="18" name="テキスト ボックス 17"/>
              <p:cNvSpPr txBox="1"/>
              <p:nvPr/>
            </p:nvSpPr>
            <p:spPr>
              <a:xfrm>
                <a:off x="1970794" y="-3368153"/>
                <a:ext cx="1442818" cy="923330"/>
              </a:xfrm>
              <a:prstGeom prst="rect">
                <a:avLst/>
              </a:prstGeom>
              <a:noFill/>
            </p:spPr>
            <p:txBody>
              <a:bodyPr wrap="none" rtlCol="0">
                <a:spAutoFit/>
              </a:bodyPr>
              <a:lstStyle/>
              <a:p>
                <a:r>
                  <a:rPr lang="en-US" altLang="ja-JP" b="1" dirty="0" smtClean="0">
                    <a:solidFill>
                      <a:srgbClr val="FFFFFF"/>
                    </a:solidFill>
                  </a:rPr>
                  <a:t>DR2</a:t>
                </a:r>
                <a:endParaRPr kumimoji="1" lang="ja-JP" altLang="en-US" b="1" dirty="0">
                  <a:solidFill>
                    <a:srgbClr val="FFFFFF"/>
                  </a:solidFill>
                </a:endParaRPr>
              </a:p>
            </p:txBody>
          </p:sp>
          <p:sp>
            <p:nvSpPr>
              <p:cNvPr id="19" name="テキスト ボックス 18"/>
              <p:cNvSpPr txBox="1"/>
              <p:nvPr/>
            </p:nvSpPr>
            <p:spPr>
              <a:xfrm>
                <a:off x="1070692" y="-4386686"/>
                <a:ext cx="1106092" cy="923330"/>
              </a:xfrm>
              <a:prstGeom prst="rect">
                <a:avLst/>
              </a:prstGeom>
              <a:noFill/>
            </p:spPr>
            <p:txBody>
              <a:bodyPr wrap="none" rtlCol="0">
                <a:spAutoFit/>
              </a:bodyPr>
              <a:lstStyle/>
              <a:p>
                <a:r>
                  <a:rPr lang="en-US" altLang="ja-JP" b="1" dirty="0" smtClean="0">
                    <a:solidFill>
                      <a:srgbClr val="FFFFFF"/>
                    </a:solidFill>
                  </a:rPr>
                  <a:t>(a)</a:t>
                </a:r>
                <a:endParaRPr kumimoji="1" lang="ja-JP" altLang="en-US" b="1" dirty="0">
                  <a:solidFill>
                    <a:srgbClr val="FFFFFF"/>
                  </a:solidFill>
                </a:endParaRPr>
              </a:p>
            </p:txBody>
          </p:sp>
        </p:grpSp>
      </p:grpSp>
      <p:sp>
        <p:nvSpPr>
          <p:cNvPr id="81" name="正方形/長方形 80"/>
          <p:cNvSpPr/>
          <p:nvPr/>
        </p:nvSpPr>
        <p:spPr>
          <a:xfrm>
            <a:off x="1547666" y="332658"/>
            <a:ext cx="6171081"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lvl="0"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自立型マスクの実験結果</a:t>
            </a:r>
          </a:p>
        </p:txBody>
      </p:sp>
      <p:sp>
        <p:nvSpPr>
          <p:cNvPr id="109" name="テキスト ボックス 108"/>
          <p:cNvSpPr txBox="1"/>
          <p:nvPr/>
        </p:nvSpPr>
        <p:spPr>
          <a:xfrm>
            <a:off x="323529" y="4221090"/>
            <a:ext cx="8856984" cy="2369880"/>
          </a:xfrm>
          <a:prstGeom prst="rect">
            <a:avLst/>
          </a:prstGeom>
          <a:noFill/>
        </p:spPr>
        <p:txBody>
          <a:bodyPr wrap="square" rtlCol="0">
            <a:spAutoFit/>
          </a:bodyPr>
          <a:lstStyle/>
          <a:p>
            <a:pPr marL="457200" indent="-457200">
              <a:spcBef>
                <a:spcPts val="0"/>
              </a:spcBef>
              <a:buFont typeface="Arial"/>
              <a:buChar char="•"/>
            </a:pPr>
            <a:r>
              <a:rPr kumimoji="0" lang="ja-JP" altLang="en-US" sz="2400" kern="0" dirty="0">
                <a:solidFill>
                  <a:srgbClr val="000000"/>
                </a:solidFill>
                <a:latin typeface="メイリオ"/>
                <a:ea typeface="メイリオ"/>
                <a:cs typeface="メイリオ"/>
              </a:rPr>
              <a:t>基板を用いない新しい</a:t>
            </a:r>
            <a:r>
              <a:rPr kumimoji="0" lang="ja-JP" altLang="en-US" sz="2400" kern="0" dirty="0">
                <a:solidFill>
                  <a:srgbClr val="FF0000"/>
                </a:solidFill>
                <a:latin typeface="メイリオ"/>
                <a:ea typeface="メイリオ"/>
                <a:cs typeface="メイリオ"/>
              </a:rPr>
              <a:t>自立型マスクに</a:t>
            </a:r>
            <a:r>
              <a:rPr kumimoji="0" lang="ja-JP" altLang="en-US" sz="2400" kern="0" dirty="0" smtClean="0">
                <a:solidFill>
                  <a:srgbClr val="FF0000"/>
                </a:solidFill>
                <a:latin typeface="メイリオ"/>
                <a:ea typeface="メイリオ"/>
                <a:cs typeface="メイリオ"/>
              </a:rPr>
              <a:t>よって、（平均）</a:t>
            </a:r>
            <a:r>
              <a:rPr kumimoji="0" lang="en-US" altLang="ja-JP" sz="2400" kern="0" dirty="0" smtClean="0">
                <a:solidFill>
                  <a:srgbClr val="FF0000"/>
                </a:solidFill>
                <a:latin typeface="メイリオ"/>
                <a:ea typeface="メイリオ"/>
                <a:cs typeface="メイリオ"/>
              </a:rPr>
              <a:t>1.0</a:t>
            </a:r>
            <a:r>
              <a:rPr kumimoji="0" lang="en-US" altLang="ja-JP" sz="2400" kern="0" dirty="0">
                <a:solidFill>
                  <a:srgbClr val="FF0000"/>
                </a:solidFill>
                <a:latin typeface="メイリオ"/>
                <a:ea typeface="メイリオ"/>
                <a:cs typeface="メイリオ"/>
              </a:rPr>
              <a:t>×10⁻</a:t>
            </a:r>
            <a:r>
              <a:rPr kumimoji="0" lang="en-US" altLang="ja-JP" sz="2400" kern="0" baseline="30000" dirty="0">
                <a:solidFill>
                  <a:srgbClr val="FF0000"/>
                </a:solidFill>
                <a:latin typeface="メイリオ"/>
                <a:ea typeface="メイリオ"/>
                <a:cs typeface="メイリオ"/>
              </a:rPr>
              <a:t>7</a:t>
            </a:r>
            <a:r>
              <a:rPr kumimoji="0" lang="ja-JP" altLang="en-US" sz="2400" kern="0" dirty="0">
                <a:solidFill>
                  <a:srgbClr val="FF0000"/>
                </a:solidFill>
                <a:latin typeface="メイリオ"/>
                <a:ea typeface="メイリオ"/>
                <a:cs typeface="メイリオ"/>
              </a:rPr>
              <a:t>の高コントラスト観測に成功</a:t>
            </a:r>
            <a:r>
              <a:rPr kumimoji="0" lang="ja-JP" altLang="en-US" sz="2400" kern="0" dirty="0">
                <a:solidFill>
                  <a:srgbClr val="000000"/>
                </a:solidFill>
                <a:latin typeface="メイリオ"/>
                <a:ea typeface="メイリオ"/>
                <a:cs typeface="メイリオ"/>
              </a:rPr>
              <a:t>した。</a:t>
            </a:r>
            <a:endParaRPr kumimoji="0" lang="en-US" altLang="ja-JP" sz="2400" kern="0" dirty="0">
              <a:solidFill>
                <a:srgbClr val="000000"/>
              </a:solidFill>
              <a:latin typeface="メイリオ"/>
              <a:ea typeface="メイリオ"/>
              <a:cs typeface="メイリオ"/>
            </a:endParaRPr>
          </a:p>
          <a:p>
            <a:pPr marL="285750" indent="-285750">
              <a:buFont typeface="Arial"/>
              <a:buChar char="•"/>
            </a:pPr>
            <a:endParaRPr lang="en-US" altLang="ja-JP" sz="2800" dirty="0" smtClean="0">
              <a:solidFill>
                <a:srgbClr val="3366FF"/>
              </a:solidFill>
              <a:latin typeface="メイリオ"/>
              <a:ea typeface="メイリオ"/>
              <a:cs typeface="メイリオ"/>
            </a:endParaRPr>
          </a:p>
          <a:p>
            <a:pPr marL="285750" indent="-285750">
              <a:buFont typeface="Arial"/>
              <a:buChar char="•"/>
            </a:pPr>
            <a:r>
              <a:rPr lang="en-US" altLang="ja-JP" dirty="0" smtClean="0">
                <a:latin typeface="メイリオ"/>
                <a:ea typeface="メイリオ"/>
                <a:cs typeface="メイリオ"/>
              </a:rPr>
              <a:t>Speckle</a:t>
            </a:r>
            <a:r>
              <a:rPr lang="ja-JP" altLang="en-US" dirty="0" smtClean="0">
                <a:latin typeface="メイリオ"/>
                <a:ea typeface="メイリオ"/>
                <a:cs typeface="メイリオ"/>
              </a:rPr>
              <a:t>が</a:t>
            </a:r>
            <a:r>
              <a:rPr lang="ja-JP" altLang="en-US" dirty="0">
                <a:latin typeface="メイリオ"/>
                <a:ea typeface="メイリオ"/>
                <a:cs typeface="メイリオ"/>
              </a:rPr>
              <a:t>主な</a:t>
            </a:r>
            <a:r>
              <a:rPr lang="en-US" altLang="ja-JP" dirty="0">
                <a:latin typeface="メイリオ"/>
                <a:ea typeface="メイリオ"/>
                <a:cs typeface="メイリオ"/>
              </a:rPr>
              <a:t>limiting factor </a:t>
            </a:r>
            <a:r>
              <a:rPr lang="ja-JP" altLang="en-US" dirty="0">
                <a:latin typeface="メイリオ"/>
                <a:ea typeface="メイリオ"/>
                <a:cs typeface="メイリオ"/>
              </a:rPr>
              <a:t>で</a:t>
            </a:r>
            <a:r>
              <a:rPr lang="ja-JP" altLang="en-US" dirty="0" smtClean="0">
                <a:latin typeface="メイリオ"/>
                <a:ea typeface="メイリオ"/>
                <a:cs typeface="メイリオ"/>
              </a:rPr>
              <a:t>ある（設計コントラストは</a:t>
            </a:r>
            <a:r>
              <a:rPr lang="en-US" altLang="ja-JP" dirty="0" smtClean="0">
                <a:latin typeface="メイリオ"/>
                <a:ea typeface="メイリオ"/>
                <a:cs typeface="メイリオ"/>
              </a:rPr>
              <a:t>10</a:t>
            </a:r>
            <a:r>
              <a:rPr lang="en-US" altLang="ja-JP" baseline="30000" dirty="0" smtClean="0">
                <a:latin typeface="メイリオ"/>
                <a:ea typeface="メイリオ"/>
                <a:cs typeface="メイリオ"/>
              </a:rPr>
              <a:t>-10</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285750" indent="-285750">
              <a:buFont typeface="Arial"/>
              <a:buChar char="•"/>
            </a:pPr>
            <a:endParaRPr lang="ja-JP" altLang="en-US" dirty="0">
              <a:latin typeface="メイリオ"/>
              <a:ea typeface="メイリオ"/>
              <a:cs typeface="メイリオ"/>
            </a:endParaRPr>
          </a:p>
          <a:p>
            <a:pPr marL="285750" indent="-285750">
              <a:buFont typeface="Arial"/>
              <a:buChar char="•"/>
            </a:pPr>
            <a:r>
              <a:rPr lang="en-US" altLang="ja-JP" dirty="0" smtClean="0">
                <a:latin typeface="メイリオ"/>
                <a:ea typeface="メイリオ"/>
                <a:cs typeface="メイリオ"/>
              </a:rPr>
              <a:t>Speckle</a:t>
            </a:r>
            <a:r>
              <a:rPr lang="ja-JP" altLang="en-US" dirty="0" smtClean="0">
                <a:latin typeface="メイリオ"/>
                <a:ea typeface="メイリオ"/>
                <a:cs typeface="メイリオ"/>
              </a:rPr>
              <a:t>の主要因としては、瞳</a:t>
            </a:r>
            <a:r>
              <a:rPr lang="ja-JP" altLang="en-US" dirty="0">
                <a:latin typeface="メイリオ"/>
                <a:ea typeface="メイリオ"/>
                <a:cs typeface="メイリオ"/>
              </a:rPr>
              <a:t>マスク形状誤差と、マスク以外の光学系の誤差</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r>
              <a:rPr lang="ja-JP" altLang="ja-JP" dirty="0">
                <a:latin typeface="メイリオ"/>
                <a:ea typeface="メイリオ"/>
                <a:cs typeface="メイリオ"/>
              </a:rPr>
              <a:t>　</a:t>
            </a:r>
            <a:r>
              <a:rPr lang="ja-JP" altLang="en-US" dirty="0" smtClean="0">
                <a:latin typeface="メイリオ"/>
                <a:ea typeface="メイリオ"/>
                <a:cs typeface="メイリオ"/>
              </a:rPr>
              <a:t>を考える。</a:t>
            </a:r>
            <a:endParaRPr kumimoji="1" lang="ja-JP" altLang="en-US" dirty="0">
              <a:latin typeface="メイリオ"/>
              <a:ea typeface="メイリオ"/>
              <a:cs typeface="メイリオ"/>
            </a:endParaRPr>
          </a:p>
        </p:txBody>
      </p:sp>
      <p:sp>
        <p:nvSpPr>
          <p:cNvPr id="32" name="テキスト ボックス 31"/>
          <p:cNvSpPr txBox="1"/>
          <p:nvPr/>
        </p:nvSpPr>
        <p:spPr>
          <a:xfrm>
            <a:off x="2555777" y="1052738"/>
            <a:ext cx="4916731" cy="1200329"/>
          </a:xfrm>
          <a:prstGeom prst="rect">
            <a:avLst/>
          </a:prstGeom>
          <a:noFill/>
        </p:spPr>
        <p:txBody>
          <a:bodyPr wrap="none" rtlCol="0">
            <a:spAutoFit/>
          </a:bodyPr>
          <a:lstStyle/>
          <a:p>
            <a:r>
              <a:rPr lang="ja-JP" altLang="en-US" dirty="0" smtClean="0">
                <a:solidFill>
                  <a:srgbClr val="3366FF"/>
                </a:solidFill>
                <a:latin typeface="メイリオ"/>
                <a:ea typeface="メイリオ"/>
                <a:cs typeface="メイリオ"/>
              </a:rPr>
              <a:t>変更点</a:t>
            </a:r>
            <a:endParaRPr lang="en-US" altLang="ja-JP" dirty="0" smtClean="0">
              <a:solidFill>
                <a:srgbClr val="3366FF"/>
              </a:solidFill>
              <a:latin typeface="メイリオ"/>
              <a:ea typeface="メイリオ"/>
              <a:cs typeface="メイリオ"/>
            </a:endParaRPr>
          </a:p>
          <a:p>
            <a:pPr marL="285750" indent="-285750">
              <a:buFont typeface="Arial"/>
              <a:buChar char="•"/>
            </a:pPr>
            <a:r>
              <a:rPr lang="ja-JP" altLang="en-US" dirty="0" smtClean="0">
                <a:latin typeface="メイリオ"/>
                <a:ea typeface="メイリオ"/>
                <a:cs typeface="メイリオ"/>
              </a:rPr>
              <a:t>基板マスク</a:t>
            </a:r>
            <a:r>
              <a:rPr lang="en-US" altLang="ja-JP" dirty="0" smtClean="0">
                <a:latin typeface="メイリオ"/>
                <a:ea typeface="メイリオ"/>
                <a:cs typeface="メイリオ"/>
              </a:rPr>
              <a:t>→</a:t>
            </a:r>
            <a:r>
              <a:rPr lang="ja-JP" altLang="en-US" dirty="0" smtClean="0">
                <a:solidFill>
                  <a:srgbClr val="3366FF"/>
                </a:solidFill>
                <a:latin typeface="メイリオ"/>
                <a:ea typeface="メイリオ"/>
                <a:cs typeface="メイリオ"/>
              </a:rPr>
              <a:t>自立型マスク</a:t>
            </a:r>
            <a:r>
              <a:rPr lang="ja-JP" altLang="en-US" dirty="0" smtClean="0">
                <a:latin typeface="メイリオ"/>
                <a:ea typeface="メイリオ"/>
                <a:cs typeface="メイリオ"/>
              </a:rPr>
              <a:t>に変わった</a:t>
            </a:r>
            <a:endParaRPr lang="en-US" altLang="ja-JP" dirty="0" smtClean="0">
              <a:latin typeface="メイリオ"/>
              <a:ea typeface="メイリオ"/>
              <a:cs typeface="メイリオ"/>
            </a:endParaRPr>
          </a:p>
          <a:p>
            <a:pPr marL="285750" indent="-285750">
              <a:buFont typeface="Arial"/>
              <a:buChar char="•"/>
            </a:pPr>
            <a:r>
              <a:rPr lang="ja-JP" altLang="en-US" dirty="0" smtClean="0">
                <a:latin typeface="メイリオ"/>
                <a:ea typeface="メイリオ"/>
                <a:cs typeface="メイリオ"/>
              </a:rPr>
              <a:t>マスクサイズが</a:t>
            </a:r>
            <a:r>
              <a:rPr lang="en-US" altLang="ja-JP" dirty="0" smtClean="0">
                <a:latin typeface="メイリオ"/>
                <a:ea typeface="メイリオ"/>
                <a:cs typeface="メイリオ"/>
              </a:rPr>
              <a:t>2mm→</a:t>
            </a:r>
            <a:r>
              <a:rPr lang="en-US" altLang="ja-JP" dirty="0" smtClean="0">
                <a:solidFill>
                  <a:srgbClr val="3366FF"/>
                </a:solidFill>
                <a:latin typeface="メイリオ"/>
                <a:ea typeface="メイリオ"/>
                <a:cs typeface="メイリオ"/>
              </a:rPr>
              <a:t>10mm</a:t>
            </a:r>
            <a:r>
              <a:rPr lang="ja-JP" altLang="en-US" dirty="0" smtClean="0">
                <a:latin typeface="メイリオ"/>
                <a:ea typeface="メイリオ"/>
                <a:cs typeface="メイリオ"/>
              </a:rPr>
              <a:t>に変わった</a:t>
            </a:r>
            <a:endParaRPr lang="en-US" altLang="ja-JP" dirty="0">
              <a:latin typeface="メイリオ"/>
              <a:ea typeface="メイリオ"/>
              <a:cs typeface="メイリオ"/>
            </a:endParaRPr>
          </a:p>
          <a:p>
            <a:pPr marL="285750" indent="-285750">
              <a:buFont typeface="Arial"/>
              <a:buChar char="•"/>
            </a:pPr>
            <a:r>
              <a:rPr kumimoji="1" lang="ja-JP" altLang="en-US" dirty="0" smtClean="0">
                <a:latin typeface="メイリオ"/>
                <a:ea typeface="メイリオ"/>
                <a:cs typeface="メイリオ"/>
              </a:rPr>
              <a:t>設計コントラストが</a:t>
            </a:r>
            <a:r>
              <a:rPr kumimoji="1" lang="en-US" altLang="ja-JP" dirty="0" smtClean="0">
                <a:latin typeface="メイリオ"/>
                <a:ea typeface="メイリオ"/>
                <a:cs typeface="メイリオ"/>
              </a:rPr>
              <a:t>10</a:t>
            </a:r>
            <a:r>
              <a:rPr kumimoji="1" lang="en-US" altLang="ja-JP" baseline="30000" dirty="0" smtClean="0">
                <a:latin typeface="メイリオ"/>
                <a:ea typeface="メイリオ"/>
                <a:cs typeface="メイリオ"/>
              </a:rPr>
              <a:t>-7</a:t>
            </a:r>
            <a:r>
              <a:rPr kumimoji="1" lang="en-US" altLang="ja-JP" dirty="0" smtClean="0">
                <a:latin typeface="メイリオ"/>
                <a:ea typeface="メイリオ"/>
                <a:cs typeface="メイリオ"/>
              </a:rPr>
              <a:t>→</a:t>
            </a:r>
            <a:r>
              <a:rPr kumimoji="1" lang="en-US" altLang="ja-JP" dirty="0" smtClean="0">
                <a:solidFill>
                  <a:srgbClr val="3366FF"/>
                </a:solidFill>
                <a:latin typeface="メイリオ"/>
                <a:ea typeface="メイリオ"/>
                <a:cs typeface="メイリオ"/>
              </a:rPr>
              <a:t>10</a:t>
            </a:r>
            <a:r>
              <a:rPr kumimoji="1" lang="en-US" altLang="ja-JP" baseline="30000" dirty="0" smtClean="0">
                <a:solidFill>
                  <a:srgbClr val="3366FF"/>
                </a:solidFill>
                <a:latin typeface="メイリオ"/>
                <a:ea typeface="メイリオ"/>
                <a:cs typeface="メイリオ"/>
              </a:rPr>
              <a:t>-10</a:t>
            </a:r>
            <a:r>
              <a:rPr kumimoji="1" lang="ja-JP" altLang="en-US" dirty="0" smtClean="0">
                <a:latin typeface="メイリオ"/>
                <a:ea typeface="メイリオ"/>
                <a:cs typeface="メイリオ"/>
              </a:rPr>
              <a:t>に変わった</a:t>
            </a:r>
            <a:endParaRPr kumimoji="1" lang="ja-JP" altLang="en-US" baseline="30000" dirty="0">
              <a:solidFill>
                <a:srgbClr val="3366FF"/>
              </a:solidFill>
              <a:latin typeface="メイリオ"/>
              <a:ea typeface="メイリオ"/>
              <a:cs typeface="メイリオ"/>
            </a:endParaRPr>
          </a:p>
        </p:txBody>
      </p:sp>
      <p:sp>
        <p:nvSpPr>
          <p:cNvPr id="33" name="テキスト ボックス 32"/>
          <p:cNvSpPr txBox="1"/>
          <p:nvPr/>
        </p:nvSpPr>
        <p:spPr>
          <a:xfrm>
            <a:off x="323528" y="2060848"/>
            <a:ext cx="1794532" cy="307777"/>
          </a:xfrm>
          <a:prstGeom prst="rect">
            <a:avLst/>
          </a:prstGeom>
          <a:noFill/>
        </p:spPr>
        <p:txBody>
          <a:bodyPr wrap="none" rtlCol="0">
            <a:spAutoFit/>
          </a:bodyPr>
          <a:lstStyle/>
          <a:p>
            <a:r>
              <a:rPr kumimoji="1" lang="ja-JP" altLang="en-US" sz="1400" dirty="0" smtClean="0">
                <a:solidFill>
                  <a:schemeClr val="tx1">
                    <a:lumMod val="50000"/>
                    <a:lumOff val="50000"/>
                  </a:schemeClr>
                </a:solidFill>
              </a:rPr>
              <a:t>実験から得られた</a:t>
            </a:r>
            <a:r>
              <a:rPr kumimoji="1" lang="en-US" altLang="ja-JP" sz="1400" dirty="0" smtClean="0">
                <a:solidFill>
                  <a:schemeClr val="tx1">
                    <a:lumMod val="50000"/>
                    <a:lumOff val="50000"/>
                  </a:schemeClr>
                </a:solidFill>
              </a:rPr>
              <a:t>PSF</a:t>
            </a:r>
            <a:endParaRPr kumimoji="1" lang="ja-JP" altLang="en-US" sz="1400" dirty="0">
              <a:solidFill>
                <a:schemeClr val="tx1">
                  <a:lumMod val="50000"/>
                  <a:lumOff val="50000"/>
                </a:schemeClr>
              </a:solidFill>
            </a:endParaRPr>
          </a:p>
        </p:txBody>
      </p:sp>
    </p:spTree>
    <p:extLst>
      <p:ext uri="{BB962C8B-B14F-4D97-AF65-F5344CB8AC3E}">
        <p14:creationId xmlns:p14="http://schemas.microsoft.com/office/powerpoint/2010/main" val="13477294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角丸四角形 183"/>
          <p:cNvSpPr/>
          <p:nvPr/>
        </p:nvSpPr>
        <p:spPr>
          <a:xfrm>
            <a:off x="3059832" y="2348880"/>
            <a:ext cx="1728192" cy="4509120"/>
          </a:xfrm>
          <a:prstGeom prst="roundRect">
            <a:avLst/>
          </a:prstGeom>
          <a:gradFill flip="none" rotWithShape="1">
            <a:gsLst>
              <a:gs pos="0">
                <a:schemeClr val="accent1">
                  <a:shade val="51000"/>
                  <a:satMod val="130000"/>
                  <a:alpha val="9000"/>
                </a:schemeClr>
              </a:gs>
              <a:gs pos="80000">
                <a:schemeClr val="accent1">
                  <a:shade val="93000"/>
                  <a:satMod val="130000"/>
                  <a:alpha val="9000"/>
                </a:schemeClr>
              </a:gs>
              <a:gs pos="100000">
                <a:schemeClr val="accent1">
                  <a:shade val="94000"/>
                  <a:satMod val="135000"/>
                  <a:alpha val="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3" name="角丸四角形 182"/>
          <p:cNvSpPr/>
          <p:nvPr/>
        </p:nvSpPr>
        <p:spPr>
          <a:xfrm>
            <a:off x="5148064" y="2348880"/>
            <a:ext cx="1728192" cy="4509120"/>
          </a:xfrm>
          <a:prstGeom prst="roundRect">
            <a:avLst/>
          </a:prstGeom>
          <a:gradFill flip="none" rotWithShape="1">
            <a:gsLst>
              <a:gs pos="0">
                <a:schemeClr val="accent1">
                  <a:shade val="51000"/>
                  <a:satMod val="130000"/>
                  <a:alpha val="9000"/>
                </a:schemeClr>
              </a:gs>
              <a:gs pos="80000">
                <a:schemeClr val="accent1">
                  <a:shade val="93000"/>
                  <a:satMod val="130000"/>
                  <a:alpha val="9000"/>
                </a:schemeClr>
              </a:gs>
              <a:gs pos="100000">
                <a:schemeClr val="accent1">
                  <a:shade val="94000"/>
                  <a:satMod val="135000"/>
                  <a:alpha val="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16396" y="1044605"/>
            <a:ext cx="8304076" cy="800219"/>
          </a:xfrm>
          <a:prstGeom prst="rect">
            <a:avLst/>
          </a:prstGeom>
          <a:noFill/>
        </p:spPr>
        <p:txBody>
          <a:bodyPr wrap="none" rtlCol="0">
            <a:spAutoFit/>
          </a:bodyPr>
          <a:lstStyle/>
          <a:p>
            <a:r>
              <a:rPr kumimoji="1" lang="ja-JP" altLang="en-US" sz="1600" dirty="0" smtClean="0">
                <a:solidFill>
                  <a:srgbClr val="3366FF"/>
                </a:solidFill>
                <a:latin typeface="メイリオ"/>
                <a:ea typeface="メイリオ"/>
                <a:cs typeface="メイリオ"/>
              </a:rPr>
              <a:t>回転差分法：瞳マスクのみを光軸に対し</a:t>
            </a:r>
            <a:r>
              <a:rPr kumimoji="1" lang="en-US" altLang="ja-JP" sz="1600" dirty="0" smtClean="0">
                <a:solidFill>
                  <a:srgbClr val="3366FF"/>
                </a:solidFill>
                <a:latin typeface="メイリオ"/>
                <a:ea typeface="メイリオ"/>
                <a:cs typeface="メイリオ"/>
              </a:rPr>
              <a:t>90°</a:t>
            </a:r>
            <a:r>
              <a:rPr kumimoji="1" lang="ja-JP" altLang="en-US" sz="1600" dirty="0" smtClean="0">
                <a:solidFill>
                  <a:srgbClr val="3366FF"/>
                </a:solidFill>
                <a:latin typeface="メイリオ"/>
                <a:ea typeface="メイリオ"/>
                <a:cs typeface="メイリオ"/>
              </a:rPr>
              <a:t>回転し、回転前の</a:t>
            </a:r>
            <a:r>
              <a:rPr kumimoji="1" lang="en-US" altLang="ja-JP" sz="1600" dirty="0" smtClean="0">
                <a:solidFill>
                  <a:srgbClr val="3366FF"/>
                </a:solidFill>
                <a:latin typeface="メイリオ"/>
                <a:ea typeface="メイリオ"/>
                <a:cs typeface="メイリオ"/>
              </a:rPr>
              <a:t>PSF</a:t>
            </a:r>
            <a:r>
              <a:rPr kumimoji="1" lang="ja-JP" altLang="en-US" sz="1600" dirty="0" smtClean="0">
                <a:solidFill>
                  <a:srgbClr val="3366FF"/>
                </a:solidFill>
                <a:latin typeface="メイリオ"/>
                <a:ea typeface="メイリオ"/>
                <a:cs typeface="メイリオ"/>
              </a:rPr>
              <a:t>から差し引きする方法</a:t>
            </a:r>
            <a:endParaRPr kumimoji="1" lang="en-US" altLang="ja-JP" sz="1600" dirty="0" smtClean="0">
              <a:solidFill>
                <a:srgbClr val="3366FF"/>
              </a:solidFill>
              <a:latin typeface="メイリオ"/>
              <a:ea typeface="メイリオ"/>
              <a:cs typeface="メイリオ"/>
            </a:endParaRPr>
          </a:p>
          <a:p>
            <a:endParaRPr lang="en-US" altLang="ja-JP" sz="1600" dirty="0">
              <a:solidFill>
                <a:srgbClr val="3366FF"/>
              </a:solidFill>
              <a:latin typeface="メイリオ"/>
              <a:ea typeface="メイリオ"/>
              <a:cs typeface="メイリオ"/>
            </a:endParaRPr>
          </a:p>
          <a:p>
            <a:r>
              <a:rPr lang="ja-JP" altLang="en-US" sz="1400" dirty="0" smtClean="0">
                <a:latin typeface="メイリオ"/>
                <a:ea typeface="メイリオ"/>
                <a:cs typeface="メイリオ"/>
              </a:rPr>
              <a:t>回転差分法には２種類ある。</a:t>
            </a:r>
            <a:endParaRPr lang="en-US" altLang="ja-JP" sz="1400" dirty="0" smtClean="0">
              <a:latin typeface="メイリオ"/>
              <a:ea typeface="メイリオ"/>
              <a:cs typeface="メイリオ"/>
            </a:endParaRPr>
          </a:p>
        </p:txBody>
      </p:sp>
      <p:sp>
        <p:nvSpPr>
          <p:cNvPr id="81" name="正方形/長方形 80"/>
          <p:cNvSpPr/>
          <p:nvPr/>
        </p:nvSpPr>
        <p:spPr>
          <a:xfrm>
            <a:off x="3006210" y="-27384"/>
            <a:ext cx="3005951"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lvl="0"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回転差分法</a:t>
            </a:r>
          </a:p>
        </p:txBody>
      </p:sp>
      <p:sp>
        <p:nvSpPr>
          <p:cNvPr id="40" name="テキスト ボックス 39"/>
          <p:cNvSpPr txBox="1"/>
          <p:nvPr/>
        </p:nvSpPr>
        <p:spPr>
          <a:xfrm>
            <a:off x="1619672" y="1268762"/>
            <a:ext cx="6416277" cy="307777"/>
          </a:xfrm>
          <a:prstGeom prst="rect">
            <a:avLst/>
          </a:prstGeom>
          <a:noFill/>
        </p:spPr>
        <p:txBody>
          <a:bodyPr wrap="none" rtlCol="0">
            <a:spAutoFit/>
          </a:bodyPr>
          <a:lstStyle/>
          <a:p>
            <a:pPr lvl="0"/>
            <a:r>
              <a:rPr lang="en-US" altLang="ja-JP" sz="1400" dirty="0" smtClean="0">
                <a:solidFill>
                  <a:srgbClr val="FF0000"/>
                </a:solidFill>
                <a:latin typeface="メイリオ"/>
                <a:ea typeface="メイリオ"/>
                <a:cs typeface="メイリオ"/>
              </a:rPr>
              <a:t>→</a:t>
            </a:r>
            <a:r>
              <a:rPr lang="ja-JP" altLang="en-US" sz="1400" dirty="0" smtClean="0">
                <a:solidFill>
                  <a:srgbClr val="FF0000"/>
                </a:solidFill>
                <a:latin typeface="メイリオ"/>
                <a:ea typeface="メイリオ"/>
                <a:cs typeface="メイリオ"/>
              </a:rPr>
              <a:t>マスク</a:t>
            </a:r>
            <a:r>
              <a:rPr lang="ja-JP" altLang="en-US" sz="1400" dirty="0">
                <a:solidFill>
                  <a:srgbClr val="FF0000"/>
                </a:solidFill>
                <a:latin typeface="メイリオ"/>
                <a:ea typeface="メイリオ"/>
                <a:cs typeface="メイリオ"/>
              </a:rPr>
              <a:t>形状誤差由来の</a:t>
            </a:r>
            <a:r>
              <a:rPr lang="en-US" altLang="ja-JP" sz="1400" dirty="0">
                <a:solidFill>
                  <a:srgbClr val="FF0000"/>
                </a:solidFill>
                <a:latin typeface="メイリオ"/>
                <a:ea typeface="メイリオ"/>
                <a:cs typeface="メイリオ"/>
              </a:rPr>
              <a:t>Speckle</a:t>
            </a:r>
            <a:r>
              <a:rPr lang="ja-JP" altLang="en-US" sz="1400" dirty="0">
                <a:solidFill>
                  <a:srgbClr val="FF0000"/>
                </a:solidFill>
                <a:latin typeface="メイリオ"/>
                <a:ea typeface="メイリオ"/>
                <a:cs typeface="メイリオ"/>
              </a:rPr>
              <a:t>は、マスクと一緒に（付随して）</a:t>
            </a:r>
            <a:r>
              <a:rPr lang="ja-JP" altLang="en-US" sz="1400" dirty="0" smtClean="0">
                <a:solidFill>
                  <a:srgbClr val="FF0000"/>
                </a:solidFill>
                <a:latin typeface="メイリオ"/>
                <a:ea typeface="メイリオ"/>
                <a:cs typeface="メイリオ"/>
              </a:rPr>
              <a:t>回るハズ！</a:t>
            </a:r>
            <a:endParaRPr lang="en-US" altLang="ja-JP" sz="1400" dirty="0" smtClean="0">
              <a:solidFill>
                <a:srgbClr val="FF0000"/>
              </a:solidFill>
              <a:latin typeface="メイリオ"/>
              <a:ea typeface="メイリオ"/>
              <a:cs typeface="メイリオ"/>
            </a:endParaRPr>
          </a:p>
        </p:txBody>
      </p:sp>
      <p:sp>
        <p:nvSpPr>
          <p:cNvPr id="3" name="テキスト ボックス 2"/>
          <p:cNvSpPr txBox="1"/>
          <p:nvPr/>
        </p:nvSpPr>
        <p:spPr>
          <a:xfrm>
            <a:off x="1979712" y="620688"/>
            <a:ext cx="5493812" cy="369332"/>
          </a:xfrm>
          <a:prstGeom prst="rect">
            <a:avLst/>
          </a:prstGeom>
          <a:noFill/>
        </p:spPr>
        <p:txBody>
          <a:bodyPr wrap="none" rtlCol="0">
            <a:spAutoFit/>
          </a:bodyPr>
          <a:lstStyle/>
          <a:p>
            <a:r>
              <a:rPr kumimoji="1" lang="ja-JP" altLang="en-US" dirty="0" smtClean="0">
                <a:latin typeface="メイリオ"/>
                <a:ea typeface="メイリオ"/>
                <a:cs typeface="メイリオ"/>
              </a:rPr>
              <a:t>誤差要因を切り分ける為に回転差分法を導入した。</a:t>
            </a:r>
            <a:endParaRPr kumimoji="1" lang="ja-JP" altLang="en-US" dirty="0">
              <a:latin typeface="メイリオ"/>
              <a:ea typeface="メイリオ"/>
              <a:cs typeface="メイリオ"/>
            </a:endParaRPr>
          </a:p>
        </p:txBody>
      </p:sp>
      <p:grpSp>
        <p:nvGrpSpPr>
          <p:cNvPr id="12" name="図形グループ 11"/>
          <p:cNvGrpSpPr/>
          <p:nvPr/>
        </p:nvGrpSpPr>
        <p:grpSpPr>
          <a:xfrm>
            <a:off x="3131840" y="2520280"/>
            <a:ext cx="1512168" cy="1800200"/>
            <a:chOff x="827584" y="2564904"/>
            <a:chExt cx="1584176" cy="1800200"/>
          </a:xfrm>
        </p:grpSpPr>
        <p:grpSp>
          <p:nvGrpSpPr>
            <p:cNvPr id="7" name="図形グループ 6"/>
            <p:cNvGrpSpPr/>
            <p:nvPr/>
          </p:nvGrpSpPr>
          <p:grpSpPr>
            <a:xfrm>
              <a:off x="899593" y="2564904"/>
              <a:ext cx="1512167" cy="1800200"/>
              <a:chOff x="755576" y="2564904"/>
              <a:chExt cx="1512167" cy="1800200"/>
            </a:xfrm>
          </p:grpSpPr>
          <p:pic>
            <p:nvPicPr>
              <p:cNvPr id="115" name="Picture 3"/>
              <p:cNvPicPr>
                <a:picLocks noChangeAspect="1" noChangeArrowheads="1"/>
              </p:cNvPicPr>
              <p:nvPr/>
            </p:nvPicPr>
            <p:blipFill>
              <a:blip r:embed="rId2" cstate="print"/>
              <a:srcRect/>
              <a:stretch>
                <a:fillRect/>
              </a:stretch>
            </p:blipFill>
            <p:spPr bwMode="auto">
              <a:xfrm>
                <a:off x="755576" y="2780928"/>
                <a:ext cx="1512167" cy="1420794"/>
              </a:xfrm>
              <a:prstGeom prst="rect">
                <a:avLst/>
              </a:prstGeom>
              <a:noFill/>
              <a:ln w="9525">
                <a:noFill/>
                <a:miter lim="800000"/>
                <a:headEnd/>
                <a:tailEnd/>
              </a:ln>
            </p:spPr>
          </p:pic>
          <p:sp>
            <p:nvSpPr>
              <p:cNvPr id="116" name="円/楕円 115"/>
              <p:cNvSpPr/>
              <p:nvPr/>
            </p:nvSpPr>
            <p:spPr>
              <a:xfrm rot="5400000">
                <a:off x="611559" y="3212976"/>
                <a:ext cx="1800200" cy="504056"/>
              </a:xfrm>
              <a:prstGeom prst="ellipse">
                <a:avLst/>
              </a:prstGeom>
              <a:solidFill>
                <a:srgbClr val="FFFFFF">
                  <a:alpha val="65000"/>
                </a:srgbClr>
              </a:solidFill>
              <a:ln>
                <a:noFill/>
              </a:ln>
              <a:effectLst>
                <a:glow>
                  <a:schemeClr val="bg1">
                    <a:alpha val="64000"/>
                  </a:schemeClr>
                </a:glow>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3" name="テキスト ボックス 82"/>
            <p:cNvSpPr txBox="1"/>
            <p:nvPr/>
          </p:nvSpPr>
          <p:spPr>
            <a:xfrm>
              <a:off x="827584" y="2687149"/>
              <a:ext cx="576064" cy="369332"/>
            </a:xfrm>
            <a:prstGeom prst="rect">
              <a:avLst/>
            </a:prstGeom>
            <a:noFill/>
          </p:spPr>
          <p:txBody>
            <a:bodyPr wrap="square" rtlCol="0">
              <a:spAutoFit/>
            </a:bodyPr>
            <a:lstStyle/>
            <a:p>
              <a:r>
                <a:rPr lang="en-US" altLang="ja-JP" b="1" dirty="0" smtClean="0">
                  <a:solidFill>
                    <a:srgbClr val="FFFFFF"/>
                  </a:solidFill>
                </a:rPr>
                <a:t>(a)</a:t>
              </a:r>
              <a:endParaRPr kumimoji="1" lang="ja-JP" altLang="en-US" b="1" dirty="0">
                <a:solidFill>
                  <a:srgbClr val="FFFFFF"/>
                </a:solidFill>
              </a:endParaRPr>
            </a:p>
          </p:txBody>
        </p:sp>
      </p:grpSp>
      <p:sp>
        <p:nvSpPr>
          <p:cNvPr id="5" name="テキスト ボックス 4"/>
          <p:cNvSpPr txBox="1"/>
          <p:nvPr/>
        </p:nvSpPr>
        <p:spPr>
          <a:xfrm>
            <a:off x="323529" y="1844824"/>
            <a:ext cx="6647974" cy="369332"/>
          </a:xfrm>
          <a:prstGeom prst="rect">
            <a:avLst/>
          </a:prstGeom>
          <a:solidFill>
            <a:srgbClr val="FFFF00"/>
          </a:solidFill>
        </p:spPr>
        <p:txBody>
          <a:bodyPr wrap="none" rtlCol="0">
            <a:spAutoFit/>
          </a:bodyPr>
          <a:lstStyle/>
          <a:p>
            <a:r>
              <a:rPr lang="ja-JP" altLang="en-US" dirty="0" smtClean="0">
                <a:latin typeface="メイリオ"/>
                <a:ea typeface="メイリオ"/>
                <a:cs typeface="メイリオ"/>
              </a:rPr>
              <a:t>回転</a:t>
            </a:r>
            <a:r>
              <a:rPr lang="ja-JP" altLang="en-US" dirty="0">
                <a:latin typeface="メイリオ"/>
                <a:ea typeface="メイリオ"/>
                <a:cs typeface="メイリオ"/>
              </a:rPr>
              <a:t>差分法１</a:t>
            </a:r>
            <a:r>
              <a:rPr lang="ja-JP" altLang="en-US" dirty="0" smtClean="0">
                <a:latin typeface="メイリオ"/>
                <a:ea typeface="メイリオ"/>
                <a:cs typeface="メイリオ"/>
              </a:rPr>
              <a:t>：</a:t>
            </a:r>
            <a:r>
              <a:rPr lang="ja-JP" altLang="en-US" dirty="0">
                <a:latin typeface="メイリオ"/>
                <a:ea typeface="メイリオ"/>
                <a:cs typeface="メイリオ"/>
              </a:rPr>
              <a:t>マスクの向きが共通となるように差し引きする</a:t>
            </a:r>
            <a:endParaRPr kumimoji="1" lang="ja-JP" altLang="en-US" dirty="0">
              <a:latin typeface="メイリオ"/>
              <a:ea typeface="メイリオ"/>
              <a:cs typeface="メイリオ"/>
            </a:endParaRPr>
          </a:p>
        </p:txBody>
      </p:sp>
      <p:cxnSp>
        <p:nvCxnSpPr>
          <p:cNvPr id="9" name="直線コネクタ 8"/>
          <p:cNvCxnSpPr/>
          <p:nvPr/>
        </p:nvCxnSpPr>
        <p:spPr>
          <a:xfrm>
            <a:off x="4860032" y="3434609"/>
            <a:ext cx="216024" cy="0"/>
          </a:xfrm>
          <a:prstGeom prst="line">
            <a:avLst/>
          </a:prstGeom>
        </p:spPr>
        <p:style>
          <a:lnRef idx="2">
            <a:schemeClr val="dk1"/>
          </a:lnRef>
          <a:fillRef idx="0">
            <a:schemeClr val="dk1"/>
          </a:fillRef>
          <a:effectRef idx="1">
            <a:schemeClr val="dk1"/>
          </a:effectRef>
          <a:fontRef idx="minor">
            <a:schemeClr val="tx1"/>
          </a:fontRef>
        </p:style>
      </p:cxnSp>
      <p:grpSp>
        <p:nvGrpSpPr>
          <p:cNvPr id="41" name="図形グループ 40"/>
          <p:cNvGrpSpPr/>
          <p:nvPr/>
        </p:nvGrpSpPr>
        <p:grpSpPr>
          <a:xfrm>
            <a:off x="7164288" y="2708921"/>
            <a:ext cx="1800201" cy="1390205"/>
            <a:chOff x="7233690" y="3356992"/>
            <a:chExt cx="1778496" cy="1258412"/>
          </a:xfrm>
        </p:grpSpPr>
        <p:sp>
          <p:nvSpPr>
            <p:cNvPr id="38" name="角丸四角形吹き出し 37"/>
            <p:cNvSpPr/>
            <p:nvPr/>
          </p:nvSpPr>
          <p:spPr>
            <a:xfrm>
              <a:off x="7233690" y="3356992"/>
              <a:ext cx="1778496" cy="1224136"/>
            </a:xfrm>
            <a:prstGeom prst="wedgeRoundRectCallout">
              <a:avLst>
                <a:gd name="adj1" fmla="val -63870"/>
                <a:gd name="adj2" fmla="val -29016"/>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356869" y="3501008"/>
              <a:ext cx="1584176" cy="1114396"/>
            </a:xfrm>
            <a:prstGeom prst="rect">
              <a:avLst/>
            </a:prstGeom>
            <a:noFill/>
          </p:spPr>
          <p:txBody>
            <a:bodyPr wrap="square" rtlCol="0">
              <a:spAutoFit/>
            </a:bodyPr>
            <a:lstStyle/>
            <a:p>
              <a:r>
                <a:rPr lang="en-US" altLang="ja-JP" sz="1400" dirty="0" smtClean="0"/>
                <a:t>Speckle</a:t>
              </a:r>
              <a:r>
                <a:rPr lang="ja-JP" altLang="en-US" sz="1400" dirty="0" smtClean="0"/>
                <a:t>がマスク形状誤差のみの場合、コントラストが改善する。</a:t>
              </a:r>
              <a:endParaRPr lang="en-US" altLang="ja-JP" sz="1400" dirty="0" smtClean="0"/>
            </a:p>
            <a:p>
              <a:endParaRPr kumimoji="1" lang="ja-JP" altLang="en-US" dirty="0"/>
            </a:p>
          </p:txBody>
        </p:sp>
      </p:grpSp>
      <p:sp>
        <p:nvSpPr>
          <p:cNvPr id="112" name="テキスト ボックス 111"/>
          <p:cNvSpPr txBox="1"/>
          <p:nvPr/>
        </p:nvSpPr>
        <p:spPr>
          <a:xfrm>
            <a:off x="323529" y="2204866"/>
            <a:ext cx="2808311" cy="646331"/>
          </a:xfrm>
          <a:prstGeom prst="rect">
            <a:avLst/>
          </a:prstGeom>
          <a:noFill/>
        </p:spPr>
        <p:txBody>
          <a:bodyPr wrap="square" rtlCol="0">
            <a:spAutoFit/>
          </a:bodyPr>
          <a:lstStyle/>
          <a:p>
            <a:r>
              <a:rPr lang="en-US" altLang="ja-JP" dirty="0" smtClean="0"/>
              <a:t>→</a:t>
            </a:r>
            <a:r>
              <a:rPr lang="ja-JP" altLang="en-US" dirty="0" smtClean="0"/>
              <a:t>マスク形状誤差由来の</a:t>
            </a:r>
            <a:r>
              <a:rPr lang="en-US" altLang="ja-JP" dirty="0" smtClean="0"/>
              <a:t>speckle</a:t>
            </a:r>
            <a:r>
              <a:rPr lang="ja-JP" altLang="en-US" dirty="0" smtClean="0"/>
              <a:t>がキャンセルする</a:t>
            </a:r>
            <a:endParaRPr lang="en-US" altLang="ja-JP" dirty="0" smtClean="0"/>
          </a:p>
        </p:txBody>
      </p:sp>
      <p:grpSp>
        <p:nvGrpSpPr>
          <p:cNvPr id="10" name="図形グループ 9"/>
          <p:cNvGrpSpPr/>
          <p:nvPr/>
        </p:nvGrpSpPr>
        <p:grpSpPr>
          <a:xfrm>
            <a:off x="323528" y="4612756"/>
            <a:ext cx="8640960" cy="1824769"/>
            <a:chOff x="323528" y="3933056"/>
            <a:chExt cx="8640960" cy="1824769"/>
          </a:xfrm>
        </p:grpSpPr>
        <p:sp>
          <p:nvSpPr>
            <p:cNvPr id="6" name="テキスト ボックス 5"/>
            <p:cNvSpPr txBox="1"/>
            <p:nvPr/>
          </p:nvSpPr>
          <p:spPr>
            <a:xfrm>
              <a:off x="395536" y="3933056"/>
              <a:ext cx="6552728" cy="369332"/>
            </a:xfrm>
            <a:prstGeom prst="rect">
              <a:avLst/>
            </a:prstGeom>
            <a:solidFill>
              <a:srgbClr val="FF6600"/>
            </a:solidFill>
          </p:spPr>
          <p:txBody>
            <a:bodyPr wrap="square" rtlCol="0">
              <a:spAutoFit/>
            </a:bodyPr>
            <a:lstStyle/>
            <a:p>
              <a:r>
                <a:rPr kumimoji="1" lang="ja-JP" altLang="en-US" dirty="0" smtClean="0">
                  <a:latin typeface="メイリオ"/>
                  <a:ea typeface="メイリオ"/>
                  <a:cs typeface="メイリオ"/>
                </a:rPr>
                <a:t>回転</a:t>
              </a:r>
              <a:r>
                <a:rPr lang="ja-JP" altLang="en-US" dirty="0">
                  <a:latin typeface="メイリオ"/>
                  <a:ea typeface="メイリオ"/>
                  <a:cs typeface="メイリオ"/>
                </a:rPr>
                <a:t>差分法２：光路が共通となるように差し引きする</a:t>
              </a:r>
              <a:endParaRPr kumimoji="1" lang="ja-JP" altLang="en-US" dirty="0">
                <a:latin typeface="メイリオ"/>
                <a:ea typeface="メイリオ"/>
                <a:cs typeface="メイリオ"/>
              </a:endParaRPr>
            </a:p>
          </p:txBody>
        </p:sp>
        <p:grpSp>
          <p:nvGrpSpPr>
            <p:cNvPr id="159" name="図形グループ 158"/>
            <p:cNvGrpSpPr/>
            <p:nvPr/>
          </p:nvGrpSpPr>
          <p:grpSpPr>
            <a:xfrm>
              <a:off x="7164288" y="4405486"/>
              <a:ext cx="1800200" cy="1352339"/>
              <a:chOff x="7233692" y="2937273"/>
              <a:chExt cx="1778496" cy="1224136"/>
            </a:xfrm>
          </p:grpSpPr>
          <p:sp>
            <p:nvSpPr>
              <p:cNvPr id="160" name="角丸四角形吹き出し 159"/>
              <p:cNvSpPr/>
              <p:nvPr/>
            </p:nvSpPr>
            <p:spPr>
              <a:xfrm>
                <a:off x="7233692" y="2937273"/>
                <a:ext cx="1778496" cy="1224136"/>
              </a:xfrm>
              <a:prstGeom prst="wedgeRoundRectCallout">
                <a:avLst>
                  <a:gd name="adj1" fmla="val -64524"/>
                  <a:gd name="adj2" fmla="val -28147"/>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1" name="テキスト ボックス 160"/>
              <p:cNvSpPr txBox="1"/>
              <p:nvPr/>
            </p:nvSpPr>
            <p:spPr>
              <a:xfrm>
                <a:off x="7304832" y="3002455"/>
                <a:ext cx="1584176" cy="1058676"/>
              </a:xfrm>
              <a:prstGeom prst="rect">
                <a:avLst/>
              </a:prstGeom>
              <a:noFill/>
            </p:spPr>
            <p:txBody>
              <a:bodyPr wrap="square" rtlCol="0">
                <a:spAutoFit/>
              </a:bodyPr>
              <a:lstStyle/>
              <a:p>
                <a:r>
                  <a:rPr lang="ja-JP" altLang="en-US" sz="1400" dirty="0"/>
                  <a:t>マスクの形状が完璧で、マスクの位置再現性が完璧な場合</a:t>
                </a:r>
                <a:r>
                  <a:rPr lang="ja-JP" altLang="en-US" sz="1400" dirty="0" smtClean="0"/>
                  <a:t>、コントラスト</a:t>
                </a:r>
                <a:r>
                  <a:rPr lang="ja-JP" altLang="en-US" sz="1400" dirty="0"/>
                  <a:t>が改善</a:t>
                </a:r>
                <a:r>
                  <a:rPr lang="ja-JP" altLang="en-US" sz="1400" dirty="0" smtClean="0"/>
                  <a:t>する。</a:t>
                </a:r>
                <a:endParaRPr kumimoji="1" lang="ja-JP" altLang="en-US" dirty="0"/>
              </a:p>
            </p:txBody>
          </p:sp>
        </p:grpSp>
        <p:sp>
          <p:nvSpPr>
            <p:cNvPr id="113" name="テキスト ボックス 112"/>
            <p:cNvSpPr txBox="1"/>
            <p:nvPr/>
          </p:nvSpPr>
          <p:spPr>
            <a:xfrm>
              <a:off x="323528" y="4277283"/>
              <a:ext cx="3024335" cy="646331"/>
            </a:xfrm>
            <a:prstGeom prst="rect">
              <a:avLst/>
            </a:prstGeom>
            <a:noFill/>
          </p:spPr>
          <p:txBody>
            <a:bodyPr wrap="square" rtlCol="0">
              <a:spAutoFit/>
            </a:bodyPr>
            <a:lstStyle/>
            <a:p>
              <a:r>
                <a:rPr lang="en-US" altLang="ja-JP" dirty="0" smtClean="0"/>
                <a:t>→</a:t>
              </a:r>
              <a:r>
                <a:rPr lang="ja-JP" altLang="en-US" dirty="0" smtClean="0"/>
                <a:t>マスク以外の誤差由来の</a:t>
              </a:r>
              <a:r>
                <a:rPr lang="en-US" altLang="ja-JP" dirty="0" smtClean="0"/>
                <a:t>speckle</a:t>
              </a:r>
              <a:r>
                <a:rPr lang="ja-JP" altLang="en-US" dirty="0" smtClean="0"/>
                <a:t>がキャンセルする</a:t>
              </a:r>
              <a:endParaRPr lang="en-US" altLang="ja-JP" dirty="0" smtClean="0"/>
            </a:p>
          </p:txBody>
        </p:sp>
      </p:grpSp>
      <p:grpSp>
        <p:nvGrpSpPr>
          <p:cNvPr id="2" name="図形グループ 1"/>
          <p:cNvGrpSpPr/>
          <p:nvPr/>
        </p:nvGrpSpPr>
        <p:grpSpPr>
          <a:xfrm rot="5400000">
            <a:off x="5314393" y="2542594"/>
            <a:ext cx="1467542" cy="1800199"/>
            <a:chOff x="2771801" y="2564904"/>
            <a:chExt cx="1512167" cy="1800200"/>
          </a:xfrm>
        </p:grpSpPr>
        <p:grpSp>
          <p:nvGrpSpPr>
            <p:cNvPr id="84" name="図形グループ 83"/>
            <p:cNvGrpSpPr/>
            <p:nvPr/>
          </p:nvGrpSpPr>
          <p:grpSpPr>
            <a:xfrm>
              <a:off x="2771801" y="2564904"/>
              <a:ext cx="1512167" cy="1800200"/>
              <a:chOff x="755576" y="2564904"/>
              <a:chExt cx="1512167" cy="1800200"/>
            </a:xfrm>
          </p:grpSpPr>
          <p:pic>
            <p:nvPicPr>
              <p:cNvPr id="87" name="Picture 3"/>
              <p:cNvPicPr>
                <a:picLocks noChangeAspect="1" noChangeArrowheads="1"/>
              </p:cNvPicPr>
              <p:nvPr/>
            </p:nvPicPr>
            <p:blipFill>
              <a:blip r:embed="rId2" cstate="print"/>
              <a:srcRect/>
              <a:stretch>
                <a:fillRect/>
              </a:stretch>
            </p:blipFill>
            <p:spPr bwMode="auto">
              <a:xfrm>
                <a:off x="755576" y="2780928"/>
                <a:ext cx="1512167" cy="1420794"/>
              </a:xfrm>
              <a:prstGeom prst="rect">
                <a:avLst/>
              </a:prstGeom>
              <a:noFill/>
              <a:ln w="9525">
                <a:noFill/>
                <a:miter lim="800000"/>
                <a:headEnd/>
                <a:tailEnd/>
              </a:ln>
            </p:spPr>
          </p:pic>
          <p:sp>
            <p:nvSpPr>
              <p:cNvPr id="88" name="円/楕円 87"/>
              <p:cNvSpPr/>
              <p:nvPr/>
            </p:nvSpPr>
            <p:spPr>
              <a:xfrm rot="5400000">
                <a:off x="611559" y="3212976"/>
                <a:ext cx="1800200" cy="504056"/>
              </a:xfrm>
              <a:prstGeom prst="ellipse">
                <a:avLst/>
              </a:prstGeom>
              <a:solidFill>
                <a:srgbClr val="FFFFFF">
                  <a:alpha val="62000"/>
                </a:srgbClr>
              </a:solidFill>
              <a:ln>
                <a:noFill/>
              </a:ln>
              <a:effectLst>
                <a:glow>
                  <a:schemeClr val="bg1">
                    <a:alpha val="64000"/>
                  </a:schemeClr>
                </a:glow>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6" name="テキスト ボックス 85"/>
            <p:cNvSpPr txBox="1"/>
            <p:nvPr/>
          </p:nvSpPr>
          <p:spPr>
            <a:xfrm rot="16200000">
              <a:off x="2711109" y="3772863"/>
              <a:ext cx="501948" cy="380563"/>
            </a:xfrm>
            <a:prstGeom prst="rect">
              <a:avLst/>
            </a:prstGeom>
            <a:noFill/>
          </p:spPr>
          <p:txBody>
            <a:bodyPr wrap="none" rtlCol="0">
              <a:spAutoFit/>
            </a:bodyPr>
            <a:lstStyle/>
            <a:p>
              <a:r>
                <a:rPr lang="en-US" altLang="ja-JP" b="1" dirty="0" smtClean="0">
                  <a:solidFill>
                    <a:srgbClr val="FFFFFF"/>
                  </a:solidFill>
                </a:rPr>
                <a:t>(a’)</a:t>
              </a:r>
              <a:endParaRPr kumimoji="1" lang="ja-JP" altLang="en-US" b="1" dirty="0">
                <a:solidFill>
                  <a:srgbClr val="FFFFFF"/>
                </a:solidFill>
              </a:endParaRPr>
            </a:p>
          </p:txBody>
        </p:sp>
      </p:grpSp>
      <p:cxnSp>
        <p:nvCxnSpPr>
          <p:cNvPr id="166" name="直線コネクタ 165"/>
          <p:cNvCxnSpPr/>
          <p:nvPr/>
        </p:nvCxnSpPr>
        <p:spPr>
          <a:xfrm>
            <a:off x="4860032" y="5756105"/>
            <a:ext cx="216024" cy="0"/>
          </a:xfrm>
          <a:prstGeom prst="line">
            <a:avLst/>
          </a:prstGeom>
        </p:spPr>
        <p:style>
          <a:lnRef idx="2">
            <a:schemeClr val="dk1"/>
          </a:lnRef>
          <a:fillRef idx="0">
            <a:schemeClr val="dk1"/>
          </a:fillRef>
          <a:effectRef idx="1">
            <a:schemeClr val="dk1"/>
          </a:effectRef>
          <a:fontRef idx="minor">
            <a:schemeClr val="tx1"/>
          </a:fontRef>
        </p:style>
      </p:cxnSp>
      <p:grpSp>
        <p:nvGrpSpPr>
          <p:cNvPr id="167" name="図形グループ 166"/>
          <p:cNvGrpSpPr/>
          <p:nvPr/>
        </p:nvGrpSpPr>
        <p:grpSpPr>
          <a:xfrm rot="5400000">
            <a:off x="5259562" y="4980658"/>
            <a:ext cx="1512167" cy="1433190"/>
            <a:chOff x="2771801" y="2780928"/>
            <a:chExt cx="1512167" cy="1433190"/>
          </a:xfrm>
        </p:grpSpPr>
        <p:grpSp>
          <p:nvGrpSpPr>
            <p:cNvPr id="168" name="図形グループ 167"/>
            <p:cNvGrpSpPr/>
            <p:nvPr/>
          </p:nvGrpSpPr>
          <p:grpSpPr>
            <a:xfrm>
              <a:off x="2871194" y="2780928"/>
              <a:ext cx="1412774" cy="1420794"/>
              <a:chOff x="854969" y="2780928"/>
              <a:chExt cx="1412774" cy="1420794"/>
            </a:xfrm>
          </p:grpSpPr>
          <p:pic>
            <p:nvPicPr>
              <p:cNvPr id="170" name="Picture 3"/>
              <p:cNvPicPr>
                <a:picLocks noChangeAspect="1" noChangeArrowheads="1"/>
              </p:cNvPicPr>
              <p:nvPr/>
            </p:nvPicPr>
            <p:blipFill>
              <a:blip r:embed="rId2" cstate="print"/>
              <a:srcRect/>
              <a:stretch>
                <a:fillRect/>
              </a:stretch>
            </p:blipFill>
            <p:spPr bwMode="auto">
              <a:xfrm>
                <a:off x="854969" y="2780928"/>
                <a:ext cx="1412774" cy="1420794"/>
              </a:xfrm>
              <a:prstGeom prst="rect">
                <a:avLst/>
              </a:prstGeom>
              <a:noFill/>
              <a:ln w="9525">
                <a:noFill/>
                <a:miter lim="800000"/>
                <a:headEnd/>
                <a:tailEnd/>
              </a:ln>
            </p:spPr>
          </p:pic>
          <p:sp>
            <p:nvSpPr>
              <p:cNvPr id="171" name="円/楕円 170"/>
              <p:cNvSpPr/>
              <p:nvPr/>
            </p:nvSpPr>
            <p:spPr>
              <a:xfrm rot="5400000">
                <a:off x="1070991" y="2996954"/>
                <a:ext cx="504055" cy="504056"/>
              </a:xfrm>
              <a:prstGeom prst="ellipse">
                <a:avLst/>
              </a:prstGeom>
              <a:solidFill>
                <a:srgbClr val="FFFFFF">
                  <a:alpha val="62000"/>
                </a:srgbClr>
              </a:solidFill>
              <a:ln>
                <a:noFill/>
              </a:ln>
              <a:effectLst>
                <a:glow>
                  <a:schemeClr val="bg1">
                    <a:alpha val="64000"/>
                  </a:schemeClr>
                </a:glow>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9" name="テキスト ボックス 168"/>
            <p:cNvSpPr txBox="1"/>
            <p:nvPr/>
          </p:nvSpPr>
          <p:spPr>
            <a:xfrm rot="16200000">
              <a:off x="2705493" y="3778478"/>
              <a:ext cx="501948" cy="369332"/>
            </a:xfrm>
            <a:prstGeom prst="rect">
              <a:avLst/>
            </a:prstGeom>
            <a:noFill/>
          </p:spPr>
          <p:txBody>
            <a:bodyPr wrap="none" rtlCol="0">
              <a:spAutoFit/>
            </a:bodyPr>
            <a:lstStyle/>
            <a:p>
              <a:r>
                <a:rPr lang="en-US" altLang="ja-JP" b="1" dirty="0" smtClean="0">
                  <a:solidFill>
                    <a:srgbClr val="FFFFFF"/>
                  </a:solidFill>
                </a:rPr>
                <a:t>(a’)</a:t>
              </a:r>
              <a:endParaRPr kumimoji="1" lang="ja-JP" altLang="en-US" b="1" dirty="0">
                <a:solidFill>
                  <a:srgbClr val="FFFFFF"/>
                </a:solidFill>
              </a:endParaRPr>
            </a:p>
          </p:txBody>
        </p:sp>
      </p:grpSp>
      <p:grpSp>
        <p:nvGrpSpPr>
          <p:cNvPr id="8" name="図形グループ 7"/>
          <p:cNvGrpSpPr/>
          <p:nvPr/>
        </p:nvGrpSpPr>
        <p:grpSpPr>
          <a:xfrm>
            <a:off x="3131840" y="4941170"/>
            <a:ext cx="1512168" cy="1514573"/>
            <a:chOff x="2483768" y="5180045"/>
            <a:chExt cx="1512168" cy="1514573"/>
          </a:xfrm>
        </p:grpSpPr>
        <p:grpSp>
          <p:nvGrpSpPr>
            <p:cNvPr id="132" name="図形グループ 131"/>
            <p:cNvGrpSpPr/>
            <p:nvPr/>
          </p:nvGrpSpPr>
          <p:grpSpPr>
            <a:xfrm>
              <a:off x="2483768" y="5180045"/>
              <a:ext cx="1512168" cy="1514573"/>
              <a:chOff x="827584" y="2687149"/>
              <a:chExt cx="1584176" cy="1514573"/>
            </a:xfrm>
          </p:grpSpPr>
          <p:pic>
            <p:nvPicPr>
              <p:cNvPr id="164" name="Picture 3"/>
              <p:cNvPicPr>
                <a:picLocks noChangeAspect="1" noChangeArrowheads="1"/>
              </p:cNvPicPr>
              <p:nvPr/>
            </p:nvPicPr>
            <p:blipFill>
              <a:blip r:embed="rId2" cstate="print"/>
              <a:srcRect/>
              <a:stretch>
                <a:fillRect/>
              </a:stretch>
            </p:blipFill>
            <p:spPr bwMode="auto">
              <a:xfrm>
                <a:off x="899593" y="2780928"/>
                <a:ext cx="1512167" cy="1420794"/>
              </a:xfrm>
              <a:prstGeom prst="rect">
                <a:avLst/>
              </a:prstGeom>
              <a:noFill/>
              <a:ln w="9525">
                <a:noFill/>
                <a:miter lim="800000"/>
                <a:headEnd/>
                <a:tailEnd/>
              </a:ln>
            </p:spPr>
          </p:pic>
          <p:sp>
            <p:nvSpPr>
              <p:cNvPr id="163" name="テキスト ボックス 162"/>
              <p:cNvSpPr txBox="1"/>
              <p:nvPr/>
            </p:nvSpPr>
            <p:spPr>
              <a:xfrm>
                <a:off x="827584" y="2687149"/>
                <a:ext cx="576064" cy="369332"/>
              </a:xfrm>
              <a:prstGeom prst="rect">
                <a:avLst/>
              </a:prstGeom>
              <a:noFill/>
            </p:spPr>
            <p:txBody>
              <a:bodyPr wrap="square" rtlCol="0">
                <a:spAutoFit/>
              </a:bodyPr>
              <a:lstStyle/>
              <a:p>
                <a:r>
                  <a:rPr lang="en-US" altLang="ja-JP" b="1" dirty="0" smtClean="0">
                    <a:solidFill>
                      <a:srgbClr val="FFFFFF"/>
                    </a:solidFill>
                  </a:rPr>
                  <a:t>(a)</a:t>
                </a:r>
                <a:endParaRPr kumimoji="1" lang="ja-JP" altLang="en-US" b="1" dirty="0">
                  <a:solidFill>
                    <a:srgbClr val="FFFFFF"/>
                  </a:solidFill>
                </a:endParaRPr>
              </a:p>
            </p:txBody>
          </p:sp>
        </p:grpSp>
        <p:sp>
          <p:nvSpPr>
            <p:cNvPr id="172" name="円/楕円 171"/>
            <p:cNvSpPr/>
            <p:nvPr/>
          </p:nvSpPr>
          <p:spPr>
            <a:xfrm rot="10800000">
              <a:off x="3275856" y="5517232"/>
              <a:ext cx="504055" cy="504056"/>
            </a:xfrm>
            <a:prstGeom prst="ellipse">
              <a:avLst/>
            </a:prstGeom>
            <a:solidFill>
              <a:srgbClr val="FFFFFF">
                <a:alpha val="62000"/>
              </a:srgbClr>
            </a:solidFill>
            <a:ln>
              <a:noFill/>
            </a:ln>
            <a:effectLst>
              <a:glow>
                <a:schemeClr val="bg1">
                  <a:alpha val="64000"/>
                </a:schemeClr>
              </a:glow>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85" name="テキスト ボックス 184"/>
          <p:cNvSpPr txBox="1"/>
          <p:nvPr/>
        </p:nvSpPr>
        <p:spPr>
          <a:xfrm>
            <a:off x="3203848" y="2348880"/>
            <a:ext cx="1479492" cy="369332"/>
          </a:xfrm>
          <a:prstGeom prst="rect">
            <a:avLst/>
          </a:prstGeom>
          <a:noFill/>
        </p:spPr>
        <p:txBody>
          <a:bodyPr wrap="none" rtlCol="0">
            <a:spAutoFit/>
          </a:bodyPr>
          <a:lstStyle/>
          <a:p>
            <a:r>
              <a:rPr kumimoji="1" lang="ja-JP" altLang="en-US" dirty="0" smtClean="0">
                <a:solidFill>
                  <a:srgbClr val="4F81BD"/>
                </a:solidFill>
              </a:rPr>
              <a:t>マスク回転前</a:t>
            </a:r>
            <a:endParaRPr kumimoji="1" lang="ja-JP" altLang="en-US" dirty="0">
              <a:solidFill>
                <a:srgbClr val="4F81BD"/>
              </a:solidFill>
            </a:endParaRPr>
          </a:p>
        </p:txBody>
      </p:sp>
      <p:sp>
        <p:nvSpPr>
          <p:cNvPr id="186" name="テキスト ボックス 185"/>
          <p:cNvSpPr txBox="1"/>
          <p:nvPr/>
        </p:nvSpPr>
        <p:spPr>
          <a:xfrm>
            <a:off x="5292080" y="2348880"/>
            <a:ext cx="1479492" cy="369332"/>
          </a:xfrm>
          <a:prstGeom prst="rect">
            <a:avLst/>
          </a:prstGeom>
          <a:noFill/>
        </p:spPr>
        <p:txBody>
          <a:bodyPr wrap="none" rtlCol="0">
            <a:spAutoFit/>
          </a:bodyPr>
          <a:lstStyle/>
          <a:p>
            <a:r>
              <a:rPr kumimoji="1" lang="ja-JP" altLang="en-US" dirty="0" smtClean="0">
                <a:solidFill>
                  <a:schemeClr val="accent1"/>
                </a:solidFill>
              </a:rPr>
              <a:t>マスク回転後</a:t>
            </a:r>
            <a:endParaRPr kumimoji="1" lang="en-US" altLang="ja-JP" dirty="0" smtClean="0">
              <a:solidFill>
                <a:schemeClr val="accent1"/>
              </a:solidFill>
            </a:endParaRPr>
          </a:p>
        </p:txBody>
      </p:sp>
      <p:sp>
        <p:nvSpPr>
          <p:cNvPr id="188" name="テキスト ボックス 187"/>
          <p:cNvSpPr txBox="1"/>
          <p:nvPr/>
        </p:nvSpPr>
        <p:spPr>
          <a:xfrm>
            <a:off x="5165030" y="6454637"/>
            <a:ext cx="1711226" cy="369332"/>
          </a:xfrm>
          <a:prstGeom prst="rect">
            <a:avLst/>
          </a:prstGeom>
          <a:noFill/>
        </p:spPr>
        <p:txBody>
          <a:bodyPr wrap="none" rtlCol="0">
            <a:spAutoFit/>
          </a:bodyPr>
          <a:lstStyle/>
          <a:p>
            <a:r>
              <a:rPr lang="ja-JP" altLang="en-US" dirty="0" smtClean="0">
                <a:solidFill>
                  <a:srgbClr val="000000"/>
                </a:solidFill>
              </a:rPr>
              <a:t>画像回転しない</a:t>
            </a:r>
            <a:endParaRPr kumimoji="1" lang="en-US" altLang="ja-JP" dirty="0" smtClean="0">
              <a:solidFill>
                <a:srgbClr val="000000"/>
              </a:solidFill>
            </a:endParaRPr>
          </a:p>
        </p:txBody>
      </p:sp>
      <p:sp>
        <p:nvSpPr>
          <p:cNvPr id="20" name="正方形/長方形 19"/>
          <p:cNvSpPr/>
          <p:nvPr/>
        </p:nvSpPr>
        <p:spPr>
          <a:xfrm>
            <a:off x="5148064" y="4149080"/>
            <a:ext cx="1726554" cy="369332"/>
          </a:xfrm>
          <a:prstGeom prst="rect">
            <a:avLst/>
          </a:prstGeom>
        </p:spPr>
        <p:txBody>
          <a:bodyPr wrap="none">
            <a:spAutoFit/>
          </a:bodyPr>
          <a:lstStyle/>
          <a:p>
            <a:r>
              <a:rPr lang="ja-JP" altLang="en-US" dirty="0" smtClean="0"/>
              <a:t>画像を回転する</a:t>
            </a:r>
            <a:endParaRPr lang="en-US" altLang="ja-JP" dirty="0"/>
          </a:p>
        </p:txBody>
      </p:sp>
    </p:spTree>
    <p:extLst>
      <p:ext uri="{BB962C8B-B14F-4D97-AF65-F5344CB8AC3E}">
        <p14:creationId xmlns:p14="http://schemas.microsoft.com/office/powerpoint/2010/main" val="343997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2"/>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図形グループ 24"/>
          <p:cNvGrpSpPr/>
          <p:nvPr/>
        </p:nvGrpSpPr>
        <p:grpSpPr>
          <a:xfrm>
            <a:off x="755576" y="4209757"/>
            <a:ext cx="7992888" cy="1667517"/>
            <a:chOff x="107504" y="3645025"/>
            <a:chExt cx="7992888" cy="1667517"/>
          </a:xfrm>
        </p:grpSpPr>
        <p:grpSp>
          <p:nvGrpSpPr>
            <p:cNvPr id="5" name="図形グループ 4"/>
            <p:cNvGrpSpPr/>
            <p:nvPr/>
          </p:nvGrpSpPr>
          <p:grpSpPr>
            <a:xfrm>
              <a:off x="6475117" y="3717032"/>
              <a:ext cx="1625275" cy="1594075"/>
              <a:chOff x="1203384" y="3750435"/>
              <a:chExt cx="2708792" cy="2656791"/>
            </a:xfrm>
          </p:grpSpPr>
          <p:pic>
            <p:nvPicPr>
              <p:cNvPr id="21" name="図 20" descr="dr1-dr4_shift.jpg"/>
              <p:cNvPicPr>
                <a:picLocks noChangeAspect="1"/>
              </p:cNvPicPr>
              <p:nvPr/>
            </p:nvPicPr>
            <p:blipFill rotWithShape="1">
              <a:blip r:embed="rId2">
                <a:extLst>
                  <a:ext uri="{28A0092B-C50C-407E-A947-70E740481C1C}">
                    <a14:useLocalDpi xmlns:a14="http://schemas.microsoft.com/office/drawing/2010/main" val="0"/>
                  </a:ext>
                </a:extLst>
              </a:blip>
              <a:srcRect l="13651" r="13201" b="10508"/>
              <a:stretch/>
            </p:blipFill>
            <p:spPr>
              <a:xfrm>
                <a:off x="1299892" y="3870448"/>
                <a:ext cx="2612284" cy="2536778"/>
              </a:xfrm>
              <a:prstGeom prst="rect">
                <a:avLst/>
              </a:prstGeom>
            </p:spPr>
          </p:pic>
          <p:sp>
            <p:nvSpPr>
              <p:cNvPr id="22" name="テキスト ボックス 21"/>
              <p:cNvSpPr txBox="1"/>
              <p:nvPr/>
            </p:nvSpPr>
            <p:spPr>
              <a:xfrm>
                <a:off x="1203384" y="3750435"/>
                <a:ext cx="2314410" cy="615553"/>
              </a:xfrm>
              <a:prstGeom prst="rect">
                <a:avLst/>
              </a:prstGeom>
              <a:noFill/>
            </p:spPr>
            <p:txBody>
              <a:bodyPr wrap="none" rtlCol="0">
                <a:spAutoFit/>
              </a:bodyPr>
              <a:lstStyle/>
              <a:p>
                <a:r>
                  <a:rPr kumimoji="1" lang="en-US" altLang="ja-JP" dirty="0" smtClean="0"/>
                  <a:t>(e) DR4-DR1’</a:t>
                </a:r>
                <a:endParaRPr kumimoji="1" lang="ja-JP" altLang="en-US" dirty="0"/>
              </a:p>
            </p:txBody>
          </p:sp>
          <p:sp>
            <p:nvSpPr>
              <p:cNvPr id="23" name="テキスト ボックス 22"/>
              <p:cNvSpPr txBox="1"/>
              <p:nvPr/>
            </p:nvSpPr>
            <p:spPr>
              <a:xfrm>
                <a:off x="1391896" y="4304237"/>
                <a:ext cx="1654299" cy="1077218"/>
              </a:xfrm>
              <a:prstGeom prst="rect">
                <a:avLst/>
              </a:prstGeom>
              <a:noFill/>
            </p:spPr>
            <p:txBody>
              <a:bodyPr wrap="none" rtlCol="0">
                <a:spAutoFit/>
              </a:bodyPr>
              <a:lstStyle/>
              <a:p>
                <a:r>
                  <a:rPr kumimoji="1" lang="en-US" altLang="ja-JP" dirty="0" smtClean="0">
                    <a:solidFill>
                      <a:schemeClr val="bg1"/>
                    </a:solidFill>
                  </a:rPr>
                  <a:t>Contrast</a:t>
                </a:r>
              </a:p>
              <a:p>
                <a:r>
                  <a:rPr kumimoji="1" lang="en-US" altLang="ja-JP" dirty="0" smtClean="0">
                    <a:solidFill>
                      <a:schemeClr val="bg1"/>
                    </a:solidFill>
                  </a:rPr>
                  <a:t>1.4x10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6" name="図形グループ 5"/>
            <p:cNvGrpSpPr/>
            <p:nvPr/>
          </p:nvGrpSpPr>
          <p:grpSpPr>
            <a:xfrm>
              <a:off x="4932040" y="3711458"/>
              <a:ext cx="1640651" cy="1589751"/>
              <a:chOff x="5535584" y="3757642"/>
              <a:chExt cx="2734419" cy="2649584"/>
            </a:xfrm>
          </p:grpSpPr>
          <p:pic>
            <p:nvPicPr>
              <p:cNvPr id="18" name="図 17" descr="dr2-dr1_shift.jpg"/>
              <p:cNvPicPr>
                <a:picLocks noChangeAspect="1"/>
              </p:cNvPicPr>
              <p:nvPr/>
            </p:nvPicPr>
            <p:blipFill rotWithShape="1">
              <a:blip r:embed="rId3">
                <a:extLst>
                  <a:ext uri="{28A0092B-C50C-407E-A947-70E740481C1C}">
                    <a14:useLocalDpi xmlns:a14="http://schemas.microsoft.com/office/drawing/2010/main" val="0"/>
                  </a:ext>
                </a:extLst>
              </a:blip>
              <a:srcRect l="13928" r="12835" b="10508"/>
              <a:stretch/>
            </p:blipFill>
            <p:spPr>
              <a:xfrm>
                <a:off x="5560434" y="3870448"/>
                <a:ext cx="2615444" cy="2536778"/>
              </a:xfrm>
              <a:prstGeom prst="rect">
                <a:avLst/>
              </a:prstGeom>
            </p:spPr>
          </p:pic>
          <p:sp>
            <p:nvSpPr>
              <p:cNvPr id="19" name="テキスト ボックス 18"/>
              <p:cNvSpPr txBox="1"/>
              <p:nvPr/>
            </p:nvSpPr>
            <p:spPr>
              <a:xfrm>
                <a:off x="5535584" y="3757642"/>
                <a:ext cx="2325119" cy="615553"/>
              </a:xfrm>
              <a:prstGeom prst="rect">
                <a:avLst/>
              </a:prstGeom>
              <a:noFill/>
            </p:spPr>
            <p:txBody>
              <a:bodyPr wrap="none" rtlCol="0">
                <a:spAutoFit/>
              </a:bodyPr>
              <a:lstStyle/>
              <a:p>
                <a:r>
                  <a:rPr kumimoji="1" lang="en-US" altLang="ja-JP" dirty="0" smtClean="0"/>
                  <a:t>(</a:t>
                </a:r>
                <a:r>
                  <a:rPr lang="en-US" altLang="ja-JP" dirty="0"/>
                  <a:t>d</a:t>
                </a:r>
                <a:r>
                  <a:rPr kumimoji="1" lang="en-US" altLang="ja-JP" dirty="0" smtClean="0"/>
                  <a:t>) DR3-DR4’</a:t>
                </a:r>
                <a:endParaRPr kumimoji="1" lang="ja-JP" altLang="en-US" dirty="0"/>
              </a:p>
            </p:txBody>
          </p:sp>
          <p:sp>
            <p:nvSpPr>
              <p:cNvPr id="20" name="テキスト ボックス 19"/>
              <p:cNvSpPr txBox="1"/>
              <p:nvPr/>
            </p:nvSpPr>
            <p:spPr>
              <a:xfrm>
                <a:off x="6615704" y="4320735"/>
                <a:ext cx="1654299" cy="1077218"/>
              </a:xfrm>
              <a:prstGeom prst="rect">
                <a:avLst/>
              </a:prstGeom>
              <a:noFill/>
            </p:spPr>
            <p:txBody>
              <a:bodyPr wrap="none" rtlCol="0">
                <a:spAutoFit/>
              </a:bodyPr>
              <a:lstStyle/>
              <a:p>
                <a:r>
                  <a:rPr kumimoji="1" lang="en-US" altLang="ja-JP" dirty="0" smtClean="0">
                    <a:solidFill>
                      <a:schemeClr val="bg1"/>
                    </a:solidFill>
                  </a:rPr>
                  <a:t>Contrast</a:t>
                </a:r>
              </a:p>
              <a:p>
                <a:r>
                  <a:rPr kumimoji="1" lang="en-US" altLang="ja-JP" dirty="0" smtClean="0">
                    <a:solidFill>
                      <a:schemeClr val="bg1"/>
                    </a:solidFill>
                  </a:rPr>
                  <a:t>1.7x10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7" name="図形グループ 6"/>
            <p:cNvGrpSpPr/>
            <p:nvPr/>
          </p:nvGrpSpPr>
          <p:grpSpPr>
            <a:xfrm>
              <a:off x="3275856" y="3645025"/>
              <a:ext cx="1640651" cy="1656184"/>
              <a:chOff x="1179878" y="6833524"/>
              <a:chExt cx="2734418" cy="2760306"/>
            </a:xfrm>
          </p:grpSpPr>
          <p:pic>
            <p:nvPicPr>
              <p:cNvPr id="15" name="図 14" descr="dr3-dr2_shift.jpg"/>
              <p:cNvPicPr>
                <a:picLocks noChangeAspect="1"/>
              </p:cNvPicPr>
              <p:nvPr/>
            </p:nvPicPr>
            <p:blipFill rotWithShape="1">
              <a:blip r:embed="rId4">
                <a:extLst>
                  <a:ext uri="{28A0092B-C50C-407E-A947-70E740481C1C}">
                    <a14:useLocalDpi xmlns:a14="http://schemas.microsoft.com/office/drawing/2010/main" val="0"/>
                  </a:ext>
                </a:extLst>
              </a:blip>
              <a:srcRect l="13651" r="13201" b="8881"/>
              <a:stretch/>
            </p:blipFill>
            <p:spPr>
              <a:xfrm>
                <a:off x="1299891" y="7010912"/>
                <a:ext cx="2612285" cy="2582918"/>
              </a:xfrm>
              <a:prstGeom prst="rect">
                <a:avLst/>
              </a:prstGeom>
            </p:spPr>
          </p:pic>
          <p:sp>
            <p:nvSpPr>
              <p:cNvPr id="16" name="テキスト ボックス 15"/>
              <p:cNvSpPr txBox="1"/>
              <p:nvPr/>
            </p:nvSpPr>
            <p:spPr>
              <a:xfrm>
                <a:off x="1179878" y="6833524"/>
                <a:ext cx="2285670" cy="615553"/>
              </a:xfrm>
              <a:prstGeom prst="rect">
                <a:avLst/>
              </a:prstGeom>
              <a:noFill/>
            </p:spPr>
            <p:txBody>
              <a:bodyPr wrap="none" rtlCol="0">
                <a:spAutoFit/>
              </a:bodyPr>
              <a:lstStyle/>
              <a:p>
                <a:r>
                  <a:rPr kumimoji="1" lang="en-US" altLang="ja-JP" dirty="0" smtClean="0"/>
                  <a:t>(c) DR2-DR3’</a:t>
                </a:r>
                <a:endParaRPr kumimoji="1" lang="ja-JP" altLang="en-US" dirty="0"/>
              </a:p>
            </p:txBody>
          </p:sp>
          <p:sp>
            <p:nvSpPr>
              <p:cNvPr id="17" name="テキスト ボックス 16"/>
              <p:cNvSpPr txBox="1"/>
              <p:nvPr/>
            </p:nvSpPr>
            <p:spPr>
              <a:xfrm>
                <a:off x="2259998" y="8318892"/>
                <a:ext cx="1654298" cy="1077218"/>
              </a:xfrm>
              <a:prstGeom prst="rect">
                <a:avLst/>
              </a:prstGeom>
              <a:noFill/>
            </p:spPr>
            <p:txBody>
              <a:bodyPr wrap="none" rtlCol="0">
                <a:spAutoFit/>
              </a:bodyPr>
              <a:lstStyle/>
              <a:p>
                <a:r>
                  <a:rPr kumimoji="1" lang="en-US" altLang="ja-JP" dirty="0" smtClean="0">
                    <a:solidFill>
                      <a:schemeClr val="bg1"/>
                    </a:solidFill>
                  </a:rPr>
                  <a:t>Contrast</a:t>
                </a:r>
              </a:p>
              <a:p>
                <a:r>
                  <a:rPr kumimoji="1" lang="en-US" altLang="ja-JP" dirty="0" smtClean="0">
                    <a:solidFill>
                      <a:schemeClr val="bg1"/>
                    </a:solidFill>
                  </a:rPr>
                  <a:t>1.7x10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8" name="図形グループ 7"/>
            <p:cNvGrpSpPr/>
            <p:nvPr/>
          </p:nvGrpSpPr>
          <p:grpSpPr>
            <a:xfrm>
              <a:off x="1691681" y="3645025"/>
              <a:ext cx="1641274" cy="1656184"/>
              <a:chOff x="5440421" y="6833523"/>
              <a:chExt cx="2735457" cy="2760306"/>
            </a:xfrm>
          </p:grpSpPr>
          <p:pic>
            <p:nvPicPr>
              <p:cNvPr id="12" name="図 11" descr="dr4-dr3_shift.jpg"/>
              <p:cNvPicPr>
                <a:picLocks noChangeAspect="1"/>
              </p:cNvPicPr>
              <p:nvPr/>
            </p:nvPicPr>
            <p:blipFill rotWithShape="1">
              <a:blip r:embed="rId5">
                <a:extLst>
                  <a:ext uri="{28A0092B-C50C-407E-A947-70E740481C1C}">
                    <a14:useLocalDpi xmlns:a14="http://schemas.microsoft.com/office/drawing/2010/main" val="0"/>
                  </a:ext>
                </a:extLst>
              </a:blip>
              <a:srcRect l="13928" r="12835" b="8881"/>
              <a:stretch/>
            </p:blipFill>
            <p:spPr>
              <a:xfrm>
                <a:off x="5560434" y="7010911"/>
                <a:ext cx="2615444" cy="2582918"/>
              </a:xfrm>
              <a:prstGeom prst="rect">
                <a:avLst/>
              </a:prstGeom>
            </p:spPr>
          </p:pic>
          <p:sp>
            <p:nvSpPr>
              <p:cNvPr id="13" name="テキスト ボックス 12"/>
              <p:cNvSpPr txBox="1"/>
              <p:nvPr/>
            </p:nvSpPr>
            <p:spPr>
              <a:xfrm>
                <a:off x="5440421" y="6833523"/>
                <a:ext cx="2325119" cy="615553"/>
              </a:xfrm>
              <a:prstGeom prst="rect">
                <a:avLst/>
              </a:prstGeom>
              <a:noFill/>
            </p:spPr>
            <p:txBody>
              <a:bodyPr wrap="none" rtlCol="0">
                <a:spAutoFit/>
              </a:bodyPr>
              <a:lstStyle/>
              <a:p>
                <a:r>
                  <a:rPr kumimoji="1" lang="en-US" altLang="ja-JP" dirty="0" smtClean="0"/>
                  <a:t>(b) DR1-DR2’</a:t>
                </a:r>
                <a:endParaRPr kumimoji="1" lang="ja-JP" altLang="en-US" dirty="0"/>
              </a:p>
            </p:txBody>
          </p:sp>
          <p:sp>
            <p:nvSpPr>
              <p:cNvPr id="14" name="テキスト ボックス 13"/>
              <p:cNvSpPr txBox="1"/>
              <p:nvPr/>
            </p:nvSpPr>
            <p:spPr>
              <a:xfrm>
                <a:off x="5966593" y="8325338"/>
                <a:ext cx="1654299" cy="1077218"/>
              </a:xfrm>
              <a:prstGeom prst="rect">
                <a:avLst/>
              </a:prstGeom>
              <a:noFill/>
            </p:spPr>
            <p:txBody>
              <a:bodyPr wrap="none" rtlCol="0">
                <a:spAutoFit/>
              </a:bodyPr>
              <a:lstStyle/>
              <a:p>
                <a:r>
                  <a:rPr kumimoji="1" lang="en-US" altLang="ja-JP" dirty="0" smtClean="0">
                    <a:solidFill>
                      <a:schemeClr val="bg1"/>
                    </a:solidFill>
                  </a:rPr>
                  <a:t>Contrast</a:t>
                </a:r>
              </a:p>
              <a:p>
                <a:r>
                  <a:rPr lang="en-US" altLang="ja-JP" dirty="0" smtClean="0">
                    <a:solidFill>
                      <a:schemeClr val="bg1"/>
                    </a:solidFill>
                  </a:rPr>
                  <a:t>1.2</a:t>
                </a:r>
                <a:r>
                  <a:rPr kumimoji="1" lang="en-US" altLang="ja-JP" dirty="0" smtClean="0">
                    <a:solidFill>
                      <a:schemeClr val="bg1"/>
                    </a:solidFill>
                  </a:rPr>
                  <a:t>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9" name="図形グループ 8"/>
            <p:cNvGrpSpPr/>
            <p:nvPr/>
          </p:nvGrpSpPr>
          <p:grpSpPr>
            <a:xfrm>
              <a:off x="107504" y="3717032"/>
              <a:ext cx="1635042" cy="1595510"/>
              <a:chOff x="4074626" y="-56700"/>
              <a:chExt cx="2725070" cy="2659183"/>
            </a:xfrm>
          </p:grpSpPr>
          <p:pic>
            <p:nvPicPr>
              <p:cNvPr id="10" name="図 9" descr="core_sabun.jpg"/>
              <p:cNvPicPr>
                <a:picLocks noChangeAspect="1"/>
              </p:cNvPicPr>
              <p:nvPr/>
            </p:nvPicPr>
            <p:blipFill rotWithShape="1">
              <a:blip r:embed="rId6">
                <a:extLst>
                  <a:ext uri="{28A0092B-C50C-407E-A947-70E740481C1C}">
                    <a14:useLocalDpi xmlns:a14="http://schemas.microsoft.com/office/drawing/2010/main" val="0"/>
                  </a:ext>
                </a:extLst>
              </a:blip>
              <a:srcRect l="10959" r="12735" b="8190"/>
              <a:stretch/>
            </p:blipFill>
            <p:spPr>
              <a:xfrm>
                <a:off x="4074626" y="0"/>
                <a:ext cx="2725070" cy="2602483"/>
              </a:xfrm>
              <a:prstGeom prst="rect">
                <a:avLst/>
              </a:prstGeom>
            </p:spPr>
          </p:pic>
          <p:sp>
            <p:nvSpPr>
              <p:cNvPr id="11" name="テキスト ボックス 10"/>
              <p:cNvSpPr txBox="1"/>
              <p:nvPr/>
            </p:nvSpPr>
            <p:spPr>
              <a:xfrm>
                <a:off x="4082193" y="-56700"/>
                <a:ext cx="725372" cy="615553"/>
              </a:xfrm>
              <a:prstGeom prst="rect">
                <a:avLst/>
              </a:prstGeom>
              <a:noFill/>
            </p:spPr>
            <p:txBody>
              <a:bodyPr wrap="none" rtlCol="0">
                <a:spAutoFit/>
              </a:bodyPr>
              <a:lstStyle/>
              <a:p>
                <a:r>
                  <a:rPr kumimoji="1" lang="en-US" altLang="ja-JP" dirty="0" smtClean="0">
                    <a:solidFill>
                      <a:srgbClr val="FFFFFF"/>
                    </a:solidFill>
                  </a:rPr>
                  <a:t>(a)</a:t>
                </a:r>
                <a:endParaRPr kumimoji="1" lang="ja-JP" altLang="en-US" dirty="0">
                  <a:solidFill>
                    <a:srgbClr val="FFFFFF"/>
                  </a:solidFill>
                </a:endParaRPr>
              </a:p>
            </p:txBody>
          </p:sp>
        </p:grpSp>
      </p:grpSp>
      <p:sp>
        <p:nvSpPr>
          <p:cNvPr id="24" name="正方形/長方形 23"/>
          <p:cNvSpPr/>
          <p:nvPr/>
        </p:nvSpPr>
        <p:spPr>
          <a:xfrm>
            <a:off x="2195737" y="211287"/>
            <a:ext cx="4698722"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lvl="0"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n-ea"/>
              </a:rPr>
              <a:t>回転差分法の結果</a:t>
            </a:r>
          </a:p>
        </p:txBody>
      </p:sp>
      <p:grpSp>
        <p:nvGrpSpPr>
          <p:cNvPr id="52" name="図形グループ 51"/>
          <p:cNvGrpSpPr/>
          <p:nvPr/>
        </p:nvGrpSpPr>
        <p:grpSpPr>
          <a:xfrm>
            <a:off x="755576" y="1124744"/>
            <a:ext cx="7992888" cy="2016224"/>
            <a:chOff x="755576" y="1628800"/>
            <a:chExt cx="7992888" cy="2016224"/>
          </a:xfrm>
        </p:grpSpPr>
        <p:grpSp>
          <p:nvGrpSpPr>
            <p:cNvPr id="47" name="図形グループ 46"/>
            <p:cNvGrpSpPr/>
            <p:nvPr/>
          </p:nvGrpSpPr>
          <p:grpSpPr>
            <a:xfrm>
              <a:off x="755576" y="1998968"/>
              <a:ext cx="7992888" cy="1646056"/>
              <a:chOff x="755576" y="1988840"/>
              <a:chExt cx="7992888" cy="1646056"/>
            </a:xfrm>
          </p:grpSpPr>
          <p:grpSp>
            <p:nvGrpSpPr>
              <p:cNvPr id="27" name="図形グループ 26"/>
              <p:cNvGrpSpPr/>
              <p:nvPr/>
            </p:nvGrpSpPr>
            <p:grpSpPr>
              <a:xfrm>
                <a:off x="2339751" y="2055274"/>
                <a:ext cx="1650915" cy="1441676"/>
                <a:chOff x="5265600" y="6499282"/>
                <a:chExt cx="2751525" cy="2402793"/>
              </a:xfrm>
            </p:grpSpPr>
            <p:pic>
              <p:nvPicPr>
                <p:cNvPr id="44" name="図 43" descr="sabun_dr4.jpg"/>
                <p:cNvPicPr>
                  <a:picLocks noChangeAspect="1"/>
                </p:cNvPicPr>
                <p:nvPr/>
              </p:nvPicPr>
              <p:blipFill rotWithShape="1">
                <a:blip r:embed="rId7">
                  <a:extLst>
                    <a:ext uri="{28A0092B-C50C-407E-A947-70E740481C1C}">
                      <a14:useLocalDpi xmlns:a14="http://schemas.microsoft.com/office/drawing/2010/main" val="0"/>
                    </a:ext>
                  </a:extLst>
                </a:blip>
                <a:srcRect l="9509" r="10839" b="10314"/>
                <a:stretch/>
              </p:blipFill>
              <p:spPr>
                <a:xfrm>
                  <a:off x="5265602" y="6628588"/>
                  <a:ext cx="2751523" cy="2273487"/>
                </a:xfrm>
                <a:prstGeom prst="rect">
                  <a:avLst/>
                </a:prstGeom>
              </p:spPr>
            </p:pic>
            <p:sp>
              <p:nvSpPr>
                <p:cNvPr id="45" name="テキスト ボックス 44"/>
                <p:cNvSpPr txBox="1"/>
                <p:nvPr/>
              </p:nvSpPr>
              <p:spPr>
                <a:xfrm>
                  <a:off x="5265600" y="6499282"/>
                  <a:ext cx="2325119" cy="615553"/>
                </a:xfrm>
                <a:prstGeom prst="rect">
                  <a:avLst/>
                </a:prstGeom>
                <a:noFill/>
              </p:spPr>
              <p:txBody>
                <a:bodyPr wrap="none" rtlCol="0">
                  <a:spAutoFit/>
                </a:bodyPr>
                <a:lstStyle/>
                <a:p>
                  <a:r>
                    <a:rPr kumimoji="1" lang="en-US" altLang="ja-JP" dirty="0" smtClean="0"/>
                    <a:t>(b) DR1-DR1’</a:t>
                  </a:r>
                  <a:endParaRPr kumimoji="1" lang="ja-JP" altLang="en-US" dirty="0"/>
                </a:p>
              </p:txBody>
            </p:sp>
            <p:sp>
              <p:nvSpPr>
                <p:cNvPr id="46" name="テキスト ボックス 45"/>
                <p:cNvSpPr txBox="1"/>
                <p:nvPr/>
              </p:nvSpPr>
              <p:spPr>
                <a:xfrm>
                  <a:off x="5744345" y="7774853"/>
                  <a:ext cx="1654299" cy="1077218"/>
                </a:xfrm>
                <a:prstGeom prst="rect">
                  <a:avLst/>
                </a:prstGeom>
                <a:noFill/>
              </p:spPr>
              <p:txBody>
                <a:bodyPr wrap="none" rtlCol="0">
                  <a:spAutoFit/>
                </a:bodyPr>
                <a:lstStyle/>
                <a:p>
                  <a:r>
                    <a:rPr kumimoji="1" lang="en-US" altLang="ja-JP" dirty="0" smtClean="0">
                      <a:solidFill>
                        <a:schemeClr val="bg1"/>
                      </a:solidFill>
                    </a:rPr>
                    <a:t>Contrast</a:t>
                  </a:r>
                </a:p>
                <a:p>
                  <a:r>
                    <a:rPr lang="en-US" altLang="ja-JP" dirty="0" smtClean="0">
                      <a:solidFill>
                        <a:schemeClr val="bg1"/>
                      </a:solidFill>
                    </a:rPr>
                    <a:t>1.3</a:t>
                  </a:r>
                  <a:r>
                    <a:rPr kumimoji="1" lang="en-US" altLang="ja-JP" dirty="0" smtClean="0">
                      <a:solidFill>
                        <a:schemeClr val="bg1"/>
                      </a:solidFill>
                    </a:rPr>
                    <a:t>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28" name="図形グループ 27"/>
              <p:cNvGrpSpPr/>
              <p:nvPr/>
            </p:nvGrpSpPr>
            <p:grpSpPr>
              <a:xfrm>
                <a:off x="7092280" y="2055273"/>
                <a:ext cx="1656184" cy="1453664"/>
                <a:chOff x="970435" y="3338060"/>
                <a:chExt cx="2760306" cy="2422773"/>
              </a:xfrm>
            </p:grpSpPr>
            <p:pic>
              <p:nvPicPr>
                <p:cNvPr id="41" name="図 40" descr="sabun_dr1.jpg"/>
                <p:cNvPicPr>
                  <a:picLocks noChangeAspect="1"/>
                </p:cNvPicPr>
                <p:nvPr/>
              </p:nvPicPr>
              <p:blipFill rotWithShape="1">
                <a:blip r:embed="rId8">
                  <a:extLst>
                    <a:ext uri="{28A0092B-C50C-407E-A947-70E740481C1C}">
                      <a14:useLocalDpi xmlns:a14="http://schemas.microsoft.com/office/drawing/2010/main" val="0"/>
                    </a:ext>
                  </a:extLst>
                </a:blip>
                <a:srcRect l="10730" r="10365" b="9525"/>
                <a:stretch/>
              </p:blipFill>
              <p:spPr>
                <a:xfrm>
                  <a:off x="1005060" y="3467366"/>
                  <a:ext cx="2725681" cy="2293467"/>
                </a:xfrm>
                <a:prstGeom prst="rect">
                  <a:avLst/>
                </a:prstGeom>
              </p:spPr>
            </p:pic>
            <p:sp>
              <p:nvSpPr>
                <p:cNvPr id="42" name="テキスト ボックス 41"/>
                <p:cNvSpPr txBox="1"/>
                <p:nvPr/>
              </p:nvSpPr>
              <p:spPr>
                <a:xfrm>
                  <a:off x="970435" y="3338060"/>
                  <a:ext cx="2314410" cy="615553"/>
                </a:xfrm>
                <a:prstGeom prst="rect">
                  <a:avLst/>
                </a:prstGeom>
                <a:noFill/>
              </p:spPr>
              <p:txBody>
                <a:bodyPr wrap="none" rtlCol="0">
                  <a:spAutoFit/>
                </a:bodyPr>
                <a:lstStyle/>
                <a:p>
                  <a:r>
                    <a:rPr kumimoji="1" lang="en-US" altLang="ja-JP" dirty="0" smtClean="0"/>
                    <a:t>(e) DR4-DR4’</a:t>
                  </a:r>
                  <a:endParaRPr kumimoji="1" lang="ja-JP" altLang="en-US" dirty="0"/>
                </a:p>
              </p:txBody>
            </p:sp>
            <p:sp>
              <p:nvSpPr>
                <p:cNvPr id="43" name="テキスト ボックス 42"/>
                <p:cNvSpPr txBox="1"/>
                <p:nvPr/>
              </p:nvSpPr>
              <p:spPr>
                <a:xfrm>
                  <a:off x="1210463" y="3707392"/>
                  <a:ext cx="1654298" cy="1077218"/>
                </a:xfrm>
                <a:prstGeom prst="rect">
                  <a:avLst/>
                </a:prstGeom>
                <a:noFill/>
              </p:spPr>
              <p:txBody>
                <a:bodyPr wrap="none" rtlCol="0">
                  <a:spAutoFit/>
                </a:bodyPr>
                <a:lstStyle/>
                <a:p>
                  <a:r>
                    <a:rPr kumimoji="1" lang="en-US" altLang="ja-JP" dirty="0" smtClean="0">
                      <a:solidFill>
                        <a:schemeClr val="bg1"/>
                      </a:solidFill>
                    </a:rPr>
                    <a:t>Contrast</a:t>
                  </a:r>
                </a:p>
                <a:p>
                  <a:r>
                    <a:rPr kumimoji="1" lang="en-US" altLang="ja-JP" dirty="0" smtClean="0">
                      <a:solidFill>
                        <a:schemeClr val="bg1"/>
                      </a:solidFill>
                    </a:rPr>
                    <a:t>1.5x10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29" name="図形グループ 28"/>
              <p:cNvGrpSpPr/>
              <p:nvPr/>
            </p:nvGrpSpPr>
            <p:grpSpPr>
              <a:xfrm>
                <a:off x="3923928" y="2055274"/>
                <a:ext cx="1656184" cy="1454132"/>
                <a:chOff x="765034" y="6478523"/>
                <a:chExt cx="2760306" cy="2423552"/>
              </a:xfrm>
            </p:grpSpPr>
            <p:pic>
              <p:nvPicPr>
                <p:cNvPr id="38" name="図 37" descr="sabun_dr3.jpg"/>
                <p:cNvPicPr>
                  <a:picLocks noChangeAspect="1"/>
                </p:cNvPicPr>
                <p:nvPr/>
              </p:nvPicPr>
              <p:blipFill rotWithShape="1">
                <a:blip r:embed="rId9">
                  <a:extLst>
                    <a:ext uri="{28A0092B-C50C-407E-A947-70E740481C1C}">
                      <a14:useLocalDpi xmlns:a14="http://schemas.microsoft.com/office/drawing/2010/main" val="0"/>
                    </a:ext>
                  </a:extLst>
                </a:blip>
                <a:srcRect l="10730" r="10365" b="9494"/>
                <a:stretch/>
              </p:blipFill>
              <p:spPr>
                <a:xfrm>
                  <a:off x="799659" y="6607829"/>
                  <a:ext cx="2725681" cy="2294246"/>
                </a:xfrm>
                <a:prstGeom prst="rect">
                  <a:avLst/>
                </a:prstGeom>
              </p:spPr>
            </p:pic>
            <p:sp>
              <p:nvSpPr>
                <p:cNvPr id="39" name="テキスト ボックス 38"/>
                <p:cNvSpPr txBox="1"/>
                <p:nvPr/>
              </p:nvSpPr>
              <p:spPr>
                <a:xfrm>
                  <a:off x="765034" y="6478523"/>
                  <a:ext cx="2198693" cy="615553"/>
                </a:xfrm>
                <a:prstGeom prst="rect">
                  <a:avLst/>
                </a:prstGeom>
                <a:noFill/>
              </p:spPr>
              <p:txBody>
                <a:bodyPr wrap="none" rtlCol="0">
                  <a:spAutoFit/>
                </a:bodyPr>
                <a:lstStyle/>
                <a:p>
                  <a:r>
                    <a:rPr kumimoji="1" lang="en-US" altLang="ja-JP" dirty="0" smtClean="0"/>
                    <a:t>(c)DR2-DR2’</a:t>
                  </a:r>
                  <a:endParaRPr kumimoji="1" lang="ja-JP" altLang="en-US" dirty="0"/>
                </a:p>
              </p:txBody>
            </p:sp>
            <p:sp>
              <p:nvSpPr>
                <p:cNvPr id="40" name="テキスト ボックス 39"/>
                <p:cNvSpPr txBox="1"/>
                <p:nvPr/>
              </p:nvSpPr>
              <p:spPr>
                <a:xfrm>
                  <a:off x="1725142" y="7774854"/>
                  <a:ext cx="1654298" cy="1077218"/>
                </a:xfrm>
                <a:prstGeom prst="rect">
                  <a:avLst/>
                </a:prstGeom>
                <a:noFill/>
              </p:spPr>
              <p:txBody>
                <a:bodyPr wrap="none" rtlCol="0">
                  <a:spAutoFit/>
                </a:bodyPr>
                <a:lstStyle/>
                <a:p>
                  <a:r>
                    <a:rPr kumimoji="1" lang="en-US" altLang="ja-JP" dirty="0" smtClean="0">
                      <a:solidFill>
                        <a:schemeClr val="bg1"/>
                      </a:solidFill>
                    </a:rPr>
                    <a:t>Contrast</a:t>
                  </a:r>
                </a:p>
                <a:p>
                  <a:r>
                    <a:rPr kumimoji="1" lang="en-US" altLang="ja-JP" dirty="0" smtClean="0">
                      <a:solidFill>
                        <a:schemeClr val="bg1"/>
                      </a:solidFill>
                    </a:rPr>
                    <a:t>1.4x10</a:t>
                  </a:r>
                  <a:r>
                    <a:rPr kumimoji="1" lang="en-US" altLang="ja-JP" baseline="30000" dirty="0" smtClean="0">
                      <a:solidFill>
                        <a:schemeClr val="bg1"/>
                      </a:solidFill>
                    </a:rPr>
                    <a:t>-7</a:t>
                  </a:r>
                  <a:endParaRPr kumimoji="1" lang="ja-JP" altLang="en-US" dirty="0">
                    <a:solidFill>
                      <a:schemeClr val="bg1"/>
                    </a:solidFill>
                  </a:endParaRPr>
                </a:p>
              </p:txBody>
            </p:sp>
          </p:grpSp>
          <p:grpSp>
            <p:nvGrpSpPr>
              <p:cNvPr id="30" name="図形グループ 29"/>
              <p:cNvGrpSpPr>
                <a:grpSpLocks noChangeAspect="1"/>
              </p:cNvGrpSpPr>
              <p:nvPr/>
            </p:nvGrpSpPr>
            <p:grpSpPr>
              <a:xfrm>
                <a:off x="755576" y="1988840"/>
                <a:ext cx="1626376" cy="1646056"/>
                <a:chOff x="5431686" y="0"/>
                <a:chExt cx="2823570" cy="2857736"/>
              </a:xfrm>
            </p:grpSpPr>
            <p:pic>
              <p:nvPicPr>
                <p:cNvPr id="36" name="図 35" descr="core_sabun_90rotate.jpg"/>
                <p:cNvPicPr>
                  <a:picLocks noChangeAspect="1"/>
                </p:cNvPicPr>
                <p:nvPr/>
              </p:nvPicPr>
              <p:blipFill rotWithShape="1">
                <a:blip r:embed="rId10">
                  <a:extLst>
                    <a:ext uri="{28A0092B-C50C-407E-A947-70E740481C1C}">
                      <a14:useLocalDpi xmlns:a14="http://schemas.microsoft.com/office/drawing/2010/main" val="0"/>
                    </a:ext>
                  </a:extLst>
                </a:blip>
                <a:srcRect l="16966" r="17644" b="9812"/>
                <a:stretch/>
              </p:blipFill>
              <p:spPr>
                <a:xfrm>
                  <a:off x="5431686" y="0"/>
                  <a:ext cx="2823570" cy="2857736"/>
                </a:xfrm>
                <a:prstGeom prst="rect">
                  <a:avLst/>
                </a:prstGeom>
              </p:spPr>
            </p:pic>
            <p:sp>
              <p:nvSpPr>
                <p:cNvPr id="37" name="テキスト ボックス 36"/>
                <p:cNvSpPr txBox="1"/>
                <p:nvPr/>
              </p:nvSpPr>
              <p:spPr>
                <a:xfrm>
                  <a:off x="5431686" y="0"/>
                  <a:ext cx="755596" cy="641201"/>
                </a:xfrm>
                <a:prstGeom prst="rect">
                  <a:avLst/>
                </a:prstGeom>
                <a:noFill/>
              </p:spPr>
              <p:txBody>
                <a:bodyPr wrap="none" rtlCol="0">
                  <a:spAutoFit/>
                </a:bodyPr>
                <a:lstStyle/>
                <a:p>
                  <a:r>
                    <a:rPr lang="en-US" altLang="ja-JP" dirty="0" smtClean="0"/>
                    <a:t>(a)</a:t>
                  </a:r>
                  <a:endParaRPr kumimoji="1" lang="ja-JP" altLang="en-US" dirty="0"/>
                </a:p>
              </p:txBody>
            </p:sp>
          </p:grpSp>
          <p:grpSp>
            <p:nvGrpSpPr>
              <p:cNvPr id="31" name="図形グループ 30"/>
              <p:cNvGrpSpPr/>
              <p:nvPr/>
            </p:nvGrpSpPr>
            <p:grpSpPr>
              <a:xfrm>
                <a:off x="5508103" y="2060849"/>
                <a:ext cx="1712658" cy="1448088"/>
                <a:chOff x="3715064" y="5072950"/>
                <a:chExt cx="2854431" cy="2413480"/>
              </a:xfrm>
            </p:grpSpPr>
            <p:grpSp>
              <p:nvGrpSpPr>
                <p:cNvPr id="32" name="図形グループ 31"/>
                <p:cNvGrpSpPr/>
                <p:nvPr/>
              </p:nvGrpSpPr>
              <p:grpSpPr>
                <a:xfrm>
                  <a:off x="3715064" y="5072950"/>
                  <a:ext cx="2751522" cy="2413480"/>
                  <a:chOff x="3696557" y="2644611"/>
                  <a:chExt cx="2751522" cy="2413480"/>
                </a:xfrm>
              </p:grpSpPr>
              <p:pic>
                <p:nvPicPr>
                  <p:cNvPr id="34" name="図 33" descr="sabun_dr2.jpg"/>
                  <p:cNvPicPr>
                    <a:picLocks noChangeAspect="1"/>
                  </p:cNvPicPr>
                  <p:nvPr/>
                </p:nvPicPr>
                <p:blipFill rotWithShape="1">
                  <a:blip r:embed="rId11">
                    <a:extLst>
                      <a:ext uri="{28A0092B-C50C-407E-A947-70E740481C1C}">
                        <a14:useLocalDpi xmlns:a14="http://schemas.microsoft.com/office/drawing/2010/main" val="0"/>
                      </a:ext>
                    </a:extLst>
                  </a:blip>
                  <a:srcRect l="9509" r="10839" b="9525"/>
                  <a:stretch/>
                </p:blipFill>
                <p:spPr>
                  <a:xfrm>
                    <a:off x="3696557" y="2764624"/>
                    <a:ext cx="2751522" cy="2293467"/>
                  </a:xfrm>
                  <a:prstGeom prst="rect">
                    <a:avLst/>
                  </a:prstGeom>
                </p:spPr>
              </p:pic>
              <p:sp>
                <p:nvSpPr>
                  <p:cNvPr id="35" name="テキスト ボックス 34"/>
                  <p:cNvSpPr txBox="1"/>
                  <p:nvPr/>
                </p:nvSpPr>
                <p:spPr>
                  <a:xfrm>
                    <a:off x="3696557" y="2644611"/>
                    <a:ext cx="2325119" cy="615553"/>
                  </a:xfrm>
                  <a:prstGeom prst="rect">
                    <a:avLst/>
                  </a:prstGeom>
                  <a:noFill/>
                </p:spPr>
                <p:txBody>
                  <a:bodyPr wrap="none" rtlCol="0">
                    <a:spAutoFit/>
                  </a:bodyPr>
                  <a:lstStyle/>
                  <a:p>
                    <a:r>
                      <a:rPr kumimoji="1" lang="en-US" altLang="ja-JP" dirty="0" smtClean="0"/>
                      <a:t>(d) DR3-DR3’</a:t>
                    </a:r>
                    <a:endParaRPr kumimoji="1" lang="ja-JP" altLang="en-US" dirty="0"/>
                  </a:p>
                </p:txBody>
              </p:sp>
            </p:grpSp>
            <p:sp>
              <p:nvSpPr>
                <p:cNvPr id="33" name="テキスト ボックス 32"/>
                <p:cNvSpPr txBox="1"/>
                <p:nvPr/>
              </p:nvSpPr>
              <p:spPr>
                <a:xfrm>
                  <a:off x="4915197" y="5432988"/>
                  <a:ext cx="1654298" cy="1077218"/>
                </a:xfrm>
                <a:prstGeom prst="rect">
                  <a:avLst/>
                </a:prstGeom>
                <a:noFill/>
              </p:spPr>
              <p:txBody>
                <a:bodyPr wrap="none" rtlCol="0">
                  <a:spAutoFit/>
                </a:bodyPr>
                <a:lstStyle/>
                <a:p>
                  <a:r>
                    <a:rPr kumimoji="1" lang="en-US" altLang="ja-JP" dirty="0" smtClean="0">
                      <a:solidFill>
                        <a:schemeClr val="bg1"/>
                      </a:solidFill>
                    </a:rPr>
                    <a:t>Contrast</a:t>
                  </a:r>
                </a:p>
                <a:p>
                  <a:r>
                    <a:rPr kumimoji="1" lang="en-US" altLang="ja-JP" dirty="0" smtClean="0">
                      <a:solidFill>
                        <a:schemeClr val="bg1"/>
                      </a:solidFill>
                    </a:rPr>
                    <a:t>1.3x10</a:t>
                  </a:r>
                  <a:r>
                    <a:rPr kumimoji="1" lang="en-US" altLang="ja-JP" baseline="30000" dirty="0" smtClean="0">
                      <a:solidFill>
                        <a:schemeClr val="bg1"/>
                      </a:solidFill>
                    </a:rPr>
                    <a:t>-7</a:t>
                  </a:r>
                  <a:endParaRPr kumimoji="1" lang="ja-JP" altLang="en-US" dirty="0">
                    <a:solidFill>
                      <a:schemeClr val="bg1"/>
                    </a:solidFill>
                  </a:endParaRPr>
                </a:p>
              </p:txBody>
            </p:sp>
          </p:grpSp>
        </p:grpSp>
        <p:sp>
          <p:nvSpPr>
            <p:cNvPr id="50" name="テキスト ボックス 49"/>
            <p:cNvSpPr txBox="1"/>
            <p:nvPr/>
          </p:nvSpPr>
          <p:spPr>
            <a:xfrm>
              <a:off x="755576" y="1628800"/>
              <a:ext cx="2262158" cy="369332"/>
            </a:xfrm>
            <a:prstGeom prst="rect">
              <a:avLst/>
            </a:prstGeom>
            <a:solidFill>
              <a:srgbClr val="FFFF00"/>
            </a:solidFill>
          </p:spPr>
          <p:txBody>
            <a:bodyPr wrap="none" rtlCol="0">
              <a:spAutoFit/>
            </a:bodyPr>
            <a:lstStyle/>
            <a:p>
              <a:r>
                <a:rPr lang="ja-JP" altLang="en-US" dirty="0" smtClean="0">
                  <a:latin typeface="メイリオ"/>
                  <a:ea typeface="メイリオ"/>
                  <a:cs typeface="メイリオ"/>
                </a:rPr>
                <a:t>回転差分法１の結果</a:t>
              </a:r>
              <a:endParaRPr kumimoji="1" lang="ja-JP" altLang="en-US" dirty="0">
                <a:latin typeface="メイリオ"/>
                <a:ea typeface="メイリオ"/>
                <a:cs typeface="メイリオ"/>
              </a:endParaRPr>
            </a:p>
          </p:txBody>
        </p:sp>
      </p:grpSp>
      <p:sp>
        <p:nvSpPr>
          <p:cNvPr id="51" name="テキスト ボックス 50"/>
          <p:cNvSpPr txBox="1"/>
          <p:nvPr/>
        </p:nvSpPr>
        <p:spPr>
          <a:xfrm>
            <a:off x="755577" y="3933056"/>
            <a:ext cx="2262158" cy="369332"/>
          </a:xfrm>
          <a:prstGeom prst="rect">
            <a:avLst/>
          </a:prstGeom>
          <a:solidFill>
            <a:srgbClr val="FF6600"/>
          </a:solidFill>
        </p:spPr>
        <p:txBody>
          <a:bodyPr wrap="none" rtlCol="0">
            <a:spAutoFit/>
          </a:bodyPr>
          <a:lstStyle/>
          <a:p>
            <a:r>
              <a:rPr kumimoji="1" lang="ja-JP" altLang="en-US" dirty="0" smtClean="0">
                <a:latin typeface="メイリオ"/>
                <a:ea typeface="メイリオ"/>
                <a:cs typeface="メイリオ"/>
              </a:rPr>
              <a:t>回転差分法２の結果</a:t>
            </a:r>
            <a:endParaRPr kumimoji="1" lang="ja-JP" altLang="en-US" dirty="0">
              <a:latin typeface="メイリオ"/>
              <a:ea typeface="メイリオ"/>
              <a:cs typeface="メイリオ"/>
            </a:endParaRPr>
          </a:p>
        </p:txBody>
      </p:sp>
      <p:sp>
        <p:nvSpPr>
          <p:cNvPr id="53" name="テキスト ボックス 52"/>
          <p:cNvSpPr txBox="1"/>
          <p:nvPr/>
        </p:nvSpPr>
        <p:spPr>
          <a:xfrm>
            <a:off x="827584" y="6021288"/>
            <a:ext cx="6818168" cy="646331"/>
          </a:xfrm>
          <a:prstGeom prst="rect">
            <a:avLst/>
          </a:prstGeom>
          <a:noFill/>
        </p:spPr>
        <p:txBody>
          <a:bodyPr wrap="none" rtlCol="0">
            <a:spAutoFit/>
          </a:bodyPr>
          <a:lstStyle/>
          <a:p>
            <a:r>
              <a:rPr lang="en-US" altLang="ja-JP" dirty="0" smtClean="0"/>
              <a:t>→</a:t>
            </a:r>
            <a:r>
              <a:rPr lang="ja-JP" altLang="en-US" dirty="0" smtClean="0"/>
              <a:t>　</a:t>
            </a:r>
            <a:r>
              <a:rPr lang="ja-JP" altLang="en-US" dirty="0"/>
              <a:t>マスク以外</a:t>
            </a:r>
            <a:r>
              <a:rPr lang="ja-JP" altLang="en-US" dirty="0" smtClean="0"/>
              <a:t>の誤差</a:t>
            </a:r>
            <a:r>
              <a:rPr lang="en-US" altLang="ja-JP" dirty="0" smtClean="0"/>
              <a:t>(</a:t>
            </a:r>
            <a:r>
              <a:rPr lang="ja-JP" altLang="en-US" dirty="0" smtClean="0"/>
              <a:t>波面誤差やマスクの位置再現性</a:t>
            </a:r>
            <a:r>
              <a:rPr lang="en-US" altLang="ja-JP" dirty="0" smtClean="0"/>
              <a:t>)</a:t>
            </a:r>
            <a:r>
              <a:rPr lang="ja-JP" altLang="en-US" dirty="0" smtClean="0"/>
              <a:t>、</a:t>
            </a:r>
            <a:endParaRPr lang="en-US" altLang="ja-JP" dirty="0" smtClean="0"/>
          </a:p>
          <a:p>
            <a:r>
              <a:rPr lang="ja-JP" altLang="ja-JP" dirty="0"/>
              <a:t>　</a:t>
            </a:r>
            <a:r>
              <a:rPr lang="ja-JP" altLang="en-US" dirty="0" smtClean="0"/>
              <a:t>　あるいは</a:t>
            </a:r>
            <a:r>
              <a:rPr lang="ja-JP" altLang="en-US" dirty="0"/>
              <a:t>これらとマスクの形状誤差の相乗効果が、</a:t>
            </a:r>
            <a:r>
              <a:rPr lang="en-US" altLang="ja-JP" dirty="0"/>
              <a:t>speckle</a:t>
            </a:r>
            <a:r>
              <a:rPr lang="ja-JP" altLang="en-US" dirty="0"/>
              <a:t>の要因</a:t>
            </a:r>
            <a:endParaRPr kumimoji="1" lang="ja-JP" altLang="en-US" dirty="0"/>
          </a:p>
        </p:txBody>
      </p:sp>
      <p:sp>
        <p:nvSpPr>
          <p:cNvPr id="54" name="テキスト ボックス 53"/>
          <p:cNvSpPr txBox="1"/>
          <p:nvPr/>
        </p:nvSpPr>
        <p:spPr>
          <a:xfrm>
            <a:off x="755575" y="3140968"/>
            <a:ext cx="7472418" cy="923330"/>
          </a:xfrm>
          <a:prstGeom prst="rect">
            <a:avLst/>
          </a:prstGeom>
          <a:noFill/>
        </p:spPr>
        <p:txBody>
          <a:bodyPr wrap="none" rtlCol="0">
            <a:spAutoFit/>
          </a:bodyPr>
          <a:lstStyle/>
          <a:p>
            <a:r>
              <a:rPr lang="en-US" altLang="ja-JP" dirty="0" smtClean="0">
                <a:solidFill>
                  <a:srgbClr val="FF0000"/>
                </a:solidFill>
              </a:rPr>
              <a:t>→</a:t>
            </a:r>
            <a:r>
              <a:rPr lang="ja-JP" altLang="en-US" dirty="0" smtClean="0">
                <a:solidFill>
                  <a:srgbClr val="FF0000"/>
                </a:solidFill>
              </a:rPr>
              <a:t>　マスク</a:t>
            </a:r>
            <a:r>
              <a:rPr lang="ja-JP" altLang="en-US" dirty="0">
                <a:solidFill>
                  <a:srgbClr val="FF0000"/>
                </a:solidFill>
              </a:rPr>
              <a:t>形状誤差のみが</a:t>
            </a:r>
            <a:r>
              <a:rPr lang="en-US" altLang="ja-JP" dirty="0">
                <a:solidFill>
                  <a:srgbClr val="FF0000"/>
                </a:solidFill>
              </a:rPr>
              <a:t>speckle</a:t>
            </a:r>
            <a:r>
              <a:rPr lang="ja-JP" altLang="en-US" dirty="0">
                <a:solidFill>
                  <a:srgbClr val="FF0000"/>
                </a:solidFill>
              </a:rPr>
              <a:t>の要因ではなかった</a:t>
            </a:r>
            <a:r>
              <a:rPr lang="ja-JP" altLang="en-US" dirty="0" smtClean="0">
                <a:solidFill>
                  <a:srgbClr val="FF0000"/>
                </a:solidFill>
              </a:rPr>
              <a:t>！</a:t>
            </a:r>
            <a:endParaRPr lang="en-US" altLang="ja-JP" dirty="0" smtClean="0"/>
          </a:p>
          <a:p>
            <a:r>
              <a:rPr lang="ja-JP" altLang="en-US" dirty="0" smtClean="0"/>
              <a:t>　　（マスク</a:t>
            </a:r>
            <a:r>
              <a:rPr lang="ja-JP" altLang="en-US" dirty="0"/>
              <a:t>以外の光学系の誤差要因</a:t>
            </a:r>
            <a:r>
              <a:rPr lang="ja-JP" altLang="en-US" sz="1400" dirty="0"/>
              <a:t>（波面誤差、強度ムラ、迷光など）</a:t>
            </a:r>
            <a:r>
              <a:rPr lang="ja-JP" altLang="en-US" dirty="0"/>
              <a:t>が存在</a:t>
            </a:r>
            <a:r>
              <a:rPr lang="ja-JP" altLang="en-US" dirty="0" smtClean="0"/>
              <a:t>する）</a:t>
            </a:r>
            <a:endParaRPr lang="en-US" altLang="ja-JP" dirty="0" smtClean="0">
              <a:solidFill>
                <a:srgbClr val="FF0000"/>
              </a:solidFill>
            </a:endParaRPr>
          </a:p>
          <a:p>
            <a:r>
              <a:rPr lang="ja-JP" altLang="ja-JP" dirty="0"/>
              <a:t>　</a:t>
            </a:r>
            <a:r>
              <a:rPr lang="ja-JP" altLang="en-US" dirty="0" smtClean="0"/>
              <a:t>　</a:t>
            </a:r>
            <a:endParaRPr lang="ja-JP" altLang="en-US" dirty="0"/>
          </a:p>
        </p:txBody>
      </p:sp>
      <p:sp>
        <p:nvSpPr>
          <p:cNvPr id="2" name="正方形/長方形 1"/>
          <p:cNvSpPr/>
          <p:nvPr/>
        </p:nvSpPr>
        <p:spPr>
          <a:xfrm>
            <a:off x="2915816" y="1124744"/>
            <a:ext cx="2853666" cy="369332"/>
          </a:xfrm>
          <a:prstGeom prst="rect">
            <a:avLst/>
          </a:prstGeom>
        </p:spPr>
        <p:txBody>
          <a:bodyPr wrap="none">
            <a:spAutoFit/>
          </a:bodyPr>
          <a:lstStyle/>
          <a:p>
            <a:r>
              <a:rPr lang="ja-JP" altLang="en-US" dirty="0"/>
              <a:t>：コントラスト改善しなかった</a:t>
            </a:r>
          </a:p>
        </p:txBody>
      </p:sp>
      <p:sp>
        <p:nvSpPr>
          <p:cNvPr id="3" name="正方形/長方形 2"/>
          <p:cNvSpPr/>
          <p:nvPr/>
        </p:nvSpPr>
        <p:spPr>
          <a:xfrm>
            <a:off x="2942470" y="3933056"/>
            <a:ext cx="2853666" cy="369332"/>
          </a:xfrm>
          <a:prstGeom prst="rect">
            <a:avLst/>
          </a:prstGeom>
        </p:spPr>
        <p:txBody>
          <a:bodyPr wrap="none">
            <a:spAutoFit/>
          </a:bodyPr>
          <a:lstStyle/>
          <a:p>
            <a:r>
              <a:rPr lang="ja-JP" altLang="en-US" dirty="0"/>
              <a:t>：コントラスト改善しなかった</a:t>
            </a:r>
          </a:p>
        </p:txBody>
      </p:sp>
      <p:sp>
        <p:nvSpPr>
          <p:cNvPr id="55" name="テキスト ボックス 54"/>
          <p:cNvSpPr txBox="1"/>
          <p:nvPr/>
        </p:nvSpPr>
        <p:spPr>
          <a:xfrm>
            <a:off x="6948264" y="1340768"/>
            <a:ext cx="1794532" cy="307777"/>
          </a:xfrm>
          <a:prstGeom prst="rect">
            <a:avLst/>
          </a:prstGeom>
          <a:noFill/>
        </p:spPr>
        <p:txBody>
          <a:bodyPr wrap="none" rtlCol="0">
            <a:spAutoFit/>
          </a:bodyPr>
          <a:lstStyle/>
          <a:p>
            <a:r>
              <a:rPr kumimoji="1" lang="ja-JP" altLang="en-US" sz="1400" dirty="0" smtClean="0">
                <a:solidFill>
                  <a:schemeClr val="tx1">
                    <a:lumMod val="50000"/>
                    <a:lumOff val="50000"/>
                  </a:schemeClr>
                </a:solidFill>
              </a:rPr>
              <a:t>実験から得られた</a:t>
            </a:r>
            <a:r>
              <a:rPr kumimoji="1" lang="en-US" altLang="ja-JP" sz="1400" dirty="0" smtClean="0">
                <a:solidFill>
                  <a:schemeClr val="tx1">
                    <a:lumMod val="50000"/>
                    <a:lumOff val="50000"/>
                  </a:schemeClr>
                </a:solidFill>
              </a:rPr>
              <a:t>PSF</a:t>
            </a:r>
            <a:endParaRPr kumimoji="1" lang="ja-JP" altLang="en-US" sz="1400" dirty="0">
              <a:solidFill>
                <a:schemeClr val="tx1">
                  <a:lumMod val="50000"/>
                  <a:lumOff val="50000"/>
                </a:schemeClr>
              </a:solidFill>
            </a:endParaRPr>
          </a:p>
        </p:txBody>
      </p:sp>
      <p:sp>
        <p:nvSpPr>
          <p:cNvPr id="56" name="テキスト ボックス 55"/>
          <p:cNvSpPr txBox="1"/>
          <p:nvPr/>
        </p:nvSpPr>
        <p:spPr>
          <a:xfrm>
            <a:off x="6948264" y="4077072"/>
            <a:ext cx="1794532" cy="307777"/>
          </a:xfrm>
          <a:prstGeom prst="rect">
            <a:avLst/>
          </a:prstGeom>
          <a:noFill/>
        </p:spPr>
        <p:txBody>
          <a:bodyPr wrap="none" rtlCol="0">
            <a:spAutoFit/>
          </a:bodyPr>
          <a:lstStyle/>
          <a:p>
            <a:r>
              <a:rPr kumimoji="1" lang="ja-JP" altLang="en-US" sz="1400" dirty="0" smtClean="0">
                <a:solidFill>
                  <a:schemeClr val="tx1">
                    <a:lumMod val="50000"/>
                    <a:lumOff val="50000"/>
                  </a:schemeClr>
                </a:solidFill>
              </a:rPr>
              <a:t>実験から得られた</a:t>
            </a:r>
            <a:r>
              <a:rPr kumimoji="1" lang="en-US" altLang="ja-JP" sz="1400" dirty="0" smtClean="0">
                <a:solidFill>
                  <a:schemeClr val="tx1">
                    <a:lumMod val="50000"/>
                    <a:lumOff val="50000"/>
                  </a:schemeClr>
                </a:solidFill>
              </a:rPr>
              <a:t>PSF</a:t>
            </a:r>
            <a:endParaRPr kumimoji="1" lang="ja-JP" altLang="en-US" sz="1400" dirty="0">
              <a:solidFill>
                <a:schemeClr val="tx1">
                  <a:lumMod val="50000"/>
                  <a:lumOff val="50000"/>
                </a:schemeClr>
              </a:solidFill>
            </a:endParaRPr>
          </a:p>
        </p:txBody>
      </p:sp>
    </p:spTree>
    <p:extLst>
      <p:ext uri="{BB962C8B-B14F-4D97-AF65-F5344CB8AC3E}">
        <p14:creationId xmlns:p14="http://schemas.microsoft.com/office/powerpoint/2010/main" val="10686134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435280" cy="1143000"/>
          </a:xfrm>
        </p:spPr>
        <p:txBody>
          <a:bodyPr>
            <a:noAutofit/>
          </a:bodyPr>
          <a:lstStyle/>
          <a:p>
            <a:r>
              <a:rPr lang="ja-JP" altLang="en-US" sz="40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cs typeface="メイリオ"/>
              </a:rPr>
              <a:t>自立型瞳マスク</a:t>
            </a:r>
            <a:r>
              <a:rPr lang="ja-JP" altLang="en-US" sz="40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cs typeface="メイリオ"/>
              </a:rPr>
              <a:t>実験</a:t>
            </a:r>
            <a:r>
              <a:rPr kumimoji="1" lang="ja-JP" altLang="en-US" sz="4000" dirty="0" smtClean="0"/>
              <a:t>のまとめ</a:t>
            </a:r>
            <a:endParaRPr kumimoji="1" lang="ja-JP" altLang="en-US" sz="4000" dirty="0"/>
          </a:p>
        </p:txBody>
      </p:sp>
      <p:sp>
        <p:nvSpPr>
          <p:cNvPr id="7" name="コンテンツ プレースホルダ 5"/>
          <p:cNvSpPr txBox="1">
            <a:spLocks/>
          </p:cNvSpPr>
          <p:nvPr/>
        </p:nvSpPr>
        <p:spPr bwMode="auto">
          <a:xfrm>
            <a:off x="899593" y="2060848"/>
            <a:ext cx="7848872" cy="3579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0"/>
              </a:spcBef>
              <a:buFont typeface="ヒラギノ角ゴ ProN W3"/>
              <a:buChar char="-"/>
            </a:pPr>
            <a:r>
              <a:rPr kumimoji="0" lang="ja-JP" altLang="en-US" sz="2400" kern="0" dirty="0">
                <a:solidFill>
                  <a:srgbClr val="000000"/>
                </a:solidFill>
                <a:latin typeface="メイリオ" pitchFamily="50" charset="-128"/>
                <a:ea typeface="メイリオ" pitchFamily="50" charset="-128"/>
              </a:rPr>
              <a:t>基板を用いない新しい</a:t>
            </a:r>
            <a:r>
              <a:rPr kumimoji="0" lang="ja-JP" altLang="en-US" sz="2400" kern="0" dirty="0">
                <a:solidFill>
                  <a:srgbClr val="FF0000"/>
                </a:solidFill>
                <a:latin typeface="メイリオ" pitchFamily="50" charset="-128"/>
                <a:ea typeface="メイリオ" pitchFamily="50" charset="-128"/>
              </a:rPr>
              <a:t>自立型マスクによって、</a:t>
            </a:r>
            <a:r>
              <a:rPr kumimoji="0" lang="en-US" altLang="ja-JP" sz="2400" kern="0" dirty="0">
                <a:solidFill>
                  <a:srgbClr val="FF0000"/>
                </a:solidFill>
                <a:latin typeface="メイリオ" pitchFamily="50" charset="-128"/>
                <a:ea typeface="メイリオ" pitchFamily="50" charset="-128"/>
              </a:rPr>
              <a:t>1.0×10⁻</a:t>
            </a:r>
            <a:r>
              <a:rPr kumimoji="0" lang="en-US" altLang="ja-JP" sz="2400" kern="0" baseline="30000" dirty="0">
                <a:solidFill>
                  <a:srgbClr val="FF0000"/>
                </a:solidFill>
                <a:latin typeface="メイリオ" pitchFamily="50" charset="-128"/>
                <a:ea typeface="メイリオ" pitchFamily="50" charset="-128"/>
              </a:rPr>
              <a:t>7</a:t>
            </a:r>
            <a:r>
              <a:rPr kumimoji="0" lang="ja-JP" altLang="en-US" sz="2400" kern="0" dirty="0">
                <a:solidFill>
                  <a:srgbClr val="FF0000"/>
                </a:solidFill>
                <a:latin typeface="メイリオ" pitchFamily="50" charset="-128"/>
                <a:ea typeface="メイリオ" pitchFamily="50" charset="-128"/>
              </a:rPr>
              <a:t>の高コントラスト観測に成功</a:t>
            </a:r>
            <a:r>
              <a:rPr kumimoji="0" lang="ja-JP" altLang="en-US" sz="2400" kern="0" dirty="0">
                <a:solidFill>
                  <a:srgbClr val="000000"/>
                </a:solidFill>
                <a:latin typeface="メイリオ" pitchFamily="50" charset="-128"/>
                <a:ea typeface="メイリオ" pitchFamily="50" charset="-128"/>
              </a:rPr>
              <a:t>した</a:t>
            </a:r>
            <a:r>
              <a:rPr kumimoji="0" lang="ja-JP" altLang="en-US" sz="2400" kern="0" dirty="0" smtClean="0">
                <a:solidFill>
                  <a:srgbClr val="000000"/>
                </a:solidFill>
                <a:latin typeface="メイリオ" pitchFamily="50" charset="-128"/>
                <a:ea typeface="メイリオ" pitchFamily="50" charset="-128"/>
              </a:rPr>
              <a:t>。</a:t>
            </a:r>
            <a:endParaRPr kumimoji="0" lang="en-US" altLang="ja-JP" sz="2400" kern="0" dirty="0" smtClean="0">
              <a:solidFill>
                <a:srgbClr val="000000"/>
              </a:solidFill>
              <a:latin typeface="メイリオ" pitchFamily="50" charset="-128"/>
              <a:ea typeface="メイリオ" pitchFamily="50" charset="-128"/>
            </a:endParaRPr>
          </a:p>
          <a:p>
            <a:pPr>
              <a:spcBef>
                <a:spcPts val="0"/>
              </a:spcBef>
              <a:buFont typeface="ヒラギノ角ゴ ProN W3"/>
              <a:buChar char="-"/>
            </a:pPr>
            <a:endParaRPr kumimoji="0" lang="en-US" altLang="ja-JP" sz="2400" kern="0" dirty="0">
              <a:solidFill>
                <a:srgbClr val="000000"/>
              </a:solidFill>
              <a:latin typeface="メイリオ" pitchFamily="50" charset="-128"/>
              <a:ea typeface="メイリオ" pitchFamily="50" charset="-128"/>
            </a:endParaRPr>
          </a:p>
          <a:p>
            <a:pPr>
              <a:spcBef>
                <a:spcPts val="0"/>
              </a:spcBef>
              <a:buFont typeface="ヒラギノ角ゴ ProN W3"/>
              <a:buChar char="-"/>
            </a:pPr>
            <a:r>
              <a:rPr kumimoji="0" lang="ja-JP" altLang="en-US" sz="2400" kern="0" dirty="0" smtClean="0">
                <a:solidFill>
                  <a:srgbClr val="000000"/>
                </a:solidFill>
                <a:latin typeface="メイリオ" pitchFamily="50" charset="-128"/>
                <a:ea typeface="メイリオ" pitchFamily="50" charset="-128"/>
              </a:rPr>
              <a:t>回転差分法によって誤差要因に制約をつけた。</a:t>
            </a:r>
            <a:endParaRPr kumimoji="0" lang="en-US" altLang="ja-JP" sz="2400" kern="0" dirty="0" smtClean="0">
              <a:solidFill>
                <a:srgbClr val="000000"/>
              </a:solidFill>
              <a:latin typeface="メイリオ" pitchFamily="50" charset="-128"/>
              <a:ea typeface="メイリオ" pitchFamily="50" charset="-128"/>
            </a:endParaRPr>
          </a:p>
          <a:p>
            <a:pPr>
              <a:spcBef>
                <a:spcPts val="0"/>
              </a:spcBef>
              <a:buFont typeface="ヒラギノ角ゴ ProN W3"/>
              <a:buChar char="-"/>
            </a:pPr>
            <a:endParaRPr kumimoji="0" lang="en-US" altLang="ja-JP" sz="2400" kern="0" dirty="0">
              <a:solidFill>
                <a:srgbClr val="000000"/>
              </a:solidFill>
              <a:latin typeface="メイリオ" pitchFamily="50" charset="-128"/>
              <a:ea typeface="メイリオ" pitchFamily="50" charset="-128"/>
              <a:cs typeface="メイリオ"/>
            </a:endParaRPr>
          </a:p>
          <a:p>
            <a:pPr>
              <a:spcBef>
                <a:spcPts val="0"/>
              </a:spcBef>
              <a:buFont typeface="ヒラギノ角ゴ ProN W3"/>
              <a:buChar char="-"/>
            </a:pPr>
            <a:r>
              <a:rPr kumimoji="0" lang="ja-JP" altLang="en-US" sz="2400" kern="0" dirty="0" smtClean="0">
                <a:solidFill>
                  <a:srgbClr val="000000"/>
                </a:solidFill>
                <a:latin typeface="メイリオ"/>
                <a:ea typeface="メイリオ"/>
                <a:cs typeface="メイリオ"/>
              </a:rPr>
              <a:t>自立型</a:t>
            </a:r>
            <a:r>
              <a:rPr kumimoji="0" lang="ja-JP" altLang="en-US" sz="2400" kern="0" dirty="0">
                <a:solidFill>
                  <a:srgbClr val="000000"/>
                </a:solidFill>
                <a:latin typeface="メイリオ"/>
                <a:ea typeface="メイリオ"/>
                <a:cs typeface="メイリオ"/>
              </a:rPr>
              <a:t>マスクは基板マスクのような波長依存性</a:t>
            </a:r>
            <a:r>
              <a:rPr kumimoji="0" lang="ja-JP" altLang="en-US" sz="2400" kern="0" dirty="0" smtClean="0">
                <a:solidFill>
                  <a:srgbClr val="000000"/>
                </a:solidFill>
                <a:latin typeface="メイリオ"/>
                <a:ea typeface="メイリオ"/>
                <a:cs typeface="メイリオ"/>
              </a:rPr>
              <a:t>が無いので</a:t>
            </a:r>
            <a:r>
              <a:rPr kumimoji="0" lang="ja-JP" altLang="en-US" sz="2400" kern="0" dirty="0">
                <a:solidFill>
                  <a:srgbClr val="000000"/>
                </a:solidFill>
                <a:latin typeface="メイリオ"/>
                <a:ea typeface="メイリオ"/>
                <a:cs typeface="メイリオ"/>
              </a:rPr>
              <a:t>、</a:t>
            </a:r>
            <a:r>
              <a:rPr kumimoji="0" lang="ja-JP" altLang="en-US" sz="2400" kern="0" dirty="0">
                <a:solidFill>
                  <a:srgbClr val="FF0000"/>
                </a:solidFill>
                <a:latin typeface="メイリオ"/>
                <a:ea typeface="メイリオ"/>
                <a:cs typeface="メイリオ"/>
              </a:rPr>
              <a:t>赤外線波長でも使用</a:t>
            </a:r>
            <a:r>
              <a:rPr kumimoji="0" lang="ja-JP" altLang="en-US" sz="2400" kern="0" dirty="0" smtClean="0">
                <a:solidFill>
                  <a:srgbClr val="FF0000"/>
                </a:solidFill>
                <a:latin typeface="メイリオ"/>
                <a:ea typeface="メイリオ"/>
                <a:cs typeface="メイリオ"/>
              </a:rPr>
              <a:t>できる</a:t>
            </a:r>
            <a:endParaRPr kumimoji="0" lang="en-US" altLang="ja-JP" sz="2400" kern="0" dirty="0" smtClean="0">
              <a:solidFill>
                <a:srgbClr val="FF0000"/>
              </a:solidFill>
              <a:latin typeface="メイリオ"/>
              <a:ea typeface="メイリオ"/>
              <a:cs typeface="メイリオ"/>
            </a:endParaRPr>
          </a:p>
          <a:p>
            <a:pPr marL="0" indent="0">
              <a:spcBef>
                <a:spcPts val="0"/>
              </a:spcBef>
              <a:buNone/>
            </a:pPr>
            <a:r>
              <a:rPr kumimoji="0" lang="ja-JP" altLang="en-US" sz="2400" kern="0" dirty="0" smtClean="0">
                <a:solidFill>
                  <a:srgbClr val="000000"/>
                </a:solidFill>
                <a:latin typeface="メイリオ"/>
                <a:ea typeface="メイリオ"/>
                <a:cs typeface="メイリオ"/>
              </a:rPr>
              <a:t>（</a:t>
            </a:r>
            <a:r>
              <a:rPr kumimoji="0" lang="ja-JP" altLang="en-US" sz="2400" kern="0" dirty="0">
                <a:solidFill>
                  <a:srgbClr val="000000"/>
                </a:solidFill>
                <a:latin typeface="メイリオ"/>
                <a:ea typeface="メイリオ"/>
                <a:cs typeface="メイリオ"/>
              </a:rPr>
              <a:t>例えば</a:t>
            </a:r>
            <a:r>
              <a:rPr kumimoji="0" lang="en-US" altLang="ja-JP" sz="2400" kern="0" dirty="0">
                <a:solidFill>
                  <a:srgbClr val="000000"/>
                </a:solidFill>
                <a:latin typeface="メイリオ"/>
                <a:ea typeface="メイリオ"/>
                <a:cs typeface="メイリオ"/>
              </a:rPr>
              <a:t>SPICA</a:t>
            </a:r>
            <a:r>
              <a:rPr kumimoji="0" lang="ja-JP" altLang="en-US" sz="2400" kern="0" dirty="0">
                <a:solidFill>
                  <a:srgbClr val="000000"/>
                </a:solidFill>
                <a:latin typeface="メイリオ"/>
                <a:ea typeface="メイリオ"/>
                <a:cs typeface="メイリオ"/>
              </a:rPr>
              <a:t>コロナグラフに適用できる）。</a:t>
            </a:r>
            <a:endParaRPr kumimoji="0" lang="en-US" altLang="ja-JP" sz="2400" kern="0" dirty="0">
              <a:solidFill>
                <a:srgbClr val="000000"/>
              </a:solidFill>
              <a:latin typeface="メイリオ"/>
              <a:ea typeface="メイリオ"/>
              <a:cs typeface="メイリオ"/>
            </a:endParaRPr>
          </a:p>
        </p:txBody>
      </p:sp>
    </p:spTree>
    <p:extLst>
      <p:ext uri="{BB962C8B-B14F-4D97-AF65-F5344CB8AC3E}">
        <p14:creationId xmlns:p14="http://schemas.microsoft.com/office/powerpoint/2010/main" val="24913971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16632"/>
            <a:ext cx="7772400" cy="1143000"/>
          </a:xfrm>
        </p:spPr>
        <p:txBody>
          <a:bodyPr/>
          <a:lstStyle/>
          <a:p>
            <a:r>
              <a:rPr kumimoji="1" lang="ja-JP" altLang="en-US" dirty="0" smtClean="0">
                <a:solidFill>
                  <a:srgbClr val="000000"/>
                </a:solidFill>
              </a:rPr>
              <a:t>まとめ</a:t>
            </a:r>
            <a:endParaRPr kumimoji="1" lang="ja-JP" altLang="en-US" dirty="0">
              <a:solidFill>
                <a:srgbClr val="000000"/>
              </a:solidFill>
            </a:endParaRPr>
          </a:p>
        </p:txBody>
      </p:sp>
      <p:sp>
        <p:nvSpPr>
          <p:cNvPr id="6" name="正方形/長方形 5"/>
          <p:cNvSpPr/>
          <p:nvPr/>
        </p:nvSpPr>
        <p:spPr>
          <a:xfrm>
            <a:off x="827584" y="1340768"/>
            <a:ext cx="7632848" cy="4247317"/>
          </a:xfrm>
          <a:prstGeom prst="rect">
            <a:avLst/>
          </a:prstGeom>
        </p:spPr>
        <p:txBody>
          <a:bodyPr wrap="square">
            <a:spAutoFit/>
          </a:bodyPr>
          <a:lstStyle/>
          <a:p>
            <a:r>
              <a:rPr lang="ja-JP" altLang="en-US" dirty="0" smtClean="0">
                <a:solidFill>
                  <a:srgbClr val="000000"/>
                </a:solidFill>
                <a:latin typeface="メイリオ"/>
                <a:ea typeface="メイリオ"/>
                <a:cs typeface="メイリオ"/>
              </a:rPr>
              <a:t>太陽</a:t>
            </a:r>
            <a:r>
              <a:rPr lang="ja-JP" altLang="en-US" dirty="0">
                <a:solidFill>
                  <a:srgbClr val="000000"/>
                </a:solidFill>
                <a:latin typeface="メイリオ"/>
                <a:ea typeface="メイリオ"/>
                <a:cs typeface="メイリオ"/>
              </a:rPr>
              <a:t>系以外の惑星を直接観測するため</a:t>
            </a:r>
            <a:r>
              <a:rPr lang="ja-JP" altLang="en-US" dirty="0" smtClean="0">
                <a:solidFill>
                  <a:srgbClr val="000000"/>
                </a:solidFill>
                <a:latin typeface="メイリオ"/>
                <a:ea typeface="メイリオ"/>
                <a:cs typeface="メイリオ"/>
              </a:rPr>
              <a:t>の高コントラスト撮像装置（</a:t>
            </a:r>
            <a:r>
              <a:rPr lang="ja-JP" altLang="en-US" dirty="0" smtClean="0">
                <a:solidFill>
                  <a:srgbClr val="FF0000"/>
                </a:solidFill>
                <a:latin typeface="メイリオ"/>
                <a:ea typeface="メイリオ"/>
                <a:cs typeface="メイリオ"/>
              </a:rPr>
              <a:t>バイナリ</a:t>
            </a:r>
            <a:r>
              <a:rPr lang="ja-JP" altLang="en-US" dirty="0">
                <a:solidFill>
                  <a:srgbClr val="FF0000"/>
                </a:solidFill>
                <a:latin typeface="メイリオ"/>
                <a:ea typeface="メイリオ"/>
                <a:cs typeface="メイリオ"/>
              </a:rPr>
              <a:t>瞳</a:t>
            </a:r>
            <a:r>
              <a:rPr lang="ja-JP" altLang="en-US" dirty="0" smtClean="0">
                <a:solidFill>
                  <a:srgbClr val="FF0000"/>
                </a:solidFill>
                <a:latin typeface="メイリオ"/>
                <a:ea typeface="メイリオ"/>
                <a:cs typeface="メイリオ"/>
              </a:rPr>
              <a:t>マスク・コロナグラフ</a:t>
            </a:r>
            <a:r>
              <a:rPr lang="ja-JP" altLang="en-US" dirty="0">
                <a:solidFill>
                  <a:srgbClr val="000000"/>
                </a:solidFill>
                <a:latin typeface="メイリオ"/>
                <a:ea typeface="メイリオ"/>
                <a:cs typeface="メイリオ"/>
              </a:rPr>
              <a:t>）の開発をおこなった</a:t>
            </a:r>
            <a:r>
              <a:rPr lang="ja-JP" altLang="en-US" dirty="0" smtClean="0">
                <a:solidFill>
                  <a:srgbClr val="000000"/>
                </a:solidFill>
                <a:latin typeface="メイリオ"/>
                <a:ea typeface="メイリオ"/>
                <a:cs typeface="メイリオ"/>
              </a:rPr>
              <a:t>。</a:t>
            </a:r>
            <a:endParaRPr lang="en-US" altLang="ja-JP" dirty="0" smtClean="0">
              <a:solidFill>
                <a:srgbClr val="000000"/>
              </a:solidFill>
              <a:latin typeface="メイリオ"/>
              <a:ea typeface="メイリオ"/>
              <a:cs typeface="メイリオ"/>
            </a:endParaRPr>
          </a:p>
          <a:p>
            <a:endParaRPr lang="ja-JP" altLang="en-US" dirty="0">
              <a:solidFill>
                <a:srgbClr val="000000"/>
              </a:solidFill>
              <a:latin typeface="メイリオ"/>
              <a:ea typeface="メイリオ"/>
              <a:cs typeface="メイリオ"/>
            </a:endParaRPr>
          </a:p>
          <a:p>
            <a:pPr marL="800100" lvl="1" indent="-342900">
              <a:buFont typeface="+mj-lt"/>
              <a:buAutoNum type="arabicPeriod"/>
            </a:pPr>
            <a:r>
              <a:rPr lang="ja-JP" altLang="en-US" dirty="0" smtClean="0">
                <a:solidFill>
                  <a:srgbClr val="3366FF"/>
                </a:solidFill>
                <a:latin typeface="メイリオ"/>
                <a:ea typeface="メイリオ"/>
                <a:cs typeface="メイリオ"/>
              </a:rPr>
              <a:t>（</a:t>
            </a:r>
            <a:r>
              <a:rPr lang="ja-JP" altLang="en-US" dirty="0">
                <a:solidFill>
                  <a:srgbClr val="3366FF"/>
                </a:solidFill>
                <a:latin typeface="メイリオ"/>
                <a:ea typeface="メイリオ"/>
                <a:cs typeface="メイリオ"/>
              </a:rPr>
              <a:t>マルチカラー／ブロードバンド実験</a:t>
            </a:r>
            <a:r>
              <a:rPr lang="ja-JP" altLang="en-US" dirty="0" smtClean="0">
                <a:solidFill>
                  <a:srgbClr val="3366FF"/>
                </a:solidFill>
                <a:latin typeface="メイリオ"/>
                <a:ea typeface="メイリオ"/>
                <a:cs typeface="メイリオ"/>
              </a:rPr>
              <a:t>）</a:t>
            </a:r>
            <a:r>
              <a:rPr lang="ja-JP" altLang="en-US" dirty="0" smtClean="0">
                <a:solidFill>
                  <a:srgbClr val="000000"/>
                </a:solidFill>
                <a:latin typeface="メイリオ"/>
                <a:ea typeface="メイリオ"/>
                <a:cs typeface="メイリオ"/>
              </a:rPr>
              <a:t>　　　　　　　　　　　この</a:t>
            </a:r>
            <a:r>
              <a:rPr lang="ja-JP" altLang="en-US" dirty="0">
                <a:solidFill>
                  <a:srgbClr val="000000"/>
                </a:solidFill>
                <a:latin typeface="メイリオ"/>
                <a:ea typeface="メイリオ"/>
                <a:cs typeface="メイリオ"/>
              </a:rPr>
              <a:t>コロナグラフがマルチカラー／ブロードバンド</a:t>
            </a:r>
            <a:r>
              <a:rPr lang="ja-JP" altLang="en-US" dirty="0" smtClean="0">
                <a:solidFill>
                  <a:srgbClr val="000000"/>
                </a:solidFill>
                <a:latin typeface="メイリオ"/>
                <a:ea typeface="メイリオ"/>
                <a:cs typeface="メイリオ"/>
              </a:rPr>
              <a:t>光源</a:t>
            </a:r>
            <a:r>
              <a:rPr lang="en-US" altLang="ja-JP" dirty="0">
                <a:solidFill>
                  <a:srgbClr val="000000"/>
                </a:solidFill>
                <a:latin typeface="メイリオ"/>
                <a:ea typeface="メイリオ"/>
                <a:cs typeface="メイリオ"/>
              </a:rPr>
              <a:t>650, 750, 800, 850nm </a:t>
            </a:r>
            <a:r>
              <a:rPr lang="ja-JP" altLang="en-US" dirty="0">
                <a:solidFill>
                  <a:srgbClr val="000000"/>
                </a:solidFill>
                <a:latin typeface="メイリオ"/>
                <a:ea typeface="メイリオ"/>
                <a:cs typeface="メイリオ"/>
              </a:rPr>
              <a:t>それぞれで</a:t>
            </a:r>
            <a:r>
              <a:rPr lang="ja-JP" altLang="en-US" dirty="0" smtClean="0">
                <a:solidFill>
                  <a:srgbClr val="000000"/>
                </a:solidFill>
                <a:latin typeface="メイリオ"/>
                <a:ea typeface="メイリオ"/>
                <a:cs typeface="メイリオ"/>
              </a:rPr>
              <a:t>、</a:t>
            </a:r>
            <a:r>
              <a:rPr lang="en-US" altLang="ja-JP" dirty="0" smtClean="0">
                <a:solidFill>
                  <a:srgbClr val="000000"/>
                </a:solidFill>
                <a:latin typeface="メイリオ"/>
                <a:ea typeface="メイリオ"/>
                <a:cs typeface="メイリオ"/>
              </a:rPr>
              <a:t>3.1×10</a:t>
            </a:r>
            <a:r>
              <a:rPr lang="en-US" altLang="ja-JP" baseline="30000" dirty="0" smtClean="0">
                <a:solidFill>
                  <a:srgbClr val="000000"/>
                </a:solidFill>
                <a:latin typeface="メイリオ"/>
                <a:ea typeface="メイリオ"/>
                <a:cs typeface="メイリオ"/>
              </a:rPr>
              <a:t>-7</a:t>
            </a:r>
            <a:r>
              <a:rPr lang="en-US" altLang="ja-JP" dirty="0" smtClean="0">
                <a:solidFill>
                  <a:srgbClr val="000000"/>
                </a:solidFill>
                <a:latin typeface="メイリオ"/>
                <a:ea typeface="メイリオ"/>
                <a:cs typeface="メイリオ"/>
              </a:rPr>
              <a:t>, 1.1</a:t>
            </a:r>
            <a:r>
              <a:rPr lang="en-US" altLang="ja-JP" dirty="0">
                <a:solidFill>
                  <a:srgbClr val="000000"/>
                </a:solidFill>
                <a:latin typeface="メイリオ"/>
                <a:ea typeface="メイリオ"/>
                <a:cs typeface="メイリオ"/>
              </a:rPr>
              <a:t>×10</a:t>
            </a:r>
            <a:r>
              <a:rPr lang="en-US" altLang="ja-JP" baseline="30000" dirty="0" smtClean="0">
                <a:solidFill>
                  <a:srgbClr val="000000"/>
                </a:solidFill>
                <a:latin typeface="メイリオ"/>
                <a:ea typeface="メイリオ"/>
                <a:cs typeface="メイリオ"/>
              </a:rPr>
              <a:t>-6</a:t>
            </a:r>
            <a:r>
              <a:rPr lang="en-US" altLang="ja-JP" dirty="0" smtClean="0">
                <a:solidFill>
                  <a:srgbClr val="000000"/>
                </a:solidFill>
                <a:latin typeface="メイリオ"/>
                <a:ea typeface="メイリオ"/>
                <a:cs typeface="メイリオ"/>
              </a:rPr>
              <a:t>, 1.6×</a:t>
            </a:r>
            <a:r>
              <a:rPr lang="en-US" altLang="ja-JP" dirty="0">
                <a:solidFill>
                  <a:srgbClr val="000000"/>
                </a:solidFill>
                <a:latin typeface="メイリオ"/>
                <a:ea typeface="メイリオ"/>
                <a:cs typeface="メイリオ"/>
              </a:rPr>
              <a:t>10</a:t>
            </a:r>
            <a:r>
              <a:rPr lang="en-US" altLang="ja-JP" baseline="30000" dirty="0" smtClean="0">
                <a:solidFill>
                  <a:srgbClr val="000000"/>
                </a:solidFill>
                <a:latin typeface="メイリオ"/>
                <a:ea typeface="メイリオ"/>
                <a:cs typeface="メイリオ"/>
              </a:rPr>
              <a:t>-6</a:t>
            </a:r>
            <a:r>
              <a:rPr lang="en-US" altLang="ja-JP" dirty="0" smtClean="0">
                <a:solidFill>
                  <a:srgbClr val="000000"/>
                </a:solidFill>
                <a:latin typeface="メイリオ"/>
                <a:ea typeface="メイリオ"/>
                <a:cs typeface="メイリオ"/>
              </a:rPr>
              <a:t>, 2.5×</a:t>
            </a:r>
            <a:r>
              <a:rPr lang="en-US" altLang="ja-JP" dirty="0">
                <a:solidFill>
                  <a:srgbClr val="000000"/>
                </a:solidFill>
                <a:latin typeface="メイリオ"/>
                <a:ea typeface="メイリオ"/>
                <a:cs typeface="メイリオ"/>
              </a:rPr>
              <a:t>10</a:t>
            </a:r>
            <a:r>
              <a:rPr lang="en-US" altLang="ja-JP" baseline="30000" dirty="0" smtClean="0">
                <a:solidFill>
                  <a:srgbClr val="000000"/>
                </a:solidFill>
                <a:latin typeface="メイリオ"/>
                <a:ea typeface="メイリオ"/>
                <a:cs typeface="メイリオ"/>
              </a:rPr>
              <a:t>-</a:t>
            </a:r>
            <a:r>
              <a:rPr lang="en-US" altLang="ja-JP" baseline="30000" dirty="0">
                <a:solidFill>
                  <a:srgbClr val="000000"/>
                </a:solidFill>
                <a:latin typeface="メイリオ"/>
                <a:ea typeface="メイリオ"/>
                <a:cs typeface="メイリオ"/>
              </a:rPr>
              <a:t>6</a:t>
            </a:r>
            <a:r>
              <a:rPr lang="ja-JP" altLang="en-US" dirty="0" smtClean="0">
                <a:solidFill>
                  <a:srgbClr val="000000"/>
                </a:solidFill>
                <a:latin typeface="メイリオ"/>
                <a:ea typeface="メイリオ"/>
                <a:cs typeface="メイリオ"/>
              </a:rPr>
              <a:t>という通常の望遠鏡に比べて優位なコントラスト</a:t>
            </a:r>
            <a:r>
              <a:rPr lang="ja-JP" altLang="en-US" dirty="0">
                <a:solidFill>
                  <a:srgbClr val="000000"/>
                </a:solidFill>
                <a:latin typeface="メイリオ"/>
                <a:ea typeface="メイリオ"/>
                <a:cs typeface="メイリオ"/>
              </a:rPr>
              <a:t>改善を生み出す</a:t>
            </a:r>
            <a:r>
              <a:rPr lang="ja-JP" altLang="en-US" dirty="0" smtClean="0">
                <a:solidFill>
                  <a:srgbClr val="000000"/>
                </a:solidFill>
                <a:latin typeface="メイリオ"/>
                <a:ea typeface="メイリオ"/>
                <a:cs typeface="メイリオ"/>
              </a:rPr>
              <a:t>ことを実証した。</a:t>
            </a:r>
            <a:endParaRPr lang="ja-JP" altLang="en-US" dirty="0">
              <a:solidFill>
                <a:srgbClr val="000000"/>
              </a:solidFill>
              <a:latin typeface="メイリオ"/>
              <a:ea typeface="メイリオ"/>
              <a:cs typeface="メイリオ"/>
            </a:endParaRPr>
          </a:p>
          <a:p>
            <a:pPr marL="800100" lvl="1" indent="-342900">
              <a:buFont typeface="+mj-lt"/>
              <a:buAutoNum type="arabicPeriod"/>
            </a:pPr>
            <a:r>
              <a:rPr lang="ja-JP" altLang="en-US" dirty="0">
                <a:solidFill>
                  <a:srgbClr val="3366FF"/>
                </a:solidFill>
                <a:latin typeface="メイリオ"/>
                <a:ea typeface="メイリオ"/>
                <a:cs typeface="メイリオ"/>
              </a:rPr>
              <a:t>（自立型瞳マスク実験</a:t>
            </a:r>
            <a:r>
              <a:rPr lang="ja-JP" altLang="en-US" dirty="0" smtClean="0">
                <a:solidFill>
                  <a:srgbClr val="3366FF"/>
                </a:solidFill>
                <a:latin typeface="メイリオ"/>
                <a:ea typeface="メイリオ"/>
                <a:cs typeface="メイリオ"/>
              </a:rPr>
              <a:t>）　　</a:t>
            </a:r>
            <a:r>
              <a:rPr lang="ja-JP" altLang="en-US" dirty="0" smtClean="0">
                <a:solidFill>
                  <a:srgbClr val="000000"/>
                </a:solidFill>
                <a:latin typeface="メイリオ"/>
                <a:ea typeface="メイリオ"/>
                <a:cs typeface="メイリオ"/>
              </a:rPr>
              <a:t>　　　　　　　　　　　　　　　　新た</a:t>
            </a:r>
            <a:r>
              <a:rPr lang="ja-JP" altLang="en-US" dirty="0">
                <a:solidFill>
                  <a:srgbClr val="000000"/>
                </a:solidFill>
                <a:latin typeface="メイリオ"/>
                <a:ea typeface="メイリオ"/>
                <a:cs typeface="メイリオ"/>
              </a:rPr>
              <a:t>に開発した、より実用化にふさわしい</a:t>
            </a:r>
            <a:r>
              <a:rPr lang="ja-JP" altLang="en-US" dirty="0" smtClean="0">
                <a:solidFill>
                  <a:srgbClr val="000000"/>
                </a:solidFill>
                <a:latin typeface="メイリオ"/>
                <a:ea typeface="メイリオ"/>
                <a:cs typeface="メイリオ"/>
              </a:rPr>
              <a:t>、「自立型マスク」がコントラスト</a:t>
            </a:r>
            <a:r>
              <a:rPr lang="ja-JP" altLang="en-US" dirty="0">
                <a:solidFill>
                  <a:srgbClr val="000000"/>
                </a:solidFill>
                <a:latin typeface="メイリオ"/>
                <a:ea typeface="メイリオ"/>
                <a:cs typeface="メイリオ"/>
              </a:rPr>
              <a:t>改善</a:t>
            </a:r>
            <a:r>
              <a:rPr lang="ja-JP" altLang="en-US" dirty="0" smtClean="0">
                <a:solidFill>
                  <a:srgbClr val="000000"/>
                </a:solidFill>
                <a:latin typeface="メイリオ"/>
                <a:ea typeface="メイリオ"/>
                <a:cs typeface="メイリオ"/>
              </a:rPr>
              <a:t>性能（</a:t>
            </a:r>
            <a:r>
              <a:rPr lang="en-US" altLang="ja-JP" dirty="0" smtClean="0">
                <a:solidFill>
                  <a:srgbClr val="000000"/>
                </a:solidFill>
                <a:latin typeface="メイリオ"/>
                <a:ea typeface="メイリオ"/>
                <a:cs typeface="メイリオ"/>
              </a:rPr>
              <a:t>1.0×10</a:t>
            </a:r>
            <a:r>
              <a:rPr lang="en-US" altLang="ja-JP" baseline="30000" dirty="0" smtClean="0">
                <a:solidFill>
                  <a:srgbClr val="000000"/>
                </a:solidFill>
                <a:latin typeface="メイリオ"/>
                <a:ea typeface="メイリオ"/>
                <a:cs typeface="メイリオ"/>
              </a:rPr>
              <a:t>-7</a:t>
            </a:r>
            <a:r>
              <a:rPr lang="ja-JP" altLang="en-US" dirty="0" smtClean="0">
                <a:solidFill>
                  <a:srgbClr val="000000"/>
                </a:solidFill>
                <a:latin typeface="メイリオ"/>
                <a:ea typeface="メイリオ"/>
                <a:cs typeface="メイリオ"/>
              </a:rPr>
              <a:t>）を発揮することを実証した。</a:t>
            </a:r>
            <a:endParaRPr lang="en-US" altLang="ja-JP" sz="2000" dirty="0">
              <a:solidFill>
                <a:srgbClr val="000000"/>
              </a:solidFill>
              <a:latin typeface="メイリオ"/>
              <a:ea typeface="メイリオ"/>
              <a:cs typeface="メイリオ"/>
            </a:endParaRPr>
          </a:p>
          <a:p>
            <a:endParaRPr lang="en-US" altLang="ja-JP" dirty="0" smtClean="0">
              <a:solidFill>
                <a:srgbClr val="000000"/>
              </a:solidFill>
              <a:latin typeface="メイリオ"/>
              <a:ea typeface="メイリオ"/>
              <a:cs typeface="メイリオ"/>
            </a:endParaRPr>
          </a:p>
          <a:p>
            <a:r>
              <a:rPr lang="ja-JP" altLang="en-US" dirty="0" smtClean="0">
                <a:solidFill>
                  <a:srgbClr val="000000"/>
                </a:solidFill>
                <a:latin typeface="メイリオ"/>
                <a:ea typeface="メイリオ"/>
                <a:cs typeface="メイリオ"/>
              </a:rPr>
              <a:t>本研究は、コロナグラフを実用化するために不可欠な課題であるのみならず、</a:t>
            </a:r>
            <a:r>
              <a:rPr lang="ja-JP" altLang="en-US" dirty="0" smtClean="0">
                <a:solidFill>
                  <a:srgbClr val="FF0000"/>
                </a:solidFill>
                <a:latin typeface="メイリオ"/>
                <a:ea typeface="メイリオ"/>
                <a:cs typeface="メイリオ"/>
              </a:rPr>
              <a:t>実際のコロナグラフ観測に即した実証であるという点で新しい。</a:t>
            </a:r>
          </a:p>
          <a:p>
            <a:endParaRPr lang="en-US" altLang="ja-JP" dirty="0" smtClean="0">
              <a:solidFill>
                <a:srgbClr val="000000"/>
              </a:solidFill>
              <a:latin typeface="メイリオ"/>
              <a:ea typeface="メイリオ"/>
              <a:cs typeface="メイリオ"/>
            </a:endParaRPr>
          </a:p>
        </p:txBody>
      </p:sp>
    </p:spTree>
    <p:extLst>
      <p:ext uri="{BB962C8B-B14F-4D97-AF65-F5344CB8AC3E}">
        <p14:creationId xmlns:p14="http://schemas.microsoft.com/office/powerpoint/2010/main" val="4031580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9" y="1700810"/>
            <a:ext cx="7067128" cy="4525963"/>
          </a:xfrm>
        </p:spPr>
        <p:txBody>
          <a:bodyPr>
            <a:noAutofit/>
          </a:bodyPr>
          <a:lstStyle/>
          <a:p>
            <a:r>
              <a:rPr lang="ja-JP" altLang="en-US" sz="2400" dirty="0" smtClean="0">
                <a:latin typeface="メイリオ"/>
                <a:ea typeface="メイリオ"/>
                <a:cs typeface="メイリオ"/>
              </a:rPr>
              <a:t>本研究の背景</a:t>
            </a:r>
            <a:endParaRPr lang="en-US" altLang="ja-JP" sz="2400" dirty="0">
              <a:latin typeface="メイリオ"/>
              <a:ea typeface="メイリオ"/>
              <a:cs typeface="メイリオ"/>
            </a:endParaRPr>
          </a:p>
          <a:p>
            <a:pPr lvl="1"/>
            <a:r>
              <a:rPr kumimoji="1" lang="ja-JP" altLang="en-US" sz="2000" dirty="0" smtClean="0">
                <a:latin typeface="メイリオ"/>
                <a:ea typeface="メイリオ"/>
                <a:cs typeface="メイリオ"/>
              </a:rPr>
              <a:t>系外惑星直接検出の重要性と困難さ</a:t>
            </a:r>
            <a:endParaRPr kumimoji="1" lang="en-US" altLang="ja-JP" sz="2000" dirty="0" smtClean="0">
              <a:latin typeface="メイリオ"/>
              <a:ea typeface="メイリオ"/>
              <a:cs typeface="メイリオ"/>
            </a:endParaRPr>
          </a:p>
          <a:p>
            <a:pPr lvl="1"/>
            <a:r>
              <a:rPr lang="ja-JP" altLang="en-US" sz="2000" dirty="0" smtClean="0">
                <a:latin typeface="メイリオ"/>
                <a:ea typeface="メイリオ"/>
                <a:cs typeface="メイリオ"/>
              </a:rPr>
              <a:t>バイナリ瞳マスク・コロナグラフで直接観測に挑む</a:t>
            </a:r>
            <a:endParaRPr lang="en-US" altLang="ja-JP" sz="2000" dirty="0" smtClean="0">
              <a:latin typeface="メイリオ"/>
              <a:ea typeface="メイリオ"/>
              <a:cs typeface="メイリオ"/>
            </a:endParaRPr>
          </a:p>
          <a:p>
            <a:pPr lvl="1"/>
            <a:r>
              <a:rPr lang="ja-JP" altLang="en-US" sz="2000" dirty="0" smtClean="0">
                <a:latin typeface="メイリオ"/>
                <a:ea typeface="メイリオ"/>
                <a:cs typeface="メイリオ"/>
              </a:rPr>
              <a:t>本研究の目的</a:t>
            </a:r>
            <a:endParaRPr lang="en-US" altLang="ja-JP" sz="2000" dirty="0" smtClean="0">
              <a:latin typeface="メイリオ"/>
              <a:ea typeface="メイリオ"/>
              <a:cs typeface="メイリオ"/>
            </a:endParaRPr>
          </a:p>
          <a:p>
            <a:pPr lvl="1"/>
            <a:endParaRPr lang="en-US" altLang="ja-JP" sz="2000" dirty="0" smtClean="0">
              <a:latin typeface="メイリオ"/>
              <a:ea typeface="メイリオ"/>
              <a:cs typeface="メイリオ"/>
            </a:endParaRPr>
          </a:p>
          <a:p>
            <a:r>
              <a:rPr lang="ja-JP" altLang="en-US" sz="2400" dirty="0" smtClean="0">
                <a:latin typeface="メイリオ"/>
                <a:ea typeface="メイリオ"/>
                <a:cs typeface="メイリオ"/>
              </a:rPr>
              <a:t>本研究の成果</a:t>
            </a:r>
            <a:endParaRPr lang="en-US" altLang="ja-JP" sz="2400" dirty="0" smtClean="0">
              <a:latin typeface="メイリオ"/>
              <a:ea typeface="メイリオ"/>
              <a:cs typeface="メイリオ"/>
            </a:endParaRPr>
          </a:p>
          <a:p>
            <a:pPr marL="914400" lvl="1" indent="-457200">
              <a:buFont typeface="+mj-lt"/>
              <a:buAutoNum type="arabicPeriod"/>
            </a:pPr>
            <a:r>
              <a:rPr lang="ja-JP" altLang="en-US" sz="2000" dirty="0" smtClean="0">
                <a:latin typeface="メイリオ"/>
                <a:ea typeface="メイリオ"/>
                <a:cs typeface="メイリオ"/>
              </a:rPr>
              <a:t>マルチカラー／ブロードバンド実験</a:t>
            </a:r>
            <a:endParaRPr lang="en-US" altLang="ja-JP" sz="2000" dirty="0" smtClean="0">
              <a:latin typeface="メイリオ"/>
              <a:ea typeface="メイリオ"/>
              <a:cs typeface="メイリオ"/>
            </a:endParaRPr>
          </a:p>
          <a:p>
            <a:pPr marL="914400" lvl="1" indent="-457200">
              <a:buFont typeface="+mj-lt"/>
              <a:buAutoNum type="arabicPeriod"/>
            </a:pPr>
            <a:r>
              <a:rPr kumimoji="1" lang="ja-JP" altLang="en-US" sz="2000" dirty="0" smtClean="0">
                <a:latin typeface="メイリオ"/>
                <a:ea typeface="メイリオ"/>
                <a:cs typeface="メイリオ"/>
              </a:rPr>
              <a:t>自立型瞳マスク実験</a:t>
            </a:r>
            <a:endParaRPr kumimoji="1" lang="en-US" altLang="ja-JP" sz="2000" dirty="0" smtClean="0">
              <a:latin typeface="メイリオ"/>
              <a:ea typeface="メイリオ"/>
              <a:cs typeface="メイリオ"/>
            </a:endParaRPr>
          </a:p>
          <a:p>
            <a:pPr lvl="1"/>
            <a:endParaRPr lang="en-US" altLang="ja-JP" sz="2000" dirty="0" smtClean="0">
              <a:latin typeface="メイリオ"/>
              <a:ea typeface="メイリオ"/>
              <a:cs typeface="メイリオ"/>
            </a:endParaRPr>
          </a:p>
          <a:p>
            <a:r>
              <a:rPr lang="ja-JP" altLang="en-US" sz="2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メイリオ"/>
                <a:ea typeface="メイリオ"/>
                <a:cs typeface="メイリオ"/>
              </a:rPr>
              <a:t>まとめ</a:t>
            </a:r>
            <a:endParaRPr lang="en-US" altLang="ja-JP" sz="2400" dirty="0" smtClean="0">
              <a:latin typeface="メイリオ"/>
              <a:ea typeface="メイリオ"/>
              <a:cs typeface="メイリオ"/>
            </a:endParaRPr>
          </a:p>
        </p:txBody>
      </p:sp>
      <p:sp>
        <p:nvSpPr>
          <p:cNvPr id="4" name="正方形/長方形 3"/>
          <p:cNvSpPr/>
          <p:nvPr/>
        </p:nvSpPr>
        <p:spPr>
          <a:xfrm>
            <a:off x="3084178" y="476672"/>
            <a:ext cx="2905964" cy="923330"/>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algn="ctr" fontAlgn="base">
              <a:spcBef>
                <a:spcPct val="0"/>
              </a:spcBef>
              <a:spcAft>
                <a:spcPct val="0"/>
              </a:spcAft>
              <a:defRPr/>
            </a:pPr>
            <a:r>
              <a:rPr lang="en-US" altLang="ja-JP" sz="5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OUTLINE</a:t>
            </a:r>
            <a:endParaRPr lang="ja-JP" altLang="en-US" sz="5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Tree>
    <p:extLst>
      <p:ext uri="{BB962C8B-B14F-4D97-AF65-F5344CB8AC3E}">
        <p14:creationId xmlns:p14="http://schemas.microsoft.com/office/powerpoint/2010/main" val="4049403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187625" y="908720"/>
            <a:ext cx="7066037" cy="1368152"/>
          </a:xfrm>
          <a:prstGeom prst="rect">
            <a:avLst/>
          </a:prstGeom>
          <a:noFill/>
          <a:ln w="9525">
            <a:noFill/>
            <a:miter lim="800000"/>
            <a:headEnd/>
            <a:tailEnd/>
          </a:ln>
          <a:effectLst/>
        </p:spPr>
        <p:txBody>
          <a:bodyPr/>
          <a:lstStyle/>
          <a:p>
            <a:pPr lvl="0" fontAlgn="base">
              <a:spcBef>
                <a:spcPct val="0"/>
              </a:spcBef>
              <a:spcAft>
                <a:spcPct val="0"/>
              </a:spcAft>
              <a:defRPr/>
            </a:pPr>
            <a:r>
              <a:rPr kumimoji="0" lang="ja-JP" altLang="en-US" sz="2400" kern="0" dirty="0" smtClean="0">
                <a:latin typeface="メイリオ" pitchFamily="50" charset="-128"/>
                <a:ea typeface="メイリオ" pitchFamily="50" charset="-128"/>
              </a:rPr>
              <a:t>系外惑星自体の詳細情報（</a:t>
            </a:r>
            <a:r>
              <a:rPr kumimoji="0" lang="ja-JP" altLang="en-US" sz="2400" kern="0" dirty="0">
                <a:latin typeface="メイリオ" pitchFamily="50" charset="-128"/>
                <a:ea typeface="メイリオ" pitchFamily="50" charset="-128"/>
              </a:rPr>
              <a:t>大気スペクトル</a:t>
            </a:r>
            <a:r>
              <a:rPr kumimoji="0" lang="ja-JP" altLang="en-US" sz="2400" kern="0" dirty="0" smtClean="0">
                <a:latin typeface="メイリオ" pitchFamily="50" charset="-128"/>
                <a:ea typeface="メイリオ" pitchFamily="50" charset="-128"/>
              </a:rPr>
              <a:t>など）を得ることができる</a:t>
            </a:r>
            <a:r>
              <a:rPr kumimoji="0" lang="ja-JP" altLang="en-US" sz="2400" kern="0" dirty="0" smtClean="0">
                <a:solidFill>
                  <a:srgbClr val="FF0000"/>
                </a:solidFill>
                <a:latin typeface="メイリオ" pitchFamily="50" charset="-128"/>
                <a:ea typeface="メイリオ" pitchFamily="50" charset="-128"/>
              </a:rPr>
              <a:t>直接観測は、</a:t>
            </a:r>
            <a:r>
              <a:rPr kumimoji="0" lang="ja-JP" altLang="en-US" sz="2400" b="0" i="0" u="none" strike="noStrike" kern="0" cap="none" spc="0" normalizeH="0" baseline="0" noProof="0" dirty="0" smtClean="0">
                <a:ln>
                  <a:noFill/>
                </a:ln>
                <a:solidFill>
                  <a:srgbClr val="FF0000"/>
                </a:solidFill>
                <a:effectLst/>
                <a:uLnTx/>
                <a:uFillTx/>
                <a:latin typeface="メイリオ" pitchFamily="50" charset="-128"/>
                <a:ea typeface="メイリオ" pitchFamily="50" charset="-128"/>
              </a:rPr>
              <a:t>惑星系の多様性や形成過程を系統的に理解するために重要である。</a:t>
            </a:r>
            <a:r>
              <a:rPr kumimoji="0" lang="ja-JP" altLang="en-US" sz="2800" b="0" i="0" u="none" strike="noStrike" kern="0" cap="none" spc="0" normalizeH="0" baseline="0" noProof="0" dirty="0">
                <a:ln>
                  <a:noFill/>
                </a:ln>
                <a:solidFill>
                  <a:srgbClr val="000000"/>
                </a:solidFill>
                <a:effectLst/>
                <a:uLnTx/>
                <a:uFillTx/>
              </a:rPr>
              <a:t>　　　　　　　　　　　　　　</a:t>
            </a:r>
            <a:endParaRPr kumimoji="0" lang="en-US" altLang="ja-JP" sz="2800" b="0" i="0" u="none" strike="noStrike" kern="0" cap="none" spc="0" normalizeH="0" baseline="0" noProof="0" dirty="0">
              <a:ln>
                <a:noFill/>
              </a:ln>
              <a:solidFill>
                <a:srgbClr val="000000"/>
              </a:solidFill>
              <a:effectLst/>
              <a:uLnTx/>
              <a:uFillTx/>
            </a:endParaRPr>
          </a:p>
          <a:p>
            <a:pPr marL="342900" marR="0" lvl="0" indent="-342900" defTabSz="914400" eaLnBrk="1" fontAlgn="base" latinLnBrk="0" hangingPunct="1">
              <a:lnSpc>
                <a:spcPct val="80000"/>
              </a:lnSpc>
              <a:spcBef>
                <a:spcPct val="20000"/>
              </a:spcBef>
              <a:spcAft>
                <a:spcPct val="0"/>
              </a:spcAft>
              <a:buClrTx/>
              <a:buSzTx/>
              <a:buFontTx/>
              <a:buNone/>
              <a:tabLst/>
              <a:defRPr/>
            </a:pPr>
            <a:r>
              <a:rPr kumimoji="0" lang="ja-JP" altLang="en-US" sz="2800" b="0" i="0" u="none" strike="noStrike" kern="0" cap="none" spc="0" normalizeH="0" baseline="0" noProof="0" dirty="0">
                <a:ln>
                  <a:noFill/>
                </a:ln>
                <a:solidFill>
                  <a:srgbClr val="FFFFFF">
                    <a:lumMod val="95000"/>
                  </a:srgbClr>
                </a:solidFill>
                <a:effectLst/>
                <a:uLnTx/>
                <a:uFillTx/>
              </a:rPr>
              <a:t>　　　　　　　　</a:t>
            </a:r>
            <a:endParaRPr kumimoji="0" lang="ja-JP" altLang="en-US" sz="3200" b="0" i="0" u="none" strike="noStrike" kern="0" cap="none" spc="0" normalizeH="0" baseline="0" noProof="0" dirty="0">
              <a:ln>
                <a:noFill/>
              </a:ln>
              <a:solidFill>
                <a:srgbClr val="FFFFFF">
                  <a:lumMod val="95000"/>
                </a:srgbClr>
              </a:solidFill>
              <a:effectLst/>
              <a:uLnTx/>
              <a:uFillTx/>
            </a:endParaRPr>
          </a:p>
        </p:txBody>
      </p:sp>
      <p:sp>
        <p:nvSpPr>
          <p:cNvPr id="5" name="正方形/長方形 4"/>
          <p:cNvSpPr/>
          <p:nvPr/>
        </p:nvSpPr>
        <p:spPr>
          <a:xfrm>
            <a:off x="1144642" y="139279"/>
            <a:ext cx="6955750"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marL="0" lvl="1" algn="ctr"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HG創英角ﾎﾟｯﾌﾟ体" pitchFamily="49" charset="-128"/>
                <a:ea typeface="HG創英角ﾎﾟｯﾌﾟ体" pitchFamily="49" charset="-128"/>
              </a:rPr>
              <a:t>系外惑星直接観測の重要性</a:t>
            </a:r>
            <a:endParaRPr lang="ja-JP" altLang="en-US" sz="4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HG創英角ﾎﾟｯﾌﾟ体" pitchFamily="49" charset="-128"/>
              <a:ea typeface="HG創英角ﾎﾟｯﾌﾟ体" pitchFamily="49" charset="-128"/>
            </a:endParaRPr>
          </a:p>
        </p:txBody>
      </p:sp>
      <p:sp>
        <p:nvSpPr>
          <p:cNvPr id="10" name="テキスト ボックス 9"/>
          <p:cNvSpPr txBox="1"/>
          <p:nvPr/>
        </p:nvSpPr>
        <p:spPr>
          <a:xfrm>
            <a:off x="6876257" y="2852936"/>
            <a:ext cx="1934845" cy="923330"/>
          </a:xfrm>
          <a:prstGeom prst="rect">
            <a:avLst/>
          </a:prstGeom>
          <a:noFill/>
        </p:spPr>
        <p:txBody>
          <a:bodyPr wrap="none" rtlCol="0">
            <a:spAutoFit/>
          </a:bodyPr>
          <a:lstStyle/>
          <a:p>
            <a:r>
              <a:rPr kumimoji="1" lang="ja-JP" altLang="en-US" dirty="0" smtClean="0"/>
              <a:t>木星型惑星の</a:t>
            </a:r>
            <a:endParaRPr kumimoji="1" lang="en-US" altLang="ja-JP" dirty="0" smtClean="0"/>
          </a:p>
          <a:p>
            <a:r>
              <a:rPr kumimoji="1" lang="ja-JP" altLang="en-US" dirty="0" smtClean="0"/>
              <a:t>大気スペクトル</a:t>
            </a:r>
            <a:endParaRPr kumimoji="1" lang="en-US" altLang="ja-JP" dirty="0" smtClean="0"/>
          </a:p>
          <a:p>
            <a:r>
              <a:rPr lang="ja-JP" altLang="en-US" dirty="0" smtClean="0"/>
              <a:t>（シミュレーション）</a:t>
            </a:r>
            <a:endParaRPr kumimoji="1" lang="ja-JP" altLang="en-US" dirty="0"/>
          </a:p>
        </p:txBody>
      </p:sp>
      <p:sp>
        <p:nvSpPr>
          <p:cNvPr id="12" name="角丸四角形吹き出し 11"/>
          <p:cNvSpPr/>
          <p:nvPr/>
        </p:nvSpPr>
        <p:spPr>
          <a:xfrm>
            <a:off x="6732240" y="2492896"/>
            <a:ext cx="2160240" cy="1656184"/>
          </a:xfrm>
          <a:prstGeom prst="wedgeRoundRectCallout">
            <a:avLst>
              <a:gd name="adj1" fmla="val -62638"/>
              <a:gd name="adj2" fmla="val -25684"/>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ja-JP" altLang="en-US" sz="2400">
              <a:solidFill>
                <a:srgbClr val="000000"/>
              </a:solidFill>
            </a:endParaRPr>
          </a:p>
        </p:txBody>
      </p:sp>
      <p:grpSp>
        <p:nvGrpSpPr>
          <p:cNvPr id="7" name="グループ化 61"/>
          <p:cNvGrpSpPr/>
          <p:nvPr/>
        </p:nvGrpSpPr>
        <p:grpSpPr>
          <a:xfrm>
            <a:off x="124212" y="4509120"/>
            <a:ext cx="8984292" cy="2736304"/>
            <a:chOff x="742239" y="26374373"/>
            <a:chExt cx="8332223" cy="2314506"/>
          </a:xfrm>
        </p:grpSpPr>
        <p:sp>
          <p:nvSpPr>
            <p:cNvPr id="8" name="正方形/長方形 7"/>
            <p:cNvSpPr/>
            <p:nvPr/>
          </p:nvSpPr>
          <p:spPr>
            <a:xfrm>
              <a:off x="809021" y="26374373"/>
              <a:ext cx="8216498" cy="1909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endParaRPr kumimoji="1" lang="ja-JP" altLang="en-US" dirty="0"/>
            </a:p>
          </p:txBody>
        </p:sp>
        <p:pic>
          <p:nvPicPr>
            <p:cNvPr id="11" name="コンテンツ プレースホルダ 3" descr="voyger_jupiter_spectrum.png"/>
            <p:cNvPicPr>
              <a:picLocks noChangeAspect="1"/>
            </p:cNvPicPr>
            <p:nvPr/>
          </p:nvPicPr>
          <p:blipFill>
            <a:blip r:embed="rId3" cstate="print"/>
            <a:stretch>
              <a:fillRect/>
            </a:stretch>
          </p:blipFill>
          <p:spPr>
            <a:xfrm>
              <a:off x="872940" y="26770257"/>
              <a:ext cx="3060665" cy="1571446"/>
            </a:xfrm>
            <a:prstGeom prst="rect">
              <a:avLst/>
            </a:prstGeom>
          </p:spPr>
        </p:pic>
        <p:pic>
          <p:nvPicPr>
            <p:cNvPr id="13" name="図 12" descr="voyger_saturn_spectrum.png"/>
            <p:cNvPicPr>
              <a:picLocks noChangeAspect="1"/>
            </p:cNvPicPr>
            <p:nvPr/>
          </p:nvPicPr>
          <p:blipFill>
            <a:blip r:embed="rId4" cstate="print"/>
            <a:stretch>
              <a:fillRect/>
            </a:stretch>
          </p:blipFill>
          <p:spPr>
            <a:xfrm>
              <a:off x="4049330" y="26432235"/>
              <a:ext cx="1562292" cy="2241549"/>
            </a:xfrm>
            <a:prstGeom prst="rect">
              <a:avLst/>
            </a:prstGeom>
          </p:spPr>
        </p:pic>
        <p:pic>
          <p:nvPicPr>
            <p:cNvPr id="14" name="図 13" descr="voyger_neptune_spectrum.png"/>
            <p:cNvPicPr>
              <a:picLocks noChangeAspect="1"/>
            </p:cNvPicPr>
            <p:nvPr/>
          </p:nvPicPr>
          <p:blipFill>
            <a:blip r:embed="rId5" cstate="print"/>
            <a:stretch>
              <a:fillRect/>
            </a:stretch>
          </p:blipFill>
          <p:spPr>
            <a:xfrm>
              <a:off x="7296696" y="26547961"/>
              <a:ext cx="1497373" cy="1337037"/>
            </a:xfrm>
            <a:prstGeom prst="rect">
              <a:avLst/>
            </a:prstGeom>
          </p:spPr>
        </p:pic>
        <p:sp>
          <p:nvSpPr>
            <p:cNvPr id="15" name="テキスト ボックス 14"/>
            <p:cNvSpPr txBox="1"/>
            <p:nvPr/>
          </p:nvSpPr>
          <p:spPr>
            <a:xfrm>
              <a:off x="7521090" y="27862991"/>
              <a:ext cx="1446567" cy="381966"/>
            </a:xfrm>
            <a:prstGeom prst="rect">
              <a:avLst/>
            </a:prstGeom>
            <a:noFill/>
          </p:spPr>
          <p:txBody>
            <a:bodyPr wrap="square" lIns="73472" tIns="36736" rIns="73472" bIns="36736" rtlCol="0">
              <a:spAutoFit/>
            </a:bodyPr>
            <a:lstStyle/>
            <a:p>
              <a:pPr>
                <a:lnSpc>
                  <a:spcPts val="1205"/>
                </a:lnSpc>
              </a:pPr>
              <a:r>
                <a:rPr lang="en-US" altLang="ja-JP" sz="1100" dirty="0" smtClean="0"/>
                <a:t>Neptune  (</a:t>
              </a:r>
              <a:r>
                <a:rPr lang="en-US" altLang="ja-JP" sz="1100" dirty="0" err="1" smtClean="0"/>
                <a:t>Conrath</a:t>
              </a:r>
              <a:r>
                <a:rPr lang="en-US" altLang="ja-JP" sz="1100" dirty="0" smtClean="0"/>
                <a:t>    et al</a:t>
              </a:r>
              <a:r>
                <a:rPr lang="en-US" altLang="ja-JP" sz="2200" dirty="0" smtClean="0"/>
                <a:t>.</a:t>
              </a:r>
              <a:r>
                <a:rPr lang="en-US" altLang="ja-JP" sz="1100" dirty="0" smtClean="0"/>
                <a:t>1989)</a:t>
              </a:r>
              <a:endParaRPr lang="ja-JP" altLang="en-US" sz="1100" dirty="0"/>
            </a:p>
          </p:txBody>
        </p:sp>
        <p:pic>
          <p:nvPicPr>
            <p:cNvPr id="16" name="図 15" descr="voyger_uranus_spectrum.png"/>
            <p:cNvPicPr>
              <a:picLocks noChangeAspect="1"/>
            </p:cNvPicPr>
            <p:nvPr/>
          </p:nvPicPr>
          <p:blipFill>
            <a:blip r:embed="rId6" cstate="print"/>
            <a:stretch>
              <a:fillRect/>
            </a:stretch>
          </p:blipFill>
          <p:spPr>
            <a:xfrm>
              <a:off x="5785210" y="26547961"/>
              <a:ext cx="1330841" cy="1540774"/>
            </a:xfrm>
            <a:prstGeom prst="rect">
              <a:avLst/>
            </a:prstGeom>
          </p:spPr>
        </p:pic>
        <p:sp>
          <p:nvSpPr>
            <p:cNvPr id="17" name="正方形/長方形 16"/>
            <p:cNvSpPr/>
            <p:nvPr/>
          </p:nvSpPr>
          <p:spPr>
            <a:xfrm>
              <a:off x="866884" y="27994527"/>
              <a:ext cx="2950996" cy="28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endParaRPr kumimoji="1" lang="ja-JP" altLang="en-US"/>
            </a:p>
          </p:txBody>
        </p:sp>
        <p:sp>
          <p:nvSpPr>
            <p:cNvPr id="18" name="正方形/長方形 17"/>
            <p:cNvSpPr/>
            <p:nvPr/>
          </p:nvSpPr>
          <p:spPr>
            <a:xfrm>
              <a:off x="3644292" y="28110253"/>
              <a:ext cx="2950996" cy="28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endParaRPr kumimoji="1" lang="ja-JP" altLang="en-US"/>
            </a:p>
          </p:txBody>
        </p:sp>
        <p:sp>
          <p:nvSpPr>
            <p:cNvPr id="19" name="正方形/長方形 18"/>
            <p:cNvSpPr/>
            <p:nvPr/>
          </p:nvSpPr>
          <p:spPr>
            <a:xfrm>
              <a:off x="742239" y="28283840"/>
              <a:ext cx="8332223" cy="405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endParaRPr kumimoji="1" lang="ja-JP" altLang="en-US"/>
            </a:p>
          </p:txBody>
        </p:sp>
        <p:sp>
          <p:nvSpPr>
            <p:cNvPr id="20" name="テキスト ボックス 19"/>
            <p:cNvSpPr txBox="1"/>
            <p:nvPr/>
          </p:nvSpPr>
          <p:spPr>
            <a:xfrm>
              <a:off x="1329786" y="28036524"/>
              <a:ext cx="1626348" cy="243467"/>
            </a:xfrm>
            <a:prstGeom prst="rect">
              <a:avLst/>
            </a:prstGeom>
            <a:noFill/>
          </p:spPr>
          <p:txBody>
            <a:bodyPr wrap="none" lIns="73472" tIns="36736" rIns="73472" bIns="36736" rtlCol="0">
              <a:spAutoFit/>
            </a:bodyPr>
            <a:lstStyle/>
            <a:p>
              <a:r>
                <a:rPr lang="en-US" altLang="ja-JP" sz="1100" dirty="0" smtClean="0"/>
                <a:t>Jupiter (</a:t>
              </a:r>
              <a:r>
                <a:rPr lang="en-US" altLang="ja-JP" sz="1100" dirty="0" err="1" smtClean="0"/>
                <a:t>Hanel</a:t>
              </a:r>
              <a:r>
                <a:rPr lang="en-US" altLang="ja-JP" sz="1100" dirty="0" smtClean="0"/>
                <a:t> et al. 1979)</a:t>
              </a:r>
              <a:endParaRPr lang="ja-JP" altLang="en-US" sz="1100" dirty="0"/>
            </a:p>
          </p:txBody>
        </p:sp>
        <p:sp>
          <p:nvSpPr>
            <p:cNvPr id="21" name="テキスト ボックス 20"/>
            <p:cNvSpPr txBox="1"/>
            <p:nvPr/>
          </p:nvSpPr>
          <p:spPr>
            <a:xfrm>
              <a:off x="3875743" y="28094387"/>
              <a:ext cx="1610318" cy="243467"/>
            </a:xfrm>
            <a:prstGeom prst="rect">
              <a:avLst/>
            </a:prstGeom>
            <a:noFill/>
          </p:spPr>
          <p:txBody>
            <a:bodyPr wrap="none" lIns="73472" tIns="36736" rIns="73472" bIns="36736" rtlCol="0">
              <a:spAutoFit/>
            </a:bodyPr>
            <a:lstStyle/>
            <a:p>
              <a:r>
                <a:rPr lang="en-US" altLang="ja-JP" sz="1100" dirty="0" smtClean="0"/>
                <a:t>Saturn (</a:t>
              </a:r>
              <a:r>
                <a:rPr lang="en-US" altLang="ja-JP" sz="1100" dirty="0" err="1" smtClean="0"/>
                <a:t>Hanel</a:t>
              </a:r>
              <a:r>
                <a:rPr lang="en-US" altLang="ja-JP" sz="1100" dirty="0" smtClean="0"/>
                <a:t> et al. 1981)</a:t>
              </a:r>
              <a:endParaRPr lang="ja-JP" altLang="en-US" sz="1100" dirty="0"/>
            </a:p>
          </p:txBody>
        </p:sp>
        <p:sp>
          <p:nvSpPr>
            <p:cNvPr id="22" name="テキスト ボックス 21"/>
            <p:cNvSpPr txBox="1"/>
            <p:nvPr/>
          </p:nvSpPr>
          <p:spPr>
            <a:xfrm>
              <a:off x="5669485" y="28052390"/>
              <a:ext cx="2083056" cy="243467"/>
            </a:xfrm>
            <a:prstGeom prst="rect">
              <a:avLst/>
            </a:prstGeom>
            <a:noFill/>
          </p:spPr>
          <p:txBody>
            <a:bodyPr wrap="square" lIns="73472" tIns="36736" rIns="73472" bIns="36736" rtlCol="0">
              <a:spAutoFit/>
            </a:bodyPr>
            <a:lstStyle/>
            <a:p>
              <a:r>
                <a:rPr lang="en-US" altLang="ja-JP" sz="1100" dirty="0" smtClean="0"/>
                <a:t>Uranus  (</a:t>
              </a:r>
              <a:r>
                <a:rPr lang="en-US" altLang="ja-JP" sz="1100" dirty="0" err="1" smtClean="0"/>
                <a:t>Hanel</a:t>
              </a:r>
              <a:r>
                <a:rPr lang="en-US" altLang="ja-JP" sz="1100" dirty="0" smtClean="0"/>
                <a:t> et al. 1986)</a:t>
              </a:r>
              <a:endParaRPr lang="ja-JP" altLang="en-US" sz="1100" dirty="0"/>
            </a:p>
          </p:txBody>
        </p:sp>
        <p:sp>
          <p:nvSpPr>
            <p:cNvPr id="23" name="テキスト ボックス 22"/>
            <p:cNvSpPr txBox="1"/>
            <p:nvPr/>
          </p:nvSpPr>
          <p:spPr>
            <a:xfrm>
              <a:off x="866885" y="26374373"/>
              <a:ext cx="2876961" cy="370975"/>
            </a:xfrm>
            <a:prstGeom prst="rect">
              <a:avLst/>
            </a:prstGeom>
            <a:noFill/>
          </p:spPr>
          <p:txBody>
            <a:bodyPr wrap="none" lIns="73472" tIns="36736" rIns="73472" bIns="36736" rtlCol="0">
              <a:spAutoFit/>
            </a:bodyPr>
            <a:lstStyle/>
            <a:p>
              <a:r>
                <a:rPr lang="en-US" altLang="ja-JP" sz="1900" dirty="0" smtClean="0"/>
                <a:t>Spectrum took by Voyagers</a:t>
              </a:r>
              <a:endParaRPr lang="ja-JP" altLang="en-US" sz="1900" dirty="0"/>
            </a:p>
          </p:txBody>
        </p:sp>
      </p:grpSp>
      <p:pic>
        <p:nvPicPr>
          <p:cNvPr id="9" name="図 16" descr="epsens_1gyr_ver2.png"/>
          <p:cNvPicPr>
            <a:picLocks noChangeAspect="1"/>
          </p:cNvPicPr>
          <p:nvPr/>
        </p:nvPicPr>
        <p:blipFill>
          <a:blip r:embed="rId7" cstate="print"/>
          <a:srcRect/>
          <a:stretch>
            <a:fillRect/>
          </a:stretch>
        </p:blipFill>
        <p:spPr bwMode="auto">
          <a:xfrm>
            <a:off x="2771800" y="2276872"/>
            <a:ext cx="3521726" cy="2304255"/>
          </a:xfrm>
          <a:prstGeom prst="rect">
            <a:avLst/>
          </a:prstGeom>
          <a:noFill/>
          <a:ln w="9525">
            <a:noFill/>
            <a:miter lim="800000"/>
            <a:headEnd/>
            <a:tailEnd/>
          </a:ln>
        </p:spPr>
      </p:pic>
      <p:sp>
        <p:nvSpPr>
          <p:cNvPr id="2" name="テキスト ボックス 1"/>
          <p:cNvSpPr txBox="1"/>
          <p:nvPr/>
        </p:nvSpPr>
        <p:spPr>
          <a:xfrm>
            <a:off x="4644008" y="4581128"/>
            <a:ext cx="366657" cy="307777"/>
          </a:xfrm>
          <a:prstGeom prst="rect">
            <a:avLst/>
          </a:prstGeom>
          <a:noFill/>
        </p:spPr>
        <p:txBody>
          <a:bodyPr wrap="none" rtlCol="0">
            <a:spAutoFit/>
          </a:bodyPr>
          <a:lstStyle/>
          <a:p>
            <a:r>
              <a:rPr kumimoji="1" lang="en-US" altLang="ja-JP" sz="1400" dirty="0" smtClean="0"/>
              <a:t>10</a:t>
            </a:r>
            <a:endParaRPr kumimoji="1" lang="ja-JP" altLang="en-US" sz="1400" dirty="0"/>
          </a:p>
        </p:txBody>
      </p:sp>
      <p:sp>
        <p:nvSpPr>
          <p:cNvPr id="24" name="テキスト ボックス 23"/>
          <p:cNvSpPr txBox="1"/>
          <p:nvPr/>
        </p:nvSpPr>
        <p:spPr>
          <a:xfrm>
            <a:off x="4932040" y="4581128"/>
            <a:ext cx="668485" cy="307777"/>
          </a:xfrm>
          <a:prstGeom prst="rect">
            <a:avLst/>
          </a:prstGeom>
          <a:noFill/>
        </p:spPr>
        <p:txBody>
          <a:bodyPr wrap="none" rtlCol="0">
            <a:spAutoFit/>
          </a:bodyPr>
          <a:lstStyle/>
          <a:p>
            <a:r>
              <a:rPr lang="en-US" altLang="ja-JP" sz="1400" dirty="0" smtClean="0"/>
              <a:t>8 </a:t>
            </a:r>
            <a:r>
              <a:rPr lang="en-US" altLang="ja-JP" sz="1400" dirty="0"/>
              <a:t>[</a:t>
            </a:r>
            <a:r>
              <a:rPr lang="en-US" altLang="ja-JP" sz="1400" dirty="0" err="1"/>
              <a:t>μm</a:t>
            </a:r>
            <a:r>
              <a:rPr lang="en-US" altLang="ja-JP" sz="1400" dirty="0"/>
              <a:t>]</a:t>
            </a:r>
            <a:endParaRPr kumimoji="1" lang="ja-JP" altLang="en-US" sz="1400" dirty="0"/>
          </a:p>
        </p:txBody>
      </p:sp>
      <p:sp>
        <p:nvSpPr>
          <p:cNvPr id="25" name="テキスト ボックス 24"/>
          <p:cNvSpPr txBox="1"/>
          <p:nvPr/>
        </p:nvSpPr>
        <p:spPr>
          <a:xfrm>
            <a:off x="4277351" y="4581128"/>
            <a:ext cx="366657" cy="307777"/>
          </a:xfrm>
          <a:prstGeom prst="rect">
            <a:avLst/>
          </a:prstGeom>
          <a:noFill/>
        </p:spPr>
        <p:txBody>
          <a:bodyPr wrap="none" rtlCol="0">
            <a:spAutoFit/>
          </a:bodyPr>
          <a:lstStyle/>
          <a:p>
            <a:r>
              <a:rPr kumimoji="1" lang="en-US" altLang="ja-JP" sz="1400" dirty="0" smtClean="0"/>
              <a:t>15</a:t>
            </a:r>
            <a:endParaRPr kumimoji="1" lang="ja-JP" altLang="en-US" sz="1400" dirty="0"/>
          </a:p>
        </p:txBody>
      </p:sp>
      <p:sp>
        <p:nvSpPr>
          <p:cNvPr id="26" name="テキスト ボックス 25"/>
          <p:cNvSpPr txBox="1"/>
          <p:nvPr/>
        </p:nvSpPr>
        <p:spPr>
          <a:xfrm>
            <a:off x="3923928" y="4581128"/>
            <a:ext cx="366657" cy="307777"/>
          </a:xfrm>
          <a:prstGeom prst="rect">
            <a:avLst/>
          </a:prstGeom>
          <a:noFill/>
        </p:spPr>
        <p:txBody>
          <a:bodyPr wrap="none" rtlCol="0">
            <a:spAutoFit/>
          </a:bodyPr>
          <a:lstStyle/>
          <a:p>
            <a:r>
              <a:rPr lang="en-US" altLang="ja-JP" sz="1400" dirty="0" smtClean="0"/>
              <a:t>2</a:t>
            </a:r>
            <a:r>
              <a:rPr lang="en-US" altLang="ja-JP" sz="1400" dirty="0"/>
              <a:t>5</a:t>
            </a:r>
            <a:endParaRPr kumimoji="1" lang="ja-JP" altLang="en-US" sz="1400" dirty="0"/>
          </a:p>
        </p:txBody>
      </p:sp>
      <p:sp>
        <p:nvSpPr>
          <p:cNvPr id="27" name="テキスト ボックス 26"/>
          <p:cNvSpPr txBox="1"/>
          <p:nvPr/>
        </p:nvSpPr>
        <p:spPr>
          <a:xfrm>
            <a:off x="3701287" y="4581128"/>
            <a:ext cx="366657" cy="307777"/>
          </a:xfrm>
          <a:prstGeom prst="rect">
            <a:avLst/>
          </a:prstGeom>
          <a:noFill/>
        </p:spPr>
        <p:txBody>
          <a:bodyPr wrap="none" rtlCol="0">
            <a:spAutoFit/>
          </a:bodyPr>
          <a:lstStyle/>
          <a:p>
            <a:r>
              <a:rPr lang="en-US" altLang="ja-JP" sz="1400" dirty="0"/>
              <a:t>5</a:t>
            </a:r>
            <a:r>
              <a:rPr kumimoji="1" lang="en-US" altLang="ja-JP" sz="1400" dirty="0" smtClean="0"/>
              <a:t>0</a:t>
            </a:r>
            <a:endParaRPr kumimoji="1" lang="ja-JP" altLang="en-US" sz="1400" dirty="0"/>
          </a:p>
        </p:txBody>
      </p:sp>
      <p:sp>
        <p:nvSpPr>
          <p:cNvPr id="29" name="テキスト ボックス 28"/>
          <p:cNvSpPr txBox="1"/>
          <p:nvPr/>
        </p:nvSpPr>
        <p:spPr>
          <a:xfrm>
            <a:off x="1122233" y="4941168"/>
            <a:ext cx="366657" cy="307777"/>
          </a:xfrm>
          <a:prstGeom prst="rect">
            <a:avLst/>
          </a:prstGeom>
          <a:noFill/>
        </p:spPr>
        <p:txBody>
          <a:bodyPr wrap="none" rtlCol="0">
            <a:spAutoFit/>
          </a:bodyPr>
          <a:lstStyle/>
          <a:p>
            <a:r>
              <a:rPr kumimoji="1" lang="en-US" altLang="ja-JP" sz="1400" dirty="0" smtClean="0"/>
              <a:t>10</a:t>
            </a:r>
            <a:endParaRPr kumimoji="1" lang="ja-JP" altLang="en-US" sz="1400" dirty="0"/>
          </a:p>
        </p:txBody>
      </p:sp>
      <p:sp>
        <p:nvSpPr>
          <p:cNvPr id="30" name="テキスト ボックス 29"/>
          <p:cNvSpPr txBox="1"/>
          <p:nvPr/>
        </p:nvSpPr>
        <p:spPr>
          <a:xfrm>
            <a:off x="1410265" y="4941168"/>
            <a:ext cx="668485" cy="307777"/>
          </a:xfrm>
          <a:prstGeom prst="rect">
            <a:avLst/>
          </a:prstGeom>
          <a:noFill/>
        </p:spPr>
        <p:txBody>
          <a:bodyPr wrap="none" rtlCol="0">
            <a:spAutoFit/>
          </a:bodyPr>
          <a:lstStyle/>
          <a:p>
            <a:r>
              <a:rPr lang="en-US" altLang="ja-JP" sz="1400" dirty="0" smtClean="0"/>
              <a:t>8 [</a:t>
            </a:r>
            <a:r>
              <a:rPr lang="en-US" altLang="ja-JP" sz="1400" dirty="0" err="1" smtClean="0"/>
              <a:t>μm</a:t>
            </a:r>
            <a:r>
              <a:rPr lang="en-US" altLang="ja-JP" sz="1400" dirty="0" smtClean="0"/>
              <a:t>]</a:t>
            </a:r>
            <a:endParaRPr kumimoji="1" lang="ja-JP" altLang="en-US" sz="1400" dirty="0"/>
          </a:p>
        </p:txBody>
      </p:sp>
      <p:sp>
        <p:nvSpPr>
          <p:cNvPr id="31" name="テキスト ボックス 30"/>
          <p:cNvSpPr txBox="1"/>
          <p:nvPr/>
        </p:nvSpPr>
        <p:spPr>
          <a:xfrm>
            <a:off x="827584" y="4941168"/>
            <a:ext cx="366657" cy="307777"/>
          </a:xfrm>
          <a:prstGeom prst="rect">
            <a:avLst/>
          </a:prstGeom>
          <a:noFill/>
        </p:spPr>
        <p:txBody>
          <a:bodyPr wrap="none" rtlCol="0">
            <a:spAutoFit/>
          </a:bodyPr>
          <a:lstStyle/>
          <a:p>
            <a:r>
              <a:rPr kumimoji="1" lang="en-US" altLang="ja-JP" sz="1400" dirty="0" smtClean="0"/>
              <a:t>15</a:t>
            </a:r>
            <a:endParaRPr kumimoji="1" lang="ja-JP" altLang="en-US" sz="1400" dirty="0"/>
          </a:p>
        </p:txBody>
      </p:sp>
      <p:sp>
        <p:nvSpPr>
          <p:cNvPr id="32" name="テキスト ボックス 31"/>
          <p:cNvSpPr txBox="1"/>
          <p:nvPr/>
        </p:nvSpPr>
        <p:spPr>
          <a:xfrm>
            <a:off x="604943" y="4941168"/>
            <a:ext cx="366657" cy="307777"/>
          </a:xfrm>
          <a:prstGeom prst="rect">
            <a:avLst/>
          </a:prstGeom>
          <a:noFill/>
        </p:spPr>
        <p:txBody>
          <a:bodyPr wrap="none" rtlCol="0">
            <a:spAutoFit/>
          </a:bodyPr>
          <a:lstStyle/>
          <a:p>
            <a:r>
              <a:rPr lang="en-US" altLang="ja-JP" sz="1400" dirty="0" smtClean="0"/>
              <a:t>2</a:t>
            </a:r>
            <a:r>
              <a:rPr lang="en-US" altLang="ja-JP" sz="1400" dirty="0"/>
              <a:t>5</a:t>
            </a:r>
            <a:endParaRPr kumimoji="1" lang="ja-JP" altLang="en-US" sz="1400" dirty="0"/>
          </a:p>
        </p:txBody>
      </p:sp>
      <p:sp>
        <p:nvSpPr>
          <p:cNvPr id="33" name="テキスト ボックス 32"/>
          <p:cNvSpPr txBox="1"/>
          <p:nvPr/>
        </p:nvSpPr>
        <p:spPr>
          <a:xfrm>
            <a:off x="395536" y="4941168"/>
            <a:ext cx="366657" cy="307777"/>
          </a:xfrm>
          <a:prstGeom prst="rect">
            <a:avLst/>
          </a:prstGeom>
          <a:noFill/>
        </p:spPr>
        <p:txBody>
          <a:bodyPr wrap="none" rtlCol="0">
            <a:spAutoFit/>
          </a:bodyPr>
          <a:lstStyle/>
          <a:p>
            <a:r>
              <a:rPr lang="en-US" altLang="ja-JP" sz="1400" dirty="0"/>
              <a:t>5</a:t>
            </a:r>
            <a:r>
              <a:rPr kumimoji="1" lang="en-US" altLang="ja-JP" sz="1400" dirty="0" smtClean="0"/>
              <a:t>0</a:t>
            </a:r>
            <a:endParaRPr kumimoji="1" lang="ja-JP" altLang="en-US" sz="1400" dirty="0"/>
          </a:p>
        </p:txBody>
      </p:sp>
      <p:sp>
        <p:nvSpPr>
          <p:cNvPr id="34" name="テキスト ボックス 33"/>
          <p:cNvSpPr txBox="1"/>
          <p:nvPr/>
        </p:nvSpPr>
        <p:spPr>
          <a:xfrm>
            <a:off x="2915816" y="4921423"/>
            <a:ext cx="804803" cy="307777"/>
          </a:xfrm>
          <a:prstGeom prst="rect">
            <a:avLst/>
          </a:prstGeom>
          <a:noFill/>
        </p:spPr>
        <p:txBody>
          <a:bodyPr wrap="none" rtlCol="0">
            <a:spAutoFit/>
          </a:bodyPr>
          <a:lstStyle/>
          <a:p>
            <a:r>
              <a:rPr lang="en-US" altLang="ja-JP" sz="1400" dirty="0" smtClean="0"/>
              <a:t>4.5 [</a:t>
            </a:r>
            <a:r>
              <a:rPr lang="en-US" altLang="ja-JP" sz="1400" dirty="0" err="1" smtClean="0"/>
              <a:t>μm</a:t>
            </a:r>
            <a:r>
              <a:rPr lang="en-US" altLang="ja-JP" sz="1400" dirty="0" smtClean="0"/>
              <a:t>]</a:t>
            </a:r>
            <a:endParaRPr kumimoji="1" lang="ja-JP" altLang="en-US" sz="1400" dirty="0"/>
          </a:p>
        </p:txBody>
      </p:sp>
      <p:sp>
        <p:nvSpPr>
          <p:cNvPr id="36" name="テキスト ボックス 35"/>
          <p:cNvSpPr txBox="1"/>
          <p:nvPr/>
        </p:nvSpPr>
        <p:spPr>
          <a:xfrm>
            <a:off x="2627784" y="4921423"/>
            <a:ext cx="275661" cy="307777"/>
          </a:xfrm>
          <a:prstGeom prst="rect">
            <a:avLst/>
          </a:prstGeom>
          <a:noFill/>
        </p:spPr>
        <p:txBody>
          <a:bodyPr wrap="none" rtlCol="0">
            <a:spAutoFit/>
          </a:bodyPr>
          <a:lstStyle/>
          <a:p>
            <a:r>
              <a:rPr kumimoji="1" lang="en-US" altLang="ja-JP" sz="1400" dirty="0" smtClean="0"/>
              <a:t>5</a:t>
            </a:r>
            <a:endParaRPr kumimoji="1" lang="ja-JP" altLang="en-US" sz="1400" dirty="0"/>
          </a:p>
        </p:txBody>
      </p:sp>
      <p:sp>
        <p:nvSpPr>
          <p:cNvPr id="37" name="テキスト ボックス 36"/>
          <p:cNvSpPr txBox="1"/>
          <p:nvPr/>
        </p:nvSpPr>
        <p:spPr>
          <a:xfrm>
            <a:off x="2123728" y="4921423"/>
            <a:ext cx="415498" cy="307777"/>
          </a:xfrm>
          <a:prstGeom prst="rect">
            <a:avLst/>
          </a:prstGeom>
          <a:noFill/>
        </p:spPr>
        <p:txBody>
          <a:bodyPr wrap="none" rtlCol="0">
            <a:spAutoFit/>
          </a:bodyPr>
          <a:lstStyle/>
          <a:p>
            <a:r>
              <a:rPr lang="en-US" altLang="ja-JP" sz="1400" dirty="0" smtClean="0"/>
              <a:t>5.6</a:t>
            </a:r>
            <a:endParaRPr kumimoji="1" lang="ja-JP" altLang="en-US" sz="1400" dirty="0"/>
          </a:p>
        </p:txBody>
      </p:sp>
    </p:spTree>
    <p:extLst>
      <p:ext uri="{BB962C8B-B14F-4D97-AF65-F5344CB8AC3E}">
        <p14:creationId xmlns:p14="http://schemas.microsoft.com/office/powerpoint/2010/main" val="2989537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2"/>
          <p:cNvGrpSpPr/>
          <p:nvPr/>
        </p:nvGrpSpPr>
        <p:grpSpPr>
          <a:xfrm>
            <a:off x="283505" y="355305"/>
            <a:ext cx="8969014" cy="5954017"/>
            <a:chOff x="283506" y="355303"/>
            <a:chExt cx="8969014" cy="5954017"/>
          </a:xfrm>
        </p:grpSpPr>
        <p:pic>
          <p:nvPicPr>
            <p:cNvPr id="9218" name="コンテンツ プレースホルダ 3" descr="fig1.png"/>
            <p:cNvPicPr>
              <a:picLocks noChangeAspect="1"/>
            </p:cNvPicPr>
            <p:nvPr/>
          </p:nvPicPr>
          <p:blipFill rotWithShape="1">
            <a:blip r:embed="rId3" cstate="print"/>
            <a:srcRect r="12669"/>
            <a:stretch/>
          </p:blipFill>
          <p:spPr bwMode="auto">
            <a:xfrm>
              <a:off x="283506" y="2204864"/>
              <a:ext cx="4360502" cy="4020467"/>
            </a:xfrm>
            <a:prstGeom prst="rect">
              <a:avLst/>
            </a:prstGeom>
            <a:solidFill>
              <a:schemeClr val="tx1"/>
            </a:solidFill>
            <a:ln w="9525">
              <a:noFill/>
              <a:miter lim="800000"/>
              <a:headEnd/>
              <a:tailEnd/>
            </a:ln>
          </p:spPr>
        </p:pic>
        <p:sp>
          <p:nvSpPr>
            <p:cNvPr id="13" name="角丸四角形吹き出し 12"/>
            <p:cNvSpPr/>
            <p:nvPr/>
          </p:nvSpPr>
          <p:spPr>
            <a:xfrm>
              <a:off x="5220072" y="2708920"/>
              <a:ext cx="3294062" cy="1071562"/>
            </a:xfrm>
            <a:prstGeom prst="wedgeRoundRectCallout">
              <a:avLst>
                <a:gd name="adj1" fmla="val -67608"/>
                <a:gd name="adj2" fmla="val -14014"/>
                <a:gd name="adj3" fmla="val 16667"/>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ja-JP" altLang="en-US" sz="2400">
                <a:solidFill>
                  <a:srgbClr val="000000"/>
                </a:solidFill>
                <a:latin typeface="Times New Roman"/>
                <a:ea typeface="ＭＳ Ｐゴシック"/>
              </a:endParaRPr>
            </a:p>
          </p:txBody>
        </p:sp>
        <p:sp>
          <p:nvSpPr>
            <p:cNvPr id="9220" name="Text Box 4"/>
            <p:cNvSpPr txBox="1">
              <a:spLocks noChangeArrowheads="1"/>
            </p:cNvSpPr>
            <p:nvPr/>
          </p:nvSpPr>
          <p:spPr bwMode="auto">
            <a:xfrm>
              <a:off x="1239838" y="1844675"/>
              <a:ext cx="184666" cy="461665"/>
            </a:xfrm>
            <a:prstGeom prst="rect">
              <a:avLst/>
            </a:prstGeom>
            <a:noFill/>
            <a:ln w="9525">
              <a:noFill/>
              <a:miter lim="800000"/>
              <a:headEnd/>
              <a:tailEnd/>
            </a:ln>
          </p:spPr>
          <p:txBody>
            <a:bodyPr wrap="none">
              <a:spAutoFit/>
            </a:bodyPr>
            <a:lstStyle/>
            <a:p>
              <a:pPr fontAlgn="base">
                <a:spcBef>
                  <a:spcPct val="0"/>
                </a:spcBef>
                <a:spcAft>
                  <a:spcPct val="0"/>
                </a:spcAft>
              </a:pPr>
              <a:endParaRPr lang="ja-JP" altLang="en-US" sz="2400" smtClean="0">
                <a:solidFill>
                  <a:srgbClr val="FFFFFF"/>
                </a:solidFill>
                <a:latin typeface="Times New Roman"/>
                <a:ea typeface="ＭＳ Ｐゴシック"/>
              </a:endParaRPr>
            </a:p>
          </p:txBody>
        </p:sp>
        <p:sp>
          <p:nvSpPr>
            <p:cNvPr id="9223" name="正方形/長方形 6"/>
            <p:cNvSpPr>
              <a:spLocks noChangeArrowheads="1"/>
            </p:cNvSpPr>
            <p:nvPr/>
          </p:nvSpPr>
          <p:spPr bwMode="auto">
            <a:xfrm>
              <a:off x="827585" y="1196752"/>
              <a:ext cx="7920880" cy="1015663"/>
            </a:xfrm>
            <a:prstGeom prst="rect">
              <a:avLst/>
            </a:prstGeom>
            <a:noFill/>
            <a:ln w="9525">
              <a:noFill/>
              <a:miter lim="800000"/>
              <a:headEnd/>
              <a:tailEnd/>
            </a:ln>
          </p:spPr>
          <p:txBody>
            <a:bodyPr wrap="square">
              <a:spAutoFit/>
            </a:bodyPr>
            <a:lstStyle/>
            <a:p>
              <a:pPr fontAlgn="base">
                <a:spcBef>
                  <a:spcPct val="0"/>
                </a:spcBef>
                <a:spcAft>
                  <a:spcPct val="0"/>
                </a:spcAft>
              </a:pPr>
              <a:r>
                <a:rPr lang="en-US" altLang="ja-JP" sz="2000" dirty="0" smtClean="0">
                  <a:solidFill>
                    <a:srgbClr val="000000"/>
                  </a:solidFill>
                  <a:latin typeface="メイリオ" pitchFamily="50" charset="-128"/>
                  <a:ea typeface="メイリオ" pitchFamily="50" charset="-128"/>
                </a:rPr>
                <a:t>Q</a:t>
              </a:r>
              <a:r>
                <a:rPr lang="ja-JP" altLang="en-US" sz="2000" dirty="0" smtClean="0">
                  <a:solidFill>
                    <a:srgbClr val="000000"/>
                  </a:solidFill>
                  <a:latin typeface="メイリオ" pitchFamily="50" charset="-128"/>
                  <a:ea typeface="メイリオ" pitchFamily="50" charset="-128"/>
                </a:rPr>
                <a:t>：しかし直接撮像の例は少ない</a:t>
              </a:r>
              <a:r>
                <a:rPr lang="fr-FR" altLang="ja-JP" sz="1100" dirty="0">
                  <a:solidFill>
                    <a:srgbClr val="000000"/>
                  </a:solidFill>
                  <a:latin typeface="メイリオ" pitchFamily="50" charset="-128"/>
                  <a:ea typeface="メイリオ" pitchFamily="50" charset="-128"/>
                </a:rPr>
                <a:t>(</a:t>
              </a:r>
              <a:r>
                <a:rPr lang="fr-FR" altLang="ja-JP" sz="1100" dirty="0" err="1">
                  <a:solidFill>
                    <a:srgbClr val="000000"/>
                  </a:solidFill>
                  <a:latin typeface="メイリオ" pitchFamily="50" charset="-128"/>
                  <a:ea typeface="メイリオ" pitchFamily="50" charset="-128"/>
                </a:rPr>
                <a:t>Kalas</a:t>
              </a:r>
              <a:r>
                <a:rPr lang="fr-FR" altLang="ja-JP" sz="1100" dirty="0">
                  <a:solidFill>
                    <a:srgbClr val="000000"/>
                  </a:solidFill>
                  <a:latin typeface="メイリオ" pitchFamily="50" charset="-128"/>
                  <a:ea typeface="メイリオ" pitchFamily="50" charset="-128"/>
                </a:rPr>
                <a:t> et al. 2008, </a:t>
              </a:r>
              <a:r>
                <a:rPr lang="fr-FR" altLang="ja-JP" sz="1100" dirty="0" err="1">
                  <a:solidFill>
                    <a:srgbClr val="000000"/>
                  </a:solidFill>
                  <a:latin typeface="メイリオ" pitchFamily="50" charset="-128"/>
                  <a:ea typeface="メイリオ" pitchFamily="50" charset="-128"/>
                </a:rPr>
                <a:t>Marois</a:t>
              </a:r>
              <a:r>
                <a:rPr lang="fr-FR" altLang="ja-JP" sz="1100" dirty="0">
                  <a:solidFill>
                    <a:srgbClr val="000000"/>
                  </a:solidFill>
                  <a:latin typeface="メイリオ" pitchFamily="50" charset="-128"/>
                  <a:ea typeface="メイリオ" pitchFamily="50" charset="-128"/>
                </a:rPr>
                <a:t> et al. 2008) </a:t>
              </a:r>
              <a:r>
                <a:rPr lang="ja-JP" altLang="en-US" sz="2000" dirty="0" smtClean="0">
                  <a:solidFill>
                    <a:srgbClr val="000000"/>
                  </a:solidFill>
                  <a:latin typeface="メイリオ" pitchFamily="50" charset="-128"/>
                  <a:ea typeface="メイリオ" pitchFamily="50" charset="-128"/>
                </a:rPr>
                <a:t>。なぜか？</a:t>
              </a:r>
              <a:endParaRPr lang="en-US" altLang="ja-JP" sz="2000" dirty="0" smtClean="0">
                <a:solidFill>
                  <a:srgbClr val="000000"/>
                </a:solidFill>
                <a:latin typeface="メイリオ" pitchFamily="50" charset="-128"/>
                <a:ea typeface="メイリオ" pitchFamily="50" charset="-128"/>
              </a:endParaRPr>
            </a:p>
            <a:p>
              <a:pPr fontAlgn="base">
                <a:spcBef>
                  <a:spcPct val="0"/>
                </a:spcBef>
                <a:spcAft>
                  <a:spcPct val="0"/>
                </a:spcAft>
              </a:pPr>
              <a:r>
                <a:rPr lang="en-US" altLang="ja-JP" sz="2000" dirty="0" smtClean="0">
                  <a:solidFill>
                    <a:srgbClr val="FF0000"/>
                  </a:solidFill>
                  <a:latin typeface="メイリオ" pitchFamily="50" charset="-128"/>
                  <a:ea typeface="メイリオ" pitchFamily="50" charset="-128"/>
                </a:rPr>
                <a:t>A</a:t>
              </a:r>
              <a:r>
                <a:rPr lang="ja-JP" altLang="en-US" sz="2000" dirty="0" smtClean="0">
                  <a:solidFill>
                    <a:srgbClr val="FF0000"/>
                  </a:solidFill>
                  <a:latin typeface="メイリオ" pitchFamily="50" charset="-128"/>
                  <a:ea typeface="メイリオ" pitchFamily="50" charset="-128"/>
                </a:rPr>
                <a:t>：惑星の光に比べて主星の光が圧倒的に明るいから</a:t>
              </a:r>
              <a:endParaRPr lang="en-US" altLang="ja-JP" sz="2000" dirty="0" smtClean="0">
                <a:solidFill>
                  <a:srgbClr val="FF0000"/>
                </a:solidFill>
                <a:latin typeface="メイリオ" pitchFamily="50" charset="-128"/>
                <a:ea typeface="メイリオ" pitchFamily="50" charset="-128"/>
              </a:endParaRPr>
            </a:p>
            <a:p>
              <a:pPr fontAlgn="base">
                <a:spcBef>
                  <a:spcPct val="0"/>
                </a:spcBef>
                <a:spcAft>
                  <a:spcPct val="0"/>
                </a:spcAft>
              </a:pPr>
              <a:r>
                <a:rPr lang="ja-JP" altLang="ja-JP" sz="2000" dirty="0">
                  <a:solidFill>
                    <a:srgbClr val="FF0000"/>
                  </a:solidFill>
                  <a:latin typeface="メイリオ" pitchFamily="50" charset="-128"/>
                  <a:ea typeface="メイリオ" pitchFamily="50" charset="-128"/>
                </a:rPr>
                <a:t>　</a:t>
              </a:r>
              <a:r>
                <a:rPr lang="en-US" altLang="ja-JP" sz="2000" dirty="0">
                  <a:solidFill>
                    <a:srgbClr val="FF0000"/>
                  </a:solidFill>
                  <a:latin typeface="メイリオ" pitchFamily="50" charset="-128"/>
                  <a:ea typeface="メイリオ" pitchFamily="50" charset="-128"/>
                </a:rPr>
                <a:t> </a:t>
              </a:r>
              <a:r>
                <a:rPr lang="ja-JP" altLang="en-US" sz="2000" dirty="0" smtClean="0">
                  <a:solidFill>
                    <a:srgbClr val="FF0000"/>
                  </a:solidFill>
                  <a:latin typeface="メイリオ" pitchFamily="50" charset="-128"/>
                  <a:ea typeface="メイリオ" pitchFamily="50" charset="-128"/>
                </a:rPr>
                <a:t>＆主星と惑星の離角が小さいから</a:t>
              </a:r>
              <a:endParaRPr lang="en-US" altLang="ja-JP" sz="2000" dirty="0" smtClean="0">
                <a:solidFill>
                  <a:srgbClr val="FF0000"/>
                </a:solidFill>
                <a:latin typeface="メイリオ" pitchFamily="50" charset="-128"/>
                <a:ea typeface="メイリオ" pitchFamily="50" charset="-128"/>
              </a:endParaRPr>
            </a:p>
          </p:txBody>
        </p:sp>
        <p:sp>
          <p:nvSpPr>
            <p:cNvPr id="9224" name="テキスト ボックス 19"/>
            <p:cNvSpPr txBox="1">
              <a:spLocks noChangeArrowheads="1"/>
            </p:cNvSpPr>
            <p:nvPr/>
          </p:nvSpPr>
          <p:spPr bwMode="auto">
            <a:xfrm>
              <a:off x="5148064" y="2701032"/>
              <a:ext cx="3500437" cy="1016000"/>
            </a:xfrm>
            <a:prstGeom prst="rect">
              <a:avLst/>
            </a:prstGeom>
            <a:noFill/>
            <a:ln w="9525">
              <a:noFill/>
              <a:miter lim="800000"/>
              <a:headEnd/>
              <a:tailEnd/>
            </a:ln>
          </p:spPr>
          <p:txBody>
            <a:bodyPr>
              <a:spAutoFit/>
            </a:bodyPr>
            <a:lstStyle/>
            <a:p>
              <a:pPr fontAlgn="base">
                <a:spcBef>
                  <a:spcPct val="0"/>
                </a:spcBef>
                <a:spcAft>
                  <a:spcPct val="0"/>
                </a:spcAft>
              </a:pPr>
              <a:r>
                <a:rPr lang="ja-JP" altLang="en-US" sz="2800" dirty="0" smtClean="0">
                  <a:solidFill>
                    <a:srgbClr val="FFFFFF"/>
                  </a:solidFill>
                  <a:latin typeface="Times New Roman"/>
                  <a:ea typeface="ＭＳ Ｐゴシック"/>
                </a:rPr>
                <a:t>　</a:t>
              </a:r>
              <a:r>
                <a:rPr lang="ja-JP" altLang="en-US" sz="1600" dirty="0" smtClean="0">
                  <a:solidFill>
                    <a:srgbClr val="000000"/>
                  </a:solidFill>
                  <a:latin typeface="メイリオ" pitchFamily="50" charset="-128"/>
                  <a:ea typeface="メイリオ" pitchFamily="50" charset="-128"/>
                </a:rPr>
                <a:t>例：</a:t>
              </a:r>
              <a:r>
                <a:rPr lang="en-US" altLang="ja-JP" sz="1600" dirty="0" smtClean="0">
                  <a:solidFill>
                    <a:srgbClr val="000000"/>
                  </a:solidFill>
                  <a:latin typeface="メイリオ" pitchFamily="50" charset="-128"/>
                  <a:ea typeface="メイリオ" pitchFamily="50" charset="-128"/>
                </a:rPr>
                <a:t>5pc</a:t>
              </a:r>
              <a:r>
                <a:rPr lang="ja-JP" altLang="en-US" sz="1600" dirty="0" smtClean="0">
                  <a:solidFill>
                    <a:srgbClr val="000000"/>
                  </a:solidFill>
                  <a:latin typeface="メイリオ" pitchFamily="50" charset="-128"/>
                  <a:ea typeface="メイリオ" pitchFamily="50" charset="-128"/>
                </a:rPr>
                <a:t>の距離から見た太陽系</a:t>
              </a:r>
              <a:endParaRPr lang="en-US" altLang="ja-JP" sz="1600" dirty="0" smtClean="0">
                <a:solidFill>
                  <a:srgbClr val="000000"/>
                </a:solidFill>
                <a:latin typeface="メイリオ" pitchFamily="50" charset="-128"/>
                <a:ea typeface="メイリオ" pitchFamily="50" charset="-128"/>
              </a:endParaRPr>
            </a:p>
            <a:p>
              <a:pPr fontAlgn="base">
                <a:spcBef>
                  <a:spcPct val="0"/>
                </a:spcBef>
                <a:spcAft>
                  <a:spcPct val="0"/>
                </a:spcAft>
              </a:pPr>
              <a:r>
                <a:rPr lang="ja-JP" altLang="en-US" sz="1600" dirty="0" smtClean="0">
                  <a:solidFill>
                    <a:srgbClr val="000000"/>
                  </a:solidFill>
                  <a:latin typeface="メイリオ" pitchFamily="50" charset="-128"/>
                  <a:ea typeface="メイリオ" pitchFamily="50" charset="-128"/>
                </a:rPr>
                <a:t> 　太陽</a:t>
              </a:r>
              <a:r>
                <a:rPr lang="en-US" altLang="ja-JP" sz="1600" dirty="0" smtClean="0">
                  <a:solidFill>
                    <a:srgbClr val="000000"/>
                  </a:solidFill>
                  <a:latin typeface="メイリオ" pitchFamily="50" charset="-128"/>
                  <a:ea typeface="メイリオ" pitchFamily="50" charset="-128"/>
                </a:rPr>
                <a:t>-</a:t>
              </a:r>
              <a:r>
                <a:rPr lang="ja-JP" altLang="en-US" sz="1600" dirty="0" smtClean="0">
                  <a:solidFill>
                    <a:srgbClr val="000000"/>
                  </a:solidFill>
                  <a:latin typeface="メイリオ" pitchFamily="50" charset="-128"/>
                  <a:ea typeface="メイリオ" pitchFamily="50" charset="-128"/>
                </a:rPr>
                <a:t>木星</a:t>
              </a:r>
              <a:r>
                <a:rPr lang="en-US" altLang="ja-JP" sz="1600" dirty="0" smtClean="0">
                  <a:solidFill>
                    <a:srgbClr val="000000"/>
                  </a:solidFill>
                  <a:latin typeface="メイリオ" pitchFamily="50" charset="-128"/>
                  <a:ea typeface="メイリオ" pitchFamily="50" charset="-128"/>
                </a:rPr>
                <a:t>(5AU)</a:t>
              </a:r>
              <a:r>
                <a:rPr lang="ja-JP" altLang="en-US" sz="1600" dirty="0" smtClean="0">
                  <a:solidFill>
                    <a:srgbClr val="000000"/>
                  </a:solidFill>
                  <a:latin typeface="メイリオ" pitchFamily="50" charset="-128"/>
                  <a:ea typeface="メイリオ" pitchFamily="50" charset="-128"/>
                </a:rPr>
                <a:t>　</a:t>
              </a:r>
              <a:r>
                <a:rPr lang="en-US" altLang="ja-JP" sz="1600" dirty="0" smtClean="0">
                  <a:solidFill>
                    <a:srgbClr val="000000"/>
                  </a:solidFill>
                  <a:latin typeface="メイリオ" pitchFamily="50" charset="-128"/>
                  <a:ea typeface="メイリオ" pitchFamily="50" charset="-128"/>
                </a:rPr>
                <a:t>1”</a:t>
              </a:r>
            </a:p>
            <a:p>
              <a:pPr fontAlgn="base">
                <a:spcBef>
                  <a:spcPct val="0"/>
                </a:spcBef>
                <a:spcAft>
                  <a:spcPct val="0"/>
                </a:spcAft>
              </a:pPr>
              <a:r>
                <a:rPr lang="ja-JP" altLang="en-US" sz="1600" dirty="0" smtClean="0">
                  <a:solidFill>
                    <a:srgbClr val="000000"/>
                  </a:solidFill>
                  <a:latin typeface="メイリオ" pitchFamily="50" charset="-128"/>
                  <a:ea typeface="メイリオ" pitchFamily="50" charset="-128"/>
                </a:rPr>
                <a:t> 　太陽</a:t>
              </a:r>
              <a:r>
                <a:rPr lang="en-US" altLang="ja-JP" sz="1600" dirty="0" smtClean="0">
                  <a:solidFill>
                    <a:srgbClr val="000000"/>
                  </a:solidFill>
                  <a:latin typeface="メイリオ" pitchFamily="50" charset="-128"/>
                  <a:ea typeface="メイリオ" pitchFamily="50" charset="-128"/>
                </a:rPr>
                <a:t>-</a:t>
              </a:r>
              <a:r>
                <a:rPr lang="ja-JP" altLang="en-US" sz="1600" dirty="0" smtClean="0">
                  <a:solidFill>
                    <a:srgbClr val="000000"/>
                  </a:solidFill>
                  <a:latin typeface="メイリオ" pitchFamily="50" charset="-128"/>
                  <a:ea typeface="メイリオ" pitchFamily="50" charset="-128"/>
                </a:rPr>
                <a:t>土星</a:t>
              </a:r>
              <a:r>
                <a:rPr lang="en-US" altLang="ja-JP" sz="1600" dirty="0" smtClean="0">
                  <a:solidFill>
                    <a:srgbClr val="000000"/>
                  </a:solidFill>
                  <a:latin typeface="メイリオ" pitchFamily="50" charset="-128"/>
                  <a:ea typeface="メイリオ" pitchFamily="50" charset="-128"/>
                </a:rPr>
                <a:t>(10AU)</a:t>
              </a:r>
              <a:r>
                <a:rPr lang="ja-JP" altLang="en-US" sz="1600" dirty="0" smtClean="0">
                  <a:solidFill>
                    <a:srgbClr val="000000"/>
                  </a:solidFill>
                  <a:latin typeface="メイリオ" pitchFamily="50" charset="-128"/>
                  <a:ea typeface="メイリオ" pitchFamily="50" charset="-128"/>
                </a:rPr>
                <a:t> </a:t>
              </a:r>
              <a:r>
                <a:rPr lang="en-US" altLang="ja-JP" sz="1600" dirty="0" smtClean="0">
                  <a:solidFill>
                    <a:srgbClr val="000000"/>
                  </a:solidFill>
                  <a:latin typeface="メイリオ" pitchFamily="50" charset="-128"/>
                  <a:ea typeface="メイリオ" pitchFamily="50" charset="-128"/>
                </a:rPr>
                <a:t>2”</a:t>
              </a:r>
              <a:endParaRPr lang="ja-JP" altLang="en-US" dirty="0" smtClean="0">
                <a:solidFill>
                  <a:srgbClr val="000000"/>
                </a:solidFill>
                <a:latin typeface="メイリオ" pitchFamily="50" charset="-128"/>
                <a:ea typeface="メイリオ" pitchFamily="50" charset="-128"/>
              </a:endParaRPr>
            </a:p>
          </p:txBody>
        </p:sp>
        <p:sp>
          <p:nvSpPr>
            <p:cNvPr id="16" name="正方形/長方形 15"/>
            <p:cNvSpPr/>
            <p:nvPr/>
          </p:nvSpPr>
          <p:spPr>
            <a:xfrm>
              <a:off x="1150602" y="355303"/>
              <a:ext cx="6823502"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marL="0" lvl="1" algn="ctr"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ＭＳ Ｐゴシック"/>
                  <a:ea typeface="ＭＳ Ｐゴシック"/>
                </a:rPr>
                <a:t>系外惑星直接観測の困難さ</a:t>
              </a:r>
              <a:endParaRPr lang="ja-JP" altLang="en-US" sz="4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ＭＳ Ｐゴシック"/>
                <a:ea typeface="ＭＳ Ｐゴシック"/>
              </a:endParaRPr>
            </a:p>
          </p:txBody>
        </p:sp>
        <p:sp>
          <p:nvSpPr>
            <p:cNvPr id="4" name="テキスト ボックス 3"/>
            <p:cNvSpPr txBox="1"/>
            <p:nvPr/>
          </p:nvSpPr>
          <p:spPr>
            <a:xfrm>
              <a:off x="4451206" y="5847655"/>
              <a:ext cx="4801314" cy="461665"/>
            </a:xfrm>
            <a:prstGeom prst="rect">
              <a:avLst/>
            </a:prstGeom>
            <a:noFill/>
          </p:spPr>
          <p:txBody>
            <a:bodyPr wrap="none" rtlCol="0">
              <a:spAutoFit/>
            </a:bodyPr>
            <a:lstStyle/>
            <a:p>
              <a:r>
                <a:rPr lang="ja-JP" altLang="en-US" sz="2400" dirty="0" smtClean="0">
                  <a:solidFill>
                    <a:srgbClr val="3366FF"/>
                  </a:solidFill>
                  <a:latin typeface="メイリオ"/>
                  <a:ea typeface="メイリオ"/>
                  <a:cs typeface="メイリオ"/>
                </a:rPr>
                <a:t>高コントラスト観測装置が必要！</a:t>
              </a:r>
              <a:endParaRPr lang="ja-JP" altLang="en-US" sz="2400" dirty="0">
                <a:solidFill>
                  <a:srgbClr val="3366FF"/>
                </a:solidFill>
                <a:latin typeface="メイリオ"/>
                <a:ea typeface="メイリオ"/>
                <a:cs typeface="メイリオ"/>
              </a:endParaRPr>
            </a:p>
          </p:txBody>
        </p:sp>
        <p:sp>
          <p:nvSpPr>
            <p:cNvPr id="24" name="テキスト ボックス 23"/>
            <p:cNvSpPr txBox="1"/>
            <p:nvPr/>
          </p:nvSpPr>
          <p:spPr>
            <a:xfrm>
              <a:off x="5309498" y="4437112"/>
              <a:ext cx="2646878" cy="830997"/>
            </a:xfrm>
            <a:prstGeom prst="rect">
              <a:avLst/>
            </a:prstGeom>
            <a:noFill/>
          </p:spPr>
          <p:txBody>
            <a:bodyPr wrap="none" rtlCol="0">
              <a:spAutoFit/>
            </a:bodyPr>
            <a:lstStyle/>
            <a:p>
              <a:r>
                <a:rPr lang="ja-JP" altLang="en-US" sz="2400" dirty="0" smtClean="0">
                  <a:solidFill>
                    <a:srgbClr val="3366FF"/>
                  </a:solidFill>
                  <a:latin typeface="メイリオ"/>
                  <a:ea typeface="メイリオ"/>
                  <a:cs typeface="メイリオ"/>
                </a:rPr>
                <a:t>通常の望遠鏡では</a:t>
              </a:r>
              <a:endParaRPr lang="en-US" altLang="ja-JP" sz="2400" dirty="0" smtClean="0">
                <a:solidFill>
                  <a:srgbClr val="3366FF"/>
                </a:solidFill>
                <a:latin typeface="メイリオ"/>
                <a:ea typeface="メイリオ"/>
                <a:cs typeface="メイリオ"/>
              </a:endParaRPr>
            </a:p>
            <a:p>
              <a:r>
                <a:rPr lang="ja-JP" altLang="en-US" sz="2400" dirty="0" smtClean="0">
                  <a:solidFill>
                    <a:srgbClr val="3366FF"/>
                  </a:solidFill>
                  <a:latin typeface="メイリオ"/>
                  <a:ea typeface="メイリオ"/>
                  <a:cs typeface="メイリオ"/>
                </a:rPr>
                <a:t>直接観測は困難！</a:t>
              </a:r>
              <a:endParaRPr lang="ja-JP" altLang="en-US" sz="2400" dirty="0">
                <a:solidFill>
                  <a:srgbClr val="3366FF"/>
                </a:solidFill>
                <a:latin typeface="メイリオ"/>
                <a:ea typeface="メイリオ"/>
                <a:cs typeface="メイリオ"/>
              </a:endParaRPr>
            </a:p>
          </p:txBody>
        </p:sp>
        <p:sp>
          <p:nvSpPr>
            <p:cNvPr id="2" name="下矢印 1"/>
            <p:cNvSpPr/>
            <p:nvPr/>
          </p:nvSpPr>
          <p:spPr>
            <a:xfrm>
              <a:off x="6300192" y="5301208"/>
              <a:ext cx="484632"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grpSp>
    </p:spTree>
    <p:extLst>
      <p:ext uri="{BB962C8B-B14F-4D97-AF65-F5344CB8AC3E}">
        <p14:creationId xmlns:p14="http://schemas.microsoft.com/office/powerpoint/2010/main" val="1303913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 5" descr="coronagraph.eps"/>
          <p:cNvPicPr>
            <a:picLocks noGrp="1" noChangeAspect="1"/>
          </p:cNvPicPr>
          <p:nvPr>
            <p:ph idx="1"/>
          </p:nvPr>
        </p:nvPicPr>
        <p:blipFill>
          <a:blip r:embed="rId4" cstate="print"/>
          <a:stretch>
            <a:fillRect/>
          </a:stretch>
        </p:blipFill>
        <p:spPr>
          <a:xfrm>
            <a:off x="1619672" y="2348882"/>
            <a:ext cx="6139266" cy="3077649"/>
          </a:xfrm>
        </p:spPr>
      </p:pic>
      <p:sp>
        <p:nvSpPr>
          <p:cNvPr id="7" name="Text Box 6"/>
          <p:cNvSpPr txBox="1">
            <a:spLocks noChangeArrowheads="1"/>
          </p:cNvSpPr>
          <p:nvPr/>
        </p:nvSpPr>
        <p:spPr bwMode="auto">
          <a:xfrm>
            <a:off x="1065351" y="1085837"/>
            <a:ext cx="7572506" cy="830997"/>
          </a:xfrm>
          <a:prstGeom prst="rect">
            <a:avLst/>
          </a:prstGeom>
          <a:noFill/>
          <a:ln w="9525">
            <a:noFill/>
            <a:miter lim="800000"/>
            <a:headEnd/>
            <a:tailEnd/>
          </a:ln>
        </p:spPr>
        <p:txBody>
          <a:bodyPr wrap="none">
            <a:spAutoFit/>
          </a:bodyPr>
          <a:lstStyle/>
          <a:p>
            <a:r>
              <a:rPr lang="ja-JP" altLang="en-US" sz="2400" dirty="0" smtClean="0">
                <a:solidFill>
                  <a:srgbClr val="FF0000"/>
                </a:solidFill>
              </a:rPr>
              <a:t>コロナグラフ：主</a:t>
            </a:r>
            <a:r>
              <a:rPr lang="ja-JP" altLang="en-US" sz="2400" dirty="0">
                <a:solidFill>
                  <a:srgbClr val="FF0000"/>
                </a:solidFill>
              </a:rPr>
              <a:t>星光を選択的に</a:t>
            </a:r>
            <a:r>
              <a:rPr lang="ja-JP" altLang="en-US" sz="2400" dirty="0" smtClean="0">
                <a:solidFill>
                  <a:srgbClr val="FF0000"/>
                </a:solidFill>
              </a:rPr>
              <a:t>、</a:t>
            </a:r>
            <a:endParaRPr lang="en-US" altLang="ja-JP" sz="2400" dirty="0" smtClean="0">
              <a:solidFill>
                <a:srgbClr val="FF0000"/>
              </a:solidFill>
            </a:endParaRPr>
          </a:p>
          <a:p>
            <a:r>
              <a:rPr lang="ja-JP" altLang="ja-JP" sz="2400" dirty="0">
                <a:solidFill>
                  <a:srgbClr val="FF0000"/>
                </a:solidFill>
              </a:rPr>
              <a:t>　</a:t>
            </a:r>
            <a:r>
              <a:rPr lang="ja-JP" altLang="en-US" sz="2400" dirty="0" smtClean="0">
                <a:solidFill>
                  <a:srgbClr val="FF0000"/>
                </a:solidFill>
              </a:rPr>
              <a:t>　　　　　　　</a:t>
            </a:r>
            <a:r>
              <a:rPr lang="en-US" altLang="ja-JP" sz="2400" dirty="0" smtClean="0">
                <a:solidFill>
                  <a:srgbClr val="FF0000"/>
                </a:solidFill>
              </a:rPr>
              <a:t> </a:t>
            </a:r>
            <a:r>
              <a:rPr lang="ja-JP" altLang="en-US" sz="2400" dirty="0" smtClean="0">
                <a:solidFill>
                  <a:srgbClr val="FF0000"/>
                </a:solidFill>
              </a:rPr>
              <a:t>かつ</a:t>
            </a:r>
            <a:r>
              <a:rPr lang="ja-JP" altLang="en-US" sz="2400" dirty="0">
                <a:solidFill>
                  <a:srgbClr val="FF0000"/>
                </a:solidFill>
              </a:rPr>
              <a:t>大幅に低減</a:t>
            </a:r>
            <a:r>
              <a:rPr lang="ja-JP" altLang="en-US" sz="2400" dirty="0" smtClean="0">
                <a:solidFill>
                  <a:srgbClr val="FF0000"/>
                </a:solidFill>
              </a:rPr>
              <a:t>する高コントラスト撮像装置</a:t>
            </a:r>
            <a:endParaRPr lang="ja-JP" altLang="en-US" sz="2400" dirty="0">
              <a:solidFill>
                <a:srgbClr val="FF0000"/>
              </a:solidFill>
            </a:endParaRPr>
          </a:p>
        </p:txBody>
      </p:sp>
      <p:sp>
        <p:nvSpPr>
          <p:cNvPr id="8" name="Text Box 8"/>
          <p:cNvSpPr txBox="1">
            <a:spLocks noChangeArrowheads="1"/>
          </p:cNvSpPr>
          <p:nvPr/>
        </p:nvSpPr>
        <p:spPr bwMode="auto">
          <a:xfrm>
            <a:off x="0" y="5373218"/>
            <a:ext cx="9144000" cy="830997"/>
          </a:xfrm>
          <a:prstGeom prst="rect">
            <a:avLst/>
          </a:prstGeom>
          <a:noFill/>
          <a:ln w="9525">
            <a:noFill/>
            <a:miter lim="800000"/>
            <a:headEnd/>
            <a:tailEnd/>
          </a:ln>
        </p:spPr>
        <p:txBody>
          <a:bodyPr wrap="square">
            <a:spAutoFit/>
          </a:bodyPr>
          <a:lstStyle/>
          <a:p>
            <a:pPr algn="ctr"/>
            <a:r>
              <a:rPr lang="ja-JP" altLang="en-US" sz="2400" dirty="0" smtClean="0">
                <a:latin typeface="メイリオ"/>
                <a:ea typeface="メイリオ"/>
                <a:cs typeface="メイリオ"/>
              </a:rPr>
              <a:t>惑星位置における主星の回折光を選択的に低減することによって、</a:t>
            </a:r>
            <a:endParaRPr lang="en-US" altLang="ja-JP" sz="2400" dirty="0" smtClean="0">
              <a:latin typeface="メイリオ"/>
              <a:ea typeface="メイリオ"/>
              <a:cs typeface="メイリオ"/>
            </a:endParaRPr>
          </a:p>
          <a:p>
            <a:pPr algn="ctr"/>
            <a:r>
              <a:rPr lang="ja-JP" altLang="en-US" sz="2400" dirty="0" smtClean="0">
                <a:latin typeface="メイリオ"/>
                <a:ea typeface="メイリオ"/>
                <a:cs typeface="メイリオ"/>
              </a:rPr>
              <a:t>高コントラスト観測を実現する！</a:t>
            </a:r>
            <a:endParaRPr lang="en-US" altLang="ja-JP" sz="2400" dirty="0" smtClean="0">
              <a:latin typeface="メイリオ"/>
              <a:ea typeface="メイリオ"/>
              <a:cs typeface="メイリオ"/>
            </a:endParaRPr>
          </a:p>
        </p:txBody>
      </p:sp>
      <p:sp>
        <p:nvSpPr>
          <p:cNvPr id="12" name="テキスト ボックス 11"/>
          <p:cNvSpPr txBox="1"/>
          <p:nvPr/>
        </p:nvSpPr>
        <p:spPr>
          <a:xfrm>
            <a:off x="1835696" y="3356992"/>
            <a:ext cx="117157" cy="369332"/>
          </a:xfrm>
          <a:prstGeom prst="rect">
            <a:avLst/>
          </a:prstGeom>
          <a:solidFill>
            <a:schemeClr val="bg1"/>
          </a:solidFill>
        </p:spPr>
        <p:txBody>
          <a:bodyPr wrap="square" rtlCol="0">
            <a:spAutoFit/>
          </a:bodyPr>
          <a:lstStyle/>
          <a:p>
            <a:r>
              <a:rPr kumimoji="1" lang="en-US" altLang="ja-JP" dirty="0" smtClean="0"/>
              <a:t>F</a:t>
            </a:r>
            <a:endParaRPr kumimoji="1" lang="ja-JP" altLang="en-US" dirty="0"/>
          </a:p>
        </p:txBody>
      </p:sp>
      <p:sp>
        <p:nvSpPr>
          <p:cNvPr id="19" name="テキスト ボックス 18"/>
          <p:cNvSpPr txBox="1"/>
          <p:nvPr/>
        </p:nvSpPr>
        <p:spPr>
          <a:xfrm>
            <a:off x="4958899" y="3356992"/>
            <a:ext cx="117157" cy="369332"/>
          </a:xfrm>
          <a:prstGeom prst="rect">
            <a:avLst/>
          </a:prstGeom>
          <a:solidFill>
            <a:schemeClr val="bg1"/>
          </a:solidFill>
        </p:spPr>
        <p:txBody>
          <a:bodyPr wrap="square" rtlCol="0">
            <a:spAutoFit/>
          </a:bodyPr>
          <a:lstStyle/>
          <a:p>
            <a:r>
              <a:rPr kumimoji="1" lang="en-US" altLang="ja-JP" dirty="0" smtClean="0"/>
              <a:t>F</a:t>
            </a:r>
            <a:endParaRPr kumimoji="1" lang="ja-JP" altLang="en-US" dirty="0"/>
          </a:p>
        </p:txBody>
      </p:sp>
      <p:sp>
        <p:nvSpPr>
          <p:cNvPr id="20" name="テキスト ボックス 19"/>
          <p:cNvSpPr txBox="1"/>
          <p:nvPr/>
        </p:nvSpPr>
        <p:spPr>
          <a:xfrm>
            <a:off x="1331641" y="3059668"/>
            <a:ext cx="642942" cy="369332"/>
          </a:xfrm>
          <a:prstGeom prst="rect">
            <a:avLst/>
          </a:prstGeom>
          <a:noFill/>
        </p:spPr>
        <p:txBody>
          <a:bodyPr wrap="square" rtlCol="0">
            <a:spAutoFit/>
          </a:bodyPr>
          <a:lstStyle/>
          <a:p>
            <a:r>
              <a:rPr kumimoji="1" lang="en-US" altLang="ja-JP" dirty="0" smtClean="0"/>
              <a:t>Flux</a:t>
            </a:r>
            <a:endParaRPr kumimoji="1" lang="ja-JP" altLang="en-US" dirty="0"/>
          </a:p>
        </p:txBody>
      </p:sp>
      <p:sp>
        <p:nvSpPr>
          <p:cNvPr id="21" name="テキスト ボックス 20"/>
          <p:cNvSpPr txBox="1"/>
          <p:nvPr/>
        </p:nvSpPr>
        <p:spPr>
          <a:xfrm>
            <a:off x="4500563" y="3079790"/>
            <a:ext cx="642942" cy="369332"/>
          </a:xfrm>
          <a:prstGeom prst="rect">
            <a:avLst/>
          </a:prstGeom>
          <a:noFill/>
        </p:spPr>
        <p:txBody>
          <a:bodyPr wrap="square" rtlCol="0">
            <a:spAutoFit/>
          </a:bodyPr>
          <a:lstStyle/>
          <a:p>
            <a:r>
              <a:rPr kumimoji="1" lang="en-US" altLang="ja-JP" dirty="0" smtClean="0"/>
              <a:t>Flux</a:t>
            </a:r>
            <a:endParaRPr kumimoji="1" lang="ja-JP" altLang="en-US" dirty="0"/>
          </a:p>
        </p:txBody>
      </p:sp>
      <p:sp>
        <p:nvSpPr>
          <p:cNvPr id="13" name="テキスト ボックス 12"/>
          <p:cNvSpPr txBox="1"/>
          <p:nvPr/>
        </p:nvSpPr>
        <p:spPr>
          <a:xfrm>
            <a:off x="2483769" y="2852936"/>
            <a:ext cx="2062083" cy="523220"/>
          </a:xfrm>
          <a:prstGeom prst="rect">
            <a:avLst/>
          </a:prstGeom>
          <a:noFill/>
        </p:spPr>
        <p:txBody>
          <a:bodyPr wrap="none" rtlCol="0">
            <a:spAutoFit/>
          </a:bodyPr>
          <a:lstStyle/>
          <a:p>
            <a:r>
              <a:rPr kumimoji="1" lang="ja-JP" altLang="en-US" sz="1400" dirty="0" smtClean="0"/>
              <a:t>主星光のすその</a:t>
            </a:r>
            <a:endParaRPr kumimoji="1" lang="en-US" altLang="ja-JP" sz="1400" dirty="0" smtClean="0"/>
          </a:p>
          <a:p>
            <a:r>
              <a:rPr lang="ja-JP" altLang="en-US" sz="1400" dirty="0" smtClean="0"/>
              <a:t>（回折光）</a:t>
            </a:r>
            <a:r>
              <a:rPr kumimoji="1" lang="ja-JP" altLang="en-US" sz="1400" dirty="0" smtClean="0"/>
              <a:t>に埋もれている</a:t>
            </a:r>
            <a:endParaRPr kumimoji="1" lang="ja-JP" altLang="en-US" sz="1400" dirty="0"/>
          </a:p>
        </p:txBody>
      </p:sp>
      <p:sp>
        <p:nvSpPr>
          <p:cNvPr id="3" name="テキスト ボックス 2"/>
          <p:cNvSpPr txBox="1"/>
          <p:nvPr/>
        </p:nvSpPr>
        <p:spPr>
          <a:xfrm>
            <a:off x="2411760" y="1979548"/>
            <a:ext cx="175991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solidFill>
                  <a:schemeClr val="tx2"/>
                </a:solidFill>
              </a:rPr>
              <a:t>コロナグラフなし</a:t>
            </a:r>
            <a:endParaRPr kumimoji="1" lang="ja-JP" altLang="en-US" dirty="0">
              <a:solidFill>
                <a:schemeClr val="tx2"/>
              </a:solidFill>
            </a:endParaRPr>
          </a:p>
        </p:txBody>
      </p:sp>
      <p:sp>
        <p:nvSpPr>
          <p:cNvPr id="29" name="テキスト ボックス 28"/>
          <p:cNvSpPr txBox="1"/>
          <p:nvPr/>
        </p:nvSpPr>
        <p:spPr>
          <a:xfrm>
            <a:off x="5548388" y="1979548"/>
            <a:ext cx="176442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solidFill>
                  <a:srgbClr val="1F497D"/>
                </a:solidFill>
              </a:rPr>
              <a:t>コロナグラフあり</a:t>
            </a:r>
            <a:endParaRPr kumimoji="1" lang="ja-JP" altLang="en-US" dirty="0">
              <a:solidFill>
                <a:srgbClr val="1F497D"/>
              </a:solidFill>
            </a:endParaRPr>
          </a:p>
        </p:txBody>
      </p:sp>
      <p:sp>
        <p:nvSpPr>
          <p:cNvPr id="4" name="テキスト ボックス 3"/>
          <p:cNvSpPr txBox="1"/>
          <p:nvPr/>
        </p:nvSpPr>
        <p:spPr>
          <a:xfrm>
            <a:off x="6444209" y="4293096"/>
            <a:ext cx="2249083" cy="369332"/>
          </a:xfrm>
          <a:prstGeom prst="rect">
            <a:avLst/>
          </a:prstGeom>
          <a:noFill/>
        </p:spPr>
        <p:txBody>
          <a:bodyPr wrap="none" rtlCol="0">
            <a:spAutoFit/>
          </a:bodyPr>
          <a:lstStyle/>
          <a:p>
            <a:r>
              <a:rPr kumimoji="1" lang="ja-JP" altLang="en-US" dirty="0" smtClean="0"/>
              <a:t>ダークリージョン（</a:t>
            </a:r>
            <a:r>
              <a:rPr kumimoji="1" lang="en-US" altLang="ja-JP" dirty="0" smtClean="0"/>
              <a:t>DR</a:t>
            </a:r>
            <a:r>
              <a:rPr kumimoji="1" lang="ja-JP" altLang="en-US" dirty="0" smtClean="0"/>
              <a:t>）</a:t>
            </a:r>
            <a:endParaRPr kumimoji="1" lang="ja-JP" altLang="en-US" dirty="0"/>
          </a:p>
        </p:txBody>
      </p:sp>
      <p:sp>
        <p:nvSpPr>
          <p:cNvPr id="5" name="テキスト ボックス 4"/>
          <p:cNvSpPr txBox="1"/>
          <p:nvPr/>
        </p:nvSpPr>
        <p:spPr>
          <a:xfrm>
            <a:off x="5354235" y="2627620"/>
            <a:ext cx="1156123" cy="369332"/>
          </a:xfrm>
          <a:prstGeom prst="rect">
            <a:avLst/>
          </a:prstGeom>
          <a:noFill/>
        </p:spPr>
        <p:txBody>
          <a:bodyPr wrap="none" rtlCol="0">
            <a:spAutoFit/>
          </a:bodyPr>
          <a:lstStyle/>
          <a:p>
            <a:r>
              <a:rPr kumimoji="1" lang="ja-JP" altLang="en-US" dirty="0" smtClean="0"/>
              <a:t>コア</a:t>
            </a:r>
            <a:r>
              <a:rPr kumimoji="1" lang="en-US" altLang="ja-JP" dirty="0" smtClean="0"/>
              <a:t>(Core)</a:t>
            </a:r>
            <a:endParaRPr kumimoji="1" lang="ja-JP" altLang="en-US" dirty="0"/>
          </a:p>
        </p:txBody>
      </p:sp>
      <p:sp>
        <p:nvSpPr>
          <p:cNvPr id="31" name="正方形/長方形 30"/>
          <p:cNvSpPr/>
          <p:nvPr/>
        </p:nvSpPr>
        <p:spPr>
          <a:xfrm>
            <a:off x="1259633" y="355305"/>
            <a:ext cx="6856565" cy="769441"/>
          </a:xfrm>
          <a:prstGeom prst="rect">
            <a:avLst/>
          </a:prstGeom>
          <a:noFill/>
        </p:spPr>
        <p:txBody>
          <a:bodyPr wrap="none">
            <a:spAutoFit/>
            <a:scene3d>
              <a:camera prst="orthographicFront"/>
              <a:lightRig rig="balanced" dir="t"/>
            </a:scene3d>
            <a:sp3d>
              <a:extrusionClr>
                <a:srgbClr val="FF0000"/>
              </a:extrusionClr>
              <a:contourClr>
                <a:schemeClr val="bg1"/>
              </a:contourClr>
            </a:sp3d>
          </a:bodyPr>
          <a:lstStyle/>
          <a:p>
            <a:pPr marL="0" lvl="1" algn="ctr" fontAlgn="base">
              <a:spcBef>
                <a:spcPct val="0"/>
              </a:spcBef>
              <a:spcAft>
                <a:spcPct val="0"/>
              </a:spcAft>
              <a:defRPr/>
            </a:pP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コロナグラフ</a:t>
            </a:r>
            <a:r>
              <a:rPr lang="ja-JP" altLang="en-US" sz="4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による直接</a:t>
            </a:r>
            <a:r>
              <a:rPr lang="ja-JP" altLang="en-US" sz="44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観測</a:t>
            </a:r>
            <a:endParaRPr lang="ja-JP" altLang="en-US" sz="4400" cap="all" dirty="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p:txBody>
      </p:sp>
      <p:sp>
        <p:nvSpPr>
          <p:cNvPr id="2" name="テキスト ボックス 1"/>
          <p:cNvSpPr txBox="1"/>
          <p:nvPr/>
        </p:nvSpPr>
        <p:spPr>
          <a:xfrm>
            <a:off x="2483769" y="5013176"/>
            <a:ext cx="1582484" cy="338554"/>
          </a:xfrm>
          <a:prstGeom prst="rect">
            <a:avLst/>
          </a:prstGeom>
          <a:solidFill>
            <a:schemeClr val="bg1"/>
          </a:solidFill>
        </p:spPr>
        <p:txBody>
          <a:bodyPr wrap="none" rtlCol="0">
            <a:spAutoFit/>
          </a:bodyPr>
          <a:lstStyle/>
          <a:p>
            <a:r>
              <a:rPr kumimoji="1" lang="ja-JP" altLang="en-US" sz="1600" dirty="0" smtClean="0"/>
              <a:t>中心からの距離</a:t>
            </a:r>
            <a:endParaRPr kumimoji="1" lang="ja-JP" altLang="en-US" sz="1600" dirty="0"/>
          </a:p>
        </p:txBody>
      </p:sp>
      <p:sp>
        <p:nvSpPr>
          <p:cNvPr id="16" name="テキスト ボックス 15"/>
          <p:cNvSpPr txBox="1"/>
          <p:nvPr/>
        </p:nvSpPr>
        <p:spPr>
          <a:xfrm>
            <a:off x="5653812" y="5013176"/>
            <a:ext cx="1582484" cy="338554"/>
          </a:xfrm>
          <a:prstGeom prst="rect">
            <a:avLst/>
          </a:prstGeom>
          <a:solidFill>
            <a:schemeClr val="bg1"/>
          </a:solidFill>
        </p:spPr>
        <p:txBody>
          <a:bodyPr wrap="none" rtlCol="0">
            <a:spAutoFit/>
          </a:bodyPr>
          <a:lstStyle/>
          <a:p>
            <a:r>
              <a:rPr kumimoji="1" lang="ja-JP" altLang="en-US" sz="1600" dirty="0" smtClean="0"/>
              <a:t>中心からの距離</a:t>
            </a:r>
            <a:endParaRPr kumimoji="1" lang="ja-JP" altLang="en-US" sz="1600" dirty="0"/>
          </a:p>
        </p:txBody>
      </p:sp>
      <p:grpSp>
        <p:nvGrpSpPr>
          <p:cNvPr id="56" name="図形グループ 55"/>
          <p:cNvGrpSpPr/>
          <p:nvPr/>
        </p:nvGrpSpPr>
        <p:grpSpPr>
          <a:xfrm>
            <a:off x="7164288" y="3861048"/>
            <a:ext cx="986408" cy="1512167"/>
            <a:chOff x="7092280" y="3861049"/>
            <a:chExt cx="986408" cy="1512167"/>
          </a:xfrm>
        </p:grpSpPr>
        <p:cxnSp>
          <p:nvCxnSpPr>
            <p:cNvPr id="10" name="直線コネクタ 9"/>
            <p:cNvCxnSpPr/>
            <p:nvPr/>
          </p:nvCxnSpPr>
          <p:spPr>
            <a:xfrm rot="5400000">
              <a:off x="7056276" y="4545124"/>
              <a:ext cx="720080" cy="216024"/>
            </a:xfrm>
            <a:prstGeom prst="curvedConnector3">
              <a:avLst>
                <a:gd name="adj1" fmla="val -88587"/>
              </a:avLst>
            </a:prstGeom>
            <a:ln>
              <a:solidFill>
                <a:schemeClr val="tx1">
                  <a:lumMod val="85000"/>
                  <a:lumOff val="15000"/>
                </a:schemeClr>
              </a:solidFill>
            </a:ln>
            <a:effectLst/>
          </p:spPr>
          <p:style>
            <a:lnRef idx="2">
              <a:schemeClr val="dk1"/>
            </a:lnRef>
            <a:fillRef idx="0">
              <a:schemeClr val="dk1"/>
            </a:fillRef>
            <a:effectRef idx="1">
              <a:schemeClr val="dk1"/>
            </a:effectRef>
            <a:fontRef idx="minor">
              <a:schemeClr val="tx1"/>
            </a:fontRef>
          </p:style>
        </p:cxnSp>
        <p:cxnSp>
          <p:nvCxnSpPr>
            <p:cNvPr id="34" name="直線コネクタ 9"/>
            <p:cNvCxnSpPr/>
            <p:nvPr/>
          </p:nvCxnSpPr>
          <p:spPr>
            <a:xfrm rot="16200000" flipV="1">
              <a:off x="7056276" y="5049181"/>
              <a:ext cx="288032" cy="216024"/>
            </a:xfrm>
            <a:prstGeom prst="curvedConnector3">
              <a:avLst>
                <a:gd name="adj1" fmla="val 195674"/>
              </a:avLst>
            </a:prstGeom>
            <a:ln>
              <a:solidFill>
                <a:schemeClr val="tx1">
                  <a:lumMod val="85000"/>
                  <a:lumOff val="15000"/>
                </a:schemeClr>
              </a:solidFill>
            </a:ln>
            <a:effectLst/>
          </p:spPr>
          <p:style>
            <a:lnRef idx="2">
              <a:schemeClr val="dk1"/>
            </a:lnRef>
            <a:fillRef idx="0">
              <a:schemeClr val="dk1"/>
            </a:fillRef>
            <a:effectRef idx="1">
              <a:schemeClr val="dk1"/>
            </a:effectRef>
            <a:fontRef idx="minor">
              <a:schemeClr val="tx1"/>
            </a:fontRef>
          </p:style>
        </p:cxnSp>
        <p:cxnSp>
          <p:nvCxnSpPr>
            <p:cNvPr id="49" name="直線コネクタ 9"/>
            <p:cNvCxnSpPr/>
            <p:nvPr/>
          </p:nvCxnSpPr>
          <p:spPr>
            <a:xfrm rot="16200000" flipV="1">
              <a:off x="7452321" y="3933057"/>
              <a:ext cx="288031" cy="144016"/>
            </a:xfrm>
            <a:prstGeom prst="curvedConnector3">
              <a:avLst>
                <a:gd name="adj1" fmla="val 227172"/>
              </a:avLst>
            </a:prstGeom>
            <a:ln>
              <a:solidFill>
                <a:schemeClr val="tx1">
                  <a:lumMod val="85000"/>
                  <a:lumOff val="15000"/>
                </a:schemeClr>
              </a:solidFill>
            </a:ln>
            <a:effectLst/>
            <a:scene3d>
              <a:camera prst="orthographicFront">
                <a:rot lat="10800000" lon="0" rev="10800000"/>
              </a:camera>
              <a:lightRig rig="threePt" dir="t"/>
            </a:scene3d>
          </p:spPr>
          <p:style>
            <a:lnRef idx="2">
              <a:schemeClr val="dk1"/>
            </a:lnRef>
            <a:fillRef idx="0">
              <a:schemeClr val="dk1"/>
            </a:fillRef>
            <a:effectRef idx="1">
              <a:schemeClr val="dk1"/>
            </a:effectRef>
            <a:fontRef idx="minor">
              <a:schemeClr val="tx1"/>
            </a:fontRef>
          </p:style>
        </p:cxnSp>
        <p:sp>
          <p:nvSpPr>
            <p:cNvPr id="53" name="正方形/長方形 52"/>
            <p:cNvSpPr/>
            <p:nvPr/>
          </p:nvSpPr>
          <p:spPr>
            <a:xfrm>
              <a:off x="7164288" y="5013176"/>
              <a:ext cx="914400" cy="3600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ransition xmlns:p14="http://schemas.microsoft.com/office/powerpoint/2010/main" advTm="68735"/>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1" y="2204864"/>
            <a:ext cx="4392488" cy="1800200"/>
          </a:xfrm>
        </p:spPr>
        <p:txBody>
          <a:bodyPr>
            <a:normAutofit/>
          </a:bodyPr>
          <a:lstStyle/>
          <a:p>
            <a:pPr>
              <a:buNone/>
            </a:pPr>
            <a:r>
              <a:rPr lang="ja-JP" altLang="en-US" sz="1800" b="1" dirty="0" smtClean="0">
                <a:solidFill>
                  <a:srgbClr val="FF0000"/>
                </a:solidFill>
                <a:latin typeface="メイリオ"/>
                <a:ea typeface="メイリオ"/>
                <a:cs typeface="メイリオ"/>
              </a:rPr>
              <a:t>バイナリ瞳マスク・コロナグラフとは？</a:t>
            </a:r>
            <a:endParaRPr lang="en-US" altLang="ja-JP" sz="1800" b="1" dirty="0" smtClean="0">
              <a:solidFill>
                <a:srgbClr val="FF0000"/>
              </a:solidFill>
              <a:latin typeface="メイリオ"/>
              <a:ea typeface="メイリオ"/>
              <a:cs typeface="メイリオ"/>
            </a:endParaRPr>
          </a:p>
          <a:p>
            <a:r>
              <a:rPr kumimoji="1" lang="ja-JP" altLang="en-US" sz="1600" dirty="0" smtClean="0">
                <a:latin typeface="メイリオ"/>
                <a:ea typeface="メイリオ"/>
                <a:cs typeface="メイリオ"/>
              </a:rPr>
              <a:t>瞳面（開口）における形を変えることによって</a:t>
            </a:r>
            <a:r>
              <a:rPr lang="ja-JP" altLang="en-US" sz="1600" dirty="0" smtClean="0">
                <a:latin typeface="メイリオ"/>
                <a:ea typeface="メイリオ"/>
                <a:cs typeface="メイリオ"/>
              </a:rPr>
              <a:t>、</a:t>
            </a:r>
            <a:r>
              <a:rPr lang="en-US" altLang="ja-JP" sz="1600" dirty="0" smtClean="0">
                <a:latin typeface="メイリオ"/>
                <a:ea typeface="メイリオ"/>
                <a:cs typeface="メイリオ"/>
              </a:rPr>
              <a:t>Point Spread Function (PSF)</a:t>
            </a:r>
            <a:r>
              <a:rPr lang="ja-JP" altLang="en-US" sz="1600" dirty="0" smtClean="0">
                <a:latin typeface="メイリオ"/>
                <a:ea typeface="メイリオ"/>
                <a:cs typeface="メイリオ"/>
              </a:rPr>
              <a:t>を変えるコロナグラフ</a:t>
            </a:r>
            <a:endParaRPr kumimoji="1" lang="en-US" altLang="ja-JP" sz="1600" dirty="0" smtClean="0">
              <a:latin typeface="メイリオ"/>
              <a:ea typeface="メイリオ"/>
              <a:cs typeface="メイリオ"/>
            </a:endParaRPr>
          </a:p>
          <a:p>
            <a:pPr>
              <a:buNone/>
            </a:pPr>
            <a:endParaRPr kumimoji="1" lang="ja-JP" altLang="en-US" dirty="0">
              <a:latin typeface="メイリオ"/>
              <a:ea typeface="メイリオ"/>
              <a:cs typeface="メイリオ"/>
            </a:endParaRPr>
          </a:p>
        </p:txBody>
      </p:sp>
      <p:sp>
        <p:nvSpPr>
          <p:cNvPr id="16386" name="Rectangle 2"/>
          <p:cNvSpPr>
            <a:spLocks noChangeArrowheads="1"/>
          </p:cNvSpPr>
          <p:nvPr/>
        </p:nvSpPr>
        <p:spPr bwMode="auto">
          <a:xfrm>
            <a:off x="0" y="-184666"/>
            <a:ext cx="1846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テキスト ボックス 11"/>
          <p:cNvSpPr txBox="1"/>
          <p:nvPr/>
        </p:nvSpPr>
        <p:spPr>
          <a:xfrm>
            <a:off x="7626746" y="1700808"/>
            <a:ext cx="97770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像（</a:t>
            </a:r>
            <a:r>
              <a:rPr lang="en-US" altLang="ja-JP" dirty="0" smtClean="0"/>
              <a:t>PSF</a:t>
            </a:r>
            <a:r>
              <a:rPr lang="ja-JP" altLang="en-US" dirty="0" smtClean="0"/>
              <a:t>）</a:t>
            </a:r>
          </a:p>
        </p:txBody>
      </p:sp>
      <p:sp>
        <p:nvSpPr>
          <p:cNvPr id="23" name="テキスト ボックス 12"/>
          <p:cNvSpPr txBox="1"/>
          <p:nvPr/>
        </p:nvSpPr>
        <p:spPr>
          <a:xfrm>
            <a:off x="4932041" y="1700808"/>
            <a:ext cx="203132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瞳（望遠鏡の開口）</a:t>
            </a:r>
            <a:endParaRPr kumimoji="1" lang="ja-JP" altLang="en-US" dirty="0"/>
          </a:p>
        </p:txBody>
      </p:sp>
      <p:sp>
        <p:nvSpPr>
          <p:cNvPr id="77" name="テキスト ボックス 76"/>
          <p:cNvSpPr txBox="1"/>
          <p:nvPr/>
        </p:nvSpPr>
        <p:spPr>
          <a:xfrm>
            <a:off x="5076056" y="5733256"/>
            <a:ext cx="3888432" cy="830997"/>
          </a:xfrm>
          <a:prstGeom prst="rect">
            <a:avLst/>
          </a:prstGeom>
          <a:noFill/>
        </p:spPr>
        <p:txBody>
          <a:bodyPr wrap="square" rtlCol="0">
            <a:spAutoFit/>
          </a:bodyPr>
          <a:lstStyle/>
          <a:p>
            <a:r>
              <a:rPr lang="ja-JP" altLang="en-US" sz="1600" b="1" dirty="0" smtClean="0">
                <a:latin typeface="メイリオ"/>
                <a:ea typeface="メイリオ"/>
                <a:cs typeface="メイリオ"/>
              </a:rPr>
              <a:t>マスクのデザインを工夫する</a:t>
            </a:r>
            <a:endParaRPr lang="en-US" altLang="ja-JP" sz="1600" b="1" dirty="0" smtClean="0">
              <a:latin typeface="メイリオ"/>
              <a:ea typeface="メイリオ"/>
              <a:cs typeface="メイリオ"/>
            </a:endParaRPr>
          </a:p>
          <a:p>
            <a:r>
              <a:rPr lang="ja-JP" altLang="en-US" sz="1600" dirty="0" smtClean="0">
                <a:latin typeface="メイリオ"/>
                <a:ea typeface="メイリオ"/>
                <a:cs typeface="メイリオ"/>
              </a:rPr>
              <a:t>→</a:t>
            </a:r>
            <a:r>
              <a:rPr lang="en-US" altLang="ja-JP" sz="1600" dirty="0" smtClean="0">
                <a:latin typeface="メイリオ"/>
                <a:ea typeface="メイリオ"/>
                <a:cs typeface="メイリオ"/>
              </a:rPr>
              <a:t> </a:t>
            </a:r>
            <a:r>
              <a:rPr kumimoji="1" lang="ja-JP" altLang="en-US" sz="1600" dirty="0" smtClean="0">
                <a:latin typeface="メイリオ"/>
                <a:ea typeface="メイリオ"/>
                <a:cs typeface="メイリオ"/>
              </a:rPr>
              <a:t>中心星の</a:t>
            </a:r>
            <a:r>
              <a:rPr lang="en-US" altLang="ja-JP" sz="1600" dirty="0" smtClean="0">
                <a:latin typeface="メイリオ"/>
                <a:ea typeface="メイリオ"/>
                <a:cs typeface="メイリオ"/>
              </a:rPr>
              <a:t>Core</a:t>
            </a:r>
            <a:r>
              <a:rPr kumimoji="1" lang="ja-JP" altLang="en-US" sz="1600" dirty="0" smtClean="0">
                <a:latin typeface="メイリオ"/>
                <a:ea typeface="メイリオ"/>
                <a:cs typeface="メイリオ"/>
              </a:rPr>
              <a:t>のすぐそばに回折光を</a:t>
            </a:r>
            <a:endParaRPr kumimoji="1" lang="en-US" altLang="ja-JP" sz="1600" dirty="0" smtClean="0">
              <a:latin typeface="メイリオ"/>
              <a:ea typeface="メイリオ"/>
              <a:cs typeface="メイリオ"/>
            </a:endParaRPr>
          </a:p>
          <a:p>
            <a:r>
              <a:rPr lang="ja-JP" altLang="ja-JP" sz="1600" dirty="0">
                <a:latin typeface="メイリオ"/>
                <a:ea typeface="メイリオ"/>
                <a:cs typeface="メイリオ"/>
              </a:rPr>
              <a:t>　</a:t>
            </a:r>
            <a:r>
              <a:rPr lang="en-US" altLang="ja-JP" sz="1600" dirty="0">
                <a:latin typeface="メイリオ"/>
                <a:ea typeface="メイリオ"/>
                <a:cs typeface="メイリオ"/>
              </a:rPr>
              <a:t> </a:t>
            </a:r>
            <a:r>
              <a:rPr kumimoji="1" lang="ja-JP" altLang="en-US" sz="1600" dirty="0" smtClean="0">
                <a:latin typeface="メイリオ"/>
                <a:ea typeface="メイリオ"/>
                <a:cs typeface="メイリオ"/>
              </a:rPr>
              <a:t>低減した領域</a:t>
            </a:r>
            <a:r>
              <a:rPr lang="en-US" altLang="ja-JP" sz="1600" dirty="0" smtClean="0">
                <a:latin typeface="メイリオ"/>
                <a:ea typeface="メイリオ"/>
                <a:cs typeface="メイリオ"/>
              </a:rPr>
              <a:t>(</a:t>
            </a:r>
            <a:r>
              <a:rPr kumimoji="1" lang="en-US" altLang="ja-JP" sz="1600" dirty="0" smtClean="0">
                <a:latin typeface="メイリオ"/>
                <a:ea typeface="メイリオ"/>
                <a:cs typeface="メイリオ"/>
              </a:rPr>
              <a:t>DR</a:t>
            </a:r>
            <a:r>
              <a:rPr lang="en-US" altLang="ja-JP" sz="1600" dirty="0">
                <a:latin typeface="メイリオ"/>
                <a:ea typeface="メイリオ"/>
                <a:cs typeface="メイリオ"/>
              </a:rPr>
              <a:t>)</a:t>
            </a:r>
            <a:r>
              <a:rPr kumimoji="1" lang="ja-JP" altLang="en-US" sz="1600" dirty="0" smtClean="0">
                <a:latin typeface="メイリオ"/>
                <a:ea typeface="メイリオ"/>
                <a:cs typeface="メイリオ"/>
              </a:rPr>
              <a:t>を作り出している</a:t>
            </a:r>
            <a:endParaRPr kumimoji="1" lang="ja-JP" altLang="en-US" sz="1600" dirty="0">
              <a:latin typeface="メイリオ"/>
              <a:ea typeface="メイリオ"/>
              <a:cs typeface="メイリオ"/>
            </a:endParaRPr>
          </a:p>
        </p:txBody>
      </p:sp>
      <p:sp>
        <p:nvSpPr>
          <p:cNvPr id="78" name="テキスト ボックス 77"/>
          <p:cNvSpPr txBox="1"/>
          <p:nvPr/>
        </p:nvSpPr>
        <p:spPr>
          <a:xfrm>
            <a:off x="611561" y="3265241"/>
            <a:ext cx="3982455" cy="307777"/>
          </a:xfrm>
          <a:prstGeom prst="rect">
            <a:avLst/>
          </a:prstGeom>
          <a:noFill/>
        </p:spPr>
        <p:txBody>
          <a:bodyPr wrap="none" rtlCol="0">
            <a:spAutoFit/>
          </a:bodyPr>
          <a:lstStyle/>
          <a:p>
            <a:r>
              <a:rPr lang="en-US" altLang="ja-JP" sz="1400" dirty="0" smtClean="0">
                <a:latin typeface="メイリオ"/>
                <a:ea typeface="メイリオ"/>
                <a:cs typeface="メイリオ"/>
              </a:rPr>
              <a:t>(</a:t>
            </a:r>
            <a:r>
              <a:rPr lang="en-US" altLang="ja-JP" sz="1400" dirty="0" err="1" smtClean="0">
                <a:latin typeface="メイリオ"/>
                <a:ea typeface="メイリオ"/>
                <a:cs typeface="メイリオ"/>
              </a:rPr>
              <a:t>Vanderbei</a:t>
            </a:r>
            <a:r>
              <a:rPr lang="en-US" altLang="ja-JP" sz="1400" dirty="0" smtClean="0">
                <a:latin typeface="メイリオ"/>
                <a:ea typeface="メイリオ"/>
                <a:cs typeface="メイリオ"/>
              </a:rPr>
              <a:t> et al. 2004, Tanaka et al. 2006)</a:t>
            </a:r>
            <a:endParaRPr lang="ja-JP" altLang="en-US" sz="1400" dirty="0" smtClean="0">
              <a:latin typeface="メイリオ"/>
              <a:ea typeface="メイリオ"/>
              <a:cs typeface="メイリオ"/>
            </a:endParaRPr>
          </a:p>
        </p:txBody>
      </p:sp>
      <p:pic>
        <p:nvPicPr>
          <p:cNvPr id="79" name="Picture 2"/>
          <p:cNvPicPr>
            <a:picLocks noChangeAspect="1" noChangeArrowheads="1"/>
          </p:cNvPicPr>
          <p:nvPr/>
        </p:nvPicPr>
        <p:blipFill>
          <a:blip r:embed="rId3" cstate="print"/>
          <a:srcRect/>
          <a:stretch>
            <a:fillRect/>
          </a:stretch>
        </p:blipFill>
        <p:spPr bwMode="auto">
          <a:xfrm>
            <a:off x="5210383" y="3933056"/>
            <a:ext cx="1440160" cy="1440160"/>
          </a:xfrm>
          <a:prstGeom prst="rect">
            <a:avLst/>
          </a:prstGeom>
          <a:noFill/>
          <a:ln w="9525">
            <a:noFill/>
            <a:miter lim="800000"/>
            <a:headEnd/>
            <a:tailEnd/>
          </a:ln>
        </p:spPr>
      </p:pic>
      <p:pic>
        <p:nvPicPr>
          <p:cNvPr id="80" name="Picture 3"/>
          <p:cNvPicPr>
            <a:picLocks noChangeAspect="1" noChangeArrowheads="1"/>
          </p:cNvPicPr>
          <p:nvPr/>
        </p:nvPicPr>
        <p:blipFill>
          <a:blip r:embed="rId4" cstate="print"/>
          <a:srcRect/>
          <a:stretch>
            <a:fillRect/>
          </a:stretch>
        </p:blipFill>
        <p:spPr bwMode="auto">
          <a:xfrm>
            <a:off x="7311499" y="3923764"/>
            <a:ext cx="1436966" cy="1440160"/>
          </a:xfrm>
          <a:prstGeom prst="rect">
            <a:avLst/>
          </a:prstGeom>
          <a:noFill/>
          <a:ln w="9525">
            <a:noFill/>
            <a:miter lim="800000"/>
            <a:headEnd/>
            <a:tailEnd/>
          </a:ln>
        </p:spPr>
      </p:pic>
      <p:pic>
        <p:nvPicPr>
          <p:cNvPr id="57" name="図 4" descr="http://www.kusastro.kyoto-u.ac.jp/~iwamuro/LECTURE/OBS/psf_cs.gif"/>
          <p:cNvPicPr>
            <a:picLocks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rcRect/>
          <a:stretch>
            <a:fillRect/>
          </a:stretch>
        </p:blipFill>
        <p:spPr bwMode="auto">
          <a:xfrm>
            <a:off x="7308304" y="2132856"/>
            <a:ext cx="1385312" cy="1368152"/>
          </a:xfrm>
          <a:prstGeom prst="rect">
            <a:avLst/>
          </a:prstGeom>
          <a:noFill/>
          <a:ln w="9525">
            <a:noFill/>
            <a:miter lim="800000"/>
            <a:headEnd/>
            <a:tailEnd/>
          </a:ln>
        </p:spPr>
      </p:pic>
      <p:grpSp>
        <p:nvGrpSpPr>
          <p:cNvPr id="60" name="グループ化 59"/>
          <p:cNvGrpSpPr/>
          <p:nvPr/>
        </p:nvGrpSpPr>
        <p:grpSpPr>
          <a:xfrm>
            <a:off x="5220072" y="2132856"/>
            <a:ext cx="1440160" cy="1368152"/>
            <a:chOff x="5364088" y="2636912"/>
            <a:chExt cx="1080120" cy="1080000"/>
          </a:xfrm>
        </p:grpSpPr>
        <p:sp>
          <p:nvSpPr>
            <p:cNvPr id="59" name="正方形/長方形 58"/>
            <p:cNvSpPr/>
            <p:nvPr/>
          </p:nvSpPr>
          <p:spPr>
            <a:xfrm>
              <a:off x="5364088" y="2636912"/>
              <a:ext cx="1080120" cy="10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円/楕円 57"/>
            <p:cNvSpPr/>
            <p:nvPr/>
          </p:nvSpPr>
          <p:spPr>
            <a:xfrm>
              <a:off x="5616176" y="2888992"/>
              <a:ext cx="540000" cy="5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a:solidFill>
                  <a:srgbClr val="FFFFFF"/>
                </a:solidFill>
              </a:endParaRPr>
            </a:p>
          </p:txBody>
        </p:sp>
      </p:grpSp>
      <p:sp>
        <p:nvSpPr>
          <p:cNvPr id="62" name="正方形/長方形 61"/>
          <p:cNvSpPr/>
          <p:nvPr/>
        </p:nvSpPr>
        <p:spPr>
          <a:xfrm>
            <a:off x="467544" y="3717034"/>
            <a:ext cx="4032448" cy="1064907"/>
          </a:xfrm>
          <a:prstGeom prst="rect">
            <a:avLst/>
          </a:prstGeom>
          <a:solidFill>
            <a:schemeClr val="tx1"/>
          </a:solidFill>
        </p:spPr>
        <p:txBody>
          <a:bodyPr wrap="square">
            <a:spAutoFit/>
          </a:bodyPr>
          <a:lstStyle/>
          <a:p>
            <a:pPr marL="342900" lvl="0" indent="-342900" eaLnBrk="0" fontAlgn="base" hangingPunct="0">
              <a:spcBef>
                <a:spcPct val="20000"/>
              </a:spcBef>
              <a:spcAft>
                <a:spcPct val="0"/>
              </a:spcAft>
            </a:pPr>
            <a:r>
              <a:rPr lang="ja-JP" altLang="en-US" sz="2000" kern="0" dirty="0" smtClean="0">
                <a:solidFill>
                  <a:srgbClr val="FFFF00"/>
                </a:solidFill>
                <a:latin typeface="メイリオ" pitchFamily="50" charset="-128"/>
                <a:ea typeface="メイリオ" pitchFamily="50" charset="-128"/>
              </a:rPr>
              <a:t>バイナリマスクの原理的な利点</a:t>
            </a:r>
            <a:endParaRPr lang="en-US" altLang="ja-JP" sz="2000" kern="0" dirty="0" smtClean="0">
              <a:solidFill>
                <a:srgbClr val="FFFF00"/>
              </a:solidFill>
              <a:latin typeface="メイリオ" pitchFamily="50" charset="-128"/>
              <a:ea typeface="メイリオ" pitchFamily="50" charset="-128"/>
            </a:endParaRPr>
          </a:p>
          <a:p>
            <a:pPr marL="285750" indent="-285750" eaLnBrk="0" fontAlgn="base" hangingPunct="0">
              <a:spcBef>
                <a:spcPct val="20000"/>
              </a:spcBef>
              <a:spcAft>
                <a:spcPct val="0"/>
              </a:spcAft>
              <a:buFontTx/>
              <a:buChar char="–"/>
            </a:pPr>
            <a:r>
              <a:rPr lang="ja-JP" altLang="en-US" kern="0" dirty="0" smtClean="0">
                <a:solidFill>
                  <a:srgbClr val="FFFFFF"/>
                </a:solidFill>
                <a:latin typeface="メイリオ" pitchFamily="50" charset="-128"/>
                <a:ea typeface="メイリオ" pitchFamily="50" charset="-128"/>
              </a:rPr>
              <a:t>波長依存性が小さい</a:t>
            </a:r>
            <a:endParaRPr lang="en-US" altLang="ja-JP" kern="0" dirty="0" smtClean="0">
              <a:solidFill>
                <a:srgbClr val="FFFFFF"/>
              </a:solidFill>
              <a:latin typeface="メイリオ" pitchFamily="50" charset="-128"/>
              <a:ea typeface="メイリオ" pitchFamily="50" charset="-128"/>
            </a:endParaRPr>
          </a:p>
          <a:p>
            <a:pPr marL="285750" indent="-285750" eaLnBrk="0" fontAlgn="base" hangingPunct="0">
              <a:spcBef>
                <a:spcPct val="20000"/>
              </a:spcBef>
              <a:spcAft>
                <a:spcPct val="0"/>
              </a:spcAft>
              <a:buFontTx/>
              <a:buChar char="–"/>
            </a:pPr>
            <a:r>
              <a:rPr lang="ja-JP" altLang="en-US" kern="0" dirty="0" smtClean="0">
                <a:solidFill>
                  <a:srgbClr val="FFFFFF"/>
                </a:solidFill>
                <a:latin typeface="メイリオ" pitchFamily="50" charset="-128"/>
                <a:ea typeface="メイリオ" pitchFamily="50" charset="-128"/>
              </a:rPr>
              <a:t>ポインティング誤差に対して強い</a:t>
            </a:r>
            <a:endParaRPr lang="ja-JP" altLang="en-US" sz="1400" dirty="0"/>
          </a:p>
        </p:txBody>
      </p:sp>
      <p:sp>
        <p:nvSpPr>
          <p:cNvPr id="63" name="正方形/長方形 62"/>
          <p:cNvSpPr/>
          <p:nvPr/>
        </p:nvSpPr>
        <p:spPr>
          <a:xfrm>
            <a:off x="683568" y="44624"/>
            <a:ext cx="7920880" cy="707886"/>
          </a:xfrm>
          <a:prstGeom prst="rect">
            <a:avLst/>
          </a:prstGeom>
          <a:noFill/>
        </p:spPr>
        <p:txBody>
          <a:bodyPr wrap="square">
            <a:spAutoFit/>
            <a:scene3d>
              <a:camera prst="orthographicFront"/>
              <a:lightRig rig="balanced" dir="t"/>
            </a:scene3d>
            <a:sp3d>
              <a:extrusionClr>
                <a:srgbClr val="FF0000"/>
              </a:extrusionClr>
              <a:contourClr>
                <a:schemeClr val="bg1"/>
              </a:contourClr>
            </a:sp3d>
          </a:bodyPr>
          <a:lstStyle/>
          <a:p>
            <a:pPr fontAlgn="base">
              <a:spcBef>
                <a:spcPct val="0"/>
              </a:spcBef>
              <a:spcAft>
                <a:spcPct val="0"/>
              </a:spcAft>
              <a:defRPr/>
            </a:pPr>
            <a:r>
              <a:rPr lang="ja-JP" altLang="en-US" sz="40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本研究に用いたコロナグラフの方式</a:t>
            </a:r>
          </a:p>
        </p:txBody>
      </p:sp>
      <p:sp>
        <p:nvSpPr>
          <p:cNvPr id="2" name="テキスト ボックス 1"/>
          <p:cNvSpPr txBox="1"/>
          <p:nvPr/>
        </p:nvSpPr>
        <p:spPr>
          <a:xfrm>
            <a:off x="1514750" y="836712"/>
            <a:ext cx="6602514" cy="646331"/>
          </a:xfrm>
          <a:prstGeom prst="rect">
            <a:avLst/>
          </a:prstGeom>
          <a:noFill/>
        </p:spPr>
        <p:txBody>
          <a:bodyPr wrap="none" rtlCol="0">
            <a:spAutoFit/>
          </a:bodyPr>
          <a:lstStyle/>
          <a:p>
            <a:pPr marL="0" lvl="1"/>
            <a:r>
              <a:rPr kumimoji="1" lang="ja-JP" altLang="en-US" dirty="0" smtClean="0"/>
              <a:t>コロナグラフには様々な種類がある</a:t>
            </a:r>
            <a:r>
              <a:rPr lang="ja-JP" altLang="en-US" sz="1200" dirty="0">
                <a:latin typeface="メイリオ"/>
                <a:ea typeface="メイリオ"/>
                <a:cs typeface="メイリオ"/>
              </a:rPr>
              <a:t>（</a:t>
            </a:r>
            <a:r>
              <a:rPr lang="en-US" altLang="ja-JP" sz="1200" dirty="0">
                <a:latin typeface="メイリオ"/>
                <a:ea typeface="メイリオ"/>
                <a:cs typeface="メイリオ"/>
              </a:rPr>
              <a:t>e.g., </a:t>
            </a:r>
            <a:r>
              <a:rPr lang="en-US" altLang="ja-JP" sz="1200" dirty="0" err="1">
                <a:latin typeface="メイリオ"/>
                <a:ea typeface="メイリオ"/>
                <a:cs typeface="メイリオ"/>
              </a:rPr>
              <a:t>Guyon</a:t>
            </a:r>
            <a:r>
              <a:rPr lang="en-US" altLang="ja-JP" sz="1200" dirty="0">
                <a:latin typeface="メイリオ"/>
                <a:ea typeface="メイリオ"/>
                <a:cs typeface="メイリオ"/>
              </a:rPr>
              <a:t> et al., </a:t>
            </a:r>
            <a:r>
              <a:rPr lang="en-US" altLang="ja-JP" sz="1200" dirty="0" err="1">
                <a:latin typeface="メイリオ"/>
                <a:ea typeface="メイリオ"/>
                <a:cs typeface="メイリオ"/>
              </a:rPr>
              <a:t>ApJ</a:t>
            </a:r>
            <a:r>
              <a:rPr lang="en-US" altLang="ja-JP" sz="1200" dirty="0">
                <a:latin typeface="メイリオ"/>
                <a:ea typeface="メイリオ"/>
                <a:cs typeface="メイリオ"/>
              </a:rPr>
              <a:t>, 167, 2006</a:t>
            </a:r>
            <a:r>
              <a:rPr lang="ja-JP" altLang="en-US" sz="1200" dirty="0" smtClean="0">
                <a:latin typeface="メイリオ"/>
                <a:ea typeface="メイリオ"/>
                <a:cs typeface="メイリオ"/>
              </a:rPr>
              <a:t>）</a:t>
            </a:r>
            <a:r>
              <a:rPr kumimoji="1" lang="ja-JP" altLang="en-US" dirty="0" smtClean="0"/>
              <a:t>。</a:t>
            </a:r>
            <a:endParaRPr kumimoji="1" lang="en-US" altLang="ja-JP" dirty="0" smtClean="0"/>
          </a:p>
          <a:p>
            <a:r>
              <a:rPr kumimoji="1" lang="ja-JP" altLang="en-US" dirty="0" smtClean="0"/>
              <a:t>本研究では、バイナリ瞳マスク方式のコロナグラフを用いた。</a:t>
            </a:r>
            <a:endParaRPr kumimoji="1" lang="ja-JP" altLang="en-US" dirty="0"/>
          </a:p>
        </p:txBody>
      </p:sp>
      <p:cxnSp>
        <p:nvCxnSpPr>
          <p:cNvPr id="6" name="直線矢印コネクタ 5"/>
          <p:cNvCxnSpPr/>
          <p:nvPr/>
        </p:nvCxnSpPr>
        <p:spPr>
          <a:xfrm flipH="1" flipV="1">
            <a:off x="8028384" y="4715852"/>
            <a:ext cx="144016"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テキスト ボックス 8"/>
          <p:cNvSpPr txBox="1"/>
          <p:nvPr/>
        </p:nvSpPr>
        <p:spPr>
          <a:xfrm>
            <a:off x="8018531" y="5363924"/>
            <a:ext cx="624803" cy="369332"/>
          </a:xfrm>
          <a:prstGeom prst="rect">
            <a:avLst/>
          </a:prstGeom>
          <a:noFill/>
        </p:spPr>
        <p:txBody>
          <a:bodyPr wrap="none" rtlCol="0">
            <a:spAutoFit/>
          </a:bodyPr>
          <a:lstStyle/>
          <a:p>
            <a:r>
              <a:rPr kumimoji="1" lang="en-US" altLang="ja-JP" dirty="0" smtClean="0">
                <a:solidFill>
                  <a:schemeClr val="accent6"/>
                </a:solidFill>
              </a:rPr>
              <a:t>Core</a:t>
            </a:r>
            <a:endParaRPr kumimoji="1" lang="ja-JP" altLang="en-US" dirty="0">
              <a:solidFill>
                <a:schemeClr val="accent6"/>
              </a:solidFill>
            </a:endParaRPr>
          </a:p>
        </p:txBody>
      </p:sp>
      <p:sp>
        <p:nvSpPr>
          <p:cNvPr id="5" name="右矢印 4"/>
          <p:cNvSpPr/>
          <p:nvPr/>
        </p:nvSpPr>
        <p:spPr>
          <a:xfrm>
            <a:off x="6732241" y="2564904"/>
            <a:ext cx="504056"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4" name="右矢印 53"/>
          <p:cNvSpPr/>
          <p:nvPr/>
        </p:nvSpPr>
        <p:spPr>
          <a:xfrm>
            <a:off x="6732241" y="4384528"/>
            <a:ext cx="504056"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角丸四角形 6"/>
          <p:cNvSpPr/>
          <p:nvPr/>
        </p:nvSpPr>
        <p:spPr>
          <a:xfrm>
            <a:off x="4716016" y="1556792"/>
            <a:ext cx="4320480" cy="5184576"/>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grpSp>
        <p:nvGrpSpPr>
          <p:cNvPr id="10" name="図形グループ 9"/>
          <p:cNvGrpSpPr/>
          <p:nvPr/>
        </p:nvGrpSpPr>
        <p:grpSpPr>
          <a:xfrm>
            <a:off x="7146638" y="3573016"/>
            <a:ext cx="1817850" cy="1584176"/>
            <a:chOff x="7146638" y="3573016"/>
            <a:chExt cx="1817850" cy="1584176"/>
          </a:xfrm>
        </p:grpSpPr>
        <p:sp>
          <p:nvSpPr>
            <p:cNvPr id="24" name="テキスト ボックス 23"/>
            <p:cNvSpPr txBox="1"/>
            <p:nvPr/>
          </p:nvSpPr>
          <p:spPr>
            <a:xfrm>
              <a:off x="7146638" y="3573016"/>
              <a:ext cx="1817850" cy="369332"/>
            </a:xfrm>
            <a:prstGeom prst="rect">
              <a:avLst/>
            </a:prstGeom>
            <a:noFill/>
          </p:spPr>
          <p:txBody>
            <a:bodyPr wrap="none" rtlCol="0">
              <a:spAutoFit/>
            </a:bodyPr>
            <a:lstStyle/>
            <a:p>
              <a:r>
                <a:rPr lang="en-US" altLang="ja-JP" dirty="0" smtClean="0">
                  <a:solidFill>
                    <a:schemeClr val="accent5"/>
                  </a:solidFill>
                </a:rPr>
                <a:t>Dark Region</a:t>
              </a:r>
              <a:r>
                <a:rPr lang="ja-JP" altLang="en-US" dirty="0" smtClean="0">
                  <a:solidFill>
                    <a:schemeClr val="accent5"/>
                  </a:solidFill>
                </a:rPr>
                <a:t>（</a:t>
              </a:r>
              <a:r>
                <a:rPr lang="en-US" altLang="ja-JP" dirty="0" smtClean="0">
                  <a:solidFill>
                    <a:schemeClr val="accent5"/>
                  </a:solidFill>
                </a:rPr>
                <a:t>DR</a:t>
              </a:r>
              <a:r>
                <a:rPr lang="ja-JP" altLang="en-US" dirty="0" smtClean="0">
                  <a:solidFill>
                    <a:schemeClr val="accent5"/>
                  </a:solidFill>
                </a:rPr>
                <a:t>）</a:t>
              </a:r>
              <a:endParaRPr kumimoji="1" lang="ja-JP" altLang="en-US" dirty="0">
                <a:solidFill>
                  <a:schemeClr val="accent5"/>
                </a:solidFill>
              </a:endParaRPr>
            </a:p>
          </p:txBody>
        </p:sp>
        <p:sp>
          <p:nvSpPr>
            <p:cNvPr id="4" name="正方形/長方形 3"/>
            <p:cNvSpPr/>
            <p:nvPr/>
          </p:nvSpPr>
          <p:spPr>
            <a:xfrm>
              <a:off x="7524328" y="4149080"/>
              <a:ext cx="432048" cy="432048"/>
            </a:xfrm>
            <a:prstGeom prst="rect">
              <a:avLst/>
            </a:prstGeom>
            <a:noFill/>
            <a:ln w="317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100392" y="4149080"/>
              <a:ext cx="432048" cy="432048"/>
            </a:xfrm>
            <a:prstGeom prst="rect">
              <a:avLst/>
            </a:prstGeom>
            <a:noFill/>
            <a:ln w="317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524328" y="4725144"/>
              <a:ext cx="432048" cy="432048"/>
            </a:xfrm>
            <a:prstGeom prst="rect">
              <a:avLst/>
            </a:prstGeom>
            <a:noFill/>
            <a:ln w="317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8100392" y="4725144"/>
              <a:ext cx="432048" cy="432048"/>
            </a:xfrm>
            <a:prstGeom prst="rect">
              <a:avLst/>
            </a:prstGeom>
            <a:noFill/>
            <a:ln w="317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98596211"/>
      </p:ext>
    </p:extLst>
  </p:cSld>
  <p:clrMapOvr>
    <a:masterClrMapping/>
  </p:clrMapOvr>
  <p:transition xmlns:p14="http://schemas.microsoft.com/office/powerpoint/2010/main" advTm="1330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700808"/>
            <a:ext cx="2664296" cy="1561161"/>
          </a:xfrm>
          <a:prstGeom prst="rect">
            <a:avLst/>
          </a:prstGeom>
        </p:spPr>
      </p:pic>
      <p:sp>
        <p:nvSpPr>
          <p:cNvPr id="4" name="テキスト ボックス 3"/>
          <p:cNvSpPr txBox="1"/>
          <p:nvPr/>
        </p:nvSpPr>
        <p:spPr>
          <a:xfrm>
            <a:off x="683568" y="1916834"/>
            <a:ext cx="4831521" cy="1200329"/>
          </a:xfrm>
          <a:prstGeom prst="rect">
            <a:avLst/>
          </a:prstGeom>
          <a:noFill/>
        </p:spPr>
        <p:txBody>
          <a:bodyPr wrap="none" rtlCol="0">
            <a:spAutoFit/>
          </a:bodyPr>
          <a:lstStyle/>
          <a:p>
            <a:r>
              <a:rPr lang="ja-JP" altLang="en-US" dirty="0" smtClean="0"/>
              <a:t>→　</a:t>
            </a:r>
            <a:r>
              <a:rPr lang="ja-JP" altLang="en-US" dirty="0" smtClean="0">
                <a:latin typeface="+mn-ea"/>
              </a:rPr>
              <a:t>コントラスト</a:t>
            </a:r>
            <a:r>
              <a:rPr lang="en-US" altLang="ja-JP" dirty="0" smtClean="0">
                <a:latin typeface="+mj-lt"/>
              </a:rPr>
              <a:t>*</a:t>
            </a:r>
            <a:r>
              <a:rPr lang="ja-JP" altLang="en-US" dirty="0" smtClean="0">
                <a:latin typeface="+mj-lt"/>
              </a:rPr>
              <a:t>　</a:t>
            </a:r>
            <a:r>
              <a:rPr lang="en-US" altLang="ja-JP" dirty="0" smtClean="0">
                <a:latin typeface="+mn-ea"/>
              </a:rPr>
              <a:t>1.1×10</a:t>
            </a:r>
            <a:r>
              <a:rPr lang="en-US" altLang="ja-JP" baseline="30000" dirty="0" smtClean="0">
                <a:latin typeface="+mn-ea"/>
              </a:rPr>
              <a:t>-7</a:t>
            </a:r>
            <a:r>
              <a:rPr lang="ja-JP" altLang="en-US" dirty="0" smtClean="0">
                <a:latin typeface="+mn-ea"/>
              </a:rPr>
              <a:t>（設計限界）を達成！</a:t>
            </a:r>
            <a:endParaRPr lang="en-US" altLang="ja-JP" dirty="0" smtClean="0">
              <a:latin typeface="+mn-ea"/>
            </a:endParaRPr>
          </a:p>
          <a:p>
            <a:r>
              <a:rPr lang="ja-JP" altLang="en-US" dirty="0" smtClean="0">
                <a:latin typeface="+mn-ea"/>
              </a:rPr>
              <a:t>　　設計限界の残存パターンを確認</a:t>
            </a:r>
            <a:endParaRPr lang="en-US" altLang="ja-JP" dirty="0" smtClean="0">
              <a:latin typeface="+mn-ea"/>
            </a:endParaRPr>
          </a:p>
          <a:p>
            <a:pPr lvl="0" algn="ctr">
              <a:buNone/>
            </a:pPr>
            <a:r>
              <a:rPr lang="ja-JP" altLang="en-US" dirty="0" smtClean="0"/>
              <a:t>　　　　　　　　　　　　　　　　</a:t>
            </a:r>
            <a:r>
              <a:rPr lang="en-US" altLang="ja-JP" dirty="0" smtClean="0"/>
              <a:t>(</a:t>
            </a:r>
            <a:r>
              <a:rPr lang="en-US" altLang="ja-JP" dirty="0" err="1" smtClean="0"/>
              <a:t>Enya</a:t>
            </a:r>
            <a:r>
              <a:rPr lang="ja-JP" altLang="en-US" dirty="0" smtClean="0"/>
              <a:t> </a:t>
            </a:r>
            <a:r>
              <a:rPr lang="en-US" altLang="ja-JP" dirty="0" smtClean="0"/>
              <a:t>et al. 2007)</a:t>
            </a:r>
          </a:p>
          <a:p>
            <a:endParaRPr kumimoji="1" lang="ja-JP" altLang="en-US" dirty="0"/>
          </a:p>
        </p:txBody>
      </p:sp>
      <p:sp>
        <p:nvSpPr>
          <p:cNvPr id="10" name="テキスト ボックス 9"/>
          <p:cNvSpPr txBox="1"/>
          <p:nvPr/>
        </p:nvSpPr>
        <p:spPr>
          <a:xfrm>
            <a:off x="555853" y="1412776"/>
            <a:ext cx="3211135" cy="338554"/>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FF0000"/>
                </a:solidFill>
              </a:rPr>
              <a:t>大気中</a:t>
            </a:r>
            <a:r>
              <a:rPr lang="en-US" altLang="ja-JP" sz="1600" dirty="0" smtClean="0">
                <a:solidFill>
                  <a:srgbClr val="FF0000"/>
                </a:solidFill>
              </a:rPr>
              <a:t> </a:t>
            </a:r>
            <a:r>
              <a:rPr lang="ja-JP" altLang="en-US" sz="1600" dirty="0" smtClean="0">
                <a:solidFill>
                  <a:srgbClr val="FF0000"/>
                </a:solidFill>
              </a:rPr>
              <a:t>・</a:t>
            </a:r>
            <a:r>
              <a:rPr lang="en-US" altLang="ja-JP" sz="1600" dirty="0" smtClean="0">
                <a:solidFill>
                  <a:srgbClr val="FF0000"/>
                </a:solidFill>
              </a:rPr>
              <a:t> </a:t>
            </a:r>
            <a:r>
              <a:rPr lang="ja-JP" altLang="en-US" sz="1600" dirty="0" smtClean="0">
                <a:solidFill>
                  <a:srgbClr val="FF0000"/>
                </a:solidFill>
              </a:rPr>
              <a:t>常温</a:t>
            </a:r>
            <a:r>
              <a:rPr lang="en-US" altLang="ja-JP" sz="1600" dirty="0" smtClean="0">
                <a:solidFill>
                  <a:srgbClr val="FF0000"/>
                </a:solidFill>
              </a:rPr>
              <a:t> </a:t>
            </a:r>
            <a:r>
              <a:rPr lang="ja-JP" altLang="en-US" sz="1600" dirty="0" smtClean="0">
                <a:solidFill>
                  <a:srgbClr val="FF0000"/>
                </a:solidFill>
              </a:rPr>
              <a:t>・</a:t>
            </a:r>
            <a:r>
              <a:rPr lang="en-US" altLang="ja-JP" sz="1600" dirty="0" smtClean="0">
                <a:solidFill>
                  <a:srgbClr val="FF0000"/>
                </a:solidFill>
              </a:rPr>
              <a:t> </a:t>
            </a:r>
            <a:r>
              <a:rPr lang="ja-JP" altLang="en-US" sz="1600" dirty="0" smtClean="0">
                <a:solidFill>
                  <a:srgbClr val="FF0000"/>
                </a:solidFill>
              </a:rPr>
              <a:t>バイナリマスク</a:t>
            </a:r>
            <a:endParaRPr kumimoji="1" lang="ja-JP" altLang="en-US" sz="1600" dirty="0"/>
          </a:p>
        </p:txBody>
      </p:sp>
      <p:sp>
        <p:nvSpPr>
          <p:cNvPr id="22" name="テキスト ボックス 21"/>
          <p:cNvSpPr txBox="1"/>
          <p:nvPr/>
        </p:nvSpPr>
        <p:spPr>
          <a:xfrm>
            <a:off x="827584" y="2780928"/>
            <a:ext cx="3801041" cy="307777"/>
          </a:xfrm>
          <a:prstGeom prst="rect">
            <a:avLst/>
          </a:prstGeom>
          <a:noFill/>
        </p:spPr>
        <p:txBody>
          <a:bodyPr wrap="none" rtlCol="0">
            <a:spAutoFit/>
          </a:bodyPr>
          <a:lstStyle/>
          <a:p>
            <a:r>
              <a:rPr kumimoji="1" lang="en-US" altLang="ja-JP" sz="1400" dirty="0" smtClean="0">
                <a:solidFill>
                  <a:schemeClr val="tx1">
                    <a:lumMod val="65000"/>
                    <a:lumOff val="35000"/>
                  </a:schemeClr>
                </a:solidFill>
              </a:rPr>
              <a:t>*</a:t>
            </a:r>
            <a:r>
              <a:rPr kumimoji="1" lang="ja-JP" altLang="en-US" sz="1400" dirty="0" smtClean="0">
                <a:solidFill>
                  <a:schemeClr val="tx1">
                    <a:lumMod val="65000"/>
                    <a:lumOff val="35000"/>
                  </a:schemeClr>
                </a:solidFill>
              </a:rPr>
              <a:t>　</a:t>
            </a:r>
            <a:r>
              <a:rPr lang="en-US" altLang="ja-JP" sz="1400" dirty="0" smtClean="0">
                <a:solidFill>
                  <a:schemeClr val="tx1">
                    <a:lumMod val="65000"/>
                    <a:lumOff val="35000"/>
                  </a:schemeClr>
                </a:solidFill>
              </a:rPr>
              <a:t>Core</a:t>
            </a:r>
            <a:r>
              <a:rPr kumimoji="1" lang="ja-JP" altLang="en-US" sz="1400" dirty="0" smtClean="0">
                <a:solidFill>
                  <a:schemeClr val="tx1">
                    <a:lumMod val="65000"/>
                    <a:lumOff val="35000"/>
                  </a:schemeClr>
                </a:solidFill>
              </a:rPr>
              <a:t>のピーク値に対する</a:t>
            </a:r>
            <a:r>
              <a:rPr kumimoji="1" lang="en-US" altLang="ja-JP" sz="1400" dirty="0" smtClean="0">
                <a:solidFill>
                  <a:schemeClr val="tx1">
                    <a:lumMod val="65000"/>
                    <a:lumOff val="35000"/>
                  </a:schemeClr>
                </a:solidFill>
              </a:rPr>
              <a:t>DR</a:t>
            </a:r>
            <a:r>
              <a:rPr kumimoji="1" lang="ja-JP" altLang="en-US" sz="1400" dirty="0" smtClean="0">
                <a:solidFill>
                  <a:schemeClr val="tx1">
                    <a:lumMod val="65000"/>
                    <a:lumOff val="35000"/>
                  </a:schemeClr>
                </a:solidFill>
              </a:rPr>
              <a:t>の</a:t>
            </a:r>
            <a:r>
              <a:rPr lang="ja-JP" altLang="en-US" sz="1400" dirty="0" smtClean="0">
                <a:solidFill>
                  <a:schemeClr val="tx1">
                    <a:lumMod val="65000"/>
                    <a:lumOff val="35000"/>
                  </a:schemeClr>
                </a:solidFill>
              </a:rPr>
              <a:t>領域平均の比</a:t>
            </a:r>
            <a:endParaRPr kumimoji="1" lang="ja-JP" altLang="en-US" sz="1400" dirty="0">
              <a:solidFill>
                <a:schemeClr val="tx1">
                  <a:lumMod val="65000"/>
                  <a:lumOff val="35000"/>
                </a:schemeClr>
              </a:solidFill>
            </a:endParaRPr>
          </a:p>
        </p:txBody>
      </p:sp>
      <p:sp>
        <p:nvSpPr>
          <p:cNvPr id="38" name="正方形/長方形 37"/>
          <p:cNvSpPr/>
          <p:nvPr/>
        </p:nvSpPr>
        <p:spPr>
          <a:xfrm>
            <a:off x="251520" y="68431"/>
            <a:ext cx="8640960" cy="1200329"/>
          </a:xfrm>
          <a:prstGeom prst="rect">
            <a:avLst/>
          </a:prstGeom>
          <a:noFill/>
        </p:spPr>
        <p:txBody>
          <a:bodyPr wrap="square">
            <a:spAutoFit/>
            <a:scene3d>
              <a:camera prst="orthographicFront"/>
              <a:lightRig rig="balanced" dir="t"/>
            </a:scene3d>
            <a:sp3d>
              <a:extrusionClr>
                <a:srgbClr val="FF0000"/>
              </a:extrusionClr>
              <a:contourClr>
                <a:schemeClr val="bg1"/>
              </a:contourClr>
            </a:sp3d>
          </a:bodyPr>
          <a:lstStyle/>
          <a:p>
            <a:pPr algn="ctr" fontAlgn="base">
              <a:spcBef>
                <a:spcPct val="0"/>
              </a:spcBef>
              <a:spcAft>
                <a:spcPct val="0"/>
              </a:spcAft>
              <a:defRPr/>
            </a:pPr>
            <a:r>
              <a:rPr lang="ja-JP" altLang="en-US" sz="36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これまで我々のグループでおこなわれた</a:t>
            </a:r>
            <a:endParaRPr lang="en-US" altLang="ja-JP" sz="36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endParaRPr>
          </a:p>
          <a:p>
            <a:pPr algn="ctr" fontAlgn="base">
              <a:spcBef>
                <a:spcPct val="0"/>
              </a:spcBef>
              <a:spcAft>
                <a:spcPct val="0"/>
              </a:spcAft>
              <a:defRPr/>
            </a:pPr>
            <a:r>
              <a:rPr lang="ja-JP" altLang="en-US" sz="3600" cap="all" dirty="0" smtClean="0">
                <a:ln w="9000" cmpd="sng">
                  <a:noFill/>
                  <a:prstDash val="solid"/>
                </a:ln>
                <a:solidFill>
                  <a:srgbClr val="000000"/>
                </a:solidFill>
                <a:effectLst>
                  <a:glow rad="101600">
                    <a:srgbClr val="FFFFFF">
                      <a:alpha val="60000"/>
                    </a:srgbClr>
                  </a:glow>
                  <a:outerShdw dist="50800" sx="1000" sy="1000" algn="ctr" rotWithShape="0">
                    <a:srgbClr val="000000"/>
                  </a:outerShdw>
                </a:effectLst>
                <a:latin typeface="+mj-ea"/>
                <a:ea typeface="+mj-ea"/>
              </a:rPr>
              <a:t>可視光レーザー原理検証実験</a:t>
            </a:r>
          </a:p>
        </p:txBody>
      </p:sp>
      <p:sp>
        <p:nvSpPr>
          <p:cNvPr id="24" name="テキスト ボックス 23"/>
          <p:cNvSpPr txBox="1"/>
          <p:nvPr/>
        </p:nvSpPr>
        <p:spPr>
          <a:xfrm>
            <a:off x="5932865" y="1340768"/>
            <a:ext cx="3211135" cy="307777"/>
          </a:xfrm>
          <a:prstGeom prst="rect">
            <a:avLst/>
          </a:prstGeom>
          <a:noFill/>
        </p:spPr>
        <p:txBody>
          <a:bodyPr wrap="none" rtlCol="0">
            <a:spAutoFit/>
          </a:bodyPr>
          <a:lstStyle/>
          <a:p>
            <a:pPr marL="285750" indent="-285750">
              <a:buFont typeface="Wingdings" charset="2"/>
              <a:buChar char="l"/>
            </a:pPr>
            <a:r>
              <a:rPr lang="ja-JP" altLang="en-US" sz="1400" dirty="0" smtClean="0">
                <a:solidFill>
                  <a:schemeClr val="tx2">
                    <a:lumMod val="75000"/>
                  </a:schemeClr>
                </a:solidFill>
              </a:rPr>
              <a:t>実験</a:t>
            </a:r>
            <a:r>
              <a:rPr lang="ja-JP" altLang="en-US" sz="1400" dirty="0">
                <a:solidFill>
                  <a:schemeClr val="tx2">
                    <a:lumMod val="75000"/>
                  </a:schemeClr>
                </a:solidFill>
              </a:rPr>
              <a:t>で得られた</a:t>
            </a:r>
            <a:r>
              <a:rPr lang="en-US" altLang="ja-JP" sz="1400" dirty="0">
                <a:solidFill>
                  <a:schemeClr val="tx2">
                    <a:lumMod val="75000"/>
                  </a:schemeClr>
                </a:solidFill>
              </a:rPr>
              <a:t>PSF</a:t>
            </a:r>
            <a:r>
              <a:rPr lang="ja-JP" altLang="en-US" sz="1400" dirty="0">
                <a:solidFill>
                  <a:schemeClr val="tx2">
                    <a:lumMod val="75000"/>
                  </a:schemeClr>
                </a:solidFill>
              </a:rPr>
              <a:t>（左：</a:t>
            </a:r>
            <a:r>
              <a:rPr lang="en-US" altLang="ja-JP" sz="1400" dirty="0">
                <a:solidFill>
                  <a:schemeClr val="tx2">
                    <a:lumMod val="75000"/>
                  </a:schemeClr>
                </a:solidFill>
              </a:rPr>
              <a:t>Core,</a:t>
            </a:r>
            <a:r>
              <a:rPr lang="ja-JP" altLang="en-US" sz="1400" dirty="0">
                <a:solidFill>
                  <a:schemeClr val="tx2">
                    <a:lumMod val="75000"/>
                  </a:schemeClr>
                </a:solidFill>
              </a:rPr>
              <a:t>右：</a:t>
            </a:r>
            <a:r>
              <a:rPr lang="en-US" altLang="ja-JP" sz="1400" dirty="0">
                <a:solidFill>
                  <a:schemeClr val="tx2">
                    <a:lumMod val="75000"/>
                  </a:schemeClr>
                </a:solidFill>
              </a:rPr>
              <a:t>DR</a:t>
            </a:r>
            <a:r>
              <a:rPr lang="ja-JP" altLang="en-US" sz="1400" dirty="0" smtClean="0">
                <a:solidFill>
                  <a:schemeClr val="tx2">
                    <a:lumMod val="75000"/>
                  </a:schemeClr>
                </a:solidFill>
              </a:rPr>
              <a:t>）</a:t>
            </a:r>
            <a:endParaRPr lang="ja-JP" altLang="en-US" sz="1400" dirty="0">
              <a:solidFill>
                <a:schemeClr val="tx2">
                  <a:lumMod val="75000"/>
                </a:schemeClr>
              </a:solidFill>
            </a:endParaRPr>
          </a:p>
        </p:txBody>
      </p:sp>
      <p:sp>
        <p:nvSpPr>
          <p:cNvPr id="3" name="テキスト ボックス 2"/>
          <p:cNvSpPr txBox="1"/>
          <p:nvPr/>
        </p:nvSpPr>
        <p:spPr>
          <a:xfrm>
            <a:off x="5940152" y="3140968"/>
            <a:ext cx="184666" cy="307777"/>
          </a:xfrm>
          <a:prstGeom prst="rect">
            <a:avLst/>
          </a:prstGeom>
          <a:noFill/>
        </p:spPr>
        <p:txBody>
          <a:bodyPr wrap="none" rtlCol="0">
            <a:spAutoFit/>
          </a:bodyPr>
          <a:lstStyle/>
          <a:p>
            <a:endParaRPr kumimoji="1" lang="ja-JP" altLang="en-US" sz="1400" dirty="0"/>
          </a:p>
        </p:txBody>
      </p:sp>
      <p:grpSp>
        <p:nvGrpSpPr>
          <p:cNvPr id="48" name="図形グループ 47"/>
          <p:cNvGrpSpPr/>
          <p:nvPr/>
        </p:nvGrpSpPr>
        <p:grpSpPr>
          <a:xfrm>
            <a:off x="6516216" y="1988840"/>
            <a:ext cx="1368152" cy="720080"/>
            <a:chOff x="6372200" y="3573016"/>
            <a:chExt cx="1368152" cy="720080"/>
          </a:xfrm>
        </p:grpSpPr>
        <p:sp>
          <p:nvSpPr>
            <p:cNvPr id="39" name="正方形/長方形 38"/>
            <p:cNvSpPr/>
            <p:nvPr/>
          </p:nvSpPr>
          <p:spPr>
            <a:xfrm>
              <a:off x="6372200" y="3573016"/>
              <a:ext cx="648072" cy="64807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flipH="1" flipV="1">
              <a:off x="7020272" y="3573016"/>
              <a:ext cx="720080" cy="30778"/>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flipH="1" flipV="1">
              <a:off x="7020272" y="4221088"/>
              <a:ext cx="720080" cy="72008"/>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sp>
        <p:nvSpPr>
          <p:cNvPr id="18" name="テキスト ボックス 17"/>
          <p:cNvSpPr txBox="1"/>
          <p:nvPr/>
        </p:nvSpPr>
        <p:spPr>
          <a:xfrm>
            <a:off x="3563888" y="1455169"/>
            <a:ext cx="2590372" cy="461665"/>
          </a:xfrm>
          <a:prstGeom prst="rect">
            <a:avLst/>
          </a:prstGeom>
          <a:noFill/>
        </p:spPr>
        <p:txBody>
          <a:bodyPr wrap="none" rtlCol="0">
            <a:spAutoFit/>
          </a:bodyPr>
          <a:lstStyle/>
          <a:p>
            <a:r>
              <a:rPr lang="ja-JP" altLang="en-US" sz="1200" dirty="0">
                <a:solidFill>
                  <a:srgbClr val="FF0000"/>
                </a:solidFill>
              </a:rPr>
              <a:t>（設計コントラスト</a:t>
            </a:r>
            <a:r>
              <a:rPr lang="en-US" altLang="ja-JP" sz="1200" dirty="0">
                <a:solidFill>
                  <a:srgbClr val="FF0000"/>
                </a:solidFill>
              </a:rPr>
              <a:t>10⁻⁷</a:t>
            </a:r>
            <a:r>
              <a:rPr lang="ja-JP" altLang="en-US" sz="1200" dirty="0" smtClean="0">
                <a:solidFill>
                  <a:srgbClr val="FF0000"/>
                </a:solidFill>
              </a:rPr>
              <a:t>）</a:t>
            </a:r>
            <a:endParaRPr kumimoji="1" lang="en-US" altLang="ja-JP" sz="1200" dirty="0" smtClean="0">
              <a:solidFill>
                <a:srgbClr val="FF0000"/>
              </a:solidFill>
            </a:endParaRPr>
          </a:p>
          <a:p>
            <a:r>
              <a:rPr kumimoji="1" lang="ja-JP" altLang="en-US" sz="1200" dirty="0" smtClean="0">
                <a:solidFill>
                  <a:srgbClr val="FF0000"/>
                </a:solidFill>
              </a:rPr>
              <a:t>（ガラス基板上にアルミ蒸着したもの）</a:t>
            </a:r>
            <a:endParaRPr kumimoji="1" lang="ja-JP" altLang="en-US" sz="1200" dirty="0">
              <a:solidFill>
                <a:srgbClr val="FF0000"/>
              </a:solidFill>
            </a:endParaRPr>
          </a:p>
        </p:txBody>
      </p:sp>
      <p:sp>
        <p:nvSpPr>
          <p:cNvPr id="31" name="テキスト ボックス 30"/>
          <p:cNvSpPr txBox="1"/>
          <p:nvPr/>
        </p:nvSpPr>
        <p:spPr>
          <a:xfrm>
            <a:off x="539552" y="3356992"/>
            <a:ext cx="5262979" cy="338554"/>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FF0000"/>
                </a:solidFill>
              </a:rPr>
              <a:t>真空中・温度コントロール・バイナリマスク・星像差分法</a:t>
            </a:r>
            <a:endParaRPr kumimoji="1" lang="ja-JP" altLang="en-US" sz="1600" dirty="0"/>
          </a:p>
        </p:txBody>
      </p:sp>
      <p:sp>
        <p:nvSpPr>
          <p:cNvPr id="32" name="テキスト ボックス 31"/>
          <p:cNvSpPr txBox="1"/>
          <p:nvPr/>
        </p:nvSpPr>
        <p:spPr>
          <a:xfrm>
            <a:off x="611560" y="3789040"/>
            <a:ext cx="8369975" cy="923330"/>
          </a:xfrm>
          <a:prstGeom prst="rect">
            <a:avLst/>
          </a:prstGeom>
          <a:noFill/>
        </p:spPr>
        <p:txBody>
          <a:bodyPr wrap="none" rtlCol="0">
            <a:spAutoFit/>
          </a:bodyPr>
          <a:lstStyle/>
          <a:p>
            <a:r>
              <a:rPr lang="ja-JP" altLang="en-US" dirty="0" smtClean="0"/>
              <a:t>→　</a:t>
            </a:r>
            <a:r>
              <a:rPr lang="ja-JP" altLang="en-US" dirty="0"/>
              <a:t>温度安定性を</a:t>
            </a:r>
            <a:r>
              <a:rPr lang="ja-JP" altLang="en-US" dirty="0" smtClean="0"/>
              <a:t>高め、差分法</a:t>
            </a:r>
            <a:r>
              <a:rPr lang="ja-JP" altLang="en-US" dirty="0"/>
              <a:t>を用いた結果</a:t>
            </a:r>
            <a:r>
              <a:rPr lang="ja-JP" altLang="en-US" dirty="0" smtClean="0"/>
              <a:t>、差分前</a:t>
            </a:r>
            <a:r>
              <a:rPr lang="ja-JP" altLang="en-US" dirty="0"/>
              <a:t>のコントラストより</a:t>
            </a:r>
            <a:r>
              <a:rPr lang="en-US" altLang="ja-JP" dirty="0"/>
              <a:t>2</a:t>
            </a:r>
            <a:r>
              <a:rPr lang="ja-JP" altLang="en-US" dirty="0"/>
              <a:t>ケタ改善し</a:t>
            </a:r>
            <a:r>
              <a:rPr lang="ja-JP" altLang="en-US" dirty="0" smtClean="0"/>
              <a:t>、</a:t>
            </a:r>
            <a:endParaRPr lang="en-US" altLang="ja-JP" dirty="0" smtClean="0"/>
          </a:p>
          <a:p>
            <a:r>
              <a:rPr lang="ja-JP" altLang="en-US" dirty="0" smtClean="0"/>
              <a:t>差分後</a:t>
            </a:r>
            <a:r>
              <a:rPr lang="ja-JP" altLang="en-US" dirty="0"/>
              <a:t>の</a:t>
            </a:r>
            <a:r>
              <a:rPr lang="ja-JP" altLang="en-US" dirty="0" smtClean="0">
                <a:latin typeface="+mn-ea"/>
              </a:rPr>
              <a:t>コントラスト</a:t>
            </a:r>
            <a:r>
              <a:rPr lang="en-US" altLang="ja-JP" dirty="0" smtClean="0"/>
              <a:t>*</a:t>
            </a:r>
            <a:r>
              <a:rPr lang="en-US" altLang="ja-JP" dirty="0"/>
              <a:t>*</a:t>
            </a:r>
            <a:r>
              <a:rPr lang="ja-JP" altLang="en-US" dirty="0" smtClean="0">
                <a:latin typeface="+mj-lt"/>
              </a:rPr>
              <a:t>　</a:t>
            </a:r>
            <a:r>
              <a:rPr lang="en-US" altLang="ja-JP" dirty="0" smtClean="0">
                <a:latin typeface="+mn-ea"/>
              </a:rPr>
              <a:t>1.3×10</a:t>
            </a:r>
            <a:r>
              <a:rPr lang="en-US" altLang="ja-JP" baseline="30000" dirty="0" smtClean="0">
                <a:latin typeface="+mn-ea"/>
              </a:rPr>
              <a:t>-9 </a:t>
            </a:r>
            <a:r>
              <a:rPr lang="ja-JP" altLang="en-US" dirty="0" smtClean="0">
                <a:latin typeface="+mn-ea"/>
              </a:rPr>
              <a:t>を達成！</a:t>
            </a:r>
            <a:r>
              <a:rPr lang="ja-JP" altLang="en-US" dirty="0" smtClean="0"/>
              <a:t>　</a:t>
            </a:r>
            <a:r>
              <a:rPr lang="en-US" altLang="ja-JP" dirty="0" smtClean="0"/>
              <a:t>(Haze</a:t>
            </a:r>
            <a:r>
              <a:rPr lang="ja-JP" altLang="en-US" dirty="0" smtClean="0"/>
              <a:t> </a:t>
            </a:r>
            <a:r>
              <a:rPr lang="en-US" altLang="ja-JP" dirty="0" smtClean="0"/>
              <a:t>et al. 2011)</a:t>
            </a:r>
          </a:p>
          <a:p>
            <a:endParaRPr kumimoji="1" lang="ja-JP" altLang="en-US" dirty="0"/>
          </a:p>
        </p:txBody>
      </p:sp>
      <p:sp>
        <p:nvSpPr>
          <p:cNvPr id="33" name="テキスト ボックス 32"/>
          <p:cNvSpPr txBox="1"/>
          <p:nvPr/>
        </p:nvSpPr>
        <p:spPr>
          <a:xfrm>
            <a:off x="683568" y="4365104"/>
            <a:ext cx="3920447" cy="307777"/>
          </a:xfrm>
          <a:prstGeom prst="rect">
            <a:avLst/>
          </a:prstGeom>
          <a:noFill/>
        </p:spPr>
        <p:txBody>
          <a:bodyPr wrap="none" rtlCol="0">
            <a:spAutoFit/>
          </a:bodyPr>
          <a:lstStyle/>
          <a:p>
            <a:r>
              <a:rPr lang="en-US" altLang="ja-JP" sz="1400" dirty="0">
                <a:solidFill>
                  <a:schemeClr val="tx1">
                    <a:lumMod val="65000"/>
                    <a:lumOff val="35000"/>
                  </a:schemeClr>
                </a:solidFill>
              </a:rPr>
              <a:t>**</a:t>
            </a:r>
            <a:r>
              <a:rPr kumimoji="1" lang="ja-JP" altLang="en-US" sz="1400" dirty="0" smtClean="0">
                <a:solidFill>
                  <a:schemeClr val="tx1">
                    <a:lumMod val="65000"/>
                    <a:lumOff val="35000"/>
                  </a:schemeClr>
                </a:solidFill>
              </a:rPr>
              <a:t>　</a:t>
            </a:r>
            <a:r>
              <a:rPr lang="en-US" altLang="ja-JP" sz="1400" dirty="0" smtClean="0">
                <a:solidFill>
                  <a:schemeClr val="tx1">
                    <a:lumMod val="65000"/>
                    <a:lumOff val="35000"/>
                  </a:schemeClr>
                </a:solidFill>
              </a:rPr>
              <a:t>Core</a:t>
            </a:r>
            <a:r>
              <a:rPr kumimoji="1" lang="ja-JP" altLang="en-US" sz="1400" dirty="0" smtClean="0">
                <a:solidFill>
                  <a:schemeClr val="tx1">
                    <a:lumMod val="65000"/>
                    <a:lumOff val="35000"/>
                  </a:schemeClr>
                </a:solidFill>
              </a:rPr>
              <a:t>のピーク値に対する</a:t>
            </a:r>
            <a:r>
              <a:rPr lang="en-US" altLang="ja-JP" sz="1400" dirty="0">
                <a:solidFill>
                  <a:schemeClr val="tx1">
                    <a:lumMod val="65000"/>
                    <a:lumOff val="35000"/>
                  </a:schemeClr>
                </a:solidFill>
              </a:rPr>
              <a:t>DR</a:t>
            </a:r>
            <a:r>
              <a:rPr lang="ja-JP" altLang="en-US" sz="1400" dirty="0">
                <a:solidFill>
                  <a:schemeClr val="tx1">
                    <a:lumMod val="65000"/>
                    <a:lumOff val="35000"/>
                  </a:schemeClr>
                </a:solidFill>
              </a:rPr>
              <a:t>の分散</a:t>
            </a:r>
            <a:r>
              <a:rPr lang="en-US" altLang="ja-JP" sz="1400" dirty="0">
                <a:solidFill>
                  <a:schemeClr val="tx1">
                    <a:lumMod val="65000"/>
                    <a:lumOff val="35000"/>
                  </a:schemeClr>
                </a:solidFill>
              </a:rPr>
              <a:t>(</a:t>
            </a:r>
            <a:r>
              <a:rPr lang="en-US" altLang="ja-JP" sz="1400" dirty="0" err="1">
                <a:solidFill>
                  <a:schemeClr val="tx1">
                    <a:lumMod val="65000"/>
                    <a:lumOff val="35000"/>
                  </a:schemeClr>
                </a:solidFill>
              </a:rPr>
              <a:t>σ</a:t>
            </a:r>
            <a:r>
              <a:rPr lang="en-US" altLang="ja-JP" sz="1400" baseline="-25000" dirty="0" err="1">
                <a:solidFill>
                  <a:schemeClr val="tx1">
                    <a:lumMod val="65000"/>
                    <a:lumOff val="35000"/>
                  </a:schemeClr>
                </a:solidFill>
              </a:rPr>
              <a:t>signal</a:t>
            </a:r>
            <a:r>
              <a:rPr lang="en-US" altLang="ja-JP" sz="1400" dirty="0" smtClean="0">
                <a:solidFill>
                  <a:schemeClr val="tx1">
                    <a:lumMod val="65000"/>
                    <a:lumOff val="35000"/>
                  </a:schemeClr>
                </a:solidFill>
              </a:rPr>
              <a:t>)</a:t>
            </a:r>
            <a:r>
              <a:rPr lang="ja-JP" altLang="en-US" sz="1400" dirty="0" smtClean="0">
                <a:solidFill>
                  <a:schemeClr val="tx1">
                    <a:lumMod val="65000"/>
                    <a:lumOff val="35000"/>
                  </a:schemeClr>
                </a:solidFill>
              </a:rPr>
              <a:t>の比</a:t>
            </a:r>
            <a:endParaRPr kumimoji="1" lang="ja-JP" altLang="en-US" sz="1400" dirty="0">
              <a:solidFill>
                <a:schemeClr val="tx1">
                  <a:lumMod val="65000"/>
                  <a:lumOff val="35000"/>
                </a:schemeClr>
              </a:solidFill>
            </a:endParaRPr>
          </a:p>
        </p:txBody>
      </p:sp>
      <p:grpSp>
        <p:nvGrpSpPr>
          <p:cNvPr id="35" name="グループ化 62"/>
          <p:cNvGrpSpPr>
            <a:grpSpLocks noChangeAspect="1"/>
          </p:cNvGrpSpPr>
          <p:nvPr/>
        </p:nvGrpSpPr>
        <p:grpSpPr>
          <a:xfrm>
            <a:off x="3059832" y="4869160"/>
            <a:ext cx="5897455" cy="1492999"/>
            <a:chOff x="323528" y="2708920"/>
            <a:chExt cx="8424936" cy="2132856"/>
          </a:xfrm>
        </p:grpSpPr>
        <p:pic>
          <p:nvPicPr>
            <p:cNvPr id="37" name="Picture 1"/>
            <p:cNvPicPr>
              <a:picLocks noChangeAspect="1" noChangeArrowheads="1"/>
            </p:cNvPicPr>
            <p:nvPr/>
          </p:nvPicPr>
          <p:blipFill>
            <a:blip r:embed="rId4" cstate="print"/>
            <a:srcRect b="66195"/>
            <a:stretch>
              <a:fillRect/>
            </a:stretch>
          </p:blipFill>
          <p:spPr bwMode="auto">
            <a:xfrm>
              <a:off x="323528" y="2708920"/>
              <a:ext cx="3081296" cy="2132856"/>
            </a:xfrm>
            <a:prstGeom prst="rect">
              <a:avLst/>
            </a:prstGeom>
            <a:noFill/>
            <a:ln w="9525">
              <a:noFill/>
              <a:miter lim="800000"/>
              <a:headEnd/>
              <a:tailEnd/>
            </a:ln>
          </p:spPr>
        </p:pic>
        <p:pic>
          <p:nvPicPr>
            <p:cNvPr id="44" name="Picture 1"/>
            <p:cNvPicPr>
              <a:picLocks noChangeAspect="1" noChangeArrowheads="1"/>
            </p:cNvPicPr>
            <p:nvPr/>
          </p:nvPicPr>
          <p:blipFill>
            <a:blip r:embed="rId4" cstate="print"/>
            <a:srcRect t="33672" b="34371"/>
            <a:stretch>
              <a:fillRect/>
            </a:stretch>
          </p:blipFill>
          <p:spPr bwMode="auto">
            <a:xfrm>
              <a:off x="3059832" y="2780928"/>
              <a:ext cx="3081296" cy="2016224"/>
            </a:xfrm>
            <a:prstGeom prst="rect">
              <a:avLst/>
            </a:prstGeom>
            <a:noFill/>
            <a:ln w="9525">
              <a:noFill/>
              <a:miter lim="800000"/>
              <a:headEnd/>
              <a:tailEnd/>
            </a:ln>
          </p:spPr>
        </p:pic>
        <p:pic>
          <p:nvPicPr>
            <p:cNvPr id="45" name="Picture 1"/>
            <p:cNvPicPr>
              <a:picLocks noChangeAspect="1" noChangeArrowheads="1"/>
            </p:cNvPicPr>
            <p:nvPr/>
          </p:nvPicPr>
          <p:blipFill>
            <a:blip r:embed="rId4" cstate="print"/>
            <a:srcRect l="4674" t="66195" r="4186" b="537"/>
            <a:stretch>
              <a:fillRect/>
            </a:stretch>
          </p:blipFill>
          <p:spPr bwMode="auto">
            <a:xfrm>
              <a:off x="5940152" y="2736304"/>
              <a:ext cx="2808312" cy="2099022"/>
            </a:xfrm>
            <a:prstGeom prst="rect">
              <a:avLst/>
            </a:prstGeom>
            <a:noFill/>
            <a:ln w="9525">
              <a:noFill/>
              <a:miter lim="800000"/>
              <a:headEnd/>
              <a:tailEnd/>
            </a:ln>
          </p:spPr>
        </p:pic>
      </p:grpSp>
      <p:sp>
        <p:nvSpPr>
          <p:cNvPr id="46" name="テキスト ボックス 45"/>
          <p:cNvSpPr txBox="1"/>
          <p:nvPr/>
        </p:nvSpPr>
        <p:spPr>
          <a:xfrm>
            <a:off x="3347864" y="4653136"/>
            <a:ext cx="4878259" cy="307777"/>
          </a:xfrm>
          <a:prstGeom prst="rect">
            <a:avLst/>
          </a:prstGeom>
          <a:noFill/>
        </p:spPr>
        <p:txBody>
          <a:bodyPr wrap="none" rtlCol="0">
            <a:spAutoFit/>
          </a:bodyPr>
          <a:lstStyle/>
          <a:p>
            <a:pPr marL="285750" indent="-285750">
              <a:buFont typeface="Wingdings" charset="2"/>
              <a:buChar char="l"/>
            </a:pPr>
            <a:r>
              <a:rPr lang="ja-JP" altLang="en-US" sz="1400" dirty="0" smtClean="0">
                <a:solidFill>
                  <a:srgbClr val="17375E"/>
                </a:solidFill>
              </a:rPr>
              <a:t>実験で得られた</a:t>
            </a:r>
            <a:r>
              <a:rPr lang="en-US" altLang="ja-JP" sz="1400" dirty="0" smtClean="0">
                <a:solidFill>
                  <a:srgbClr val="17375E"/>
                </a:solidFill>
              </a:rPr>
              <a:t>PSF</a:t>
            </a:r>
            <a:r>
              <a:rPr lang="ja-JP" altLang="en-US" sz="1400" dirty="0" smtClean="0">
                <a:solidFill>
                  <a:srgbClr val="17375E"/>
                </a:solidFill>
              </a:rPr>
              <a:t>（左：</a:t>
            </a:r>
            <a:r>
              <a:rPr lang="en-US" altLang="ja-JP" sz="1400" dirty="0" smtClean="0">
                <a:solidFill>
                  <a:srgbClr val="17375E"/>
                </a:solidFill>
              </a:rPr>
              <a:t>Core, </a:t>
            </a:r>
            <a:r>
              <a:rPr lang="ja-JP" altLang="en-US" sz="1400" dirty="0" smtClean="0">
                <a:solidFill>
                  <a:srgbClr val="17375E"/>
                </a:solidFill>
              </a:rPr>
              <a:t>真ん中：</a:t>
            </a:r>
            <a:r>
              <a:rPr lang="en-US" altLang="ja-JP" sz="1400" dirty="0" smtClean="0">
                <a:solidFill>
                  <a:srgbClr val="17375E"/>
                </a:solidFill>
              </a:rPr>
              <a:t>DR, </a:t>
            </a:r>
            <a:r>
              <a:rPr lang="ja-JP" altLang="en-US" sz="1400" dirty="0" smtClean="0">
                <a:solidFill>
                  <a:srgbClr val="17375E"/>
                </a:solidFill>
              </a:rPr>
              <a:t>右：差分後の</a:t>
            </a:r>
            <a:r>
              <a:rPr lang="en-US" altLang="ja-JP" sz="1400" dirty="0" smtClean="0">
                <a:solidFill>
                  <a:srgbClr val="17375E"/>
                </a:solidFill>
              </a:rPr>
              <a:t>DR</a:t>
            </a:r>
            <a:r>
              <a:rPr lang="ja-JP" altLang="en-US" sz="1400" dirty="0" smtClean="0">
                <a:solidFill>
                  <a:srgbClr val="17375E"/>
                </a:solidFill>
              </a:rPr>
              <a:t>）</a:t>
            </a:r>
            <a:endParaRPr kumimoji="1" lang="ja-JP" altLang="en-US" sz="1400" dirty="0">
              <a:solidFill>
                <a:srgbClr val="17375E"/>
              </a:solidFill>
            </a:endParaRPr>
          </a:p>
        </p:txBody>
      </p:sp>
    </p:spTree>
  </p:cSld>
  <p:clrMapOvr>
    <a:masterClrMapping/>
  </p:clrMapOvr>
  <p:transition xmlns:p14="http://schemas.microsoft.com/office/powerpoint/2010/main" advTm="114676"/>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784976" cy="1143000"/>
          </a:xfrm>
        </p:spPr>
        <p:txBody>
          <a:bodyPr>
            <a:normAutofit fontScale="90000"/>
          </a:bodyPr>
          <a:lstStyle/>
          <a:p>
            <a:r>
              <a:rPr lang="ja-JP" altLang="en-US" dirty="0" smtClean="0"/>
              <a:t>スペース</a:t>
            </a:r>
            <a:r>
              <a:rPr lang="ja-JP" altLang="en-US" dirty="0" smtClean="0">
                <a:latin typeface="+mj-ea"/>
              </a:rPr>
              <a:t>コロナグラフ</a:t>
            </a:r>
            <a:r>
              <a:rPr lang="ja-JP" altLang="en-US" dirty="0">
                <a:latin typeface="+mj-ea"/>
              </a:rPr>
              <a:t>で直接観測に挑む</a:t>
            </a:r>
          </a:p>
        </p:txBody>
      </p:sp>
      <p:pic>
        <p:nvPicPr>
          <p:cNvPr id="5" name="コンテンツ プレースホルダ 5" descr="coronagraph.eps"/>
          <p:cNvPicPr>
            <a:picLocks noGrp="1" noChangeAspect="1"/>
          </p:cNvPicPr>
          <p:nvPr>
            <p:ph sz="half" idx="1"/>
          </p:nvPr>
        </p:nvPicPr>
        <p:blipFill>
          <a:blip r:embed="rId2"/>
          <a:stretch>
            <a:fillRect/>
          </a:stretch>
        </p:blipFill>
        <p:spPr>
          <a:xfrm>
            <a:off x="6429380" y="1988840"/>
            <a:ext cx="2656044" cy="1331490"/>
          </a:xfrm>
        </p:spPr>
      </p:pic>
      <p:pic>
        <p:nvPicPr>
          <p:cNvPr id="4" name="コンテンツ プレースホルダ 3" descr="fig1.png"/>
          <p:cNvPicPr>
            <a:picLocks noChangeAspect="1"/>
          </p:cNvPicPr>
          <p:nvPr/>
        </p:nvPicPr>
        <p:blipFill>
          <a:blip r:embed="rId3"/>
          <a:stretch>
            <a:fillRect/>
          </a:stretch>
        </p:blipFill>
        <p:spPr>
          <a:xfrm>
            <a:off x="4499993" y="1700808"/>
            <a:ext cx="2329849" cy="1875982"/>
          </a:xfrm>
          <a:prstGeom prst="rect">
            <a:avLst/>
          </a:prstGeom>
        </p:spPr>
      </p:pic>
      <p:sp>
        <p:nvSpPr>
          <p:cNvPr id="15" name="テキスト ボックス 14"/>
          <p:cNvSpPr txBox="1"/>
          <p:nvPr/>
        </p:nvSpPr>
        <p:spPr>
          <a:xfrm>
            <a:off x="3851920" y="4869161"/>
            <a:ext cx="4608512" cy="1569660"/>
          </a:xfrm>
          <a:prstGeom prst="rect">
            <a:avLst/>
          </a:prstGeom>
          <a:noFill/>
        </p:spPr>
        <p:txBody>
          <a:bodyPr wrap="square" rtlCol="0">
            <a:spAutoFit/>
          </a:bodyPr>
          <a:lstStyle/>
          <a:p>
            <a:pPr marL="285750" indent="-285750">
              <a:buFont typeface="Wingdings" charset="2"/>
              <a:buChar char="²"/>
            </a:pPr>
            <a:r>
              <a:rPr lang="en-US" altLang="ja-JP" sz="1600" dirty="0" smtClean="0">
                <a:latin typeface="メイリオ"/>
                <a:ea typeface="メイリオ"/>
                <a:cs typeface="メイリオ"/>
              </a:rPr>
              <a:t>SPICA</a:t>
            </a:r>
            <a:r>
              <a:rPr lang="ja-JP" altLang="en-US" sz="1600" dirty="0" smtClean="0">
                <a:latin typeface="メイリオ"/>
                <a:ea typeface="メイリオ"/>
                <a:cs typeface="メイリオ"/>
              </a:rPr>
              <a:t>は</a:t>
            </a:r>
            <a:r>
              <a:rPr lang="ja-JP" altLang="ja-JP" sz="1600" dirty="0" smtClean="0">
                <a:latin typeface="メイリオ"/>
                <a:ea typeface="メイリオ"/>
                <a:cs typeface="メイリオ"/>
              </a:rPr>
              <a:t>系外</a:t>
            </a:r>
            <a:r>
              <a:rPr lang="ja-JP" altLang="ja-JP" sz="1600" dirty="0">
                <a:latin typeface="メイリオ"/>
                <a:ea typeface="メイリオ"/>
                <a:cs typeface="メイリオ"/>
              </a:rPr>
              <a:t>惑星の高コントラスト観測にとって</a:t>
            </a:r>
            <a:r>
              <a:rPr lang="ja-JP" altLang="ja-JP" sz="1600" dirty="0" smtClean="0">
                <a:latin typeface="メイリオ"/>
                <a:ea typeface="メイリオ"/>
                <a:cs typeface="メイリオ"/>
              </a:rPr>
              <a:t>、絶好</a:t>
            </a:r>
            <a:r>
              <a:rPr lang="ja-JP" altLang="ja-JP" sz="1600" dirty="0">
                <a:latin typeface="メイリオ"/>
                <a:ea typeface="メイリオ"/>
                <a:cs typeface="メイリオ"/>
              </a:rPr>
              <a:t>の</a:t>
            </a:r>
            <a:r>
              <a:rPr lang="ja-JP" altLang="ja-JP" sz="1600" dirty="0" smtClean="0">
                <a:latin typeface="メイリオ"/>
                <a:ea typeface="メイリオ"/>
                <a:cs typeface="メイリオ"/>
              </a:rPr>
              <a:t>プラットフォーム</a:t>
            </a:r>
            <a:r>
              <a:rPr lang="ja-JP" altLang="en-US" sz="1600" dirty="0" smtClean="0">
                <a:latin typeface="メイリオ"/>
                <a:ea typeface="メイリオ"/>
                <a:cs typeface="メイリオ"/>
              </a:rPr>
              <a:t>になる</a:t>
            </a:r>
            <a:endParaRPr lang="en-US" altLang="ja-JP" sz="1600" dirty="0" smtClean="0">
              <a:latin typeface="メイリオ"/>
              <a:ea typeface="メイリオ"/>
              <a:cs typeface="メイリオ"/>
            </a:endParaRPr>
          </a:p>
          <a:p>
            <a:pPr marL="285750" indent="-285750">
              <a:buFont typeface="Wingdings" charset="2"/>
              <a:buChar char="²"/>
            </a:pPr>
            <a:endParaRPr kumimoji="1" lang="en-US" altLang="ja-JP" sz="1600" dirty="0" smtClean="0">
              <a:latin typeface="メイリオ"/>
              <a:ea typeface="メイリオ"/>
              <a:cs typeface="メイリオ"/>
            </a:endParaRPr>
          </a:p>
          <a:p>
            <a:pPr marL="285750" indent="-285750">
              <a:buFont typeface="Wingdings" charset="2"/>
              <a:buChar char="²"/>
            </a:pPr>
            <a:r>
              <a:rPr kumimoji="1" lang="ja-JP" altLang="en-US" sz="1600" dirty="0" smtClean="0">
                <a:latin typeface="メイリオ"/>
                <a:ea typeface="メイリオ"/>
                <a:cs typeface="メイリオ"/>
              </a:rPr>
              <a:t>しか</a:t>
            </a:r>
            <a:r>
              <a:rPr lang="ja-JP" altLang="en-US" sz="1600" dirty="0" smtClean="0">
                <a:latin typeface="メイリオ"/>
                <a:ea typeface="メイリオ"/>
                <a:cs typeface="メイリオ"/>
              </a:rPr>
              <a:t>し、コロナグラフ実現には望遠鏡特有の大きなハードルもある（</a:t>
            </a:r>
            <a:r>
              <a:rPr lang="ja-JP" altLang="en-US" sz="1600" dirty="0" smtClean="0">
                <a:solidFill>
                  <a:srgbClr val="3366FF"/>
                </a:solidFill>
                <a:latin typeface="メイリオ"/>
                <a:ea typeface="メイリオ"/>
                <a:cs typeface="メイリオ"/>
              </a:rPr>
              <a:t>振動擾乱、広帯域の分光観測を可能にする要請など</a:t>
            </a:r>
            <a:r>
              <a:rPr lang="ja-JP" altLang="en-US" sz="1600" dirty="0" smtClean="0">
                <a:latin typeface="メイリオ"/>
                <a:ea typeface="メイリオ"/>
                <a:cs typeface="メイリオ"/>
              </a:rPr>
              <a:t>）</a:t>
            </a:r>
            <a:endParaRPr kumimoji="1" lang="en-US" altLang="ja-JP" sz="1600" dirty="0" smtClean="0">
              <a:latin typeface="メイリオ"/>
              <a:ea typeface="メイリオ"/>
              <a:cs typeface="メイリオ"/>
            </a:endParaRPr>
          </a:p>
        </p:txBody>
      </p:sp>
      <p:sp>
        <p:nvSpPr>
          <p:cNvPr id="16" name="テキスト ボックス 15"/>
          <p:cNvSpPr txBox="1"/>
          <p:nvPr/>
        </p:nvSpPr>
        <p:spPr>
          <a:xfrm>
            <a:off x="611560" y="1556793"/>
            <a:ext cx="3888432" cy="2339102"/>
          </a:xfrm>
          <a:prstGeom prst="rect">
            <a:avLst/>
          </a:prstGeom>
          <a:noFill/>
        </p:spPr>
        <p:txBody>
          <a:bodyPr wrap="square" rtlCol="0">
            <a:spAutoFit/>
          </a:bodyPr>
          <a:lstStyle/>
          <a:p>
            <a:pPr marL="285750" indent="-285750">
              <a:buFont typeface="Wingdings" charset="2"/>
              <a:buChar char="Ø"/>
            </a:pPr>
            <a:r>
              <a:rPr kumimoji="1" lang="ja-JP" altLang="en-US" sz="1600" dirty="0" smtClean="0">
                <a:latin typeface="メイリオ"/>
                <a:ea typeface="メイリオ"/>
                <a:cs typeface="メイリオ"/>
              </a:rPr>
              <a:t>宇宙ではコロナグラフの大敵である大気擾乱の影響を受けずに観測ができる</a:t>
            </a:r>
            <a:endParaRPr kumimoji="1" lang="en-US" altLang="ja-JP" sz="1600" dirty="0" smtClean="0">
              <a:latin typeface="メイリオ"/>
              <a:ea typeface="メイリオ"/>
              <a:cs typeface="メイリオ"/>
            </a:endParaRPr>
          </a:p>
          <a:p>
            <a:pPr marL="285750" indent="-285750">
              <a:buFont typeface="Wingdings" charset="2"/>
              <a:buChar char="Ø"/>
            </a:pPr>
            <a:r>
              <a:rPr lang="ja-JP" altLang="en-US" sz="1600" dirty="0" smtClean="0">
                <a:latin typeface="メイリオ"/>
                <a:ea typeface="メイリオ"/>
                <a:cs typeface="メイリオ"/>
              </a:rPr>
              <a:t>中間赤外線波長をターゲットにすることができる</a:t>
            </a:r>
            <a:endParaRPr lang="en-US" altLang="ja-JP" sz="1600" dirty="0" smtClean="0">
              <a:latin typeface="メイリオ"/>
              <a:ea typeface="メイリオ"/>
              <a:cs typeface="メイリオ"/>
            </a:endParaRPr>
          </a:p>
          <a:p>
            <a:pPr marL="742950" lvl="1" indent="-285750">
              <a:buFont typeface="ヒラギノ角ゴ ProN W3"/>
              <a:buChar char="-"/>
            </a:pPr>
            <a:r>
              <a:rPr lang="ja-JP" altLang="en-US" sz="1600" dirty="0" smtClean="0">
                <a:latin typeface="メイリオ"/>
                <a:ea typeface="メイリオ"/>
                <a:cs typeface="メイリオ"/>
              </a:rPr>
              <a:t>地上では大気吸収されている</a:t>
            </a:r>
            <a:endParaRPr lang="en-US" altLang="ja-JP" sz="1600" dirty="0">
              <a:latin typeface="メイリオ"/>
              <a:ea typeface="メイリオ"/>
              <a:cs typeface="メイリオ"/>
            </a:endParaRPr>
          </a:p>
          <a:p>
            <a:pPr marL="742950" lvl="1" indent="-285750">
              <a:buFont typeface="ヒラギノ角ゴ ProN W3"/>
              <a:buChar char="-"/>
            </a:pPr>
            <a:r>
              <a:rPr lang="ja-JP" altLang="en-US" sz="1600" dirty="0" smtClean="0">
                <a:latin typeface="メイリオ"/>
                <a:ea typeface="メイリオ"/>
                <a:cs typeface="メイリオ"/>
              </a:rPr>
              <a:t>可視域に比べコントラストにおいて直接検出に大変有利</a:t>
            </a:r>
            <a:endParaRPr lang="en-US" altLang="ja-JP" sz="1600" dirty="0" smtClean="0">
              <a:latin typeface="メイリオ"/>
              <a:ea typeface="メイリオ"/>
              <a:cs typeface="メイリオ"/>
            </a:endParaRPr>
          </a:p>
          <a:p>
            <a:pPr marL="285750" indent="-285750">
              <a:buFont typeface="Arial"/>
              <a:buChar char="•"/>
            </a:pPr>
            <a:endParaRPr kumimoji="1" lang="ja-JP" altLang="en-US" dirty="0"/>
          </a:p>
        </p:txBody>
      </p:sp>
      <p:sp>
        <p:nvSpPr>
          <p:cNvPr id="18" name="テキスト ボックス 17"/>
          <p:cNvSpPr txBox="1"/>
          <p:nvPr/>
        </p:nvSpPr>
        <p:spPr>
          <a:xfrm>
            <a:off x="1068393" y="6237312"/>
            <a:ext cx="2495495" cy="307777"/>
          </a:xfrm>
          <a:prstGeom prst="rect">
            <a:avLst/>
          </a:prstGeom>
          <a:noFill/>
        </p:spPr>
        <p:txBody>
          <a:bodyPr wrap="none" rtlCol="0">
            <a:spAutoFit/>
          </a:bodyPr>
          <a:lstStyle/>
          <a:p>
            <a:r>
              <a:rPr lang="ja-JP" altLang="en-US" sz="1400" dirty="0" smtClean="0"/>
              <a:t>（</a:t>
            </a:r>
            <a:r>
              <a:rPr lang="en-US" altLang="ja-JP" sz="1400" dirty="0" smtClean="0"/>
              <a:t>2020</a:t>
            </a:r>
            <a:r>
              <a:rPr lang="ja-JP" altLang="en-US" sz="1400" dirty="0" smtClean="0"/>
              <a:t>年代初頭打ち上げ予定）</a:t>
            </a:r>
            <a:endParaRPr kumimoji="1" lang="ja-JP" altLang="en-US" sz="1400" dirty="0"/>
          </a:p>
        </p:txBody>
      </p:sp>
      <p:sp>
        <p:nvSpPr>
          <p:cNvPr id="3" name="テキスト ボックス 2"/>
          <p:cNvSpPr txBox="1"/>
          <p:nvPr/>
        </p:nvSpPr>
        <p:spPr>
          <a:xfrm>
            <a:off x="1259632" y="3933058"/>
            <a:ext cx="6552728" cy="830997"/>
          </a:xfrm>
          <a:prstGeom prst="rect">
            <a:avLst/>
          </a:prstGeom>
          <a:noFill/>
        </p:spPr>
        <p:txBody>
          <a:bodyPr wrap="square" rtlCol="0">
            <a:spAutoFit/>
          </a:bodyPr>
          <a:lstStyle/>
          <a:p>
            <a:r>
              <a:rPr lang="ja-JP" altLang="en-US" sz="1600" dirty="0">
                <a:latin typeface="メイリオ"/>
                <a:ea typeface="メイリオ"/>
                <a:cs typeface="メイリオ"/>
              </a:rPr>
              <a:t>次世代赤外線宇宙望遠鏡</a:t>
            </a:r>
            <a:r>
              <a:rPr lang="en-US" altLang="ja-JP" sz="1600" dirty="0">
                <a:latin typeface="メイリオ"/>
                <a:ea typeface="メイリオ"/>
                <a:cs typeface="メイリオ"/>
              </a:rPr>
              <a:t>SPICA </a:t>
            </a:r>
          </a:p>
          <a:p>
            <a:r>
              <a:rPr lang="en-US" altLang="ja-JP" sz="1600" dirty="0">
                <a:latin typeface="メイリオ"/>
                <a:ea typeface="メイリオ"/>
                <a:cs typeface="メイリオ"/>
              </a:rPr>
              <a:t>(Space Infrared Telescope for Cosmology and Astrophysics)</a:t>
            </a:r>
            <a:r>
              <a:rPr lang="ja-JP" altLang="en-US" sz="1600" dirty="0" smtClean="0">
                <a:latin typeface="メイリオ"/>
                <a:ea typeface="メイリオ"/>
                <a:cs typeface="メイリオ"/>
              </a:rPr>
              <a:t>に</a:t>
            </a:r>
            <a:endParaRPr lang="en-US" altLang="ja-JP" sz="1600" dirty="0" smtClean="0">
              <a:latin typeface="メイリオ"/>
              <a:ea typeface="メイリオ"/>
              <a:cs typeface="メイリオ"/>
            </a:endParaRPr>
          </a:p>
          <a:p>
            <a:r>
              <a:rPr lang="ja-JP" altLang="en-US" sz="1600" dirty="0" smtClean="0">
                <a:latin typeface="メイリオ"/>
                <a:ea typeface="メイリオ"/>
                <a:cs typeface="メイリオ"/>
              </a:rPr>
              <a:t>コロナグラフを搭載</a:t>
            </a:r>
            <a:r>
              <a:rPr lang="ja-JP" altLang="en-US" sz="1600" dirty="0">
                <a:latin typeface="メイリオ"/>
                <a:ea typeface="メイリオ"/>
                <a:cs typeface="メイリオ"/>
              </a:rPr>
              <a:t>する計画がある。</a:t>
            </a:r>
          </a:p>
        </p:txBody>
      </p:sp>
      <p:sp>
        <p:nvSpPr>
          <p:cNvPr id="8" name="テキスト ボックス 7"/>
          <p:cNvSpPr txBox="1"/>
          <p:nvPr/>
        </p:nvSpPr>
        <p:spPr>
          <a:xfrm>
            <a:off x="683568" y="1052736"/>
            <a:ext cx="6853158" cy="369332"/>
          </a:xfrm>
          <a:prstGeom prst="rect">
            <a:avLst/>
          </a:prstGeom>
          <a:noFill/>
        </p:spPr>
        <p:txBody>
          <a:bodyPr wrap="none" rtlCol="0">
            <a:spAutoFit/>
          </a:bodyPr>
          <a:lstStyle/>
          <a:p>
            <a:pPr marL="285750" indent="-285750">
              <a:buFont typeface="Wingdings" charset="2"/>
              <a:buChar char="l"/>
            </a:pPr>
            <a:r>
              <a:rPr kumimoji="1" lang="ja-JP" altLang="en-US" b="1" dirty="0" smtClean="0">
                <a:solidFill>
                  <a:srgbClr val="FF0000"/>
                </a:solidFill>
                <a:latin typeface="メイリオ"/>
                <a:ea typeface="メイリオ"/>
                <a:cs typeface="メイリオ"/>
              </a:rPr>
              <a:t>スペースに行くと、コロナグラフに非常に大きな利点がある！</a:t>
            </a:r>
            <a:endParaRPr kumimoji="1" lang="ja-JP" altLang="en-US" b="1" dirty="0">
              <a:solidFill>
                <a:srgbClr val="FF0000"/>
              </a:solidFill>
              <a:latin typeface="メイリオ"/>
              <a:ea typeface="メイリオ"/>
              <a:cs typeface="メイリオ"/>
            </a:endParaRPr>
          </a:p>
        </p:txBody>
      </p:sp>
      <p:sp>
        <p:nvSpPr>
          <p:cNvPr id="7" name="角丸四角形 6"/>
          <p:cNvSpPr/>
          <p:nvPr/>
        </p:nvSpPr>
        <p:spPr>
          <a:xfrm>
            <a:off x="755576" y="3861048"/>
            <a:ext cx="7776864" cy="273630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0" name="図形グループ 9"/>
          <p:cNvGrpSpPr/>
          <p:nvPr/>
        </p:nvGrpSpPr>
        <p:grpSpPr>
          <a:xfrm>
            <a:off x="1259633" y="4797152"/>
            <a:ext cx="2088232" cy="1456418"/>
            <a:chOff x="1259632" y="4852902"/>
            <a:chExt cx="2088232" cy="1456418"/>
          </a:xfrm>
        </p:grpSpPr>
        <p:pic>
          <p:nvPicPr>
            <p:cNvPr id="17" name="Picture 546" descr="C:\Documents and Settings\Administrator\デスクトップ\spica_new.jpg"/>
            <p:cNvPicPr>
              <a:picLocks noChangeAspect="1" noChangeArrowheads="1"/>
            </p:cNvPicPr>
            <p:nvPr/>
          </p:nvPicPr>
          <p:blipFill>
            <a:blip r:embed="rId4" cstate="print"/>
            <a:srcRect/>
            <a:stretch>
              <a:fillRect/>
            </a:stretch>
          </p:blipFill>
          <p:spPr bwMode="auto">
            <a:xfrm>
              <a:off x="1259632" y="4852902"/>
              <a:ext cx="2088232" cy="1455823"/>
            </a:xfrm>
            <a:prstGeom prst="rect">
              <a:avLst/>
            </a:prstGeom>
            <a:noFill/>
            <a:ln w="9525">
              <a:noFill/>
              <a:miter lim="800000"/>
              <a:headEnd/>
              <a:tailEnd/>
            </a:ln>
          </p:spPr>
        </p:pic>
        <p:pic>
          <p:nvPicPr>
            <p:cNvPr id="9" name="図 8"/>
            <p:cNvPicPr>
              <a:picLocks noChangeAspect="1"/>
            </p:cNvPicPr>
            <p:nvPr/>
          </p:nvPicPr>
          <p:blipFill>
            <a:blip r:embed="rId5"/>
            <a:stretch>
              <a:fillRect/>
            </a:stretch>
          </p:blipFill>
          <p:spPr>
            <a:xfrm>
              <a:off x="1259632" y="6050243"/>
              <a:ext cx="1080120" cy="259077"/>
            </a:xfrm>
            <a:prstGeom prst="rect">
              <a:avLst/>
            </a:prstGeom>
          </p:spPr>
        </p:pic>
      </p:grpSp>
    </p:spTree>
    <p:extLst>
      <p:ext uri="{BB962C8B-B14F-4D97-AF65-F5344CB8AC3E}">
        <p14:creationId xmlns:p14="http://schemas.microsoft.com/office/powerpoint/2010/main" val="2931063796"/>
      </p:ext>
    </p:extLst>
  </p:cSld>
  <p:clrMapOvr>
    <a:masterClrMapping/>
  </p:clrMapOvr>
  <p:transition xmlns:p14="http://schemas.microsoft.com/office/powerpoint/2010/main" advTm="4847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32508</TotalTime>
  <Words>2398</Words>
  <Application>Microsoft Macintosh PowerPoint</Application>
  <PresentationFormat>画面に合わせる (4:3)</PresentationFormat>
  <Paragraphs>363</Paragraphs>
  <Slides>24</Slides>
  <Notes>8</Notes>
  <HiddenSlides>0</HiddenSlides>
  <MMClips>0</MMClips>
  <ScaleCrop>false</ScaleCrop>
  <HeadingPairs>
    <vt:vector size="4" baseType="variant">
      <vt:variant>
        <vt:lpstr>テーマ</vt:lpstr>
      </vt:variant>
      <vt:variant>
        <vt:i4>6</vt:i4>
      </vt:variant>
      <vt:variant>
        <vt:lpstr>スライド タイトル</vt:lpstr>
      </vt:variant>
      <vt:variant>
        <vt:i4>24</vt:i4>
      </vt:variant>
    </vt:vector>
  </HeadingPairs>
  <TitlesOfParts>
    <vt:vector size="30" baseType="lpstr">
      <vt:lpstr>Office テーマ</vt:lpstr>
      <vt:lpstr>4_標準デザイン</vt:lpstr>
      <vt:lpstr>5_標準デザイン</vt:lpstr>
      <vt:lpstr>6_標準デザイン</vt:lpstr>
      <vt:lpstr>2_標準デザイン</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スペースコロナグラフで直接観測に挑む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マルチカラー／ブロードバンド実験のまとめ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自立型瞳マスク実験のまとめ</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 testing of coronagraph for extra-solar planets observations</dc:title>
  <dc:creator>haze</dc:creator>
  <cp:lastModifiedBy>櫨 香奈恵</cp:lastModifiedBy>
  <cp:revision>417</cp:revision>
  <cp:lastPrinted>2012-02-21T09:00:16Z</cp:lastPrinted>
  <dcterms:created xsi:type="dcterms:W3CDTF">2009-02-20T06:34:28Z</dcterms:created>
  <dcterms:modified xsi:type="dcterms:W3CDTF">2012-02-23T06:50:56Z</dcterms:modified>
</cp:coreProperties>
</file>