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61" r:id="rId4"/>
    <p:sldId id="262" r:id="rId5"/>
    <p:sldId id="263" r:id="rId6"/>
    <p:sldId id="273" r:id="rId7"/>
    <p:sldId id="257" r:id="rId8"/>
    <p:sldId id="270" r:id="rId9"/>
    <p:sldId id="272" r:id="rId10"/>
    <p:sldId id="274" r:id="rId11"/>
    <p:sldId id="269" r:id="rId12"/>
    <p:sldId id="265" r:id="rId13"/>
    <p:sldId id="268" r:id="rId14"/>
    <p:sldId id="276" r:id="rId15"/>
    <p:sldId id="259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C7F1-96E0-F843-B976-4A0FBBF4F140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6539-AE11-2449-88DD-DC139B6EC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1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観測開始時には位相カメラ（あとで上野君が説明）で光学的に焦点を合わせる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539-AE11-2449-88DD-DC139B6EC66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15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まだ仕様を満たさない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539-AE11-2449-88DD-DC139B6EC66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44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距離測定センサとリファレンスセンサが同じ距離なら良いが、違うと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539-AE11-2449-88DD-DC139B6EC66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60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やはりこのままでは仕様満たさず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539-AE11-2449-88DD-DC139B6EC66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76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38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1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17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39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55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43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41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93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10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1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1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69634-C4D1-B94B-8A2F-44D4ACFB54C1}" type="datetimeFigureOut">
              <a:rPr kumimoji="1" lang="ja-JP" altLang="en-US" smtClean="0"/>
              <a:t>13/12/18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431D-0E43-1D4D-AE29-CD81680F0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29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京大岡山</a:t>
            </a:r>
            <a:r>
              <a:rPr kumimoji="1" lang="en-US" altLang="ja-JP" dirty="0" smtClean="0"/>
              <a:t>3.8 m</a:t>
            </a:r>
            <a:r>
              <a:rPr kumimoji="1" lang="ja-JP" altLang="en-US" dirty="0" smtClean="0"/>
              <a:t>望遠鏡</a:t>
            </a:r>
            <a:r>
              <a:rPr kumimoji="1" lang="ja-JP" altLang="en-US" dirty="0" smtClean="0"/>
              <a:t>計画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分割鏡変位センサの開発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72376" y="4177937"/>
            <a:ext cx="7446288" cy="1330771"/>
          </a:xfrm>
        </p:spPr>
        <p:txBody>
          <a:bodyPr/>
          <a:lstStyle/>
          <a:p>
            <a:r>
              <a:rPr lang="ja-JP" altLang="en-US" dirty="0" smtClean="0"/>
              <a:t>河端　洋人、　栗田光樹夫（京都大学）、</a:t>
            </a:r>
            <a:endParaRPr lang="en-US" altLang="ja-JP" dirty="0" smtClean="0"/>
          </a:p>
          <a:p>
            <a:r>
              <a:rPr kumimoji="1" lang="ja-JP" altLang="en-US" dirty="0" smtClean="0"/>
              <a:t>京大岡山</a:t>
            </a:r>
            <a:r>
              <a:rPr kumimoji="1" lang="en-US" altLang="ja-JP" dirty="0" smtClean="0"/>
              <a:t>3.8 m</a:t>
            </a:r>
            <a:r>
              <a:rPr kumimoji="1" lang="ja-JP" altLang="en-US" dirty="0" smtClean="0"/>
              <a:t>望遠鏡グループ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8897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9" y="27463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温度相関の逆転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12725"/>
            <a:ext cx="8229600" cy="4525963"/>
          </a:xfrm>
        </p:spPr>
        <p:txBody>
          <a:bodyPr/>
          <a:lstStyle/>
          <a:p>
            <a:r>
              <a:rPr lang="ja-JP" altLang="en-US" dirty="0"/>
              <a:t>温度相関が測定距離</a:t>
            </a:r>
            <a:r>
              <a:rPr lang="en-US" altLang="ja-JP" dirty="0"/>
              <a:t>0.4〜0.5 mm</a:t>
            </a:r>
            <a:r>
              <a:rPr lang="ja-JP" altLang="en-US" dirty="0"/>
              <a:t>を境界に逆転（正相関</a:t>
            </a:r>
            <a:r>
              <a:rPr lang="en-US" altLang="ja-JP" dirty="0"/>
              <a:t>⇔</a:t>
            </a:r>
            <a:r>
              <a:rPr lang="ja-JP" altLang="en-US" dirty="0"/>
              <a:t>負相関）</a:t>
            </a:r>
            <a:endParaRPr lang="en-US" altLang="ja-JP" dirty="0"/>
          </a:p>
          <a:p>
            <a:r>
              <a:rPr kumimoji="1" lang="ja-JP" altLang="en-US" dirty="0" smtClean="0"/>
              <a:t>相関逆転のため、単純な補正が難しい。</a:t>
            </a:r>
            <a:endParaRPr kumimoji="1" lang="en-US" altLang="ja-JP" dirty="0" smtClean="0"/>
          </a:p>
        </p:txBody>
      </p:sp>
      <p:pic>
        <p:nvPicPr>
          <p:cNvPr id="4" name="図 3" descr="exp10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94" y="3707512"/>
            <a:ext cx="4142505" cy="290856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56465" y="3476679"/>
            <a:ext cx="11356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0.3 mm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>
            <a:stCxn id="5" idx="3"/>
          </p:cNvCxnSpPr>
          <p:nvPr/>
        </p:nvCxnSpPr>
        <p:spPr>
          <a:xfrm>
            <a:off x="3392112" y="3707512"/>
            <a:ext cx="3038406" cy="3455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404365" y="5232330"/>
            <a:ext cx="11356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0.6 mm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>
            <a:stCxn id="9" idx="3"/>
          </p:cNvCxnSpPr>
          <p:nvPr/>
        </p:nvCxnSpPr>
        <p:spPr>
          <a:xfrm>
            <a:off x="2540012" y="5463163"/>
            <a:ext cx="3279993" cy="1148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688641" y="5907567"/>
            <a:ext cx="11356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0.5 mm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>
            <a:stCxn id="11" idx="3"/>
          </p:cNvCxnSpPr>
          <p:nvPr/>
        </p:nvCxnSpPr>
        <p:spPr>
          <a:xfrm flipV="1">
            <a:off x="2824288" y="5907567"/>
            <a:ext cx="3124336" cy="23083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404365" y="4053024"/>
            <a:ext cx="11356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0.4 mm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>
            <a:stCxn id="13" idx="3"/>
          </p:cNvCxnSpPr>
          <p:nvPr/>
        </p:nvCxnSpPr>
        <p:spPr>
          <a:xfrm>
            <a:off x="2540012" y="4283857"/>
            <a:ext cx="3698005" cy="39397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3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314" y="183918"/>
            <a:ext cx="7107726" cy="1143000"/>
          </a:xfrm>
        </p:spPr>
        <p:txBody>
          <a:bodyPr/>
          <a:lstStyle/>
          <a:p>
            <a:r>
              <a:rPr kumimoji="1" lang="ja-JP" altLang="en-US" dirty="0" smtClean="0"/>
              <a:t>相関が逆転</a:t>
            </a:r>
            <a:r>
              <a:rPr lang="ja-JP" altLang="en-US" dirty="0" smtClean="0"/>
              <a:t>する原因は？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7425"/>
            <a:ext cx="8229600" cy="561057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導体までの距離が大きいとき、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温度</a:t>
            </a:r>
            <a:r>
              <a:rPr lang="en-US" altLang="ja-JP" dirty="0" smtClean="0">
                <a:solidFill>
                  <a:srgbClr val="FF0000"/>
                </a:solidFill>
              </a:rPr>
              <a:t>↗ </a:t>
            </a:r>
            <a:r>
              <a:rPr lang="en-US" altLang="ja-JP" dirty="0" smtClean="0"/>
              <a:t>→ </a:t>
            </a:r>
            <a:r>
              <a:rPr lang="ja-JP" altLang="en-US" dirty="0" smtClean="0">
                <a:solidFill>
                  <a:srgbClr val="FF0000"/>
                </a:solidFill>
              </a:rPr>
              <a:t>空気の密度</a:t>
            </a:r>
            <a:r>
              <a:rPr lang="en-US" altLang="ja-JP" dirty="0" smtClean="0">
                <a:solidFill>
                  <a:srgbClr val="FF0000"/>
                </a:solidFill>
              </a:rPr>
              <a:t>↘ </a:t>
            </a:r>
            <a:r>
              <a:rPr lang="en-US" altLang="ja-JP" dirty="0" smtClean="0"/>
              <a:t>→ </a:t>
            </a:r>
            <a:r>
              <a:rPr lang="ja-JP" altLang="en-US" dirty="0" smtClean="0">
                <a:solidFill>
                  <a:srgbClr val="FF0000"/>
                </a:solidFill>
              </a:rPr>
              <a:t>空気の誘電率</a:t>
            </a:r>
            <a:r>
              <a:rPr lang="en-US" altLang="ja-JP" dirty="0" smtClean="0">
                <a:solidFill>
                  <a:srgbClr val="FF0000"/>
                </a:solidFill>
              </a:rPr>
              <a:t>↘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en-US" altLang="ja-JP" dirty="0" smtClean="0"/>
              <a:t>→ </a:t>
            </a:r>
            <a:r>
              <a:rPr lang="ja-JP" altLang="en-US" dirty="0" smtClean="0">
                <a:solidFill>
                  <a:srgbClr val="FF0000"/>
                </a:solidFill>
              </a:rPr>
              <a:t>コイルの浮遊容量</a:t>
            </a:r>
            <a:r>
              <a:rPr lang="en-US" altLang="ja-JP" dirty="0" smtClean="0">
                <a:solidFill>
                  <a:srgbClr val="FF0000"/>
                </a:solidFill>
              </a:rPr>
              <a:t>↘ </a:t>
            </a:r>
            <a:r>
              <a:rPr lang="en-US" altLang="ja-JP" dirty="0" smtClean="0"/>
              <a:t>→ </a:t>
            </a:r>
            <a:r>
              <a:rPr lang="ja-JP" altLang="en-US" dirty="0" smtClean="0">
                <a:solidFill>
                  <a:srgbClr val="FF0000"/>
                </a:solidFill>
              </a:rPr>
              <a:t>発振数</a:t>
            </a:r>
            <a:r>
              <a:rPr lang="en-US" altLang="ja-JP" dirty="0" smtClean="0">
                <a:solidFill>
                  <a:srgbClr val="FF0000"/>
                </a:solidFill>
              </a:rPr>
              <a:t>↗</a:t>
            </a: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導体までの距離が小さいとき、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	</a:t>
            </a:r>
            <a:r>
              <a:rPr kumimoji="1" lang="ja-JP" altLang="en-US" dirty="0" smtClean="0">
                <a:solidFill>
                  <a:srgbClr val="FF0000"/>
                </a:solidFill>
              </a:rPr>
              <a:t>温度</a:t>
            </a:r>
            <a:r>
              <a:rPr kumimoji="1" lang="en-US" altLang="ja-JP" dirty="0" smtClean="0">
                <a:solidFill>
                  <a:srgbClr val="FF0000"/>
                </a:solidFill>
              </a:rPr>
              <a:t>↗</a:t>
            </a:r>
            <a:r>
              <a:rPr lang="en-US" altLang="ja-JP" dirty="0"/>
              <a:t> </a:t>
            </a:r>
            <a:r>
              <a:rPr lang="en-US" altLang="ja-JP" dirty="0" smtClean="0"/>
              <a:t>→ </a:t>
            </a:r>
            <a:r>
              <a:rPr lang="ja-JP" altLang="en-US" dirty="0" smtClean="0">
                <a:solidFill>
                  <a:srgbClr val="FF0000"/>
                </a:solidFill>
              </a:rPr>
              <a:t>導体の抵抗</a:t>
            </a:r>
            <a:r>
              <a:rPr lang="en-US" altLang="ja-JP" dirty="0" smtClean="0">
                <a:solidFill>
                  <a:srgbClr val="FF0000"/>
                </a:solidFill>
              </a:rPr>
              <a:t>↗</a:t>
            </a:r>
            <a:r>
              <a:rPr lang="en-US" altLang="ja-JP" dirty="0"/>
              <a:t> </a:t>
            </a:r>
            <a:r>
              <a:rPr lang="en-US" altLang="ja-JP" dirty="0" smtClean="0"/>
              <a:t>→ </a:t>
            </a:r>
            <a:r>
              <a:rPr lang="ja-JP" altLang="en-US" dirty="0" smtClean="0">
                <a:solidFill>
                  <a:srgbClr val="FF0000"/>
                </a:solidFill>
              </a:rPr>
              <a:t>渦電流</a:t>
            </a:r>
            <a:r>
              <a:rPr lang="en-US" altLang="ja-JP" dirty="0" smtClean="0">
                <a:solidFill>
                  <a:srgbClr val="FF0000"/>
                </a:solidFill>
              </a:rPr>
              <a:t>↘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en-US" altLang="ja-JP" dirty="0" smtClean="0"/>
              <a:t>→ </a:t>
            </a:r>
            <a:r>
              <a:rPr lang="ja-JP" altLang="en-US" dirty="0" smtClean="0">
                <a:solidFill>
                  <a:srgbClr val="FF0000"/>
                </a:solidFill>
              </a:rPr>
              <a:t>渦電流磁場</a:t>
            </a:r>
            <a:r>
              <a:rPr lang="en-US" altLang="ja-JP" dirty="0" smtClean="0">
                <a:solidFill>
                  <a:srgbClr val="FF0000"/>
                </a:solidFill>
              </a:rPr>
              <a:t>↘</a:t>
            </a:r>
            <a:r>
              <a:rPr lang="en-US" altLang="ja-JP" dirty="0"/>
              <a:t> </a:t>
            </a:r>
            <a:r>
              <a:rPr lang="en-US" altLang="ja-JP" dirty="0" smtClean="0"/>
              <a:t>→ </a:t>
            </a:r>
            <a:r>
              <a:rPr lang="ja-JP" altLang="en-US" dirty="0" smtClean="0">
                <a:solidFill>
                  <a:srgbClr val="FF0000"/>
                </a:solidFill>
              </a:rPr>
              <a:t>実質的インダクタンス</a:t>
            </a:r>
            <a:r>
              <a:rPr lang="en-US" altLang="ja-JP" dirty="0" smtClean="0">
                <a:solidFill>
                  <a:srgbClr val="FF0000"/>
                </a:solidFill>
              </a:rPr>
              <a:t>↗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en-US" altLang="ja-JP" dirty="0" smtClean="0"/>
              <a:t>→ </a:t>
            </a:r>
            <a:r>
              <a:rPr lang="ja-JP" altLang="en-US" dirty="0" smtClean="0">
                <a:solidFill>
                  <a:srgbClr val="FF0000"/>
                </a:solidFill>
              </a:rPr>
              <a:t>発振数</a:t>
            </a:r>
            <a:r>
              <a:rPr lang="en-US" altLang="ja-JP" dirty="0" smtClean="0">
                <a:solidFill>
                  <a:srgbClr val="FF0000"/>
                </a:solidFill>
              </a:rPr>
              <a:t>↘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01637" y="3019933"/>
            <a:ext cx="1415772" cy="5847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00FF"/>
                </a:solidFill>
              </a:rPr>
              <a:t>正相関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01637" y="6094674"/>
            <a:ext cx="1415772" cy="5847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00FF"/>
                </a:solidFill>
              </a:rPr>
              <a:t>負</a:t>
            </a:r>
            <a:r>
              <a:rPr kumimoji="1" lang="ja-JP" altLang="en-US" sz="3200" dirty="0" smtClean="0">
                <a:solidFill>
                  <a:srgbClr val="0000FF"/>
                </a:solidFill>
              </a:rPr>
              <a:t>相関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6314043" y="3017017"/>
            <a:ext cx="2828671" cy="1893863"/>
            <a:chOff x="4268025" y="4239576"/>
            <a:chExt cx="4920329" cy="2842276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6359683" y="4543637"/>
              <a:ext cx="2577387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4400" dirty="0">
                <a:solidFill>
                  <a:srgbClr val="3366FF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483539" y="5948550"/>
              <a:ext cx="4249746" cy="7192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192966" y="6098323"/>
              <a:ext cx="1995388" cy="69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導体板</a:t>
              </a:r>
              <a:endParaRPr kumimoji="1" lang="ja-JP" altLang="en-US" sz="2400" dirty="0"/>
            </a:p>
          </p:txBody>
        </p:sp>
        <p:grpSp>
          <p:nvGrpSpPr>
            <p:cNvPr id="11" name="図形グループ 10"/>
            <p:cNvGrpSpPr/>
            <p:nvPr/>
          </p:nvGrpSpPr>
          <p:grpSpPr>
            <a:xfrm>
              <a:off x="4617564" y="4239576"/>
              <a:ext cx="4308069" cy="1399375"/>
              <a:chOff x="1768506" y="1382451"/>
              <a:chExt cx="6125476" cy="2089751"/>
            </a:xfrm>
          </p:grpSpPr>
          <p:sp>
            <p:nvSpPr>
              <p:cNvPr id="29" name="円弧 28"/>
              <p:cNvSpPr/>
              <p:nvPr/>
            </p:nvSpPr>
            <p:spPr>
              <a:xfrm>
                <a:off x="1897129" y="1382451"/>
                <a:ext cx="5852160" cy="1784325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弧 29"/>
              <p:cNvSpPr/>
              <p:nvPr/>
            </p:nvSpPr>
            <p:spPr>
              <a:xfrm flipH="1">
                <a:off x="2210974" y="1687876"/>
                <a:ext cx="5490084" cy="1478900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弧 30"/>
              <p:cNvSpPr/>
              <p:nvPr/>
            </p:nvSpPr>
            <p:spPr>
              <a:xfrm flipH="1">
                <a:off x="2652764" y="1977225"/>
                <a:ext cx="4332521" cy="907925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弧 31"/>
              <p:cNvSpPr/>
              <p:nvPr/>
            </p:nvSpPr>
            <p:spPr>
              <a:xfrm flipH="1">
                <a:off x="3617407" y="2274300"/>
                <a:ext cx="2459168" cy="426301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弧 32"/>
              <p:cNvSpPr/>
              <p:nvPr/>
            </p:nvSpPr>
            <p:spPr>
              <a:xfrm>
                <a:off x="3158534" y="1977225"/>
                <a:ext cx="3319975" cy="723376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/>
              <p:cNvSpPr/>
              <p:nvPr/>
            </p:nvSpPr>
            <p:spPr>
              <a:xfrm>
                <a:off x="1961437" y="1687876"/>
                <a:ext cx="5273376" cy="1197275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/>
              <p:cNvSpPr/>
              <p:nvPr/>
            </p:nvSpPr>
            <p:spPr>
              <a:xfrm flipH="1">
                <a:off x="1768506" y="1390175"/>
                <a:ext cx="6125476" cy="2082027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弧 35"/>
              <p:cNvSpPr/>
              <p:nvPr/>
            </p:nvSpPr>
            <p:spPr>
              <a:xfrm>
                <a:off x="3793256" y="2274300"/>
                <a:ext cx="2074982" cy="297701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図形グループ 12"/>
            <p:cNvGrpSpPr/>
            <p:nvPr/>
          </p:nvGrpSpPr>
          <p:grpSpPr>
            <a:xfrm>
              <a:off x="5547249" y="5810828"/>
              <a:ext cx="2367506" cy="574990"/>
              <a:chOff x="-2976878" y="274639"/>
              <a:chExt cx="14488384" cy="5422610"/>
            </a:xfrm>
          </p:grpSpPr>
          <p:sp>
            <p:nvSpPr>
              <p:cNvPr id="26" name="円弧 25"/>
              <p:cNvSpPr/>
              <p:nvPr/>
            </p:nvSpPr>
            <p:spPr>
              <a:xfrm flipH="1">
                <a:off x="-2976878" y="274639"/>
                <a:ext cx="14488384" cy="5422610"/>
              </a:xfrm>
              <a:prstGeom prst="arc">
                <a:avLst>
                  <a:gd name="adj1" fmla="val 4113454"/>
                  <a:gd name="adj2" fmla="val 4056277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弧 26"/>
              <p:cNvSpPr/>
              <p:nvPr/>
            </p:nvSpPr>
            <p:spPr>
              <a:xfrm flipH="1">
                <a:off x="-1327932" y="1204065"/>
                <a:ext cx="11541007" cy="3556689"/>
              </a:xfrm>
              <a:prstGeom prst="arc">
                <a:avLst>
                  <a:gd name="adj1" fmla="val 4113454"/>
                  <a:gd name="adj2" fmla="val 4056277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/>
              <p:cNvSpPr/>
              <p:nvPr/>
            </p:nvSpPr>
            <p:spPr>
              <a:xfrm flipH="1">
                <a:off x="457200" y="1897463"/>
                <a:ext cx="8175525" cy="2232354"/>
              </a:xfrm>
              <a:prstGeom prst="arc">
                <a:avLst>
                  <a:gd name="adj1" fmla="val 4113454"/>
                  <a:gd name="adj2" fmla="val 4056277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4746264" y="614281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渦</a:t>
              </a:r>
              <a:r>
                <a:rPr kumimoji="1" lang="ja-JP" altLang="en-US" sz="2400" dirty="0" smtClean="0">
                  <a:solidFill>
                    <a:srgbClr val="FF0000"/>
                  </a:solidFill>
                </a:rPr>
                <a:t>電流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図形グループ 14"/>
            <p:cNvGrpSpPr/>
            <p:nvPr/>
          </p:nvGrpSpPr>
          <p:grpSpPr>
            <a:xfrm>
              <a:off x="6359683" y="4967450"/>
              <a:ext cx="795741" cy="2114402"/>
              <a:chOff x="8348259" y="244954"/>
              <a:chExt cx="2084469" cy="4095140"/>
            </a:xfrm>
            <a:noFill/>
            <a:effectLst/>
          </p:grpSpPr>
          <p:grpSp>
            <p:nvGrpSpPr>
              <p:cNvPr id="17" name="図形グループ 16"/>
              <p:cNvGrpSpPr/>
              <p:nvPr/>
            </p:nvGrpSpPr>
            <p:grpSpPr>
              <a:xfrm>
                <a:off x="8348259" y="244955"/>
                <a:ext cx="646521" cy="3999793"/>
                <a:chOff x="8348259" y="244955"/>
                <a:chExt cx="646521" cy="3999793"/>
              </a:xfrm>
              <a:grpFill/>
            </p:grpSpPr>
            <p:sp>
              <p:nvSpPr>
                <p:cNvPr id="24" name="フリーフォーム 23"/>
                <p:cNvSpPr/>
                <p:nvPr/>
              </p:nvSpPr>
              <p:spPr>
                <a:xfrm>
                  <a:off x="8585118" y="435127"/>
                  <a:ext cx="409662" cy="3809621"/>
                </a:xfrm>
                <a:custGeom>
                  <a:avLst/>
                  <a:gdLst>
                    <a:gd name="connsiteX0" fmla="*/ 13656 w 1884450"/>
                    <a:gd name="connsiteY0" fmla="*/ 0 h 4724476"/>
                    <a:gd name="connsiteX1" fmla="*/ 1884446 w 1884450"/>
                    <a:gd name="connsiteY1" fmla="*/ 2416856 h 4724476"/>
                    <a:gd name="connsiteX2" fmla="*/ 0 w 1884450"/>
                    <a:gd name="connsiteY2" fmla="*/ 4724476 h 47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4450" h="4724476">
                      <a:moveTo>
                        <a:pt x="13656" y="0"/>
                      </a:moveTo>
                      <a:cubicBezTo>
                        <a:pt x="950189" y="814721"/>
                        <a:pt x="1886722" y="1629443"/>
                        <a:pt x="1884446" y="2416856"/>
                      </a:cubicBezTo>
                      <a:cubicBezTo>
                        <a:pt x="1882170" y="3204269"/>
                        <a:pt x="0" y="4724476"/>
                        <a:pt x="0" y="4724476"/>
                      </a:cubicBezTo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二等辺三角形 24"/>
                <p:cNvSpPr/>
                <p:nvPr/>
              </p:nvSpPr>
              <p:spPr>
                <a:xfrm rot="20209091">
                  <a:off x="8348259" y="244955"/>
                  <a:ext cx="427023" cy="38034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8" name="図形グループ 17"/>
              <p:cNvGrpSpPr/>
              <p:nvPr/>
            </p:nvGrpSpPr>
            <p:grpSpPr>
              <a:xfrm flipH="1">
                <a:off x="9719479" y="340301"/>
                <a:ext cx="713249" cy="3999793"/>
                <a:chOff x="8348259" y="244955"/>
                <a:chExt cx="646521" cy="3999793"/>
              </a:xfrm>
              <a:grpFill/>
            </p:grpSpPr>
            <p:sp>
              <p:nvSpPr>
                <p:cNvPr id="22" name="フリーフォーム 21"/>
                <p:cNvSpPr/>
                <p:nvPr/>
              </p:nvSpPr>
              <p:spPr>
                <a:xfrm>
                  <a:off x="8585118" y="435127"/>
                  <a:ext cx="409662" cy="3809621"/>
                </a:xfrm>
                <a:custGeom>
                  <a:avLst/>
                  <a:gdLst>
                    <a:gd name="connsiteX0" fmla="*/ 13656 w 1884450"/>
                    <a:gd name="connsiteY0" fmla="*/ 0 h 4724476"/>
                    <a:gd name="connsiteX1" fmla="*/ 1884446 w 1884450"/>
                    <a:gd name="connsiteY1" fmla="*/ 2416856 h 4724476"/>
                    <a:gd name="connsiteX2" fmla="*/ 0 w 1884450"/>
                    <a:gd name="connsiteY2" fmla="*/ 4724476 h 47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4450" h="4724476">
                      <a:moveTo>
                        <a:pt x="13656" y="0"/>
                      </a:moveTo>
                      <a:cubicBezTo>
                        <a:pt x="950189" y="814721"/>
                        <a:pt x="1886722" y="1629443"/>
                        <a:pt x="1884446" y="2416856"/>
                      </a:cubicBezTo>
                      <a:cubicBezTo>
                        <a:pt x="1882170" y="3204269"/>
                        <a:pt x="0" y="4724476"/>
                        <a:pt x="0" y="4724476"/>
                      </a:cubicBezTo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二等辺三角形 22"/>
                <p:cNvSpPr/>
                <p:nvPr/>
              </p:nvSpPr>
              <p:spPr>
                <a:xfrm rot="20209091">
                  <a:off x="8348259" y="244955"/>
                  <a:ext cx="427023" cy="38034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図形グループ 18"/>
              <p:cNvGrpSpPr/>
              <p:nvPr/>
            </p:nvGrpSpPr>
            <p:grpSpPr>
              <a:xfrm>
                <a:off x="9144000" y="244954"/>
                <a:ext cx="427023" cy="3999794"/>
                <a:chOff x="9144000" y="244954"/>
                <a:chExt cx="427023" cy="3999794"/>
              </a:xfrm>
              <a:grpFill/>
            </p:grpSpPr>
            <p:cxnSp>
              <p:nvCxnSpPr>
                <p:cNvPr id="20" name="直線コネクタ 19"/>
                <p:cNvCxnSpPr/>
                <p:nvPr/>
              </p:nvCxnSpPr>
              <p:spPr>
                <a:xfrm>
                  <a:off x="9359996" y="435127"/>
                  <a:ext cx="48574" cy="3809621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二等辺三角形 20"/>
                <p:cNvSpPr/>
                <p:nvPr/>
              </p:nvSpPr>
              <p:spPr>
                <a:xfrm>
                  <a:off x="9144000" y="244954"/>
                  <a:ext cx="427023" cy="38034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6" name="テキスト ボックス 15"/>
            <p:cNvSpPr txBox="1"/>
            <p:nvPr/>
          </p:nvSpPr>
          <p:spPr>
            <a:xfrm>
              <a:off x="4268025" y="5322200"/>
              <a:ext cx="2053439" cy="69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コイル</a:t>
              </a:r>
              <a:endParaRPr kumimoji="1" lang="ja-JP" altLang="en-US" sz="2400" dirty="0"/>
            </a:p>
          </p:txBody>
        </p:sp>
      </p:grpSp>
      <p:pic>
        <p:nvPicPr>
          <p:cNvPr id="37" name="図 36" descr="exp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50" y="17161"/>
            <a:ext cx="2536309" cy="17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7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095" y="137350"/>
            <a:ext cx="8343525" cy="1143000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回路基板の材質による温度依存性の違い</a:t>
            </a:r>
            <a:endParaRPr kumimoji="1" lang="ja-JP" altLang="en-US" sz="3600" dirty="0"/>
          </a:p>
        </p:txBody>
      </p:sp>
      <p:pic>
        <p:nvPicPr>
          <p:cNvPr id="6" name="図 5" descr="slide_clearcera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4" r="10"/>
          <a:stretch/>
        </p:blipFill>
        <p:spPr>
          <a:xfrm>
            <a:off x="0" y="2051891"/>
            <a:ext cx="6286559" cy="480610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3275" y="1366156"/>
            <a:ext cx="8342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平面コイルの基板材質を従来のアルミナセラミックから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クリアセラムに</a:t>
            </a:r>
            <a:endParaRPr kumimoji="1"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11000" y="3943054"/>
            <a:ext cx="3360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温度相関の逆転なし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→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空気よりも基板の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   </a:t>
            </a:r>
            <a:r>
              <a:rPr lang="ja-JP" altLang="en-US" sz="2800" dirty="0" smtClean="0">
                <a:solidFill>
                  <a:srgbClr val="FF0000"/>
                </a:solidFill>
              </a:rPr>
              <a:t>誘電率が影響か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8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クリアセラム基板センサの温度補償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7485862" y="1748375"/>
            <a:ext cx="0" cy="2769315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502571" y="2794797"/>
            <a:ext cx="154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150 nm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7625" y="4974594"/>
            <a:ext cx="8374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/>
              <a:t>・p-v</a:t>
            </a:r>
            <a:r>
              <a:rPr lang="ja-JP" altLang="en-US" sz="2800" dirty="0" smtClean="0"/>
              <a:t>では</a:t>
            </a:r>
            <a:r>
              <a:rPr lang="en-US" altLang="en-US" sz="2800" dirty="0" smtClean="0"/>
              <a:t>従来のアルミナ基板</a:t>
            </a:r>
            <a:r>
              <a:rPr lang="ja-JP" altLang="en-US" sz="2800" dirty="0" smtClean="0"/>
              <a:t>と同程度の安定性</a:t>
            </a:r>
            <a:endParaRPr lang="en-US" altLang="ja-JP" sz="2800" dirty="0"/>
          </a:p>
          <a:p>
            <a:r>
              <a:rPr lang="ja-JP" altLang="en-US" sz="2800" dirty="0" smtClean="0"/>
              <a:t>・温度曲線の折れ曲がりとともに大きくシフト</a:t>
            </a:r>
            <a:endParaRPr lang="en-US" altLang="ja-JP" sz="2800" dirty="0" smtClean="0"/>
          </a:p>
          <a:p>
            <a:r>
              <a:rPr lang="en-US" altLang="ja-JP" sz="2800" dirty="0" smtClean="0"/>
              <a:t>     →2</a:t>
            </a:r>
            <a:r>
              <a:rPr lang="ja-JP" altLang="en-US" sz="2800" dirty="0" smtClean="0"/>
              <a:t>つのセンサの温度応答速度の違いか</a:t>
            </a:r>
            <a:endParaRPr lang="en-US" altLang="ja-JP" sz="2800" dirty="0" smtClean="0"/>
          </a:p>
          <a:p>
            <a:r>
              <a:rPr lang="en-US" altLang="ja-JP" sz="2800" dirty="0" smtClean="0"/>
              <a:t>     →</a:t>
            </a:r>
            <a:r>
              <a:rPr lang="ja-JP" altLang="en-US" sz="2800" dirty="0" smtClean="0"/>
              <a:t>温度変化を緩やかにする事で小さくできる？</a:t>
            </a:r>
            <a:endParaRPr lang="en-US" altLang="ja-JP" sz="2800" dirty="0" smtClean="0"/>
          </a:p>
        </p:txBody>
      </p:sp>
      <p:pic>
        <p:nvPicPr>
          <p:cNvPr id="11" name="図 10" descr="スクリーンショット 2013-12-18 13.2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29" y="1065059"/>
            <a:ext cx="5769361" cy="38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69925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空気の誘電率の影響を調べるため、</a:t>
            </a:r>
            <a:r>
              <a:rPr lang="en-US" altLang="ja-JP" dirty="0" smtClean="0"/>
              <a:t>He</a:t>
            </a:r>
            <a:r>
              <a:rPr lang="ja-JP" altLang="en-US" dirty="0" smtClean="0"/>
              <a:t>で</a:t>
            </a:r>
            <a:r>
              <a:rPr lang="en-US" altLang="ja-JP" dirty="0" smtClean="0"/>
              <a:t>        </a:t>
            </a:r>
            <a:r>
              <a:rPr lang="ja-JP" altLang="en-US" dirty="0" smtClean="0"/>
              <a:t>満たした</a:t>
            </a:r>
            <a:r>
              <a:rPr lang="ja-JP" altLang="en-US" dirty="0"/>
              <a:t>密閉容器内</a:t>
            </a:r>
            <a:r>
              <a:rPr lang="ja-JP" altLang="en-US" dirty="0" smtClean="0"/>
              <a:t>で温度特性試験を　　　　行っている</a:t>
            </a:r>
            <a:endParaRPr lang="en-US" altLang="ja-JP" dirty="0"/>
          </a:p>
          <a:p>
            <a:r>
              <a:rPr kumimoji="1" lang="ja-JP" altLang="en-US" dirty="0" smtClean="0"/>
              <a:t>温度相関の逆転原因を調べるため、センサと金属板がつくる磁場のモデル化を行っている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996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963" y="1600200"/>
            <a:ext cx="8855770" cy="4525963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検討中のセンサは温度に応じて出力値が変わるため、要求性能を満たすためには補償を要する</a:t>
            </a:r>
            <a:endParaRPr lang="en-US" altLang="ja-JP" dirty="0" smtClean="0"/>
          </a:p>
          <a:p>
            <a:r>
              <a:rPr lang="ja-JP" altLang="en-US" dirty="0" smtClean="0"/>
              <a:t>温度特性は、隣にリファレンス用のセンサを置く</a:t>
            </a:r>
            <a:r>
              <a:rPr kumimoji="1" lang="ja-JP" altLang="en-US" dirty="0" smtClean="0"/>
              <a:t>ことで補償できる</a:t>
            </a:r>
            <a:endParaRPr kumimoji="1" lang="en-US" altLang="ja-JP" dirty="0" smtClean="0"/>
          </a:p>
          <a:p>
            <a:r>
              <a:rPr lang="ja-JP" altLang="en-US" dirty="0" smtClean="0"/>
              <a:t>ある距離を境に温度相関の逆転が起こるが、　基板をクリアセラムにすることで、温度特性の　逆転が起こらなくなる</a:t>
            </a:r>
            <a:endParaRPr lang="en-US" altLang="ja-JP" dirty="0" smtClean="0"/>
          </a:p>
          <a:p>
            <a:r>
              <a:rPr lang="ja-JP" altLang="en-US" dirty="0" smtClean="0"/>
              <a:t>リファレンスセンサによる補償精度は、温度の　変化を緩やかにすることで向上の可能性がある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7503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発表概要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7472" y="2349627"/>
            <a:ext cx="7239327" cy="4037016"/>
          </a:xfrm>
        </p:spPr>
        <p:txBody>
          <a:bodyPr/>
          <a:lstStyle/>
          <a:p>
            <a:r>
              <a:rPr kumimoji="1" lang="ja-JP" altLang="en-US" dirty="0" smtClean="0"/>
              <a:t>分割鏡制御の方法について</a:t>
            </a:r>
            <a:endParaRPr lang="en-US" altLang="ja-JP" dirty="0"/>
          </a:p>
          <a:p>
            <a:r>
              <a:rPr lang="ja-JP" altLang="en-US" dirty="0" smtClean="0"/>
              <a:t>検討中のセンサの紹介</a:t>
            </a:r>
            <a:endParaRPr lang="en-US" altLang="ja-JP" dirty="0" smtClean="0"/>
          </a:p>
          <a:p>
            <a:r>
              <a:rPr lang="ja-JP" altLang="en-US" dirty="0" smtClean="0"/>
              <a:t>センサの温度特性とその補償</a:t>
            </a:r>
            <a:endParaRPr lang="en-US" altLang="ja-JP" dirty="0" smtClean="0"/>
          </a:p>
          <a:p>
            <a:r>
              <a:rPr lang="ja-JP" altLang="en-US" dirty="0" smtClean="0"/>
              <a:t>基板材質による温度特性の違い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2249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分割鏡制御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78435"/>
            <a:ext cx="8229600" cy="514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3.8 m</a:t>
            </a:r>
            <a:r>
              <a:rPr kumimoji="1" lang="ja-JP" altLang="en-US" dirty="0" smtClean="0"/>
              <a:t>望遠鏡の</a:t>
            </a:r>
            <a:r>
              <a:rPr kumimoji="1" lang="ja-JP" altLang="en-US" dirty="0" smtClean="0"/>
              <a:t>主</a:t>
            </a:r>
            <a:r>
              <a:rPr kumimoji="1" lang="ja-JP" altLang="en-US" dirty="0" smtClean="0"/>
              <a:t>鏡には分割鏡を使用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・・・</a:t>
            </a:r>
            <a:r>
              <a:rPr lang="en-US" altLang="ja-JP" dirty="0" smtClean="0"/>
              <a:t>18</a:t>
            </a:r>
            <a:r>
              <a:rPr lang="ja-JP" altLang="en-US" dirty="0" smtClean="0"/>
              <a:t>枚の扇形セグメント</a:t>
            </a:r>
            <a:endParaRPr lang="en-US" altLang="ja-JP" dirty="0"/>
          </a:p>
          <a:p>
            <a:pPr marL="0" indent="0">
              <a:buNone/>
            </a:pPr>
            <a:r>
              <a:rPr lang="en-US" altLang="en-US" dirty="0" smtClean="0"/>
              <a:t>熱膨張や振動、仰角に応じた支持部の</a:t>
            </a:r>
            <a:r>
              <a:rPr lang="ja-JP" altLang="en-US" dirty="0" smtClean="0"/>
              <a:t>歪み</a:t>
            </a:r>
            <a:r>
              <a:rPr lang="en-US" altLang="en-US" dirty="0" smtClean="0"/>
              <a:t>により、</a:t>
            </a:r>
            <a:r>
              <a:rPr lang="ja-JP" altLang="en-US" dirty="0" smtClean="0"/>
              <a:t>焦点がずれる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→</a:t>
            </a:r>
            <a:r>
              <a:rPr lang="ja-JP" altLang="en-US" dirty="0" smtClean="0"/>
              <a:t>分割鏡の境界にセンサを取り付け、ずれを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測定して補正</a:t>
            </a:r>
            <a:endParaRPr lang="en-US" altLang="ja-JP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661064" y="4959253"/>
            <a:ext cx="7872670" cy="1724796"/>
            <a:chOff x="626272" y="4959253"/>
            <a:chExt cx="7872670" cy="1724796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1704193" y="5054252"/>
              <a:ext cx="3649561" cy="1539850"/>
              <a:chOff x="0" y="3338914"/>
              <a:chExt cx="3649561" cy="1539850"/>
            </a:xfrm>
          </p:grpSpPr>
          <p:grpSp>
            <p:nvGrpSpPr>
              <p:cNvPr id="14" name="図形グループ 13"/>
              <p:cNvGrpSpPr/>
              <p:nvPr/>
            </p:nvGrpSpPr>
            <p:grpSpPr>
              <a:xfrm>
                <a:off x="2057903" y="4219689"/>
                <a:ext cx="1591658" cy="659075"/>
                <a:chOff x="2057903" y="4219689"/>
                <a:chExt cx="1591658" cy="659075"/>
              </a:xfrm>
            </p:grpSpPr>
            <p:grpSp>
              <p:nvGrpSpPr>
                <p:cNvPr id="20" name="図形グループ 19"/>
                <p:cNvGrpSpPr/>
                <p:nvPr/>
              </p:nvGrpSpPr>
              <p:grpSpPr>
                <a:xfrm>
                  <a:off x="2057903" y="4219689"/>
                  <a:ext cx="1591658" cy="659075"/>
                  <a:chOff x="2684920" y="2346951"/>
                  <a:chExt cx="1591658" cy="659075"/>
                </a:xfrm>
              </p:grpSpPr>
              <p:cxnSp>
                <p:nvCxnSpPr>
                  <p:cNvPr id="22" name="直線コネクタ 21"/>
                  <p:cNvCxnSpPr/>
                  <p:nvPr/>
                </p:nvCxnSpPr>
                <p:spPr>
                  <a:xfrm>
                    <a:off x="2684920" y="2346951"/>
                    <a:ext cx="0" cy="65907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2837320" y="2346951"/>
                    <a:ext cx="0" cy="4983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/>
                  <p:nvPr/>
                </p:nvCxnSpPr>
                <p:spPr>
                  <a:xfrm>
                    <a:off x="2837320" y="2844651"/>
                    <a:ext cx="143925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/>
                  <p:cNvCxnSpPr/>
                  <p:nvPr/>
                </p:nvCxnSpPr>
                <p:spPr>
                  <a:xfrm>
                    <a:off x="2684920" y="3006026"/>
                    <a:ext cx="159165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/>
                  <p:cNvCxnSpPr/>
                  <p:nvPr/>
                </p:nvCxnSpPr>
                <p:spPr>
                  <a:xfrm>
                    <a:off x="4268205" y="2828888"/>
                    <a:ext cx="0" cy="1771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正方形/長方形 20"/>
                <p:cNvSpPr/>
                <p:nvPr/>
              </p:nvSpPr>
              <p:spPr>
                <a:xfrm>
                  <a:off x="2926080" y="4548601"/>
                  <a:ext cx="707404" cy="15302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" name="図形グループ 14"/>
              <p:cNvGrpSpPr/>
              <p:nvPr/>
            </p:nvGrpSpPr>
            <p:grpSpPr>
              <a:xfrm>
                <a:off x="0" y="3338914"/>
                <a:ext cx="2717073" cy="880775"/>
                <a:chOff x="4155664" y="1417638"/>
                <a:chExt cx="2717073" cy="880775"/>
              </a:xfrm>
            </p:grpSpPr>
            <p:cxnSp>
              <p:nvCxnSpPr>
                <p:cNvPr id="16" name="直線コネクタ 15"/>
                <p:cNvCxnSpPr/>
                <p:nvPr/>
              </p:nvCxnSpPr>
              <p:spPr>
                <a:xfrm>
                  <a:off x="4155664" y="1417638"/>
                  <a:ext cx="0" cy="8807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>
                  <a:off x="6872737" y="1639338"/>
                  <a:ext cx="0" cy="6590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>
                  <a:off x="4155664" y="2298413"/>
                  <a:ext cx="27170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>
                  <a:off x="4155664" y="1417638"/>
                  <a:ext cx="2708700" cy="221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図形グループ 6"/>
            <p:cNvGrpSpPr/>
            <p:nvPr/>
          </p:nvGrpSpPr>
          <p:grpSpPr>
            <a:xfrm>
              <a:off x="4630273" y="4973877"/>
              <a:ext cx="2717073" cy="1033800"/>
              <a:chOff x="2942157" y="3338914"/>
              <a:chExt cx="2717073" cy="1033800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2942157" y="4219689"/>
                <a:ext cx="707404" cy="1530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図形グループ 8"/>
              <p:cNvGrpSpPr/>
              <p:nvPr/>
            </p:nvGrpSpPr>
            <p:grpSpPr>
              <a:xfrm>
                <a:off x="2942157" y="3338914"/>
                <a:ext cx="2717073" cy="880775"/>
                <a:chOff x="4155664" y="1417638"/>
                <a:chExt cx="2717073" cy="880775"/>
              </a:xfrm>
            </p:grpSpPr>
            <p:cxnSp>
              <p:nvCxnSpPr>
                <p:cNvPr id="10" name="直線コネクタ 9"/>
                <p:cNvCxnSpPr/>
                <p:nvPr/>
              </p:nvCxnSpPr>
              <p:spPr>
                <a:xfrm>
                  <a:off x="4155664" y="1417638"/>
                  <a:ext cx="0" cy="8807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/>
                <p:nvPr/>
              </p:nvCxnSpPr>
              <p:spPr>
                <a:xfrm>
                  <a:off x="6872737" y="1639338"/>
                  <a:ext cx="0" cy="6590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4155664" y="2298413"/>
                  <a:ext cx="27170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/>
                <p:nvPr/>
              </p:nvCxnSpPr>
              <p:spPr>
                <a:xfrm>
                  <a:off x="4155664" y="1417638"/>
                  <a:ext cx="2708700" cy="221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テキスト ボックス 3"/>
            <p:cNvSpPr txBox="1"/>
            <p:nvPr/>
          </p:nvSpPr>
          <p:spPr>
            <a:xfrm>
              <a:off x="1848897" y="533356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分割鏡</a:t>
              </a:r>
              <a:endParaRPr kumimoji="1" lang="ja-JP" altLang="en-US" sz="20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229643" y="538951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分割鏡</a:t>
              </a:r>
              <a:endParaRPr kumimoji="1" lang="ja-JP" altLang="en-US" sz="2000" dirty="0"/>
            </a:p>
          </p:txBody>
        </p:sp>
        <p:cxnSp>
          <p:nvCxnSpPr>
            <p:cNvPr id="29" name="直線コネクタ 28"/>
            <p:cNvCxnSpPr>
              <a:stCxn id="8" idx="3"/>
            </p:cNvCxnSpPr>
            <p:nvPr/>
          </p:nvCxnSpPr>
          <p:spPr>
            <a:xfrm>
              <a:off x="5337677" y="5931165"/>
              <a:ext cx="1366583" cy="3327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5297149" y="6304239"/>
              <a:ext cx="140711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6704260" y="6079273"/>
              <a:ext cx="1794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センサ・導体板</a:t>
              </a:r>
              <a:endParaRPr kumimoji="1" lang="en-US" altLang="ja-JP" sz="2000" dirty="0" smtClean="0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3890038" y="4973877"/>
              <a:ext cx="74023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線吹き出し 1 (枠付き) 27"/>
            <p:cNvSpPr/>
            <p:nvPr/>
          </p:nvSpPr>
          <p:spPr>
            <a:xfrm>
              <a:off x="626272" y="5789629"/>
              <a:ext cx="1862489" cy="894420"/>
            </a:xfrm>
            <a:prstGeom prst="borderCallout1">
              <a:avLst>
                <a:gd name="adj1" fmla="val 51073"/>
                <a:gd name="adj2" fmla="val 100345"/>
                <a:gd name="adj3" fmla="val -77700"/>
                <a:gd name="adj4" fmla="val 20293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rgbClr val="FF0000"/>
                  </a:solidFill>
                </a:rPr>
                <a:t>ここを小さく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ja-JP" altLang="en-US" sz="2400" dirty="0" smtClean="0">
                  <a:solidFill>
                    <a:srgbClr val="FF0000"/>
                  </a:solidFill>
                </a:rPr>
                <a:t>したい！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>
              <a:off x="4412893" y="4959253"/>
              <a:ext cx="0" cy="37431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3664843" y="4334035"/>
            <a:ext cx="512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</a:rPr>
              <a:t>要求性能：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 </a:t>
            </a:r>
            <a:r>
              <a:rPr kumimoji="1" lang="ja-JP" altLang="en-US" sz="2800" dirty="0" smtClean="0">
                <a:solidFill>
                  <a:srgbClr val="0000FF"/>
                </a:solidFill>
              </a:rPr>
              <a:t>安定性＜</a:t>
            </a:r>
            <a:r>
              <a:rPr lang="en-US" altLang="ja-JP" sz="2800" dirty="0">
                <a:solidFill>
                  <a:srgbClr val="0000FF"/>
                </a:solidFill>
              </a:rPr>
              <a:t>5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0 nm/</a:t>
            </a:r>
            <a:r>
              <a:rPr kumimoji="1" lang="ja-JP" altLang="en-US" sz="2800" dirty="0" smtClean="0">
                <a:solidFill>
                  <a:srgbClr val="0000FF"/>
                </a:solidFill>
              </a:rPr>
              <a:t>一晩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4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検討中のセンサ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9393" y="1600200"/>
            <a:ext cx="8557167" cy="1816026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LC</a:t>
            </a:r>
            <a:r>
              <a:rPr lang="ja-JP" altLang="en-US" dirty="0" smtClean="0"/>
              <a:t>回路に電流を流し、発振周波数を測定する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インダクタンス型</a:t>
            </a:r>
            <a:r>
              <a:rPr lang="en-US" altLang="ja-JP" dirty="0" smtClean="0"/>
              <a:t>DS2001</a:t>
            </a:r>
            <a:r>
              <a:rPr lang="ja-JP" altLang="en-US" dirty="0" smtClean="0"/>
              <a:t>センサ</a:t>
            </a:r>
            <a:r>
              <a:rPr lang="en-US" altLang="ja-JP" dirty="0" smtClean="0"/>
              <a:t>(</a:t>
            </a:r>
            <a:r>
              <a:rPr lang="ja-JP" altLang="en-US" dirty="0" smtClean="0"/>
              <a:t>日本システム開発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発振周波数</a:t>
            </a:r>
            <a:r>
              <a:rPr lang="en-US" altLang="ja-JP" dirty="0" smtClean="0"/>
              <a:t> f </a:t>
            </a:r>
            <a:r>
              <a:rPr lang="ja-JP" altLang="en-US" dirty="0" smtClean="0"/>
              <a:t>は、</a:t>
            </a:r>
            <a:r>
              <a:rPr lang="ja-JP" altLang="en-US" dirty="0"/>
              <a:t>平面コイルを含むセンサ面と導体板の間の</a:t>
            </a:r>
            <a:r>
              <a:rPr lang="ja-JP" altLang="en-US" dirty="0" smtClean="0"/>
              <a:t>距離</a:t>
            </a:r>
            <a:r>
              <a:rPr lang="en-US" altLang="ja-JP" dirty="0" smtClean="0"/>
              <a:t> d </a:t>
            </a:r>
            <a:r>
              <a:rPr lang="ja-JP" altLang="en-US" dirty="0" smtClean="0"/>
              <a:t>に依存</a:t>
            </a:r>
            <a:endParaRPr lang="en-US" altLang="ja-JP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800501"/>
              </p:ext>
            </p:extLst>
          </p:nvPr>
        </p:nvGraphicFramePr>
        <p:xfrm>
          <a:off x="3655574" y="2850246"/>
          <a:ext cx="1869449" cy="5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数式" r:id="rId3" imgW="673100" imgH="203200" progId="Equation.3">
                  <p:embed/>
                </p:oleObj>
              </mc:Choice>
              <mc:Fallback>
                <p:oleObj name="数式" r:id="rId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5574" y="2850246"/>
                        <a:ext cx="1869449" cy="56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120975" y="3365166"/>
            <a:ext cx="35497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solidFill>
                <a:srgbClr val="3366FF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268025" y="3471849"/>
            <a:ext cx="4747375" cy="33702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393" y="4139049"/>
            <a:ext cx="37992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コイルを貫く磁束が変化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→</a:t>
            </a:r>
            <a:r>
              <a:rPr kumimoji="1" lang="ja-JP" altLang="en-US" sz="2800" dirty="0" smtClean="0"/>
              <a:t>渦電流発生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→</a:t>
            </a:r>
            <a:r>
              <a:rPr lang="ja-JP" altLang="en-US" sz="2800" dirty="0" smtClean="0"/>
              <a:t>磁場発生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→</a:t>
            </a:r>
            <a:r>
              <a:rPr kumimoji="1" lang="ja-JP" altLang="en-US" sz="2800" dirty="0" smtClean="0"/>
              <a:t>コイルの磁場が減少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→</a:t>
            </a:r>
            <a:r>
              <a:rPr lang="ja-JP" altLang="en-US" sz="2800" dirty="0" smtClean="0"/>
              <a:t>実質的な</a:t>
            </a:r>
            <a:r>
              <a:rPr lang="en-US" altLang="ja-JP" sz="2800" dirty="0" smtClean="0"/>
              <a:t>L</a:t>
            </a:r>
            <a:r>
              <a:rPr lang="ja-JP" altLang="en-US" sz="2800" dirty="0" smtClean="0"/>
              <a:t>が低下</a:t>
            </a:r>
            <a:endParaRPr kumimoji="1" lang="ja-JP" altLang="en-US" sz="2800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3412177" y="3501033"/>
            <a:ext cx="5776176" cy="3580819"/>
            <a:chOff x="3412177" y="3501033"/>
            <a:chExt cx="5776176" cy="358081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359683" y="4543637"/>
              <a:ext cx="2577387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4400" dirty="0">
                <a:solidFill>
                  <a:srgbClr val="3366FF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483539" y="5948550"/>
              <a:ext cx="4249746" cy="7192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691093" y="6098323"/>
              <a:ext cx="1497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導体板</a:t>
              </a:r>
              <a:endParaRPr kumimoji="1" lang="ja-JP" altLang="en-US" sz="2400" dirty="0"/>
            </a:p>
          </p:txBody>
        </p:sp>
        <p:grpSp>
          <p:nvGrpSpPr>
            <p:cNvPr id="59" name="図形グループ 58"/>
            <p:cNvGrpSpPr/>
            <p:nvPr/>
          </p:nvGrpSpPr>
          <p:grpSpPr>
            <a:xfrm>
              <a:off x="4617564" y="4239576"/>
              <a:ext cx="4308069" cy="1399375"/>
              <a:chOff x="1768506" y="1382451"/>
              <a:chExt cx="6125476" cy="2089751"/>
            </a:xfrm>
          </p:grpSpPr>
          <p:sp>
            <p:nvSpPr>
              <p:cNvPr id="60" name="円弧 59"/>
              <p:cNvSpPr/>
              <p:nvPr/>
            </p:nvSpPr>
            <p:spPr>
              <a:xfrm>
                <a:off x="1897129" y="1382451"/>
                <a:ext cx="5852160" cy="1784325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弧 60"/>
              <p:cNvSpPr/>
              <p:nvPr/>
            </p:nvSpPr>
            <p:spPr>
              <a:xfrm flipH="1">
                <a:off x="2210974" y="1687876"/>
                <a:ext cx="5490084" cy="1478900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弧 61"/>
              <p:cNvSpPr/>
              <p:nvPr/>
            </p:nvSpPr>
            <p:spPr>
              <a:xfrm flipH="1">
                <a:off x="2652764" y="1977225"/>
                <a:ext cx="4332521" cy="907925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弧 62"/>
              <p:cNvSpPr/>
              <p:nvPr/>
            </p:nvSpPr>
            <p:spPr>
              <a:xfrm flipH="1">
                <a:off x="3617407" y="2274300"/>
                <a:ext cx="2459168" cy="426301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弧 63"/>
              <p:cNvSpPr/>
              <p:nvPr/>
            </p:nvSpPr>
            <p:spPr>
              <a:xfrm>
                <a:off x="3158534" y="1977225"/>
                <a:ext cx="3319975" cy="723376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弧 64"/>
              <p:cNvSpPr/>
              <p:nvPr/>
            </p:nvSpPr>
            <p:spPr>
              <a:xfrm>
                <a:off x="1961437" y="1687876"/>
                <a:ext cx="5273376" cy="1197275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弧 65"/>
              <p:cNvSpPr/>
              <p:nvPr/>
            </p:nvSpPr>
            <p:spPr>
              <a:xfrm flipH="1">
                <a:off x="1768506" y="1390175"/>
                <a:ext cx="6125476" cy="2082027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弧 66"/>
              <p:cNvSpPr/>
              <p:nvPr/>
            </p:nvSpPr>
            <p:spPr>
              <a:xfrm>
                <a:off x="3793256" y="2274300"/>
                <a:ext cx="2074982" cy="297701"/>
              </a:xfrm>
              <a:prstGeom prst="arc">
                <a:avLst>
                  <a:gd name="adj1" fmla="val 16200000"/>
                  <a:gd name="adj2" fmla="val 5313796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3412177" y="3501033"/>
              <a:ext cx="21159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rgbClr val="0000FF"/>
                  </a:solidFill>
                </a:rPr>
                <a:t>動作原理</a:t>
              </a:r>
              <a:endParaRPr kumimoji="1" lang="ja-JP" altLang="en-US" sz="3200" dirty="0">
                <a:solidFill>
                  <a:srgbClr val="0000FF"/>
                </a:solidFill>
              </a:endParaRPr>
            </a:p>
          </p:txBody>
        </p:sp>
        <p:grpSp>
          <p:nvGrpSpPr>
            <p:cNvPr id="14" name="図形グループ 13"/>
            <p:cNvGrpSpPr/>
            <p:nvPr/>
          </p:nvGrpSpPr>
          <p:grpSpPr>
            <a:xfrm>
              <a:off x="5547249" y="5810828"/>
              <a:ext cx="2367506" cy="574990"/>
              <a:chOff x="-2976878" y="274639"/>
              <a:chExt cx="14488384" cy="5422610"/>
            </a:xfrm>
          </p:grpSpPr>
          <p:sp>
            <p:nvSpPr>
              <p:cNvPr id="85" name="円弧 84"/>
              <p:cNvSpPr/>
              <p:nvPr/>
            </p:nvSpPr>
            <p:spPr>
              <a:xfrm flipH="1">
                <a:off x="-2976878" y="274639"/>
                <a:ext cx="14488384" cy="5422610"/>
              </a:xfrm>
              <a:prstGeom prst="arc">
                <a:avLst>
                  <a:gd name="adj1" fmla="val 4113454"/>
                  <a:gd name="adj2" fmla="val 4056277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弧 85"/>
              <p:cNvSpPr/>
              <p:nvPr/>
            </p:nvSpPr>
            <p:spPr>
              <a:xfrm flipH="1">
                <a:off x="-1327932" y="1204065"/>
                <a:ext cx="11541007" cy="3556689"/>
              </a:xfrm>
              <a:prstGeom prst="arc">
                <a:avLst>
                  <a:gd name="adj1" fmla="val 4113454"/>
                  <a:gd name="adj2" fmla="val 4056277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弧 86"/>
              <p:cNvSpPr/>
              <p:nvPr/>
            </p:nvSpPr>
            <p:spPr>
              <a:xfrm flipH="1">
                <a:off x="457200" y="1897463"/>
                <a:ext cx="8175525" cy="2232354"/>
              </a:xfrm>
              <a:prstGeom prst="arc">
                <a:avLst>
                  <a:gd name="adj1" fmla="val 4113454"/>
                  <a:gd name="adj2" fmla="val 4056277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4746264" y="614281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渦</a:t>
              </a:r>
              <a:r>
                <a:rPr kumimoji="1" lang="ja-JP" altLang="en-US" sz="2400" dirty="0" smtClean="0">
                  <a:solidFill>
                    <a:srgbClr val="FF0000"/>
                  </a:solidFill>
                </a:rPr>
                <a:t>電流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359683" y="4967450"/>
              <a:ext cx="795741" cy="2114402"/>
              <a:chOff x="8348259" y="244954"/>
              <a:chExt cx="2084469" cy="4095140"/>
            </a:xfrm>
            <a:noFill/>
            <a:effectLst/>
          </p:grpSpPr>
          <p:grpSp>
            <p:nvGrpSpPr>
              <p:cNvPr id="30" name="図形グループ 29"/>
              <p:cNvGrpSpPr/>
              <p:nvPr/>
            </p:nvGrpSpPr>
            <p:grpSpPr>
              <a:xfrm>
                <a:off x="8348259" y="244955"/>
                <a:ext cx="646521" cy="3999793"/>
                <a:chOff x="8348259" y="244955"/>
                <a:chExt cx="646521" cy="3999793"/>
              </a:xfrm>
              <a:grpFill/>
            </p:grpSpPr>
            <p:sp>
              <p:nvSpPr>
                <p:cNvPr id="25" name="フリーフォーム 24"/>
                <p:cNvSpPr/>
                <p:nvPr/>
              </p:nvSpPr>
              <p:spPr>
                <a:xfrm>
                  <a:off x="8585118" y="435127"/>
                  <a:ext cx="409662" cy="3809621"/>
                </a:xfrm>
                <a:custGeom>
                  <a:avLst/>
                  <a:gdLst>
                    <a:gd name="connsiteX0" fmla="*/ 13656 w 1884450"/>
                    <a:gd name="connsiteY0" fmla="*/ 0 h 4724476"/>
                    <a:gd name="connsiteX1" fmla="*/ 1884446 w 1884450"/>
                    <a:gd name="connsiteY1" fmla="*/ 2416856 h 4724476"/>
                    <a:gd name="connsiteX2" fmla="*/ 0 w 1884450"/>
                    <a:gd name="connsiteY2" fmla="*/ 4724476 h 47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4450" h="4724476">
                      <a:moveTo>
                        <a:pt x="13656" y="0"/>
                      </a:moveTo>
                      <a:cubicBezTo>
                        <a:pt x="950189" y="814721"/>
                        <a:pt x="1886722" y="1629443"/>
                        <a:pt x="1884446" y="2416856"/>
                      </a:cubicBezTo>
                      <a:cubicBezTo>
                        <a:pt x="1882170" y="3204269"/>
                        <a:pt x="0" y="4724476"/>
                        <a:pt x="0" y="4724476"/>
                      </a:cubicBezTo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二等辺三角形 28"/>
                <p:cNvSpPr/>
                <p:nvPr/>
              </p:nvSpPr>
              <p:spPr>
                <a:xfrm rot="20209091">
                  <a:off x="8348259" y="244955"/>
                  <a:ext cx="427023" cy="38034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図形グループ 89"/>
              <p:cNvGrpSpPr/>
              <p:nvPr/>
            </p:nvGrpSpPr>
            <p:grpSpPr>
              <a:xfrm flipH="1">
                <a:off x="9719479" y="340301"/>
                <a:ext cx="713249" cy="3999793"/>
                <a:chOff x="8348259" y="244955"/>
                <a:chExt cx="646521" cy="3999793"/>
              </a:xfrm>
              <a:grpFill/>
            </p:grpSpPr>
            <p:sp>
              <p:nvSpPr>
                <p:cNvPr id="91" name="フリーフォーム 90"/>
                <p:cNvSpPr/>
                <p:nvPr/>
              </p:nvSpPr>
              <p:spPr>
                <a:xfrm>
                  <a:off x="8585118" y="435127"/>
                  <a:ext cx="409662" cy="3809621"/>
                </a:xfrm>
                <a:custGeom>
                  <a:avLst/>
                  <a:gdLst>
                    <a:gd name="connsiteX0" fmla="*/ 13656 w 1884450"/>
                    <a:gd name="connsiteY0" fmla="*/ 0 h 4724476"/>
                    <a:gd name="connsiteX1" fmla="*/ 1884446 w 1884450"/>
                    <a:gd name="connsiteY1" fmla="*/ 2416856 h 4724476"/>
                    <a:gd name="connsiteX2" fmla="*/ 0 w 1884450"/>
                    <a:gd name="connsiteY2" fmla="*/ 4724476 h 47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4450" h="4724476">
                      <a:moveTo>
                        <a:pt x="13656" y="0"/>
                      </a:moveTo>
                      <a:cubicBezTo>
                        <a:pt x="950189" y="814721"/>
                        <a:pt x="1886722" y="1629443"/>
                        <a:pt x="1884446" y="2416856"/>
                      </a:cubicBezTo>
                      <a:cubicBezTo>
                        <a:pt x="1882170" y="3204269"/>
                        <a:pt x="0" y="4724476"/>
                        <a:pt x="0" y="4724476"/>
                      </a:cubicBezTo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二等辺三角形 91"/>
                <p:cNvSpPr/>
                <p:nvPr/>
              </p:nvSpPr>
              <p:spPr>
                <a:xfrm rot="20209091">
                  <a:off x="8348259" y="244955"/>
                  <a:ext cx="427023" cy="38034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" name="図形グループ 32"/>
              <p:cNvGrpSpPr/>
              <p:nvPr/>
            </p:nvGrpSpPr>
            <p:grpSpPr>
              <a:xfrm>
                <a:off x="9144000" y="244954"/>
                <a:ext cx="427023" cy="3999794"/>
                <a:chOff x="9144000" y="244954"/>
                <a:chExt cx="427023" cy="3999794"/>
              </a:xfrm>
              <a:grpFill/>
            </p:grpSpPr>
            <p:cxnSp>
              <p:nvCxnSpPr>
                <p:cNvPr id="32" name="直線コネクタ 31"/>
                <p:cNvCxnSpPr/>
                <p:nvPr/>
              </p:nvCxnSpPr>
              <p:spPr>
                <a:xfrm>
                  <a:off x="9359996" y="435127"/>
                  <a:ext cx="48574" cy="3809621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二等辺三角形 88"/>
                <p:cNvSpPr/>
                <p:nvPr/>
              </p:nvSpPr>
              <p:spPr>
                <a:xfrm>
                  <a:off x="9144000" y="244954"/>
                  <a:ext cx="427023" cy="38034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4" name="テキスト ボックス 83"/>
            <p:cNvSpPr txBox="1"/>
            <p:nvPr/>
          </p:nvSpPr>
          <p:spPr>
            <a:xfrm>
              <a:off x="4268025" y="5322200"/>
              <a:ext cx="2059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平面コイル</a:t>
              </a:r>
              <a:endParaRPr kumimoji="1" lang="ja-JP" altLang="en-US" sz="2400" dirty="0"/>
            </a:p>
          </p:txBody>
        </p:sp>
      </p:grp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317492"/>
              </p:ext>
            </p:extLst>
          </p:nvPr>
        </p:nvGraphicFramePr>
        <p:xfrm>
          <a:off x="7030885" y="3611387"/>
          <a:ext cx="1894748" cy="78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数式" r:id="rId5" imgW="1003300" imgH="444500" progId="Equation.3">
                  <p:embed/>
                </p:oleObj>
              </mc:Choice>
              <mc:Fallback>
                <p:oleObj name="数式" r:id="rId5" imgW="1003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0885" y="3611387"/>
                        <a:ext cx="1894748" cy="784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8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/>
          <p:nvPr/>
        </p:nvGrpSpPr>
        <p:grpSpPr>
          <a:xfrm>
            <a:off x="457200" y="1174564"/>
            <a:ext cx="7887690" cy="5683436"/>
            <a:chOff x="215308" y="1174564"/>
            <a:chExt cx="7887690" cy="5683436"/>
          </a:xfrm>
        </p:grpSpPr>
        <p:pic>
          <p:nvPicPr>
            <p:cNvPr id="4" name="図 3" descr="sensor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09" r="-414" b="9383"/>
            <a:stretch/>
          </p:blipFill>
          <p:spPr>
            <a:xfrm>
              <a:off x="553862" y="1174564"/>
              <a:ext cx="7549136" cy="5683436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543426" y="6145162"/>
              <a:ext cx="576776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solidFill>
                    <a:srgbClr val="0000FF"/>
                  </a:solidFill>
                </a:rPr>
                <a:t>　　導体板ーセンサ間距離</a:t>
              </a:r>
              <a:r>
                <a:rPr lang="en-US" altLang="ja-JP" sz="3200" dirty="0" smtClean="0">
                  <a:solidFill>
                    <a:srgbClr val="0000FF"/>
                  </a:solidFill>
                </a:rPr>
                <a:t> d</a:t>
              </a:r>
              <a:endParaRPr kumimoji="1" lang="ja-JP" alt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15308" y="1782168"/>
              <a:ext cx="677108" cy="371129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rgbClr val="0000FF"/>
                  </a:solidFill>
                </a:rPr>
                <a:t>　　　発振周波数</a:t>
              </a:r>
              <a:endParaRPr kumimoji="1" lang="ja-JP" alt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218144" y="2890869"/>
              <a:ext cx="4093042" cy="1427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4400" dirty="0">
                <a:solidFill>
                  <a:srgbClr val="3366FF"/>
                </a:solidFill>
              </a:endParaRPr>
            </a:p>
          </p:txBody>
        </p:sp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4983420"/>
                </p:ext>
              </p:extLst>
            </p:nvPr>
          </p:nvGraphicFramePr>
          <p:xfrm>
            <a:off x="3218143" y="2747127"/>
            <a:ext cx="4093043" cy="169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数式" r:id="rId4" imgW="1003300" imgH="444500" progId="Equation.3">
                    <p:embed/>
                  </p:oleObj>
                </mc:Choice>
                <mc:Fallback>
                  <p:oleObj name="数式" r:id="rId4" imgW="10033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18143" y="2747127"/>
                          <a:ext cx="4093043" cy="1693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2178817" y="1252781"/>
              <a:ext cx="4396823" cy="52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1000" dirty="0">
                <a:solidFill>
                  <a:srgbClr val="3366FF"/>
                </a:solidFill>
              </a:endParaRPr>
            </a:p>
          </p:txBody>
        </p:sp>
      </p:grp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検討中のセンサ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60036" y="1936166"/>
            <a:ext cx="4223632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距離が近いと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L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は小さい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9301" y="4693902"/>
            <a:ext cx="3129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f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3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温度特性試験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0440" y="1328040"/>
            <a:ext cx="8709460" cy="4525963"/>
          </a:xfrm>
        </p:spPr>
        <p:txBody>
          <a:bodyPr/>
          <a:lstStyle/>
          <a:p>
            <a:r>
              <a:rPr kumimoji="1" lang="ja-JP" altLang="en-US" dirty="0" smtClean="0"/>
              <a:t>ステンレス製の導体板とセンサの間に</a:t>
            </a:r>
            <a:r>
              <a:rPr lang="ja-JP" altLang="en-US" dirty="0"/>
              <a:t>低熱膨張</a:t>
            </a:r>
            <a:r>
              <a:rPr lang="ja-JP" altLang="en-US" dirty="0" smtClean="0"/>
              <a:t>ガラスをはさみ、距離を固定</a:t>
            </a:r>
            <a:endParaRPr kumimoji="1" lang="en-US" altLang="ja-JP" dirty="0" smtClean="0"/>
          </a:p>
          <a:p>
            <a:r>
              <a:rPr lang="ja-JP" altLang="en-US" dirty="0" smtClean="0"/>
              <a:t>温度を</a:t>
            </a:r>
            <a:r>
              <a:rPr lang="en-US" altLang="ja-JP" dirty="0" smtClean="0"/>
              <a:t>12h</a:t>
            </a:r>
            <a:r>
              <a:rPr lang="ja-JP" altLang="en-US" dirty="0" smtClean="0"/>
              <a:t>で</a:t>
            </a:r>
            <a:r>
              <a:rPr lang="en-US" altLang="ja-JP" dirty="0" smtClean="0"/>
              <a:t>20℃→0</a:t>
            </a:r>
            <a:r>
              <a:rPr lang="en-US" altLang="ja-JP" dirty="0"/>
              <a:t>℃</a:t>
            </a:r>
            <a:r>
              <a:rPr lang="en-US" altLang="ja-JP" dirty="0" smtClean="0"/>
              <a:t>→</a:t>
            </a:r>
            <a:r>
              <a:rPr lang="en-US" altLang="ja-JP" dirty="0"/>
              <a:t>20</a:t>
            </a:r>
            <a:r>
              <a:rPr lang="en-US" altLang="ja-JP" dirty="0" smtClean="0"/>
              <a:t>℃</a:t>
            </a:r>
            <a:r>
              <a:rPr lang="ja-JP" altLang="en-US" dirty="0" smtClean="0"/>
              <a:t>と変化させる</a:t>
            </a:r>
            <a:r>
              <a:rPr lang="en-US" altLang="ja-JP" dirty="0" smtClean="0"/>
              <a:t>(3.3℃/h)</a:t>
            </a:r>
            <a:endParaRPr kumimoji="1" lang="en-US" altLang="ja-JP" dirty="0" smtClean="0"/>
          </a:p>
        </p:txBody>
      </p:sp>
      <p:pic>
        <p:nvPicPr>
          <p:cNvPr id="4" name="図 3" descr="DSC_026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9" b="6922"/>
          <a:stretch/>
        </p:blipFill>
        <p:spPr>
          <a:xfrm>
            <a:off x="2424983" y="3076402"/>
            <a:ext cx="5538542" cy="35803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95712" y="5854003"/>
            <a:ext cx="27719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導体板（ステンレス）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6571244" y="4264538"/>
            <a:ext cx="415906" cy="15894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623799" y="3233868"/>
            <a:ext cx="10394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センサ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>
            <a:stCxn id="8" idx="2"/>
          </p:cNvCxnSpPr>
          <p:nvPr/>
        </p:nvCxnSpPr>
        <p:spPr>
          <a:xfrm>
            <a:off x="3143533" y="3695533"/>
            <a:ext cx="456982" cy="134217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434775" y="3679458"/>
            <a:ext cx="2486039" cy="74116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424983" y="6195095"/>
            <a:ext cx="28644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間に低熱膨張ガラス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824734" y="4918952"/>
            <a:ext cx="2486039" cy="12761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2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45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温度特性試験結果</a:t>
            </a:r>
            <a:endParaRPr kumimoji="1" lang="ja-JP" altLang="en-US" dirty="0"/>
          </a:p>
        </p:txBody>
      </p:sp>
      <p:pic>
        <p:nvPicPr>
          <p:cNvPr id="8" name="図 7" descr="exp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" y="1863785"/>
            <a:ext cx="6944954" cy="4876244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790392" y="6438545"/>
            <a:ext cx="5712691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230236" y="5961969"/>
            <a:ext cx="104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12h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984154" y="2485262"/>
            <a:ext cx="0" cy="190429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983959" y="3020569"/>
            <a:ext cx="229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2000 nm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541700" y="2133247"/>
            <a:ext cx="0" cy="382872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613488" y="3265018"/>
            <a:ext cx="142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20℃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47459" y="4692946"/>
            <a:ext cx="3600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</a:rPr>
              <a:t>温度によって出力値が</a:t>
            </a:r>
            <a:endParaRPr kumimoji="1" lang="en-US" altLang="ja-JP" sz="2800" dirty="0" smtClean="0">
              <a:solidFill>
                <a:srgbClr val="0000FF"/>
              </a:solidFill>
            </a:endParaRPr>
          </a:p>
          <a:p>
            <a:r>
              <a:rPr kumimoji="1" lang="ja-JP" altLang="en-US" sz="2800" dirty="0" smtClean="0">
                <a:solidFill>
                  <a:srgbClr val="0000FF"/>
                </a:solidFill>
              </a:rPr>
              <a:t>大きく変化</a:t>
            </a:r>
            <a:endParaRPr kumimoji="1" lang="en-US" altLang="ja-JP" sz="2800" dirty="0" smtClean="0">
              <a:solidFill>
                <a:srgbClr val="0000FF"/>
              </a:solidFill>
            </a:endParaRP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→</a:t>
            </a:r>
            <a:r>
              <a:rPr lang="ja-JP" altLang="en-US" sz="2800" dirty="0" smtClean="0">
                <a:solidFill>
                  <a:srgbClr val="0000FF"/>
                </a:solidFill>
              </a:rPr>
              <a:t>補償を要する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9343" y="916453"/>
            <a:ext cx="8252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金属板までの距離を固定して気温を変化させたときの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センサ出力値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3465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温度補償の方法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6906" y="1600200"/>
            <a:ext cx="8673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．温度と出力値の関係は一次関数的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</a:t>
            </a:r>
            <a:r>
              <a:rPr lang="ja-JP" altLang="en-US" dirty="0" smtClean="0"/>
              <a:t>．距離</a:t>
            </a:r>
            <a:r>
              <a:rPr lang="ja-JP" altLang="en-US" dirty="0"/>
              <a:t>測定を行うセンサの隣にもう一つ</a:t>
            </a:r>
            <a:r>
              <a:rPr lang="ja-JP" altLang="en-US" dirty="0" smtClean="0"/>
              <a:t>、金属板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までの</a:t>
            </a:r>
            <a:r>
              <a:rPr lang="ja-JP" altLang="en-US" dirty="0"/>
              <a:t>距離を固定した</a:t>
            </a:r>
            <a:r>
              <a:rPr lang="ja-JP" altLang="en-US" dirty="0" smtClean="0"/>
              <a:t>センサ</a:t>
            </a:r>
            <a:r>
              <a:rPr lang="ja-JP" altLang="en-US" dirty="0"/>
              <a:t>（</a:t>
            </a:r>
            <a:r>
              <a:rPr lang="ja-JP" altLang="en-US" dirty="0" smtClean="0"/>
              <a:t>リファレンス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センサ）を</a:t>
            </a:r>
            <a:r>
              <a:rPr lang="ja-JP" altLang="en-US" dirty="0"/>
              <a:t>設置</a:t>
            </a:r>
            <a:r>
              <a:rPr lang="ja-JP" altLang="en-US" dirty="0" smtClean="0"/>
              <a:t>する</a:t>
            </a:r>
            <a:r>
              <a:rPr lang="ja-JP" altLang="ja-JP" dirty="0" smtClean="0"/>
              <a:t>　</a:t>
            </a:r>
            <a:r>
              <a:rPr lang="en-US" altLang="ja-JP" dirty="0" smtClean="0"/>
              <a:t>→</a:t>
            </a:r>
            <a:r>
              <a:rPr lang="ja-JP" altLang="en-US" dirty="0"/>
              <a:t>温度依存性のみを</a:t>
            </a:r>
            <a:r>
              <a:rPr lang="ja-JP" altLang="en-US" dirty="0" smtClean="0"/>
              <a:t>検出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3</a:t>
            </a:r>
            <a:r>
              <a:rPr lang="ja-JP" altLang="en-US" dirty="0" smtClean="0"/>
              <a:t>．リファレンスセンサと距離測定センサの出力値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の関係を一次関数で</a:t>
            </a:r>
            <a:r>
              <a:rPr lang="en-US" altLang="ja-JP" dirty="0" smtClean="0"/>
              <a:t>fitting</a:t>
            </a:r>
            <a:r>
              <a:rPr lang="ja-JP" altLang="en-US" dirty="0" smtClean="0"/>
              <a:t>し、距離測定センサの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値を補償する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980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リファレンスセンサによる補償結果</a:t>
            </a:r>
            <a:endParaRPr kumimoji="1" lang="ja-JP" altLang="en-US" dirty="0"/>
          </a:p>
        </p:txBody>
      </p:sp>
      <p:pic>
        <p:nvPicPr>
          <p:cNvPr id="5" name="図 4" descr="cc_alumina_referen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6" y="2016702"/>
            <a:ext cx="6913205" cy="48539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6904" y="1123685"/>
            <a:ext cx="8947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同一距離において、センサ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の出力値をリファレンスとして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センサ</a:t>
            </a:r>
            <a:r>
              <a:rPr kumimoji="1" lang="en-US" altLang="ja-JP" sz="2800" dirty="0" smtClean="0"/>
              <a:t>2</a:t>
            </a:r>
            <a:r>
              <a:rPr lang="ja-JP" altLang="en-US" sz="2800" dirty="0" smtClean="0"/>
              <a:t>の出力値を補償</a:t>
            </a:r>
            <a:endParaRPr kumimoji="1" lang="ja-JP" altLang="en-US" sz="28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7428111" y="3411203"/>
            <a:ext cx="0" cy="297272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571683" y="3946510"/>
            <a:ext cx="137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150 nm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46132" y="5752485"/>
            <a:ext cx="3567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・安定性が大きく向上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・要求性能には届かず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567</Words>
  <Application>Microsoft Macintosh PowerPoint</Application>
  <PresentationFormat>画面に合わせる (4:3)</PresentationFormat>
  <Paragraphs>118</Paragraphs>
  <Slides>15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ホワイト</vt:lpstr>
      <vt:lpstr>数式</vt:lpstr>
      <vt:lpstr>京大岡山3.8 m望遠鏡計画 分割鏡変位センサの開発</vt:lpstr>
      <vt:lpstr>発表概要</vt:lpstr>
      <vt:lpstr>分割鏡制御</vt:lpstr>
      <vt:lpstr>検討中のセンサ</vt:lpstr>
      <vt:lpstr>検討中のセンサ</vt:lpstr>
      <vt:lpstr>温度特性試験</vt:lpstr>
      <vt:lpstr>温度特性試験結果</vt:lpstr>
      <vt:lpstr>温度補償の方法</vt:lpstr>
      <vt:lpstr>リファレンスセンサによる補償結果</vt:lpstr>
      <vt:lpstr>温度相関の逆転</vt:lpstr>
      <vt:lpstr>相関が逆転する原因は？</vt:lpstr>
      <vt:lpstr>回路基板の材質による温度依存性の違い</vt:lpstr>
      <vt:lpstr>クリアセラム基板センサの温度補償</vt:lpstr>
      <vt:lpstr>その他</vt:lpstr>
      <vt:lpstr>まとめ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京大岡山3.8 m望遠鏡計画： 分割鏡エッジセンサの開発</dc:title>
  <dc:creator>河端 洋人</dc:creator>
  <cp:lastModifiedBy>河端 洋人</cp:lastModifiedBy>
  <cp:revision>52</cp:revision>
  <dcterms:created xsi:type="dcterms:W3CDTF">2013-12-16T02:40:22Z</dcterms:created>
  <dcterms:modified xsi:type="dcterms:W3CDTF">2013-12-18T04:49:29Z</dcterms:modified>
</cp:coreProperties>
</file>