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61" r:id="rId3"/>
    <p:sldId id="269" r:id="rId4"/>
    <p:sldId id="268" r:id="rId5"/>
    <p:sldId id="257" r:id="rId6"/>
    <p:sldId id="262" r:id="rId7"/>
    <p:sldId id="263" r:id="rId8"/>
    <p:sldId id="260" r:id="rId9"/>
    <p:sldId id="266" r:id="rId10"/>
    <p:sldId id="265" r:id="rId11"/>
    <p:sldId id="267" r:id="rId1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2" d="100"/>
          <a:sy n="132" d="100"/>
        </p:scale>
        <p:origin x="-1704" y="-112"/>
      </p:cViewPr>
      <p:guideLst>
        <p:guide orient="horz" pos="2269"/>
        <p:guide pos="301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271434-8EEC-3245-B739-6DEFC9672333}" type="datetimeFigureOut">
              <a:rPr kumimoji="1" lang="ja-JP" altLang="en-US" smtClean="0"/>
              <a:t>13/12/16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739909-7A6F-4740-A288-5C8484F3BBAA}" type="slidenum">
              <a:rPr kumimoji="1" lang="ja-JP" altLang="en-US" smtClean="0"/>
              <a:t>‹#›</a:t>
            </a:fld>
            <a:endParaRPr kumimoji="1" lang="ja-JP" altLang="en-US"/>
          </a:p>
        </p:txBody>
      </p:sp>
    </p:spTree>
    <p:extLst>
      <p:ext uri="{BB962C8B-B14F-4D97-AF65-F5344CB8AC3E}">
        <p14:creationId xmlns:p14="http://schemas.microsoft.com/office/powerpoint/2010/main" val="31659242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FFB8B2-F7AA-3F41-AD2D-576DEE0DCBE5}" type="datetimeFigureOut">
              <a:rPr kumimoji="1" lang="ja-JP" altLang="en-US" smtClean="0"/>
              <a:t>13/12/16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81694-E54B-984A-8A9F-9D2BA4C19881}" type="slidenum">
              <a:rPr kumimoji="1" lang="ja-JP" altLang="en-US" smtClean="0"/>
              <a:t>‹#›</a:t>
            </a:fld>
            <a:endParaRPr kumimoji="1" lang="ja-JP" altLang="en-US"/>
          </a:p>
        </p:txBody>
      </p:sp>
    </p:spTree>
    <p:extLst>
      <p:ext uri="{BB962C8B-B14F-4D97-AF65-F5344CB8AC3E}">
        <p14:creationId xmlns:p14="http://schemas.microsoft.com/office/powerpoint/2010/main" val="28307547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2013/12/17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6" name="スライド番号プレースホルダー 5"/>
          <p:cNvSpPr>
            <a:spLocks noGrp="1"/>
          </p:cNvSpPr>
          <p:nvPr>
            <p:ph type="sldNum" sz="quarter" idx="12"/>
          </p:nvPr>
        </p:nvSpPr>
        <p:spPr/>
        <p:txBody>
          <a:bodyPr/>
          <a:lstStyle/>
          <a:p>
            <a:fld id="{32990E63-197A-9046-A76F-E8DF29E28FB2}" type="slidenum">
              <a:rPr kumimoji="1" lang="ja-JP" altLang="en-US" smtClean="0"/>
              <a:t>‹#›</a:t>
            </a:fld>
            <a:endParaRPr kumimoji="1" lang="ja-JP" altLang="en-US"/>
          </a:p>
        </p:txBody>
      </p:sp>
    </p:spTree>
    <p:extLst>
      <p:ext uri="{BB962C8B-B14F-4D97-AF65-F5344CB8AC3E}">
        <p14:creationId xmlns:p14="http://schemas.microsoft.com/office/powerpoint/2010/main" val="279011435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2013/12/17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6" name="スライド番号プレースホルダー 5"/>
          <p:cNvSpPr>
            <a:spLocks noGrp="1"/>
          </p:cNvSpPr>
          <p:nvPr>
            <p:ph type="sldNum" sz="quarter" idx="12"/>
          </p:nvPr>
        </p:nvSpPr>
        <p:spPr/>
        <p:txBody>
          <a:bodyPr/>
          <a:lstStyle/>
          <a:p>
            <a:fld id="{32990E63-197A-9046-A76F-E8DF29E28FB2}" type="slidenum">
              <a:rPr kumimoji="1" lang="ja-JP" altLang="en-US" smtClean="0"/>
              <a:t>‹#›</a:t>
            </a:fld>
            <a:endParaRPr kumimoji="1" lang="ja-JP" altLang="en-US"/>
          </a:p>
        </p:txBody>
      </p:sp>
    </p:spTree>
    <p:extLst>
      <p:ext uri="{BB962C8B-B14F-4D97-AF65-F5344CB8AC3E}">
        <p14:creationId xmlns:p14="http://schemas.microsoft.com/office/powerpoint/2010/main" val="172129270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2013/12/17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6" name="スライド番号プレースホルダー 5"/>
          <p:cNvSpPr>
            <a:spLocks noGrp="1"/>
          </p:cNvSpPr>
          <p:nvPr>
            <p:ph type="sldNum" sz="quarter" idx="12"/>
          </p:nvPr>
        </p:nvSpPr>
        <p:spPr/>
        <p:txBody>
          <a:bodyPr/>
          <a:lstStyle/>
          <a:p>
            <a:fld id="{32990E63-197A-9046-A76F-E8DF29E28FB2}" type="slidenum">
              <a:rPr kumimoji="1" lang="ja-JP" altLang="en-US" smtClean="0"/>
              <a:t>‹#›</a:t>
            </a:fld>
            <a:endParaRPr kumimoji="1" lang="ja-JP" altLang="en-US"/>
          </a:p>
        </p:txBody>
      </p:sp>
    </p:spTree>
    <p:extLst>
      <p:ext uri="{BB962C8B-B14F-4D97-AF65-F5344CB8AC3E}">
        <p14:creationId xmlns:p14="http://schemas.microsoft.com/office/powerpoint/2010/main" val="359688631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2013/12/17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6" name="スライド番号プレースホルダー 5"/>
          <p:cNvSpPr>
            <a:spLocks noGrp="1"/>
          </p:cNvSpPr>
          <p:nvPr>
            <p:ph type="sldNum" sz="quarter" idx="12"/>
          </p:nvPr>
        </p:nvSpPr>
        <p:spPr/>
        <p:txBody>
          <a:bodyPr/>
          <a:lstStyle/>
          <a:p>
            <a:fld id="{32990E63-197A-9046-A76F-E8DF29E28FB2}" type="slidenum">
              <a:rPr kumimoji="1" lang="ja-JP" altLang="en-US" smtClean="0"/>
              <a:t>‹#›</a:t>
            </a:fld>
            <a:endParaRPr kumimoji="1" lang="ja-JP" altLang="en-US"/>
          </a:p>
        </p:txBody>
      </p:sp>
    </p:spTree>
    <p:extLst>
      <p:ext uri="{BB962C8B-B14F-4D97-AF65-F5344CB8AC3E}">
        <p14:creationId xmlns:p14="http://schemas.microsoft.com/office/powerpoint/2010/main" val="325425324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2013/12/17</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6" name="スライド番号プレースホルダー 5"/>
          <p:cNvSpPr>
            <a:spLocks noGrp="1"/>
          </p:cNvSpPr>
          <p:nvPr>
            <p:ph type="sldNum" sz="quarter" idx="12"/>
          </p:nvPr>
        </p:nvSpPr>
        <p:spPr/>
        <p:txBody>
          <a:bodyPr/>
          <a:lstStyle/>
          <a:p>
            <a:fld id="{32990E63-197A-9046-A76F-E8DF29E28FB2}" type="slidenum">
              <a:rPr kumimoji="1" lang="ja-JP" altLang="en-US" smtClean="0"/>
              <a:t>‹#›</a:t>
            </a:fld>
            <a:endParaRPr kumimoji="1" lang="ja-JP" altLang="en-US"/>
          </a:p>
        </p:txBody>
      </p:sp>
    </p:spTree>
    <p:extLst>
      <p:ext uri="{BB962C8B-B14F-4D97-AF65-F5344CB8AC3E}">
        <p14:creationId xmlns:p14="http://schemas.microsoft.com/office/powerpoint/2010/main" val="201349997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2013/12/17</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7" name="スライド番号プレースホルダー 6"/>
          <p:cNvSpPr>
            <a:spLocks noGrp="1"/>
          </p:cNvSpPr>
          <p:nvPr>
            <p:ph type="sldNum" sz="quarter" idx="12"/>
          </p:nvPr>
        </p:nvSpPr>
        <p:spPr/>
        <p:txBody>
          <a:bodyPr/>
          <a:lstStyle/>
          <a:p>
            <a:fld id="{32990E63-197A-9046-A76F-E8DF29E28FB2}" type="slidenum">
              <a:rPr kumimoji="1" lang="ja-JP" altLang="en-US" smtClean="0"/>
              <a:t>‹#›</a:t>
            </a:fld>
            <a:endParaRPr kumimoji="1" lang="ja-JP" altLang="en-US"/>
          </a:p>
        </p:txBody>
      </p:sp>
    </p:spTree>
    <p:extLst>
      <p:ext uri="{BB962C8B-B14F-4D97-AF65-F5344CB8AC3E}">
        <p14:creationId xmlns:p14="http://schemas.microsoft.com/office/powerpoint/2010/main" val="82830163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2013/12/17</a:t>
            </a:r>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9" name="スライド番号プレースホルダー 8"/>
          <p:cNvSpPr>
            <a:spLocks noGrp="1"/>
          </p:cNvSpPr>
          <p:nvPr>
            <p:ph type="sldNum" sz="quarter" idx="12"/>
          </p:nvPr>
        </p:nvSpPr>
        <p:spPr/>
        <p:txBody>
          <a:bodyPr/>
          <a:lstStyle/>
          <a:p>
            <a:fld id="{32990E63-197A-9046-A76F-E8DF29E28FB2}" type="slidenum">
              <a:rPr kumimoji="1" lang="ja-JP" altLang="en-US" smtClean="0"/>
              <a:t>‹#›</a:t>
            </a:fld>
            <a:endParaRPr kumimoji="1" lang="ja-JP" altLang="en-US"/>
          </a:p>
        </p:txBody>
      </p:sp>
    </p:spTree>
    <p:extLst>
      <p:ext uri="{BB962C8B-B14F-4D97-AF65-F5344CB8AC3E}">
        <p14:creationId xmlns:p14="http://schemas.microsoft.com/office/powerpoint/2010/main" val="251366434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2013/12/17</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5" name="スライド番号プレースホルダー 4"/>
          <p:cNvSpPr>
            <a:spLocks noGrp="1"/>
          </p:cNvSpPr>
          <p:nvPr>
            <p:ph type="sldNum" sz="quarter" idx="12"/>
          </p:nvPr>
        </p:nvSpPr>
        <p:spPr/>
        <p:txBody>
          <a:bodyPr/>
          <a:lstStyle/>
          <a:p>
            <a:fld id="{32990E63-197A-9046-A76F-E8DF29E28FB2}" type="slidenum">
              <a:rPr kumimoji="1" lang="ja-JP" altLang="en-US" smtClean="0"/>
              <a:t>‹#›</a:t>
            </a:fld>
            <a:endParaRPr kumimoji="1" lang="ja-JP" altLang="en-US"/>
          </a:p>
        </p:txBody>
      </p:sp>
      <p:cxnSp>
        <p:nvCxnSpPr>
          <p:cNvPr id="6" name="直線コネクタ 5"/>
          <p:cNvCxnSpPr/>
          <p:nvPr userDrawn="1"/>
        </p:nvCxnSpPr>
        <p:spPr>
          <a:xfrm flipH="1">
            <a:off x="384632" y="807355"/>
            <a:ext cx="8302168" cy="0"/>
          </a:xfrm>
          <a:prstGeom prst="line">
            <a:avLst/>
          </a:prstGeom>
          <a:ln w="44450">
            <a:gradFill flip="none" rotWithShape="1">
              <a:gsLst>
                <a:gs pos="0">
                  <a:schemeClr val="accent6">
                    <a:lumMod val="75000"/>
                  </a:schemeClr>
                </a:gs>
                <a:gs pos="100000">
                  <a:srgbClr val="FFFFFF"/>
                </a:gs>
              </a:gsLst>
              <a:lin ang="10800000" scaled="0"/>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85529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2013/12/17</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4" name="スライド番号プレースホルダー 3"/>
          <p:cNvSpPr>
            <a:spLocks noGrp="1"/>
          </p:cNvSpPr>
          <p:nvPr>
            <p:ph type="sldNum" sz="quarter" idx="12"/>
          </p:nvPr>
        </p:nvSpPr>
        <p:spPr/>
        <p:txBody>
          <a:bodyPr/>
          <a:lstStyle/>
          <a:p>
            <a:fld id="{32990E63-197A-9046-A76F-E8DF29E28FB2}" type="slidenum">
              <a:rPr kumimoji="1" lang="ja-JP" altLang="en-US" smtClean="0"/>
              <a:t>‹#›</a:t>
            </a:fld>
            <a:endParaRPr kumimoji="1" lang="ja-JP" altLang="en-US"/>
          </a:p>
        </p:txBody>
      </p:sp>
    </p:spTree>
    <p:extLst>
      <p:ext uri="{BB962C8B-B14F-4D97-AF65-F5344CB8AC3E}">
        <p14:creationId xmlns:p14="http://schemas.microsoft.com/office/powerpoint/2010/main" val="270629572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2013/12/17</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7" name="スライド番号プレースホルダー 6"/>
          <p:cNvSpPr>
            <a:spLocks noGrp="1"/>
          </p:cNvSpPr>
          <p:nvPr>
            <p:ph type="sldNum" sz="quarter" idx="12"/>
          </p:nvPr>
        </p:nvSpPr>
        <p:spPr/>
        <p:txBody>
          <a:bodyPr/>
          <a:lstStyle/>
          <a:p>
            <a:fld id="{32990E63-197A-9046-A76F-E8DF29E28FB2}" type="slidenum">
              <a:rPr kumimoji="1" lang="ja-JP" altLang="en-US" smtClean="0"/>
              <a:t>‹#›</a:t>
            </a:fld>
            <a:endParaRPr kumimoji="1" lang="ja-JP" altLang="en-US"/>
          </a:p>
        </p:txBody>
      </p:sp>
    </p:spTree>
    <p:extLst>
      <p:ext uri="{BB962C8B-B14F-4D97-AF65-F5344CB8AC3E}">
        <p14:creationId xmlns:p14="http://schemas.microsoft.com/office/powerpoint/2010/main" val="233479203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2013/12/17</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7" name="スライド番号プレースホルダー 6"/>
          <p:cNvSpPr>
            <a:spLocks noGrp="1"/>
          </p:cNvSpPr>
          <p:nvPr>
            <p:ph type="sldNum" sz="quarter" idx="12"/>
          </p:nvPr>
        </p:nvSpPr>
        <p:spPr/>
        <p:txBody>
          <a:bodyPr/>
          <a:lstStyle/>
          <a:p>
            <a:fld id="{32990E63-197A-9046-A76F-E8DF29E28FB2}" type="slidenum">
              <a:rPr kumimoji="1" lang="ja-JP" altLang="en-US" smtClean="0"/>
              <a:t>‹#›</a:t>
            </a:fld>
            <a:endParaRPr kumimoji="1" lang="ja-JP" altLang="en-US"/>
          </a:p>
        </p:txBody>
      </p:sp>
    </p:spTree>
    <p:extLst>
      <p:ext uri="{BB962C8B-B14F-4D97-AF65-F5344CB8AC3E}">
        <p14:creationId xmlns:p14="http://schemas.microsoft.com/office/powerpoint/2010/main" val="373921126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84632" y="-68204"/>
            <a:ext cx="8229600" cy="114300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ltLang="ja-JP" smtClean="0"/>
              <a:t>2013/12/17</a:t>
            </a:r>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ja-JP" altLang="en-US" smtClean="0"/>
              <a:t>第</a:t>
            </a:r>
            <a:r>
              <a:rPr lang="en-US" altLang="ja-JP" smtClean="0"/>
              <a:t>3</a:t>
            </a:r>
            <a:r>
              <a:rPr lang="ja-JP" altLang="en-US" smtClean="0"/>
              <a:t>回観測装置技術ワークショップ</a:t>
            </a: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32990E63-197A-9046-A76F-E8DF29E28FB2}" type="slidenum">
              <a:rPr lang="ja-JP" altLang="en-US" smtClean="0"/>
              <a:pPr/>
              <a:t>‹#›</a:t>
            </a:fld>
            <a:endParaRPr lang="ja-JP" altLang="en-US"/>
          </a:p>
        </p:txBody>
      </p:sp>
    </p:spTree>
    <p:extLst>
      <p:ext uri="{BB962C8B-B14F-4D97-AF65-F5344CB8AC3E}">
        <p14:creationId xmlns:p14="http://schemas.microsoft.com/office/powerpoint/2010/main" val="314365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hf hdr="0"/>
  <p:txStyles>
    <p:titleStyle>
      <a:lvl1pPr algn="l" defTabSz="457200" rtl="0" eaLnBrk="1" latinLnBrk="0" hangingPunct="1">
        <a:spcBef>
          <a:spcPct val="0"/>
        </a:spcBef>
        <a:buNone/>
        <a:defRPr kumimoji="1"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16.png"/><Relationship Id="rId1" Type="http://schemas.microsoft.com/office/2007/relationships/media" Target="../media/media1.gif"/><Relationship Id="rId2" Type="http://schemas.openxmlformats.org/officeDocument/2006/relationships/video" Target="../media/media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emf"/><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 Id="rId3"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emf"/><Relationship Id="rId3"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6.xml"/><Relationship Id="rId2"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6.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58747"/>
            <a:ext cx="7772400" cy="2041704"/>
          </a:xfrm>
        </p:spPr>
        <p:txBody>
          <a:bodyPr/>
          <a:lstStyle/>
          <a:p>
            <a:pPr algn="ctr">
              <a:lnSpc>
                <a:spcPct val="120000"/>
              </a:lnSpc>
            </a:pPr>
            <a:r>
              <a:rPr lang="en-US" altLang="ja-JP" dirty="0" smtClean="0"/>
              <a:t>TMT-AGE</a:t>
            </a:r>
            <a:r>
              <a:rPr lang="ja-JP" altLang="en-US" dirty="0" smtClean="0"/>
              <a:t>：</a:t>
            </a:r>
            <a:r>
              <a:rPr lang="en-US" altLang="ja-JP" dirty="0" smtClean="0"/>
              <a:t/>
            </a:r>
            <a:br>
              <a:rPr lang="en-US" altLang="ja-JP" dirty="0" smtClean="0"/>
            </a:br>
            <a:r>
              <a:rPr lang="ja-JP" altLang="en-US" dirty="0" smtClean="0"/>
              <a:t>超広</a:t>
            </a:r>
            <a:r>
              <a:rPr lang="ja-JP" altLang="en-US" dirty="0" smtClean="0"/>
              <a:t>視野多天体補償光学</a:t>
            </a:r>
            <a:r>
              <a:rPr lang="ja-JP" altLang="en-US" dirty="0" smtClean="0"/>
              <a:t>系</a:t>
            </a:r>
            <a:r>
              <a:rPr lang="en-US" altLang="ja-JP" dirty="0" smtClean="0"/>
              <a:t/>
            </a:r>
            <a:br>
              <a:rPr lang="en-US" altLang="ja-JP" dirty="0" smtClean="0"/>
            </a:br>
            <a:r>
              <a:rPr lang="ja-JP" altLang="en-US" dirty="0" smtClean="0"/>
              <a:t>の</a:t>
            </a:r>
            <a:r>
              <a:rPr lang="ja-JP" altLang="en-US" dirty="0" smtClean="0"/>
              <a:t>シミュレーション</a:t>
            </a:r>
            <a:endParaRPr kumimoji="1" lang="ja-JP" altLang="en-US" dirty="0"/>
          </a:p>
        </p:txBody>
      </p:sp>
      <p:sp>
        <p:nvSpPr>
          <p:cNvPr id="3" name="サブタイトル 2"/>
          <p:cNvSpPr>
            <a:spLocks noGrp="1"/>
          </p:cNvSpPr>
          <p:nvPr>
            <p:ph type="subTitle" idx="1"/>
          </p:nvPr>
        </p:nvSpPr>
        <p:spPr>
          <a:effectLst/>
        </p:spPr>
        <p:txBody>
          <a:bodyPr>
            <a:normAutofit/>
          </a:bodyPr>
          <a:lstStyle/>
          <a:p>
            <a:r>
              <a:rPr lang="ja-JP" altLang="en-US" sz="2000" b="1" dirty="0" smtClean="0"/>
              <a:t>第</a:t>
            </a:r>
            <a:r>
              <a:rPr lang="en-US" altLang="ja-JP" sz="2000" b="1" dirty="0" smtClean="0"/>
              <a:t>3</a:t>
            </a:r>
            <a:r>
              <a:rPr lang="ja-JP" altLang="en-US" sz="2000" b="1" dirty="0" smtClean="0"/>
              <a:t>回 可視赤外線観測装置技術ワークショップ </a:t>
            </a:r>
            <a:endParaRPr lang="en-US" altLang="ja-JP" sz="2000" b="1" dirty="0" smtClean="0"/>
          </a:p>
          <a:p>
            <a:r>
              <a:rPr lang="en-US" altLang="ja-JP" sz="2000" b="1" dirty="0" smtClean="0"/>
              <a:t>2013</a:t>
            </a:r>
            <a:r>
              <a:rPr lang="ja-JP" altLang="en-US" sz="2000" b="1" dirty="0" smtClean="0"/>
              <a:t>年</a:t>
            </a:r>
            <a:r>
              <a:rPr lang="en-US" altLang="ja-JP" sz="2000" b="1" dirty="0" smtClean="0"/>
              <a:t>12</a:t>
            </a:r>
            <a:r>
              <a:rPr lang="ja-JP" altLang="en-US" sz="2000" b="1" dirty="0" smtClean="0"/>
              <a:t>月</a:t>
            </a:r>
            <a:r>
              <a:rPr lang="en-US" altLang="ja-JP" sz="2000" b="1" dirty="0" smtClean="0"/>
              <a:t>17,18</a:t>
            </a:r>
            <a:r>
              <a:rPr lang="ja-JP" altLang="en-US" sz="2000" b="1" dirty="0" smtClean="0"/>
              <a:t>日</a:t>
            </a:r>
            <a:r>
              <a:rPr lang="en-US" altLang="ja-JP" sz="2000" b="1" dirty="0" smtClean="0"/>
              <a:t> @</a:t>
            </a:r>
            <a:r>
              <a:rPr lang="ja-JP" altLang="en-US" sz="2000" b="1" dirty="0" smtClean="0"/>
              <a:t>京都</a:t>
            </a:r>
          </a:p>
          <a:p>
            <a:endParaRPr kumimoji="1" lang="en-US" altLang="ja-JP" sz="2000" dirty="0" smtClean="0"/>
          </a:p>
          <a:p>
            <a:r>
              <a:rPr kumimoji="1" lang="ja-JP" altLang="en-US" sz="2000" dirty="0" smtClean="0"/>
              <a:t>東北大学　</a:t>
            </a:r>
            <a:r>
              <a:rPr kumimoji="1" lang="en-US" altLang="ja-JP" sz="2000" dirty="0" smtClean="0"/>
              <a:t> </a:t>
            </a:r>
            <a:r>
              <a:rPr kumimoji="1" lang="ja-JP" altLang="en-US" sz="2000" dirty="0" smtClean="0"/>
              <a:t>大野</a:t>
            </a:r>
            <a:r>
              <a:rPr kumimoji="1" lang="en-US" altLang="ja-JP" sz="2000" dirty="0" smtClean="0"/>
              <a:t> </a:t>
            </a:r>
            <a:r>
              <a:rPr kumimoji="1" lang="ja-JP" altLang="en-US" sz="2000" dirty="0" smtClean="0"/>
              <a:t>良人</a:t>
            </a:r>
            <a:endParaRPr kumimoji="1" lang="ja-JP" altLang="en-US" sz="2000" dirty="0"/>
          </a:p>
        </p:txBody>
      </p:sp>
      <p:sp>
        <p:nvSpPr>
          <p:cNvPr id="7" name="日付プレースホルダー 6"/>
          <p:cNvSpPr>
            <a:spLocks noGrp="1"/>
          </p:cNvSpPr>
          <p:nvPr>
            <p:ph type="dt" sz="half" idx="10"/>
          </p:nvPr>
        </p:nvSpPr>
        <p:spPr/>
        <p:txBody>
          <a:bodyPr/>
          <a:lstStyle/>
          <a:p>
            <a:r>
              <a:rPr kumimoji="1" lang="en-US" altLang="ja-JP" smtClean="0"/>
              <a:t>2013/12/17</a:t>
            </a:r>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9" name="スライド番号プレースホルダー 8"/>
          <p:cNvSpPr>
            <a:spLocks noGrp="1"/>
          </p:cNvSpPr>
          <p:nvPr>
            <p:ph type="sldNum" sz="quarter" idx="12"/>
          </p:nvPr>
        </p:nvSpPr>
        <p:spPr/>
        <p:txBody>
          <a:bodyPr/>
          <a:lstStyle/>
          <a:p>
            <a:fld id="{32990E63-197A-9046-A76F-E8DF29E28FB2}" type="slidenum">
              <a:rPr kumimoji="1" lang="ja-JP" altLang="en-US" smtClean="0"/>
              <a:t>1</a:t>
            </a:fld>
            <a:endParaRPr kumimoji="1" lang="ja-JP" altLang="en-US"/>
          </a:p>
        </p:txBody>
      </p:sp>
    </p:spTree>
    <p:extLst>
      <p:ext uri="{BB962C8B-B14F-4D97-AF65-F5344CB8AC3E}">
        <p14:creationId xmlns:p14="http://schemas.microsoft.com/office/powerpoint/2010/main" val="424809302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風速の推定</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2013/12/17</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7" name="スライド番号プレースホルダー 6"/>
          <p:cNvSpPr>
            <a:spLocks noGrp="1"/>
          </p:cNvSpPr>
          <p:nvPr>
            <p:ph type="sldNum" sz="quarter" idx="12"/>
          </p:nvPr>
        </p:nvSpPr>
        <p:spPr/>
        <p:txBody>
          <a:bodyPr/>
          <a:lstStyle/>
          <a:p>
            <a:fld id="{32990E63-197A-9046-A76F-E8DF29E28FB2}" type="slidenum">
              <a:rPr kumimoji="1" lang="ja-JP" altLang="en-US" smtClean="0"/>
              <a:t>10</a:t>
            </a:fld>
            <a:endParaRPr kumimoji="1" lang="ja-JP" altLang="en-US"/>
          </a:p>
        </p:txBody>
      </p:sp>
      <p:pic>
        <p:nvPicPr>
          <p:cNvPr id="8" name="test.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3693" y="2369201"/>
            <a:ext cx="8976614" cy="1438656"/>
          </a:xfrm>
          <a:prstGeom prst="rect">
            <a:avLst/>
          </a:prstGeom>
        </p:spPr>
      </p:pic>
      <p:sp>
        <p:nvSpPr>
          <p:cNvPr id="10" name="テキスト ボックス 9"/>
          <p:cNvSpPr txBox="1"/>
          <p:nvPr/>
        </p:nvSpPr>
        <p:spPr>
          <a:xfrm>
            <a:off x="262703" y="1158122"/>
            <a:ext cx="8597291" cy="798680"/>
          </a:xfrm>
          <a:prstGeom prst="rect">
            <a:avLst/>
          </a:prstGeom>
          <a:noFill/>
        </p:spPr>
        <p:txBody>
          <a:bodyPr wrap="square" rtlCol="0">
            <a:spAutoFit/>
          </a:bodyPr>
          <a:lstStyle/>
          <a:p>
            <a:pPr marL="285750" indent="-285750">
              <a:lnSpc>
                <a:spcPct val="130000"/>
              </a:lnSpc>
              <a:buFont typeface="Arial"/>
              <a:buChar char="•"/>
            </a:pPr>
            <a:r>
              <a:rPr kumimoji="1" lang="ja-JP" altLang="en-US" dirty="0" smtClean="0"/>
              <a:t>トモグラフィック推定で得られる各高さの大気揺らぎの位相の推定結果から風速・風向を求める。</a:t>
            </a:r>
            <a:endParaRPr kumimoji="1" lang="ja-JP" altLang="en-US" dirty="0"/>
          </a:p>
        </p:txBody>
      </p:sp>
      <p:sp>
        <p:nvSpPr>
          <p:cNvPr id="12" name="テキスト ボックス 11"/>
          <p:cNvSpPr txBox="1"/>
          <p:nvPr/>
        </p:nvSpPr>
        <p:spPr>
          <a:xfrm>
            <a:off x="250157" y="2174344"/>
            <a:ext cx="954032" cy="369332"/>
          </a:xfrm>
          <a:prstGeom prst="rect">
            <a:avLst/>
          </a:prstGeom>
          <a:noFill/>
        </p:spPr>
        <p:txBody>
          <a:bodyPr wrap="none" rtlCol="0">
            <a:spAutoFit/>
          </a:bodyPr>
          <a:lstStyle/>
          <a:p>
            <a:pPr algn="ctr"/>
            <a:r>
              <a:rPr kumimoji="1" lang="en-US" altLang="ja-JP" dirty="0" smtClean="0"/>
              <a:t>16000m</a:t>
            </a:r>
            <a:endParaRPr kumimoji="1" lang="ja-JP" altLang="en-US" dirty="0"/>
          </a:p>
        </p:txBody>
      </p:sp>
      <p:sp>
        <p:nvSpPr>
          <p:cNvPr id="13" name="テキスト ボックス 12"/>
          <p:cNvSpPr txBox="1"/>
          <p:nvPr/>
        </p:nvSpPr>
        <p:spPr>
          <a:xfrm>
            <a:off x="1608673" y="2184535"/>
            <a:ext cx="837038" cy="369332"/>
          </a:xfrm>
          <a:prstGeom prst="rect">
            <a:avLst/>
          </a:prstGeom>
          <a:noFill/>
        </p:spPr>
        <p:txBody>
          <a:bodyPr wrap="none" rtlCol="0">
            <a:spAutoFit/>
          </a:bodyPr>
          <a:lstStyle/>
          <a:p>
            <a:pPr algn="ctr"/>
            <a:r>
              <a:rPr lang="en-US" altLang="ja-JP" dirty="0"/>
              <a:t>8</a:t>
            </a:r>
            <a:r>
              <a:rPr kumimoji="1" lang="en-US" altLang="ja-JP" dirty="0" smtClean="0"/>
              <a:t>000m</a:t>
            </a:r>
            <a:endParaRPr kumimoji="1" lang="ja-JP" altLang="en-US" dirty="0"/>
          </a:p>
        </p:txBody>
      </p:sp>
      <p:sp>
        <p:nvSpPr>
          <p:cNvPr id="14" name="テキスト ボックス 13"/>
          <p:cNvSpPr txBox="1"/>
          <p:nvPr/>
        </p:nvSpPr>
        <p:spPr>
          <a:xfrm>
            <a:off x="2872704" y="2163171"/>
            <a:ext cx="837038" cy="369332"/>
          </a:xfrm>
          <a:prstGeom prst="rect">
            <a:avLst/>
          </a:prstGeom>
          <a:noFill/>
        </p:spPr>
        <p:txBody>
          <a:bodyPr wrap="none" rtlCol="0">
            <a:spAutoFit/>
          </a:bodyPr>
          <a:lstStyle/>
          <a:p>
            <a:pPr algn="ctr"/>
            <a:r>
              <a:rPr lang="en-US" altLang="ja-JP" dirty="0"/>
              <a:t>4</a:t>
            </a:r>
            <a:r>
              <a:rPr kumimoji="1" lang="en-US" altLang="ja-JP" dirty="0" smtClean="0"/>
              <a:t>000m</a:t>
            </a:r>
            <a:endParaRPr kumimoji="1" lang="ja-JP" altLang="en-US" dirty="0"/>
          </a:p>
        </p:txBody>
      </p:sp>
      <p:sp>
        <p:nvSpPr>
          <p:cNvPr id="15" name="テキスト ボックス 14"/>
          <p:cNvSpPr txBox="1"/>
          <p:nvPr/>
        </p:nvSpPr>
        <p:spPr>
          <a:xfrm>
            <a:off x="4172723" y="2173362"/>
            <a:ext cx="837038" cy="369332"/>
          </a:xfrm>
          <a:prstGeom prst="rect">
            <a:avLst/>
          </a:prstGeom>
          <a:noFill/>
        </p:spPr>
        <p:txBody>
          <a:bodyPr wrap="none" rtlCol="0">
            <a:spAutoFit/>
          </a:bodyPr>
          <a:lstStyle/>
          <a:p>
            <a:pPr algn="ctr"/>
            <a:r>
              <a:rPr lang="en-US" altLang="ja-JP" dirty="0"/>
              <a:t>2</a:t>
            </a:r>
            <a:r>
              <a:rPr kumimoji="1" lang="en-US" altLang="ja-JP" dirty="0" smtClean="0"/>
              <a:t>000m</a:t>
            </a:r>
            <a:endParaRPr kumimoji="1" lang="ja-JP" altLang="en-US" dirty="0"/>
          </a:p>
        </p:txBody>
      </p:sp>
      <p:sp>
        <p:nvSpPr>
          <p:cNvPr id="16" name="テキスト ボックス 15"/>
          <p:cNvSpPr txBox="1"/>
          <p:nvPr/>
        </p:nvSpPr>
        <p:spPr>
          <a:xfrm>
            <a:off x="5517064" y="2171812"/>
            <a:ext cx="837038" cy="369332"/>
          </a:xfrm>
          <a:prstGeom prst="rect">
            <a:avLst/>
          </a:prstGeom>
          <a:noFill/>
        </p:spPr>
        <p:txBody>
          <a:bodyPr wrap="none" rtlCol="0">
            <a:spAutoFit/>
          </a:bodyPr>
          <a:lstStyle/>
          <a:p>
            <a:pPr algn="ctr"/>
            <a:r>
              <a:rPr kumimoji="1" lang="en-US" altLang="ja-JP" dirty="0" smtClean="0"/>
              <a:t>1000m</a:t>
            </a:r>
            <a:endParaRPr kumimoji="1" lang="ja-JP" altLang="en-US" dirty="0"/>
          </a:p>
        </p:txBody>
      </p:sp>
      <p:sp>
        <p:nvSpPr>
          <p:cNvPr id="17" name="テキスト ボックス 16"/>
          <p:cNvSpPr txBox="1"/>
          <p:nvPr/>
        </p:nvSpPr>
        <p:spPr>
          <a:xfrm>
            <a:off x="6875580" y="2182003"/>
            <a:ext cx="720044" cy="369332"/>
          </a:xfrm>
          <a:prstGeom prst="rect">
            <a:avLst/>
          </a:prstGeom>
          <a:noFill/>
        </p:spPr>
        <p:txBody>
          <a:bodyPr wrap="none" rtlCol="0">
            <a:spAutoFit/>
          </a:bodyPr>
          <a:lstStyle/>
          <a:p>
            <a:pPr algn="ctr"/>
            <a:r>
              <a:rPr lang="en-US" altLang="ja-JP" dirty="0"/>
              <a:t>5</a:t>
            </a:r>
            <a:r>
              <a:rPr kumimoji="1" lang="en-US" altLang="ja-JP" dirty="0" smtClean="0"/>
              <a:t>00m</a:t>
            </a:r>
            <a:endParaRPr kumimoji="1" lang="ja-JP" altLang="en-US" dirty="0"/>
          </a:p>
        </p:txBody>
      </p:sp>
      <p:sp>
        <p:nvSpPr>
          <p:cNvPr id="20" name="テキスト ボックス 19"/>
          <p:cNvSpPr txBox="1"/>
          <p:nvPr/>
        </p:nvSpPr>
        <p:spPr>
          <a:xfrm>
            <a:off x="8188055" y="2005977"/>
            <a:ext cx="486056" cy="369332"/>
          </a:xfrm>
          <a:prstGeom prst="rect">
            <a:avLst/>
          </a:prstGeom>
          <a:noFill/>
        </p:spPr>
        <p:txBody>
          <a:bodyPr wrap="none" rtlCol="0">
            <a:spAutoFit/>
          </a:bodyPr>
          <a:lstStyle/>
          <a:p>
            <a:pPr algn="ctr"/>
            <a:r>
              <a:rPr kumimoji="1" lang="en-US" altLang="ja-JP" dirty="0" smtClean="0"/>
              <a:t>0m</a:t>
            </a:r>
            <a:endParaRPr kumimoji="1" lang="ja-JP" altLang="en-US" dirty="0"/>
          </a:p>
        </p:txBody>
      </p:sp>
    </p:spTree>
    <p:extLst>
      <p:ext uri="{BB962C8B-B14F-4D97-AF65-F5344CB8AC3E}">
        <p14:creationId xmlns:p14="http://schemas.microsoft.com/office/powerpoint/2010/main" val="152522454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Conclusion &amp; Future Work</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2013/12/17</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7" name="スライド番号プレースホルダー 6"/>
          <p:cNvSpPr>
            <a:spLocks noGrp="1"/>
          </p:cNvSpPr>
          <p:nvPr>
            <p:ph type="sldNum" sz="quarter" idx="12"/>
          </p:nvPr>
        </p:nvSpPr>
        <p:spPr/>
        <p:txBody>
          <a:bodyPr/>
          <a:lstStyle/>
          <a:p>
            <a:fld id="{32990E63-197A-9046-A76F-E8DF29E28FB2}" type="slidenum">
              <a:rPr kumimoji="1" lang="ja-JP" altLang="en-US" smtClean="0"/>
              <a:t>11</a:t>
            </a:fld>
            <a:endParaRPr kumimoji="1" lang="ja-JP" altLang="en-US"/>
          </a:p>
        </p:txBody>
      </p:sp>
      <p:sp>
        <p:nvSpPr>
          <p:cNvPr id="8" name="テキスト ボックス 7"/>
          <p:cNvSpPr txBox="1"/>
          <p:nvPr/>
        </p:nvSpPr>
        <p:spPr>
          <a:xfrm>
            <a:off x="259780" y="1010298"/>
            <a:ext cx="8765154" cy="1799467"/>
          </a:xfrm>
          <a:prstGeom prst="rect">
            <a:avLst/>
          </a:prstGeom>
          <a:noFill/>
        </p:spPr>
        <p:txBody>
          <a:bodyPr wrap="square" rtlCol="0">
            <a:spAutoFit/>
          </a:bodyPr>
          <a:lstStyle/>
          <a:p>
            <a:pPr marL="285750" indent="-285750">
              <a:lnSpc>
                <a:spcPct val="140000"/>
              </a:lnSpc>
              <a:buFont typeface="Arial"/>
              <a:buChar char="•"/>
            </a:pPr>
            <a:r>
              <a:rPr lang="en-US" altLang="ja-JP" sz="1600" dirty="0" smtClean="0"/>
              <a:t>MOAO</a:t>
            </a:r>
            <a:r>
              <a:rPr lang="ja-JP" altLang="en-US" sz="1600" dirty="0" smtClean="0"/>
              <a:t>の広視野化を達成するために、風の情報を用いた新しいトモグラフィック推定の手法を開発した。</a:t>
            </a:r>
            <a:endParaRPr kumimoji="1" lang="en-US" altLang="ja-JP" sz="1600" dirty="0" smtClean="0"/>
          </a:p>
          <a:p>
            <a:pPr marL="285750" indent="-285750">
              <a:lnSpc>
                <a:spcPct val="140000"/>
              </a:lnSpc>
              <a:buFont typeface="Arial"/>
              <a:buChar char="•"/>
            </a:pPr>
            <a:r>
              <a:rPr kumimoji="1" lang="ja-JP" altLang="en-US" sz="1600" dirty="0" smtClean="0"/>
              <a:t>新しい推定手法により広視野で精度良く大気揺らぎの位相を推定することが可能である。</a:t>
            </a:r>
            <a:endParaRPr kumimoji="1" lang="en-US" altLang="ja-JP" sz="1600" dirty="0" smtClean="0"/>
          </a:p>
          <a:p>
            <a:pPr marL="285750" indent="-285750">
              <a:lnSpc>
                <a:spcPct val="140000"/>
              </a:lnSpc>
              <a:buFont typeface="Arial"/>
              <a:buChar char="•"/>
            </a:pPr>
            <a:r>
              <a:rPr lang="ja-JP" altLang="en-US" sz="1600" dirty="0" smtClean="0"/>
              <a:t>新しい推定手法に必要な大気揺らぎの強度分布・風速・風向の情報を推定するための手法は現在検討・開発を進めている。</a:t>
            </a:r>
            <a:endParaRPr kumimoji="1" lang="en-US" altLang="ja-JP" sz="1600" dirty="0" smtClean="0"/>
          </a:p>
        </p:txBody>
      </p:sp>
      <p:pic>
        <p:nvPicPr>
          <p:cNvPr id="10" name="図 9" descr="rav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704" y="3566198"/>
            <a:ext cx="4021772" cy="2684310"/>
          </a:xfrm>
          <a:prstGeom prst="rect">
            <a:avLst/>
          </a:prstGeom>
        </p:spPr>
      </p:pic>
      <p:sp>
        <p:nvSpPr>
          <p:cNvPr id="11" name="テキスト ボックス 10"/>
          <p:cNvSpPr txBox="1"/>
          <p:nvPr/>
        </p:nvSpPr>
        <p:spPr>
          <a:xfrm>
            <a:off x="6019800" y="3232954"/>
            <a:ext cx="1811764" cy="369332"/>
          </a:xfrm>
          <a:prstGeom prst="rect">
            <a:avLst/>
          </a:prstGeom>
          <a:noFill/>
        </p:spPr>
        <p:txBody>
          <a:bodyPr wrap="none" rtlCol="0">
            <a:spAutoFit/>
          </a:bodyPr>
          <a:lstStyle/>
          <a:p>
            <a:r>
              <a:rPr kumimoji="1" lang="en-US" altLang="ja-JP" dirty="0" smtClean="0"/>
              <a:t>RAVEN </a:t>
            </a:r>
            <a:r>
              <a:rPr kumimoji="1" lang="ja-JP" altLang="en-US" dirty="0" smtClean="0"/>
              <a:t>の</a:t>
            </a:r>
            <a:r>
              <a:rPr lang="ja-JP" altLang="en-US" dirty="0" smtClean="0"/>
              <a:t>光学系</a:t>
            </a:r>
            <a:endParaRPr kumimoji="1" lang="ja-JP" altLang="en-US" dirty="0"/>
          </a:p>
        </p:txBody>
      </p:sp>
      <p:sp>
        <p:nvSpPr>
          <p:cNvPr id="12" name="正方形/長方形 11"/>
          <p:cNvSpPr/>
          <p:nvPr/>
        </p:nvSpPr>
        <p:spPr>
          <a:xfrm>
            <a:off x="259780" y="3013793"/>
            <a:ext cx="4572000" cy="2833596"/>
          </a:xfrm>
          <a:prstGeom prst="rect">
            <a:avLst/>
          </a:prstGeom>
        </p:spPr>
        <p:txBody>
          <a:bodyPr>
            <a:spAutoFit/>
          </a:bodyPr>
          <a:lstStyle/>
          <a:p>
            <a:pPr marL="285750" indent="-285750">
              <a:lnSpc>
                <a:spcPct val="140000"/>
              </a:lnSpc>
              <a:buFont typeface="Wingdings" charset="2"/>
              <a:buChar char="l"/>
            </a:pPr>
            <a:r>
              <a:rPr lang="ja-JP" altLang="en-US" sz="1600" dirty="0"/>
              <a:t>大気揺らぎの強度分布・風速・風向の推定手法</a:t>
            </a:r>
            <a:r>
              <a:rPr lang="ja-JP" altLang="en-US" sz="1600" dirty="0" smtClean="0"/>
              <a:t>を</a:t>
            </a:r>
            <a:r>
              <a:rPr lang="ja-JP" altLang="en-US" sz="1600" dirty="0" smtClean="0"/>
              <a:t>確立し、それらの推定誤差も考慮した新しいトモグラフィック推定手法の精度評価を行う。</a:t>
            </a:r>
            <a:endParaRPr lang="en-US" altLang="ja-JP" sz="1600" dirty="0" smtClean="0"/>
          </a:p>
          <a:p>
            <a:pPr marL="285750" indent="-285750">
              <a:lnSpc>
                <a:spcPct val="140000"/>
              </a:lnSpc>
              <a:buFont typeface="Wingdings" charset="2"/>
              <a:buChar char="l"/>
            </a:pPr>
            <a:endParaRPr lang="en-US" altLang="ja-JP" sz="1600" dirty="0"/>
          </a:p>
          <a:p>
            <a:pPr marL="285750" indent="-285750">
              <a:lnSpc>
                <a:spcPct val="140000"/>
              </a:lnSpc>
              <a:buFont typeface="Wingdings" charset="2"/>
              <a:buChar char="l"/>
            </a:pPr>
            <a:r>
              <a:rPr lang="ja-JP" altLang="en-US" sz="1600" dirty="0" smtClean="0"/>
              <a:t>カナダの大学が中心となって進めている</a:t>
            </a:r>
            <a:r>
              <a:rPr lang="en-US" altLang="ja-JP" sz="1600" dirty="0" smtClean="0"/>
              <a:t>MOAO</a:t>
            </a:r>
            <a:r>
              <a:rPr lang="ja-JP" altLang="en-US" sz="1600" dirty="0" smtClean="0"/>
              <a:t>の試験装置</a:t>
            </a:r>
            <a:r>
              <a:rPr lang="ja-JP" altLang="en-US" sz="1600" dirty="0" smtClean="0">
                <a:solidFill>
                  <a:srgbClr val="FF0000"/>
                </a:solidFill>
              </a:rPr>
              <a:t>「</a:t>
            </a:r>
            <a:r>
              <a:rPr lang="en-US" altLang="ja-JP" sz="1600" dirty="0" smtClean="0">
                <a:solidFill>
                  <a:srgbClr val="FF0000"/>
                </a:solidFill>
              </a:rPr>
              <a:t>RAVEN</a:t>
            </a:r>
            <a:r>
              <a:rPr lang="ja-JP" altLang="en-US" sz="1600" dirty="0" smtClean="0">
                <a:solidFill>
                  <a:srgbClr val="FF0000"/>
                </a:solidFill>
              </a:rPr>
              <a:t>」</a:t>
            </a:r>
            <a:r>
              <a:rPr lang="ja-JP" altLang="en-US" sz="1600" dirty="0" smtClean="0"/>
              <a:t>の開発に来年</a:t>
            </a:r>
            <a:r>
              <a:rPr lang="en-US" altLang="ja-JP" sz="1600" dirty="0" smtClean="0"/>
              <a:t>1</a:t>
            </a:r>
            <a:r>
              <a:rPr lang="ja-JP" altLang="en-US" sz="1600" dirty="0" smtClean="0"/>
              <a:t>月から参加し、すばる望遠鏡と</a:t>
            </a:r>
            <a:r>
              <a:rPr lang="en-US" altLang="ja-JP" sz="1600" dirty="0" smtClean="0"/>
              <a:t>RAVEN</a:t>
            </a:r>
            <a:r>
              <a:rPr lang="ja-JP" altLang="en-US" sz="1600" dirty="0" smtClean="0"/>
              <a:t>を用いた</a:t>
            </a:r>
            <a:r>
              <a:rPr lang="en-US" altLang="ja-JP" sz="1600" dirty="0" smtClean="0"/>
              <a:t>on-sky</a:t>
            </a:r>
            <a:r>
              <a:rPr lang="ja-JP" altLang="en-US" sz="1600" dirty="0" smtClean="0"/>
              <a:t>試験観測で、これらの推定手法の実証、評価を行う。</a:t>
            </a:r>
            <a:endParaRPr lang="en-US" altLang="ja-JP" sz="1600" dirty="0"/>
          </a:p>
        </p:txBody>
      </p:sp>
    </p:spTree>
    <p:extLst>
      <p:ext uri="{BB962C8B-B14F-4D97-AF65-F5344CB8AC3E}">
        <p14:creationId xmlns:p14="http://schemas.microsoft.com/office/powerpoint/2010/main" val="366891934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多天体</a:t>
            </a:r>
            <a:r>
              <a:rPr kumimoji="1" lang="ja-JP" altLang="en-US" dirty="0" smtClean="0"/>
              <a:t>補償光学</a:t>
            </a:r>
            <a:endParaRPr kumimoji="1" lang="ja-JP" altLang="en-US" dirty="0"/>
          </a:p>
        </p:txBody>
      </p:sp>
      <p:sp>
        <p:nvSpPr>
          <p:cNvPr id="4" name="テキスト ボックス 3"/>
          <p:cNvSpPr txBox="1"/>
          <p:nvPr/>
        </p:nvSpPr>
        <p:spPr>
          <a:xfrm>
            <a:off x="263769" y="1175973"/>
            <a:ext cx="8616462" cy="4039568"/>
          </a:xfrm>
          <a:prstGeom prst="rect">
            <a:avLst/>
          </a:prstGeom>
          <a:noFill/>
        </p:spPr>
        <p:txBody>
          <a:bodyPr wrap="square" rtlCol="0">
            <a:spAutoFit/>
          </a:bodyPr>
          <a:lstStyle/>
          <a:p>
            <a:pPr marL="285750" indent="-285750">
              <a:lnSpc>
                <a:spcPct val="130000"/>
              </a:lnSpc>
              <a:buFont typeface="Arial"/>
              <a:buChar char="•"/>
            </a:pPr>
            <a:r>
              <a:rPr lang="ja-JP" altLang="en-US" dirty="0" smtClean="0"/>
              <a:t>多天体補償光学：</a:t>
            </a:r>
            <a:r>
              <a:rPr lang="en-US" altLang="ja-JP" dirty="0" smtClean="0"/>
              <a:t>Multi Object Adaptive Optics (MOAO)</a:t>
            </a:r>
          </a:p>
          <a:p>
            <a:pPr marL="285750" indent="-285750">
              <a:lnSpc>
                <a:spcPct val="130000"/>
              </a:lnSpc>
              <a:buFont typeface="Arial"/>
              <a:buChar char="•"/>
            </a:pPr>
            <a:endParaRPr lang="en-US" altLang="ja-JP" dirty="0" smtClean="0"/>
          </a:p>
          <a:p>
            <a:pPr marL="285750" indent="-285750">
              <a:lnSpc>
                <a:spcPct val="130000"/>
              </a:lnSpc>
              <a:buFont typeface="Arial"/>
              <a:buChar char="•"/>
            </a:pPr>
            <a:r>
              <a:rPr lang="ja-JP" altLang="en-US" dirty="0" smtClean="0"/>
              <a:t>直径</a:t>
            </a:r>
            <a:r>
              <a:rPr lang="en-US" altLang="ja-JP" dirty="0" smtClean="0"/>
              <a:t>5</a:t>
            </a:r>
            <a:r>
              <a:rPr lang="ja-JP" altLang="en-US" dirty="0" smtClean="0"/>
              <a:t>分角以上の広視野内の複数の天体に対して、同時に補償光学による補正を適用させる新しい広視野補償光学である。</a:t>
            </a:r>
            <a:endParaRPr lang="en-US" altLang="ja-JP" dirty="0" smtClean="0"/>
          </a:p>
          <a:p>
            <a:pPr marL="285750" indent="-285750">
              <a:lnSpc>
                <a:spcPct val="130000"/>
              </a:lnSpc>
              <a:buFont typeface="Arial"/>
              <a:buChar char="•"/>
            </a:pPr>
            <a:endParaRPr lang="en-US" altLang="ja-JP" dirty="0" smtClean="0"/>
          </a:p>
          <a:p>
            <a:pPr marL="285750" indent="-285750">
              <a:lnSpc>
                <a:spcPct val="130000"/>
              </a:lnSpc>
              <a:buFont typeface="Arial"/>
              <a:buChar char="•"/>
            </a:pPr>
            <a:r>
              <a:rPr lang="ja-JP" altLang="en-US" dirty="0" smtClean="0"/>
              <a:t>高赤方偏移の銀河に対して</a:t>
            </a:r>
            <a:r>
              <a:rPr lang="en-US" altLang="ja-JP" dirty="0" smtClean="0"/>
              <a:t>MOAO</a:t>
            </a:r>
            <a:r>
              <a:rPr lang="ja-JP" altLang="en-US" dirty="0" smtClean="0"/>
              <a:t>の多天体性を生かすためには、</a:t>
            </a:r>
            <a:r>
              <a:rPr lang="en-US" altLang="ja-JP" dirty="0" smtClean="0"/>
              <a:t>MOAO</a:t>
            </a:r>
            <a:r>
              <a:rPr lang="ja-JP" altLang="en-US" dirty="0" smtClean="0"/>
              <a:t>の視野として直径</a:t>
            </a:r>
            <a:r>
              <a:rPr lang="en-US" altLang="ja-JP" dirty="0" smtClean="0"/>
              <a:t>1</a:t>
            </a:r>
            <a:r>
              <a:rPr lang="en-US" altLang="ja-JP" dirty="0"/>
              <a:t>0</a:t>
            </a:r>
            <a:r>
              <a:rPr lang="ja-JP" altLang="en-US" dirty="0" smtClean="0"/>
              <a:t>分程度が必要である。</a:t>
            </a:r>
            <a:endParaRPr lang="en-US" altLang="ja-JP" dirty="0" smtClean="0"/>
          </a:p>
          <a:p>
            <a:pPr marL="285750" indent="-285750">
              <a:lnSpc>
                <a:spcPct val="130000"/>
              </a:lnSpc>
              <a:buFont typeface="Arial"/>
              <a:buChar char="•"/>
            </a:pPr>
            <a:endParaRPr kumimoji="1" lang="en-US" altLang="ja-JP" dirty="0" smtClean="0"/>
          </a:p>
          <a:p>
            <a:pPr marL="285750" indent="-285750">
              <a:lnSpc>
                <a:spcPct val="130000"/>
              </a:lnSpc>
              <a:buFont typeface="Arial"/>
              <a:buChar char="•"/>
            </a:pPr>
            <a:r>
              <a:rPr lang="ja-JP" altLang="en-US" dirty="0" smtClean="0"/>
              <a:t>本研究では数値シミュレーションに</a:t>
            </a:r>
            <a:r>
              <a:rPr lang="ja-JP" altLang="en-US" dirty="0" smtClean="0"/>
              <a:t>よる</a:t>
            </a:r>
            <a:r>
              <a:rPr lang="ja-JP" altLang="en-US" dirty="0" smtClean="0"/>
              <a:t>超広視野</a:t>
            </a:r>
            <a:r>
              <a:rPr lang="en-US" altLang="ja-JP" dirty="0" smtClean="0"/>
              <a:t>MOAO</a:t>
            </a:r>
            <a:r>
              <a:rPr lang="ja-JP" altLang="en-US" dirty="0" smtClean="0"/>
              <a:t>の開発、評価を進めている</a:t>
            </a:r>
            <a:r>
              <a:rPr lang="ja-JP" altLang="en-US" dirty="0" smtClean="0"/>
              <a:t>。本発表</a:t>
            </a:r>
            <a:r>
              <a:rPr lang="ja-JP" altLang="en-US" dirty="0" smtClean="0"/>
              <a:t>では</a:t>
            </a:r>
            <a:r>
              <a:rPr lang="en-US" altLang="ja-JP" dirty="0" smtClean="0"/>
              <a:t>MOAO</a:t>
            </a:r>
            <a:r>
              <a:rPr lang="ja-JP" altLang="en-US" dirty="0" smtClean="0"/>
              <a:t>の広視野化を達成するための風速の情報を用いた新しいトモグラフィック推定について紹介する。</a:t>
            </a:r>
            <a:endParaRPr lang="en-US" altLang="ja-JP" dirty="0" smtClean="0"/>
          </a:p>
        </p:txBody>
      </p:sp>
      <p:sp>
        <p:nvSpPr>
          <p:cNvPr id="3" name="日付プレースホルダー 2"/>
          <p:cNvSpPr>
            <a:spLocks noGrp="1"/>
          </p:cNvSpPr>
          <p:nvPr>
            <p:ph type="dt" sz="half" idx="10"/>
          </p:nvPr>
        </p:nvSpPr>
        <p:spPr/>
        <p:txBody>
          <a:bodyPr/>
          <a:lstStyle/>
          <a:p>
            <a:r>
              <a:rPr kumimoji="1" lang="en-US" altLang="ja-JP" smtClean="0"/>
              <a:t>2013/12/17</a:t>
            </a:r>
            <a:endParaRPr kumimoji="1" lang="ja-JP" altLang="en-US"/>
          </a:p>
        </p:txBody>
      </p:sp>
      <p:sp>
        <p:nvSpPr>
          <p:cNvPr id="7" name="フッター プレースホルダー 6"/>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8" name="スライド番号プレースホルダー 7"/>
          <p:cNvSpPr>
            <a:spLocks noGrp="1"/>
          </p:cNvSpPr>
          <p:nvPr>
            <p:ph type="sldNum" sz="quarter" idx="12"/>
          </p:nvPr>
        </p:nvSpPr>
        <p:spPr/>
        <p:txBody>
          <a:bodyPr/>
          <a:lstStyle/>
          <a:p>
            <a:fld id="{32990E63-197A-9046-A76F-E8DF29E28FB2}" type="slidenum">
              <a:rPr kumimoji="1" lang="ja-JP" altLang="en-US" smtClean="0"/>
              <a:t>2</a:t>
            </a:fld>
            <a:endParaRPr kumimoji="1" lang="ja-JP" altLang="en-US"/>
          </a:p>
        </p:txBody>
      </p:sp>
    </p:spTree>
    <p:extLst>
      <p:ext uri="{BB962C8B-B14F-4D97-AF65-F5344CB8AC3E}">
        <p14:creationId xmlns:p14="http://schemas.microsoft.com/office/powerpoint/2010/main" val="405545700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トモグラフィック推定</a:t>
            </a:r>
            <a:endParaRPr kumimoji="1" lang="ja-JP" altLang="en-US" dirty="0"/>
          </a:p>
        </p:txBody>
      </p:sp>
      <p:sp>
        <p:nvSpPr>
          <p:cNvPr id="4" name="テキスト ボックス 3"/>
          <p:cNvSpPr txBox="1"/>
          <p:nvPr/>
        </p:nvSpPr>
        <p:spPr>
          <a:xfrm>
            <a:off x="312615" y="957389"/>
            <a:ext cx="8606693" cy="1449628"/>
          </a:xfrm>
          <a:prstGeom prst="rect">
            <a:avLst/>
          </a:prstGeom>
          <a:noFill/>
        </p:spPr>
        <p:txBody>
          <a:bodyPr wrap="square" rtlCol="0">
            <a:spAutoFit/>
          </a:bodyPr>
          <a:lstStyle/>
          <a:p>
            <a:pPr marL="342900" indent="-342900">
              <a:lnSpc>
                <a:spcPct val="120000"/>
              </a:lnSpc>
              <a:buFont typeface="Arial"/>
              <a:buChar char="•"/>
            </a:pPr>
            <a:r>
              <a:rPr kumimoji="1" lang="ja-JP" altLang="en-US" dirty="0" smtClean="0"/>
              <a:t>複数の波面センサーの測定値から、トモグラフィーの手法により大気揺らぎの位相を高さごとに推定するトモグラフィック推定が重要となる</a:t>
            </a:r>
            <a:r>
              <a:rPr kumimoji="1" lang="ja-JP" altLang="en-US" dirty="0" smtClean="0"/>
              <a:t>。</a:t>
            </a:r>
            <a:endParaRPr lang="en-US" altLang="ja-JP" dirty="0"/>
          </a:p>
          <a:p>
            <a:pPr marL="342900" indent="-342900">
              <a:lnSpc>
                <a:spcPct val="120000"/>
              </a:lnSpc>
              <a:buFont typeface="Arial"/>
              <a:buChar char="•"/>
            </a:pPr>
            <a:endParaRPr kumimoji="1" lang="en-US" altLang="ja-JP" sz="2000" dirty="0" smtClean="0"/>
          </a:p>
          <a:p>
            <a:pPr marL="342900" indent="-342900">
              <a:lnSpc>
                <a:spcPct val="120000"/>
              </a:lnSpc>
              <a:buFont typeface="Arial"/>
              <a:buChar char="•"/>
            </a:pPr>
            <a:r>
              <a:rPr lang="ja-JP" altLang="en-US" dirty="0" smtClean="0"/>
              <a:t>視野内でのトモグラフィック推定による推定精度はガイド星の配置に強く依存する。</a:t>
            </a:r>
            <a:endParaRPr kumimoji="1" lang="en-US" altLang="ja-JP" dirty="0" smtClean="0"/>
          </a:p>
        </p:txBody>
      </p:sp>
      <p:grpSp>
        <p:nvGrpSpPr>
          <p:cNvPr id="14" name="図形グループ 13"/>
          <p:cNvGrpSpPr/>
          <p:nvPr/>
        </p:nvGrpSpPr>
        <p:grpSpPr>
          <a:xfrm>
            <a:off x="672001" y="2666998"/>
            <a:ext cx="7799998" cy="3893254"/>
            <a:chOff x="703385" y="2569308"/>
            <a:chExt cx="7799998" cy="3893254"/>
          </a:xfrm>
        </p:grpSpPr>
        <p:pic>
          <p:nvPicPr>
            <p:cNvPr id="3" name="図 2" descr="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5508" y="3431072"/>
              <a:ext cx="3317875" cy="3031490"/>
            </a:xfrm>
            <a:prstGeom prst="rect">
              <a:avLst/>
            </a:prstGeom>
          </p:spPr>
        </p:pic>
        <p:pic>
          <p:nvPicPr>
            <p:cNvPr id="5" name="図 4" descr="imag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5" y="3431072"/>
              <a:ext cx="3317875" cy="3031490"/>
            </a:xfrm>
            <a:prstGeom prst="rect">
              <a:avLst/>
            </a:prstGeom>
          </p:spPr>
        </p:pic>
        <p:sp>
          <p:nvSpPr>
            <p:cNvPr id="7" name="テキスト ボックス 6"/>
            <p:cNvSpPr txBox="1"/>
            <p:nvPr/>
          </p:nvSpPr>
          <p:spPr>
            <a:xfrm>
              <a:off x="908539" y="2569308"/>
              <a:ext cx="2783334" cy="646331"/>
            </a:xfrm>
            <a:prstGeom prst="rect">
              <a:avLst/>
            </a:prstGeom>
            <a:noFill/>
            <a:ln>
              <a:solidFill>
                <a:srgbClr val="FF0000"/>
              </a:solidFill>
            </a:ln>
          </p:spPr>
          <p:txBody>
            <a:bodyPr wrap="none" rtlCol="0">
              <a:spAutoFit/>
            </a:bodyPr>
            <a:lstStyle/>
            <a:p>
              <a:pPr algn="ctr"/>
              <a:r>
                <a:rPr kumimoji="1" lang="ja-JP" altLang="en-US" dirty="0" smtClean="0"/>
                <a:t>精度良く推定するためには</a:t>
              </a:r>
              <a:endParaRPr kumimoji="1" lang="en-US" altLang="ja-JP" dirty="0" smtClean="0"/>
            </a:p>
            <a:p>
              <a:pPr algn="ctr"/>
              <a:r>
                <a:rPr lang="ja-JP" altLang="en-US" dirty="0" smtClean="0">
                  <a:solidFill>
                    <a:srgbClr val="FF0000"/>
                  </a:solidFill>
                </a:rPr>
                <a:t>ガイド星を密に配置する</a:t>
              </a:r>
              <a:endParaRPr kumimoji="1" lang="ja-JP" altLang="en-US" dirty="0">
                <a:solidFill>
                  <a:srgbClr val="FF0000"/>
                </a:solidFill>
              </a:endParaRPr>
            </a:p>
          </p:txBody>
        </p:sp>
        <p:sp>
          <p:nvSpPr>
            <p:cNvPr id="49" name="テキスト ボックス 48"/>
            <p:cNvSpPr txBox="1"/>
            <p:nvPr/>
          </p:nvSpPr>
          <p:spPr>
            <a:xfrm>
              <a:off x="5346640" y="2569308"/>
              <a:ext cx="3062858" cy="646331"/>
            </a:xfrm>
            <a:prstGeom prst="rect">
              <a:avLst/>
            </a:prstGeom>
            <a:noFill/>
            <a:ln>
              <a:solidFill>
                <a:srgbClr val="0000FF"/>
              </a:solidFill>
            </a:ln>
          </p:spPr>
          <p:txBody>
            <a:bodyPr wrap="none" rtlCol="0">
              <a:spAutoFit/>
            </a:bodyPr>
            <a:lstStyle/>
            <a:p>
              <a:pPr algn="ctr"/>
              <a:r>
                <a:rPr lang="ja-JP" altLang="en-US" dirty="0" smtClean="0"/>
                <a:t>広い視野を</a:t>
              </a:r>
              <a:r>
                <a:rPr kumimoji="1" lang="ja-JP" altLang="en-US" dirty="0" smtClean="0"/>
                <a:t>推定するためには</a:t>
              </a:r>
              <a:endParaRPr kumimoji="1" lang="en-US" altLang="ja-JP" dirty="0" smtClean="0"/>
            </a:p>
            <a:p>
              <a:pPr algn="ctr"/>
              <a:r>
                <a:rPr lang="ja-JP" altLang="en-US" dirty="0" smtClean="0">
                  <a:solidFill>
                    <a:srgbClr val="0000FF"/>
                  </a:solidFill>
                </a:rPr>
                <a:t>ガイド星を広く配置する</a:t>
              </a:r>
              <a:endParaRPr kumimoji="1" lang="ja-JP" altLang="en-US" dirty="0">
                <a:solidFill>
                  <a:srgbClr val="0000FF"/>
                </a:solidFill>
              </a:endParaRPr>
            </a:p>
          </p:txBody>
        </p:sp>
        <p:sp>
          <p:nvSpPr>
            <p:cNvPr id="13" name="左右矢印 12"/>
            <p:cNvSpPr/>
            <p:nvPr/>
          </p:nvSpPr>
          <p:spPr>
            <a:xfrm>
              <a:off x="3915510" y="2686539"/>
              <a:ext cx="1201615" cy="411870"/>
            </a:xfrm>
            <a:prstGeom prst="leftRightArrow">
              <a:avLst/>
            </a:prstGeom>
            <a:solidFill>
              <a:schemeClr val="bg1"/>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7" name="日付プレースホルダー 36"/>
          <p:cNvSpPr>
            <a:spLocks noGrp="1"/>
          </p:cNvSpPr>
          <p:nvPr>
            <p:ph type="dt" sz="half" idx="10"/>
          </p:nvPr>
        </p:nvSpPr>
        <p:spPr/>
        <p:txBody>
          <a:bodyPr/>
          <a:lstStyle/>
          <a:p>
            <a:r>
              <a:rPr kumimoji="1" lang="en-US" altLang="ja-JP" smtClean="0"/>
              <a:t>2013/12/17</a:t>
            </a:r>
            <a:endParaRPr kumimoji="1" lang="ja-JP" altLang="en-US"/>
          </a:p>
        </p:txBody>
      </p:sp>
      <p:sp>
        <p:nvSpPr>
          <p:cNvPr id="40" name="フッター プレースホルダー 39"/>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41" name="スライド番号プレースホルダー 40"/>
          <p:cNvSpPr>
            <a:spLocks noGrp="1"/>
          </p:cNvSpPr>
          <p:nvPr>
            <p:ph type="sldNum" sz="quarter" idx="12"/>
          </p:nvPr>
        </p:nvSpPr>
        <p:spPr/>
        <p:txBody>
          <a:bodyPr/>
          <a:lstStyle/>
          <a:p>
            <a:fld id="{32990E63-197A-9046-A76F-E8DF29E28FB2}" type="slidenum">
              <a:rPr kumimoji="1" lang="ja-JP" altLang="en-US" smtClean="0"/>
              <a:t>3</a:t>
            </a:fld>
            <a:endParaRPr kumimoji="1" lang="ja-JP" altLang="en-US"/>
          </a:p>
        </p:txBody>
      </p:sp>
    </p:spTree>
    <p:extLst>
      <p:ext uri="{BB962C8B-B14F-4D97-AF65-F5344CB8AC3E}">
        <p14:creationId xmlns:p14="http://schemas.microsoft.com/office/powerpoint/2010/main" val="222706765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トモグラフィック推定</a:t>
            </a:r>
            <a:endParaRPr kumimoji="1" lang="ja-JP" altLang="en-US" dirty="0"/>
          </a:p>
        </p:txBody>
      </p:sp>
      <p:pic>
        <p:nvPicPr>
          <p:cNvPr id="7" name="図 6" descr="GS_posi.eps"/>
          <p:cNvPicPr>
            <a:picLocks noChangeAspect="1"/>
          </p:cNvPicPr>
          <p:nvPr/>
        </p:nvPicPr>
        <p:blipFill rotWithShape="1">
          <a:blip r:embed="rId2">
            <a:extLst>
              <a:ext uri="{28A0092B-C50C-407E-A947-70E740481C1C}">
                <a14:useLocalDpi xmlns:a14="http://schemas.microsoft.com/office/drawing/2010/main" val="0"/>
              </a:ext>
            </a:extLst>
          </a:blip>
          <a:srcRect l="11111" r="11966"/>
          <a:stretch/>
        </p:blipFill>
        <p:spPr>
          <a:xfrm>
            <a:off x="259862" y="2699266"/>
            <a:ext cx="3516923" cy="3200400"/>
          </a:xfrm>
          <a:prstGeom prst="rect">
            <a:avLst/>
          </a:prstGeom>
        </p:spPr>
      </p:pic>
      <p:sp>
        <p:nvSpPr>
          <p:cNvPr id="8" name="テキスト ボックス 7"/>
          <p:cNvSpPr txBox="1"/>
          <p:nvPr/>
        </p:nvSpPr>
        <p:spPr>
          <a:xfrm>
            <a:off x="1159599" y="5939458"/>
            <a:ext cx="6824805" cy="400110"/>
          </a:xfrm>
          <a:prstGeom prst="rect">
            <a:avLst/>
          </a:prstGeom>
          <a:noFill/>
        </p:spPr>
        <p:txBody>
          <a:bodyPr wrap="none" rtlCol="0">
            <a:spAutoFit/>
          </a:bodyPr>
          <a:lstStyle/>
          <a:p>
            <a:pPr algn="ctr">
              <a:lnSpc>
                <a:spcPct val="130000"/>
              </a:lnSpc>
            </a:pPr>
            <a:r>
              <a:rPr kumimoji="1" lang="ja-JP" altLang="en-US" sz="1600" dirty="0" smtClean="0">
                <a:solidFill>
                  <a:srgbClr val="FF0000"/>
                </a:solidFill>
              </a:rPr>
              <a:t>赤：直径</a:t>
            </a:r>
            <a:r>
              <a:rPr kumimoji="1" lang="en-US" altLang="ja-JP" sz="1600" dirty="0" smtClean="0">
                <a:solidFill>
                  <a:srgbClr val="FF0000"/>
                </a:solidFill>
              </a:rPr>
              <a:t>5</a:t>
            </a:r>
            <a:r>
              <a:rPr kumimoji="1" lang="ja-JP" altLang="en-US" sz="1600" dirty="0" smtClean="0">
                <a:solidFill>
                  <a:srgbClr val="FF0000"/>
                </a:solidFill>
              </a:rPr>
              <a:t>分角の視野　</a:t>
            </a:r>
            <a:r>
              <a:rPr kumimoji="1" lang="en-US" altLang="ja-JP" sz="1600" dirty="0" smtClean="0">
                <a:solidFill>
                  <a:srgbClr val="FF0000"/>
                </a:solidFill>
              </a:rPr>
              <a:t>(TMT  IRMOS)</a:t>
            </a:r>
            <a:r>
              <a:rPr kumimoji="1" lang="ja-JP" altLang="en-US" sz="1600" dirty="0" smtClean="0"/>
              <a:t>　　　　　</a:t>
            </a:r>
            <a:r>
              <a:rPr lang="ja-JP" altLang="en-US" sz="1600" dirty="0" smtClean="0">
                <a:solidFill>
                  <a:srgbClr val="0000FF"/>
                </a:solidFill>
              </a:rPr>
              <a:t>青：ガイド星の配置を広げた場合</a:t>
            </a:r>
            <a:endParaRPr kumimoji="1" lang="ja-JP" altLang="en-US" sz="1600" dirty="0">
              <a:solidFill>
                <a:srgbClr val="0000FF"/>
              </a:solidFill>
            </a:endParaRPr>
          </a:p>
        </p:txBody>
      </p:sp>
      <p:sp>
        <p:nvSpPr>
          <p:cNvPr id="9" name="テキスト ボックス 8"/>
          <p:cNvSpPr txBox="1"/>
          <p:nvPr/>
        </p:nvSpPr>
        <p:spPr>
          <a:xfrm>
            <a:off x="259862" y="1058745"/>
            <a:ext cx="8618415" cy="1237262"/>
          </a:xfrm>
          <a:prstGeom prst="rect">
            <a:avLst/>
          </a:prstGeom>
          <a:noFill/>
        </p:spPr>
        <p:txBody>
          <a:bodyPr wrap="square" rtlCol="0">
            <a:spAutoFit/>
          </a:bodyPr>
          <a:lstStyle/>
          <a:p>
            <a:pPr marL="285750" indent="-285750">
              <a:lnSpc>
                <a:spcPct val="140000"/>
              </a:lnSpc>
              <a:buFont typeface="Arial"/>
              <a:buChar char="•"/>
            </a:pPr>
            <a:r>
              <a:rPr kumimoji="1" lang="ja-JP" altLang="en-US" dirty="0" smtClean="0"/>
              <a:t>ガイド星の配置を広げるほど視野の端のほうでの推定精度は改善される。</a:t>
            </a:r>
            <a:endParaRPr kumimoji="1" lang="en-US" altLang="ja-JP" dirty="0" smtClean="0"/>
          </a:p>
          <a:p>
            <a:pPr marL="285750" indent="-285750">
              <a:lnSpc>
                <a:spcPct val="140000"/>
              </a:lnSpc>
              <a:buFont typeface="Arial"/>
              <a:buChar char="•"/>
            </a:pPr>
            <a:r>
              <a:rPr kumimoji="1" lang="ja-JP" altLang="en-US" dirty="0" smtClean="0"/>
              <a:t>上層での大気揺らぎの情報が不足するため、視野の中心付近での精度は大きく落ちる。</a:t>
            </a:r>
            <a:endParaRPr kumimoji="1" lang="ja-JP" altLang="en-US" dirty="0"/>
          </a:p>
        </p:txBody>
      </p:sp>
      <p:sp>
        <p:nvSpPr>
          <p:cNvPr id="10" name="テキスト ボックス 9"/>
          <p:cNvSpPr txBox="1"/>
          <p:nvPr/>
        </p:nvSpPr>
        <p:spPr>
          <a:xfrm>
            <a:off x="1445847" y="2464340"/>
            <a:ext cx="1508746" cy="338554"/>
          </a:xfrm>
          <a:prstGeom prst="rect">
            <a:avLst/>
          </a:prstGeom>
          <a:noFill/>
        </p:spPr>
        <p:txBody>
          <a:bodyPr wrap="none" rtlCol="0">
            <a:spAutoFit/>
          </a:bodyPr>
          <a:lstStyle/>
          <a:p>
            <a:r>
              <a:rPr kumimoji="1" lang="ja-JP" altLang="en-US" sz="1600" dirty="0" smtClean="0"/>
              <a:t>ガイド星の配置</a:t>
            </a:r>
            <a:endParaRPr kumimoji="1" lang="ja-JP" altLang="en-US" sz="1600" dirty="0"/>
          </a:p>
        </p:txBody>
      </p:sp>
      <p:sp>
        <p:nvSpPr>
          <p:cNvPr id="11" name="テキスト ボックス 10"/>
          <p:cNvSpPr txBox="1"/>
          <p:nvPr/>
        </p:nvSpPr>
        <p:spPr>
          <a:xfrm>
            <a:off x="5739026" y="2359635"/>
            <a:ext cx="2011288" cy="338554"/>
          </a:xfrm>
          <a:prstGeom prst="rect">
            <a:avLst/>
          </a:prstGeom>
          <a:noFill/>
        </p:spPr>
        <p:txBody>
          <a:bodyPr wrap="none" rtlCol="0">
            <a:spAutoFit/>
          </a:bodyPr>
          <a:lstStyle/>
          <a:p>
            <a:r>
              <a:rPr lang="ja-JP" altLang="en-US" sz="1600" dirty="0" smtClean="0"/>
              <a:t>視野内での推定残差</a:t>
            </a:r>
            <a:endParaRPr kumimoji="1" lang="ja-JP" altLang="en-US" sz="1600" dirty="0"/>
          </a:p>
        </p:txBody>
      </p:sp>
      <p:sp>
        <p:nvSpPr>
          <p:cNvPr id="12" name="日付プレースホルダー 11"/>
          <p:cNvSpPr>
            <a:spLocks noGrp="1"/>
          </p:cNvSpPr>
          <p:nvPr>
            <p:ph type="dt" sz="half" idx="10"/>
          </p:nvPr>
        </p:nvSpPr>
        <p:spPr/>
        <p:txBody>
          <a:bodyPr/>
          <a:lstStyle/>
          <a:p>
            <a:r>
              <a:rPr kumimoji="1" lang="en-US" altLang="ja-JP" smtClean="0"/>
              <a:t>2013/12/17</a:t>
            </a:r>
            <a:endParaRPr kumimoji="1" lang="ja-JP" altLang="en-US"/>
          </a:p>
        </p:txBody>
      </p:sp>
      <p:sp>
        <p:nvSpPr>
          <p:cNvPr id="15" name="フッター プレースホルダー 14"/>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16" name="スライド番号プレースホルダー 15"/>
          <p:cNvSpPr>
            <a:spLocks noGrp="1"/>
          </p:cNvSpPr>
          <p:nvPr>
            <p:ph type="sldNum" sz="quarter" idx="12"/>
          </p:nvPr>
        </p:nvSpPr>
        <p:spPr/>
        <p:txBody>
          <a:bodyPr/>
          <a:lstStyle/>
          <a:p>
            <a:fld id="{32990E63-197A-9046-A76F-E8DF29E28FB2}" type="slidenum">
              <a:rPr kumimoji="1" lang="ja-JP" altLang="en-US" smtClean="0"/>
              <a:t>4</a:t>
            </a:fld>
            <a:endParaRPr kumimoji="1" lang="ja-JP" altLang="en-US"/>
          </a:p>
        </p:txBody>
      </p:sp>
      <p:pic>
        <p:nvPicPr>
          <p:cNvPr id="18" name="図 17" descr="MOAO_WF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208" y="2608172"/>
            <a:ext cx="4572000" cy="3200400"/>
          </a:xfrm>
          <a:prstGeom prst="rect">
            <a:avLst/>
          </a:prstGeom>
        </p:spPr>
      </p:pic>
    </p:spTree>
    <p:extLst>
      <p:ext uri="{BB962C8B-B14F-4D97-AF65-F5344CB8AC3E}">
        <p14:creationId xmlns:p14="http://schemas.microsoft.com/office/powerpoint/2010/main" val="265761485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推定誤差の原因</a:t>
            </a:r>
            <a:endParaRPr kumimoji="1" lang="ja-JP" altLang="en-US" dirty="0"/>
          </a:p>
        </p:txBody>
      </p:sp>
      <p:sp>
        <p:nvSpPr>
          <p:cNvPr id="3" name="テキスト ボックス 2"/>
          <p:cNvSpPr txBox="1"/>
          <p:nvPr/>
        </p:nvSpPr>
        <p:spPr>
          <a:xfrm>
            <a:off x="221296" y="1074796"/>
            <a:ext cx="8726671" cy="747897"/>
          </a:xfrm>
          <a:prstGeom prst="rect">
            <a:avLst/>
          </a:prstGeom>
          <a:noFill/>
        </p:spPr>
        <p:txBody>
          <a:bodyPr wrap="square" rtlCol="0">
            <a:spAutoFit/>
          </a:bodyPr>
          <a:lstStyle/>
          <a:p>
            <a:pPr marL="285750" indent="-285750">
              <a:lnSpc>
                <a:spcPct val="120000"/>
              </a:lnSpc>
              <a:buFont typeface="Arial"/>
              <a:buChar char="•"/>
            </a:pPr>
            <a:r>
              <a:rPr kumimoji="1" lang="ja-JP" altLang="en-US" dirty="0" smtClean="0"/>
              <a:t>従来のトモグラフィーの手法では、視野を広げるほど推定計算による誤差が大きくなり、推定精度を保ったまま</a:t>
            </a:r>
            <a:r>
              <a:rPr kumimoji="1" lang="en-US" altLang="ja-JP" dirty="0" smtClean="0"/>
              <a:t>MOAO</a:t>
            </a:r>
            <a:r>
              <a:rPr kumimoji="1" lang="ja-JP" altLang="en-US" dirty="0" smtClean="0"/>
              <a:t>の視野を広げることは困難である。</a:t>
            </a:r>
            <a:endParaRPr kumimoji="1" lang="en-US" altLang="ja-JP" dirty="0" smtClean="0"/>
          </a:p>
        </p:txBody>
      </p:sp>
      <p:sp>
        <p:nvSpPr>
          <p:cNvPr id="6" name="日付プレースホルダー 5"/>
          <p:cNvSpPr>
            <a:spLocks noGrp="1"/>
          </p:cNvSpPr>
          <p:nvPr>
            <p:ph type="dt" sz="half" idx="10"/>
          </p:nvPr>
        </p:nvSpPr>
        <p:spPr/>
        <p:txBody>
          <a:bodyPr/>
          <a:lstStyle/>
          <a:p>
            <a:r>
              <a:rPr kumimoji="1" lang="en-US" altLang="ja-JP" smtClean="0"/>
              <a:t>2013/12/17</a:t>
            </a:r>
            <a:endParaRPr kumimoji="1" lang="ja-JP" altLang="en-US"/>
          </a:p>
        </p:txBody>
      </p:sp>
      <p:sp>
        <p:nvSpPr>
          <p:cNvPr id="9" name="フッター プレースホルダー 8"/>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10" name="スライド番号プレースホルダー 9"/>
          <p:cNvSpPr>
            <a:spLocks noGrp="1"/>
          </p:cNvSpPr>
          <p:nvPr>
            <p:ph type="sldNum" sz="quarter" idx="12"/>
          </p:nvPr>
        </p:nvSpPr>
        <p:spPr/>
        <p:txBody>
          <a:bodyPr/>
          <a:lstStyle/>
          <a:p>
            <a:fld id="{32990E63-197A-9046-A76F-E8DF29E28FB2}" type="slidenum">
              <a:rPr kumimoji="1" lang="ja-JP" altLang="en-US" smtClean="0"/>
              <a:t>5</a:t>
            </a:fld>
            <a:endParaRPr kumimoji="1" lang="ja-JP" altLang="en-US"/>
          </a:p>
        </p:txBody>
      </p:sp>
      <p:graphicFrame>
        <p:nvGraphicFramePr>
          <p:cNvPr id="12" name="表 11"/>
          <p:cNvGraphicFramePr>
            <a:graphicFrameLocks noGrp="1"/>
          </p:cNvGraphicFramePr>
          <p:nvPr>
            <p:extLst>
              <p:ext uri="{D42A27DB-BD31-4B8C-83A1-F6EECF244321}">
                <p14:modId xmlns:p14="http://schemas.microsoft.com/office/powerpoint/2010/main" val="2202695109"/>
              </p:ext>
            </p:extLst>
          </p:nvPr>
        </p:nvGraphicFramePr>
        <p:xfrm>
          <a:off x="6803" y="2293459"/>
          <a:ext cx="9137197" cy="2971799"/>
        </p:xfrm>
        <a:graphic>
          <a:graphicData uri="http://schemas.openxmlformats.org/drawingml/2006/table">
            <a:tbl>
              <a:tblPr>
                <a:tableStyleId>{5C22544A-7EE6-4342-B048-85BDC9FD1C3A}</a:tableStyleId>
              </a:tblPr>
              <a:tblGrid>
                <a:gridCol w="1613205"/>
                <a:gridCol w="974733"/>
                <a:gridCol w="1293970"/>
                <a:gridCol w="1293970"/>
                <a:gridCol w="1373379"/>
                <a:gridCol w="1293970"/>
                <a:gridCol w="1293970"/>
              </a:tblGrid>
              <a:tr h="370840">
                <a:tc>
                  <a:txBody>
                    <a:bodyPr/>
                    <a:lstStyle/>
                    <a:p>
                      <a:pPr algn="ctr"/>
                      <a:endParaRPr kumimoji="1" lang="ja-JP" altLang="en-US" sz="1800" b="1" dirty="0"/>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kumimoji="1" lang="ja-JP" altLang="en-US" sz="1800" b="1" dirty="0" smtClean="0"/>
                        <a:t>視野</a:t>
                      </a:r>
                      <a:r>
                        <a:rPr kumimoji="1" lang="en-US" altLang="ja-JP" sz="1800" b="1" dirty="0" smtClean="0"/>
                        <a:t>5</a:t>
                      </a:r>
                      <a:r>
                        <a:rPr kumimoji="1" lang="ja-JP" altLang="en-US" sz="1800" b="1" dirty="0" smtClean="0"/>
                        <a:t>分角の</a:t>
                      </a:r>
                      <a:r>
                        <a:rPr kumimoji="1" lang="en-US" altLang="ja-JP" sz="1800" b="1" dirty="0" smtClean="0"/>
                        <a:t>MOAO</a:t>
                      </a:r>
                      <a:r>
                        <a:rPr kumimoji="1" lang="ja-JP" altLang="en-US" sz="1800" b="1" dirty="0" smtClean="0"/>
                        <a:t>　</a:t>
                      </a:r>
                      <a:r>
                        <a:rPr kumimoji="1" lang="en-US" altLang="ja-JP" sz="1800" b="1" dirty="0" smtClean="0"/>
                        <a:t>(nm)</a:t>
                      </a:r>
                      <a:endParaRPr kumimoji="1" lang="ja-JP" altLang="en-US" sz="1800" b="1" dirty="0"/>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dirty="0" smtClean="0"/>
                        <a:t>視野</a:t>
                      </a:r>
                      <a:r>
                        <a:rPr kumimoji="1" lang="en-US" altLang="ja-JP" sz="1800" b="1" dirty="0" smtClean="0"/>
                        <a:t>10</a:t>
                      </a:r>
                      <a:r>
                        <a:rPr kumimoji="1" lang="ja-JP" altLang="en-US" sz="1800" b="1" dirty="0" smtClean="0"/>
                        <a:t>分角の</a:t>
                      </a:r>
                      <a:r>
                        <a:rPr kumimoji="1" lang="en-US" altLang="ja-JP" sz="1800" b="1" dirty="0" smtClean="0"/>
                        <a:t>MOAO</a:t>
                      </a:r>
                      <a:r>
                        <a:rPr kumimoji="1" lang="ja-JP" altLang="ja-JP" sz="1800" b="1" dirty="0" smtClean="0"/>
                        <a:t>　</a:t>
                      </a:r>
                      <a:r>
                        <a:rPr kumimoji="1" lang="en-US" altLang="ja-JP" sz="1800" b="1" dirty="0" smtClean="0"/>
                        <a:t>(nm)</a:t>
                      </a:r>
                      <a:endParaRPr kumimoji="1" lang="ja-JP" altLang="en-US" sz="1800" b="1" dirty="0" smtClean="0"/>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endParaRPr kumimoji="1" lang="ja-JP" altLang="en-US" sz="1800" dirty="0"/>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kumimoji="1" lang="en-US" altLang="ja-JP" sz="1800" dirty="0" smtClean="0"/>
                        <a:t>average</a:t>
                      </a:r>
                      <a:endParaRPr kumimoji="1" lang="ja-JP" altLang="en-US" sz="1800" dirty="0"/>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kumimoji="1" lang="en-US" altLang="ja-JP" sz="1800" dirty="0" smtClean="0"/>
                        <a:t>best</a:t>
                      </a:r>
                    </a:p>
                    <a:p>
                      <a:pPr algn="ctr"/>
                      <a:r>
                        <a:rPr kumimoji="1" lang="en-US" altLang="ja-JP" sz="1800" dirty="0" smtClean="0"/>
                        <a:t>(center)</a:t>
                      </a:r>
                      <a:endParaRPr kumimoji="1" lang="ja-JP" altLang="en-US" sz="18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kumimoji="1" lang="en-US" altLang="ja-JP" sz="1800" dirty="0" smtClean="0"/>
                        <a:t>worst</a:t>
                      </a:r>
                    </a:p>
                    <a:p>
                      <a:pPr algn="ctr"/>
                      <a:r>
                        <a:rPr kumimoji="1" lang="en-US" altLang="ja-JP" sz="1800" dirty="0" smtClean="0"/>
                        <a:t>(edge)</a:t>
                      </a:r>
                      <a:endParaRPr kumimoji="1" lang="ja-JP" altLang="en-US" sz="1800" dirty="0"/>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kumimoji="1" lang="en-US" altLang="ja-JP" sz="1800" dirty="0" smtClean="0"/>
                        <a:t>average</a:t>
                      </a: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kumimoji="1" lang="en-US" altLang="ja-JP" sz="1800" dirty="0" smtClean="0"/>
                        <a:t>best</a:t>
                      </a:r>
                    </a:p>
                    <a:p>
                      <a:pPr algn="ctr"/>
                      <a:r>
                        <a:rPr kumimoji="1" lang="en-US" altLang="ja-JP" sz="1800" dirty="0" smtClean="0"/>
                        <a:t>(center)</a:t>
                      </a:r>
                      <a:endParaRPr kumimoji="1" lang="ja-JP" altLang="en-US" sz="18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kumimoji="1" lang="en-US" altLang="ja-JP" sz="1800" dirty="0" smtClean="0"/>
                        <a:t>worst</a:t>
                      </a:r>
                    </a:p>
                    <a:p>
                      <a:pPr algn="ctr"/>
                      <a:r>
                        <a:rPr kumimoji="1" lang="en-US" altLang="ja-JP" sz="1800" dirty="0" smtClean="0"/>
                        <a:t>(edge)</a:t>
                      </a:r>
                      <a:endParaRPr kumimoji="1" lang="ja-JP" altLang="en-US" sz="1800" dirty="0"/>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70840">
                <a:tc>
                  <a:txBody>
                    <a:bodyPr/>
                    <a:lstStyle/>
                    <a:p>
                      <a:pPr algn="ctr"/>
                      <a:r>
                        <a:rPr kumimoji="1" lang="en-US" altLang="ja-JP" sz="1800" dirty="0" smtClean="0"/>
                        <a:t>DM fitting</a:t>
                      </a:r>
                      <a:endParaRPr kumimoji="1" lang="ja-JP" altLang="en-US" sz="1800" dirty="0"/>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kumimoji="1" lang="en-US" altLang="ja-JP" sz="1800" dirty="0" smtClean="0"/>
                        <a:t>108</a:t>
                      </a:r>
                      <a:endParaRPr kumimoji="1" lang="ja-JP" altLang="en-US" sz="1800" dirty="0"/>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kumimoji="1" lang="en-US" altLang="ja-JP" sz="1800" dirty="0" smtClean="0"/>
                        <a:t>108</a:t>
                      </a:r>
                      <a:endParaRPr kumimoji="1" lang="ja-JP" altLang="en-US" sz="1800" dirty="0"/>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kumimoji="1" lang="ja-JP" altLang="en-US" sz="16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kumimoji="1" lang="en-US" altLang="ja-JP" sz="1800" dirty="0" smtClean="0"/>
                        <a:t>Tomography</a:t>
                      </a:r>
                    </a:p>
                    <a:p>
                      <a:pPr algn="ctr"/>
                      <a:r>
                        <a:rPr kumimoji="1" lang="en-US" altLang="ja-JP" sz="1800" dirty="0" smtClean="0"/>
                        <a:t>WFS sampling</a:t>
                      </a:r>
                      <a:endParaRPr kumimoji="1" lang="ja-JP" altLang="en-US" sz="1800" dirty="0"/>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800" dirty="0" smtClean="0">
                          <a:solidFill>
                            <a:srgbClr val="FF0000"/>
                          </a:solidFill>
                        </a:rPr>
                        <a:t>136.1</a:t>
                      </a:r>
                      <a:endParaRPr kumimoji="1" lang="en-US" altLang="ja-JP" sz="1800" dirty="0" smtClean="0">
                        <a:solidFill>
                          <a:srgbClr val="FF0000"/>
                        </a:solidFill>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800" dirty="0" smtClean="0">
                          <a:solidFill>
                            <a:srgbClr val="FF0000"/>
                          </a:solidFill>
                        </a:rPr>
                        <a:t>110.0</a:t>
                      </a:r>
                      <a:endParaRPr kumimoji="1" lang="ja-JP" altLang="en-US" sz="1800" dirty="0">
                        <a:solidFill>
                          <a:srgbClr val="FF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800" dirty="0" smtClean="0">
                          <a:solidFill>
                            <a:srgbClr val="FF0000"/>
                          </a:solidFill>
                        </a:rPr>
                        <a:t>179.4</a:t>
                      </a:r>
                      <a:endParaRPr kumimoji="1" lang="ja-JP" altLang="en-US" sz="1800" dirty="0">
                        <a:solidFill>
                          <a:srgbClr val="FF0000"/>
                        </a:solidFill>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800" dirty="0" smtClean="0">
                          <a:solidFill>
                            <a:srgbClr val="FF0000"/>
                          </a:solidFill>
                        </a:rPr>
                        <a:t>214.6</a:t>
                      </a:r>
                      <a:endParaRPr kumimoji="1" lang="en-US" altLang="ja-JP" sz="1800" dirty="0" smtClean="0">
                        <a:solidFill>
                          <a:srgbClr val="FF0000"/>
                        </a:solidFill>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800" dirty="0" smtClean="0">
                          <a:solidFill>
                            <a:srgbClr val="FF0000"/>
                          </a:solidFill>
                        </a:rPr>
                        <a:t>209.4</a:t>
                      </a:r>
                      <a:endParaRPr kumimoji="1" lang="en-US" altLang="ja-JP" sz="1800" dirty="0" smtClean="0">
                        <a:solidFill>
                          <a:srgbClr val="FF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800" dirty="0" smtClean="0">
                          <a:solidFill>
                            <a:srgbClr val="FF0000"/>
                          </a:solidFill>
                        </a:rPr>
                        <a:t>228.0</a:t>
                      </a:r>
                      <a:endParaRPr kumimoji="1" lang="en-US" altLang="ja-JP" sz="1800" dirty="0" smtClean="0">
                        <a:solidFill>
                          <a:srgbClr val="FF0000"/>
                        </a:solidFill>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kumimoji="1" lang="en-US" altLang="ja-JP" sz="1800" dirty="0" smtClean="0"/>
                        <a:t>LGS WFS Noise</a:t>
                      </a:r>
                    </a:p>
                    <a:p>
                      <a:pPr algn="ctr"/>
                      <a:r>
                        <a:rPr kumimoji="1" lang="en-US" altLang="ja-JP" sz="1400" dirty="0" smtClean="0"/>
                        <a:t>readout = 1 (5</a:t>
                      </a:r>
                      <a:r>
                        <a:rPr kumimoji="1" lang="en-US" altLang="ja-JP" sz="1400" dirty="0" smtClean="0"/>
                        <a:t>)</a:t>
                      </a:r>
                      <a:endParaRPr kumimoji="1" lang="en-US" altLang="ja-JP" sz="1400" dirty="0" smtClean="0"/>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800" dirty="0" smtClean="0"/>
                        <a:t>80.5</a:t>
                      </a:r>
                      <a:endParaRPr kumimoji="1" lang="en-US" altLang="ja-JP" sz="1800" dirty="0" smtClean="0"/>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800" dirty="0" smtClean="0"/>
                        <a:t>72.7</a:t>
                      </a:r>
                      <a:endParaRPr kumimoji="1" lang="en-US" altLang="ja-JP" sz="1800"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800" dirty="0" smtClean="0"/>
                        <a:t>96.1</a:t>
                      </a:r>
                      <a:endParaRPr kumimoji="1" lang="en-US" altLang="ja-JP" sz="1800" dirty="0" smtClean="0"/>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800" dirty="0" smtClean="0"/>
                        <a:t>88.2</a:t>
                      </a:r>
                      <a:endParaRPr kumimoji="1" lang="en-US" altLang="ja-JP" sz="1800" dirty="0" smtClean="0"/>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800" dirty="0" smtClean="0"/>
                        <a:t>85.8</a:t>
                      </a:r>
                      <a:endParaRPr kumimoji="1" lang="en-US" altLang="ja-JP" sz="1800"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1800" dirty="0" smtClean="0"/>
                        <a:t>91.4</a:t>
                      </a:r>
                      <a:endParaRPr kumimoji="1" lang="en-US" altLang="ja-JP" sz="1800" dirty="0" smtClean="0"/>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kumimoji="1" lang="en-US" altLang="ja-JP" sz="1800" dirty="0" smtClean="0"/>
                        <a:t>Total</a:t>
                      </a:r>
                      <a:endParaRPr kumimoji="1" lang="ja-JP" altLang="en-US" sz="1800" dirty="0"/>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kumimoji="1" lang="en-US" altLang="ja-JP" sz="1800" dirty="0" smtClean="0"/>
                        <a:t>191.6</a:t>
                      </a:r>
                      <a:endParaRPr kumimoji="1" lang="en-US" altLang="ja-JP" sz="1800" dirty="0" smtClean="0"/>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kumimoji="1" lang="en-US" altLang="ja-JP" sz="1800" dirty="0" smtClean="0"/>
                        <a:t>170.5</a:t>
                      </a:r>
                      <a:endParaRPr kumimoji="1" lang="en-US" altLang="ja-JP" sz="1800"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kumimoji="1" lang="en-US" altLang="ja-JP" sz="1800" dirty="0" smtClean="0"/>
                        <a:t>230.0</a:t>
                      </a:r>
                      <a:endParaRPr kumimoji="1" lang="en-US" altLang="ja-JP" sz="1800" dirty="0" smtClean="0"/>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kumimoji="1" lang="en-US" altLang="ja-JP" sz="1800" dirty="0" smtClean="0"/>
                        <a:t>305.7</a:t>
                      </a:r>
                      <a:endParaRPr kumimoji="1" lang="en-US" altLang="ja-JP" sz="1800" dirty="0" smtClean="0"/>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kumimoji="1" lang="en-US" altLang="ja-JP" sz="1800" dirty="0" smtClean="0"/>
                        <a:t>251.1</a:t>
                      </a:r>
                      <a:endParaRPr kumimoji="1" lang="ja-JP" altLang="en-US" sz="18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kumimoji="1" lang="en-US" altLang="ja-JP" sz="1800" dirty="0" smtClean="0"/>
                        <a:t>399.2</a:t>
                      </a:r>
                      <a:endParaRPr kumimoji="1" lang="ja-JP" altLang="en-US" sz="1800" dirty="0"/>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6156362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風速</a:t>
            </a:r>
            <a:r>
              <a:rPr kumimoji="1" lang="ja-JP" altLang="en-US" dirty="0" smtClean="0"/>
              <a:t>の情報</a:t>
            </a:r>
            <a:r>
              <a:rPr kumimoji="1" lang="ja-JP" altLang="en-US" dirty="0" smtClean="0"/>
              <a:t>を用いた</a:t>
            </a:r>
            <a:r>
              <a:rPr lang="ja-JP" altLang="en-US" dirty="0" smtClean="0"/>
              <a:t>トモグラフィック推定</a:t>
            </a:r>
            <a:r>
              <a:rPr kumimoji="1" lang="ja-JP" altLang="en-US" dirty="0" smtClean="0"/>
              <a:t>手法</a:t>
            </a:r>
            <a:endParaRPr kumimoji="1" lang="ja-JP" altLang="en-US" dirty="0"/>
          </a:p>
        </p:txBody>
      </p:sp>
      <p:sp>
        <p:nvSpPr>
          <p:cNvPr id="3" name="テキスト ボックス 2"/>
          <p:cNvSpPr txBox="1"/>
          <p:nvPr/>
        </p:nvSpPr>
        <p:spPr>
          <a:xfrm>
            <a:off x="312615" y="977515"/>
            <a:ext cx="8606693" cy="1731243"/>
          </a:xfrm>
          <a:prstGeom prst="rect">
            <a:avLst/>
          </a:prstGeom>
          <a:noFill/>
        </p:spPr>
        <p:txBody>
          <a:bodyPr wrap="square" rtlCol="0">
            <a:spAutoFit/>
          </a:bodyPr>
          <a:lstStyle/>
          <a:p>
            <a:pPr marL="342900" indent="-342900">
              <a:lnSpc>
                <a:spcPct val="150000"/>
              </a:lnSpc>
              <a:buFont typeface="Arial"/>
              <a:buChar char="•"/>
            </a:pPr>
            <a:r>
              <a:rPr lang="ja-JP" altLang="en-US" dirty="0" smtClean="0"/>
              <a:t>大気揺らぎは風により連続的に変化している。</a:t>
            </a:r>
            <a:r>
              <a:rPr lang="en-US" altLang="ja-JP" dirty="0" smtClean="0"/>
              <a:t>(※</a:t>
            </a:r>
            <a:r>
              <a:rPr lang="ja-JP" altLang="en-US" dirty="0" smtClean="0"/>
              <a:t>短いタイムスケール内であれば</a:t>
            </a:r>
            <a:r>
              <a:rPr lang="en-US" altLang="ja-JP" dirty="0" smtClean="0"/>
              <a:t>)</a:t>
            </a:r>
          </a:p>
          <a:p>
            <a:pPr marL="342900" indent="-342900">
              <a:lnSpc>
                <a:spcPct val="150000"/>
              </a:lnSpc>
              <a:buFont typeface="Arial"/>
              <a:buChar char="•"/>
            </a:pPr>
            <a:r>
              <a:rPr lang="ja-JP" altLang="en-US" dirty="0" smtClean="0"/>
              <a:t>上層での情報不足を補うために、風速・風向の情報から少し前のステップでの測定値の時間変化を計算し、現在のステップでの推定計算に加える新しいトモグラフィック推定の手法を開発。</a:t>
            </a:r>
            <a:endParaRPr lang="en-US" altLang="ja-JP" dirty="0" smtClean="0"/>
          </a:p>
        </p:txBody>
      </p:sp>
      <p:pic>
        <p:nvPicPr>
          <p:cNvPr id="5" name="図 4" descr="image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463" y="3182413"/>
            <a:ext cx="3261360" cy="3162300"/>
          </a:xfrm>
          <a:prstGeom prst="rect">
            <a:avLst/>
          </a:prstGeom>
        </p:spPr>
      </p:pic>
      <p:pic>
        <p:nvPicPr>
          <p:cNvPr id="6" name="図 5" descr="image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573" y="3182413"/>
            <a:ext cx="3032760" cy="3162300"/>
          </a:xfrm>
          <a:prstGeom prst="rect">
            <a:avLst/>
          </a:prstGeom>
        </p:spPr>
      </p:pic>
      <p:sp>
        <p:nvSpPr>
          <p:cNvPr id="7" name="右矢印 6"/>
          <p:cNvSpPr/>
          <p:nvPr/>
        </p:nvSpPr>
        <p:spPr>
          <a:xfrm>
            <a:off x="4230077" y="4366846"/>
            <a:ext cx="849923" cy="429846"/>
          </a:xfrm>
          <a:prstGeom prst="rightArrow">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397000" y="2814405"/>
            <a:ext cx="1659429" cy="338554"/>
          </a:xfrm>
          <a:prstGeom prst="rect">
            <a:avLst/>
          </a:prstGeom>
          <a:noFill/>
        </p:spPr>
        <p:txBody>
          <a:bodyPr wrap="none" rtlCol="0">
            <a:spAutoFit/>
          </a:bodyPr>
          <a:lstStyle/>
          <a:p>
            <a:r>
              <a:rPr lang="ja-JP" altLang="en-US" sz="1600" b="1" dirty="0" smtClean="0"/>
              <a:t>少し前のステップ</a:t>
            </a:r>
            <a:endParaRPr kumimoji="1" lang="ja-JP" altLang="en-US" sz="1600" b="1" dirty="0"/>
          </a:p>
        </p:txBody>
      </p:sp>
      <p:sp>
        <p:nvSpPr>
          <p:cNvPr id="9" name="テキスト ボックス 8"/>
          <p:cNvSpPr txBox="1"/>
          <p:nvPr/>
        </p:nvSpPr>
        <p:spPr>
          <a:xfrm>
            <a:off x="6295013" y="2808005"/>
            <a:ext cx="1499128" cy="338554"/>
          </a:xfrm>
          <a:prstGeom prst="rect">
            <a:avLst/>
          </a:prstGeom>
          <a:noFill/>
        </p:spPr>
        <p:txBody>
          <a:bodyPr wrap="none" rtlCol="0">
            <a:spAutoFit/>
          </a:bodyPr>
          <a:lstStyle/>
          <a:p>
            <a:r>
              <a:rPr lang="ja-JP" altLang="en-US" sz="1600" b="1" dirty="0" smtClean="0"/>
              <a:t>現在のステップ</a:t>
            </a:r>
            <a:endParaRPr kumimoji="1" lang="ja-JP" altLang="en-US" sz="1600" b="1" dirty="0"/>
          </a:p>
        </p:txBody>
      </p:sp>
      <p:sp>
        <p:nvSpPr>
          <p:cNvPr id="11" name="日付プレースホルダー 10"/>
          <p:cNvSpPr>
            <a:spLocks noGrp="1"/>
          </p:cNvSpPr>
          <p:nvPr>
            <p:ph type="dt" sz="half" idx="10"/>
          </p:nvPr>
        </p:nvSpPr>
        <p:spPr/>
        <p:txBody>
          <a:bodyPr/>
          <a:lstStyle/>
          <a:p>
            <a:r>
              <a:rPr kumimoji="1" lang="en-US" altLang="ja-JP" smtClean="0"/>
              <a:t>2013/12/17</a:t>
            </a:r>
            <a:endParaRPr kumimoji="1" lang="ja-JP" altLang="en-US"/>
          </a:p>
        </p:txBody>
      </p:sp>
      <p:sp>
        <p:nvSpPr>
          <p:cNvPr id="14" name="フッター プレースホルダー 13"/>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15" name="スライド番号プレースホルダー 14"/>
          <p:cNvSpPr>
            <a:spLocks noGrp="1"/>
          </p:cNvSpPr>
          <p:nvPr>
            <p:ph type="sldNum" sz="quarter" idx="12"/>
          </p:nvPr>
        </p:nvSpPr>
        <p:spPr/>
        <p:txBody>
          <a:bodyPr/>
          <a:lstStyle/>
          <a:p>
            <a:fld id="{32990E63-197A-9046-A76F-E8DF29E28FB2}" type="slidenum">
              <a:rPr kumimoji="1" lang="ja-JP" altLang="en-US" smtClean="0"/>
              <a:t>6</a:t>
            </a:fld>
            <a:endParaRPr kumimoji="1" lang="ja-JP" altLang="en-US"/>
          </a:p>
        </p:txBody>
      </p:sp>
    </p:spTree>
    <p:extLst>
      <p:ext uri="{BB962C8B-B14F-4D97-AF65-F5344CB8AC3E}">
        <p14:creationId xmlns:p14="http://schemas.microsoft.com/office/powerpoint/2010/main" val="256934971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風速の情報を用いたトモグラフィック推定手法</a:t>
            </a:r>
            <a:endParaRPr kumimoji="1" lang="ja-JP" altLang="en-US" dirty="0"/>
          </a:p>
        </p:txBody>
      </p:sp>
      <p:sp>
        <p:nvSpPr>
          <p:cNvPr id="4" name="テキスト ボックス 3"/>
          <p:cNvSpPr txBox="1"/>
          <p:nvPr/>
        </p:nvSpPr>
        <p:spPr>
          <a:xfrm>
            <a:off x="456394" y="1210381"/>
            <a:ext cx="5814412" cy="369332"/>
          </a:xfrm>
          <a:prstGeom prst="rect">
            <a:avLst/>
          </a:prstGeom>
          <a:noFill/>
        </p:spPr>
        <p:txBody>
          <a:bodyPr wrap="none" rtlCol="0">
            <a:spAutoFit/>
          </a:bodyPr>
          <a:lstStyle/>
          <a:p>
            <a:pPr marL="285750" indent="-285750">
              <a:buFont typeface="Arial"/>
              <a:buChar char="•"/>
            </a:pPr>
            <a:r>
              <a:rPr lang="ja-JP" altLang="en-US" dirty="0" smtClean="0"/>
              <a:t>波面センサーの測定値と大気揺らぎの位相の間の関係</a:t>
            </a:r>
            <a:endParaRPr kumimoji="1" lang="ja-JP" altLang="en-US" dirty="0"/>
          </a:p>
        </p:txBody>
      </p:sp>
      <p:pic>
        <p:nvPicPr>
          <p:cNvPr id="6" name="図 5"/>
          <p:cNvPicPr>
            <a:picLocks noChangeAspect="1"/>
          </p:cNvPicPr>
          <p:nvPr/>
        </p:nvPicPr>
        <p:blipFill>
          <a:blip r:embed="rId2"/>
          <a:stretch>
            <a:fillRect/>
          </a:stretch>
        </p:blipFill>
        <p:spPr>
          <a:xfrm>
            <a:off x="855817" y="1874854"/>
            <a:ext cx="2887980" cy="769620"/>
          </a:xfrm>
          <a:prstGeom prst="rect">
            <a:avLst/>
          </a:prstGeom>
        </p:spPr>
      </p:pic>
      <p:sp>
        <p:nvSpPr>
          <p:cNvPr id="12" name="テキスト ボックス 11"/>
          <p:cNvSpPr txBox="1"/>
          <p:nvPr/>
        </p:nvSpPr>
        <p:spPr>
          <a:xfrm>
            <a:off x="456394" y="3069414"/>
            <a:ext cx="5019323" cy="369332"/>
          </a:xfrm>
          <a:prstGeom prst="rect">
            <a:avLst/>
          </a:prstGeom>
          <a:noFill/>
        </p:spPr>
        <p:txBody>
          <a:bodyPr wrap="none" rtlCol="0">
            <a:spAutoFit/>
          </a:bodyPr>
          <a:lstStyle/>
          <a:p>
            <a:pPr marL="285750" indent="-285750">
              <a:buFont typeface="Arial"/>
              <a:buChar char="•"/>
            </a:pPr>
            <a:r>
              <a:rPr lang="ja-JP" altLang="en-US" dirty="0" smtClean="0"/>
              <a:t>最小分散推定で大気揺らぎの位相を推定する。</a:t>
            </a:r>
            <a:endParaRPr kumimoji="1" lang="ja-JP" altLang="en-US" dirty="0"/>
          </a:p>
        </p:txBody>
      </p:sp>
      <p:sp>
        <p:nvSpPr>
          <p:cNvPr id="14" name="テキスト ボックス 13"/>
          <p:cNvSpPr txBox="1"/>
          <p:nvPr/>
        </p:nvSpPr>
        <p:spPr>
          <a:xfrm>
            <a:off x="185558" y="4568629"/>
            <a:ext cx="8801986" cy="1680460"/>
          </a:xfrm>
          <a:prstGeom prst="rect">
            <a:avLst/>
          </a:prstGeom>
          <a:noFill/>
        </p:spPr>
        <p:txBody>
          <a:bodyPr wrap="square" rtlCol="0">
            <a:spAutoFit/>
          </a:bodyPr>
          <a:lstStyle/>
          <a:p>
            <a:pPr marL="285750" indent="-285750">
              <a:lnSpc>
                <a:spcPct val="130000"/>
              </a:lnSpc>
              <a:buFont typeface="Wingdings" charset="2"/>
              <a:buChar char="v"/>
            </a:pPr>
            <a:r>
              <a:rPr lang="ja-JP" altLang="en-US" sz="1600" dirty="0" smtClean="0"/>
              <a:t>新しいトモグラフィック推定を行うためには、</a:t>
            </a:r>
            <a:r>
              <a:rPr lang="ja-JP" altLang="en-US" sz="1600" dirty="0" smtClean="0">
                <a:solidFill>
                  <a:srgbClr val="FF0000"/>
                </a:solidFill>
              </a:rPr>
              <a:t>大気揺らぎ層の高さや強度の情報</a:t>
            </a:r>
            <a:r>
              <a:rPr lang="ja-JP" altLang="en-US" sz="1600" dirty="0" smtClean="0"/>
              <a:t>、</a:t>
            </a:r>
            <a:r>
              <a:rPr lang="ja-JP" altLang="en-US" sz="1600" dirty="0" smtClean="0">
                <a:solidFill>
                  <a:srgbClr val="FF0000"/>
                </a:solidFill>
              </a:rPr>
              <a:t>高さごとの風速・風向の情報</a:t>
            </a:r>
            <a:r>
              <a:rPr lang="ja-JP" altLang="en-US" sz="1600" dirty="0" smtClean="0"/>
              <a:t>が必要である。</a:t>
            </a:r>
            <a:endParaRPr lang="en-US" altLang="ja-JP" sz="1600" dirty="0" smtClean="0"/>
          </a:p>
          <a:p>
            <a:pPr marL="285750" indent="-285750">
              <a:lnSpc>
                <a:spcPct val="130000"/>
              </a:lnSpc>
              <a:buFont typeface="Wingdings" charset="2"/>
              <a:buChar char="v"/>
            </a:pPr>
            <a:r>
              <a:rPr lang="ja-JP" altLang="en-US" sz="1600" dirty="0" smtClean="0"/>
              <a:t>今回のシミュレーションではこれらの情報が完璧に既知である理想的な場合を仮定する。</a:t>
            </a:r>
            <a:endParaRPr lang="en-US" altLang="ja-JP" sz="1600" dirty="0" smtClean="0"/>
          </a:p>
          <a:p>
            <a:pPr marL="285750" indent="-285750">
              <a:lnSpc>
                <a:spcPct val="130000"/>
              </a:lnSpc>
              <a:buFont typeface="Wingdings" charset="2"/>
              <a:buChar char="v"/>
            </a:pPr>
            <a:r>
              <a:rPr lang="ja-JP" altLang="en-US" sz="1600" dirty="0" smtClean="0">
                <a:solidFill>
                  <a:srgbClr val="0000FF"/>
                </a:solidFill>
              </a:rPr>
              <a:t>大気揺らぎの強度分布・風速・風向の推定手法についても検討をしている。説明は後ろのスライド</a:t>
            </a:r>
            <a:r>
              <a:rPr lang="en-US" altLang="ja-JP" sz="1600" dirty="0" smtClean="0">
                <a:solidFill>
                  <a:srgbClr val="0000FF"/>
                </a:solidFill>
              </a:rPr>
              <a:t>&amp;</a:t>
            </a:r>
            <a:r>
              <a:rPr lang="ja-JP" altLang="en-US" sz="1600" dirty="0" smtClean="0">
                <a:solidFill>
                  <a:srgbClr val="0000FF"/>
                </a:solidFill>
              </a:rPr>
              <a:t>ポスターにて。</a:t>
            </a:r>
            <a:endParaRPr lang="en-US" altLang="ja-JP" sz="1600" dirty="0" smtClean="0">
              <a:solidFill>
                <a:srgbClr val="0000FF"/>
              </a:solidFill>
            </a:endParaRPr>
          </a:p>
        </p:txBody>
      </p:sp>
      <p:sp>
        <p:nvSpPr>
          <p:cNvPr id="15" name="日付プレースホルダー 14"/>
          <p:cNvSpPr>
            <a:spLocks noGrp="1"/>
          </p:cNvSpPr>
          <p:nvPr>
            <p:ph type="dt" sz="half" idx="10"/>
          </p:nvPr>
        </p:nvSpPr>
        <p:spPr/>
        <p:txBody>
          <a:bodyPr/>
          <a:lstStyle/>
          <a:p>
            <a:r>
              <a:rPr kumimoji="1" lang="en-US" altLang="ja-JP" smtClean="0"/>
              <a:t>2013/12/17</a:t>
            </a:r>
            <a:endParaRPr kumimoji="1" lang="ja-JP" altLang="en-US"/>
          </a:p>
        </p:txBody>
      </p:sp>
      <p:sp>
        <p:nvSpPr>
          <p:cNvPr id="18" name="フッター プレースホルダー 17"/>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19" name="スライド番号プレースホルダー 18"/>
          <p:cNvSpPr>
            <a:spLocks noGrp="1"/>
          </p:cNvSpPr>
          <p:nvPr>
            <p:ph type="sldNum" sz="quarter" idx="12"/>
          </p:nvPr>
        </p:nvSpPr>
        <p:spPr/>
        <p:txBody>
          <a:bodyPr/>
          <a:lstStyle/>
          <a:p>
            <a:fld id="{32990E63-197A-9046-A76F-E8DF29E28FB2}" type="slidenum">
              <a:rPr kumimoji="1" lang="ja-JP" altLang="en-US" smtClean="0"/>
              <a:t>7</a:t>
            </a:fld>
            <a:endParaRPr kumimoji="1" lang="ja-JP" altLang="en-US"/>
          </a:p>
        </p:txBody>
      </p:sp>
      <p:pic>
        <p:nvPicPr>
          <p:cNvPr id="20" name="図 19"/>
          <p:cNvPicPr>
            <a:picLocks noChangeAspect="1"/>
          </p:cNvPicPr>
          <p:nvPr/>
        </p:nvPicPr>
        <p:blipFill>
          <a:blip r:embed="rId3"/>
          <a:stretch>
            <a:fillRect/>
          </a:stretch>
        </p:blipFill>
        <p:spPr>
          <a:xfrm>
            <a:off x="681990" y="3606070"/>
            <a:ext cx="7780020" cy="640080"/>
          </a:xfrm>
          <a:prstGeom prst="rect">
            <a:avLst/>
          </a:prstGeom>
        </p:spPr>
      </p:pic>
      <p:pic>
        <p:nvPicPr>
          <p:cNvPr id="21" name="図 20"/>
          <p:cNvPicPr>
            <a:picLocks noChangeAspect="1"/>
          </p:cNvPicPr>
          <p:nvPr/>
        </p:nvPicPr>
        <p:blipFill>
          <a:blip r:embed="rId4"/>
          <a:stretch>
            <a:fillRect/>
          </a:stretch>
        </p:blipFill>
        <p:spPr>
          <a:xfrm>
            <a:off x="5475717" y="2122875"/>
            <a:ext cx="2400300" cy="373380"/>
          </a:xfrm>
          <a:prstGeom prst="rect">
            <a:avLst/>
          </a:prstGeom>
        </p:spPr>
      </p:pic>
      <p:sp>
        <p:nvSpPr>
          <p:cNvPr id="23" name="右矢印 22"/>
          <p:cNvSpPr/>
          <p:nvPr/>
        </p:nvSpPr>
        <p:spPr>
          <a:xfrm>
            <a:off x="4230077" y="2122875"/>
            <a:ext cx="849923" cy="429846"/>
          </a:xfrm>
          <a:prstGeom prst="rightArrow">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9323377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風速を用いた</a:t>
            </a:r>
            <a:r>
              <a:rPr lang="ja-JP" altLang="en-US" dirty="0" smtClean="0"/>
              <a:t>トモグラフィック推定</a:t>
            </a:r>
            <a:r>
              <a:rPr lang="ja-JP" altLang="en-US" dirty="0" smtClean="0"/>
              <a:t>手法</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2013/12/17</a:t>
            </a:r>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第</a:t>
            </a:r>
            <a:r>
              <a:rPr kumimoji="1" lang="en-US" altLang="ja-JP" smtClean="0"/>
              <a:t>3</a:t>
            </a:r>
            <a:r>
              <a:rPr kumimoji="1" lang="ja-JP" altLang="en-US" smtClean="0"/>
              <a:t>回観測装置技術ワークショップ</a:t>
            </a:r>
            <a:endParaRPr kumimoji="1" lang="ja-JP" altLang="en-US"/>
          </a:p>
        </p:txBody>
      </p:sp>
      <p:sp>
        <p:nvSpPr>
          <p:cNvPr id="9" name="スライド番号プレースホルダー 8"/>
          <p:cNvSpPr>
            <a:spLocks noGrp="1"/>
          </p:cNvSpPr>
          <p:nvPr>
            <p:ph type="sldNum" sz="quarter" idx="12"/>
          </p:nvPr>
        </p:nvSpPr>
        <p:spPr/>
        <p:txBody>
          <a:bodyPr/>
          <a:lstStyle/>
          <a:p>
            <a:fld id="{32990E63-197A-9046-A76F-E8DF29E28FB2}" type="slidenum">
              <a:rPr kumimoji="1" lang="ja-JP" altLang="en-US" smtClean="0"/>
              <a:t>8</a:t>
            </a:fld>
            <a:endParaRPr kumimoji="1" lang="ja-JP" altLang="en-US"/>
          </a:p>
        </p:txBody>
      </p:sp>
      <p:pic>
        <p:nvPicPr>
          <p:cNvPr id="11" name="図 10" descr="MOAO_WFE_wind.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044" y="970052"/>
            <a:ext cx="3657600" cy="2560320"/>
          </a:xfrm>
          <a:prstGeom prst="rect">
            <a:avLst/>
          </a:prstGeom>
        </p:spPr>
      </p:pic>
      <p:pic>
        <p:nvPicPr>
          <p:cNvPr id="12" name="図 11" descr="psf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33" y="3762238"/>
            <a:ext cx="3657600" cy="2560320"/>
          </a:xfrm>
          <a:prstGeom prst="rect">
            <a:avLst/>
          </a:prstGeom>
        </p:spPr>
      </p:pic>
      <p:pic>
        <p:nvPicPr>
          <p:cNvPr id="13" name="図 12" descr="psf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0044" y="3796030"/>
            <a:ext cx="3657600" cy="2560320"/>
          </a:xfrm>
          <a:prstGeom prst="rect">
            <a:avLst/>
          </a:prstGeom>
        </p:spPr>
      </p:pic>
      <p:sp>
        <p:nvSpPr>
          <p:cNvPr id="15" name="テキスト ボックス 14"/>
          <p:cNvSpPr txBox="1"/>
          <p:nvPr/>
        </p:nvSpPr>
        <p:spPr>
          <a:xfrm>
            <a:off x="5686286" y="1298955"/>
            <a:ext cx="1107996" cy="369332"/>
          </a:xfrm>
          <a:prstGeom prst="rect">
            <a:avLst/>
          </a:prstGeom>
          <a:noFill/>
        </p:spPr>
        <p:txBody>
          <a:bodyPr wrap="none" rtlCol="0">
            <a:spAutoFit/>
          </a:bodyPr>
          <a:lstStyle/>
          <a:p>
            <a:r>
              <a:rPr lang="ja-JP" altLang="en-US" dirty="0" smtClean="0"/>
              <a:t>波面残差</a:t>
            </a:r>
            <a:endParaRPr kumimoji="1" lang="ja-JP" altLang="en-US" dirty="0"/>
          </a:p>
        </p:txBody>
      </p:sp>
      <p:sp>
        <p:nvSpPr>
          <p:cNvPr id="16" name="テキスト ボックス 15"/>
          <p:cNvSpPr txBox="1"/>
          <p:nvPr/>
        </p:nvSpPr>
        <p:spPr>
          <a:xfrm>
            <a:off x="2721331" y="4156955"/>
            <a:ext cx="1191853" cy="369332"/>
          </a:xfrm>
          <a:prstGeom prst="rect">
            <a:avLst/>
          </a:prstGeom>
          <a:noFill/>
        </p:spPr>
        <p:txBody>
          <a:bodyPr wrap="none" rtlCol="0">
            <a:spAutoFit/>
          </a:bodyPr>
          <a:lstStyle/>
          <a:p>
            <a:r>
              <a:rPr kumimoji="1" lang="ja-JP" altLang="en-US" dirty="0" smtClean="0"/>
              <a:t>ストレル比</a:t>
            </a:r>
            <a:endParaRPr kumimoji="1" lang="ja-JP" altLang="en-US" dirty="0"/>
          </a:p>
        </p:txBody>
      </p:sp>
      <p:sp>
        <p:nvSpPr>
          <p:cNvPr id="17" name="テキスト ボックス 16"/>
          <p:cNvSpPr txBox="1"/>
          <p:nvPr/>
        </p:nvSpPr>
        <p:spPr>
          <a:xfrm>
            <a:off x="5841212" y="4079980"/>
            <a:ext cx="2684712" cy="369332"/>
          </a:xfrm>
          <a:prstGeom prst="rect">
            <a:avLst/>
          </a:prstGeom>
          <a:noFill/>
        </p:spPr>
        <p:txBody>
          <a:bodyPr wrap="none" rtlCol="0">
            <a:spAutoFit/>
          </a:bodyPr>
          <a:lstStyle/>
          <a:p>
            <a:r>
              <a:rPr lang="en-US" altLang="ja-JP" dirty="0" err="1" smtClean="0"/>
              <a:t>Ensquared</a:t>
            </a:r>
            <a:r>
              <a:rPr lang="en-US" altLang="ja-JP" dirty="0" smtClean="0"/>
              <a:t> Energy (50mas)</a:t>
            </a:r>
            <a:endParaRPr kumimoji="1" lang="ja-JP" altLang="en-US" dirty="0"/>
          </a:p>
        </p:txBody>
      </p:sp>
      <p:sp>
        <p:nvSpPr>
          <p:cNvPr id="18" name="テキスト ボックス 17"/>
          <p:cNvSpPr txBox="1"/>
          <p:nvPr/>
        </p:nvSpPr>
        <p:spPr>
          <a:xfrm>
            <a:off x="384632" y="970052"/>
            <a:ext cx="3457347" cy="1158779"/>
          </a:xfrm>
          <a:prstGeom prst="rect">
            <a:avLst/>
          </a:prstGeom>
          <a:noFill/>
        </p:spPr>
        <p:txBody>
          <a:bodyPr wrap="none" rtlCol="0">
            <a:spAutoFit/>
          </a:bodyPr>
          <a:lstStyle/>
          <a:p>
            <a:pPr>
              <a:lnSpc>
                <a:spcPct val="130000"/>
              </a:lnSpc>
            </a:pPr>
            <a:r>
              <a:rPr lang="ja-JP" altLang="en-US" dirty="0" smtClean="0">
                <a:solidFill>
                  <a:srgbClr val="FF0000"/>
                </a:solidFill>
              </a:rPr>
              <a:t>赤：視野</a:t>
            </a:r>
            <a:r>
              <a:rPr lang="en-US" altLang="ja-JP" dirty="0" smtClean="0">
                <a:solidFill>
                  <a:srgbClr val="FF0000"/>
                </a:solidFill>
              </a:rPr>
              <a:t>5</a:t>
            </a:r>
            <a:r>
              <a:rPr lang="ja-JP" altLang="en-US" dirty="0" smtClean="0">
                <a:solidFill>
                  <a:srgbClr val="FF0000"/>
                </a:solidFill>
              </a:rPr>
              <a:t>分角、従来の推定手法</a:t>
            </a:r>
            <a:endParaRPr lang="en-US" altLang="ja-JP" dirty="0" smtClean="0">
              <a:solidFill>
                <a:srgbClr val="FF0000"/>
              </a:solidFill>
            </a:endParaRPr>
          </a:p>
          <a:p>
            <a:pPr>
              <a:lnSpc>
                <a:spcPct val="130000"/>
              </a:lnSpc>
            </a:pPr>
            <a:r>
              <a:rPr kumimoji="1" lang="ja-JP" altLang="en-US" dirty="0" smtClean="0">
                <a:solidFill>
                  <a:srgbClr val="0000FF"/>
                </a:solidFill>
              </a:rPr>
              <a:t>青：視野</a:t>
            </a:r>
            <a:r>
              <a:rPr kumimoji="1" lang="en-US" altLang="ja-JP" dirty="0" smtClean="0">
                <a:solidFill>
                  <a:srgbClr val="0000FF"/>
                </a:solidFill>
              </a:rPr>
              <a:t>10</a:t>
            </a:r>
            <a:r>
              <a:rPr kumimoji="1" lang="ja-JP" altLang="en-US" dirty="0" smtClean="0">
                <a:solidFill>
                  <a:srgbClr val="0000FF"/>
                </a:solidFill>
              </a:rPr>
              <a:t>分角、従来の推定手法</a:t>
            </a:r>
            <a:endParaRPr kumimoji="1" lang="en-US" altLang="ja-JP" dirty="0" smtClean="0">
              <a:solidFill>
                <a:srgbClr val="0000FF"/>
              </a:solidFill>
            </a:endParaRPr>
          </a:p>
          <a:p>
            <a:pPr>
              <a:lnSpc>
                <a:spcPct val="130000"/>
              </a:lnSpc>
            </a:pPr>
            <a:r>
              <a:rPr lang="ja-JP" altLang="en-US" dirty="0" smtClean="0">
                <a:solidFill>
                  <a:srgbClr val="008000"/>
                </a:solidFill>
              </a:rPr>
              <a:t>緑：視野</a:t>
            </a:r>
            <a:r>
              <a:rPr lang="en-US" altLang="ja-JP" dirty="0" smtClean="0">
                <a:solidFill>
                  <a:srgbClr val="008000"/>
                </a:solidFill>
              </a:rPr>
              <a:t>10</a:t>
            </a:r>
            <a:r>
              <a:rPr lang="ja-JP" altLang="en-US" dirty="0" smtClean="0">
                <a:solidFill>
                  <a:srgbClr val="008000"/>
                </a:solidFill>
              </a:rPr>
              <a:t>分角、従来の推定手法</a:t>
            </a:r>
            <a:endParaRPr kumimoji="1" lang="ja-JP" altLang="en-US" dirty="0">
              <a:solidFill>
                <a:srgbClr val="008000"/>
              </a:solidFill>
            </a:endParaRPr>
          </a:p>
        </p:txBody>
      </p:sp>
      <p:sp>
        <p:nvSpPr>
          <p:cNvPr id="19" name="テキスト ボックス 18"/>
          <p:cNvSpPr txBox="1"/>
          <p:nvPr/>
        </p:nvSpPr>
        <p:spPr>
          <a:xfrm>
            <a:off x="272026" y="2241900"/>
            <a:ext cx="4637547" cy="923330"/>
          </a:xfrm>
          <a:prstGeom prst="rect">
            <a:avLst/>
          </a:prstGeom>
          <a:noFill/>
        </p:spPr>
        <p:txBody>
          <a:bodyPr wrap="square" rtlCol="0">
            <a:spAutoFit/>
          </a:bodyPr>
          <a:lstStyle/>
          <a:p>
            <a:r>
              <a:rPr kumimoji="1" lang="ja-JP" altLang="en-US" dirty="0" smtClean="0"/>
              <a:t>新しい推定手法によって、視野中心から</a:t>
            </a:r>
            <a:r>
              <a:rPr kumimoji="1" lang="en-US" altLang="ja-JP" dirty="0" smtClean="0"/>
              <a:t>150arcsec</a:t>
            </a:r>
            <a:r>
              <a:rPr kumimoji="1" lang="ja-JP" altLang="en-US" dirty="0" smtClean="0"/>
              <a:t>以上離れた領域での推定残差が減少している。</a:t>
            </a:r>
            <a:endParaRPr kumimoji="1" lang="ja-JP" altLang="en-US" dirty="0"/>
          </a:p>
        </p:txBody>
      </p:sp>
    </p:spTree>
    <p:extLst>
      <p:ext uri="{BB962C8B-B14F-4D97-AF65-F5344CB8AC3E}">
        <p14:creationId xmlns:p14="http://schemas.microsoft.com/office/powerpoint/2010/main" val="12815388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大気揺らぎの強度分布の推定</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2013/12/17</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dirty="0" smtClean="0"/>
              <a:t>第</a:t>
            </a:r>
            <a:r>
              <a:rPr kumimoji="1" lang="en-US" altLang="ja-JP" dirty="0" smtClean="0"/>
              <a:t>3</a:t>
            </a:r>
            <a:r>
              <a:rPr kumimoji="1" lang="ja-JP" altLang="en-US" dirty="0" smtClean="0"/>
              <a:t>回観測装置技術ワークショップ</a:t>
            </a:r>
            <a:endParaRPr kumimoji="1" lang="ja-JP" altLang="en-US" dirty="0"/>
          </a:p>
        </p:txBody>
      </p:sp>
      <p:sp>
        <p:nvSpPr>
          <p:cNvPr id="7" name="スライド番号プレースホルダー 6"/>
          <p:cNvSpPr>
            <a:spLocks noGrp="1"/>
          </p:cNvSpPr>
          <p:nvPr>
            <p:ph type="sldNum" sz="quarter" idx="12"/>
          </p:nvPr>
        </p:nvSpPr>
        <p:spPr/>
        <p:txBody>
          <a:bodyPr/>
          <a:lstStyle/>
          <a:p>
            <a:fld id="{32990E63-197A-9046-A76F-E8DF29E28FB2}" type="slidenum">
              <a:rPr kumimoji="1" lang="ja-JP" altLang="en-US" smtClean="0"/>
              <a:t>9</a:t>
            </a:fld>
            <a:endParaRPr kumimoji="1" lang="ja-JP" altLang="en-US"/>
          </a:p>
        </p:txBody>
      </p:sp>
      <p:pic>
        <p:nvPicPr>
          <p:cNvPr id="9" name="図 8" descr="名称未設定.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4806" y="868182"/>
            <a:ext cx="3743569" cy="2753958"/>
          </a:xfrm>
          <a:prstGeom prst="rect">
            <a:avLst/>
          </a:prstGeom>
        </p:spPr>
      </p:pic>
      <p:sp>
        <p:nvSpPr>
          <p:cNvPr id="10" name="テキスト ボックス 9"/>
          <p:cNvSpPr txBox="1"/>
          <p:nvPr/>
        </p:nvSpPr>
        <p:spPr>
          <a:xfrm>
            <a:off x="7544963" y="3468251"/>
            <a:ext cx="1533380" cy="307777"/>
          </a:xfrm>
          <a:prstGeom prst="rect">
            <a:avLst/>
          </a:prstGeom>
          <a:noFill/>
        </p:spPr>
        <p:txBody>
          <a:bodyPr wrap="none" rtlCol="0">
            <a:spAutoFit/>
          </a:bodyPr>
          <a:lstStyle/>
          <a:p>
            <a:r>
              <a:rPr lang="en-US" altLang="ja-JP" sz="1400" dirty="0"/>
              <a:t>Cortes et al.(2012)</a:t>
            </a:r>
            <a:endParaRPr lang="ja-JP" altLang="en-US" sz="1400" dirty="0"/>
          </a:p>
        </p:txBody>
      </p:sp>
      <p:sp>
        <p:nvSpPr>
          <p:cNvPr id="11" name="テキスト ボックス 10"/>
          <p:cNvSpPr txBox="1"/>
          <p:nvPr/>
        </p:nvSpPr>
        <p:spPr>
          <a:xfrm>
            <a:off x="549217" y="1031765"/>
            <a:ext cx="4407076" cy="400110"/>
          </a:xfrm>
          <a:prstGeom prst="rect">
            <a:avLst/>
          </a:prstGeom>
          <a:noFill/>
        </p:spPr>
        <p:txBody>
          <a:bodyPr wrap="none" rtlCol="0">
            <a:spAutoFit/>
          </a:bodyPr>
          <a:lstStyle/>
          <a:p>
            <a:r>
              <a:rPr kumimoji="1" lang="en-US" altLang="ja-JP" sz="2000" b="1" dirty="0" smtClean="0"/>
              <a:t>SLODAR (</a:t>
            </a:r>
            <a:r>
              <a:rPr kumimoji="1" lang="en-US" altLang="ja-JP" sz="2000" b="1" dirty="0" err="1" smtClean="0"/>
              <a:t>SLOpe</a:t>
            </a:r>
            <a:r>
              <a:rPr kumimoji="1" lang="en-US" altLang="ja-JP" sz="2000" b="1" dirty="0" smtClean="0"/>
              <a:t> Detection and Ranging)</a:t>
            </a:r>
            <a:endParaRPr kumimoji="1" lang="ja-JP" altLang="en-US" sz="2000" b="1" dirty="0"/>
          </a:p>
        </p:txBody>
      </p:sp>
      <p:sp>
        <p:nvSpPr>
          <p:cNvPr id="12" name="テキスト ボックス 11"/>
          <p:cNvSpPr txBox="1"/>
          <p:nvPr/>
        </p:nvSpPr>
        <p:spPr>
          <a:xfrm>
            <a:off x="384632" y="1422106"/>
            <a:ext cx="4721786" cy="1799467"/>
          </a:xfrm>
          <a:prstGeom prst="rect">
            <a:avLst/>
          </a:prstGeom>
          <a:noFill/>
        </p:spPr>
        <p:txBody>
          <a:bodyPr wrap="square" rtlCol="0">
            <a:spAutoFit/>
          </a:bodyPr>
          <a:lstStyle/>
          <a:p>
            <a:pPr marL="285750" indent="-285750">
              <a:lnSpc>
                <a:spcPct val="140000"/>
              </a:lnSpc>
              <a:buFont typeface="Arial"/>
              <a:buChar char="•"/>
            </a:pPr>
            <a:r>
              <a:rPr kumimoji="1" lang="en-US" altLang="ja-JP" sz="1600" dirty="0" smtClean="0"/>
              <a:t>2</a:t>
            </a:r>
            <a:r>
              <a:rPr kumimoji="1" lang="ja-JP" altLang="en-US" sz="1600" dirty="0" smtClean="0"/>
              <a:t>つのシャックハルトマン波面センサーの測定値の空間的な相関情報から大気揺らぎの強度分布を推定する手法である</a:t>
            </a:r>
            <a:r>
              <a:rPr kumimoji="1" lang="en-US" altLang="ja-JP" sz="1600" dirty="0" smtClean="0"/>
              <a:t>(Wilson et al 2002)</a:t>
            </a:r>
            <a:r>
              <a:rPr kumimoji="1" lang="ja-JP" altLang="en-US" sz="1600" dirty="0" smtClean="0"/>
              <a:t>。</a:t>
            </a:r>
            <a:endParaRPr kumimoji="1" lang="en-US" altLang="ja-JP" sz="1600" dirty="0" smtClean="0"/>
          </a:p>
          <a:p>
            <a:pPr marL="285750" indent="-285750">
              <a:lnSpc>
                <a:spcPct val="140000"/>
              </a:lnSpc>
              <a:buFont typeface="Arial"/>
              <a:buChar char="•"/>
            </a:pPr>
            <a:r>
              <a:rPr lang="en-US" altLang="ja-JP" sz="1600" dirty="0" smtClean="0"/>
              <a:t>TMT</a:t>
            </a:r>
            <a:r>
              <a:rPr lang="ja-JP" altLang="en-US" sz="1600" dirty="0" smtClean="0"/>
              <a:t>の</a:t>
            </a:r>
            <a:r>
              <a:rPr lang="en-US" altLang="ja-JP" sz="1600" dirty="0" smtClean="0"/>
              <a:t>MOAO</a:t>
            </a:r>
            <a:r>
              <a:rPr lang="ja-JP" altLang="en-US" sz="1600" dirty="0" smtClean="0"/>
              <a:t>では</a:t>
            </a:r>
            <a:r>
              <a:rPr lang="en-US" altLang="ja-JP" sz="1600" dirty="0" smtClean="0"/>
              <a:t>8</a:t>
            </a:r>
            <a:r>
              <a:rPr lang="ja-JP" altLang="en-US" sz="1600" dirty="0" smtClean="0"/>
              <a:t>つレーザーガイド星を用いるので、計</a:t>
            </a:r>
            <a:r>
              <a:rPr lang="en-US" altLang="ja-JP" sz="1600" dirty="0" smtClean="0"/>
              <a:t>28</a:t>
            </a:r>
            <a:r>
              <a:rPr lang="ja-JP" altLang="en-US" sz="1600" dirty="0" smtClean="0"/>
              <a:t>の組み合わせで</a:t>
            </a:r>
            <a:r>
              <a:rPr lang="en-US" altLang="ja-JP" sz="1600" dirty="0" smtClean="0"/>
              <a:t>SLODAR</a:t>
            </a:r>
            <a:r>
              <a:rPr lang="ja-JP" altLang="en-US" sz="1600" dirty="0" smtClean="0"/>
              <a:t>が実装できる。</a:t>
            </a:r>
            <a:endParaRPr lang="en-US" altLang="ja-JP" sz="1600" dirty="0" smtClean="0"/>
          </a:p>
        </p:txBody>
      </p:sp>
      <p:sp>
        <p:nvSpPr>
          <p:cNvPr id="13" name="テキスト ボックス 12"/>
          <p:cNvSpPr txBox="1"/>
          <p:nvPr/>
        </p:nvSpPr>
        <p:spPr>
          <a:xfrm>
            <a:off x="6657397" y="131286"/>
            <a:ext cx="2190023" cy="369332"/>
          </a:xfrm>
          <a:prstGeom prst="rect">
            <a:avLst/>
          </a:prstGeom>
          <a:noFill/>
        </p:spPr>
        <p:txBody>
          <a:bodyPr wrap="none" rtlCol="0">
            <a:spAutoFit/>
          </a:bodyPr>
          <a:lstStyle/>
          <a:p>
            <a:r>
              <a:rPr kumimoji="1" lang="ja-JP" altLang="en-US" dirty="0" smtClean="0">
                <a:solidFill>
                  <a:srgbClr val="FF0000"/>
                </a:solidFill>
              </a:rPr>
              <a:t>詳細はポスターにて</a:t>
            </a:r>
            <a:endParaRPr kumimoji="1" lang="ja-JP" altLang="en-US" dirty="0">
              <a:solidFill>
                <a:srgbClr val="FF0000"/>
              </a:solidFill>
            </a:endParaRPr>
          </a:p>
        </p:txBody>
      </p:sp>
      <p:pic>
        <p:nvPicPr>
          <p:cNvPr id="14" name="図 13" descr="Noslope_cov00.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118" y="3622140"/>
            <a:ext cx="3901363" cy="2730954"/>
          </a:xfrm>
          <a:prstGeom prst="rect">
            <a:avLst/>
          </a:prstGeom>
          <a:solidFill>
            <a:schemeClr val="bg1"/>
          </a:solidFill>
        </p:spPr>
      </p:pic>
      <p:pic>
        <p:nvPicPr>
          <p:cNvPr id="15" name="図 14" descr="slodar_measur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908" y="3776028"/>
            <a:ext cx="3766512" cy="2636559"/>
          </a:xfrm>
          <a:prstGeom prst="rect">
            <a:avLst/>
          </a:prstGeom>
          <a:solidFill>
            <a:srgbClr val="FFFFFF"/>
          </a:solidFill>
        </p:spPr>
      </p:pic>
    </p:spTree>
    <p:extLst>
      <p:ext uri="{BB962C8B-B14F-4D97-AF65-F5344CB8AC3E}">
        <p14:creationId xmlns:p14="http://schemas.microsoft.com/office/powerpoint/2010/main" val="388889961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2826</TotalTime>
  <Words>1059</Words>
  <Application>Microsoft Macintosh PowerPoint</Application>
  <PresentationFormat>画面に合わせる (4:3)</PresentationFormat>
  <Paragraphs>142</Paragraphs>
  <Slides>11</Slides>
  <Notes>0</Notes>
  <HiddenSlides>0</HiddenSlides>
  <MMClips>1</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ホワイト</vt:lpstr>
      <vt:lpstr>TMT-AGE： 超広視野多天体補償光学系 のシミュレーション</vt:lpstr>
      <vt:lpstr>多天体補償光学</vt:lpstr>
      <vt:lpstr>トモグラフィック推定</vt:lpstr>
      <vt:lpstr>トモグラフィック推定</vt:lpstr>
      <vt:lpstr>推定誤差の原因</vt:lpstr>
      <vt:lpstr>風速の情報を用いたトモグラフィック推定手法</vt:lpstr>
      <vt:lpstr>風速の情報を用いたトモグラフィック推定手法</vt:lpstr>
      <vt:lpstr>風速を用いたトモグラフィック推定手法</vt:lpstr>
      <vt:lpstr>大気揺らぎの強度分布の推定</vt:lpstr>
      <vt:lpstr>風速の推定</vt:lpstr>
      <vt:lpstr>Conclusion &amp; Future 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TMT-AGE：超広視野多天体補償光学系のシミュレーション</dc:title>
  <dc:creator>Yoshito Ono</dc:creator>
  <cp:lastModifiedBy>Yoshito Ono</cp:lastModifiedBy>
  <cp:revision>61</cp:revision>
  <dcterms:created xsi:type="dcterms:W3CDTF">2013-12-12T11:25:44Z</dcterms:created>
  <dcterms:modified xsi:type="dcterms:W3CDTF">2013-12-16T09:22:30Z</dcterms:modified>
</cp:coreProperties>
</file>