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8" r:id="rId4"/>
  </p:sldMasterIdLst>
  <p:sldIdLst>
    <p:sldId id="256" r:id="rId5"/>
    <p:sldId id="257" r:id="rId6"/>
    <p:sldId id="262" r:id="rId7"/>
    <p:sldId id="269" r:id="rId8"/>
    <p:sldId id="270" r:id="rId9"/>
    <p:sldId id="260" r:id="rId10"/>
    <p:sldId id="273" r:id="rId11"/>
    <p:sldId id="274" r:id="rId12"/>
    <p:sldId id="275" r:id="rId13"/>
    <p:sldId id="277" r:id="rId14"/>
    <p:sldId id="263" r:id="rId15"/>
    <p:sldId id="283" r:id="rId16"/>
    <p:sldId id="279" r:id="rId17"/>
    <p:sldId id="280" r:id="rId18"/>
    <p:sldId id="281" r:id="rId19"/>
    <p:sldId id="265" r:id="rId20"/>
    <p:sldId id="267" r:id="rId21"/>
    <p:sldId id="268"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6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428636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169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325575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vert="horz" wrap="square" lIns="91440" tIns="45720" rIns="91440" bIns="45720" anchor="t" compatLnSpc="1"/>
          <a:lstStyle/>
          <a:p>
            <a:endParaRPr kumimoji="0" lang="ja-JP" altLang="en-US">
              <a:solidFill>
                <a:prstClr val="black"/>
              </a:solidFill>
            </a:endParaRPr>
          </a:p>
        </p:txBody>
      </p:sp>
      <p:sp>
        <p:nvSpPr>
          <p:cNvPr id="8" name="正方形/長方形 7"/>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ja-JP" altLang="en-US" dirty="0">
              <a:solidFill>
                <a:prstClr val="white"/>
              </a:solidFill>
            </a:endParaRPr>
          </a:p>
        </p:txBody>
      </p:sp>
      <p:grpSp>
        <p:nvGrpSpPr>
          <p:cNvPr id="2" name="グループ化 1"/>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kumimoji="0" lang="ja-JP" altLang="en-US" smtClean="0"/>
              <a:t>マスター タイトルの書式設定</a:t>
            </a:r>
            <a:endParaRPr kumimoji="0"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29" name="日付プレースホルダー 28"/>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5" name="フッター プレースホルダー 4"/>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14" name="スライド番号プレースホルダー 13"/>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2473397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5" name="フッター プレースホルダー 4"/>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6" name="スライド番号プレースホルダー 5"/>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925169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vert="horz" wrap="square" lIns="91440" tIns="45720" rIns="91440" bIns="45720" anchor="t" compatLnSpc="1"/>
          <a:lstStyle/>
          <a:p>
            <a:endParaRPr kumimoji="0" lang="ja-JP" altLang="en-US">
              <a:solidFill>
                <a:prstClr val="black"/>
              </a:solidFill>
            </a:endParaRPr>
          </a:p>
        </p:txBody>
      </p:sp>
      <p:sp>
        <p:nvSpPr>
          <p:cNvPr id="9" name="正方形/長方形 8"/>
          <p:cNvSpPr/>
          <p:nvPr/>
        </p:nvSpPr>
        <p:spPr>
          <a:xfrm>
            <a:off x="-5597"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endParaRPr>
          </a:p>
        </p:txBody>
      </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5" name="フッター プレースホルダー 4"/>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6" name="スライド番号プレースホルダー 5"/>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grpSp>
        <p:nvGrpSpPr>
          <p:cNvPr id="7" name="グループ化 6"/>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11" name="フリーフォーム 10"/>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sp>
          <p:nvSpPr>
            <p:cNvPr id="12" name="フリーフォーム 11"/>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ndParaRPr>
            </a:p>
          </p:txBody>
        </p:sp>
      </p:grpSp>
    </p:spTree>
    <p:extLst>
      <p:ext uri="{BB962C8B-B14F-4D97-AF65-F5344CB8AC3E}">
        <p14:creationId xmlns:p14="http://schemas.microsoft.com/office/powerpoint/2010/main" val="1688161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6" name="フッター プレースホルダー 5"/>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7" name="スライド番号プレースホルダー 6"/>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4054925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8" name="フッター プレースホルダー 7"/>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9" name="スライド番号プレースホルダー 8"/>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1817532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4" name="フッター プレースホルダー 3"/>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5" name="スライド番号プレースホルダー 4"/>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2320448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3" name="フッター プレースホルダー 2"/>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4" name="スライド番号プレースホルダー 3"/>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468016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6" name="フッター プレースホルダー 5"/>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7" name="スライド番号プレースホルダー 6"/>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301773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66687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6" name="フッター プレースホルダー 5"/>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7" name="スライド番号プレースホルダー 6"/>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3339178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5" name="フッター プレースホルダー 4"/>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6" name="スライド番号プレースホルダー 5"/>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1244518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5" name="フッター プレースホルダー 4"/>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
        <p:nvSpPr>
          <p:cNvPr id="6" name="スライド番号プレースホルダー 5"/>
          <p:cNvSpPr>
            <a:spLocks noGrp="1"/>
          </p:cNvSpPr>
          <p:nvPr>
            <p:ph type="sldNum" sz="quarter" idx="12"/>
          </p:nvPr>
        </p:nvSpPr>
        <p:spPr/>
        <p:txBody>
          <a:body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3494798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3"/>
          <p:cNvSpPr>
            <a:spLocks noChangeArrowheads="1"/>
          </p:cNvSpPr>
          <p:nvPr/>
        </p:nvSpPr>
        <p:spPr bwMode="auto">
          <a:xfrm>
            <a:off x="684213" y="3359150"/>
            <a:ext cx="7775575" cy="144463"/>
          </a:xfrm>
          <a:prstGeom prst="rect">
            <a:avLst/>
          </a:prstGeom>
          <a:solidFill>
            <a:srgbClr val="199541"/>
          </a:soli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pic>
        <p:nvPicPr>
          <p:cNvPr id="5" name="Picture 13" descr="logo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375" y="6311900"/>
            <a:ext cx="18732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ctrTitle"/>
          </p:nvPr>
        </p:nvSpPr>
        <p:spPr>
          <a:xfrm>
            <a:off x="685800" y="1844675"/>
            <a:ext cx="7772400" cy="1470025"/>
          </a:xfrm>
        </p:spPr>
        <p:txBody>
          <a:bodyPr/>
          <a:lstStyle>
            <a:lvl1pPr algn="ctr">
              <a:defRPr sz="4400"/>
            </a:lvl1pPr>
          </a:lstStyle>
          <a:p>
            <a:r>
              <a:rPr lang="ja-JP" altLang="en-US"/>
              <a:t>マスタ タイトルの書式設定</a:t>
            </a:r>
          </a:p>
        </p:txBody>
      </p:sp>
      <p:sp>
        <p:nvSpPr>
          <p:cNvPr id="4101" name="Rectangle 5"/>
          <p:cNvSpPr>
            <a:spLocks noGrp="1" noChangeArrowheads="1"/>
          </p:cNvSpPr>
          <p:nvPr>
            <p:ph type="subTitle" idx="1"/>
          </p:nvPr>
        </p:nvSpPr>
        <p:spPr>
          <a:xfrm>
            <a:off x="1371600" y="3600450"/>
            <a:ext cx="6400800" cy="1752600"/>
          </a:xfrm>
        </p:spPr>
        <p:txBody>
          <a:bodyPr/>
          <a:lstStyle>
            <a:lvl1pPr marL="0" indent="0" algn="ctr">
              <a:buFontTx/>
              <a:buNone/>
              <a:defRPr/>
            </a:lvl1pPr>
          </a:lstStyle>
          <a:p>
            <a:r>
              <a:rPr lang="ja-JP" altLang="en-US"/>
              <a:t>マスタ サブタイトルの書式設定</a:t>
            </a:r>
          </a:p>
        </p:txBody>
      </p:sp>
      <p:sp>
        <p:nvSpPr>
          <p:cNvPr id="6" name="Rectangle 6"/>
          <p:cNvSpPr>
            <a:spLocks noGrp="1" noChangeArrowheads="1"/>
          </p:cNvSpPr>
          <p:nvPr>
            <p:ph type="dt" sz="half" idx="10"/>
          </p:nvPr>
        </p:nvSpPr>
        <p:spPr/>
        <p:txBody>
          <a:bodyPr anchor="t"/>
          <a:lstStyle>
            <a:lvl1pPr>
              <a:defRPr/>
            </a:lvl1pPr>
          </a:lstStyle>
          <a:p>
            <a:pPr>
              <a:defRPr/>
            </a:pPr>
            <a:endParaRPr lang="en-US" altLang="ja-JP">
              <a:solidFill>
                <a:srgbClr val="000000"/>
              </a:solidFill>
            </a:endParaRPr>
          </a:p>
        </p:txBody>
      </p:sp>
      <p:sp>
        <p:nvSpPr>
          <p:cNvPr id="7" name="Rectangle 7"/>
          <p:cNvSpPr>
            <a:spLocks noGrp="1" noChangeArrowheads="1"/>
          </p:cNvSpPr>
          <p:nvPr>
            <p:ph type="ftr" sz="quarter" idx="11"/>
          </p:nvPr>
        </p:nvSpPr>
        <p:spPr>
          <a:xfrm>
            <a:off x="3124200" y="5661025"/>
            <a:ext cx="2895600" cy="476250"/>
          </a:xfrm>
        </p:spPr>
        <p:txBody>
          <a:bodyPr anchor="t"/>
          <a:lstStyle>
            <a:lvl1pPr>
              <a:defRPr/>
            </a:lvl1pPr>
          </a:lstStyle>
          <a:p>
            <a:pPr>
              <a:defRPr/>
            </a:pPr>
            <a:endParaRPr lang="en-US" altLang="ja-JP">
              <a:solidFill>
                <a:srgbClr val="000000"/>
              </a:solidFill>
            </a:endParaRPr>
          </a:p>
        </p:txBody>
      </p:sp>
      <p:sp>
        <p:nvSpPr>
          <p:cNvPr id="8" name="Rectangle 8"/>
          <p:cNvSpPr>
            <a:spLocks noGrp="1" noChangeArrowheads="1"/>
          </p:cNvSpPr>
          <p:nvPr>
            <p:ph type="sldNum" sz="quarter" idx="12"/>
          </p:nvPr>
        </p:nvSpPr>
        <p:spPr/>
        <p:txBody>
          <a:bodyPr anchor="t"/>
          <a:lstStyle>
            <a:lvl1pPr>
              <a:defRPr/>
            </a:lvl1pPr>
          </a:lstStyle>
          <a:p>
            <a:pPr>
              <a:defRPr/>
            </a:pPr>
            <a:fld id="{DEE9A2EB-D1D8-4504-BC81-7F21728D4A5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62823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565D74-4C06-4B0F-AB89-2CB29172ED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42855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CB1F50-229A-465B-A10E-E5C9CE8A766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26835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4011E3-D569-47EB-AC11-A959869428D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07920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381C91D-2B85-4894-BFFF-5F452C52080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27109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D012960-273E-497F-AF91-0F955A26F9F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90021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E1830D-035A-42F7-9EF3-5DD3A984A7A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0916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1892751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D02B9A-3AF1-444A-9B7D-4B1FC43ADDA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28774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793972-A694-46C0-8DBF-D5D3D7BA87C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8961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CE7634-2AD6-421B-A33D-A3A71345395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0089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115888"/>
            <a:ext cx="2108200" cy="60102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50825" y="115888"/>
            <a:ext cx="6175375" cy="60102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F50DAB-D849-403B-B32B-14C08CC4AC4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824926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5888"/>
            <a:ext cx="6842125" cy="7239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7774931-BA52-4E26-942B-F93CE29BDF1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27746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250825" y="115888"/>
            <a:ext cx="8435975" cy="60102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D7E2C1-CDD6-48BD-ABE6-E243D064C3D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5652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5888"/>
            <a:ext cx="6842125" cy="7239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C33818-7487-45F2-AB5F-1633F8D52B6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81462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0825" y="115888"/>
            <a:ext cx="6842125" cy="7239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855F36B-1BC2-4268-B85A-489599F7F3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99146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13559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993CF77C-813C-4F60-8E78-4293E9F2EC2C}" type="datetime1">
              <a:rPr lang="ja-JP" altLang="en-US">
                <a:solidFill>
                  <a:srgbClr val="FFFFFF"/>
                </a:solidFill>
              </a:rPr>
              <a:pPr/>
              <a:t>2013/12/18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2pPr lvl="1">
              <a:defRPr/>
            </a:lvl2pPr>
          </a:lstStyle>
          <a:p>
            <a:pPr lvl="1"/>
            <a:fld id="{6DA8BBB9-4E01-4BD3-BE72-7C241ECC446C}" type="slidenum">
              <a:rPr lang="en-US" altLang="ja-JP">
                <a:solidFill>
                  <a:srgbClr val="FFFFFF"/>
                </a:solidFill>
              </a:rPr>
              <a:pPr lvl="1"/>
              <a:t>‹#›</a:t>
            </a:fld>
            <a:endParaRPr lang="en-US" altLang="ja-JP">
              <a:solidFill>
                <a:srgbClr val="FFFFFF"/>
              </a:solidFill>
              <a:latin typeface="Times New Roman"/>
            </a:endParaRPr>
          </a:p>
        </p:txBody>
      </p:sp>
    </p:spTree>
    <p:extLst>
      <p:ext uri="{BB962C8B-B14F-4D97-AF65-F5344CB8AC3E}">
        <p14:creationId xmlns:p14="http://schemas.microsoft.com/office/powerpoint/2010/main" val="15422005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33545866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FA4FFE9F-E946-4261-915C-37E070355380}" type="datetime1">
              <a:rPr lang="ja-JP" altLang="en-US">
                <a:solidFill>
                  <a:srgbClr val="FFFFFF"/>
                </a:solidFill>
              </a:rPr>
              <a:pPr/>
              <a:t>2013/12/18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2pPr lvl="1">
              <a:defRPr/>
            </a:lvl2pPr>
          </a:lstStyle>
          <a:p>
            <a:pPr lvl="1"/>
            <a:fld id="{ECAC3FE2-569C-4C56-A9D4-936A202D508E}" type="slidenum">
              <a:rPr lang="en-US" altLang="ja-JP">
                <a:solidFill>
                  <a:srgbClr val="FFFFFF"/>
                </a:solidFill>
              </a:rPr>
              <a:pPr lvl="1"/>
              <a:t>‹#›</a:t>
            </a:fld>
            <a:endParaRPr lang="en-US" altLang="ja-JP">
              <a:solidFill>
                <a:srgbClr val="FFFFFF"/>
              </a:solidFill>
              <a:latin typeface="Times New Roman"/>
            </a:endParaRPr>
          </a:p>
        </p:txBody>
      </p:sp>
    </p:spTree>
    <p:extLst>
      <p:ext uri="{BB962C8B-B14F-4D97-AF65-F5344CB8AC3E}">
        <p14:creationId xmlns:p14="http://schemas.microsoft.com/office/powerpoint/2010/main" val="361156669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45AB0663-78EC-48F7-9EBE-73395FC0C4D0}" type="datetime1">
              <a:rPr lang="ja-JP" altLang="en-US">
                <a:solidFill>
                  <a:srgbClr val="FFFFFF"/>
                </a:solidFill>
              </a:rPr>
              <a:pPr/>
              <a:t>2013/12/18</a:t>
            </a:fld>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2pPr lvl="1">
              <a:defRPr/>
            </a:lvl2pPr>
          </a:lstStyle>
          <a:p>
            <a:pPr lvl="1"/>
            <a:fld id="{C0F98BBC-1954-4EAB-A4BA-59BEDB0AAE0C}" type="slidenum">
              <a:rPr lang="en-US" altLang="ja-JP">
                <a:solidFill>
                  <a:srgbClr val="FFFFFF"/>
                </a:solidFill>
              </a:rPr>
              <a:pPr lvl="1"/>
              <a:t>‹#›</a:t>
            </a:fld>
            <a:endParaRPr lang="en-US" altLang="ja-JP">
              <a:solidFill>
                <a:srgbClr val="FFFFFF"/>
              </a:solidFill>
              <a:latin typeface="Times New Roman"/>
            </a:endParaRPr>
          </a:p>
        </p:txBody>
      </p:sp>
    </p:spTree>
    <p:extLst>
      <p:ext uri="{BB962C8B-B14F-4D97-AF65-F5344CB8AC3E}">
        <p14:creationId xmlns:p14="http://schemas.microsoft.com/office/powerpoint/2010/main" val="82945833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9C3AEAB1-7320-4445-BB12-BC323701A324}" type="datetime1">
              <a:rPr lang="ja-JP" altLang="en-US">
                <a:solidFill>
                  <a:srgbClr val="FFFFFF"/>
                </a:solidFill>
              </a:rPr>
              <a:pPr/>
              <a:t>2013/12/18</a:t>
            </a:fld>
            <a:endParaRPr lang="en-US" altLang="ja-JP">
              <a:solidFill>
                <a:srgbClr val="FFFFFF"/>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FFFFFF"/>
              </a:solidFill>
            </a:endParaRPr>
          </a:p>
        </p:txBody>
      </p:sp>
      <p:sp>
        <p:nvSpPr>
          <p:cNvPr id="9" name="スライド番号プレースホルダー 8"/>
          <p:cNvSpPr>
            <a:spLocks noGrp="1"/>
          </p:cNvSpPr>
          <p:nvPr>
            <p:ph type="sldNum" sz="quarter" idx="12"/>
          </p:nvPr>
        </p:nvSpPr>
        <p:spPr/>
        <p:txBody>
          <a:bodyPr/>
          <a:lstStyle>
            <a:lvl2pPr lvl="1">
              <a:defRPr/>
            </a:lvl2pPr>
          </a:lstStyle>
          <a:p>
            <a:pPr lvl="1"/>
            <a:fld id="{ED2496C9-6122-48B0-A5A3-745F3A34920D}" type="slidenum">
              <a:rPr lang="en-US" altLang="ja-JP">
                <a:solidFill>
                  <a:srgbClr val="FFFFFF"/>
                </a:solidFill>
              </a:rPr>
              <a:pPr lvl="1"/>
              <a:t>‹#›</a:t>
            </a:fld>
            <a:endParaRPr lang="en-US" altLang="ja-JP">
              <a:solidFill>
                <a:srgbClr val="FFFFFF"/>
              </a:solidFill>
              <a:latin typeface="Times New Roman"/>
            </a:endParaRPr>
          </a:p>
        </p:txBody>
      </p:sp>
    </p:spTree>
    <p:extLst>
      <p:ext uri="{BB962C8B-B14F-4D97-AF65-F5344CB8AC3E}">
        <p14:creationId xmlns:p14="http://schemas.microsoft.com/office/powerpoint/2010/main" val="193024204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13B892B1-9CBE-474A-9443-E8C16023807B}" type="datetime1">
              <a:rPr lang="ja-JP" altLang="en-US">
                <a:solidFill>
                  <a:srgbClr val="FFFFFF"/>
                </a:solidFill>
              </a:rPr>
              <a:pPr/>
              <a:t>2013/12/18</a:t>
            </a:fld>
            <a:endParaRPr lang="en-US" altLang="ja-JP">
              <a:solidFill>
                <a:srgbClr val="FFFFFF"/>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FFFFFF"/>
              </a:solidFill>
            </a:endParaRPr>
          </a:p>
        </p:txBody>
      </p:sp>
      <p:sp>
        <p:nvSpPr>
          <p:cNvPr id="5" name="スライド番号プレースホルダー 4"/>
          <p:cNvSpPr>
            <a:spLocks noGrp="1"/>
          </p:cNvSpPr>
          <p:nvPr>
            <p:ph type="sldNum" sz="quarter" idx="12"/>
          </p:nvPr>
        </p:nvSpPr>
        <p:spPr/>
        <p:txBody>
          <a:bodyPr/>
          <a:lstStyle>
            <a:lvl2pPr lvl="1">
              <a:defRPr/>
            </a:lvl2pPr>
          </a:lstStyle>
          <a:p>
            <a:pPr lvl="1"/>
            <a:fld id="{D3444857-C5D3-4858-8E10-A96AA4223427}" type="slidenum">
              <a:rPr lang="en-US" altLang="ja-JP">
                <a:solidFill>
                  <a:srgbClr val="FFFFFF"/>
                </a:solidFill>
              </a:rPr>
              <a:pPr lvl="1"/>
              <a:t>‹#›</a:t>
            </a:fld>
            <a:endParaRPr lang="en-US" altLang="ja-JP">
              <a:solidFill>
                <a:srgbClr val="FFFFFF"/>
              </a:solidFill>
              <a:latin typeface="Times New Roman"/>
            </a:endParaRPr>
          </a:p>
        </p:txBody>
      </p:sp>
    </p:spTree>
    <p:extLst>
      <p:ext uri="{BB962C8B-B14F-4D97-AF65-F5344CB8AC3E}">
        <p14:creationId xmlns:p14="http://schemas.microsoft.com/office/powerpoint/2010/main" val="251003977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E59A644E-66F3-4938-9633-24DADC693539}" type="datetime1">
              <a:rPr lang="ja-JP" altLang="en-US">
                <a:solidFill>
                  <a:srgbClr val="FFFFFF"/>
                </a:solidFill>
              </a:rPr>
              <a:pPr/>
              <a:t>2013/12/18</a:t>
            </a:fld>
            <a:endParaRPr lang="en-US" altLang="ja-JP">
              <a:solidFill>
                <a:srgbClr val="FFFFFF"/>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FFFFFF"/>
              </a:solidFill>
            </a:endParaRPr>
          </a:p>
        </p:txBody>
      </p:sp>
      <p:sp>
        <p:nvSpPr>
          <p:cNvPr id="4" name="スライド番号プレースホルダー 3"/>
          <p:cNvSpPr>
            <a:spLocks noGrp="1"/>
          </p:cNvSpPr>
          <p:nvPr>
            <p:ph type="sldNum" sz="quarter" idx="12"/>
          </p:nvPr>
        </p:nvSpPr>
        <p:spPr/>
        <p:txBody>
          <a:bodyPr/>
          <a:lstStyle>
            <a:lvl2pPr lvl="1">
              <a:defRPr/>
            </a:lvl2pPr>
          </a:lstStyle>
          <a:p>
            <a:pPr lvl="1"/>
            <a:fld id="{41CB948B-3BE2-4D0F-9DBD-CB8275A76D95}" type="slidenum">
              <a:rPr lang="en-US" altLang="ja-JP">
                <a:solidFill>
                  <a:srgbClr val="FFFFFF"/>
                </a:solidFill>
              </a:rPr>
              <a:pPr lvl="1"/>
              <a:t>‹#›</a:t>
            </a:fld>
            <a:endParaRPr lang="en-US" altLang="ja-JP">
              <a:solidFill>
                <a:srgbClr val="FFFFFF"/>
              </a:solidFill>
              <a:latin typeface="Times New Roman"/>
            </a:endParaRPr>
          </a:p>
        </p:txBody>
      </p:sp>
    </p:spTree>
    <p:extLst>
      <p:ext uri="{BB962C8B-B14F-4D97-AF65-F5344CB8AC3E}">
        <p14:creationId xmlns:p14="http://schemas.microsoft.com/office/powerpoint/2010/main" val="103094886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4632B150-CCC0-4EE7-A265-8B5F0BAFABCB}" type="datetime1">
              <a:rPr lang="ja-JP" altLang="en-US">
                <a:solidFill>
                  <a:srgbClr val="FFFFFF"/>
                </a:solidFill>
              </a:rPr>
              <a:pPr/>
              <a:t>2013/12/18</a:t>
            </a:fld>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2pPr lvl="1">
              <a:defRPr/>
            </a:lvl2pPr>
          </a:lstStyle>
          <a:p>
            <a:pPr lvl="1"/>
            <a:fld id="{B391F9A5-61CA-4468-898E-E93DAD7EAC2D}" type="slidenum">
              <a:rPr lang="en-US" altLang="ja-JP">
                <a:solidFill>
                  <a:srgbClr val="FFFFFF"/>
                </a:solidFill>
              </a:rPr>
              <a:pPr lvl="1"/>
              <a:t>‹#›</a:t>
            </a:fld>
            <a:endParaRPr lang="en-US" altLang="ja-JP">
              <a:solidFill>
                <a:srgbClr val="FFFFFF"/>
              </a:solidFill>
              <a:latin typeface="Times New Roman"/>
            </a:endParaRPr>
          </a:p>
        </p:txBody>
      </p:sp>
    </p:spTree>
    <p:extLst>
      <p:ext uri="{BB962C8B-B14F-4D97-AF65-F5344CB8AC3E}">
        <p14:creationId xmlns:p14="http://schemas.microsoft.com/office/powerpoint/2010/main" val="59959181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FE1B1949-CAFD-4333-B280-2AC49E265041}" type="datetime1">
              <a:rPr lang="ja-JP" altLang="en-US">
                <a:solidFill>
                  <a:srgbClr val="FFFFFF"/>
                </a:solidFill>
              </a:rPr>
              <a:pPr/>
              <a:t>2013/12/18</a:t>
            </a:fld>
            <a:endParaRPr lang="en-US" altLang="ja-JP">
              <a:solidFill>
                <a:srgbClr val="FFFFFF"/>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FFFFFF"/>
              </a:solidFill>
            </a:endParaRPr>
          </a:p>
        </p:txBody>
      </p:sp>
      <p:sp>
        <p:nvSpPr>
          <p:cNvPr id="7" name="スライド番号プレースホルダー 6"/>
          <p:cNvSpPr>
            <a:spLocks noGrp="1"/>
          </p:cNvSpPr>
          <p:nvPr>
            <p:ph type="sldNum" sz="quarter" idx="12"/>
          </p:nvPr>
        </p:nvSpPr>
        <p:spPr/>
        <p:txBody>
          <a:bodyPr/>
          <a:lstStyle>
            <a:lvl2pPr lvl="1">
              <a:defRPr/>
            </a:lvl2pPr>
          </a:lstStyle>
          <a:p>
            <a:pPr lvl="1"/>
            <a:fld id="{A4CAFC60-5311-48CA-87E6-201CAE903EE3}" type="slidenum">
              <a:rPr lang="en-US" altLang="ja-JP">
                <a:solidFill>
                  <a:srgbClr val="FFFFFF"/>
                </a:solidFill>
              </a:rPr>
              <a:pPr lvl="1"/>
              <a:t>‹#›</a:t>
            </a:fld>
            <a:endParaRPr lang="en-US" altLang="ja-JP">
              <a:solidFill>
                <a:srgbClr val="FFFFFF"/>
              </a:solidFill>
              <a:latin typeface="Times New Roman"/>
            </a:endParaRPr>
          </a:p>
        </p:txBody>
      </p:sp>
    </p:spTree>
    <p:extLst>
      <p:ext uri="{BB962C8B-B14F-4D97-AF65-F5344CB8AC3E}">
        <p14:creationId xmlns:p14="http://schemas.microsoft.com/office/powerpoint/2010/main" val="390678891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2E70F44D-53D0-4FE3-8BBA-F1C7F57018B6}" type="datetime1">
              <a:rPr lang="ja-JP" altLang="en-US">
                <a:solidFill>
                  <a:srgbClr val="FFFFFF"/>
                </a:solidFill>
              </a:rPr>
              <a:pPr/>
              <a:t>2013/12/18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2pPr lvl="1">
              <a:defRPr/>
            </a:lvl2pPr>
          </a:lstStyle>
          <a:p>
            <a:pPr lvl="1"/>
            <a:fld id="{A277E96E-6BFB-4D5C-9F40-5549164CB84C}" type="slidenum">
              <a:rPr lang="en-US" altLang="ja-JP">
                <a:solidFill>
                  <a:srgbClr val="FFFFFF"/>
                </a:solidFill>
              </a:rPr>
              <a:pPr lvl="1"/>
              <a:t>‹#›</a:t>
            </a:fld>
            <a:endParaRPr lang="en-US" altLang="ja-JP">
              <a:solidFill>
                <a:srgbClr val="FFFFFF"/>
              </a:solidFill>
              <a:latin typeface="Times New Roman"/>
            </a:endParaRPr>
          </a:p>
        </p:txBody>
      </p:sp>
    </p:spTree>
    <p:extLst>
      <p:ext uri="{BB962C8B-B14F-4D97-AF65-F5344CB8AC3E}">
        <p14:creationId xmlns:p14="http://schemas.microsoft.com/office/powerpoint/2010/main" val="269923299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43700" y="609600"/>
            <a:ext cx="20193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2625" y="609600"/>
            <a:ext cx="5908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6C43F829-6770-41E1-B896-971547535B45}" type="datetime1">
              <a:rPr lang="ja-JP" altLang="en-US">
                <a:solidFill>
                  <a:srgbClr val="FFFFFF"/>
                </a:solidFill>
              </a:rPr>
              <a:pPr/>
              <a:t>2013/12/18</a:t>
            </a:fld>
            <a:endParaRPr lang="en-US" altLang="ja-JP">
              <a:solidFill>
                <a:srgbClr val="FFFFFF"/>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FFFFFF"/>
              </a:solidFill>
            </a:endParaRPr>
          </a:p>
        </p:txBody>
      </p:sp>
      <p:sp>
        <p:nvSpPr>
          <p:cNvPr id="6" name="スライド番号プレースホルダー 5"/>
          <p:cNvSpPr>
            <a:spLocks noGrp="1"/>
          </p:cNvSpPr>
          <p:nvPr>
            <p:ph type="sldNum" sz="quarter" idx="12"/>
          </p:nvPr>
        </p:nvSpPr>
        <p:spPr/>
        <p:txBody>
          <a:bodyPr/>
          <a:lstStyle>
            <a:lvl2pPr lvl="1">
              <a:defRPr/>
            </a:lvl2pPr>
          </a:lstStyle>
          <a:p>
            <a:pPr lvl="1"/>
            <a:fld id="{92FA117D-683A-4196-89AF-8DBAE0FFEDBB}" type="slidenum">
              <a:rPr lang="en-US" altLang="ja-JP">
                <a:solidFill>
                  <a:srgbClr val="FFFFFF"/>
                </a:solidFill>
              </a:rPr>
              <a:pPr lvl="1"/>
              <a:t>‹#›</a:t>
            </a:fld>
            <a:endParaRPr lang="en-US" altLang="ja-JP">
              <a:solidFill>
                <a:srgbClr val="FFFFFF"/>
              </a:solidFill>
              <a:latin typeface="Times New Roman"/>
            </a:endParaRPr>
          </a:p>
        </p:txBody>
      </p:sp>
    </p:spTree>
    <p:extLst>
      <p:ext uri="{BB962C8B-B14F-4D97-AF65-F5344CB8AC3E}">
        <p14:creationId xmlns:p14="http://schemas.microsoft.com/office/powerpoint/2010/main" val="17034128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106329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224866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30938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242496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2C83916-27C5-4E4E-9270-C74FFCF5EE7B}" type="datetimeFigureOut">
              <a:rPr kumimoji="1" lang="ja-JP" altLang="en-US" smtClean="0"/>
              <a:t>2013/12/18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190731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83916-27C5-4E4E-9270-C74FFCF5EE7B}" type="datetimeFigureOut">
              <a:rPr kumimoji="1" lang="ja-JP" altLang="en-US" smtClean="0"/>
              <a:t>2013/12/18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D3308-C9DF-4BB0-BA7C-FB7942CCB358}" type="slidenum">
              <a:rPr kumimoji="1" lang="ja-JP" altLang="en-US" smtClean="0"/>
              <a:t>‹#›</a:t>
            </a:fld>
            <a:endParaRPr kumimoji="1" lang="ja-JP" altLang="en-US"/>
          </a:p>
        </p:txBody>
      </p:sp>
    </p:spTree>
    <p:extLst>
      <p:ext uri="{BB962C8B-B14F-4D97-AF65-F5344CB8AC3E}">
        <p14:creationId xmlns:p14="http://schemas.microsoft.com/office/powerpoint/2010/main" val="2854902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正方形/長方形 9"/>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ja-JP" altLang="en-US">
              <a:solidFill>
                <a:prstClr val="white"/>
              </a:solidFill>
            </a:endParaRPr>
          </a:p>
        </p:txBody>
      </p:sp>
      <p:sp useBgFill="1">
        <p:nvSpPr>
          <p:cNvPr id="9" name="フリーフォーム 8"/>
          <p:cNvSpPr>
            <a:spLocks/>
          </p:cNvSpPr>
          <p:nvPr/>
        </p:nvSpPr>
        <p:spPr bwMode="auto">
          <a:xfrm>
            <a:off x="-32" y="0"/>
            <a:ext cx="9072594"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solidFill>
                <a:prstClr val="black"/>
              </a:solidFill>
              <a:effectLst>
                <a:outerShdw blurRad="50800" dist="50800" dir="5400000" algn="tl" rotWithShape="0">
                  <a:srgbClr val="000000">
                    <a:alpha val="30000"/>
                  </a:srgbClr>
                </a:outerShdw>
              </a:effectLst>
            </a:endParaRPr>
          </a:p>
        </p:txBody>
      </p:sp>
      <p:sp>
        <p:nvSpPr>
          <p:cNvPr id="25" name="タイトル プレースホルダー 24"/>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00174"/>
            <a:ext cx="8229600" cy="4525963"/>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7" name="日付プレースホルダー 16"/>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r>
              <a:rPr kumimoji="1" lang="en-US" altLang="ja-JP" smtClean="0">
                <a:solidFill>
                  <a:srgbClr val="000049"/>
                </a:solidFill>
              </a:rPr>
              <a:t>2012/11/29</a:t>
            </a:r>
            <a:endParaRPr kumimoji="1" lang="ja-JP" altLang="en-US">
              <a:solidFill>
                <a:srgbClr val="000049"/>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defRPr>
            </a:lvl1pPr>
          </a:lstStyle>
          <a:p>
            <a:r>
              <a:rPr kumimoji="1" lang="en-US" altLang="ja-JP" smtClean="0">
                <a:solidFill>
                  <a:srgbClr val="000049"/>
                </a:solidFill>
              </a:rPr>
              <a:t>Japan-Korea WS on KAGRA</a:t>
            </a:r>
            <a:endParaRPr kumimoji="1" lang="ja-JP" altLang="en-US">
              <a:solidFill>
                <a:srgbClr val="000049"/>
              </a:solidFill>
            </a:endParaRPr>
          </a:p>
        </p:txBody>
      </p:sp>
      <p:sp>
        <p:nvSpPr>
          <p:cNvPr id="12" name="スライド番号プレースホルダー 11"/>
          <p:cNvSpPr>
            <a:spLocks noGrp="1"/>
          </p:cNvSpPr>
          <p:nvPr>
            <p:ph type="sldNum" sz="quarter" idx="4"/>
          </p:nvPr>
        </p:nvSpPr>
        <p:spPr>
          <a:xfrm>
            <a:off x="6553200" y="6356350"/>
            <a:ext cx="2133600" cy="365125"/>
          </a:xfrm>
          <a:prstGeom prst="rect">
            <a:avLst/>
          </a:prstGeom>
        </p:spPr>
        <p:txBody>
          <a:bodyPr vert="horz" rtlCol="0" anchor="ctr"/>
          <a:lstStyle>
            <a:lvl1pPr algn="ctr" eaLnBrk="1" latinLnBrk="0" hangingPunct="1">
              <a:defRPr kumimoji="0" sz="1200">
                <a:solidFill>
                  <a:schemeClr val="tx2"/>
                </a:solidFill>
              </a:defRPr>
            </a:lvl1pPr>
          </a:lstStyle>
          <a:p>
            <a:fld id="{66B1AD77-B2C5-4794-BD9A-09F108B3FC10}" type="slidenum">
              <a:rPr kumimoji="1" lang="ja-JP" altLang="en-US" smtClean="0">
                <a:solidFill>
                  <a:srgbClr val="000049"/>
                </a:solidFill>
              </a:rPr>
              <a:pPr/>
              <a:t>‹#›</a:t>
            </a:fld>
            <a:endParaRPr kumimoji="1" lang="ja-JP" altLang="en-US">
              <a:solidFill>
                <a:srgbClr val="000049"/>
              </a:solidFill>
            </a:endParaRPr>
          </a:p>
        </p:txBody>
      </p:sp>
    </p:spTree>
    <p:extLst>
      <p:ext uri="{BB962C8B-B14F-4D97-AF65-F5344CB8AC3E}">
        <p14:creationId xmlns:p14="http://schemas.microsoft.com/office/powerpoint/2010/main" val="738880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60000"/>
        <a:buFont typeface="Wingdings"/>
        <a:buChar char="u"/>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tx2">
            <a:tint val="75000"/>
          </a:schemeClr>
        </a:buClr>
        <a:buSzPct val="55000"/>
        <a:buFont typeface="Wingdings"/>
        <a:buChar char="u"/>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shade val="75000"/>
          </a:schemeClr>
        </a:buClr>
        <a:buSzPct val="55000"/>
        <a:buFont typeface="Wingdings"/>
        <a:buChar char="u"/>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2">
            <a:shade val="75000"/>
          </a:schemeClr>
        </a:buClr>
        <a:buSzPct val="50000"/>
        <a:buFont typeface="Wingdings"/>
        <a:buChar char="u"/>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5">
            <a:shade val="75000"/>
          </a:schemeClr>
        </a:buClr>
        <a:buSzPct val="45000"/>
        <a:buFont typeface="Wingdings"/>
        <a:buChar char="u"/>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836613"/>
            <a:ext cx="177800" cy="144462"/>
          </a:xfrm>
          <a:prstGeom prst="rect">
            <a:avLst/>
          </a:prstGeom>
          <a:solidFill>
            <a:srgbClr val="386CAF"/>
          </a:soli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031" name="Rectangle 7"/>
          <p:cNvSpPr>
            <a:spLocks noChangeArrowheads="1"/>
          </p:cNvSpPr>
          <p:nvPr/>
        </p:nvSpPr>
        <p:spPr bwMode="auto">
          <a:xfrm>
            <a:off x="250825" y="836613"/>
            <a:ext cx="8893175" cy="142875"/>
          </a:xfrm>
          <a:prstGeom prst="rect">
            <a:avLst/>
          </a:prstGeom>
          <a:solidFill>
            <a:srgbClr val="199541"/>
          </a:solidFill>
          <a:ln w="9525">
            <a:noFill/>
            <a:miter lim="800000"/>
            <a:headEnd/>
            <a:tailEnd/>
          </a:ln>
          <a:effectLst/>
        </p:spPr>
        <p:txBody>
          <a:bodyPr wrap="none" anchor="ctr"/>
          <a:lstStyle/>
          <a:p>
            <a:pPr fontAlgn="base">
              <a:spcBef>
                <a:spcPct val="0"/>
              </a:spcBef>
              <a:spcAft>
                <a:spcPct val="0"/>
              </a:spcAft>
              <a:defRPr/>
            </a:pPr>
            <a:endParaRPr lang="ja-JP" altLang="en-US">
              <a:solidFill>
                <a:srgbClr val="000000"/>
              </a:solidFill>
            </a:endParaRPr>
          </a:p>
        </p:txBody>
      </p:sp>
      <p:sp>
        <p:nvSpPr>
          <p:cNvPr id="1028" name="Rectangle 2"/>
          <p:cNvSpPr>
            <a:spLocks noGrp="1" noChangeArrowheads="1"/>
          </p:cNvSpPr>
          <p:nvPr>
            <p:ph type="title"/>
          </p:nvPr>
        </p:nvSpPr>
        <p:spPr bwMode="auto">
          <a:xfrm>
            <a:off x="250825" y="115888"/>
            <a:ext cx="68421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defRPr/>
            </a:pPr>
            <a:endParaRPr lang="en-US" altLang="ja-JP">
              <a:solidFill>
                <a:srgbClr val="000000"/>
              </a:solidFill>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defRPr/>
            </a:pPr>
            <a:fld id="{E7E8F30D-6C5B-4B9C-8CDE-6E7FDB84D165}"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pic>
        <p:nvPicPr>
          <p:cNvPr id="1033" name="Picture 16" descr="logo4c"/>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7625" y="44450"/>
            <a:ext cx="1368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9469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rtl="0" eaLnBrk="0" fontAlgn="base" hangingPunct="0">
        <a:spcBef>
          <a:spcPct val="0"/>
        </a:spcBef>
        <a:spcAft>
          <a:spcPct val="0"/>
        </a:spcAft>
        <a:defRPr kumimoji="1" sz="3600" b="1">
          <a:solidFill>
            <a:schemeClr val="tx2"/>
          </a:solidFill>
          <a:latin typeface="+mj-lt"/>
          <a:ea typeface="+mj-ea"/>
          <a:cs typeface="+mj-cs"/>
        </a:defRPr>
      </a:lvl1pPr>
      <a:lvl2pPr algn="l" rtl="0" eaLnBrk="0" fontAlgn="base" hangingPunct="0">
        <a:spcBef>
          <a:spcPct val="0"/>
        </a:spcBef>
        <a:spcAft>
          <a:spcPct val="0"/>
        </a:spcAft>
        <a:defRPr kumimoji="1" sz="3600" b="1">
          <a:solidFill>
            <a:schemeClr val="tx2"/>
          </a:solidFill>
          <a:latin typeface="Arial" charset="0"/>
          <a:ea typeface="ＭＳ Ｐゴシック" charset="-128"/>
        </a:defRPr>
      </a:lvl2pPr>
      <a:lvl3pPr algn="l" rtl="0" eaLnBrk="0" fontAlgn="base" hangingPunct="0">
        <a:spcBef>
          <a:spcPct val="0"/>
        </a:spcBef>
        <a:spcAft>
          <a:spcPct val="0"/>
        </a:spcAft>
        <a:defRPr kumimoji="1" sz="3600" b="1">
          <a:solidFill>
            <a:schemeClr val="tx2"/>
          </a:solidFill>
          <a:latin typeface="Arial" charset="0"/>
          <a:ea typeface="ＭＳ Ｐゴシック" charset="-128"/>
        </a:defRPr>
      </a:lvl3pPr>
      <a:lvl4pPr algn="l" rtl="0" eaLnBrk="0" fontAlgn="base" hangingPunct="0">
        <a:spcBef>
          <a:spcPct val="0"/>
        </a:spcBef>
        <a:spcAft>
          <a:spcPct val="0"/>
        </a:spcAft>
        <a:defRPr kumimoji="1" sz="3600" b="1">
          <a:solidFill>
            <a:schemeClr val="tx2"/>
          </a:solidFill>
          <a:latin typeface="Arial" charset="0"/>
          <a:ea typeface="ＭＳ Ｐゴシック" charset="-128"/>
        </a:defRPr>
      </a:lvl4pPr>
      <a:lvl5pPr algn="l" rtl="0" eaLnBrk="0" fontAlgn="base" hangingPunct="0">
        <a:spcBef>
          <a:spcPct val="0"/>
        </a:spcBef>
        <a:spcAft>
          <a:spcPct val="0"/>
        </a:spcAft>
        <a:defRPr kumimoji="1" sz="3600" b="1">
          <a:solidFill>
            <a:schemeClr val="tx2"/>
          </a:solidFill>
          <a:latin typeface="Arial" charset="0"/>
          <a:ea typeface="ＭＳ Ｐゴシック" charset="-128"/>
        </a:defRPr>
      </a:lvl5pPr>
      <a:lvl6pPr marL="457200" algn="l" rtl="0" fontAlgn="base">
        <a:spcBef>
          <a:spcPct val="0"/>
        </a:spcBef>
        <a:spcAft>
          <a:spcPct val="0"/>
        </a:spcAft>
        <a:defRPr kumimoji="1" sz="3600" b="1">
          <a:solidFill>
            <a:schemeClr val="tx2"/>
          </a:solidFill>
          <a:latin typeface="Arial" charset="0"/>
          <a:ea typeface="ＭＳ Ｐゴシック" charset="-128"/>
        </a:defRPr>
      </a:lvl6pPr>
      <a:lvl7pPr marL="914400" algn="l" rtl="0" fontAlgn="base">
        <a:spcBef>
          <a:spcPct val="0"/>
        </a:spcBef>
        <a:spcAft>
          <a:spcPct val="0"/>
        </a:spcAft>
        <a:defRPr kumimoji="1" sz="3600" b="1">
          <a:solidFill>
            <a:schemeClr val="tx2"/>
          </a:solidFill>
          <a:latin typeface="Arial" charset="0"/>
          <a:ea typeface="ＭＳ Ｐゴシック" charset="-128"/>
        </a:defRPr>
      </a:lvl7pPr>
      <a:lvl8pPr marL="1371600" algn="l" rtl="0" fontAlgn="base">
        <a:spcBef>
          <a:spcPct val="0"/>
        </a:spcBef>
        <a:spcAft>
          <a:spcPct val="0"/>
        </a:spcAft>
        <a:defRPr kumimoji="1" sz="3600" b="1">
          <a:solidFill>
            <a:schemeClr val="tx2"/>
          </a:solidFill>
          <a:latin typeface="Arial" charset="0"/>
          <a:ea typeface="ＭＳ Ｐゴシック" charset="-128"/>
        </a:defRPr>
      </a:lvl8pPr>
      <a:lvl9pPr marL="1828800" algn="l" rtl="0" fontAlgn="base">
        <a:spcBef>
          <a:spcPct val="0"/>
        </a:spcBef>
        <a:spcAft>
          <a:spcPct val="0"/>
        </a:spcAft>
        <a:defRPr kumimoji="1" sz="3600" b="1">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1509" name="Rectangle 5"/>
          <p:cNvSpPr>
            <a:spLocks noGrp="1" noChangeArrowheads="1"/>
          </p:cNvSpPr>
          <p:nvPr>
            <p:ph type="title"/>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p>
        </p:txBody>
      </p:sp>
      <p:sp>
        <p:nvSpPr>
          <p:cNvPr id="21510" name="Rectangle 6"/>
          <p:cNvSpPr>
            <a:spLocks noGrp="1" noChangeArrowheads="1"/>
          </p:cNvSpPr>
          <p:nvPr>
            <p:ph type="body" idx="1"/>
          </p:nvPr>
        </p:nvSpPr>
        <p:spPr bwMode="auto">
          <a:xfrm>
            <a:off x="6826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2562" tIns="46038" rIns="182562"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ja-JP" smtClean="0"/>
          </a:p>
        </p:txBody>
      </p:sp>
      <p:sp>
        <p:nvSpPr>
          <p:cNvPr id="21511" name="Rectangle 7"/>
          <p:cNvSpPr>
            <a:spLocks noGrp="1" noChangeArrowheads="1"/>
          </p:cNvSpPr>
          <p:nvPr>
            <p:ph type="dt" sz="half" idx="2"/>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pPr fontAlgn="base">
              <a:spcBef>
                <a:spcPct val="0"/>
              </a:spcBef>
              <a:spcAft>
                <a:spcPct val="0"/>
              </a:spcAft>
            </a:pPr>
            <a:fld id="{62A76026-C406-482F-8233-C27EB124A79A}" type="datetime1">
              <a:rPr lang="ja-JP" altLang="en-US" smtClean="0">
                <a:solidFill>
                  <a:srgbClr val="FFFFFF"/>
                </a:solidFill>
              </a:rPr>
              <a:pPr fontAlgn="base">
                <a:spcBef>
                  <a:spcPct val="0"/>
                </a:spcBef>
                <a:spcAft>
                  <a:spcPct val="0"/>
                </a:spcAft>
              </a:pPr>
              <a:t>2013/12/18</a:t>
            </a:fld>
            <a:endParaRPr lang="en-US" altLang="ja-JP" smtClean="0">
              <a:solidFill>
                <a:srgbClr val="FFFFFF"/>
              </a:solidFill>
            </a:endParaRPr>
          </a:p>
        </p:txBody>
      </p:sp>
      <p:sp>
        <p:nvSpPr>
          <p:cNvPr id="21512" name="Rectangle 8"/>
          <p:cNvSpPr>
            <a:spLocks noGrp="1" noChangeArrowheads="1"/>
          </p:cNvSpPr>
          <p:nvPr>
            <p:ph type="ftr" sz="quarter" idx="3"/>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pPr fontAlgn="base">
              <a:spcBef>
                <a:spcPct val="0"/>
              </a:spcBef>
              <a:spcAft>
                <a:spcPct val="0"/>
              </a:spcAft>
            </a:pPr>
            <a:endParaRPr lang="en-US" altLang="ja-JP" smtClean="0">
              <a:solidFill>
                <a:srgbClr val="FFFFFF"/>
              </a:solidFill>
            </a:endParaRPr>
          </a:p>
        </p:txBody>
      </p:sp>
      <p:sp>
        <p:nvSpPr>
          <p:cNvPr id="21513" name="Rectangle 9"/>
          <p:cNvSpPr>
            <a:spLocks noGrp="1" noChangeArrowheads="1"/>
          </p:cNvSpPr>
          <p:nvPr>
            <p:ph type="sldNum" sz="quarter" idx="4"/>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0" rIns="92075" bIns="0" numCol="1" anchor="b" anchorCtr="0" compatLnSpc="1">
            <a:prstTxWarp prst="textNoShape">
              <a:avLst/>
            </a:prstTxWarp>
          </a:bodyPr>
          <a:lstStyle>
            <a:lvl2pPr lvl="1" algn="r">
              <a:defRPr sz="1400"/>
            </a:lvl2pPr>
          </a:lstStyle>
          <a:p>
            <a:pPr lvl="1" fontAlgn="base">
              <a:spcBef>
                <a:spcPct val="0"/>
              </a:spcBef>
              <a:spcAft>
                <a:spcPct val="0"/>
              </a:spcAft>
            </a:pPr>
            <a:fld id="{BFB94DFB-0437-4838-A983-6F6B9796A549}" type="slidenum">
              <a:rPr lang="en-US" altLang="ja-JP" smtClean="0">
                <a:solidFill>
                  <a:srgbClr val="FFFFFF"/>
                </a:solidFill>
                <a:latin typeface="Arial" pitchFamily="34" charset="0"/>
              </a:rPr>
              <a:pPr lvl="1" fontAlgn="base">
                <a:spcBef>
                  <a:spcPct val="0"/>
                </a:spcBef>
                <a:spcAft>
                  <a:spcPct val="0"/>
                </a:spcAft>
              </a:pPr>
              <a:t>‹#›</a:t>
            </a:fld>
            <a:endParaRPr lang="en-US" altLang="ja-JP" smtClean="0">
              <a:solidFill>
                <a:srgbClr val="FFFFFF"/>
              </a:solidFill>
            </a:endParaRPr>
          </a:p>
        </p:txBody>
      </p:sp>
    </p:spTree>
    <p:extLst>
      <p:ext uri="{BB962C8B-B14F-4D97-AF65-F5344CB8AC3E}">
        <p14:creationId xmlns:p14="http://schemas.microsoft.com/office/powerpoint/2010/main" val="2807151827"/>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hf hdr="0" ftr="0"/>
  <p:txStyles>
    <p:titleStyle>
      <a:lvl1pPr algn="l" rtl="0" fontAlgn="base">
        <a:spcBef>
          <a:spcPct val="0"/>
        </a:spcBef>
        <a:spcAft>
          <a:spcPct val="0"/>
        </a:spcAft>
        <a:defRPr kumimoji="1" sz="48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kumimoji="1" sz="4800">
          <a:solidFill>
            <a:schemeClr val="tx2"/>
          </a:solidFill>
          <a:effectLst>
            <a:outerShdw blurRad="38100" dist="38100" dir="2700000" algn="tl">
              <a:srgbClr val="000000"/>
            </a:outerShdw>
          </a:effectLst>
          <a:latin typeface="Arial" pitchFamily="34" charset="0"/>
          <a:ea typeface="ＭＳ Ｐゴシック" pitchFamily="50" charset="-128"/>
        </a:defRPr>
      </a:lvl2pPr>
      <a:lvl3pPr algn="l" rtl="0" fontAlgn="base">
        <a:spcBef>
          <a:spcPct val="0"/>
        </a:spcBef>
        <a:spcAft>
          <a:spcPct val="0"/>
        </a:spcAft>
        <a:defRPr kumimoji="1" sz="4800">
          <a:solidFill>
            <a:schemeClr val="tx2"/>
          </a:solidFill>
          <a:effectLst>
            <a:outerShdw blurRad="38100" dist="38100" dir="2700000" algn="tl">
              <a:srgbClr val="000000"/>
            </a:outerShdw>
          </a:effectLst>
          <a:latin typeface="Arial" pitchFamily="34" charset="0"/>
          <a:ea typeface="ＭＳ Ｐゴシック" pitchFamily="50" charset="-128"/>
        </a:defRPr>
      </a:lvl3pPr>
      <a:lvl4pPr algn="l" rtl="0" fontAlgn="base">
        <a:spcBef>
          <a:spcPct val="0"/>
        </a:spcBef>
        <a:spcAft>
          <a:spcPct val="0"/>
        </a:spcAft>
        <a:defRPr kumimoji="1" sz="4800">
          <a:solidFill>
            <a:schemeClr val="tx2"/>
          </a:solidFill>
          <a:effectLst>
            <a:outerShdw blurRad="38100" dist="38100" dir="2700000" algn="tl">
              <a:srgbClr val="000000"/>
            </a:outerShdw>
          </a:effectLst>
          <a:latin typeface="Arial" pitchFamily="34" charset="0"/>
          <a:ea typeface="ＭＳ Ｐゴシック" pitchFamily="50" charset="-128"/>
        </a:defRPr>
      </a:lvl4pPr>
      <a:lvl5pPr algn="l" rtl="0" fontAlgn="base">
        <a:spcBef>
          <a:spcPct val="0"/>
        </a:spcBef>
        <a:spcAft>
          <a:spcPct val="0"/>
        </a:spcAft>
        <a:defRPr kumimoji="1" sz="4800">
          <a:solidFill>
            <a:schemeClr val="tx2"/>
          </a:solidFill>
          <a:effectLst>
            <a:outerShdw blurRad="38100" dist="38100" dir="2700000" algn="tl">
              <a:srgbClr val="000000"/>
            </a:outerShdw>
          </a:effectLst>
          <a:latin typeface="Arial" pitchFamily="34" charset="0"/>
          <a:ea typeface="ＭＳ Ｐゴシック" pitchFamily="50" charset="-128"/>
        </a:defRPr>
      </a:lvl5pPr>
      <a:lvl6pPr marL="457200" algn="l" rtl="0" fontAlgn="base">
        <a:spcBef>
          <a:spcPct val="0"/>
        </a:spcBef>
        <a:spcAft>
          <a:spcPct val="0"/>
        </a:spcAft>
        <a:defRPr kumimoji="1" sz="4800">
          <a:solidFill>
            <a:schemeClr val="tx2"/>
          </a:solidFill>
          <a:effectLst>
            <a:outerShdw blurRad="38100" dist="38100" dir="2700000" algn="tl">
              <a:srgbClr val="000000"/>
            </a:outerShdw>
          </a:effectLst>
          <a:latin typeface="Arial" pitchFamily="34" charset="0"/>
          <a:ea typeface="ＭＳ Ｐゴシック" pitchFamily="50" charset="-128"/>
        </a:defRPr>
      </a:lvl6pPr>
      <a:lvl7pPr marL="914400" algn="l" rtl="0" fontAlgn="base">
        <a:spcBef>
          <a:spcPct val="0"/>
        </a:spcBef>
        <a:spcAft>
          <a:spcPct val="0"/>
        </a:spcAft>
        <a:defRPr kumimoji="1" sz="4800">
          <a:solidFill>
            <a:schemeClr val="tx2"/>
          </a:solidFill>
          <a:effectLst>
            <a:outerShdw blurRad="38100" dist="38100" dir="2700000" algn="tl">
              <a:srgbClr val="000000"/>
            </a:outerShdw>
          </a:effectLst>
          <a:latin typeface="Arial" pitchFamily="34" charset="0"/>
          <a:ea typeface="ＭＳ Ｐゴシック" pitchFamily="50" charset="-128"/>
        </a:defRPr>
      </a:lvl7pPr>
      <a:lvl8pPr marL="1371600" algn="l" rtl="0" fontAlgn="base">
        <a:spcBef>
          <a:spcPct val="0"/>
        </a:spcBef>
        <a:spcAft>
          <a:spcPct val="0"/>
        </a:spcAft>
        <a:defRPr kumimoji="1" sz="4800">
          <a:solidFill>
            <a:schemeClr val="tx2"/>
          </a:solidFill>
          <a:effectLst>
            <a:outerShdw blurRad="38100" dist="38100" dir="2700000" algn="tl">
              <a:srgbClr val="000000"/>
            </a:outerShdw>
          </a:effectLst>
          <a:latin typeface="Arial" pitchFamily="34" charset="0"/>
          <a:ea typeface="ＭＳ Ｐゴシック" pitchFamily="50" charset="-128"/>
        </a:defRPr>
      </a:lvl8pPr>
      <a:lvl9pPr marL="1828800" algn="l" rtl="0" fontAlgn="base">
        <a:spcBef>
          <a:spcPct val="0"/>
        </a:spcBef>
        <a:spcAft>
          <a:spcPct val="0"/>
        </a:spcAft>
        <a:defRPr kumimoji="1" sz="4800">
          <a:solidFill>
            <a:schemeClr val="tx2"/>
          </a:solidFill>
          <a:effectLst>
            <a:outerShdw blurRad="38100" dist="38100" dir="2700000" algn="tl">
              <a:srgbClr val="000000"/>
            </a:outerShdw>
          </a:effectLst>
          <a:latin typeface="Arial" pitchFamily="34" charset="0"/>
          <a:ea typeface="ＭＳ Ｐゴシック" pitchFamily="50" charset="-128"/>
        </a:defRPr>
      </a:lvl9pPr>
    </p:titleStyle>
    <p:bodyStyle>
      <a:lvl1pPr marL="342900" indent="-342900" algn="l" rtl="0" fontAlgn="base">
        <a:lnSpc>
          <a:spcPct val="90000"/>
        </a:lnSpc>
        <a:spcBef>
          <a:spcPct val="20000"/>
        </a:spcBef>
        <a:spcAft>
          <a:spcPct val="0"/>
        </a:spcAft>
        <a:buClr>
          <a:schemeClr val="tx2"/>
        </a:buClr>
        <a:buSzPct val="75000"/>
        <a:buFont typeface="Wingdings" pitchFamily="2" charset="2"/>
        <a:buChar char="l"/>
        <a:defRPr kumimoji="1" sz="4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kumimoji="1" sz="4000">
          <a:solidFill>
            <a:schemeClr val="tx1"/>
          </a:solidFill>
          <a:latin typeface="+mn-lt"/>
          <a:ea typeface="+mn-ea"/>
        </a:defRPr>
      </a:lvl2pPr>
      <a:lvl3pPr marL="1143000" indent="-228600" algn="l" rtl="0" fontAlgn="base">
        <a:spcBef>
          <a:spcPct val="20000"/>
        </a:spcBef>
        <a:spcAft>
          <a:spcPct val="0"/>
        </a:spcAft>
        <a:buClr>
          <a:srgbClr val="00CCFF"/>
        </a:buClr>
        <a:buSzPct val="65000"/>
        <a:buFont typeface="Wingdings" pitchFamily="2" charset="2"/>
        <a:buChar char="l"/>
        <a:defRPr kumimoji="1" sz="3600">
          <a:solidFill>
            <a:schemeClr val="tx1"/>
          </a:solidFill>
          <a:latin typeface="+mn-lt"/>
          <a:ea typeface="+mn-ea"/>
        </a:defRPr>
      </a:lvl3pPr>
      <a:lvl4pPr marL="1600200" indent="-228600" algn="l" rtl="0" fontAlgn="base">
        <a:spcBef>
          <a:spcPct val="20000"/>
        </a:spcBef>
        <a:spcAft>
          <a:spcPct val="0"/>
        </a:spcAft>
        <a:buClr>
          <a:schemeClr val="tx1"/>
        </a:buClr>
        <a:buChar char="–"/>
        <a:defRPr kumimoji="1" sz="3200">
          <a:solidFill>
            <a:schemeClr val="tx1"/>
          </a:solidFill>
          <a:latin typeface="+mn-lt"/>
          <a:ea typeface="+mn-ea"/>
        </a:defRPr>
      </a:lvl4pPr>
      <a:lvl5pPr marL="2057400" indent="-228600" algn="l" rtl="0" fontAlgn="base">
        <a:spcBef>
          <a:spcPct val="20000"/>
        </a:spcBef>
        <a:spcAft>
          <a:spcPct val="0"/>
        </a:spcAft>
        <a:buClr>
          <a:schemeClr val="accent1"/>
        </a:buClr>
        <a:buChar char="•"/>
        <a:defRPr kumimoji="1" sz="3200">
          <a:solidFill>
            <a:schemeClr val="tx1"/>
          </a:solidFill>
          <a:latin typeface="+mn-lt"/>
          <a:ea typeface="+mn-ea"/>
        </a:defRPr>
      </a:lvl5pPr>
      <a:lvl6pPr marL="2514600" indent="-228600" algn="l" rtl="0" fontAlgn="base">
        <a:spcBef>
          <a:spcPct val="20000"/>
        </a:spcBef>
        <a:spcAft>
          <a:spcPct val="0"/>
        </a:spcAft>
        <a:buClr>
          <a:schemeClr val="accent1"/>
        </a:buClr>
        <a:buChar char="•"/>
        <a:defRPr kumimoji="1" sz="3200">
          <a:solidFill>
            <a:schemeClr val="tx1"/>
          </a:solidFill>
          <a:latin typeface="+mn-lt"/>
          <a:ea typeface="+mn-ea"/>
        </a:defRPr>
      </a:lvl6pPr>
      <a:lvl7pPr marL="2971800" indent="-228600" algn="l" rtl="0" fontAlgn="base">
        <a:spcBef>
          <a:spcPct val="20000"/>
        </a:spcBef>
        <a:spcAft>
          <a:spcPct val="0"/>
        </a:spcAft>
        <a:buClr>
          <a:schemeClr val="accent1"/>
        </a:buClr>
        <a:buChar char="•"/>
        <a:defRPr kumimoji="1" sz="3200">
          <a:solidFill>
            <a:schemeClr val="tx1"/>
          </a:solidFill>
          <a:latin typeface="+mn-lt"/>
          <a:ea typeface="+mn-ea"/>
        </a:defRPr>
      </a:lvl7pPr>
      <a:lvl8pPr marL="3429000" indent="-228600" algn="l" rtl="0" fontAlgn="base">
        <a:spcBef>
          <a:spcPct val="20000"/>
        </a:spcBef>
        <a:spcAft>
          <a:spcPct val="0"/>
        </a:spcAft>
        <a:buClr>
          <a:schemeClr val="accent1"/>
        </a:buClr>
        <a:buChar char="•"/>
        <a:defRPr kumimoji="1" sz="3200">
          <a:solidFill>
            <a:schemeClr val="tx1"/>
          </a:solidFill>
          <a:latin typeface="+mn-lt"/>
          <a:ea typeface="+mn-ea"/>
        </a:defRPr>
      </a:lvl8pPr>
      <a:lvl9pPr marL="3886200" indent="-228600" algn="l" rtl="0" fontAlgn="base">
        <a:spcBef>
          <a:spcPct val="20000"/>
        </a:spcBef>
        <a:spcAft>
          <a:spcPct val="0"/>
        </a:spcAft>
        <a:buClr>
          <a:schemeClr val="accent1"/>
        </a:buClr>
        <a:buChar char="•"/>
        <a:defRPr kumimoji="1" sz="3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24.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24.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広島大学の装置開発</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広島大学宇宙科学センター</a:t>
            </a:r>
            <a:endParaRPr kumimoji="1" lang="en-US" altLang="ja-JP" dirty="0" smtClean="0"/>
          </a:p>
          <a:p>
            <a:r>
              <a:rPr lang="ja-JP" altLang="en-US" dirty="0"/>
              <a:t>吉田道利</a:t>
            </a:r>
            <a:endParaRPr kumimoji="1" lang="ja-JP" altLang="en-US" dirty="0"/>
          </a:p>
        </p:txBody>
      </p:sp>
    </p:spTree>
    <p:extLst>
      <p:ext uri="{BB962C8B-B14F-4D97-AF65-F5344CB8AC3E}">
        <p14:creationId xmlns:p14="http://schemas.microsoft.com/office/powerpoint/2010/main" val="3296982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 y="1379947"/>
            <a:ext cx="876300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404734" y="354981"/>
            <a:ext cx="7957628" cy="646331"/>
          </a:xfrm>
          <a:prstGeom prst="rect">
            <a:avLst/>
          </a:prstGeom>
          <a:noFill/>
        </p:spPr>
        <p:txBody>
          <a:bodyPr wrap="none" rtlCol="0">
            <a:spAutoFit/>
          </a:bodyPr>
          <a:lstStyle/>
          <a:p>
            <a:r>
              <a:rPr lang="en-US" altLang="ja-JP" sz="3600" dirty="0" smtClean="0">
                <a:solidFill>
                  <a:prstClr val="black"/>
                </a:solidFill>
              </a:rPr>
              <a:t>Optical Layout of the 3-color camera</a:t>
            </a:r>
            <a:endParaRPr lang="ja-JP" altLang="en-US" sz="3600" dirty="0">
              <a:solidFill>
                <a:prstClr val="black"/>
              </a:solidFill>
            </a:endParaRPr>
          </a:p>
        </p:txBody>
      </p:sp>
      <p:sp>
        <p:nvSpPr>
          <p:cNvPr id="3" name="テキスト ボックス 2"/>
          <p:cNvSpPr txBox="1"/>
          <p:nvPr/>
        </p:nvSpPr>
        <p:spPr>
          <a:xfrm>
            <a:off x="5351489" y="1903754"/>
            <a:ext cx="1404552" cy="523220"/>
          </a:xfrm>
          <a:prstGeom prst="rect">
            <a:avLst/>
          </a:prstGeom>
          <a:noFill/>
        </p:spPr>
        <p:txBody>
          <a:bodyPr wrap="none" rtlCol="0">
            <a:spAutoFit/>
          </a:bodyPr>
          <a:lstStyle/>
          <a:p>
            <a:r>
              <a:rPr lang="en-US" altLang="ja-JP" sz="2800" i="1" dirty="0">
                <a:solidFill>
                  <a:prstClr val="black"/>
                </a:solidFill>
              </a:rPr>
              <a:t>u</a:t>
            </a:r>
            <a:r>
              <a:rPr lang="en-US" altLang="ja-JP" sz="2800" dirty="0" smtClean="0">
                <a:solidFill>
                  <a:prstClr val="black"/>
                </a:solidFill>
              </a:rPr>
              <a:t>’ band</a:t>
            </a:r>
            <a:endParaRPr lang="ja-JP" altLang="en-US" sz="2800" dirty="0">
              <a:solidFill>
                <a:prstClr val="black"/>
              </a:solidFill>
            </a:endParaRPr>
          </a:p>
        </p:txBody>
      </p:sp>
      <p:sp>
        <p:nvSpPr>
          <p:cNvPr id="4" name="テキスト ボックス 3"/>
          <p:cNvSpPr txBox="1"/>
          <p:nvPr/>
        </p:nvSpPr>
        <p:spPr>
          <a:xfrm>
            <a:off x="2713220" y="5002961"/>
            <a:ext cx="1529586" cy="523220"/>
          </a:xfrm>
          <a:prstGeom prst="rect">
            <a:avLst/>
          </a:prstGeom>
          <a:noFill/>
        </p:spPr>
        <p:txBody>
          <a:bodyPr wrap="none" rtlCol="0">
            <a:spAutoFit/>
          </a:bodyPr>
          <a:lstStyle/>
          <a:p>
            <a:r>
              <a:rPr lang="en-US" altLang="ja-JP" sz="2800" i="1" dirty="0" err="1" smtClean="0">
                <a:solidFill>
                  <a:prstClr val="black"/>
                </a:solidFill>
              </a:rPr>
              <a:t>R</a:t>
            </a:r>
            <a:r>
              <a:rPr lang="en-US" altLang="ja-JP" sz="2800" dirty="0" err="1" smtClean="0">
                <a:solidFill>
                  <a:prstClr val="black"/>
                </a:solidFill>
              </a:rPr>
              <a:t>c</a:t>
            </a:r>
            <a:r>
              <a:rPr lang="en-US" altLang="ja-JP" sz="2800" dirty="0" smtClean="0">
                <a:solidFill>
                  <a:prstClr val="black"/>
                </a:solidFill>
              </a:rPr>
              <a:t> band</a:t>
            </a:r>
            <a:endParaRPr lang="ja-JP" altLang="en-US" sz="2800" dirty="0">
              <a:solidFill>
                <a:prstClr val="black"/>
              </a:solidFill>
            </a:endParaRPr>
          </a:p>
        </p:txBody>
      </p:sp>
      <p:sp>
        <p:nvSpPr>
          <p:cNvPr id="5" name="テキスト ボックス 4"/>
          <p:cNvSpPr txBox="1"/>
          <p:nvPr/>
        </p:nvSpPr>
        <p:spPr>
          <a:xfrm>
            <a:off x="6595672" y="3296403"/>
            <a:ext cx="1415772" cy="523220"/>
          </a:xfrm>
          <a:prstGeom prst="rect">
            <a:avLst/>
          </a:prstGeom>
          <a:noFill/>
        </p:spPr>
        <p:txBody>
          <a:bodyPr wrap="none" rtlCol="0">
            <a:spAutoFit/>
          </a:bodyPr>
          <a:lstStyle/>
          <a:p>
            <a:r>
              <a:rPr lang="en-US" altLang="ja-JP" sz="2800" i="1" dirty="0" err="1" smtClean="0">
                <a:solidFill>
                  <a:prstClr val="black"/>
                </a:solidFill>
              </a:rPr>
              <a:t>I</a:t>
            </a:r>
            <a:r>
              <a:rPr lang="en-US" altLang="ja-JP" sz="2800" dirty="0" err="1" smtClean="0">
                <a:solidFill>
                  <a:prstClr val="black"/>
                </a:solidFill>
              </a:rPr>
              <a:t>c</a:t>
            </a:r>
            <a:r>
              <a:rPr lang="en-US" altLang="ja-JP" sz="2800" dirty="0" smtClean="0">
                <a:solidFill>
                  <a:prstClr val="black"/>
                </a:solidFill>
              </a:rPr>
              <a:t> band</a:t>
            </a:r>
            <a:endParaRPr lang="ja-JP" altLang="en-US" sz="2800" dirty="0">
              <a:solidFill>
                <a:prstClr val="black"/>
              </a:solidFill>
            </a:endParaRPr>
          </a:p>
        </p:txBody>
      </p:sp>
      <p:sp>
        <p:nvSpPr>
          <p:cNvPr id="6" name="テキスト ボックス 5"/>
          <p:cNvSpPr txBox="1"/>
          <p:nvPr/>
        </p:nvSpPr>
        <p:spPr>
          <a:xfrm>
            <a:off x="974361" y="3327180"/>
            <a:ext cx="1471878" cy="461665"/>
          </a:xfrm>
          <a:prstGeom prst="rect">
            <a:avLst/>
          </a:prstGeom>
          <a:noFill/>
        </p:spPr>
        <p:txBody>
          <a:bodyPr wrap="none" rtlCol="0">
            <a:spAutoFit/>
          </a:bodyPr>
          <a:lstStyle/>
          <a:p>
            <a:r>
              <a:rPr lang="en-US" altLang="ja-JP" sz="2400" dirty="0" smtClean="0">
                <a:solidFill>
                  <a:prstClr val="black"/>
                </a:solidFill>
              </a:rPr>
              <a:t>telescope</a:t>
            </a:r>
            <a:endParaRPr lang="ja-JP" altLang="en-US" sz="2400" dirty="0">
              <a:solidFill>
                <a:prstClr val="black"/>
              </a:solidFill>
            </a:endParaRPr>
          </a:p>
        </p:txBody>
      </p:sp>
      <p:sp>
        <p:nvSpPr>
          <p:cNvPr id="7" name="テキスト ボックス 6"/>
          <p:cNvSpPr txBox="1"/>
          <p:nvPr/>
        </p:nvSpPr>
        <p:spPr>
          <a:xfrm>
            <a:off x="2226489" y="4193100"/>
            <a:ext cx="1790875" cy="369332"/>
          </a:xfrm>
          <a:prstGeom prst="rect">
            <a:avLst/>
          </a:prstGeom>
          <a:noFill/>
        </p:spPr>
        <p:txBody>
          <a:bodyPr wrap="none" rtlCol="0">
            <a:spAutoFit/>
          </a:bodyPr>
          <a:lstStyle/>
          <a:p>
            <a:r>
              <a:rPr lang="en-US" altLang="ja-JP" dirty="0">
                <a:solidFill>
                  <a:prstClr val="black"/>
                </a:solidFill>
              </a:rPr>
              <a:t>d</a:t>
            </a:r>
            <a:r>
              <a:rPr lang="en-US" altLang="ja-JP" dirty="0" smtClean="0">
                <a:solidFill>
                  <a:prstClr val="black"/>
                </a:solidFill>
              </a:rPr>
              <a:t>ichroic mirror</a:t>
            </a:r>
            <a:endParaRPr lang="ja-JP" altLang="en-US" dirty="0">
              <a:solidFill>
                <a:prstClr val="black"/>
              </a:solidFill>
            </a:endParaRPr>
          </a:p>
        </p:txBody>
      </p:sp>
      <p:cxnSp>
        <p:nvCxnSpPr>
          <p:cNvPr id="9" name="直線矢印コネクタ 8"/>
          <p:cNvCxnSpPr/>
          <p:nvPr/>
        </p:nvCxnSpPr>
        <p:spPr>
          <a:xfrm flipV="1">
            <a:off x="3372787" y="3819624"/>
            <a:ext cx="644577" cy="3734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505188" y="4385687"/>
            <a:ext cx="1790875" cy="369332"/>
          </a:xfrm>
          <a:prstGeom prst="rect">
            <a:avLst/>
          </a:prstGeom>
          <a:noFill/>
        </p:spPr>
        <p:txBody>
          <a:bodyPr wrap="none" rtlCol="0">
            <a:spAutoFit/>
          </a:bodyPr>
          <a:lstStyle/>
          <a:p>
            <a:r>
              <a:rPr lang="en-US" altLang="ja-JP" dirty="0">
                <a:solidFill>
                  <a:prstClr val="black"/>
                </a:solidFill>
              </a:rPr>
              <a:t>d</a:t>
            </a:r>
            <a:r>
              <a:rPr lang="en-US" altLang="ja-JP" dirty="0" smtClean="0">
                <a:solidFill>
                  <a:prstClr val="black"/>
                </a:solidFill>
              </a:rPr>
              <a:t>ichroic mirror</a:t>
            </a:r>
            <a:endParaRPr lang="ja-JP" altLang="en-US" dirty="0">
              <a:solidFill>
                <a:prstClr val="black"/>
              </a:solidFill>
            </a:endParaRPr>
          </a:p>
        </p:txBody>
      </p:sp>
      <p:cxnSp>
        <p:nvCxnSpPr>
          <p:cNvPr id="15" name="直線矢印コネクタ 14"/>
          <p:cNvCxnSpPr/>
          <p:nvPr/>
        </p:nvCxnSpPr>
        <p:spPr>
          <a:xfrm flipH="1" flipV="1">
            <a:off x="5216577" y="3819624"/>
            <a:ext cx="539646" cy="5581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04734" y="1882242"/>
            <a:ext cx="2808782" cy="461665"/>
          </a:xfrm>
          <a:prstGeom prst="rect">
            <a:avLst/>
          </a:prstGeom>
          <a:noFill/>
        </p:spPr>
        <p:txBody>
          <a:bodyPr wrap="none" rtlCol="0">
            <a:spAutoFit/>
          </a:bodyPr>
          <a:lstStyle/>
          <a:p>
            <a:r>
              <a:rPr lang="en-US" altLang="ja-JP" sz="2400" dirty="0" smtClean="0">
                <a:solidFill>
                  <a:prstClr val="black"/>
                </a:solidFill>
              </a:rPr>
              <a:t>FOV: 24 arcmin^2</a:t>
            </a:r>
            <a:endParaRPr lang="ja-JP" altLang="en-US" sz="2400" dirty="0">
              <a:solidFill>
                <a:prstClr val="black"/>
              </a:solidFill>
            </a:endParaRPr>
          </a:p>
        </p:txBody>
      </p:sp>
      <p:sp>
        <p:nvSpPr>
          <p:cNvPr id="10" name="日付プレースホルダー 9"/>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11" name="スライド番号プレースホルダー 10"/>
          <p:cNvSpPr>
            <a:spLocks noGrp="1"/>
          </p:cNvSpPr>
          <p:nvPr>
            <p:ph type="sldNum" sz="quarter" idx="12"/>
          </p:nvPr>
        </p:nvSpPr>
        <p:spPr/>
        <p:txBody>
          <a:bodyPr/>
          <a:lstStyle/>
          <a:p>
            <a:fld id="{66B1AD77-B2C5-4794-BD9A-09F108B3FC10}" type="slidenum">
              <a:rPr kumimoji="1" lang="ja-JP" altLang="en-US" smtClean="0">
                <a:solidFill>
                  <a:srgbClr val="000049"/>
                </a:solidFill>
              </a:rPr>
              <a:pPr/>
              <a:t>10</a:t>
            </a:fld>
            <a:endParaRPr kumimoji="1" lang="ja-JP" altLang="en-US">
              <a:solidFill>
                <a:srgbClr val="000049"/>
              </a:solidFill>
            </a:endParaRPr>
          </a:p>
        </p:txBody>
      </p:sp>
      <p:sp>
        <p:nvSpPr>
          <p:cNvPr id="12" name="フッター プレースホルダー 11"/>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Tree>
    <p:extLst>
      <p:ext uri="{BB962C8B-B14F-4D97-AF65-F5344CB8AC3E}">
        <p14:creationId xmlns:p14="http://schemas.microsoft.com/office/powerpoint/2010/main" val="232605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04664"/>
            <a:ext cx="8856984" cy="1143000"/>
          </a:xfrm>
        </p:spPr>
        <p:txBody>
          <a:bodyPr>
            <a:normAutofit fontScale="90000"/>
          </a:bodyPr>
          <a:lstStyle/>
          <a:p>
            <a:r>
              <a:rPr kumimoji="1" lang="ja-JP" altLang="en-US" dirty="0" smtClean="0"/>
              <a:t>可視近赤外同時一露出型偏光観測装置</a:t>
            </a:r>
            <a:r>
              <a:rPr kumimoji="1" lang="en-US" altLang="ja-JP" dirty="0" smtClean="0"/>
              <a:t/>
            </a:r>
            <a:br>
              <a:rPr kumimoji="1" lang="en-US" altLang="ja-JP" dirty="0" smtClean="0"/>
            </a:br>
            <a:r>
              <a:rPr lang="en-US" altLang="ja-JP" dirty="0"/>
              <a:t>HONIR upgrade</a:t>
            </a:r>
            <a:endParaRPr kumimoji="1" lang="ja-JP" altLang="en-US" dirty="0"/>
          </a:p>
        </p:txBody>
      </p:sp>
      <p:grpSp>
        <p:nvGrpSpPr>
          <p:cNvPr id="5" name="グループ化 4"/>
          <p:cNvGrpSpPr/>
          <p:nvPr/>
        </p:nvGrpSpPr>
        <p:grpSpPr>
          <a:xfrm>
            <a:off x="251520" y="1916832"/>
            <a:ext cx="8640960" cy="4322856"/>
            <a:chOff x="709446" y="1089100"/>
            <a:chExt cx="8111026" cy="3758398"/>
          </a:xfrm>
        </p:grpSpPr>
        <p:grpSp>
          <p:nvGrpSpPr>
            <p:cNvPr id="6" name="グループ化 5"/>
            <p:cNvGrpSpPr/>
            <p:nvPr/>
          </p:nvGrpSpPr>
          <p:grpSpPr>
            <a:xfrm>
              <a:off x="709446" y="1089100"/>
              <a:ext cx="8111026" cy="3758398"/>
              <a:chOff x="709446" y="1089100"/>
              <a:chExt cx="8111026" cy="3758398"/>
            </a:xfrm>
          </p:grpSpPr>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334624"/>
                <a:ext cx="1404768" cy="1873024"/>
              </a:xfrm>
              <a:prstGeom prst="rect">
                <a:avLst/>
              </a:prstGeom>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801023"/>
                <a:ext cx="1116000" cy="48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9838" y="1842372"/>
                <a:ext cx="1146154" cy="80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033"/>
              <p:cNvSpPr>
                <a:spLocks noChangeArrowheads="1"/>
              </p:cNvSpPr>
              <p:nvPr/>
            </p:nvSpPr>
            <p:spPr bwMode="auto">
              <a:xfrm>
                <a:off x="5004048" y="1197332"/>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400" b="1" dirty="0">
                    <a:latin typeface="ＭＳ ゴシック" pitchFamily="49" charset="-128"/>
                    <a:ea typeface="ＭＳ ゴシック" pitchFamily="49" charset="-128"/>
                  </a:rPr>
                  <a:t>観測衛星</a:t>
                </a:r>
                <a:endParaRPr lang="ja-JP" altLang="en-US" sz="1400" dirty="0">
                  <a:latin typeface="ＭＳ ゴシック" pitchFamily="49" charset="-128"/>
                  <a:ea typeface="ＭＳ ゴシック" pitchFamily="49" charset="-128"/>
                </a:endParaRPr>
              </a:p>
            </p:txBody>
          </p:sp>
          <p:grpSp>
            <p:nvGrpSpPr>
              <p:cNvPr id="15" name="グループ化 14"/>
              <p:cNvGrpSpPr/>
              <p:nvPr/>
            </p:nvGrpSpPr>
            <p:grpSpPr>
              <a:xfrm>
                <a:off x="7428755" y="1470744"/>
                <a:ext cx="455613" cy="446088"/>
                <a:chOff x="7267228" y="1065444"/>
                <a:chExt cx="455613" cy="446088"/>
              </a:xfrm>
            </p:grpSpPr>
            <p:sp>
              <p:nvSpPr>
                <p:cNvPr id="167" name="Freeform 1029"/>
                <p:cNvSpPr>
                  <a:spLocks/>
                </p:cNvSpPr>
                <p:nvPr/>
              </p:nvSpPr>
              <p:spPr bwMode="auto">
                <a:xfrm>
                  <a:off x="7267228" y="1065444"/>
                  <a:ext cx="455613" cy="436563"/>
                </a:xfrm>
                <a:custGeom>
                  <a:avLst/>
                  <a:gdLst>
                    <a:gd name="T0" fmla="*/ 87 w 287"/>
                    <a:gd name="T1" fmla="*/ 7 h 275"/>
                    <a:gd name="T2" fmla="*/ 133 w 287"/>
                    <a:gd name="T3" fmla="*/ 67 h 275"/>
                    <a:gd name="T4" fmla="*/ 173 w 287"/>
                    <a:gd name="T5" fmla="*/ 0 h 275"/>
                    <a:gd name="T6" fmla="*/ 180 w 287"/>
                    <a:gd name="T7" fmla="*/ 74 h 275"/>
                    <a:gd name="T8" fmla="*/ 247 w 287"/>
                    <a:gd name="T9" fmla="*/ 41 h 275"/>
                    <a:gd name="T10" fmla="*/ 207 w 287"/>
                    <a:gd name="T11" fmla="*/ 107 h 275"/>
                    <a:gd name="T12" fmla="*/ 287 w 287"/>
                    <a:gd name="T13" fmla="*/ 121 h 275"/>
                    <a:gd name="T14" fmla="*/ 214 w 287"/>
                    <a:gd name="T15" fmla="*/ 154 h 275"/>
                    <a:gd name="T16" fmla="*/ 267 w 287"/>
                    <a:gd name="T17" fmla="*/ 208 h 275"/>
                    <a:gd name="T18" fmla="*/ 194 w 287"/>
                    <a:gd name="T19" fmla="*/ 194 h 275"/>
                    <a:gd name="T20" fmla="*/ 200 w 287"/>
                    <a:gd name="T21" fmla="*/ 268 h 275"/>
                    <a:gd name="T22" fmla="*/ 153 w 287"/>
                    <a:gd name="T23" fmla="*/ 208 h 275"/>
                    <a:gd name="T24" fmla="*/ 113 w 287"/>
                    <a:gd name="T25" fmla="*/ 275 h 275"/>
                    <a:gd name="T26" fmla="*/ 107 w 287"/>
                    <a:gd name="T27" fmla="*/ 201 h 275"/>
                    <a:gd name="T28" fmla="*/ 40 w 287"/>
                    <a:gd name="T29" fmla="*/ 235 h 275"/>
                    <a:gd name="T30" fmla="*/ 80 w 287"/>
                    <a:gd name="T31" fmla="*/ 168 h 275"/>
                    <a:gd name="T32" fmla="*/ 0 w 287"/>
                    <a:gd name="T33" fmla="*/ 154 h 275"/>
                    <a:gd name="T34" fmla="*/ 73 w 287"/>
                    <a:gd name="T35" fmla="*/ 128 h 275"/>
                    <a:gd name="T36" fmla="*/ 20 w 287"/>
                    <a:gd name="T37" fmla="*/ 67 h 275"/>
                    <a:gd name="T38" fmla="*/ 93 w 287"/>
                    <a:gd name="T39" fmla="*/ 87 h 275"/>
                    <a:gd name="T40" fmla="*/ 87 w 287"/>
                    <a:gd name="T41"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75">
                      <a:moveTo>
                        <a:pt x="87" y="7"/>
                      </a:moveTo>
                      <a:lnTo>
                        <a:pt x="133" y="67"/>
                      </a:lnTo>
                      <a:lnTo>
                        <a:pt x="173" y="0"/>
                      </a:lnTo>
                      <a:lnTo>
                        <a:pt x="180" y="74"/>
                      </a:lnTo>
                      <a:lnTo>
                        <a:pt x="247" y="41"/>
                      </a:lnTo>
                      <a:lnTo>
                        <a:pt x="207" y="107"/>
                      </a:lnTo>
                      <a:lnTo>
                        <a:pt x="287" y="121"/>
                      </a:lnTo>
                      <a:lnTo>
                        <a:pt x="214" y="154"/>
                      </a:lnTo>
                      <a:lnTo>
                        <a:pt x="267" y="208"/>
                      </a:lnTo>
                      <a:lnTo>
                        <a:pt x="194" y="194"/>
                      </a:lnTo>
                      <a:lnTo>
                        <a:pt x="200" y="268"/>
                      </a:lnTo>
                      <a:lnTo>
                        <a:pt x="153" y="208"/>
                      </a:lnTo>
                      <a:lnTo>
                        <a:pt x="113" y="275"/>
                      </a:lnTo>
                      <a:lnTo>
                        <a:pt x="107" y="201"/>
                      </a:lnTo>
                      <a:lnTo>
                        <a:pt x="40" y="235"/>
                      </a:lnTo>
                      <a:lnTo>
                        <a:pt x="80" y="168"/>
                      </a:lnTo>
                      <a:lnTo>
                        <a:pt x="0" y="154"/>
                      </a:lnTo>
                      <a:lnTo>
                        <a:pt x="73" y="128"/>
                      </a:lnTo>
                      <a:lnTo>
                        <a:pt x="20" y="67"/>
                      </a:lnTo>
                      <a:lnTo>
                        <a:pt x="93" y="87"/>
                      </a:lnTo>
                      <a:lnTo>
                        <a:pt x="87" y="7"/>
                      </a:lnTo>
                      <a:close/>
                    </a:path>
                  </a:pathLst>
                </a:custGeom>
                <a:solidFill>
                  <a:srgbClr val="FFE94C"/>
                </a:solidFill>
                <a:ln w="11113">
                  <a:solidFill>
                    <a:srgbClr val="FF4000"/>
                  </a:solidFill>
                  <a:prstDash val="solid"/>
                  <a:round/>
                  <a:headEnd/>
                  <a:tailEnd/>
                </a:ln>
              </p:spPr>
              <p:txBody>
                <a:bodyPr/>
                <a:lstStyle/>
                <a:p>
                  <a:endParaRPr lang="ja-JP" altLang="en-US"/>
                </a:p>
              </p:txBody>
            </p:sp>
            <p:sp>
              <p:nvSpPr>
                <p:cNvPr id="168" name="Freeform 1030"/>
                <p:cNvSpPr>
                  <a:spLocks/>
                </p:cNvSpPr>
                <p:nvPr/>
              </p:nvSpPr>
              <p:spPr bwMode="auto">
                <a:xfrm>
                  <a:off x="7267228" y="1065444"/>
                  <a:ext cx="455613" cy="446088"/>
                </a:xfrm>
                <a:custGeom>
                  <a:avLst/>
                  <a:gdLst>
                    <a:gd name="T0" fmla="*/ 87 w 287"/>
                    <a:gd name="T1" fmla="*/ 14 h 281"/>
                    <a:gd name="T2" fmla="*/ 133 w 287"/>
                    <a:gd name="T3" fmla="*/ 67 h 281"/>
                    <a:gd name="T4" fmla="*/ 173 w 287"/>
                    <a:gd name="T5" fmla="*/ 0 h 281"/>
                    <a:gd name="T6" fmla="*/ 180 w 287"/>
                    <a:gd name="T7" fmla="*/ 81 h 281"/>
                    <a:gd name="T8" fmla="*/ 247 w 287"/>
                    <a:gd name="T9" fmla="*/ 47 h 281"/>
                    <a:gd name="T10" fmla="*/ 207 w 287"/>
                    <a:gd name="T11" fmla="*/ 114 h 281"/>
                    <a:gd name="T12" fmla="*/ 287 w 287"/>
                    <a:gd name="T13" fmla="*/ 128 h 281"/>
                    <a:gd name="T14" fmla="*/ 214 w 287"/>
                    <a:gd name="T15" fmla="*/ 154 h 281"/>
                    <a:gd name="T16" fmla="*/ 267 w 287"/>
                    <a:gd name="T17" fmla="*/ 214 h 281"/>
                    <a:gd name="T18" fmla="*/ 194 w 287"/>
                    <a:gd name="T19" fmla="*/ 194 h 281"/>
                    <a:gd name="T20" fmla="*/ 200 w 287"/>
                    <a:gd name="T21" fmla="*/ 275 h 281"/>
                    <a:gd name="T22" fmla="*/ 153 w 287"/>
                    <a:gd name="T23" fmla="*/ 214 h 281"/>
                    <a:gd name="T24" fmla="*/ 113 w 287"/>
                    <a:gd name="T25" fmla="*/ 281 h 281"/>
                    <a:gd name="T26" fmla="*/ 107 w 287"/>
                    <a:gd name="T27" fmla="*/ 208 h 281"/>
                    <a:gd name="T28" fmla="*/ 40 w 287"/>
                    <a:gd name="T29" fmla="*/ 235 h 281"/>
                    <a:gd name="T30" fmla="*/ 80 w 287"/>
                    <a:gd name="T31" fmla="*/ 174 h 281"/>
                    <a:gd name="T32" fmla="*/ 0 w 287"/>
                    <a:gd name="T33" fmla="*/ 154 h 281"/>
                    <a:gd name="T34" fmla="*/ 73 w 287"/>
                    <a:gd name="T35" fmla="*/ 128 h 281"/>
                    <a:gd name="T36" fmla="*/ 20 w 287"/>
                    <a:gd name="T37" fmla="*/ 74 h 281"/>
                    <a:gd name="T38" fmla="*/ 93 w 287"/>
                    <a:gd name="T39" fmla="*/ 87 h 281"/>
                    <a:gd name="T40" fmla="*/ 87 w 287"/>
                    <a:gd name="T41" fmla="*/ 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7" h="281">
                      <a:moveTo>
                        <a:pt x="87" y="14"/>
                      </a:moveTo>
                      <a:lnTo>
                        <a:pt x="133" y="67"/>
                      </a:lnTo>
                      <a:lnTo>
                        <a:pt x="173" y="0"/>
                      </a:lnTo>
                      <a:lnTo>
                        <a:pt x="180" y="81"/>
                      </a:lnTo>
                      <a:lnTo>
                        <a:pt x="247" y="47"/>
                      </a:lnTo>
                      <a:lnTo>
                        <a:pt x="207" y="114"/>
                      </a:lnTo>
                      <a:lnTo>
                        <a:pt x="287" y="128"/>
                      </a:lnTo>
                      <a:lnTo>
                        <a:pt x="214" y="154"/>
                      </a:lnTo>
                      <a:lnTo>
                        <a:pt x="267" y="214"/>
                      </a:lnTo>
                      <a:lnTo>
                        <a:pt x="194" y="194"/>
                      </a:lnTo>
                      <a:lnTo>
                        <a:pt x="200" y="275"/>
                      </a:lnTo>
                      <a:lnTo>
                        <a:pt x="153" y="214"/>
                      </a:lnTo>
                      <a:lnTo>
                        <a:pt x="113" y="281"/>
                      </a:lnTo>
                      <a:lnTo>
                        <a:pt x="107" y="208"/>
                      </a:lnTo>
                      <a:lnTo>
                        <a:pt x="40" y="235"/>
                      </a:lnTo>
                      <a:lnTo>
                        <a:pt x="80" y="174"/>
                      </a:lnTo>
                      <a:lnTo>
                        <a:pt x="0" y="154"/>
                      </a:lnTo>
                      <a:lnTo>
                        <a:pt x="73" y="128"/>
                      </a:lnTo>
                      <a:lnTo>
                        <a:pt x="20" y="74"/>
                      </a:lnTo>
                      <a:lnTo>
                        <a:pt x="93" y="87"/>
                      </a:lnTo>
                      <a:lnTo>
                        <a:pt x="87" y="14"/>
                      </a:lnTo>
                      <a:close/>
                    </a:path>
                  </a:pathLst>
                </a:custGeom>
                <a:noFill/>
                <a:ln w="11113">
                  <a:solidFill>
                    <a:srgbClr val="FF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9" name="Oval 1031"/>
                <p:cNvSpPr>
                  <a:spLocks noChangeArrowheads="1"/>
                </p:cNvSpPr>
                <p:nvPr/>
              </p:nvSpPr>
              <p:spPr bwMode="auto">
                <a:xfrm>
                  <a:off x="7419628" y="1208319"/>
                  <a:ext cx="171450" cy="171450"/>
                </a:xfrm>
                <a:prstGeom prst="ellipse">
                  <a:avLst/>
                </a:prstGeom>
                <a:solidFill>
                  <a:srgbClr val="FF0000"/>
                </a:solidFill>
                <a:ln w="11113">
                  <a:solidFill>
                    <a:srgbClr val="A64CFF"/>
                  </a:solidFill>
                  <a:round/>
                  <a:headEnd/>
                  <a:tailEnd/>
                </a:ln>
              </p:spPr>
              <p:txBody>
                <a:bodyPr/>
                <a:lstStyle/>
                <a:p>
                  <a:endParaRPr lang="ja-JP" altLang="en-US"/>
                </a:p>
              </p:txBody>
            </p:sp>
          </p:grpSp>
          <p:sp>
            <p:nvSpPr>
              <p:cNvPr id="16" name="Rectangle 1036"/>
              <p:cNvSpPr>
                <a:spLocks noChangeArrowheads="1"/>
              </p:cNvSpPr>
              <p:nvPr/>
            </p:nvSpPr>
            <p:spPr bwMode="auto">
              <a:xfrm>
                <a:off x="6762948" y="1124744"/>
                <a:ext cx="1841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ja-JP" altLang="en-US" sz="1800" b="1" dirty="0">
                    <a:latin typeface="ＭＳ ゴシック" pitchFamily="49" charset="-128"/>
                    <a:ea typeface="ＭＳ ゴシック" pitchFamily="49" charset="-128"/>
                  </a:rPr>
                  <a:t>ガンマ線バースト</a:t>
                </a:r>
              </a:p>
            </p:txBody>
          </p:sp>
          <p:sp>
            <p:nvSpPr>
              <p:cNvPr id="17" name="Freeform 1037"/>
              <p:cNvSpPr>
                <a:spLocks/>
              </p:cNvSpPr>
              <p:nvPr/>
            </p:nvSpPr>
            <p:spPr bwMode="auto">
              <a:xfrm>
                <a:off x="6372200" y="1484784"/>
                <a:ext cx="936104" cy="404749"/>
              </a:xfrm>
              <a:custGeom>
                <a:avLst/>
                <a:gdLst>
                  <a:gd name="T0" fmla="*/ 428 w 428"/>
                  <a:gd name="T1" fmla="*/ 67 h 200"/>
                  <a:gd name="T2" fmla="*/ 107 w 428"/>
                  <a:gd name="T3" fmla="*/ 67 h 200"/>
                  <a:gd name="T4" fmla="*/ 107 w 428"/>
                  <a:gd name="T5" fmla="*/ 0 h 200"/>
                  <a:gd name="T6" fmla="*/ 0 w 428"/>
                  <a:gd name="T7" fmla="*/ 100 h 200"/>
                  <a:gd name="T8" fmla="*/ 107 w 428"/>
                  <a:gd name="T9" fmla="*/ 200 h 200"/>
                  <a:gd name="T10" fmla="*/ 107 w 428"/>
                  <a:gd name="T11" fmla="*/ 133 h 200"/>
                  <a:gd name="T12" fmla="*/ 428 w 428"/>
                  <a:gd name="T13" fmla="*/ 133 h 200"/>
                  <a:gd name="T14" fmla="*/ 374 w 428"/>
                  <a:gd name="T15" fmla="*/ 100 h 200"/>
                  <a:gd name="T16" fmla="*/ 428 w 428"/>
                  <a:gd name="T17"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200">
                    <a:moveTo>
                      <a:pt x="428" y="67"/>
                    </a:moveTo>
                    <a:lnTo>
                      <a:pt x="107" y="67"/>
                    </a:lnTo>
                    <a:lnTo>
                      <a:pt x="107" y="0"/>
                    </a:lnTo>
                    <a:lnTo>
                      <a:pt x="0" y="100"/>
                    </a:lnTo>
                    <a:lnTo>
                      <a:pt x="107" y="200"/>
                    </a:lnTo>
                    <a:lnTo>
                      <a:pt x="107" y="133"/>
                    </a:lnTo>
                    <a:lnTo>
                      <a:pt x="428" y="133"/>
                    </a:lnTo>
                    <a:lnTo>
                      <a:pt x="374" y="100"/>
                    </a:lnTo>
                    <a:lnTo>
                      <a:pt x="428" y="67"/>
                    </a:lnTo>
                    <a:close/>
                  </a:path>
                </a:pathLst>
              </a:custGeom>
              <a:solidFill>
                <a:schemeClr val="tx2"/>
              </a:solidFill>
              <a:ln w="11113">
                <a:solidFill>
                  <a:srgbClr val="00B0F0"/>
                </a:solidFill>
                <a:prstDash val="solid"/>
                <a:round/>
                <a:headEnd/>
                <a:tailEnd/>
              </a:ln>
            </p:spPr>
            <p:txBody>
              <a:bodyPr/>
              <a:lstStyle/>
              <a:p>
                <a:endParaRPr lang="ja-JP" altLang="en-US"/>
              </a:p>
            </p:txBody>
          </p:sp>
          <p:grpSp>
            <p:nvGrpSpPr>
              <p:cNvPr id="18" name="Group 1216"/>
              <p:cNvGrpSpPr>
                <a:grpSpLocks/>
              </p:cNvGrpSpPr>
              <p:nvPr/>
            </p:nvGrpSpPr>
            <p:grpSpPr bwMode="auto">
              <a:xfrm>
                <a:off x="5581316" y="1196752"/>
                <a:ext cx="712183" cy="957318"/>
                <a:chOff x="3420" y="247"/>
                <a:chExt cx="595" cy="883"/>
              </a:xfrm>
            </p:grpSpPr>
            <p:sp>
              <p:nvSpPr>
                <p:cNvPr id="32" name="Rectangle 1217"/>
                <p:cNvSpPr>
                  <a:spLocks noChangeArrowheads="1"/>
                </p:cNvSpPr>
                <p:nvPr/>
              </p:nvSpPr>
              <p:spPr bwMode="auto">
                <a:xfrm>
                  <a:off x="3871" y="799"/>
                  <a:ext cx="27" cy="87"/>
                </a:xfrm>
                <a:prstGeom prst="rect">
                  <a:avLst/>
                </a:prstGeom>
                <a:solidFill>
                  <a:srgbClr val="FFF9CC"/>
                </a:solidFill>
                <a:ln w="11113">
                  <a:solidFill>
                    <a:srgbClr val="000000"/>
                  </a:solidFill>
                  <a:miter lim="800000"/>
                  <a:headEnd/>
                  <a:tailEnd/>
                </a:ln>
              </p:spPr>
              <p:txBody>
                <a:bodyPr/>
                <a:lstStyle/>
                <a:p>
                  <a:endParaRPr lang="ja-JP" altLang="en-US"/>
                </a:p>
              </p:txBody>
            </p:sp>
            <p:sp>
              <p:nvSpPr>
                <p:cNvPr id="33" name="Freeform 1218"/>
                <p:cNvSpPr>
                  <a:spLocks/>
                </p:cNvSpPr>
                <p:nvPr/>
              </p:nvSpPr>
              <p:spPr bwMode="auto">
                <a:xfrm>
                  <a:off x="3681" y="575"/>
                  <a:ext cx="194" cy="328"/>
                </a:xfrm>
                <a:custGeom>
                  <a:avLst/>
                  <a:gdLst>
                    <a:gd name="T0" fmla="*/ 194 w 194"/>
                    <a:gd name="T1" fmla="*/ 147 h 328"/>
                    <a:gd name="T2" fmla="*/ 0 w 194"/>
                    <a:gd name="T3" fmla="*/ 0 h 328"/>
                    <a:gd name="T4" fmla="*/ 0 w 194"/>
                    <a:gd name="T5" fmla="*/ 207 h 328"/>
                    <a:gd name="T6" fmla="*/ 187 w 194"/>
                    <a:gd name="T7" fmla="*/ 328 h 328"/>
                    <a:gd name="T8" fmla="*/ 187 w 194"/>
                    <a:gd name="T9" fmla="*/ 141 h 328"/>
                    <a:gd name="T10" fmla="*/ 194 w 194"/>
                    <a:gd name="T11" fmla="*/ 141 h 328"/>
                    <a:gd name="T12" fmla="*/ 194 w 194"/>
                    <a:gd name="T13" fmla="*/ 147 h 328"/>
                  </a:gdLst>
                  <a:ahLst/>
                  <a:cxnLst>
                    <a:cxn ang="0">
                      <a:pos x="T0" y="T1"/>
                    </a:cxn>
                    <a:cxn ang="0">
                      <a:pos x="T2" y="T3"/>
                    </a:cxn>
                    <a:cxn ang="0">
                      <a:pos x="T4" y="T5"/>
                    </a:cxn>
                    <a:cxn ang="0">
                      <a:pos x="T6" y="T7"/>
                    </a:cxn>
                    <a:cxn ang="0">
                      <a:pos x="T8" y="T9"/>
                    </a:cxn>
                    <a:cxn ang="0">
                      <a:pos x="T10" y="T11"/>
                    </a:cxn>
                    <a:cxn ang="0">
                      <a:pos x="T12" y="T13"/>
                    </a:cxn>
                  </a:cxnLst>
                  <a:rect l="0" t="0" r="r" b="b"/>
                  <a:pathLst>
                    <a:path w="194" h="328">
                      <a:moveTo>
                        <a:pt x="194" y="147"/>
                      </a:moveTo>
                      <a:lnTo>
                        <a:pt x="0" y="0"/>
                      </a:lnTo>
                      <a:lnTo>
                        <a:pt x="0" y="207"/>
                      </a:lnTo>
                      <a:lnTo>
                        <a:pt x="187" y="328"/>
                      </a:lnTo>
                      <a:lnTo>
                        <a:pt x="187" y="141"/>
                      </a:lnTo>
                      <a:lnTo>
                        <a:pt x="194" y="141"/>
                      </a:lnTo>
                      <a:lnTo>
                        <a:pt x="194" y="147"/>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34" name="Freeform 1219"/>
                <p:cNvSpPr>
                  <a:spLocks/>
                </p:cNvSpPr>
                <p:nvPr/>
              </p:nvSpPr>
              <p:spPr bwMode="auto">
                <a:xfrm>
                  <a:off x="3681" y="575"/>
                  <a:ext cx="194" cy="328"/>
                </a:xfrm>
                <a:custGeom>
                  <a:avLst/>
                  <a:gdLst>
                    <a:gd name="T0" fmla="*/ 194 w 194"/>
                    <a:gd name="T1" fmla="*/ 154 h 328"/>
                    <a:gd name="T2" fmla="*/ 0 w 194"/>
                    <a:gd name="T3" fmla="*/ 0 h 328"/>
                    <a:gd name="T4" fmla="*/ 0 w 194"/>
                    <a:gd name="T5" fmla="*/ 207 h 328"/>
                    <a:gd name="T6" fmla="*/ 187 w 194"/>
                    <a:gd name="T7" fmla="*/ 328 h 328"/>
                    <a:gd name="T8" fmla="*/ 187 w 194"/>
                    <a:gd name="T9" fmla="*/ 147 h 328"/>
                    <a:gd name="T10" fmla="*/ 194 w 194"/>
                    <a:gd name="T11" fmla="*/ 147 h 328"/>
                    <a:gd name="T12" fmla="*/ 187 w 194"/>
                    <a:gd name="T13" fmla="*/ 147 h 328"/>
                  </a:gdLst>
                  <a:ahLst/>
                  <a:cxnLst>
                    <a:cxn ang="0">
                      <a:pos x="T0" y="T1"/>
                    </a:cxn>
                    <a:cxn ang="0">
                      <a:pos x="T2" y="T3"/>
                    </a:cxn>
                    <a:cxn ang="0">
                      <a:pos x="T4" y="T5"/>
                    </a:cxn>
                    <a:cxn ang="0">
                      <a:pos x="T6" y="T7"/>
                    </a:cxn>
                    <a:cxn ang="0">
                      <a:pos x="T8" y="T9"/>
                    </a:cxn>
                    <a:cxn ang="0">
                      <a:pos x="T10" y="T11"/>
                    </a:cxn>
                    <a:cxn ang="0">
                      <a:pos x="T12" y="T13"/>
                    </a:cxn>
                  </a:cxnLst>
                  <a:rect l="0" t="0" r="r" b="b"/>
                  <a:pathLst>
                    <a:path w="194" h="328">
                      <a:moveTo>
                        <a:pt x="194" y="154"/>
                      </a:moveTo>
                      <a:lnTo>
                        <a:pt x="0" y="0"/>
                      </a:lnTo>
                      <a:lnTo>
                        <a:pt x="0" y="207"/>
                      </a:lnTo>
                      <a:lnTo>
                        <a:pt x="187" y="328"/>
                      </a:lnTo>
                      <a:lnTo>
                        <a:pt x="187" y="147"/>
                      </a:lnTo>
                      <a:lnTo>
                        <a:pt x="194" y="147"/>
                      </a:lnTo>
                      <a:lnTo>
                        <a:pt x="187" y="14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 name="Freeform 1220"/>
                <p:cNvSpPr>
                  <a:spLocks/>
                </p:cNvSpPr>
                <p:nvPr/>
              </p:nvSpPr>
              <p:spPr bwMode="auto">
                <a:xfrm>
                  <a:off x="3594" y="247"/>
                  <a:ext cx="133" cy="415"/>
                </a:xfrm>
                <a:custGeom>
                  <a:avLst/>
                  <a:gdLst>
                    <a:gd name="T0" fmla="*/ 133 w 133"/>
                    <a:gd name="T1" fmla="*/ 87 h 415"/>
                    <a:gd name="T2" fmla="*/ 0 w 133"/>
                    <a:gd name="T3" fmla="*/ 0 h 415"/>
                    <a:gd name="T4" fmla="*/ 0 w 133"/>
                    <a:gd name="T5" fmla="*/ 335 h 415"/>
                    <a:gd name="T6" fmla="*/ 127 w 133"/>
                    <a:gd name="T7" fmla="*/ 415 h 415"/>
                    <a:gd name="T8" fmla="*/ 127 w 133"/>
                    <a:gd name="T9" fmla="*/ 81 h 415"/>
                    <a:gd name="T10" fmla="*/ 133 w 133"/>
                    <a:gd name="T11" fmla="*/ 81 h 415"/>
                    <a:gd name="T12" fmla="*/ 133 w 133"/>
                    <a:gd name="T13" fmla="*/ 87 h 415"/>
                  </a:gdLst>
                  <a:ahLst/>
                  <a:cxnLst>
                    <a:cxn ang="0">
                      <a:pos x="T0" y="T1"/>
                    </a:cxn>
                    <a:cxn ang="0">
                      <a:pos x="T2" y="T3"/>
                    </a:cxn>
                    <a:cxn ang="0">
                      <a:pos x="T4" y="T5"/>
                    </a:cxn>
                    <a:cxn ang="0">
                      <a:pos x="T6" y="T7"/>
                    </a:cxn>
                    <a:cxn ang="0">
                      <a:pos x="T8" y="T9"/>
                    </a:cxn>
                    <a:cxn ang="0">
                      <a:pos x="T10" y="T11"/>
                    </a:cxn>
                    <a:cxn ang="0">
                      <a:pos x="T12" y="T13"/>
                    </a:cxn>
                  </a:cxnLst>
                  <a:rect l="0" t="0" r="r" b="b"/>
                  <a:pathLst>
                    <a:path w="133" h="415">
                      <a:moveTo>
                        <a:pt x="133" y="87"/>
                      </a:moveTo>
                      <a:lnTo>
                        <a:pt x="0" y="0"/>
                      </a:lnTo>
                      <a:lnTo>
                        <a:pt x="0" y="335"/>
                      </a:lnTo>
                      <a:lnTo>
                        <a:pt x="127" y="415"/>
                      </a:lnTo>
                      <a:lnTo>
                        <a:pt x="127" y="81"/>
                      </a:lnTo>
                      <a:lnTo>
                        <a:pt x="133" y="81"/>
                      </a:lnTo>
                      <a:lnTo>
                        <a:pt x="133" y="87"/>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36" name="Freeform 1221"/>
                <p:cNvSpPr>
                  <a:spLocks/>
                </p:cNvSpPr>
                <p:nvPr/>
              </p:nvSpPr>
              <p:spPr bwMode="auto">
                <a:xfrm>
                  <a:off x="3594" y="247"/>
                  <a:ext cx="127" cy="408"/>
                </a:xfrm>
                <a:custGeom>
                  <a:avLst/>
                  <a:gdLst>
                    <a:gd name="T0" fmla="*/ 127 w 127"/>
                    <a:gd name="T1" fmla="*/ 81 h 408"/>
                    <a:gd name="T2" fmla="*/ 0 w 127"/>
                    <a:gd name="T3" fmla="*/ 0 h 408"/>
                    <a:gd name="T4" fmla="*/ 0 w 127"/>
                    <a:gd name="T5" fmla="*/ 328 h 408"/>
                    <a:gd name="T6" fmla="*/ 127 w 127"/>
                    <a:gd name="T7" fmla="*/ 408 h 408"/>
                    <a:gd name="T8" fmla="*/ 127 w 127"/>
                    <a:gd name="T9" fmla="*/ 81 h 408"/>
                  </a:gdLst>
                  <a:ahLst/>
                  <a:cxnLst>
                    <a:cxn ang="0">
                      <a:pos x="T0" y="T1"/>
                    </a:cxn>
                    <a:cxn ang="0">
                      <a:pos x="T2" y="T3"/>
                    </a:cxn>
                    <a:cxn ang="0">
                      <a:pos x="T4" y="T5"/>
                    </a:cxn>
                    <a:cxn ang="0">
                      <a:pos x="T6" y="T7"/>
                    </a:cxn>
                    <a:cxn ang="0">
                      <a:pos x="T8" y="T9"/>
                    </a:cxn>
                  </a:cxnLst>
                  <a:rect l="0" t="0" r="r" b="b"/>
                  <a:pathLst>
                    <a:path w="127" h="408">
                      <a:moveTo>
                        <a:pt x="127" y="81"/>
                      </a:moveTo>
                      <a:lnTo>
                        <a:pt x="0" y="0"/>
                      </a:lnTo>
                      <a:lnTo>
                        <a:pt x="0" y="328"/>
                      </a:lnTo>
                      <a:lnTo>
                        <a:pt x="127" y="408"/>
                      </a:lnTo>
                      <a:lnTo>
                        <a:pt x="127" y="81"/>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 name="Freeform 1222"/>
                <p:cNvSpPr>
                  <a:spLocks/>
                </p:cNvSpPr>
                <p:nvPr/>
              </p:nvSpPr>
              <p:spPr bwMode="auto">
                <a:xfrm>
                  <a:off x="3420" y="408"/>
                  <a:ext cx="194" cy="328"/>
                </a:xfrm>
                <a:custGeom>
                  <a:avLst/>
                  <a:gdLst>
                    <a:gd name="T0" fmla="*/ 194 w 194"/>
                    <a:gd name="T1" fmla="*/ 154 h 328"/>
                    <a:gd name="T2" fmla="*/ 0 w 194"/>
                    <a:gd name="T3" fmla="*/ 0 h 328"/>
                    <a:gd name="T4" fmla="*/ 0 w 194"/>
                    <a:gd name="T5" fmla="*/ 207 h 328"/>
                    <a:gd name="T6" fmla="*/ 187 w 194"/>
                    <a:gd name="T7" fmla="*/ 328 h 328"/>
                    <a:gd name="T8" fmla="*/ 187 w 194"/>
                    <a:gd name="T9" fmla="*/ 147 h 328"/>
                    <a:gd name="T10" fmla="*/ 194 w 194"/>
                    <a:gd name="T11" fmla="*/ 147 h 328"/>
                    <a:gd name="T12" fmla="*/ 194 w 194"/>
                    <a:gd name="T13" fmla="*/ 154 h 328"/>
                  </a:gdLst>
                  <a:ahLst/>
                  <a:cxnLst>
                    <a:cxn ang="0">
                      <a:pos x="T0" y="T1"/>
                    </a:cxn>
                    <a:cxn ang="0">
                      <a:pos x="T2" y="T3"/>
                    </a:cxn>
                    <a:cxn ang="0">
                      <a:pos x="T4" y="T5"/>
                    </a:cxn>
                    <a:cxn ang="0">
                      <a:pos x="T6" y="T7"/>
                    </a:cxn>
                    <a:cxn ang="0">
                      <a:pos x="T8" y="T9"/>
                    </a:cxn>
                    <a:cxn ang="0">
                      <a:pos x="T10" y="T11"/>
                    </a:cxn>
                    <a:cxn ang="0">
                      <a:pos x="T12" y="T13"/>
                    </a:cxn>
                  </a:cxnLst>
                  <a:rect l="0" t="0" r="r" b="b"/>
                  <a:pathLst>
                    <a:path w="194" h="328">
                      <a:moveTo>
                        <a:pt x="194" y="154"/>
                      </a:moveTo>
                      <a:lnTo>
                        <a:pt x="0" y="0"/>
                      </a:lnTo>
                      <a:lnTo>
                        <a:pt x="0" y="207"/>
                      </a:lnTo>
                      <a:lnTo>
                        <a:pt x="187" y="328"/>
                      </a:lnTo>
                      <a:lnTo>
                        <a:pt x="187" y="147"/>
                      </a:lnTo>
                      <a:lnTo>
                        <a:pt x="194" y="147"/>
                      </a:lnTo>
                      <a:lnTo>
                        <a:pt x="194" y="154"/>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38" name="Freeform 1223"/>
                <p:cNvSpPr>
                  <a:spLocks/>
                </p:cNvSpPr>
                <p:nvPr/>
              </p:nvSpPr>
              <p:spPr bwMode="auto">
                <a:xfrm>
                  <a:off x="3420" y="408"/>
                  <a:ext cx="194" cy="328"/>
                </a:xfrm>
                <a:custGeom>
                  <a:avLst/>
                  <a:gdLst>
                    <a:gd name="T0" fmla="*/ 194 w 194"/>
                    <a:gd name="T1" fmla="*/ 154 h 328"/>
                    <a:gd name="T2" fmla="*/ 0 w 194"/>
                    <a:gd name="T3" fmla="*/ 0 h 328"/>
                    <a:gd name="T4" fmla="*/ 0 w 194"/>
                    <a:gd name="T5" fmla="*/ 207 h 328"/>
                    <a:gd name="T6" fmla="*/ 187 w 194"/>
                    <a:gd name="T7" fmla="*/ 328 h 328"/>
                    <a:gd name="T8" fmla="*/ 187 w 194"/>
                    <a:gd name="T9" fmla="*/ 147 h 328"/>
                    <a:gd name="T10" fmla="*/ 194 w 194"/>
                    <a:gd name="T11" fmla="*/ 147 h 328"/>
                    <a:gd name="T12" fmla="*/ 187 w 194"/>
                    <a:gd name="T13" fmla="*/ 147 h 328"/>
                  </a:gdLst>
                  <a:ahLst/>
                  <a:cxnLst>
                    <a:cxn ang="0">
                      <a:pos x="T0" y="T1"/>
                    </a:cxn>
                    <a:cxn ang="0">
                      <a:pos x="T2" y="T3"/>
                    </a:cxn>
                    <a:cxn ang="0">
                      <a:pos x="T4" y="T5"/>
                    </a:cxn>
                    <a:cxn ang="0">
                      <a:pos x="T6" y="T7"/>
                    </a:cxn>
                    <a:cxn ang="0">
                      <a:pos x="T8" y="T9"/>
                    </a:cxn>
                    <a:cxn ang="0">
                      <a:pos x="T10" y="T11"/>
                    </a:cxn>
                    <a:cxn ang="0">
                      <a:pos x="T12" y="T13"/>
                    </a:cxn>
                  </a:cxnLst>
                  <a:rect l="0" t="0" r="r" b="b"/>
                  <a:pathLst>
                    <a:path w="194" h="328">
                      <a:moveTo>
                        <a:pt x="194" y="154"/>
                      </a:moveTo>
                      <a:lnTo>
                        <a:pt x="0" y="0"/>
                      </a:lnTo>
                      <a:lnTo>
                        <a:pt x="0" y="207"/>
                      </a:lnTo>
                      <a:lnTo>
                        <a:pt x="187" y="328"/>
                      </a:lnTo>
                      <a:lnTo>
                        <a:pt x="187" y="147"/>
                      </a:lnTo>
                      <a:lnTo>
                        <a:pt x="194" y="147"/>
                      </a:lnTo>
                      <a:lnTo>
                        <a:pt x="187" y="14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 name="Oval 1224"/>
                <p:cNvSpPr>
                  <a:spLocks noChangeArrowheads="1"/>
                </p:cNvSpPr>
                <p:nvPr/>
              </p:nvSpPr>
              <p:spPr bwMode="auto">
                <a:xfrm>
                  <a:off x="3610" y="578"/>
                  <a:ext cx="168" cy="248"/>
                </a:xfrm>
                <a:prstGeom prst="ellipse">
                  <a:avLst/>
                </a:prstGeom>
                <a:solidFill>
                  <a:srgbClr val="FFF9CC"/>
                </a:solidFill>
                <a:ln w="11113">
                  <a:solidFill>
                    <a:srgbClr val="000000"/>
                  </a:solidFill>
                  <a:round/>
                  <a:headEnd/>
                  <a:tailEnd/>
                </a:ln>
              </p:spPr>
              <p:txBody>
                <a:bodyPr/>
                <a:lstStyle/>
                <a:p>
                  <a:endParaRPr lang="ja-JP" altLang="en-US"/>
                </a:p>
              </p:txBody>
            </p:sp>
            <p:sp>
              <p:nvSpPr>
                <p:cNvPr id="40" name="Freeform 1225"/>
                <p:cNvSpPr>
                  <a:spLocks/>
                </p:cNvSpPr>
                <p:nvPr/>
              </p:nvSpPr>
              <p:spPr bwMode="auto">
                <a:xfrm>
                  <a:off x="3768" y="548"/>
                  <a:ext cx="53" cy="47"/>
                </a:xfrm>
                <a:custGeom>
                  <a:avLst/>
                  <a:gdLst>
                    <a:gd name="T0" fmla="*/ 0 w 53"/>
                    <a:gd name="T1" fmla="*/ 0 h 47"/>
                    <a:gd name="T2" fmla="*/ 0 w 53"/>
                    <a:gd name="T3" fmla="*/ 20 h 47"/>
                    <a:gd name="T4" fmla="*/ 0 w 53"/>
                    <a:gd name="T5" fmla="*/ 20 h 47"/>
                    <a:gd name="T6" fmla="*/ 6 w 53"/>
                    <a:gd name="T7" fmla="*/ 20 h 47"/>
                    <a:gd name="T8" fmla="*/ 6 w 53"/>
                    <a:gd name="T9" fmla="*/ 27 h 47"/>
                    <a:gd name="T10" fmla="*/ 13 w 53"/>
                    <a:gd name="T11" fmla="*/ 27 h 47"/>
                    <a:gd name="T12" fmla="*/ 20 w 53"/>
                    <a:gd name="T13" fmla="*/ 34 h 47"/>
                    <a:gd name="T14" fmla="*/ 46 w 53"/>
                    <a:gd name="T15" fmla="*/ 47 h 47"/>
                    <a:gd name="T16" fmla="*/ 53 w 53"/>
                    <a:gd name="T17" fmla="*/ 47 h 47"/>
                    <a:gd name="T18" fmla="*/ 0 w 53"/>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47">
                      <a:moveTo>
                        <a:pt x="0" y="0"/>
                      </a:moveTo>
                      <a:lnTo>
                        <a:pt x="0" y="20"/>
                      </a:lnTo>
                      <a:lnTo>
                        <a:pt x="0" y="20"/>
                      </a:lnTo>
                      <a:lnTo>
                        <a:pt x="6" y="20"/>
                      </a:lnTo>
                      <a:lnTo>
                        <a:pt x="6" y="27"/>
                      </a:lnTo>
                      <a:lnTo>
                        <a:pt x="13" y="27"/>
                      </a:lnTo>
                      <a:lnTo>
                        <a:pt x="20" y="34"/>
                      </a:lnTo>
                      <a:lnTo>
                        <a:pt x="46" y="47"/>
                      </a:lnTo>
                      <a:lnTo>
                        <a:pt x="53" y="47"/>
                      </a:lnTo>
                      <a:lnTo>
                        <a:pt x="0" y="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41" name="Freeform 1226"/>
                <p:cNvSpPr>
                  <a:spLocks/>
                </p:cNvSpPr>
                <p:nvPr/>
              </p:nvSpPr>
              <p:spPr bwMode="auto">
                <a:xfrm>
                  <a:off x="3768" y="548"/>
                  <a:ext cx="53" cy="47"/>
                </a:xfrm>
                <a:custGeom>
                  <a:avLst/>
                  <a:gdLst>
                    <a:gd name="T0" fmla="*/ 0 w 53"/>
                    <a:gd name="T1" fmla="*/ 0 h 47"/>
                    <a:gd name="T2" fmla="*/ 0 w 53"/>
                    <a:gd name="T3" fmla="*/ 14 h 47"/>
                    <a:gd name="T4" fmla="*/ 0 w 53"/>
                    <a:gd name="T5" fmla="*/ 20 h 47"/>
                    <a:gd name="T6" fmla="*/ 6 w 53"/>
                    <a:gd name="T7" fmla="*/ 20 h 47"/>
                    <a:gd name="T8" fmla="*/ 13 w 53"/>
                    <a:gd name="T9" fmla="*/ 27 h 47"/>
                    <a:gd name="T10" fmla="*/ 26 w 53"/>
                    <a:gd name="T11" fmla="*/ 27 h 47"/>
                    <a:gd name="T12" fmla="*/ 46 w 53"/>
                    <a:gd name="T13" fmla="*/ 47 h 47"/>
                    <a:gd name="T14" fmla="*/ 53 w 53"/>
                    <a:gd name="T15" fmla="*/ 47 h 47"/>
                    <a:gd name="T16" fmla="*/ 0 w 53"/>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47">
                      <a:moveTo>
                        <a:pt x="0" y="0"/>
                      </a:moveTo>
                      <a:lnTo>
                        <a:pt x="0" y="14"/>
                      </a:lnTo>
                      <a:lnTo>
                        <a:pt x="0" y="20"/>
                      </a:lnTo>
                      <a:lnTo>
                        <a:pt x="6" y="20"/>
                      </a:lnTo>
                      <a:lnTo>
                        <a:pt x="13" y="27"/>
                      </a:lnTo>
                      <a:lnTo>
                        <a:pt x="26" y="27"/>
                      </a:lnTo>
                      <a:lnTo>
                        <a:pt x="46" y="47"/>
                      </a:lnTo>
                      <a:lnTo>
                        <a:pt x="53" y="47"/>
                      </a:lnTo>
                      <a:lnTo>
                        <a:pt x="0" y="0"/>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 name="Rectangle 1227"/>
                <p:cNvSpPr>
                  <a:spLocks noChangeArrowheads="1"/>
                </p:cNvSpPr>
                <p:nvPr/>
              </p:nvSpPr>
              <p:spPr bwMode="auto">
                <a:xfrm>
                  <a:off x="3730" y="551"/>
                  <a:ext cx="41" cy="34"/>
                </a:xfrm>
                <a:prstGeom prst="rect">
                  <a:avLst/>
                </a:prstGeom>
                <a:solidFill>
                  <a:srgbClr val="FFF9CC"/>
                </a:solidFill>
                <a:ln w="11113">
                  <a:solidFill>
                    <a:srgbClr val="000000"/>
                  </a:solidFill>
                  <a:miter lim="800000"/>
                  <a:headEnd/>
                  <a:tailEnd/>
                </a:ln>
              </p:spPr>
              <p:txBody>
                <a:bodyPr/>
                <a:lstStyle/>
                <a:p>
                  <a:endParaRPr lang="ja-JP" altLang="en-US"/>
                </a:p>
              </p:txBody>
            </p:sp>
            <p:sp>
              <p:nvSpPr>
                <p:cNvPr id="43" name="Rectangle 1228"/>
                <p:cNvSpPr>
                  <a:spLocks noChangeArrowheads="1"/>
                </p:cNvSpPr>
                <p:nvPr/>
              </p:nvSpPr>
              <p:spPr bwMode="auto">
                <a:xfrm>
                  <a:off x="3664" y="732"/>
                  <a:ext cx="74" cy="27"/>
                </a:xfrm>
                <a:prstGeom prst="rect">
                  <a:avLst/>
                </a:prstGeom>
                <a:solidFill>
                  <a:srgbClr val="FFF9CC"/>
                </a:solidFill>
                <a:ln w="11113">
                  <a:solidFill>
                    <a:srgbClr val="000000"/>
                  </a:solidFill>
                  <a:miter lim="800000"/>
                  <a:headEnd/>
                  <a:tailEnd/>
                </a:ln>
              </p:spPr>
              <p:txBody>
                <a:bodyPr/>
                <a:lstStyle/>
                <a:p>
                  <a:endParaRPr lang="ja-JP" altLang="en-US"/>
                </a:p>
              </p:txBody>
            </p:sp>
            <p:sp>
              <p:nvSpPr>
                <p:cNvPr id="44" name="Rectangle 1229"/>
                <p:cNvSpPr>
                  <a:spLocks noChangeArrowheads="1"/>
                </p:cNvSpPr>
                <p:nvPr/>
              </p:nvSpPr>
              <p:spPr bwMode="auto">
                <a:xfrm>
                  <a:off x="3707" y="782"/>
                  <a:ext cx="81" cy="14"/>
                </a:xfrm>
                <a:prstGeom prst="rect">
                  <a:avLst/>
                </a:prstGeom>
                <a:solidFill>
                  <a:srgbClr val="FFF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45" name="Freeform 1230"/>
                <p:cNvSpPr>
                  <a:spLocks/>
                </p:cNvSpPr>
                <p:nvPr/>
              </p:nvSpPr>
              <p:spPr bwMode="auto">
                <a:xfrm>
                  <a:off x="3667" y="749"/>
                  <a:ext cx="114" cy="27"/>
                </a:xfrm>
                <a:custGeom>
                  <a:avLst/>
                  <a:gdLst>
                    <a:gd name="T0" fmla="*/ 114 w 114"/>
                    <a:gd name="T1" fmla="*/ 27 h 27"/>
                    <a:gd name="T2" fmla="*/ 81 w 114"/>
                    <a:gd name="T3" fmla="*/ 0 h 27"/>
                    <a:gd name="T4" fmla="*/ 0 w 114"/>
                    <a:gd name="T5" fmla="*/ 0 h 27"/>
                    <a:gd name="T6" fmla="*/ 34 w 114"/>
                    <a:gd name="T7" fmla="*/ 27 h 27"/>
                    <a:gd name="T8" fmla="*/ 114 w 114"/>
                    <a:gd name="T9" fmla="*/ 27 h 27"/>
                    <a:gd name="T10" fmla="*/ 81 w 114"/>
                    <a:gd name="T11" fmla="*/ 0 h 27"/>
                    <a:gd name="T12" fmla="*/ 114 w 114"/>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14" h="27">
                      <a:moveTo>
                        <a:pt x="114" y="27"/>
                      </a:moveTo>
                      <a:lnTo>
                        <a:pt x="81" y="0"/>
                      </a:lnTo>
                      <a:lnTo>
                        <a:pt x="0" y="0"/>
                      </a:lnTo>
                      <a:lnTo>
                        <a:pt x="34" y="27"/>
                      </a:lnTo>
                      <a:lnTo>
                        <a:pt x="114" y="27"/>
                      </a:lnTo>
                      <a:lnTo>
                        <a:pt x="81" y="0"/>
                      </a:lnTo>
                      <a:lnTo>
                        <a:pt x="114" y="27"/>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1231"/>
                <p:cNvSpPr>
                  <a:spLocks/>
                </p:cNvSpPr>
                <p:nvPr/>
              </p:nvSpPr>
              <p:spPr bwMode="auto">
                <a:xfrm>
                  <a:off x="3667" y="749"/>
                  <a:ext cx="114" cy="27"/>
                </a:xfrm>
                <a:custGeom>
                  <a:avLst/>
                  <a:gdLst>
                    <a:gd name="T0" fmla="*/ 114 w 114"/>
                    <a:gd name="T1" fmla="*/ 27 h 27"/>
                    <a:gd name="T2" fmla="*/ 81 w 114"/>
                    <a:gd name="T3" fmla="*/ 0 h 27"/>
                    <a:gd name="T4" fmla="*/ 0 w 114"/>
                    <a:gd name="T5" fmla="*/ 0 h 27"/>
                    <a:gd name="T6" fmla="*/ 34 w 114"/>
                    <a:gd name="T7" fmla="*/ 27 h 27"/>
                    <a:gd name="T8" fmla="*/ 114 w 114"/>
                    <a:gd name="T9" fmla="*/ 27 h 27"/>
                    <a:gd name="T10" fmla="*/ 81 w 114"/>
                    <a:gd name="T11" fmla="*/ 0 h 27"/>
                  </a:gdLst>
                  <a:ahLst/>
                  <a:cxnLst>
                    <a:cxn ang="0">
                      <a:pos x="T0" y="T1"/>
                    </a:cxn>
                    <a:cxn ang="0">
                      <a:pos x="T2" y="T3"/>
                    </a:cxn>
                    <a:cxn ang="0">
                      <a:pos x="T4" y="T5"/>
                    </a:cxn>
                    <a:cxn ang="0">
                      <a:pos x="T6" y="T7"/>
                    </a:cxn>
                    <a:cxn ang="0">
                      <a:pos x="T8" y="T9"/>
                    </a:cxn>
                    <a:cxn ang="0">
                      <a:pos x="T10" y="T11"/>
                    </a:cxn>
                  </a:cxnLst>
                  <a:rect l="0" t="0" r="r" b="b"/>
                  <a:pathLst>
                    <a:path w="114" h="27">
                      <a:moveTo>
                        <a:pt x="114" y="27"/>
                      </a:moveTo>
                      <a:lnTo>
                        <a:pt x="81" y="0"/>
                      </a:lnTo>
                      <a:lnTo>
                        <a:pt x="0" y="0"/>
                      </a:lnTo>
                      <a:lnTo>
                        <a:pt x="34" y="27"/>
                      </a:lnTo>
                      <a:lnTo>
                        <a:pt x="114" y="27"/>
                      </a:lnTo>
                      <a:lnTo>
                        <a:pt x="8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 name="Freeform 1232"/>
                <p:cNvSpPr>
                  <a:spLocks/>
                </p:cNvSpPr>
                <p:nvPr/>
              </p:nvSpPr>
              <p:spPr bwMode="auto">
                <a:xfrm>
                  <a:off x="3667" y="749"/>
                  <a:ext cx="114" cy="27"/>
                </a:xfrm>
                <a:custGeom>
                  <a:avLst/>
                  <a:gdLst>
                    <a:gd name="T0" fmla="*/ 114 w 114"/>
                    <a:gd name="T1" fmla="*/ 27 h 27"/>
                    <a:gd name="T2" fmla="*/ 81 w 114"/>
                    <a:gd name="T3" fmla="*/ 0 h 27"/>
                    <a:gd name="T4" fmla="*/ 0 w 114"/>
                    <a:gd name="T5" fmla="*/ 0 h 27"/>
                    <a:gd name="T6" fmla="*/ 34 w 114"/>
                    <a:gd name="T7" fmla="*/ 27 h 27"/>
                    <a:gd name="T8" fmla="*/ 114 w 114"/>
                    <a:gd name="T9" fmla="*/ 27 h 27"/>
                    <a:gd name="T10" fmla="*/ 81 w 114"/>
                    <a:gd name="T11" fmla="*/ 0 h 27"/>
                  </a:gdLst>
                  <a:ahLst/>
                  <a:cxnLst>
                    <a:cxn ang="0">
                      <a:pos x="T0" y="T1"/>
                    </a:cxn>
                    <a:cxn ang="0">
                      <a:pos x="T2" y="T3"/>
                    </a:cxn>
                    <a:cxn ang="0">
                      <a:pos x="T4" y="T5"/>
                    </a:cxn>
                    <a:cxn ang="0">
                      <a:pos x="T6" y="T7"/>
                    </a:cxn>
                    <a:cxn ang="0">
                      <a:pos x="T8" y="T9"/>
                    </a:cxn>
                    <a:cxn ang="0">
                      <a:pos x="T10" y="T11"/>
                    </a:cxn>
                  </a:cxnLst>
                  <a:rect l="0" t="0" r="r" b="b"/>
                  <a:pathLst>
                    <a:path w="114" h="27">
                      <a:moveTo>
                        <a:pt x="114" y="27"/>
                      </a:moveTo>
                      <a:lnTo>
                        <a:pt x="81" y="0"/>
                      </a:lnTo>
                      <a:lnTo>
                        <a:pt x="0" y="0"/>
                      </a:lnTo>
                      <a:lnTo>
                        <a:pt x="34" y="27"/>
                      </a:lnTo>
                      <a:lnTo>
                        <a:pt x="114" y="27"/>
                      </a:lnTo>
                      <a:lnTo>
                        <a:pt x="8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 name="Freeform 1233"/>
                <p:cNvSpPr>
                  <a:spLocks/>
                </p:cNvSpPr>
                <p:nvPr/>
              </p:nvSpPr>
              <p:spPr bwMode="auto">
                <a:xfrm>
                  <a:off x="3694" y="722"/>
                  <a:ext cx="214" cy="94"/>
                </a:xfrm>
                <a:custGeom>
                  <a:avLst/>
                  <a:gdLst>
                    <a:gd name="T0" fmla="*/ 214 w 214"/>
                    <a:gd name="T1" fmla="*/ 87 h 94"/>
                    <a:gd name="T2" fmla="*/ 80 w 214"/>
                    <a:gd name="T3" fmla="*/ 0 h 94"/>
                    <a:gd name="T4" fmla="*/ 0 w 214"/>
                    <a:gd name="T5" fmla="*/ 0 h 94"/>
                    <a:gd name="T6" fmla="*/ 127 w 214"/>
                    <a:gd name="T7" fmla="*/ 94 h 94"/>
                    <a:gd name="T8" fmla="*/ 214 w 214"/>
                    <a:gd name="T9" fmla="*/ 87 h 94"/>
                  </a:gdLst>
                  <a:ahLst/>
                  <a:cxnLst>
                    <a:cxn ang="0">
                      <a:pos x="T0" y="T1"/>
                    </a:cxn>
                    <a:cxn ang="0">
                      <a:pos x="T2" y="T3"/>
                    </a:cxn>
                    <a:cxn ang="0">
                      <a:pos x="T4" y="T5"/>
                    </a:cxn>
                    <a:cxn ang="0">
                      <a:pos x="T6" y="T7"/>
                    </a:cxn>
                    <a:cxn ang="0">
                      <a:pos x="T8" y="T9"/>
                    </a:cxn>
                  </a:cxnLst>
                  <a:rect l="0" t="0" r="r" b="b"/>
                  <a:pathLst>
                    <a:path w="214" h="94">
                      <a:moveTo>
                        <a:pt x="214" y="87"/>
                      </a:moveTo>
                      <a:lnTo>
                        <a:pt x="80" y="0"/>
                      </a:lnTo>
                      <a:lnTo>
                        <a:pt x="0" y="0"/>
                      </a:lnTo>
                      <a:lnTo>
                        <a:pt x="127" y="94"/>
                      </a:lnTo>
                      <a:lnTo>
                        <a:pt x="214" y="87"/>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9" name="Freeform 1234"/>
                <p:cNvSpPr>
                  <a:spLocks/>
                </p:cNvSpPr>
                <p:nvPr/>
              </p:nvSpPr>
              <p:spPr bwMode="auto">
                <a:xfrm>
                  <a:off x="3781" y="675"/>
                  <a:ext cx="227" cy="114"/>
                </a:xfrm>
                <a:custGeom>
                  <a:avLst/>
                  <a:gdLst>
                    <a:gd name="T0" fmla="*/ 0 w 227"/>
                    <a:gd name="T1" fmla="*/ 0 h 114"/>
                    <a:gd name="T2" fmla="*/ 94 w 227"/>
                    <a:gd name="T3" fmla="*/ 20 h 114"/>
                    <a:gd name="T4" fmla="*/ 227 w 227"/>
                    <a:gd name="T5" fmla="*/ 114 h 114"/>
                    <a:gd name="T6" fmla="*/ 147 w 227"/>
                    <a:gd name="T7" fmla="*/ 94 h 114"/>
                    <a:gd name="T8" fmla="*/ 33 w 227"/>
                    <a:gd name="T9" fmla="*/ 14 h 114"/>
                    <a:gd name="T10" fmla="*/ 13 w 227"/>
                    <a:gd name="T11" fmla="*/ 14 h 114"/>
                    <a:gd name="T12" fmla="*/ 0 w 227"/>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27" h="114">
                      <a:moveTo>
                        <a:pt x="0" y="0"/>
                      </a:moveTo>
                      <a:lnTo>
                        <a:pt x="94" y="20"/>
                      </a:lnTo>
                      <a:lnTo>
                        <a:pt x="227" y="114"/>
                      </a:lnTo>
                      <a:lnTo>
                        <a:pt x="147" y="94"/>
                      </a:lnTo>
                      <a:lnTo>
                        <a:pt x="33" y="14"/>
                      </a:lnTo>
                      <a:lnTo>
                        <a:pt x="13" y="14"/>
                      </a:lnTo>
                      <a:lnTo>
                        <a:pt x="0" y="0"/>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0" name="Freeform 1235"/>
                <p:cNvSpPr>
                  <a:spLocks/>
                </p:cNvSpPr>
                <p:nvPr/>
              </p:nvSpPr>
              <p:spPr bwMode="auto">
                <a:xfrm>
                  <a:off x="3781" y="595"/>
                  <a:ext cx="94" cy="100"/>
                </a:xfrm>
                <a:custGeom>
                  <a:avLst/>
                  <a:gdLst>
                    <a:gd name="T0" fmla="*/ 94 w 94"/>
                    <a:gd name="T1" fmla="*/ 0 h 100"/>
                    <a:gd name="T2" fmla="*/ 0 w 94"/>
                    <a:gd name="T3" fmla="*/ 20 h 100"/>
                    <a:gd name="T4" fmla="*/ 0 w 94"/>
                    <a:gd name="T5" fmla="*/ 74 h 100"/>
                    <a:gd name="T6" fmla="*/ 94 w 94"/>
                    <a:gd name="T7" fmla="*/ 100 h 100"/>
                    <a:gd name="T8" fmla="*/ 94 w 94"/>
                    <a:gd name="T9" fmla="*/ 0 h 100"/>
                    <a:gd name="T10" fmla="*/ 94 w 94"/>
                    <a:gd name="T11" fmla="*/ 0 h 100"/>
                    <a:gd name="T12" fmla="*/ 94 w 94"/>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94" h="100">
                      <a:moveTo>
                        <a:pt x="94" y="0"/>
                      </a:moveTo>
                      <a:lnTo>
                        <a:pt x="0" y="20"/>
                      </a:lnTo>
                      <a:lnTo>
                        <a:pt x="0" y="74"/>
                      </a:lnTo>
                      <a:lnTo>
                        <a:pt x="94" y="100"/>
                      </a:lnTo>
                      <a:lnTo>
                        <a:pt x="94" y="0"/>
                      </a:lnTo>
                      <a:lnTo>
                        <a:pt x="94" y="0"/>
                      </a:lnTo>
                      <a:lnTo>
                        <a:pt x="94" y="0"/>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Line 1236"/>
                <p:cNvSpPr>
                  <a:spLocks noChangeShapeType="1"/>
                </p:cNvSpPr>
                <p:nvPr/>
              </p:nvSpPr>
              <p:spPr bwMode="auto">
                <a:xfrm>
                  <a:off x="3774" y="716"/>
                  <a:ext cx="114"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 name="Freeform 1237"/>
                <p:cNvSpPr>
                  <a:spLocks/>
                </p:cNvSpPr>
                <p:nvPr/>
              </p:nvSpPr>
              <p:spPr bwMode="auto">
                <a:xfrm>
                  <a:off x="3868" y="588"/>
                  <a:ext cx="140" cy="194"/>
                </a:xfrm>
                <a:custGeom>
                  <a:avLst/>
                  <a:gdLst>
                    <a:gd name="T0" fmla="*/ 140 w 140"/>
                    <a:gd name="T1" fmla="*/ 101 h 194"/>
                    <a:gd name="T2" fmla="*/ 0 w 140"/>
                    <a:gd name="T3" fmla="*/ 0 h 194"/>
                    <a:gd name="T4" fmla="*/ 0 w 140"/>
                    <a:gd name="T5" fmla="*/ 101 h 194"/>
                    <a:gd name="T6" fmla="*/ 140 w 140"/>
                    <a:gd name="T7" fmla="*/ 194 h 194"/>
                    <a:gd name="T8" fmla="*/ 140 w 140"/>
                    <a:gd name="T9" fmla="*/ 101 h 194"/>
                  </a:gdLst>
                  <a:ahLst/>
                  <a:cxnLst>
                    <a:cxn ang="0">
                      <a:pos x="T0" y="T1"/>
                    </a:cxn>
                    <a:cxn ang="0">
                      <a:pos x="T2" y="T3"/>
                    </a:cxn>
                    <a:cxn ang="0">
                      <a:pos x="T4" y="T5"/>
                    </a:cxn>
                    <a:cxn ang="0">
                      <a:pos x="T6" y="T7"/>
                    </a:cxn>
                    <a:cxn ang="0">
                      <a:pos x="T8" y="T9"/>
                    </a:cxn>
                  </a:cxnLst>
                  <a:rect l="0" t="0" r="r" b="b"/>
                  <a:pathLst>
                    <a:path w="140" h="194">
                      <a:moveTo>
                        <a:pt x="140" y="101"/>
                      </a:moveTo>
                      <a:lnTo>
                        <a:pt x="0" y="0"/>
                      </a:lnTo>
                      <a:lnTo>
                        <a:pt x="0" y="101"/>
                      </a:lnTo>
                      <a:lnTo>
                        <a:pt x="140" y="194"/>
                      </a:lnTo>
                      <a:lnTo>
                        <a:pt x="140" y="101"/>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53" name="Freeform 1238"/>
                <p:cNvSpPr>
                  <a:spLocks/>
                </p:cNvSpPr>
                <p:nvPr/>
              </p:nvSpPr>
              <p:spPr bwMode="auto">
                <a:xfrm>
                  <a:off x="3868" y="588"/>
                  <a:ext cx="147" cy="194"/>
                </a:xfrm>
                <a:custGeom>
                  <a:avLst/>
                  <a:gdLst>
                    <a:gd name="T0" fmla="*/ 147 w 147"/>
                    <a:gd name="T1" fmla="*/ 101 h 194"/>
                    <a:gd name="T2" fmla="*/ 0 w 147"/>
                    <a:gd name="T3" fmla="*/ 0 h 194"/>
                    <a:gd name="T4" fmla="*/ 0 w 147"/>
                    <a:gd name="T5" fmla="*/ 101 h 194"/>
                    <a:gd name="T6" fmla="*/ 147 w 147"/>
                    <a:gd name="T7" fmla="*/ 194 h 194"/>
                    <a:gd name="T8" fmla="*/ 147 w 147"/>
                    <a:gd name="T9" fmla="*/ 101 h 194"/>
                  </a:gdLst>
                  <a:ahLst/>
                  <a:cxnLst>
                    <a:cxn ang="0">
                      <a:pos x="T0" y="T1"/>
                    </a:cxn>
                    <a:cxn ang="0">
                      <a:pos x="T2" y="T3"/>
                    </a:cxn>
                    <a:cxn ang="0">
                      <a:pos x="T4" y="T5"/>
                    </a:cxn>
                    <a:cxn ang="0">
                      <a:pos x="T6" y="T7"/>
                    </a:cxn>
                    <a:cxn ang="0">
                      <a:pos x="T8" y="T9"/>
                    </a:cxn>
                  </a:cxnLst>
                  <a:rect l="0" t="0" r="r" b="b"/>
                  <a:pathLst>
                    <a:path w="147" h="194">
                      <a:moveTo>
                        <a:pt x="147" y="101"/>
                      </a:moveTo>
                      <a:lnTo>
                        <a:pt x="0" y="0"/>
                      </a:lnTo>
                      <a:lnTo>
                        <a:pt x="0" y="101"/>
                      </a:lnTo>
                      <a:lnTo>
                        <a:pt x="147" y="194"/>
                      </a:lnTo>
                      <a:lnTo>
                        <a:pt x="147" y="101"/>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4" name="Freeform 1239"/>
                <p:cNvSpPr>
                  <a:spLocks/>
                </p:cNvSpPr>
                <p:nvPr/>
              </p:nvSpPr>
              <p:spPr bwMode="auto">
                <a:xfrm>
                  <a:off x="3941" y="649"/>
                  <a:ext cx="67" cy="127"/>
                </a:xfrm>
                <a:custGeom>
                  <a:avLst/>
                  <a:gdLst>
                    <a:gd name="T0" fmla="*/ 67 w 67"/>
                    <a:gd name="T1" fmla="*/ 40 h 127"/>
                    <a:gd name="T2" fmla="*/ 67 w 67"/>
                    <a:gd name="T3" fmla="*/ 127 h 127"/>
                    <a:gd name="T4" fmla="*/ 0 w 67"/>
                    <a:gd name="T5" fmla="*/ 80 h 127"/>
                    <a:gd name="T6" fmla="*/ 0 w 67"/>
                    <a:gd name="T7" fmla="*/ 0 h 127"/>
                    <a:gd name="T8" fmla="*/ 67 w 67"/>
                    <a:gd name="T9" fmla="*/ 40 h 127"/>
                  </a:gdLst>
                  <a:ahLst/>
                  <a:cxnLst>
                    <a:cxn ang="0">
                      <a:pos x="T0" y="T1"/>
                    </a:cxn>
                    <a:cxn ang="0">
                      <a:pos x="T2" y="T3"/>
                    </a:cxn>
                    <a:cxn ang="0">
                      <a:pos x="T4" y="T5"/>
                    </a:cxn>
                    <a:cxn ang="0">
                      <a:pos x="T6" y="T7"/>
                    </a:cxn>
                    <a:cxn ang="0">
                      <a:pos x="T8" y="T9"/>
                    </a:cxn>
                  </a:cxnLst>
                  <a:rect l="0" t="0" r="r" b="b"/>
                  <a:pathLst>
                    <a:path w="67" h="127">
                      <a:moveTo>
                        <a:pt x="67" y="40"/>
                      </a:moveTo>
                      <a:lnTo>
                        <a:pt x="67" y="127"/>
                      </a:lnTo>
                      <a:lnTo>
                        <a:pt x="0" y="80"/>
                      </a:lnTo>
                      <a:lnTo>
                        <a:pt x="0" y="0"/>
                      </a:lnTo>
                      <a:lnTo>
                        <a:pt x="67" y="4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55" name="Freeform 1240"/>
                <p:cNvSpPr>
                  <a:spLocks/>
                </p:cNvSpPr>
                <p:nvPr/>
              </p:nvSpPr>
              <p:spPr bwMode="auto">
                <a:xfrm>
                  <a:off x="3941" y="649"/>
                  <a:ext cx="67" cy="133"/>
                </a:xfrm>
                <a:custGeom>
                  <a:avLst/>
                  <a:gdLst>
                    <a:gd name="T0" fmla="*/ 67 w 67"/>
                    <a:gd name="T1" fmla="*/ 46 h 133"/>
                    <a:gd name="T2" fmla="*/ 67 w 67"/>
                    <a:gd name="T3" fmla="*/ 133 h 133"/>
                    <a:gd name="T4" fmla="*/ 0 w 67"/>
                    <a:gd name="T5" fmla="*/ 87 h 133"/>
                    <a:gd name="T6" fmla="*/ 0 w 67"/>
                    <a:gd name="T7" fmla="*/ 0 h 133"/>
                    <a:gd name="T8" fmla="*/ 67 w 67"/>
                    <a:gd name="T9" fmla="*/ 46 h 133"/>
                  </a:gdLst>
                  <a:ahLst/>
                  <a:cxnLst>
                    <a:cxn ang="0">
                      <a:pos x="T0" y="T1"/>
                    </a:cxn>
                    <a:cxn ang="0">
                      <a:pos x="T2" y="T3"/>
                    </a:cxn>
                    <a:cxn ang="0">
                      <a:pos x="T4" y="T5"/>
                    </a:cxn>
                    <a:cxn ang="0">
                      <a:pos x="T6" y="T7"/>
                    </a:cxn>
                    <a:cxn ang="0">
                      <a:pos x="T8" y="T9"/>
                    </a:cxn>
                  </a:cxnLst>
                  <a:rect l="0" t="0" r="r" b="b"/>
                  <a:pathLst>
                    <a:path w="67" h="133">
                      <a:moveTo>
                        <a:pt x="67" y="46"/>
                      </a:moveTo>
                      <a:lnTo>
                        <a:pt x="67" y="133"/>
                      </a:lnTo>
                      <a:lnTo>
                        <a:pt x="0" y="87"/>
                      </a:lnTo>
                      <a:lnTo>
                        <a:pt x="0" y="0"/>
                      </a:lnTo>
                      <a:lnTo>
                        <a:pt x="67" y="46"/>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 name="Line 1241"/>
                <p:cNvSpPr>
                  <a:spLocks noChangeShapeType="1"/>
                </p:cNvSpPr>
                <p:nvPr/>
              </p:nvSpPr>
              <p:spPr bwMode="auto">
                <a:xfrm flipV="1">
                  <a:off x="4002" y="689"/>
                  <a:ext cx="1"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Line 1242"/>
                <p:cNvSpPr>
                  <a:spLocks noChangeShapeType="1"/>
                </p:cNvSpPr>
                <p:nvPr/>
              </p:nvSpPr>
              <p:spPr bwMode="auto">
                <a:xfrm flipV="1">
                  <a:off x="4002" y="689"/>
                  <a:ext cx="1"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Line 1243"/>
                <p:cNvSpPr>
                  <a:spLocks noChangeShapeType="1"/>
                </p:cNvSpPr>
                <p:nvPr/>
              </p:nvSpPr>
              <p:spPr bwMode="auto">
                <a:xfrm flipV="1">
                  <a:off x="3995" y="682"/>
                  <a:ext cx="1"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 name="Line 1244"/>
                <p:cNvSpPr>
                  <a:spLocks noChangeShapeType="1"/>
                </p:cNvSpPr>
                <p:nvPr/>
              </p:nvSpPr>
              <p:spPr bwMode="auto">
                <a:xfrm>
                  <a:off x="3982" y="675"/>
                  <a:ext cx="1" cy="8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 name="Line 1245"/>
                <p:cNvSpPr>
                  <a:spLocks noChangeShapeType="1"/>
                </p:cNvSpPr>
                <p:nvPr/>
              </p:nvSpPr>
              <p:spPr bwMode="auto">
                <a:xfrm flipV="1">
                  <a:off x="3975" y="669"/>
                  <a:ext cx="1"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 name="Line 1246"/>
                <p:cNvSpPr>
                  <a:spLocks noChangeShapeType="1"/>
                </p:cNvSpPr>
                <p:nvPr/>
              </p:nvSpPr>
              <p:spPr bwMode="auto">
                <a:xfrm flipV="1">
                  <a:off x="3975" y="669"/>
                  <a:ext cx="1"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 name="Line 1247"/>
                <p:cNvSpPr>
                  <a:spLocks noChangeShapeType="1"/>
                </p:cNvSpPr>
                <p:nvPr/>
              </p:nvSpPr>
              <p:spPr bwMode="auto">
                <a:xfrm flipV="1">
                  <a:off x="3975" y="669"/>
                  <a:ext cx="1"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 name="Line 1248"/>
                <p:cNvSpPr>
                  <a:spLocks noChangeShapeType="1"/>
                </p:cNvSpPr>
                <p:nvPr/>
              </p:nvSpPr>
              <p:spPr bwMode="auto">
                <a:xfrm>
                  <a:off x="3968" y="669"/>
                  <a:ext cx="1"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 name="Line 1249"/>
                <p:cNvSpPr>
                  <a:spLocks noChangeShapeType="1"/>
                </p:cNvSpPr>
                <p:nvPr/>
              </p:nvSpPr>
              <p:spPr bwMode="auto">
                <a:xfrm flipV="1">
                  <a:off x="3988" y="682"/>
                  <a:ext cx="1"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 name="Line 1250"/>
                <p:cNvSpPr>
                  <a:spLocks noChangeShapeType="1"/>
                </p:cNvSpPr>
                <p:nvPr/>
              </p:nvSpPr>
              <p:spPr bwMode="auto">
                <a:xfrm flipV="1">
                  <a:off x="3962" y="662"/>
                  <a:ext cx="1"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 name="Line 1251"/>
                <p:cNvSpPr>
                  <a:spLocks noChangeShapeType="1"/>
                </p:cNvSpPr>
                <p:nvPr/>
              </p:nvSpPr>
              <p:spPr bwMode="auto">
                <a:xfrm flipV="1">
                  <a:off x="3962" y="655"/>
                  <a:ext cx="1" cy="8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 name="Line 1252"/>
                <p:cNvSpPr>
                  <a:spLocks noChangeShapeType="1"/>
                </p:cNvSpPr>
                <p:nvPr/>
              </p:nvSpPr>
              <p:spPr bwMode="auto">
                <a:xfrm flipV="1">
                  <a:off x="3955" y="655"/>
                  <a:ext cx="1" cy="7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 name="Line 1253"/>
                <p:cNvSpPr>
                  <a:spLocks noChangeShapeType="1"/>
                </p:cNvSpPr>
                <p:nvPr/>
              </p:nvSpPr>
              <p:spPr bwMode="auto">
                <a:xfrm flipV="1">
                  <a:off x="3948" y="649"/>
                  <a:ext cx="1" cy="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 name="Freeform 1254"/>
                <p:cNvSpPr>
                  <a:spLocks/>
                </p:cNvSpPr>
                <p:nvPr/>
              </p:nvSpPr>
              <p:spPr bwMode="auto">
                <a:xfrm>
                  <a:off x="3875" y="602"/>
                  <a:ext cx="66" cy="127"/>
                </a:xfrm>
                <a:custGeom>
                  <a:avLst/>
                  <a:gdLst>
                    <a:gd name="T0" fmla="*/ 66 w 66"/>
                    <a:gd name="T1" fmla="*/ 40 h 127"/>
                    <a:gd name="T2" fmla="*/ 66 w 66"/>
                    <a:gd name="T3" fmla="*/ 127 h 127"/>
                    <a:gd name="T4" fmla="*/ 0 w 66"/>
                    <a:gd name="T5" fmla="*/ 80 h 127"/>
                    <a:gd name="T6" fmla="*/ 0 w 66"/>
                    <a:gd name="T7" fmla="*/ 0 h 127"/>
                    <a:gd name="T8" fmla="*/ 66 w 66"/>
                    <a:gd name="T9" fmla="*/ 40 h 127"/>
                  </a:gdLst>
                  <a:ahLst/>
                  <a:cxnLst>
                    <a:cxn ang="0">
                      <a:pos x="T0" y="T1"/>
                    </a:cxn>
                    <a:cxn ang="0">
                      <a:pos x="T2" y="T3"/>
                    </a:cxn>
                    <a:cxn ang="0">
                      <a:pos x="T4" y="T5"/>
                    </a:cxn>
                    <a:cxn ang="0">
                      <a:pos x="T6" y="T7"/>
                    </a:cxn>
                    <a:cxn ang="0">
                      <a:pos x="T8" y="T9"/>
                    </a:cxn>
                  </a:cxnLst>
                  <a:rect l="0" t="0" r="r" b="b"/>
                  <a:pathLst>
                    <a:path w="66" h="127">
                      <a:moveTo>
                        <a:pt x="66" y="40"/>
                      </a:moveTo>
                      <a:lnTo>
                        <a:pt x="66" y="127"/>
                      </a:lnTo>
                      <a:lnTo>
                        <a:pt x="0" y="80"/>
                      </a:lnTo>
                      <a:lnTo>
                        <a:pt x="0" y="0"/>
                      </a:lnTo>
                      <a:lnTo>
                        <a:pt x="66" y="4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70" name="Freeform 1255"/>
                <p:cNvSpPr>
                  <a:spLocks/>
                </p:cNvSpPr>
                <p:nvPr/>
              </p:nvSpPr>
              <p:spPr bwMode="auto">
                <a:xfrm>
                  <a:off x="3875" y="602"/>
                  <a:ext cx="66" cy="134"/>
                </a:xfrm>
                <a:custGeom>
                  <a:avLst/>
                  <a:gdLst>
                    <a:gd name="T0" fmla="*/ 66 w 66"/>
                    <a:gd name="T1" fmla="*/ 47 h 134"/>
                    <a:gd name="T2" fmla="*/ 66 w 66"/>
                    <a:gd name="T3" fmla="*/ 134 h 134"/>
                    <a:gd name="T4" fmla="*/ 0 w 66"/>
                    <a:gd name="T5" fmla="*/ 87 h 134"/>
                    <a:gd name="T6" fmla="*/ 0 w 66"/>
                    <a:gd name="T7" fmla="*/ 0 h 134"/>
                    <a:gd name="T8" fmla="*/ 66 w 66"/>
                    <a:gd name="T9" fmla="*/ 47 h 134"/>
                  </a:gdLst>
                  <a:ahLst/>
                  <a:cxnLst>
                    <a:cxn ang="0">
                      <a:pos x="T0" y="T1"/>
                    </a:cxn>
                    <a:cxn ang="0">
                      <a:pos x="T2" y="T3"/>
                    </a:cxn>
                    <a:cxn ang="0">
                      <a:pos x="T4" y="T5"/>
                    </a:cxn>
                    <a:cxn ang="0">
                      <a:pos x="T6" y="T7"/>
                    </a:cxn>
                    <a:cxn ang="0">
                      <a:pos x="T8" y="T9"/>
                    </a:cxn>
                  </a:cxnLst>
                  <a:rect l="0" t="0" r="r" b="b"/>
                  <a:pathLst>
                    <a:path w="66" h="134">
                      <a:moveTo>
                        <a:pt x="66" y="47"/>
                      </a:moveTo>
                      <a:lnTo>
                        <a:pt x="66" y="134"/>
                      </a:lnTo>
                      <a:lnTo>
                        <a:pt x="0" y="87"/>
                      </a:lnTo>
                      <a:lnTo>
                        <a:pt x="0" y="0"/>
                      </a:lnTo>
                      <a:lnTo>
                        <a:pt x="66" y="47"/>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 name="Line 1256"/>
                <p:cNvSpPr>
                  <a:spLocks noChangeShapeType="1"/>
                </p:cNvSpPr>
                <p:nvPr/>
              </p:nvSpPr>
              <p:spPr bwMode="auto">
                <a:xfrm>
                  <a:off x="3875" y="609"/>
                  <a:ext cx="60"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 name="Line 1257"/>
                <p:cNvSpPr>
                  <a:spLocks noChangeShapeType="1"/>
                </p:cNvSpPr>
                <p:nvPr/>
              </p:nvSpPr>
              <p:spPr bwMode="auto">
                <a:xfrm>
                  <a:off x="3875" y="609"/>
                  <a:ext cx="60" cy="4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 name="Line 1258"/>
                <p:cNvSpPr>
                  <a:spLocks noChangeShapeType="1"/>
                </p:cNvSpPr>
                <p:nvPr/>
              </p:nvSpPr>
              <p:spPr bwMode="auto">
                <a:xfrm>
                  <a:off x="3875" y="622"/>
                  <a:ext cx="60"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4" name="Line 1259"/>
                <p:cNvSpPr>
                  <a:spLocks noChangeShapeType="1"/>
                </p:cNvSpPr>
                <p:nvPr/>
              </p:nvSpPr>
              <p:spPr bwMode="auto">
                <a:xfrm>
                  <a:off x="3875" y="629"/>
                  <a:ext cx="60"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5" name="Line 1260"/>
                <p:cNvSpPr>
                  <a:spLocks noChangeShapeType="1"/>
                </p:cNvSpPr>
                <p:nvPr/>
              </p:nvSpPr>
              <p:spPr bwMode="auto">
                <a:xfrm>
                  <a:off x="3875" y="635"/>
                  <a:ext cx="60"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6" name="Line 1261"/>
                <p:cNvSpPr>
                  <a:spLocks noChangeShapeType="1"/>
                </p:cNvSpPr>
                <p:nvPr/>
              </p:nvSpPr>
              <p:spPr bwMode="auto">
                <a:xfrm>
                  <a:off x="3875" y="649"/>
                  <a:ext cx="60"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 name="Line 1262"/>
                <p:cNvSpPr>
                  <a:spLocks noChangeShapeType="1"/>
                </p:cNvSpPr>
                <p:nvPr/>
              </p:nvSpPr>
              <p:spPr bwMode="auto">
                <a:xfrm>
                  <a:off x="3875" y="649"/>
                  <a:ext cx="60"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 name="Line 1263"/>
                <p:cNvSpPr>
                  <a:spLocks noChangeShapeType="1"/>
                </p:cNvSpPr>
                <p:nvPr/>
              </p:nvSpPr>
              <p:spPr bwMode="auto">
                <a:xfrm>
                  <a:off x="3875" y="655"/>
                  <a:ext cx="60"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9" name="Line 1264"/>
                <p:cNvSpPr>
                  <a:spLocks noChangeShapeType="1"/>
                </p:cNvSpPr>
                <p:nvPr/>
              </p:nvSpPr>
              <p:spPr bwMode="auto">
                <a:xfrm>
                  <a:off x="3875" y="662"/>
                  <a:ext cx="60"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 name="Line 1265"/>
                <p:cNvSpPr>
                  <a:spLocks noChangeShapeType="1"/>
                </p:cNvSpPr>
                <p:nvPr/>
              </p:nvSpPr>
              <p:spPr bwMode="auto">
                <a:xfrm>
                  <a:off x="3875" y="669"/>
                  <a:ext cx="60"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 name="Line 1266"/>
                <p:cNvSpPr>
                  <a:spLocks noChangeShapeType="1"/>
                </p:cNvSpPr>
                <p:nvPr/>
              </p:nvSpPr>
              <p:spPr bwMode="auto">
                <a:xfrm>
                  <a:off x="3875" y="675"/>
                  <a:ext cx="60" cy="4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 name="Line 1267"/>
                <p:cNvSpPr>
                  <a:spLocks noChangeShapeType="1"/>
                </p:cNvSpPr>
                <p:nvPr/>
              </p:nvSpPr>
              <p:spPr bwMode="auto">
                <a:xfrm flipV="1">
                  <a:off x="3781" y="588"/>
                  <a:ext cx="87" cy="2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 name="Line 1268"/>
                <p:cNvSpPr>
                  <a:spLocks noChangeShapeType="1"/>
                </p:cNvSpPr>
                <p:nvPr/>
              </p:nvSpPr>
              <p:spPr bwMode="auto">
                <a:xfrm>
                  <a:off x="3774" y="669"/>
                  <a:ext cx="94"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 name="Line 1269"/>
                <p:cNvSpPr>
                  <a:spLocks noChangeShapeType="1"/>
                </p:cNvSpPr>
                <p:nvPr/>
              </p:nvSpPr>
              <p:spPr bwMode="auto">
                <a:xfrm>
                  <a:off x="3928" y="762"/>
                  <a:ext cx="80"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 name="Rectangle 1270"/>
                <p:cNvSpPr>
                  <a:spLocks noChangeArrowheads="1"/>
                </p:cNvSpPr>
                <p:nvPr/>
              </p:nvSpPr>
              <p:spPr bwMode="auto">
                <a:xfrm>
                  <a:off x="3690" y="571"/>
                  <a:ext cx="88" cy="148"/>
                </a:xfrm>
                <a:prstGeom prst="rect">
                  <a:avLst/>
                </a:prstGeom>
                <a:solidFill>
                  <a:srgbClr val="FFF9CC"/>
                </a:solidFill>
                <a:ln w="11113">
                  <a:solidFill>
                    <a:srgbClr val="000000"/>
                  </a:solidFill>
                  <a:miter lim="800000"/>
                  <a:headEnd/>
                  <a:tailEnd/>
                </a:ln>
              </p:spPr>
              <p:txBody>
                <a:bodyPr/>
                <a:lstStyle/>
                <a:p>
                  <a:endParaRPr lang="ja-JP" altLang="en-US"/>
                </a:p>
              </p:txBody>
            </p:sp>
            <p:sp>
              <p:nvSpPr>
                <p:cNvPr id="86" name="Oval 1271"/>
                <p:cNvSpPr>
                  <a:spLocks noChangeArrowheads="1"/>
                </p:cNvSpPr>
                <p:nvPr/>
              </p:nvSpPr>
              <p:spPr bwMode="auto">
                <a:xfrm>
                  <a:off x="3908" y="776"/>
                  <a:ext cx="40" cy="13"/>
                </a:xfrm>
                <a:prstGeom prst="ellipse">
                  <a:avLst/>
                </a:pr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7" name="Freeform 1272"/>
                <p:cNvSpPr>
                  <a:spLocks/>
                </p:cNvSpPr>
                <p:nvPr/>
              </p:nvSpPr>
              <p:spPr bwMode="auto">
                <a:xfrm>
                  <a:off x="3915" y="756"/>
                  <a:ext cx="13" cy="40"/>
                </a:xfrm>
                <a:custGeom>
                  <a:avLst/>
                  <a:gdLst>
                    <a:gd name="T0" fmla="*/ 6 w 13"/>
                    <a:gd name="T1" fmla="*/ 40 h 40"/>
                    <a:gd name="T2" fmla="*/ 6 w 13"/>
                    <a:gd name="T3" fmla="*/ 33 h 40"/>
                    <a:gd name="T4" fmla="*/ 0 w 13"/>
                    <a:gd name="T5" fmla="*/ 33 h 40"/>
                    <a:gd name="T6" fmla="*/ 0 w 13"/>
                    <a:gd name="T7" fmla="*/ 33 h 40"/>
                    <a:gd name="T8" fmla="*/ 0 w 13"/>
                    <a:gd name="T9" fmla="*/ 33 h 40"/>
                    <a:gd name="T10" fmla="*/ 0 w 13"/>
                    <a:gd name="T11" fmla="*/ 26 h 40"/>
                    <a:gd name="T12" fmla="*/ 0 w 13"/>
                    <a:gd name="T13" fmla="*/ 26 h 40"/>
                    <a:gd name="T14" fmla="*/ 0 w 13"/>
                    <a:gd name="T15" fmla="*/ 20 h 40"/>
                    <a:gd name="T16" fmla="*/ 0 w 13"/>
                    <a:gd name="T17" fmla="*/ 20 h 40"/>
                    <a:gd name="T18" fmla="*/ 0 w 13"/>
                    <a:gd name="T19" fmla="*/ 13 h 40"/>
                    <a:gd name="T20" fmla="*/ 6 w 13"/>
                    <a:gd name="T21" fmla="*/ 13 h 40"/>
                    <a:gd name="T22" fmla="*/ 6 w 13"/>
                    <a:gd name="T23" fmla="*/ 13 h 40"/>
                    <a:gd name="T24" fmla="*/ 6 w 13"/>
                    <a:gd name="T25" fmla="*/ 6 h 40"/>
                    <a:gd name="T26" fmla="*/ 6 w 13"/>
                    <a:gd name="T27" fmla="*/ 6 h 40"/>
                    <a:gd name="T28" fmla="*/ 6 w 13"/>
                    <a:gd name="T29" fmla="*/ 0 h 40"/>
                    <a:gd name="T30" fmla="*/ 6 w 13"/>
                    <a:gd name="T31" fmla="*/ 0 h 40"/>
                    <a:gd name="T32" fmla="*/ 6 w 13"/>
                    <a:gd name="T33" fmla="*/ 0 h 40"/>
                    <a:gd name="T34" fmla="*/ 13 w 13"/>
                    <a:gd name="T35" fmla="*/ 0 h 40"/>
                    <a:gd name="T36" fmla="*/ 13 w 13"/>
                    <a:gd name="T37" fmla="*/ 0 h 40"/>
                    <a:gd name="T38" fmla="*/ 13 w 13"/>
                    <a:gd name="T39" fmla="*/ 0 h 40"/>
                    <a:gd name="T40" fmla="*/ 13 w 13"/>
                    <a:gd name="T41" fmla="*/ 0 h 40"/>
                    <a:gd name="T42" fmla="*/ 13 w 13"/>
                    <a:gd name="T43" fmla="*/ 0 h 40"/>
                    <a:gd name="T44" fmla="*/ 13 w 13"/>
                    <a:gd name="T45" fmla="*/ 6 h 40"/>
                    <a:gd name="T46" fmla="*/ 13 w 13"/>
                    <a:gd name="T47" fmla="*/ 6 h 40"/>
                    <a:gd name="T48" fmla="*/ 13 w 13"/>
                    <a:gd name="T49" fmla="*/ 6 h 40"/>
                    <a:gd name="T50" fmla="*/ 13 w 13"/>
                    <a:gd name="T51" fmla="*/ 13 h 40"/>
                    <a:gd name="T52" fmla="*/ 13 w 13"/>
                    <a:gd name="T53" fmla="*/ 13 h 40"/>
                    <a:gd name="T54" fmla="*/ 13 w 13"/>
                    <a:gd name="T55" fmla="*/ 20 h 40"/>
                    <a:gd name="T56" fmla="*/ 13 w 13"/>
                    <a:gd name="T57" fmla="*/ 20 h 40"/>
                    <a:gd name="T58" fmla="*/ 13 w 13"/>
                    <a:gd name="T59" fmla="*/ 26 h 40"/>
                    <a:gd name="T60" fmla="*/ 13 w 13"/>
                    <a:gd name="T61" fmla="*/ 26 h 40"/>
                    <a:gd name="T62" fmla="*/ 6 w 13"/>
                    <a:gd name="T63" fmla="*/ 33 h 40"/>
                    <a:gd name="T64" fmla="*/ 6 w 13"/>
                    <a:gd name="T65" fmla="*/ 33 h 40"/>
                    <a:gd name="T66" fmla="*/ 6 w 13"/>
                    <a:gd name="T67" fmla="*/ 33 h 40"/>
                    <a:gd name="T68" fmla="*/ 6 w 13"/>
                    <a:gd name="T69" fmla="*/ 33 h 40"/>
                    <a:gd name="T70" fmla="*/ 6 w 13"/>
                    <a:gd name="T71" fmla="*/ 33 h 40"/>
                    <a:gd name="T72" fmla="*/ 6 w 13"/>
                    <a:gd name="T7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40">
                      <a:moveTo>
                        <a:pt x="6" y="40"/>
                      </a:moveTo>
                      <a:lnTo>
                        <a:pt x="6" y="33"/>
                      </a:lnTo>
                      <a:lnTo>
                        <a:pt x="0" y="33"/>
                      </a:lnTo>
                      <a:lnTo>
                        <a:pt x="0" y="33"/>
                      </a:lnTo>
                      <a:lnTo>
                        <a:pt x="0" y="33"/>
                      </a:lnTo>
                      <a:lnTo>
                        <a:pt x="0" y="26"/>
                      </a:lnTo>
                      <a:lnTo>
                        <a:pt x="0" y="26"/>
                      </a:lnTo>
                      <a:lnTo>
                        <a:pt x="0" y="20"/>
                      </a:lnTo>
                      <a:lnTo>
                        <a:pt x="0" y="20"/>
                      </a:lnTo>
                      <a:lnTo>
                        <a:pt x="0" y="13"/>
                      </a:lnTo>
                      <a:lnTo>
                        <a:pt x="6" y="13"/>
                      </a:lnTo>
                      <a:lnTo>
                        <a:pt x="6" y="13"/>
                      </a:lnTo>
                      <a:lnTo>
                        <a:pt x="6" y="6"/>
                      </a:lnTo>
                      <a:lnTo>
                        <a:pt x="6" y="6"/>
                      </a:lnTo>
                      <a:lnTo>
                        <a:pt x="6" y="0"/>
                      </a:lnTo>
                      <a:lnTo>
                        <a:pt x="6" y="0"/>
                      </a:lnTo>
                      <a:lnTo>
                        <a:pt x="6" y="0"/>
                      </a:lnTo>
                      <a:lnTo>
                        <a:pt x="13" y="0"/>
                      </a:lnTo>
                      <a:lnTo>
                        <a:pt x="13" y="0"/>
                      </a:lnTo>
                      <a:lnTo>
                        <a:pt x="13" y="0"/>
                      </a:lnTo>
                      <a:lnTo>
                        <a:pt x="13" y="0"/>
                      </a:lnTo>
                      <a:lnTo>
                        <a:pt x="13" y="0"/>
                      </a:lnTo>
                      <a:lnTo>
                        <a:pt x="13" y="6"/>
                      </a:lnTo>
                      <a:lnTo>
                        <a:pt x="13" y="6"/>
                      </a:lnTo>
                      <a:lnTo>
                        <a:pt x="13" y="6"/>
                      </a:lnTo>
                      <a:lnTo>
                        <a:pt x="13" y="13"/>
                      </a:lnTo>
                      <a:lnTo>
                        <a:pt x="13" y="13"/>
                      </a:lnTo>
                      <a:lnTo>
                        <a:pt x="13" y="20"/>
                      </a:lnTo>
                      <a:lnTo>
                        <a:pt x="13" y="20"/>
                      </a:lnTo>
                      <a:lnTo>
                        <a:pt x="13" y="26"/>
                      </a:lnTo>
                      <a:lnTo>
                        <a:pt x="13" y="26"/>
                      </a:lnTo>
                      <a:lnTo>
                        <a:pt x="6" y="33"/>
                      </a:lnTo>
                      <a:lnTo>
                        <a:pt x="6" y="33"/>
                      </a:lnTo>
                      <a:lnTo>
                        <a:pt x="6" y="33"/>
                      </a:lnTo>
                      <a:lnTo>
                        <a:pt x="6" y="33"/>
                      </a:lnTo>
                      <a:lnTo>
                        <a:pt x="6" y="33"/>
                      </a:lnTo>
                      <a:lnTo>
                        <a:pt x="6" y="4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88" name="Line 1273"/>
                <p:cNvSpPr>
                  <a:spLocks noChangeShapeType="1"/>
                </p:cNvSpPr>
                <p:nvPr/>
              </p:nvSpPr>
              <p:spPr bwMode="auto">
                <a:xfrm>
                  <a:off x="3901" y="756"/>
                  <a:ext cx="2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9" name="Line 1274"/>
                <p:cNvSpPr>
                  <a:spLocks noChangeShapeType="1"/>
                </p:cNvSpPr>
                <p:nvPr/>
              </p:nvSpPr>
              <p:spPr bwMode="auto">
                <a:xfrm>
                  <a:off x="3901" y="782"/>
                  <a:ext cx="14"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0" name="Freeform 1275"/>
                <p:cNvSpPr>
                  <a:spLocks/>
                </p:cNvSpPr>
                <p:nvPr/>
              </p:nvSpPr>
              <p:spPr bwMode="auto">
                <a:xfrm>
                  <a:off x="3895" y="756"/>
                  <a:ext cx="6" cy="26"/>
                </a:xfrm>
                <a:custGeom>
                  <a:avLst/>
                  <a:gdLst>
                    <a:gd name="T0" fmla="*/ 6 w 6"/>
                    <a:gd name="T1" fmla="*/ 0 h 26"/>
                    <a:gd name="T2" fmla="*/ 0 w 6"/>
                    <a:gd name="T3" fmla="*/ 13 h 26"/>
                    <a:gd name="T4" fmla="*/ 0 w 6"/>
                    <a:gd name="T5" fmla="*/ 26 h 26"/>
                    <a:gd name="T6" fmla="*/ 6 w 6"/>
                    <a:gd name="T7" fmla="*/ 0 h 26"/>
                  </a:gdLst>
                  <a:ahLst/>
                  <a:cxnLst>
                    <a:cxn ang="0">
                      <a:pos x="T0" y="T1"/>
                    </a:cxn>
                    <a:cxn ang="0">
                      <a:pos x="T2" y="T3"/>
                    </a:cxn>
                    <a:cxn ang="0">
                      <a:pos x="T4" y="T5"/>
                    </a:cxn>
                    <a:cxn ang="0">
                      <a:pos x="T6" y="T7"/>
                    </a:cxn>
                  </a:cxnLst>
                  <a:rect l="0" t="0" r="r" b="b"/>
                  <a:pathLst>
                    <a:path w="6" h="26">
                      <a:moveTo>
                        <a:pt x="6" y="0"/>
                      </a:moveTo>
                      <a:lnTo>
                        <a:pt x="0" y="13"/>
                      </a:lnTo>
                      <a:lnTo>
                        <a:pt x="0" y="26"/>
                      </a:lnTo>
                      <a:lnTo>
                        <a:pt x="6" y="0"/>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1" name="Freeform 1276"/>
                <p:cNvSpPr>
                  <a:spLocks/>
                </p:cNvSpPr>
                <p:nvPr/>
              </p:nvSpPr>
              <p:spPr bwMode="auto">
                <a:xfrm>
                  <a:off x="3895" y="756"/>
                  <a:ext cx="6" cy="26"/>
                </a:xfrm>
                <a:custGeom>
                  <a:avLst/>
                  <a:gdLst>
                    <a:gd name="T0" fmla="*/ 6 w 6"/>
                    <a:gd name="T1" fmla="*/ 0 h 26"/>
                    <a:gd name="T2" fmla="*/ 0 w 6"/>
                    <a:gd name="T3" fmla="*/ 13 h 26"/>
                    <a:gd name="T4" fmla="*/ 0 w 6"/>
                    <a:gd name="T5" fmla="*/ 26 h 26"/>
                  </a:gdLst>
                  <a:ahLst/>
                  <a:cxnLst>
                    <a:cxn ang="0">
                      <a:pos x="T0" y="T1"/>
                    </a:cxn>
                    <a:cxn ang="0">
                      <a:pos x="T2" y="T3"/>
                    </a:cxn>
                    <a:cxn ang="0">
                      <a:pos x="T4" y="T5"/>
                    </a:cxn>
                  </a:cxnLst>
                  <a:rect l="0" t="0" r="r" b="b"/>
                  <a:pathLst>
                    <a:path w="6" h="26">
                      <a:moveTo>
                        <a:pt x="6" y="0"/>
                      </a:moveTo>
                      <a:lnTo>
                        <a:pt x="0" y="13"/>
                      </a:lnTo>
                      <a:lnTo>
                        <a:pt x="0" y="26"/>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 name="Line 1277"/>
                <p:cNvSpPr>
                  <a:spLocks noChangeShapeType="1"/>
                </p:cNvSpPr>
                <p:nvPr/>
              </p:nvSpPr>
              <p:spPr bwMode="auto">
                <a:xfrm flipH="1">
                  <a:off x="3895" y="782"/>
                  <a:ext cx="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 name="Line 1278"/>
                <p:cNvSpPr>
                  <a:spLocks noChangeShapeType="1"/>
                </p:cNvSpPr>
                <p:nvPr/>
              </p:nvSpPr>
              <p:spPr bwMode="auto">
                <a:xfrm>
                  <a:off x="3901" y="749"/>
                  <a:ext cx="7" cy="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 name="Freeform 1279"/>
                <p:cNvSpPr>
                  <a:spLocks/>
                </p:cNvSpPr>
                <p:nvPr/>
              </p:nvSpPr>
              <p:spPr bwMode="auto">
                <a:xfrm>
                  <a:off x="3875" y="742"/>
                  <a:ext cx="20" cy="47"/>
                </a:xfrm>
                <a:custGeom>
                  <a:avLst/>
                  <a:gdLst>
                    <a:gd name="T0" fmla="*/ 20 w 20"/>
                    <a:gd name="T1" fmla="*/ 7 h 47"/>
                    <a:gd name="T2" fmla="*/ 6 w 20"/>
                    <a:gd name="T3" fmla="*/ 40 h 47"/>
                    <a:gd name="T4" fmla="*/ 0 w 20"/>
                    <a:gd name="T5" fmla="*/ 47 h 47"/>
                    <a:gd name="T6" fmla="*/ 6 w 20"/>
                    <a:gd name="T7" fmla="*/ 7 h 47"/>
                    <a:gd name="T8" fmla="*/ 20 w 20"/>
                    <a:gd name="T9" fmla="*/ 0 h 47"/>
                    <a:gd name="T10" fmla="*/ 20 w 20"/>
                    <a:gd name="T11" fmla="*/ 7 h 47"/>
                  </a:gdLst>
                  <a:ahLst/>
                  <a:cxnLst>
                    <a:cxn ang="0">
                      <a:pos x="T0" y="T1"/>
                    </a:cxn>
                    <a:cxn ang="0">
                      <a:pos x="T2" y="T3"/>
                    </a:cxn>
                    <a:cxn ang="0">
                      <a:pos x="T4" y="T5"/>
                    </a:cxn>
                    <a:cxn ang="0">
                      <a:pos x="T6" y="T7"/>
                    </a:cxn>
                    <a:cxn ang="0">
                      <a:pos x="T8" y="T9"/>
                    </a:cxn>
                    <a:cxn ang="0">
                      <a:pos x="T10" y="T11"/>
                    </a:cxn>
                  </a:cxnLst>
                  <a:rect l="0" t="0" r="r" b="b"/>
                  <a:pathLst>
                    <a:path w="20" h="47">
                      <a:moveTo>
                        <a:pt x="20" y="7"/>
                      </a:moveTo>
                      <a:lnTo>
                        <a:pt x="6" y="40"/>
                      </a:lnTo>
                      <a:lnTo>
                        <a:pt x="0" y="47"/>
                      </a:lnTo>
                      <a:lnTo>
                        <a:pt x="6" y="7"/>
                      </a:lnTo>
                      <a:lnTo>
                        <a:pt x="20" y="0"/>
                      </a:lnTo>
                      <a:lnTo>
                        <a:pt x="20" y="7"/>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95" name="Freeform 1280"/>
                <p:cNvSpPr>
                  <a:spLocks/>
                </p:cNvSpPr>
                <p:nvPr/>
              </p:nvSpPr>
              <p:spPr bwMode="auto">
                <a:xfrm>
                  <a:off x="3875" y="742"/>
                  <a:ext cx="20" cy="40"/>
                </a:xfrm>
                <a:custGeom>
                  <a:avLst/>
                  <a:gdLst>
                    <a:gd name="T0" fmla="*/ 20 w 20"/>
                    <a:gd name="T1" fmla="*/ 7 h 40"/>
                    <a:gd name="T2" fmla="*/ 6 w 20"/>
                    <a:gd name="T3" fmla="*/ 40 h 40"/>
                    <a:gd name="T4" fmla="*/ 0 w 20"/>
                    <a:gd name="T5" fmla="*/ 40 h 40"/>
                    <a:gd name="T6" fmla="*/ 6 w 20"/>
                    <a:gd name="T7" fmla="*/ 7 h 40"/>
                    <a:gd name="T8" fmla="*/ 20 w 20"/>
                    <a:gd name="T9" fmla="*/ 0 h 40"/>
                  </a:gdLst>
                  <a:ahLst/>
                  <a:cxnLst>
                    <a:cxn ang="0">
                      <a:pos x="T0" y="T1"/>
                    </a:cxn>
                    <a:cxn ang="0">
                      <a:pos x="T2" y="T3"/>
                    </a:cxn>
                    <a:cxn ang="0">
                      <a:pos x="T4" y="T5"/>
                    </a:cxn>
                    <a:cxn ang="0">
                      <a:pos x="T6" y="T7"/>
                    </a:cxn>
                    <a:cxn ang="0">
                      <a:pos x="T8" y="T9"/>
                    </a:cxn>
                  </a:cxnLst>
                  <a:rect l="0" t="0" r="r" b="b"/>
                  <a:pathLst>
                    <a:path w="20" h="40">
                      <a:moveTo>
                        <a:pt x="20" y="7"/>
                      </a:moveTo>
                      <a:lnTo>
                        <a:pt x="6" y="40"/>
                      </a:lnTo>
                      <a:lnTo>
                        <a:pt x="0" y="40"/>
                      </a:lnTo>
                      <a:lnTo>
                        <a:pt x="6" y="7"/>
                      </a:lnTo>
                      <a:lnTo>
                        <a:pt x="2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 name="Freeform 1281"/>
                <p:cNvSpPr>
                  <a:spLocks/>
                </p:cNvSpPr>
                <p:nvPr/>
              </p:nvSpPr>
              <p:spPr bwMode="auto">
                <a:xfrm>
                  <a:off x="3881" y="789"/>
                  <a:ext cx="27" cy="13"/>
                </a:xfrm>
                <a:custGeom>
                  <a:avLst/>
                  <a:gdLst>
                    <a:gd name="T0" fmla="*/ 0 w 27"/>
                    <a:gd name="T1" fmla="*/ 0 h 13"/>
                    <a:gd name="T2" fmla="*/ 27 w 27"/>
                    <a:gd name="T3" fmla="*/ 13 h 13"/>
                    <a:gd name="T4" fmla="*/ 20 w 27"/>
                    <a:gd name="T5" fmla="*/ 13 h 13"/>
                    <a:gd name="T6" fmla="*/ 0 w 27"/>
                    <a:gd name="T7" fmla="*/ 0 h 13"/>
                  </a:gdLst>
                  <a:ahLst/>
                  <a:cxnLst>
                    <a:cxn ang="0">
                      <a:pos x="T0" y="T1"/>
                    </a:cxn>
                    <a:cxn ang="0">
                      <a:pos x="T2" y="T3"/>
                    </a:cxn>
                    <a:cxn ang="0">
                      <a:pos x="T4" y="T5"/>
                    </a:cxn>
                    <a:cxn ang="0">
                      <a:pos x="T6" y="T7"/>
                    </a:cxn>
                  </a:cxnLst>
                  <a:rect l="0" t="0" r="r" b="b"/>
                  <a:pathLst>
                    <a:path w="27" h="13">
                      <a:moveTo>
                        <a:pt x="0" y="0"/>
                      </a:moveTo>
                      <a:lnTo>
                        <a:pt x="27" y="13"/>
                      </a:lnTo>
                      <a:lnTo>
                        <a:pt x="20" y="13"/>
                      </a:lnTo>
                      <a:lnTo>
                        <a:pt x="0" y="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97" name="Freeform 1282"/>
                <p:cNvSpPr>
                  <a:spLocks/>
                </p:cNvSpPr>
                <p:nvPr/>
              </p:nvSpPr>
              <p:spPr bwMode="auto">
                <a:xfrm>
                  <a:off x="3875" y="789"/>
                  <a:ext cx="40" cy="20"/>
                </a:xfrm>
                <a:custGeom>
                  <a:avLst/>
                  <a:gdLst>
                    <a:gd name="T0" fmla="*/ 13 w 40"/>
                    <a:gd name="T1" fmla="*/ 0 h 20"/>
                    <a:gd name="T2" fmla="*/ 40 w 40"/>
                    <a:gd name="T3" fmla="*/ 13 h 20"/>
                    <a:gd name="T4" fmla="*/ 26 w 40"/>
                    <a:gd name="T5" fmla="*/ 20 h 20"/>
                    <a:gd name="T6" fmla="*/ 0 w 40"/>
                    <a:gd name="T7" fmla="*/ 0 h 20"/>
                  </a:gdLst>
                  <a:ahLst/>
                  <a:cxnLst>
                    <a:cxn ang="0">
                      <a:pos x="T0" y="T1"/>
                    </a:cxn>
                    <a:cxn ang="0">
                      <a:pos x="T2" y="T3"/>
                    </a:cxn>
                    <a:cxn ang="0">
                      <a:pos x="T4" y="T5"/>
                    </a:cxn>
                    <a:cxn ang="0">
                      <a:pos x="T6" y="T7"/>
                    </a:cxn>
                  </a:cxnLst>
                  <a:rect l="0" t="0" r="r" b="b"/>
                  <a:pathLst>
                    <a:path w="40" h="20">
                      <a:moveTo>
                        <a:pt x="13" y="0"/>
                      </a:moveTo>
                      <a:lnTo>
                        <a:pt x="40" y="13"/>
                      </a:lnTo>
                      <a:lnTo>
                        <a:pt x="26" y="2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8" name="Line 1283"/>
                <p:cNvSpPr>
                  <a:spLocks noChangeShapeType="1"/>
                </p:cNvSpPr>
                <p:nvPr/>
              </p:nvSpPr>
              <p:spPr bwMode="auto">
                <a:xfrm>
                  <a:off x="3908" y="789"/>
                  <a:ext cx="1" cy="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 name="Oval 1284"/>
                <p:cNvSpPr>
                  <a:spLocks noChangeArrowheads="1"/>
                </p:cNvSpPr>
                <p:nvPr/>
              </p:nvSpPr>
              <p:spPr bwMode="auto">
                <a:xfrm>
                  <a:off x="3908" y="769"/>
                  <a:ext cx="7" cy="13"/>
                </a:xfrm>
                <a:prstGeom prst="ellipse">
                  <a:avLst/>
                </a:pr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0" name="Freeform 1285"/>
                <p:cNvSpPr>
                  <a:spLocks/>
                </p:cNvSpPr>
                <p:nvPr/>
              </p:nvSpPr>
              <p:spPr bwMode="auto">
                <a:xfrm>
                  <a:off x="3908" y="769"/>
                  <a:ext cx="13" cy="7"/>
                </a:xfrm>
                <a:custGeom>
                  <a:avLst/>
                  <a:gdLst>
                    <a:gd name="T0" fmla="*/ 7 w 13"/>
                    <a:gd name="T1" fmla="*/ 7 h 7"/>
                    <a:gd name="T2" fmla="*/ 7 w 13"/>
                    <a:gd name="T3" fmla="*/ 7 h 7"/>
                    <a:gd name="T4" fmla="*/ 7 w 13"/>
                    <a:gd name="T5" fmla="*/ 7 h 7"/>
                    <a:gd name="T6" fmla="*/ 0 w 13"/>
                    <a:gd name="T7" fmla="*/ 7 h 7"/>
                    <a:gd name="T8" fmla="*/ 0 w 13"/>
                    <a:gd name="T9" fmla="*/ 7 h 7"/>
                    <a:gd name="T10" fmla="*/ 0 w 13"/>
                    <a:gd name="T11" fmla="*/ 7 h 7"/>
                    <a:gd name="T12" fmla="*/ 0 w 13"/>
                    <a:gd name="T13" fmla="*/ 7 h 7"/>
                    <a:gd name="T14" fmla="*/ 0 w 13"/>
                    <a:gd name="T15" fmla="*/ 0 h 7"/>
                    <a:gd name="T16" fmla="*/ 0 w 13"/>
                    <a:gd name="T17" fmla="*/ 0 h 7"/>
                    <a:gd name="T18" fmla="*/ 0 w 13"/>
                    <a:gd name="T19" fmla="*/ 0 h 7"/>
                    <a:gd name="T20" fmla="*/ 0 w 13"/>
                    <a:gd name="T21" fmla="*/ 0 h 7"/>
                    <a:gd name="T22" fmla="*/ 0 w 13"/>
                    <a:gd name="T23" fmla="*/ 0 h 7"/>
                    <a:gd name="T24" fmla="*/ 0 w 13"/>
                    <a:gd name="T25" fmla="*/ 0 h 7"/>
                    <a:gd name="T26" fmla="*/ 0 w 13"/>
                    <a:gd name="T27" fmla="*/ 0 h 7"/>
                    <a:gd name="T28" fmla="*/ 0 w 13"/>
                    <a:gd name="T29" fmla="*/ 0 h 7"/>
                    <a:gd name="T30" fmla="*/ 0 w 13"/>
                    <a:gd name="T31" fmla="*/ 0 h 7"/>
                    <a:gd name="T32" fmla="*/ 0 w 13"/>
                    <a:gd name="T33" fmla="*/ 0 h 7"/>
                    <a:gd name="T34" fmla="*/ 7 w 13"/>
                    <a:gd name="T35" fmla="*/ 0 h 7"/>
                    <a:gd name="T36" fmla="*/ 7 w 13"/>
                    <a:gd name="T37" fmla="*/ 0 h 7"/>
                    <a:gd name="T38" fmla="*/ 7 w 13"/>
                    <a:gd name="T39" fmla="*/ 0 h 7"/>
                    <a:gd name="T40" fmla="*/ 7 w 13"/>
                    <a:gd name="T41" fmla="*/ 0 h 7"/>
                    <a:gd name="T42" fmla="*/ 7 w 13"/>
                    <a:gd name="T43" fmla="*/ 0 h 7"/>
                    <a:gd name="T44" fmla="*/ 7 w 13"/>
                    <a:gd name="T45" fmla="*/ 0 h 7"/>
                    <a:gd name="T46" fmla="*/ 7 w 13"/>
                    <a:gd name="T47" fmla="*/ 0 h 7"/>
                    <a:gd name="T48" fmla="*/ 13 w 13"/>
                    <a:gd name="T49" fmla="*/ 0 h 7"/>
                    <a:gd name="T50" fmla="*/ 13 w 13"/>
                    <a:gd name="T51" fmla="*/ 0 h 7"/>
                    <a:gd name="T52" fmla="*/ 13 w 13"/>
                    <a:gd name="T53" fmla="*/ 0 h 7"/>
                    <a:gd name="T54" fmla="*/ 13 w 13"/>
                    <a:gd name="T55" fmla="*/ 0 h 7"/>
                    <a:gd name="T56" fmla="*/ 13 w 13"/>
                    <a:gd name="T57" fmla="*/ 0 h 7"/>
                    <a:gd name="T58" fmla="*/ 13 w 13"/>
                    <a:gd name="T59" fmla="*/ 0 h 7"/>
                    <a:gd name="T60" fmla="*/ 13 w 13"/>
                    <a:gd name="T61" fmla="*/ 0 h 7"/>
                    <a:gd name="T62" fmla="*/ 13 w 13"/>
                    <a:gd name="T63" fmla="*/ 0 h 7"/>
                    <a:gd name="T64" fmla="*/ 7 w 13"/>
                    <a:gd name="T65" fmla="*/ 0 h 7"/>
                    <a:gd name="T66" fmla="*/ 7 w 13"/>
                    <a:gd name="T67" fmla="*/ 7 h 7"/>
                    <a:gd name="T68" fmla="*/ 7 w 13"/>
                    <a:gd name="T69" fmla="*/ 7 h 7"/>
                    <a:gd name="T70" fmla="*/ 7 w 13"/>
                    <a:gd name="T71" fmla="*/ 7 h 7"/>
                    <a:gd name="T72" fmla="*/ 7 w 13"/>
                    <a:gd name="T7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 h="7">
                      <a:moveTo>
                        <a:pt x="7" y="7"/>
                      </a:moveTo>
                      <a:lnTo>
                        <a:pt x="7" y="7"/>
                      </a:lnTo>
                      <a:lnTo>
                        <a:pt x="7" y="7"/>
                      </a:lnTo>
                      <a:lnTo>
                        <a:pt x="0" y="7"/>
                      </a:lnTo>
                      <a:lnTo>
                        <a:pt x="0" y="7"/>
                      </a:lnTo>
                      <a:lnTo>
                        <a:pt x="0" y="7"/>
                      </a:lnTo>
                      <a:lnTo>
                        <a:pt x="0" y="7"/>
                      </a:lnTo>
                      <a:lnTo>
                        <a:pt x="0" y="0"/>
                      </a:lnTo>
                      <a:lnTo>
                        <a:pt x="0" y="0"/>
                      </a:lnTo>
                      <a:lnTo>
                        <a:pt x="0" y="0"/>
                      </a:lnTo>
                      <a:lnTo>
                        <a:pt x="0" y="0"/>
                      </a:lnTo>
                      <a:lnTo>
                        <a:pt x="0" y="0"/>
                      </a:lnTo>
                      <a:lnTo>
                        <a:pt x="0" y="0"/>
                      </a:lnTo>
                      <a:lnTo>
                        <a:pt x="0" y="0"/>
                      </a:lnTo>
                      <a:lnTo>
                        <a:pt x="0" y="0"/>
                      </a:lnTo>
                      <a:lnTo>
                        <a:pt x="0" y="0"/>
                      </a:lnTo>
                      <a:lnTo>
                        <a:pt x="0" y="0"/>
                      </a:lnTo>
                      <a:lnTo>
                        <a:pt x="7" y="0"/>
                      </a:lnTo>
                      <a:lnTo>
                        <a:pt x="7" y="0"/>
                      </a:lnTo>
                      <a:lnTo>
                        <a:pt x="7" y="0"/>
                      </a:lnTo>
                      <a:lnTo>
                        <a:pt x="7" y="0"/>
                      </a:lnTo>
                      <a:lnTo>
                        <a:pt x="7" y="0"/>
                      </a:lnTo>
                      <a:lnTo>
                        <a:pt x="7" y="0"/>
                      </a:lnTo>
                      <a:lnTo>
                        <a:pt x="7" y="0"/>
                      </a:lnTo>
                      <a:lnTo>
                        <a:pt x="13" y="0"/>
                      </a:lnTo>
                      <a:lnTo>
                        <a:pt x="13" y="0"/>
                      </a:lnTo>
                      <a:lnTo>
                        <a:pt x="13" y="0"/>
                      </a:lnTo>
                      <a:lnTo>
                        <a:pt x="13" y="0"/>
                      </a:lnTo>
                      <a:lnTo>
                        <a:pt x="13" y="0"/>
                      </a:lnTo>
                      <a:lnTo>
                        <a:pt x="13" y="0"/>
                      </a:lnTo>
                      <a:lnTo>
                        <a:pt x="13" y="0"/>
                      </a:lnTo>
                      <a:lnTo>
                        <a:pt x="13" y="0"/>
                      </a:lnTo>
                      <a:lnTo>
                        <a:pt x="7" y="0"/>
                      </a:lnTo>
                      <a:lnTo>
                        <a:pt x="7" y="7"/>
                      </a:lnTo>
                      <a:lnTo>
                        <a:pt x="7" y="7"/>
                      </a:lnTo>
                      <a:lnTo>
                        <a:pt x="7" y="7"/>
                      </a:lnTo>
                      <a:lnTo>
                        <a:pt x="7" y="7"/>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1" name="AutoShape 1286"/>
                <p:cNvSpPr>
                  <a:spLocks noChangeArrowheads="1"/>
                </p:cNvSpPr>
                <p:nvPr/>
              </p:nvSpPr>
              <p:spPr bwMode="auto">
                <a:xfrm>
                  <a:off x="3908" y="762"/>
                  <a:ext cx="13" cy="14"/>
                </a:xfrm>
                <a:prstGeom prst="roundRect">
                  <a:avLst>
                    <a:gd name="adj" fmla="val 275000"/>
                  </a:avLst>
                </a:pr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2" name="Oval 1287"/>
                <p:cNvSpPr>
                  <a:spLocks noChangeArrowheads="1"/>
                </p:cNvSpPr>
                <p:nvPr/>
              </p:nvSpPr>
              <p:spPr bwMode="auto">
                <a:xfrm>
                  <a:off x="3908" y="762"/>
                  <a:ext cx="7" cy="7"/>
                </a:xfrm>
                <a:prstGeom prst="ellipse">
                  <a:avLst/>
                </a:pr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3" name="Rectangle 1288"/>
                <p:cNvSpPr>
                  <a:spLocks noChangeArrowheads="1"/>
                </p:cNvSpPr>
                <p:nvPr/>
              </p:nvSpPr>
              <p:spPr bwMode="auto">
                <a:xfrm>
                  <a:off x="3858" y="732"/>
                  <a:ext cx="54" cy="41"/>
                </a:xfrm>
                <a:prstGeom prst="rect">
                  <a:avLst/>
                </a:prstGeom>
                <a:solidFill>
                  <a:srgbClr val="FFF9CC"/>
                </a:solidFill>
                <a:ln w="11113">
                  <a:solidFill>
                    <a:srgbClr val="000000"/>
                  </a:solidFill>
                  <a:miter lim="800000"/>
                  <a:headEnd/>
                  <a:tailEnd/>
                </a:ln>
              </p:spPr>
              <p:txBody>
                <a:bodyPr/>
                <a:lstStyle/>
                <a:p>
                  <a:endParaRPr lang="ja-JP" altLang="en-US"/>
                </a:p>
              </p:txBody>
            </p:sp>
            <p:sp>
              <p:nvSpPr>
                <p:cNvPr id="104" name="Rectangle 1289"/>
                <p:cNvSpPr>
                  <a:spLocks noChangeArrowheads="1"/>
                </p:cNvSpPr>
                <p:nvPr/>
              </p:nvSpPr>
              <p:spPr bwMode="auto">
                <a:xfrm>
                  <a:off x="3824" y="712"/>
                  <a:ext cx="54" cy="41"/>
                </a:xfrm>
                <a:prstGeom prst="rect">
                  <a:avLst/>
                </a:prstGeom>
                <a:solidFill>
                  <a:srgbClr val="FFF9CC"/>
                </a:solidFill>
                <a:ln w="11113">
                  <a:solidFill>
                    <a:srgbClr val="000000"/>
                  </a:solidFill>
                  <a:miter lim="800000"/>
                  <a:headEnd/>
                  <a:tailEnd/>
                </a:ln>
              </p:spPr>
              <p:txBody>
                <a:bodyPr/>
                <a:lstStyle/>
                <a:p>
                  <a:endParaRPr lang="ja-JP" altLang="en-US"/>
                </a:p>
              </p:txBody>
            </p:sp>
            <p:sp>
              <p:nvSpPr>
                <p:cNvPr id="105" name="Freeform 1290"/>
                <p:cNvSpPr>
                  <a:spLocks/>
                </p:cNvSpPr>
                <p:nvPr/>
              </p:nvSpPr>
              <p:spPr bwMode="auto">
                <a:xfrm>
                  <a:off x="3821" y="749"/>
                  <a:ext cx="87" cy="20"/>
                </a:xfrm>
                <a:custGeom>
                  <a:avLst/>
                  <a:gdLst>
                    <a:gd name="T0" fmla="*/ 87 w 87"/>
                    <a:gd name="T1" fmla="*/ 20 h 20"/>
                    <a:gd name="T2" fmla="*/ 47 w 87"/>
                    <a:gd name="T3" fmla="*/ 0 h 20"/>
                    <a:gd name="T4" fmla="*/ 0 w 87"/>
                    <a:gd name="T5" fmla="*/ 0 h 20"/>
                    <a:gd name="T6" fmla="*/ 34 w 87"/>
                    <a:gd name="T7" fmla="*/ 20 h 20"/>
                    <a:gd name="T8" fmla="*/ 87 w 87"/>
                    <a:gd name="T9" fmla="*/ 20 h 20"/>
                  </a:gdLst>
                  <a:ahLst/>
                  <a:cxnLst>
                    <a:cxn ang="0">
                      <a:pos x="T0" y="T1"/>
                    </a:cxn>
                    <a:cxn ang="0">
                      <a:pos x="T2" y="T3"/>
                    </a:cxn>
                    <a:cxn ang="0">
                      <a:pos x="T4" y="T5"/>
                    </a:cxn>
                    <a:cxn ang="0">
                      <a:pos x="T6" y="T7"/>
                    </a:cxn>
                    <a:cxn ang="0">
                      <a:pos x="T8" y="T9"/>
                    </a:cxn>
                  </a:cxnLst>
                  <a:rect l="0" t="0" r="r" b="b"/>
                  <a:pathLst>
                    <a:path w="87" h="20">
                      <a:moveTo>
                        <a:pt x="87" y="20"/>
                      </a:moveTo>
                      <a:lnTo>
                        <a:pt x="47" y="0"/>
                      </a:lnTo>
                      <a:lnTo>
                        <a:pt x="0" y="0"/>
                      </a:lnTo>
                      <a:lnTo>
                        <a:pt x="34" y="20"/>
                      </a:lnTo>
                      <a:lnTo>
                        <a:pt x="87" y="2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06" name="Freeform 1291"/>
                <p:cNvSpPr>
                  <a:spLocks/>
                </p:cNvSpPr>
                <p:nvPr/>
              </p:nvSpPr>
              <p:spPr bwMode="auto">
                <a:xfrm>
                  <a:off x="3821" y="749"/>
                  <a:ext cx="87" cy="27"/>
                </a:xfrm>
                <a:custGeom>
                  <a:avLst/>
                  <a:gdLst>
                    <a:gd name="T0" fmla="*/ 87 w 87"/>
                    <a:gd name="T1" fmla="*/ 27 h 27"/>
                    <a:gd name="T2" fmla="*/ 47 w 87"/>
                    <a:gd name="T3" fmla="*/ 0 h 27"/>
                    <a:gd name="T4" fmla="*/ 0 w 87"/>
                    <a:gd name="T5" fmla="*/ 0 h 27"/>
                    <a:gd name="T6" fmla="*/ 34 w 87"/>
                    <a:gd name="T7" fmla="*/ 27 h 27"/>
                    <a:gd name="T8" fmla="*/ 80 w 87"/>
                    <a:gd name="T9" fmla="*/ 20 h 27"/>
                  </a:gdLst>
                  <a:ahLst/>
                  <a:cxnLst>
                    <a:cxn ang="0">
                      <a:pos x="T0" y="T1"/>
                    </a:cxn>
                    <a:cxn ang="0">
                      <a:pos x="T2" y="T3"/>
                    </a:cxn>
                    <a:cxn ang="0">
                      <a:pos x="T4" y="T5"/>
                    </a:cxn>
                    <a:cxn ang="0">
                      <a:pos x="T6" y="T7"/>
                    </a:cxn>
                    <a:cxn ang="0">
                      <a:pos x="T8" y="T9"/>
                    </a:cxn>
                  </a:cxnLst>
                  <a:rect l="0" t="0" r="r" b="b"/>
                  <a:pathLst>
                    <a:path w="87" h="27">
                      <a:moveTo>
                        <a:pt x="87" y="27"/>
                      </a:moveTo>
                      <a:lnTo>
                        <a:pt x="47" y="0"/>
                      </a:lnTo>
                      <a:lnTo>
                        <a:pt x="0" y="0"/>
                      </a:lnTo>
                      <a:lnTo>
                        <a:pt x="34" y="27"/>
                      </a:lnTo>
                      <a:lnTo>
                        <a:pt x="80" y="2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 name="Freeform 1292"/>
                <p:cNvSpPr>
                  <a:spLocks/>
                </p:cNvSpPr>
                <p:nvPr/>
              </p:nvSpPr>
              <p:spPr bwMode="auto">
                <a:xfrm>
                  <a:off x="3875" y="709"/>
                  <a:ext cx="33" cy="60"/>
                </a:xfrm>
                <a:custGeom>
                  <a:avLst/>
                  <a:gdLst>
                    <a:gd name="T0" fmla="*/ 33 w 33"/>
                    <a:gd name="T1" fmla="*/ 20 h 60"/>
                    <a:gd name="T2" fmla="*/ 0 w 33"/>
                    <a:gd name="T3" fmla="*/ 0 h 60"/>
                    <a:gd name="T4" fmla="*/ 0 w 33"/>
                    <a:gd name="T5" fmla="*/ 33 h 60"/>
                    <a:gd name="T6" fmla="*/ 26 w 33"/>
                    <a:gd name="T7" fmla="*/ 60 h 60"/>
                    <a:gd name="T8" fmla="*/ 26 w 33"/>
                    <a:gd name="T9" fmla="*/ 20 h 60"/>
                    <a:gd name="T10" fmla="*/ 26 w 33"/>
                    <a:gd name="T11" fmla="*/ 20 h 60"/>
                    <a:gd name="T12" fmla="*/ 33 w 33"/>
                    <a:gd name="T13" fmla="*/ 20 h 60"/>
                  </a:gdLst>
                  <a:ahLst/>
                  <a:cxnLst>
                    <a:cxn ang="0">
                      <a:pos x="T0" y="T1"/>
                    </a:cxn>
                    <a:cxn ang="0">
                      <a:pos x="T2" y="T3"/>
                    </a:cxn>
                    <a:cxn ang="0">
                      <a:pos x="T4" y="T5"/>
                    </a:cxn>
                    <a:cxn ang="0">
                      <a:pos x="T6" y="T7"/>
                    </a:cxn>
                    <a:cxn ang="0">
                      <a:pos x="T8" y="T9"/>
                    </a:cxn>
                    <a:cxn ang="0">
                      <a:pos x="T10" y="T11"/>
                    </a:cxn>
                    <a:cxn ang="0">
                      <a:pos x="T12" y="T13"/>
                    </a:cxn>
                  </a:cxnLst>
                  <a:rect l="0" t="0" r="r" b="b"/>
                  <a:pathLst>
                    <a:path w="33" h="60">
                      <a:moveTo>
                        <a:pt x="33" y="20"/>
                      </a:moveTo>
                      <a:lnTo>
                        <a:pt x="0" y="0"/>
                      </a:lnTo>
                      <a:lnTo>
                        <a:pt x="0" y="33"/>
                      </a:lnTo>
                      <a:lnTo>
                        <a:pt x="26" y="60"/>
                      </a:lnTo>
                      <a:lnTo>
                        <a:pt x="26" y="20"/>
                      </a:lnTo>
                      <a:lnTo>
                        <a:pt x="26" y="20"/>
                      </a:lnTo>
                      <a:lnTo>
                        <a:pt x="33" y="2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08" name="Freeform 1293"/>
                <p:cNvSpPr>
                  <a:spLocks/>
                </p:cNvSpPr>
                <p:nvPr/>
              </p:nvSpPr>
              <p:spPr bwMode="auto">
                <a:xfrm>
                  <a:off x="3875" y="709"/>
                  <a:ext cx="33" cy="60"/>
                </a:xfrm>
                <a:custGeom>
                  <a:avLst/>
                  <a:gdLst>
                    <a:gd name="T0" fmla="*/ 33 w 33"/>
                    <a:gd name="T1" fmla="*/ 20 h 60"/>
                    <a:gd name="T2" fmla="*/ 0 w 33"/>
                    <a:gd name="T3" fmla="*/ 0 h 60"/>
                    <a:gd name="T4" fmla="*/ 0 w 33"/>
                    <a:gd name="T5" fmla="*/ 40 h 60"/>
                    <a:gd name="T6" fmla="*/ 33 w 33"/>
                    <a:gd name="T7" fmla="*/ 60 h 60"/>
                    <a:gd name="T8" fmla="*/ 33 w 33"/>
                    <a:gd name="T9" fmla="*/ 20 h 60"/>
                  </a:gdLst>
                  <a:ahLst/>
                  <a:cxnLst>
                    <a:cxn ang="0">
                      <a:pos x="T0" y="T1"/>
                    </a:cxn>
                    <a:cxn ang="0">
                      <a:pos x="T2" y="T3"/>
                    </a:cxn>
                    <a:cxn ang="0">
                      <a:pos x="T4" y="T5"/>
                    </a:cxn>
                    <a:cxn ang="0">
                      <a:pos x="T6" y="T7"/>
                    </a:cxn>
                    <a:cxn ang="0">
                      <a:pos x="T8" y="T9"/>
                    </a:cxn>
                  </a:cxnLst>
                  <a:rect l="0" t="0" r="r" b="b"/>
                  <a:pathLst>
                    <a:path w="33" h="60">
                      <a:moveTo>
                        <a:pt x="33" y="20"/>
                      </a:moveTo>
                      <a:lnTo>
                        <a:pt x="0" y="0"/>
                      </a:lnTo>
                      <a:lnTo>
                        <a:pt x="0" y="40"/>
                      </a:lnTo>
                      <a:lnTo>
                        <a:pt x="33" y="60"/>
                      </a:lnTo>
                      <a:lnTo>
                        <a:pt x="33" y="20"/>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 name="Oval 1294"/>
                <p:cNvSpPr>
                  <a:spLocks noChangeArrowheads="1"/>
                </p:cNvSpPr>
                <p:nvPr/>
              </p:nvSpPr>
              <p:spPr bwMode="auto">
                <a:xfrm>
                  <a:off x="3891" y="732"/>
                  <a:ext cx="14" cy="27"/>
                </a:xfrm>
                <a:prstGeom prst="ellipse">
                  <a:avLst/>
                </a:prstGeom>
                <a:solidFill>
                  <a:srgbClr val="FFF9CC"/>
                </a:solidFill>
                <a:ln w="11113">
                  <a:solidFill>
                    <a:srgbClr val="000000"/>
                  </a:solidFill>
                  <a:round/>
                  <a:headEnd/>
                  <a:tailEnd/>
                </a:ln>
              </p:spPr>
              <p:txBody>
                <a:bodyPr/>
                <a:lstStyle/>
                <a:p>
                  <a:endParaRPr lang="ja-JP" altLang="en-US"/>
                </a:p>
              </p:txBody>
            </p:sp>
            <p:sp>
              <p:nvSpPr>
                <p:cNvPr id="110" name="Oval 1295"/>
                <p:cNvSpPr>
                  <a:spLocks noChangeArrowheads="1"/>
                </p:cNvSpPr>
                <p:nvPr/>
              </p:nvSpPr>
              <p:spPr bwMode="auto">
                <a:xfrm>
                  <a:off x="3898" y="732"/>
                  <a:ext cx="14" cy="27"/>
                </a:xfrm>
                <a:prstGeom prst="ellipse">
                  <a:avLst/>
                </a:prstGeom>
                <a:solidFill>
                  <a:srgbClr val="FFF9CC"/>
                </a:solidFill>
                <a:ln w="11113">
                  <a:solidFill>
                    <a:srgbClr val="000000"/>
                  </a:solidFill>
                  <a:round/>
                  <a:headEnd/>
                  <a:tailEnd/>
                </a:ln>
              </p:spPr>
              <p:txBody>
                <a:bodyPr/>
                <a:lstStyle/>
                <a:p>
                  <a:endParaRPr lang="ja-JP" altLang="en-US"/>
                </a:p>
              </p:txBody>
            </p:sp>
            <p:sp>
              <p:nvSpPr>
                <p:cNvPr id="111" name="Line 1296"/>
                <p:cNvSpPr>
                  <a:spLocks noChangeShapeType="1"/>
                </p:cNvSpPr>
                <p:nvPr/>
              </p:nvSpPr>
              <p:spPr bwMode="auto">
                <a:xfrm>
                  <a:off x="3895" y="72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 name="Line 1297"/>
                <p:cNvSpPr>
                  <a:spLocks noChangeShapeType="1"/>
                </p:cNvSpPr>
                <p:nvPr/>
              </p:nvSpPr>
              <p:spPr bwMode="auto">
                <a:xfrm>
                  <a:off x="3895" y="75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 name="Oval 1298"/>
                <p:cNvSpPr>
                  <a:spLocks noChangeArrowheads="1"/>
                </p:cNvSpPr>
                <p:nvPr/>
              </p:nvSpPr>
              <p:spPr bwMode="auto">
                <a:xfrm>
                  <a:off x="3878" y="719"/>
                  <a:ext cx="14" cy="34"/>
                </a:xfrm>
                <a:prstGeom prst="ellipse">
                  <a:avLst/>
                </a:prstGeom>
                <a:solidFill>
                  <a:srgbClr val="FFF9CC"/>
                </a:solidFill>
                <a:ln w="11113">
                  <a:solidFill>
                    <a:srgbClr val="000000"/>
                  </a:solidFill>
                  <a:round/>
                  <a:headEnd/>
                  <a:tailEnd/>
                </a:ln>
              </p:spPr>
              <p:txBody>
                <a:bodyPr/>
                <a:lstStyle/>
                <a:p>
                  <a:endParaRPr lang="ja-JP" altLang="en-US"/>
                </a:p>
              </p:txBody>
            </p:sp>
            <p:sp>
              <p:nvSpPr>
                <p:cNvPr id="114" name="Oval 1299"/>
                <p:cNvSpPr>
                  <a:spLocks noChangeArrowheads="1"/>
                </p:cNvSpPr>
                <p:nvPr/>
              </p:nvSpPr>
              <p:spPr bwMode="auto">
                <a:xfrm>
                  <a:off x="3884" y="719"/>
                  <a:ext cx="8" cy="34"/>
                </a:xfrm>
                <a:prstGeom prst="ellipse">
                  <a:avLst/>
                </a:prstGeom>
                <a:solidFill>
                  <a:srgbClr val="FFF9CC"/>
                </a:solidFill>
                <a:ln w="11113">
                  <a:solidFill>
                    <a:srgbClr val="000000"/>
                  </a:solidFill>
                  <a:round/>
                  <a:headEnd/>
                  <a:tailEnd/>
                </a:ln>
              </p:spPr>
              <p:txBody>
                <a:bodyPr/>
                <a:lstStyle/>
                <a:p>
                  <a:endParaRPr lang="ja-JP" altLang="en-US"/>
                </a:p>
              </p:txBody>
            </p:sp>
            <p:sp>
              <p:nvSpPr>
                <p:cNvPr id="115" name="Line 1300"/>
                <p:cNvSpPr>
                  <a:spLocks noChangeShapeType="1"/>
                </p:cNvSpPr>
                <p:nvPr/>
              </p:nvSpPr>
              <p:spPr bwMode="auto">
                <a:xfrm>
                  <a:off x="3881" y="716"/>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6" name="Line 1301"/>
                <p:cNvSpPr>
                  <a:spLocks noChangeShapeType="1"/>
                </p:cNvSpPr>
                <p:nvPr/>
              </p:nvSpPr>
              <p:spPr bwMode="auto">
                <a:xfrm>
                  <a:off x="3881" y="749"/>
                  <a:ext cx="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7" name="Oval 1302"/>
                <p:cNvSpPr>
                  <a:spLocks noChangeArrowheads="1"/>
                </p:cNvSpPr>
                <p:nvPr/>
              </p:nvSpPr>
              <p:spPr bwMode="auto">
                <a:xfrm>
                  <a:off x="3808" y="702"/>
                  <a:ext cx="47" cy="27"/>
                </a:xfrm>
                <a:prstGeom prst="ellipse">
                  <a:avLst/>
                </a:pr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8" name="Freeform 1303"/>
                <p:cNvSpPr>
                  <a:spLocks/>
                </p:cNvSpPr>
                <p:nvPr/>
              </p:nvSpPr>
              <p:spPr bwMode="auto">
                <a:xfrm>
                  <a:off x="3814" y="689"/>
                  <a:ext cx="27" cy="40"/>
                </a:xfrm>
                <a:custGeom>
                  <a:avLst/>
                  <a:gdLst>
                    <a:gd name="T0" fmla="*/ 7 w 27"/>
                    <a:gd name="T1" fmla="*/ 40 h 40"/>
                    <a:gd name="T2" fmla="*/ 7 w 27"/>
                    <a:gd name="T3" fmla="*/ 40 h 40"/>
                    <a:gd name="T4" fmla="*/ 7 w 27"/>
                    <a:gd name="T5" fmla="*/ 40 h 40"/>
                    <a:gd name="T6" fmla="*/ 7 w 27"/>
                    <a:gd name="T7" fmla="*/ 40 h 40"/>
                    <a:gd name="T8" fmla="*/ 0 w 27"/>
                    <a:gd name="T9" fmla="*/ 33 h 40"/>
                    <a:gd name="T10" fmla="*/ 0 w 27"/>
                    <a:gd name="T11" fmla="*/ 33 h 40"/>
                    <a:gd name="T12" fmla="*/ 0 w 27"/>
                    <a:gd name="T13" fmla="*/ 27 h 40"/>
                    <a:gd name="T14" fmla="*/ 0 w 27"/>
                    <a:gd name="T15" fmla="*/ 27 h 40"/>
                    <a:gd name="T16" fmla="*/ 0 w 27"/>
                    <a:gd name="T17" fmla="*/ 20 h 40"/>
                    <a:gd name="T18" fmla="*/ 0 w 27"/>
                    <a:gd name="T19" fmla="*/ 20 h 40"/>
                    <a:gd name="T20" fmla="*/ 7 w 27"/>
                    <a:gd name="T21" fmla="*/ 13 h 40"/>
                    <a:gd name="T22" fmla="*/ 7 w 27"/>
                    <a:gd name="T23" fmla="*/ 13 h 40"/>
                    <a:gd name="T24" fmla="*/ 7 w 27"/>
                    <a:gd name="T25" fmla="*/ 6 h 40"/>
                    <a:gd name="T26" fmla="*/ 7 w 27"/>
                    <a:gd name="T27" fmla="*/ 6 h 40"/>
                    <a:gd name="T28" fmla="*/ 14 w 27"/>
                    <a:gd name="T29" fmla="*/ 6 h 40"/>
                    <a:gd name="T30" fmla="*/ 14 w 27"/>
                    <a:gd name="T31" fmla="*/ 6 h 40"/>
                    <a:gd name="T32" fmla="*/ 20 w 27"/>
                    <a:gd name="T33" fmla="*/ 0 h 40"/>
                    <a:gd name="T34" fmla="*/ 20 w 27"/>
                    <a:gd name="T35" fmla="*/ 0 h 40"/>
                    <a:gd name="T36" fmla="*/ 20 w 27"/>
                    <a:gd name="T37" fmla="*/ 6 h 40"/>
                    <a:gd name="T38" fmla="*/ 27 w 27"/>
                    <a:gd name="T39" fmla="*/ 6 h 40"/>
                    <a:gd name="T40" fmla="*/ 27 w 27"/>
                    <a:gd name="T41" fmla="*/ 6 h 40"/>
                    <a:gd name="T42" fmla="*/ 27 w 27"/>
                    <a:gd name="T43" fmla="*/ 6 h 40"/>
                    <a:gd name="T44" fmla="*/ 27 w 27"/>
                    <a:gd name="T45" fmla="*/ 13 h 40"/>
                    <a:gd name="T46" fmla="*/ 27 w 27"/>
                    <a:gd name="T47" fmla="*/ 13 h 40"/>
                    <a:gd name="T48" fmla="*/ 27 w 27"/>
                    <a:gd name="T49" fmla="*/ 13 h 40"/>
                    <a:gd name="T50" fmla="*/ 27 w 27"/>
                    <a:gd name="T51" fmla="*/ 20 h 40"/>
                    <a:gd name="T52" fmla="*/ 27 w 27"/>
                    <a:gd name="T53" fmla="*/ 20 h 40"/>
                    <a:gd name="T54" fmla="*/ 27 w 27"/>
                    <a:gd name="T55" fmla="*/ 27 h 40"/>
                    <a:gd name="T56" fmla="*/ 27 w 27"/>
                    <a:gd name="T57" fmla="*/ 27 h 40"/>
                    <a:gd name="T58" fmla="*/ 27 w 27"/>
                    <a:gd name="T59" fmla="*/ 33 h 40"/>
                    <a:gd name="T60" fmla="*/ 20 w 27"/>
                    <a:gd name="T61" fmla="*/ 33 h 40"/>
                    <a:gd name="T62" fmla="*/ 20 w 27"/>
                    <a:gd name="T63" fmla="*/ 40 h 40"/>
                    <a:gd name="T64" fmla="*/ 20 w 27"/>
                    <a:gd name="T65" fmla="*/ 40 h 40"/>
                    <a:gd name="T66" fmla="*/ 14 w 27"/>
                    <a:gd name="T67" fmla="*/ 40 h 40"/>
                    <a:gd name="T68" fmla="*/ 14 w 27"/>
                    <a:gd name="T69" fmla="*/ 40 h 40"/>
                    <a:gd name="T70" fmla="*/ 14 w 27"/>
                    <a:gd name="T71" fmla="*/ 40 h 40"/>
                    <a:gd name="T72" fmla="*/ 7 w 27"/>
                    <a:gd name="T7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0">
                      <a:moveTo>
                        <a:pt x="7" y="40"/>
                      </a:moveTo>
                      <a:lnTo>
                        <a:pt x="7" y="40"/>
                      </a:lnTo>
                      <a:lnTo>
                        <a:pt x="7" y="40"/>
                      </a:lnTo>
                      <a:lnTo>
                        <a:pt x="7" y="40"/>
                      </a:lnTo>
                      <a:lnTo>
                        <a:pt x="0" y="33"/>
                      </a:lnTo>
                      <a:lnTo>
                        <a:pt x="0" y="33"/>
                      </a:lnTo>
                      <a:lnTo>
                        <a:pt x="0" y="27"/>
                      </a:lnTo>
                      <a:lnTo>
                        <a:pt x="0" y="27"/>
                      </a:lnTo>
                      <a:lnTo>
                        <a:pt x="0" y="20"/>
                      </a:lnTo>
                      <a:lnTo>
                        <a:pt x="0" y="20"/>
                      </a:lnTo>
                      <a:lnTo>
                        <a:pt x="7" y="13"/>
                      </a:lnTo>
                      <a:lnTo>
                        <a:pt x="7" y="13"/>
                      </a:lnTo>
                      <a:lnTo>
                        <a:pt x="7" y="6"/>
                      </a:lnTo>
                      <a:lnTo>
                        <a:pt x="7" y="6"/>
                      </a:lnTo>
                      <a:lnTo>
                        <a:pt x="14" y="6"/>
                      </a:lnTo>
                      <a:lnTo>
                        <a:pt x="14" y="6"/>
                      </a:lnTo>
                      <a:lnTo>
                        <a:pt x="20" y="0"/>
                      </a:lnTo>
                      <a:lnTo>
                        <a:pt x="20" y="0"/>
                      </a:lnTo>
                      <a:lnTo>
                        <a:pt x="20" y="6"/>
                      </a:lnTo>
                      <a:lnTo>
                        <a:pt x="27" y="6"/>
                      </a:lnTo>
                      <a:lnTo>
                        <a:pt x="27" y="6"/>
                      </a:lnTo>
                      <a:lnTo>
                        <a:pt x="27" y="6"/>
                      </a:lnTo>
                      <a:lnTo>
                        <a:pt x="27" y="13"/>
                      </a:lnTo>
                      <a:lnTo>
                        <a:pt x="27" y="13"/>
                      </a:lnTo>
                      <a:lnTo>
                        <a:pt x="27" y="13"/>
                      </a:lnTo>
                      <a:lnTo>
                        <a:pt x="27" y="20"/>
                      </a:lnTo>
                      <a:lnTo>
                        <a:pt x="27" y="20"/>
                      </a:lnTo>
                      <a:lnTo>
                        <a:pt x="27" y="27"/>
                      </a:lnTo>
                      <a:lnTo>
                        <a:pt x="27" y="27"/>
                      </a:lnTo>
                      <a:lnTo>
                        <a:pt x="27" y="33"/>
                      </a:lnTo>
                      <a:lnTo>
                        <a:pt x="20" y="33"/>
                      </a:lnTo>
                      <a:lnTo>
                        <a:pt x="20" y="40"/>
                      </a:lnTo>
                      <a:lnTo>
                        <a:pt x="20" y="40"/>
                      </a:lnTo>
                      <a:lnTo>
                        <a:pt x="14" y="40"/>
                      </a:lnTo>
                      <a:lnTo>
                        <a:pt x="14" y="40"/>
                      </a:lnTo>
                      <a:lnTo>
                        <a:pt x="14" y="40"/>
                      </a:lnTo>
                      <a:lnTo>
                        <a:pt x="7" y="4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19" name="Line 1304"/>
                <p:cNvSpPr>
                  <a:spLocks noChangeShapeType="1"/>
                </p:cNvSpPr>
                <p:nvPr/>
              </p:nvSpPr>
              <p:spPr bwMode="auto">
                <a:xfrm>
                  <a:off x="3808" y="695"/>
                  <a:ext cx="2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0" name="Line 1305"/>
                <p:cNvSpPr>
                  <a:spLocks noChangeShapeType="1"/>
                </p:cNvSpPr>
                <p:nvPr/>
              </p:nvSpPr>
              <p:spPr bwMode="auto">
                <a:xfrm>
                  <a:off x="3801" y="716"/>
                  <a:ext cx="13" cy="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1" name="Freeform 1306"/>
                <p:cNvSpPr>
                  <a:spLocks/>
                </p:cNvSpPr>
                <p:nvPr/>
              </p:nvSpPr>
              <p:spPr bwMode="auto">
                <a:xfrm>
                  <a:off x="3801" y="695"/>
                  <a:ext cx="7" cy="21"/>
                </a:xfrm>
                <a:custGeom>
                  <a:avLst/>
                  <a:gdLst>
                    <a:gd name="T0" fmla="*/ 7 w 7"/>
                    <a:gd name="T1" fmla="*/ 0 h 21"/>
                    <a:gd name="T2" fmla="*/ 0 w 7"/>
                    <a:gd name="T3" fmla="*/ 7 h 21"/>
                    <a:gd name="T4" fmla="*/ 0 w 7"/>
                    <a:gd name="T5" fmla="*/ 21 h 21"/>
                    <a:gd name="T6" fmla="*/ 7 w 7"/>
                    <a:gd name="T7" fmla="*/ 0 h 21"/>
                  </a:gdLst>
                  <a:ahLst/>
                  <a:cxnLst>
                    <a:cxn ang="0">
                      <a:pos x="T0" y="T1"/>
                    </a:cxn>
                    <a:cxn ang="0">
                      <a:pos x="T2" y="T3"/>
                    </a:cxn>
                    <a:cxn ang="0">
                      <a:pos x="T4" y="T5"/>
                    </a:cxn>
                    <a:cxn ang="0">
                      <a:pos x="T6" y="T7"/>
                    </a:cxn>
                  </a:cxnLst>
                  <a:rect l="0" t="0" r="r" b="b"/>
                  <a:pathLst>
                    <a:path w="7" h="21">
                      <a:moveTo>
                        <a:pt x="7" y="0"/>
                      </a:moveTo>
                      <a:lnTo>
                        <a:pt x="0" y="7"/>
                      </a:lnTo>
                      <a:lnTo>
                        <a:pt x="0" y="21"/>
                      </a:lnTo>
                      <a:lnTo>
                        <a:pt x="7" y="0"/>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2" name="Freeform 1307"/>
                <p:cNvSpPr>
                  <a:spLocks/>
                </p:cNvSpPr>
                <p:nvPr/>
              </p:nvSpPr>
              <p:spPr bwMode="auto">
                <a:xfrm>
                  <a:off x="3801" y="695"/>
                  <a:ext cx="7" cy="21"/>
                </a:xfrm>
                <a:custGeom>
                  <a:avLst/>
                  <a:gdLst>
                    <a:gd name="T0" fmla="*/ 7 w 7"/>
                    <a:gd name="T1" fmla="*/ 0 h 21"/>
                    <a:gd name="T2" fmla="*/ 0 w 7"/>
                    <a:gd name="T3" fmla="*/ 7 h 21"/>
                    <a:gd name="T4" fmla="*/ 0 w 7"/>
                    <a:gd name="T5" fmla="*/ 21 h 21"/>
                  </a:gdLst>
                  <a:ahLst/>
                  <a:cxnLst>
                    <a:cxn ang="0">
                      <a:pos x="T0" y="T1"/>
                    </a:cxn>
                    <a:cxn ang="0">
                      <a:pos x="T2" y="T3"/>
                    </a:cxn>
                    <a:cxn ang="0">
                      <a:pos x="T4" y="T5"/>
                    </a:cxn>
                  </a:cxnLst>
                  <a:rect l="0" t="0" r="r" b="b"/>
                  <a:pathLst>
                    <a:path w="7" h="21">
                      <a:moveTo>
                        <a:pt x="7" y="0"/>
                      </a:moveTo>
                      <a:lnTo>
                        <a:pt x="0" y="7"/>
                      </a:lnTo>
                      <a:lnTo>
                        <a:pt x="0" y="21"/>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 name="Line 1308"/>
                <p:cNvSpPr>
                  <a:spLocks noChangeShapeType="1"/>
                </p:cNvSpPr>
                <p:nvPr/>
              </p:nvSpPr>
              <p:spPr bwMode="auto">
                <a:xfrm flipH="1">
                  <a:off x="3801" y="716"/>
                  <a:ext cx="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4" name="Line 1309"/>
                <p:cNvSpPr>
                  <a:spLocks noChangeShapeType="1"/>
                </p:cNvSpPr>
                <p:nvPr/>
              </p:nvSpPr>
              <p:spPr bwMode="auto">
                <a:xfrm>
                  <a:off x="3808" y="682"/>
                  <a:ext cx="13" cy="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5" name="Freeform 1310"/>
                <p:cNvSpPr>
                  <a:spLocks/>
                </p:cNvSpPr>
                <p:nvPr/>
              </p:nvSpPr>
              <p:spPr bwMode="auto">
                <a:xfrm>
                  <a:off x="3781" y="682"/>
                  <a:ext cx="27" cy="34"/>
                </a:xfrm>
                <a:custGeom>
                  <a:avLst/>
                  <a:gdLst>
                    <a:gd name="T0" fmla="*/ 27 w 27"/>
                    <a:gd name="T1" fmla="*/ 0 h 34"/>
                    <a:gd name="T2" fmla="*/ 7 w 27"/>
                    <a:gd name="T3" fmla="*/ 34 h 34"/>
                    <a:gd name="T4" fmla="*/ 0 w 27"/>
                    <a:gd name="T5" fmla="*/ 34 h 34"/>
                    <a:gd name="T6" fmla="*/ 7 w 27"/>
                    <a:gd name="T7" fmla="*/ 0 h 34"/>
                    <a:gd name="T8" fmla="*/ 20 w 27"/>
                    <a:gd name="T9" fmla="*/ 0 h 34"/>
                    <a:gd name="T10" fmla="*/ 27 w 27"/>
                    <a:gd name="T11" fmla="*/ 0 h 34"/>
                  </a:gdLst>
                  <a:ahLst/>
                  <a:cxnLst>
                    <a:cxn ang="0">
                      <a:pos x="T0" y="T1"/>
                    </a:cxn>
                    <a:cxn ang="0">
                      <a:pos x="T2" y="T3"/>
                    </a:cxn>
                    <a:cxn ang="0">
                      <a:pos x="T4" y="T5"/>
                    </a:cxn>
                    <a:cxn ang="0">
                      <a:pos x="T6" y="T7"/>
                    </a:cxn>
                    <a:cxn ang="0">
                      <a:pos x="T8" y="T9"/>
                    </a:cxn>
                    <a:cxn ang="0">
                      <a:pos x="T10" y="T11"/>
                    </a:cxn>
                  </a:cxnLst>
                  <a:rect l="0" t="0" r="r" b="b"/>
                  <a:pathLst>
                    <a:path w="27" h="34">
                      <a:moveTo>
                        <a:pt x="27" y="0"/>
                      </a:moveTo>
                      <a:lnTo>
                        <a:pt x="7" y="34"/>
                      </a:lnTo>
                      <a:lnTo>
                        <a:pt x="0" y="34"/>
                      </a:lnTo>
                      <a:lnTo>
                        <a:pt x="7" y="0"/>
                      </a:lnTo>
                      <a:lnTo>
                        <a:pt x="20" y="0"/>
                      </a:lnTo>
                      <a:lnTo>
                        <a:pt x="27" y="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26" name="Freeform 1311"/>
                <p:cNvSpPr>
                  <a:spLocks/>
                </p:cNvSpPr>
                <p:nvPr/>
              </p:nvSpPr>
              <p:spPr bwMode="auto">
                <a:xfrm>
                  <a:off x="3781" y="682"/>
                  <a:ext cx="27" cy="40"/>
                </a:xfrm>
                <a:custGeom>
                  <a:avLst/>
                  <a:gdLst>
                    <a:gd name="T0" fmla="*/ 27 w 27"/>
                    <a:gd name="T1" fmla="*/ 7 h 40"/>
                    <a:gd name="T2" fmla="*/ 13 w 27"/>
                    <a:gd name="T3" fmla="*/ 40 h 40"/>
                    <a:gd name="T4" fmla="*/ 0 w 27"/>
                    <a:gd name="T5" fmla="*/ 40 h 40"/>
                    <a:gd name="T6" fmla="*/ 13 w 27"/>
                    <a:gd name="T7" fmla="*/ 0 h 40"/>
                    <a:gd name="T8" fmla="*/ 27 w 27"/>
                    <a:gd name="T9" fmla="*/ 0 h 40"/>
                  </a:gdLst>
                  <a:ahLst/>
                  <a:cxnLst>
                    <a:cxn ang="0">
                      <a:pos x="T0" y="T1"/>
                    </a:cxn>
                    <a:cxn ang="0">
                      <a:pos x="T2" y="T3"/>
                    </a:cxn>
                    <a:cxn ang="0">
                      <a:pos x="T4" y="T5"/>
                    </a:cxn>
                    <a:cxn ang="0">
                      <a:pos x="T6" y="T7"/>
                    </a:cxn>
                    <a:cxn ang="0">
                      <a:pos x="T8" y="T9"/>
                    </a:cxn>
                  </a:cxnLst>
                  <a:rect l="0" t="0" r="r" b="b"/>
                  <a:pathLst>
                    <a:path w="27" h="40">
                      <a:moveTo>
                        <a:pt x="27" y="7"/>
                      </a:moveTo>
                      <a:lnTo>
                        <a:pt x="13" y="40"/>
                      </a:lnTo>
                      <a:lnTo>
                        <a:pt x="0" y="40"/>
                      </a:lnTo>
                      <a:lnTo>
                        <a:pt x="13" y="0"/>
                      </a:lnTo>
                      <a:lnTo>
                        <a:pt x="2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7" name="Freeform 1312"/>
                <p:cNvSpPr>
                  <a:spLocks/>
                </p:cNvSpPr>
                <p:nvPr/>
              </p:nvSpPr>
              <p:spPr bwMode="auto">
                <a:xfrm>
                  <a:off x="3788" y="716"/>
                  <a:ext cx="20" cy="20"/>
                </a:xfrm>
                <a:custGeom>
                  <a:avLst/>
                  <a:gdLst>
                    <a:gd name="T0" fmla="*/ 0 w 20"/>
                    <a:gd name="T1" fmla="*/ 0 h 20"/>
                    <a:gd name="T2" fmla="*/ 20 w 20"/>
                    <a:gd name="T3" fmla="*/ 20 h 20"/>
                    <a:gd name="T4" fmla="*/ 13 w 20"/>
                    <a:gd name="T5" fmla="*/ 20 h 20"/>
                    <a:gd name="T6" fmla="*/ 0 w 20"/>
                    <a:gd name="T7" fmla="*/ 0 h 20"/>
                  </a:gdLst>
                  <a:ahLst/>
                  <a:cxnLst>
                    <a:cxn ang="0">
                      <a:pos x="T0" y="T1"/>
                    </a:cxn>
                    <a:cxn ang="0">
                      <a:pos x="T2" y="T3"/>
                    </a:cxn>
                    <a:cxn ang="0">
                      <a:pos x="T4" y="T5"/>
                    </a:cxn>
                    <a:cxn ang="0">
                      <a:pos x="T6" y="T7"/>
                    </a:cxn>
                  </a:cxnLst>
                  <a:rect l="0" t="0" r="r" b="b"/>
                  <a:pathLst>
                    <a:path w="20" h="20">
                      <a:moveTo>
                        <a:pt x="0" y="0"/>
                      </a:moveTo>
                      <a:lnTo>
                        <a:pt x="20" y="20"/>
                      </a:lnTo>
                      <a:lnTo>
                        <a:pt x="13" y="20"/>
                      </a:lnTo>
                      <a:lnTo>
                        <a:pt x="0" y="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28" name="Freeform 1313"/>
                <p:cNvSpPr>
                  <a:spLocks/>
                </p:cNvSpPr>
                <p:nvPr/>
              </p:nvSpPr>
              <p:spPr bwMode="auto">
                <a:xfrm>
                  <a:off x="3781" y="716"/>
                  <a:ext cx="33" cy="26"/>
                </a:xfrm>
                <a:custGeom>
                  <a:avLst/>
                  <a:gdLst>
                    <a:gd name="T0" fmla="*/ 13 w 33"/>
                    <a:gd name="T1" fmla="*/ 0 h 26"/>
                    <a:gd name="T2" fmla="*/ 33 w 33"/>
                    <a:gd name="T3" fmla="*/ 20 h 26"/>
                    <a:gd name="T4" fmla="*/ 27 w 33"/>
                    <a:gd name="T5" fmla="*/ 26 h 26"/>
                    <a:gd name="T6" fmla="*/ 0 w 33"/>
                    <a:gd name="T7" fmla="*/ 0 h 26"/>
                  </a:gdLst>
                  <a:ahLst/>
                  <a:cxnLst>
                    <a:cxn ang="0">
                      <a:pos x="T0" y="T1"/>
                    </a:cxn>
                    <a:cxn ang="0">
                      <a:pos x="T2" y="T3"/>
                    </a:cxn>
                    <a:cxn ang="0">
                      <a:pos x="T4" y="T5"/>
                    </a:cxn>
                    <a:cxn ang="0">
                      <a:pos x="T6" y="T7"/>
                    </a:cxn>
                  </a:cxnLst>
                  <a:rect l="0" t="0" r="r" b="b"/>
                  <a:pathLst>
                    <a:path w="33" h="26">
                      <a:moveTo>
                        <a:pt x="13" y="0"/>
                      </a:moveTo>
                      <a:lnTo>
                        <a:pt x="33" y="20"/>
                      </a:lnTo>
                      <a:lnTo>
                        <a:pt x="27" y="26"/>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9" name="Line 1314"/>
                <p:cNvSpPr>
                  <a:spLocks noChangeShapeType="1"/>
                </p:cNvSpPr>
                <p:nvPr/>
              </p:nvSpPr>
              <p:spPr bwMode="auto">
                <a:xfrm flipV="1">
                  <a:off x="3808" y="722"/>
                  <a:ext cx="6" cy="1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0" name="Line 1315"/>
                <p:cNvSpPr>
                  <a:spLocks noChangeShapeType="1"/>
                </p:cNvSpPr>
                <p:nvPr/>
              </p:nvSpPr>
              <p:spPr bwMode="auto">
                <a:xfrm>
                  <a:off x="3774" y="669"/>
                  <a:ext cx="14" cy="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1" name="Freeform 1316"/>
                <p:cNvSpPr>
                  <a:spLocks/>
                </p:cNvSpPr>
                <p:nvPr/>
              </p:nvSpPr>
              <p:spPr bwMode="auto">
                <a:xfrm>
                  <a:off x="3774" y="575"/>
                  <a:ext cx="27" cy="27"/>
                </a:xfrm>
                <a:custGeom>
                  <a:avLst/>
                  <a:gdLst>
                    <a:gd name="T0" fmla="*/ 0 w 27"/>
                    <a:gd name="T1" fmla="*/ 0 h 27"/>
                    <a:gd name="T2" fmla="*/ 27 w 27"/>
                    <a:gd name="T3" fmla="*/ 27 h 27"/>
                    <a:gd name="T4" fmla="*/ 0 w 27"/>
                    <a:gd name="T5" fmla="*/ 0 h 27"/>
                  </a:gdLst>
                  <a:ahLst/>
                  <a:cxnLst>
                    <a:cxn ang="0">
                      <a:pos x="T0" y="T1"/>
                    </a:cxn>
                    <a:cxn ang="0">
                      <a:pos x="T2" y="T3"/>
                    </a:cxn>
                    <a:cxn ang="0">
                      <a:pos x="T4" y="T5"/>
                    </a:cxn>
                  </a:cxnLst>
                  <a:rect l="0" t="0" r="r" b="b"/>
                  <a:pathLst>
                    <a:path w="27" h="27">
                      <a:moveTo>
                        <a:pt x="0" y="0"/>
                      </a:moveTo>
                      <a:lnTo>
                        <a:pt x="27" y="27"/>
                      </a:lnTo>
                      <a:lnTo>
                        <a:pt x="0" y="0"/>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2" name="Line 1317"/>
                <p:cNvSpPr>
                  <a:spLocks noChangeShapeType="1"/>
                </p:cNvSpPr>
                <p:nvPr/>
              </p:nvSpPr>
              <p:spPr bwMode="auto">
                <a:xfrm>
                  <a:off x="3774" y="575"/>
                  <a:ext cx="27"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 name="Line 1318"/>
                <p:cNvSpPr>
                  <a:spLocks noChangeShapeType="1"/>
                </p:cNvSpPr>
                <p:nvPr/>
              </p:nvSpPr>
              <p:spPr bwMode="auto">
                <a:xfrm>
                  <a:off x="3774" y="575"/>
                  <a:ext cx="27" cy="2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4" name="Freeform 1319"/>
                <p:cNvSpPr>
                  <a:spLocks/>
                </p:cNvSpPr>
                <p:nvPr/>
              </p:nvSpPr>
              <p:spPr bwMode="auto">
                <a:xfrm>
                  <a:off x="3781" y="582"/>
                  <a:ext cx="20" cy="27"/>
                </a:xfrm>
                <a:custGeom>
                  <a:avLst/>
                  <a:gdLst>
                    <a:gd name="T0" fmla="*/ 0 w 20"/>
                    <a:gd name="T1" fmla="*/ 0 h 27"/>
                    <a:gd name="T2" fmla="*/ 7 w 20"/>
                    <a:gd name="T3" fmla="*/ 27 h 27"/>
                    <a:gd name="T4" fmla="*/ 20 w 20"/>
                    <a:gd name="T5" fmla="*/ 20 h 27"/>
                    <a:gd name="T6" fmla="*/ 7 w 20"/>
                    <a:gd name="T7" fmla="*/ 0 h 27"/>
                    <a:gd name="T8" fmla="*/ 0 w 20"/>
                    <a:gd name="T9" fmla="*/ 0 h 27"/>
                  </a:gdLst>
                  <a:ahLst/>
                  <a:cxnLst>
                    <a:cxn ang="0">
                      <a:pos x="T0" y="T1"/>
                    </a:cxn>
                    <a:cxn ang="0">
                      <a:pos x="T2" y="T3"/>
                    </a:cxn>
                    <a:cxn ang="0">
                      <a:pos x="T4" y="T5"/>
                    </a:cxn>
                    <a:cxn ang="0">
                      <a:pos x="T6" y="T7"/>
                    </a:cxn>
                    <a:cxn ang="0">
                      <a:pos x="T8" y="T9"/>
                    </a:cxn>
                  </a:cxnLst>
                  <a:rect l="0" t="0" r="r" b="b"/>
                  <a:pathLst>
                    <a:path w="20" h="27">
                      <a:moveTo>
                        <a:pt x="0" y="0"/>
                      </a:moveTo>
                      <a:lnTo>
                        <a:pt x="7" y="27"/>
                      </a:lnTo>
                      <a:lnTo>
                        <a:pt x="20" y="20"/>
                      </a:lnTo>
                      <a:lnTo>
                        <a:pt x="7" y="0"/>
                      </a:lnTo>
                      <a:lnTo>
                        <a:pt x="0" y="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35" name="Freeform 1320"/>
                <p:cNvSpPr>
                  <a:spLocks/>
                </p:cNvSpPr>
                <p:nvPr/>
              </p:nvSpPr>
              <p:spPr bwMode="auto">
                <a:xfrm>
                  <a:off x="3781" y="582"/>
                  <a:ext cx="27" cy="27"/>
                </a:xfrm>
                <a:custGeom>
                  <a:avLst/>
                  <a:gdLst>
                    <a:gd name="T0" fmla="*/ 0 w 27"/>
                    <a:gd name="T1" fmla="*/ 6 h 27"/>
                    <a:gd name="T2" fmla="*/ 7 w 27"/>
                    <a:gd name="T3" fmla="*/ 27 h 27"/>
                    <a:gd name="T4" fmla="*/ 27 w 27"/>
                    <a:gd name="T5" fmla="*/ 27 h 27"/>
                    <a:gd name="T6" fmla="*/ 13 w 27"/>
                    <a:gd name="T7" fmla="*/ 0 h 27"/>
                    <a:gd name="T8" fmla="*/ 0 w 27"/>
                    <a:gd name="T9" fmla="*/ 0 h 27"/>
                  </a:gdLst>
                  <a:ahLst/>
                  <a:cxnLst>
                    <a:cxn ang="0">
                      <a:pos x="T0" y="T1"/>
                    </a:cxn>
                    <a:cxn ang="0">
                      <a:pos x="T2" y="T3"/>
                    </a:cxn>
                    <a:cxn ang="0">
                      <a:pos x="T4" y="T5"/>
                    </a:cxn>
                    <a:cxn ang="0">
                      <a:pos x="T6" y="T7"/>
                    </a:cxn>
                    <a:cxn ang="0">
                      <a:pos x="T8" y="T9"/>
                    </a:cxn>
                  </a:cxnLst>
                  <a:rect l="0" t="0" r="r" b="b"/>
                  <a:pathLst>
                    <a:path w="27" h="27">
                      <a:moveTo>
                        <a:pt x="0" y="6"/>
                      </a:moveTo>
                      <a:lnTo>
                        <a:pt x="7" y="27"/>
                      </a:lnTo>
                      <a:lnTo>
                        <a:pt x="27" y="27"/>
                      </a:lnTo>
                      <a:lnTo>
                        <a:pt x="13" y="0"/>
                      </a:lnTo>
                      <a:lnTo>
                        <a:pt x="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Line 1321"/>
                <p:cNvSpPr>
                  <a:spLocks noChangeShapeType="1"/>
                </p:cNvSpPr>
                <p:nvPr/>
              </p:nvSpPr>
              <p:spPr bwMode="auto">
                <a:xfrm>
                  <a:off x="3794" y="582"/>
                  <a:ext cx="20"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7" name="Line 1322"/>
                <p:cNvSpPr>
                  <a:spLocks noChangeShapeType="1"/>
                </p:cNvSpPr>
                <p:nvPr/>
              </p:nvSpPr>
              <p:spPr bwMode="auto">
                <a:xfrm>
                  <a:off x="3814" y="802"/>
                  <a:ext cx="87"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8" name="Line 1323"/>
                <p:cNvSpPr>
                  <a:spLocks noChangeShapeType="1"/>
                </p:cNvSpPr>
                <p:nvPr/>
              </p:nvSpPr>
              <p:spPr bwMode="auto">
                <a:xfrm>
                  <a:off x="3687" y="716"/>
                  <a:ext cx="127" cy="8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9" name="Rectangle 1324"/>
                <p:cNvSpPr>
                  <a:spLocks noChangeArrowheads="1"/>
                </p:cNvSpPr>
                <p:nvPr/>
              </p:nvSpPr>
              <p:spPr bwMode="auto">
                <a:xfrm>
                  <a:off x="3603" y="571"/>
                  <a:ext cx="81" cy="155"/>
                </a:xfrm>
                <a:prstGeom prst="rect">
                  <a:avLst/>
                </a:prstGeom>
                <a:solidFill>
                  <a:srgbClr val="FFF9CC"/>
                </a:solidFill>
                <a:ln w="11113">
                  <a:solidFill>
                    <a:srgbClr val="000000"/>
                  </a:solidFill>
                  <a:miter lim="800000"/>
                  <a:headEnd/>
                  <a:tailEnd/>
                </a:ln>
              </p:spPr>
              <p:txBody>
                <a:bodyPr/>
                <a:lstStyle/>
                <a:p>
                  <a:endParaRPr lang="ja-JP" altLang="en-US"/>
                </a:p>
              </p:txBody>
            </p:sp>
            <p:sp>
              <p:nvSpPr>
                <p:cNvPr id="140" name="Freeform 1325"/>
                <p:cNvSpPr>
                  <a:spLocks/>
                </p:cNvSpPr>
                <p:nvPr/>
              </p:nvSpPr>
              <p:spPr bwMode="auto">
                <a:xfrm>
                  <a:off x="3681" y="716"/>
                  <a:ext cx="33" cy="26"/>
                </a:xfrm>
                <a:custGeom>
                  <a:avLst/>
                  <a:gdLst>
                    <a:gd name="T0" fmla="*/ 0 w 33"/>
                    <a:gd name="T1" fmla="*/ 0 h 26"/>
                    <a:gd name="T2" fmla="*/ 0 w 33"/>
                    <a:gd name="T3" fmla="*/ 6 h 26"/>
                    <a:gd name="T4" fmla="*/ 33 w 33"/>
                    <a:gd name="T5" fmla="*/ 26 h 26"/>
                    <a:gd name="T6" fmla="*/ 33 w 33"/>
                    <a:gd name="T7" fmla="*/ 20 h 26"/>
                    <a:gd name="T8" fmla="*/ 0 w 33"/>
                    <a:gd name="T9" fmla="*/ 0 h 26"/>
                  </a:gdLst>
                  <a:ahLst/>
                  <a:cxnLst>
                    <a:cxn ang="0">
                      <a:pos x="T0" y="T1"/>
                    </a:cxn>
                    <a:cxn ang="0">
                      <a:pos x="T2" y="T3"/>
                    </a:cxn>
                    <a:cxn ang="0">
                      <a:pos x="T4" y="T5"/>
                    </a:cxn>
                    <a:cxn ang="0">
                      <a:pos x="T6" y="T7"/>
                    </a:cxn>
                    <a:cxn ang="0">
                      <a:pos x="T8" y="T9"/>
                    </a:cxn>
                  </a:cxnLst>
                  <a:rect l="0" t="0" r="r" b="b"/>
                  <a:pathLst>
                    <a:path w="33" h="26">
                      <a:moveTo>
                        <a:pt x="0" y="0"/>
                      </a:moveTo>
                      <a:lnTo>
                        <a:pt x="0" y="6"/>
                      </a:lnTo>
                      <a:lnTo>
                        <a:pt x="33" y="26"/>
                      </a:lnTo>
                      <a:lnTo>
                        <a:pt x="33" y="20"/>
                      </a:lnTo>
                      <a:lnTo>
                        <a:pt x="0" y="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41" name="Freeform 1326"/>
                <p:cNvSpPr>
                  <a:spLocks/>
                </p:cNvSpPr>
                <p:nvPr/>
              </p:nvSpPr>
              <p:spPr bwMode="auto">
                <a:xfrm>
                  <a:off x="3681" y="716"/>
                  <a:ext cx="33" cy="33"/>
                </a:xfrm>
                <a:custGeom>
                  <a:avLst/>
                  <a:gdLst>
                    <a:gd name="T0" fmla="*/ 0 w 33"/>
                    <a:gd name="T1" fmla="*/ 0 h 33"/>
                    <a:gd name="T2" fmla="*/ 0 w 33"/>
                    <a:gd name="T3" fmla="*/ 6 h 33"/>
                    <a:gd name="T4" fmla="*/ 33 w 33"/>
                    <a:gd name="T5" fmla="*/ 33 h 33"/>
                    <a:gd name="T6" fmla="*/ 33 w 33"/>
                    <a:gd name="T7" fmla="*/ 20 h 33"/>
                    <a:gd name="T8" fmla="*/ 0 w 33"/>
                    <a:gd name="T9" fmla="*/ 0 h 33"/>
                  </a:gdLst>
                  <a:ahLst/>
                  <a:cxnLst>
                    <a:cxn ang="0">
                      <a:pos x="T0" y="T1"/>
                    </a:cxn>
                    <a:cxn ang="0">
                      <a:pos x="T2" y="T3"/>
                    </a:cxn>
                    <a:cxn ang="0">
                      <a:pos x="T4" y="T5"/>
                    </a:cxn>
                    <a:cxn ang="0">
                      <a:pos x="T6" y="T7"/>
                    </a:cxn>
                    <a:cxn ang="0">
                      <a:pos x="T8" y="T9"/>
                    </a:cxn>
                  </a:cxnLst>
                  <a:rect l="0" t="0" r="r" b="b"/>
                  <a:pathLst>
                    <a:path w="33" h="33">
                      <a:moveTo>
                        <a:pt x="0" y="0"/>
                      </a:moveTo>
                      <a:lnTo>
                        <a:pt x="0" y="6"/>
                      </a:lnTo>
                      <a:lnTo>
                        <a:pt x="33" y="33"/>
                      </a:lnTo>
                      <a:lnTo>
                        <a:pt x="33" y="20"/>
                      </a:lnTo>
                      <a:lnTo>
                        <a:pt x="0" y="0"/>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 name="Freeform 1327"/>
                <p:cNvSpPr>
                  <a:spLocks/>
                </p:cNvSpPr>
                <p:nvPr/>
              </p:nvSpPr>
              <p:spPr bwMode="auto">
                <a:xfrm>
                  <a:off x="3600" y="722"/>
                  <a:ext cx="114" cy="20"/>
                </a:xfrm>
                <a:custGeom>
                  <a:avLst/>
                  <a:gdLst>
                    <a:gd name="T0" fmla="*/ 114 w 114"/>
                    <a:gd name="T1" fmla="*/ 20 h 20"/>
                    <a:gd name="T2" fmla="*/ 81 w 114"/>
                    <a:gd name="T3" fmla="*/ 0 h 20"/>
                    <a:gd name="T4" fmla="*/ 0 w 114"/>
                    <a:gd name="T5" fmla="*/ 0 h 20"/>
                    <a:gd name="T6" fmla="*/ 34 w 114"/>
                    <a:gd name="T7" fmla="*/ 20 h 20"/>
                    <a:gd name="T8" fmla="*/ 114 w 114"/>
                    <a:gd name="T9" fmla="*/ 20 h 20"/>
                    <a:gd name="T10" fmla="*/ 81 w 114"/>
                    <a:gd name="T11" fmla="*/ 0 h 20"/>
                    <a:gd name="T12" fmla="*/ 114 w 11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4" h="20">
                      <a:moveTo>
                        <a:pt x="114" y="20"/>
                      </a:moveTo>
                      <a:lnTo>
                        <a:pt x="81" y="0"/>
                      </a:lnTo>
                      <a:lnTo>
                        <a:pt x="0" y="0"/>
                      </a:lnTo>
                      <a:lnTo>
                        <a:pt x="34" y="20"/>
                      </a:lnTo>
                      <a:lnTo>
                        <a:pt x="114" y="20"/>
                      </a:lnTo>
                      <a:lnTo>
                        <a:pt x="81" y="0"/>
                      </a:lnTo>
                      <a:lnTo>
                        <a:pt x="114" y="20"/>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3" name="Freeform 1328"/>
                <p:cNvSpPr>
                  <a:spLocks/>
                </p:cNvSpPr>
                <p:nvPr/>
              </p:nvSpPr>
              <p:spPr bwMode="auto">
                <a:xfrm>
                  <a:off x="3600" y="722"/>
                  <a:ext cx="114" cy="20"/>
                </a:xfrm>
                <a:custGeom>
                  <a:avLst/>
                  <a:gdLst>
                    <a:gd name="T0" fmla="*/ 114 w 114"/>
                    <a:gd name="T1" fmla="*/ 20 h 20"/>
                    <a:gd name="T2" fmla="*/ 81 w 114"/>
                    <a:gd name="T3" fmla="*/ 0 h 20"/>
                    <a:gd name="T4" fmla="*/ 0 w 114"/>
                    <a:gd name="T5" fmla="*/ 0 h 20"/>
                    <a:gd name="T6" fmla="*/ 34 w 114"/>
                    <a:gd name="T7" fmla="*/ 20 h 20"/>
                    <a:gd name="T8" fmla="*/ 114 w 114"/>
                    <a:gd name="T9" fmla="*/ 20 h 20"/>
                    <a:gd name="T10" fmla="*/ 81 w 114"/>
                    <a:gd name="T11" fmla="*/ 0 h 20"/>
                  </a:gdLst>
                  <a:ahLst/>
                  <a:cxnLst>
                    <a:cxn ang="0">
                      <a:pos x="T0" y="T1"/>
                    </a:cxn>
                    <a:cxn ang="0">
                      <a:pos x="T2" y="T3"/>
                    </a:cxn>
                    <a:cxn ang="0">
                      <a:pos x="T4" y="T5"/>
                    </a:cxn>
                    <a:cxn ang="0">
                      <a:pos x="T6" y="T7"/>
                    </a:cxn>
                    <a:cxn ang="0">
                      <a:pos x="T8" y="T9"/>
                    </a:cxn>
                    <a:cxn ang="0">
                      <a:pos x="T10" y="T11"/>
                    </a:cxn>
                  </a:cxnLst>
                  <a:rect l="0" t="0" r="r" b="b"/>
                  <a:pathLst>
                    <a:path w="114" h="20">
                      <a:moveTo>
                        <a:pt x="114" y="20"/>
                      </a:moveTo>
                      <a:lnTo>
                        <a:pt x="81" y="0"/>
                      </a:lnTo>
                      <a:lnTo>
                        <a:pt x="0" y="0"/>
                      </a:lnTo>
                      <a:lnTo>
                        <a:pt x="34" y="20"/>
                      </a:lnTo>
                      <a:lnTo>
                        <a:pt x="114" y="20"/>
                      </a:lnTo>
                      <a:lnTo>
                        <a:pt x="8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4" name="Freeform 1329"/>
                <p:cNvSpPr>
                  <a:spLocks/>
                </p:cNvSpPr>
                <p:nvPr/>
              </p:nvSpPr>
              <p:spPr bwMode="auto">
                <a:xfrm>
                  <a:off x="3600" y="722"/>
                  <a:ext cx="114" cy="27"/>
                </a:xfrm>
                <a:custGeom>
                  <a:avLst/>
                  <a:gdLst>
                    <a:gd name="T0" fmla="*/ 114 w 114"/>
                    <a:gd name="T1" fmla="*/ 27 h 27"/>
                    <a:gd name="T2" fmla="*/ 81 w 114"/>
                    <a:gd name="T3" fmla="*/ 0 h 27"/>
                    <a:gd name="T4" fmla="*/ 0 w 114"/>
                    <a:gd name="T5" fmla="*/ 0 h 27"/>
                    <a:gd name="T6" fmla="*/ 34 w 114"/>
                    <a:gd name="T7" fmla="*/ 27 h 27"/>
                    <a:gd name="T8" fmla="*/ 114 w 114"/>
                    <a:gd name="T9" fmla="*/ 27 h 27"/>
                    <a:gd name="T10" fmla="*/ 81 w 114"/>
                    <a:gd name="T11" fmla="*/ 0 h 27"/>
                  </a:gdLst>
                  <a:ahLst/>
                  <a:cxnLst>
                    <a:cxn ang="0">
                      <a:pos x="T0" y="T1"/>
                    </a:cxn>
                    <a:cxn ang="0">
                      <a:pos x="T2" y="T3"/>
                    </a:cxn>
                    <a:cxn ang="0">
                      <a:pos x="T4" y="T5"/>
                    </a:cxn>
                    <a:cxn ang="0">
                      <a:pos x="T6" y="T7"/>
                    </a:cxn>
                    <a:cxn ang="0">
                      <a:pos x="T8" y="T9"/>
                    </a:cxn>
                    <a:cxn ang="0">
                      <a:pos x="T10" y="T11"/>
                    </a:cxn>
                  </a:cxnLst>
                  <a:rect l="0" t="0" r="r" b="b"/>
                  <a:pathLst>
                    <a:path w="114" h="27">
                      <a:moveTo>
                        <a:pt x="114" y="27"/>
                      </a:moveTo>
                      <a:lnTo>
                        <a:pt x="81" y="0"/>
                      </a:lnTo>
                      <a:lnTo>
                        <a:pt x="0" y="0"/>
                      </a:lnTo>
                      <a:lnTo>
                        <a:pt x="34" y="27"/>
                      </a:lnTo>
                      <a:lnTo>
                        <a:pt x="114" y="27"/>
                      </a:lnTo>
                      <a:lnTo>
                        <a:pt x="81"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5" name="Freeform 1330"/>
                <p:cNvSpPr>
                  <a:spLocks/>
                </p:cNvSpPr>
                <p:nvPr/>
              </p:nvSpPr>
              <p:spPr bwMode="auto">
                <a:xfrm>
                  <a:off x="3701" y="789"/>
                  <a:ext cx="113" cy="27"/>
                </a:xfrm>
                <a:custGeom>
                  <a:avLst/>
                  <a:gdLst>
                    <a:gd name="T0" fmla="*/ 113 w 113"/>
                    <a:gd name="T1" fmla="*/ 27 h 27"/>
                    <a:gd name="T2" fmla="*/ 80 w 113"/>
                    <a:gd name="T3" fmla="*/ 0 h 27"/>
                    <a:gd name="T4" fmla="*/ 0 w 113"/>
                    <a:gd name="T5" fmla="*/ 0 h 27"/>
                    <a:gd name="T6" fmla="*/ 33 w 113"/>
                    <a:gd name="T7" fmla="*/ 27 h 27"/>
                    <a:gd name="T8" fmla="*/ 107 w 113"/>
                    <a:gd name="T9" fmla="*/ 27 h 27"/>
                    <a:gd name="T10" fmla="*/ 80 w 113"/>
                    <a:gd name="T11" fmla="*/ 0 h 27"/>
                    <a:gd name="T12" fmla="*/ 113 w 113"/>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113" h="27">
                      <a:moveTo>
                        <a:pt x="113" y="27"/>
                      </a:moveTo>
                      <a:lnTo>
                        <a:pt x="80" y="0"/>
                      </a:lnTo>
                      <a:lnTo>
                        <a:pt x="0" y="0"/>
                      </a:lnTo>
                      <a:lnTo>
                        <a:pt x="33" y="27"/>
                      </a:lnTo>
                      <a:lnTo>
                        <a:pt x="107" y="27"/>
                      </a:lnTo>
                      <a:lnTo>
                        <a:pt x="80" y="0"/>
                      </a:lnTo>
                      <a:lnTo>
                        <a:pt x="113" y="27"/>
                      </a:lnTo>
                      <a:close/>
                    </a:path>
                  </a:pathLst>
                </a:custGeom>
                <a:solidFill>
                  <a:srgbClr val="FFF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6" name="Freeform 1331"/>
                <p:cNvSpPr>
                  <a:spLocks/>
                </p:cNvSpPr>
                <p:nvPr/>
              </p:nvSpPr>
              <p:spPr bwMode="auto">
                <a:xfrm>
                  <a:off x="3701" y="789"/>
                  <a:ext cx="113" cy="27"/>
                </a:xfrm>
                <a:custGeom>
                  <a:avLst/>
                  <a:gdLst>
                    <a:gd name="T0" fmla="*/ 113 w 113"/>
                    <a:gd name="T1" fmla="*/ 27 h 27"/>
                    <a:gd name="T2" fmla="*/ 80 w 113"/>
                    <a:gd name="T3" fmla="*/ 0 h 27"/>
                    <a:gd name="T4" fmla="*/ 0 w 113"/>
                    <a:gd name="T5" fmla="*/ 0 h 27"/>
                    <a:gd name="T6" fmla="*/ 33 w 113"/>
                    <a:gd name="T7" fmla="*/ 27 h 27"/>
                    <a:gd name="T8" fmla="*/ 107 w 113"/>
                    <a:gd name="T9" fmla="*/ 27 h 27"/>
                    <a:gd name="T10" fmla="*/ 80 w 113"/>
                    <a:gd name="T11" fmla="*/ 0 h 27"/>
                  </a:gdLst>
                  <a:ahLst/>
                  <a:cxnLst>
                    <a:cxn ang="0">
                      <a:pos x="T0" y="T1"/>
                    </a:cxn>
                    <a:cxn ang="0">
                      <a:pos x="T2" y="T3"/>
                    </a:cxn>
                    <a:cxn ang="0">
                      <a:pos x="T4" y="T5"/>
                    </a:cxn>
                    <a:cxn ang="0">
                      <a:pos x="T6" y="T7"/>
                    </a:cxn>
                    <a:cxn ang="0">
                      <a:pos x="T8" y="T9"/>
                    </a:cxn>
                    <a:cxn ang="0">
                      <a:pos x="T10" y="T11"/>
                    </a:cxn>
                  </a:cxnLst>
                  <a:rect l="0" t="0" r="r" b="b"/>
                  <a:pathLst>
                    <a:path w="113" h="27">
                      <a:moveTo>
                        <a:pt x="113" y="27"/>
                      </a:moveTo>
                      <a:lnTo>
                        <a:pt x="80" y="0"/>
                      </a:lnTo>
                      <a:lnTo>
                        <a:pt x="0" y="0"/>
                      </a:lnTo>
                      <a:lnTo>
                        <a:pt x="33" y="27"/>
                      </a:lnTo>
                      <a:lnTo>
                        <a:pt x="107" y="27"/>
                      </a:lnTo>
                      <a:lnTo>
                        <a:pt x="8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7" name="Freeform 1332"/>
                <p:cNvSpPr>
                  <a:spLocks/>
                </p:cNvSpPr>
                <p:nvPr/>
              </p:nvSpPr>
              <p:spPr bwMode="auto">
                <a:xfrm>
                  <a:off x="3701" y="789"/>
                  <a:ext cx="113" cy="27"/>
                </a:xfrm>
                <a:custGeom>
                  <a:avLst/>
                  <a:gdLst>
                    <a:gd name="T0" fmla="*/ 113 w 113"/>
                    <a:gd name="T1" fmla="*/ 27 h 27"/>
                    <a:gd name="T2" fmla="*/ 80 w 113"/>
                    <a:gd name="T3" fmla="*/ 0 h 27"/>
                    <a:gd name="T4" fmla="*/ 0 w 113"/>
                    <a:gd name="T5" fmla="*/ 0 h 27"/>
                    <a:gd name="T6" fmla="*/ 33 w 113"/>
                    <a:gd name="T7" fmla="*/ 27 h 27"/>
                    <a:gd name="T8" fmla="*/ 113 w 113"/>
                    <a:gd name="T9" fmla="*/ 27 h 27"/>
                    <a:gd name="T10" fmla="*/ 80 w 113"/>
                    <a:gd name="T11" fmla="*/ 0 h 27"/>
                  </a:gdLst>
                  <a:ahLst/>
                  <a:cxnLst>
                    <a:cxn ang="0">
                      <a:pos x="T0" y="T1"/>
                    </a:cxn>
                    <a:cxn ang="0">
                      <a:pos x="T2" y="T3"/>
                    </a:cxn>
                    <a:cxn ang="0">
                      <a:pos x="T4" y="T5"/>
                    </a:cxn>
                    <a:cxn ang="0">
                      <a:pos x="T6" y="T7"/>
                    </a:cxn>
                    <a:cxn ang="0">
                      <a:pos x="T8" y="T9"/>
                    </a:cxn>
                    <a:cxn ang="0">
                      <a:pos x="T10" y="T11"/>
                    </a:cxn>
                  </a:cxnLst>
                  <a:rect l="0" t="0" r="r" b="b"/>
                  <a:pathLst>
                    <a:path w="113" h="27">
                      <a:moveTo>
                        <a:pt x="113" y="27"/>
                      </a:moveTo>
                      <a:lnTo>
                        <a:pt x="80" y="0"/>
                      </a:lnTo>
                      <a:lnTo>
                        <a:pt x="0" y="0"/>
                      </a:lnTo>
                      <a:lnTo>
                        <a:pt x="33" y="27"/>
                      </a:lnTo>
                      <a:lnTo>
                        <a:pt x="113" y="27"/>
                      </a:lnTo>
                      <a:lnTo>
                        <a:pt x="80"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8" name="Freeform 1333"/>
                <p:cNvSpPr>
                  <a:spLocks/>
                </p:cNvSpPr>
                <p:nvPr/>
              </p:nvSpPr>
              <p:spPr bwMode="auto">
                <a:xfrm>
                  <a:off x="3781" y="782"/>
                  <a:ext cx="33" cy="34"/>
                </a:xfrm>
                <a:custGeom>
                  <a:avLst/>
                  <a:gdLst>
                    <a:gd name="T0" fmla="*/ 0 w 33"/>
                    <a:gd name="T1" fmla="*/ 0 h 34"/>
                    <a:gd name="T2" fmla="*/ 0 w 33"/>
                    <a:gd name="T3" fmla="*/ 7 h 34"/>
                    <a:gd name="T4" fmla="*/ 33 w 33"/>
                    <a:gd name="T5" fmla="*/ 34 h 34"/>
                    <a:gd name="T6" fmla="*/ 33 w 33"/>
                    <a:gd name="T7" fmla="*/ 20 h 34"/>
                    <a:gd name="T8" fmla="*/ 0 w 33"/>
                    <a:gd name="T9" fmla="*/ 0 h 34"/>
                  </a:gdLst>
                  <a:ahLst/>
                  <a:cxnLst>
                    <a:cxn ang="0">
                      <a:pos x="T0" y="T1"/>
                    </a:cxn>
                    <a:cxn ang="0">
                      <a:pos x="T2" y="T3"/>
                    </a:cxn>
                    <a:cxn ang="0">
                      <a:pos x="T4" y="T5"/>
                    </a:cxn>
                    <a:cxn ang="0">
                      <a:pos x="T6" y="T7"/>
                    </a:cxn>
                    <a:cxn ang="0">
                      <a:pos x="T8" y="T9"/>
                    </a:cxn>
                  </a:cxnLst>
                  <a:rect l="0" t="0" r="r" b="b"/>
                  <a:pathLst>
                    <a:path w="33" h="34">
                      <a:moveTo>
                        <a:pt x="0" y="0"/>
                      </a:moveTo>
                      <a:lnTo>
                        <a:pt x="0" y="7"/>
                      </a:lnTo>
                      <a:lnTo>
                        <a:pt x="33" y="34"/>
                      </a:lnTo>
                      <a:lnTo>
                        <a:pt x="33" y="20"/>
                      </a:lnTo>
                      <a:lnTo>
                        <a:pt x="0" y="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49" name="Freeform 1334"/>
                <p:cNvSpPr>
                  <a:spLocks/>
                </p:cNvSpPr>
                <p:nvPr/>
              </p:nvSpPr>
              <p:spPr bwMode="auto">
                <a:xfrm>
                  <a:off x="3781" y="782"/>
                  <a:ext cx="33" cy="34"/>
                </a:xfrm>
                <a:custGeom>
                  <a:avLst/>
                  <a:gdLst>
                    <a:gd name="T0" fmla="*/ 0 w 33"/>
                    <a:gd name="T1" fmla="*/ 0 h 34"/>
                    <a:gd name="T2" fmla="*/ 0 w 33"/>
                    <a:gd name="T3" fmla="*/ 7 h 34"/>
                    <a:gd name="T4" fmla="*/ 33 w 33"/>
                    <a:gd name="T5" fmla="*/ 34 h 34"/>
                    <a:gd name="T6" fmla="*/ 33 w 33"/>
                    <a:gd name="T7" fmla="*/ 20 h 34"/>
                    <a:gd name="T8" fmla="*/ 7 w 33"/>
                    <a:gd name="T9" fmla="*/ 0 h 34"/>
                  </a:gdLst>
                  <a:ahLst/>
                  <a:cxnLst>
                    <a:cxn ang="0">
                      <a:pos x="T0" y="T1"/>
                    </a:cxn>
                    <a:cxn ang="0">
                      <a:pos x="T2" y="T3"/>
                    </a:cxn>
                    <a:cxn ang="0">
                      <a:pos x="T4" y="T5"/>
                    </a:cxn>
                    <a:cxn ang="0">
                      <a:pos x="T6" y="T7"/>
                    </a:cxn>
                    <a:cxn ang="0">
                      <a:pos x="T8" y="T9"/>
                    </a:cxn>
                  </a:cxnLst>
                  <a:rect l="0" t="0" r="r" b="b"/>
                  <a:pathLst>
                    <a:path w="33" h="34">
                      <a:moveTo>
                        <a:pt x="0" y="0"/>
                      </a:moveTo>
                      <a:lnTo>
                        <a:pt x="0" y="7"/>
                      </a:lnTo>
                      <a:lnTo>
                        <a:pt x="33" y="34"/>
                      </a:lnTo>
                      <a:lnTo>
                        <a:pt x="33" y="20"/>
                      </a:lnTo>
                      <a:lnTo>
                        <a:pt x="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0" name="Line 1335"/>
                <p:cNvSpPr>
                  <a:spLocks noChangeShapeType="1"/>
                </p:cNvSpPr>
                <p:nvPr/>
              </p:nvSpPr>
              <p:spPr bwMode="auto">
                <a:xfrm flipV="1">
                  <a:off x="3701" y="776"/>
                  <a:ext cx="1" cy="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1" name="Rectangle 1336"/>
                <p:cNvSpPr>
                  <a:spLocks noChangeArrowheads="1"/>
                </p:cNvSpPr>
                <p:nvPr/>
              </p:nvSpPr>
              <p:spPr bwMode="auto">
                <a:xfrm>
                  <a:off x="3824" y="792"/>
                  <a:ext cx="41" cy="34"/>
                </a:xfrm>
                <a:prstGeom prst="rect">
                  <a:avLst/>
                </a:prstGeom>
                <a:solidFill>
                  <a:srgbClr val="FFF9CC"/>
                </a:solidFill>
                <a:ln w="11113">
                  <a:solidFill>
                    <a:srgbClr val="000000"/>
                  </a:solidFill>
                  <a:miter lim="800000"/>
                  <a:headEnd/>
                  <a:tailEnd/>
                </a:ln>
              </p:spPr>
              <p:txBody>
                <a:bodyPr/>
                <a:lstStyle/>
                <a:p>
                  <a:endParaRPr lang="ja-JP" altLang="en-US"/>
                </a:p>
              </p:txBody>
            </p:sp>
            <p:sp>
              <p:nvSpPr>
                <p:cNvPr id="152" name="Rectangle 1337"/>
                <p:cNvSpPr>
                  <a:spLocks noChangeArrowheads="1"/>
                </p:cNvSpPr>
                <p:nvPr/>
              </p:nvSpPr>
              <p:spPr bwMode="auto">
                <a:xfrm>
                  <a:off x="3730" y="725"/>
                  <a:ext cx="41" cy="28"/>
                </a:xfrm>
                <a:prstGeom prst="rect">
                  <a:avLst/>
                </a:prstGeom>
                <a:solidFill>
                  <a:srgbClr val="FFF9CC"/>
                </a:solidFill>
                <a:ln w="11113">
                  <a:solidFill>
                    <a:srgbClr val="000000"/>
                  </a:solidFill>
                  <a:miter lim="800000"/>
                  <a:headEnd/>
                  <a:tailEnd/>
                </a:ln>
              </p:spPr>
              <p:txBody>
                <a:bodyPr/>
                <a:lstStyle/>
                <a:p>
                  <a:endParaRPr lang="ja-JP" altLang="en-US"/>
                </a:p>
              </p:txBody>
            </p:sp>
            <p:sp>
              <p:nvSpPr>
                <p:cNvPr id="153" name="Freeform 1338"/>
                <p:cNvSpPr>
                  <a:spLocks/>
                </p:cNvSpPr>
                <p:nvPr/>
              </p:nvSpPr>
              <p:spPr bwMode="auto">
                <a:xfrm>
                  <a:off x="3768" y="722"/>
                  <a:ext cx="93" cy="94"/>
                </a:xfrm>
                <a:custGeom>
                  <a:avLst/>
                  <a:gdLst>
                    <a:gd name="T0" fmla="*/ 0 w 93"/>
                    <a:gd name="T1" fmla="*/ 0 h 94"/>
                    <a:gd name="T2" fmla="*/ 93 w 93"/>
                    <a:gd name="T3" fmla="*/ 67 h 94"/>
                    <a:gd name="T4" fmla="*/ 93 w 93"/>
                    <a:gd name="T5" fmla="*/ 94 h 94"/>
                    <a:gd name="T6" fmla="*/ 0 w 93"/>
                    <a:gd name="T7" fmla="*/ 34 h 94"/>
                    <a:gd name="T8" fmla="*/ 0 w 93"/>
                    <a:gd name="T9" fmla="*/ 0 h 94"/>
                  </a:gdLst>
                  <a:ahLst/>
                  <a:cxnLst>
                    <a:cxn ang="0">
                      <a:pos x="T0" y="T1"/>
                    </a:cxn>
                    <a:cxn ang="0">
                      <a:pos x="T2" y="T3"/>
                    </a:cxn>
                    <a:cxn ang="0">
                      <a:pos x="T4" y="T5"/>
                    </a:cxn>
                    <a:cxn ang="0">
                      <a:pos x="T6" y="T7"/>
                    </a:cxn>
                    <a:cxn ang="0">
                      <a:pos x="T8" y="T9"/>
                    </a:cxn>
                  </a:cxnLst>
                  <a:rect l="0" t="0" r="r" b="b"/>
                  <a:pathLst>
                    <a:path w="93" h="94">
                      <a:moveTo>
                        <a:pt x="0" y="0"/>
                      </a:moveTo>
                      <a:lnTo>
                        <a:pt x="93" y="67"/>
                      </a:lnTo>
                      <a:lnTo>
                        <a:pt x="93" y="94"/>
                      </a:lnTo>
                      <a:lnTo>
                        <a:pt x="0" y="34"/>
                      </a:lnTo>
                      <a:lnTo>
                        <a:pt x="0" y="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54" name="Freeform 1339"/>
                <p:cNvSpPr>
                  <a:spLocks/>
                </p:cNvSpPr>
                <p:nvPr/>
              </p:nvSpPr>
              <p:spPr bwMode="auto">
                <a:xfrm>
                  <a:off x="3768" y="722"/>
                  <a:ext cx="93" cy="101"/>
                </a:xfrm>
                <a:custGeom>
                  <a:avLst/>
                  <a:gdLst>
                    <a:gd name="T0" fmla="*/ 0 w 93"/>
                    <a:gd name="T1" fmla="*/ 0 h 101"/>
                    <a:gd name="T2" fmla="*/ 93 w 93"/>
                    <a:gd name="T3" fmla="*/ 74 h 101"/>
                    <a:gd name="T4" fmla="*/ 93 w 93"/>
                    <a:gd name="T5" fmla="*/ 101 h 101"/>
                    <a:gd name="T6" fmla="*/ 0 w 93"/>
                    <a:gd name="T7" fmla="*/ 34 h 101"/>
                    <a:gd name="T8" fmla="*/ 0 w 93"/>
                    <a:gd name="T9" fmla="*/ 0 h 101"/>
                  </a:gdLst>
                  <a:ahLst/>
                  <a:cxnLst>
                    <a:cxn ang="0">
                      <a:pos x="T0" y="T1"/>
                    </a:cxn>
                    <a:cxn ang="0">
                      <a:pos x="T2" y="T3"/>
                    </a:cxn>
                    <a:cxn ang="0">
                      <a:pos x="T4" y="T5"/>
                    </a:cxn>
                    <a:cxn ang="0">
                      <a:pos x="T6" y="T7"/>
                    </a:cxn>
                    <a:cxn ang="0">
                      <a:pos x="T8" y="T9"/>
                    </a:cxn>
                  </a:cxnLst>
                  <a:rect l="0" t="0" r="r" b="b"/>
                  <a:pathLst>
                    <a:path w="93" h="101">
                      <a:moveTo>
                        <a:pt x="0" y="0"/>
                      </a:moveTo>
                      <a:lnTo>
                        <a:pt x="93" y="74"/>
                      </a:lnTo>
                      <a:lnTo>
                        <a:pt x="93" y="101"/>
                      </a:lnTo>
                      <a:lnTo>
                        <a:pt x="0" y="34"/>
                      </a:lnTo>
                      <a:lnTo>
                        <a:pt x="0" y="0"/>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 name="Freeform 1340"/>
                <p:cNvSpPr>
                  <a:spLocks/>
                </p:cNvSpPr>
                <p:nvPr/>
              </p:nvSpPr>
              <p:spPr bwMode="auto">
                <a:xfrm>
                  <a:off x="3727" y="756"/>
                  <a:ext cx="134" cy="67"/>
                </a:xfrm>
                <a:custGeom>
                  <a:avLst/>
                  <a:gdLst>
                    <a:gd name="T0" fmla="*/ 134 w 134"/>
                    <a:gd name="T1" fmla="*/ 67 h 67"/>
                    <a:gd name="T2" fmla="*/ 41 w 134"/>
                    <a:gd name="T3" fmla="*/ 0 h 67"/>
                    <a:gd name="T4" fmla="*/ 0 w 134"/>
                    <a:gd name="T5" fmla="*/ 0 h 67"/>
                    <a:gd name="T6" fmla="*/ 94 w 134"/>
                    <a:gd name="T7" fmla="*/ 67 h 67"/>
                    <a:gd name="T8" fmla="*/ 134 w 134"/>
                    <a:gd name="T9" fmla="*/ 67 h 67"/>
                  </a:gdLst>
                  <a:ahLst/>
                  <a:cxnLst>
                    <a:cxn ang="0">
                      <a:pos x="T0" y="T1"/>
                    </a:cxn>
                    <a:cxn ang="0">
                      <a:pos x="T2" y="T3"/>
                    </a:cxn>
                    <a:cxn ang="0">
                      <a:pos x="T4" y="T5"/>
                    </a:cxn>
                    <a:cxn ang="0">
                      <a:pos x="T6" y="T7"/>
                    </a:cxn>
                    <a:cxn ang="0">
                      <a:pos x="T8" y="T9"/>
                    </a:cxn>
                  </a:cxnLst>
                  <a:rect l="0" t="0" r="r" b="b"/>
                  <a:pathLst>
                    <a:path w="134" h="67">
                      <a:moveTo>
                        <a:pt x="134" y="67"/>
                      </a:moveTo>
                      <a:lnTo>
                        <a:pt x="41" y="0"/>
                      </a:lnTo>
                      <a:lnTo>
                        <a:pt x="0" y="0"/>
                      </a:lnTo>
                      <a:lnTo>
                        <a:pt x="94" y="67"/>
                      </a:lnTo>
                      <a:lnTo>
                        <a:pt x="134" y="67"/>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56" name="Freeform 1341"/>
                <p:cNvSpPr>
                  <a:spLocks/>
                </p:cNvSpPr>
                <p:nvPr/>
              </p:nvSpPr>
              <p:spPr bwMode="auto">
                <a:xfrm>
                  <a:off x="3727" y="756"/>
                  <a:ext cx="134" cy="67"/>
                </a:xfrm>
                <a:custGeom>
                  <a:avLst/>
                  <a:gdLst>
                    <a:gd name="T0" fmla="*/ 128 w 134"/>
                    <a:gd name="T1" fmla="*/ 67 h 67"/>
                    <a:gd name="T2" fmla="*/ 41 w 134"/>
                    <a:gd name="T3" fmla="*/ 0 h 67"/>
                    <a:gd name="T4" fmla="*/ 0 w 134"/>
                    <a:gd name="T5" fmla="*/ 0 h 67"/>
                    <a:gd name="T6" fmla="*/ 87 w 134"/>
                    <a:gd name="T7" fmla="*/ 67 h 67"/>
                    <a:gd name="T8" fmla="*/ 134 w 134"/>
                    <a:gd name="T9" fmla="*/ 67 h 67"/>
                  </a:gdLst>
                  <a:ahLst/>
                  <a:cxnLst>
                    <a:cxn ang="0">
                      <a:pos x="T0" y="T1"/>
                    </a:cxn>
                    <a:cxn ang="0">
                      <a:pos x="T2" y="T3"/>
                    </a:cxn>
                    <a:cxn ang="0">
                      <a:pos x="T4" y="T5"/>
                    </a:cxn>
                    <a:cxn ang="0">
                      <a:pos x="T6" y="T7"/>
                    </a:cxn>
                    <a:cxn ang="0">
                      <a:pos x="T8" y="T9"/>
                    </a:cxn>
                  </a:cxnLst>
                  <a:rect l="0" t="0" r="r" b="b"/>
                  <a:pathLst>
                    <a:path w="134" h="67">
                      <a:moveTo>
                        <a:pt x="128" y="67"/>
                      </a:moveTo>
                      <a:lnTo>
                        <a:pt x="41" y="0"/>
                      </a:lnTo>
                      <a:lnTo>
                        <a:pt x="0" y="0"/>
                      </a:lnTo>
                      <a:lnTo>
                        <a:pt x="87" y="67"/>
                      </a:lnTo>
                      <a:lnTo>
                        <a:pt x="134" y="6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7" name="Line 1342"/>
                <p:cNvSpPr>
                  <a:spLocks noChangeShapeType="1"/>
                </p:cNvSpPr>
                <p:nvPr/>
              </p:nvSpPr>
              <p:spPr bwMode="auto">
                <a:xfrm>
                  <a:off x="3727" y="756"/>
                  <a:ext cx="94" cy="6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8" name="Line 1343"/>
                <p:cNvSpPr>
                  <a:spLocks noChangeShapeType="1"/>
                </p:cNvSpPr>
                <p:nvPr/>
              </p:nvSpPr>
              <p:spPr bwMode="auto">
                <a:xfrm>
                  <a:off x="3768" y="749"/>
                  <a:ext cx="87" cy="6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9" name="Line 1344"/>
                <p:cNvSpPr>
                  <a:spLocks noChangeShapeType="1"/>
                </p:cNvSpPr>
                <p:nvPr/>
              </p:nvSpPr>
              <p:spPr bwMode="auto">
                <a:xfrm>
                  <a:off x="3768" y="555"/>
                  <a:ext cx="53" cy="4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0" name="Freeform 1345"/>
                <p:cNvSpPr>
                  <a:spLocks/>
                </p:cNvSpPr>
                <p:nvPr/>
              </p:nvSpPr>
              <p:spPr bwMode="auto">
                <a:xfrm>
                  <a:off x="3600" y="729"/>
                  <a:ext cx="127" cy="401"/>
                </a:xfrm>
                <a:custGeom>
                  <a:avLst/>
                  <a:gdLst>
                    <a:gd name="T0" fmla="*/ 127 w 127"/>
                    <a:gd name="T1" fmla="*/ 80 h 401"/>
                    <a:gd name="T2" fmla="*/ 0 w 127"/>
                    <a:gd name="T3" fmla="*/ 0 h 401"/>
                    <a:gd name="T4" fmla="*/ 0 w 127"/>
                    <a:gd name="T5" fmla="*/ 328 h 401"/>
                    <a:gd name="T6" fmla="*/ 127 w 127"/>
                    <a:gd name="T7" fmla="*/ 401 h 401"/>
                    <a:gd name="T8" fmla="*/ 127 w 127"/>
                    <a:gd name="T9" fmla="*/ 73 h 401"/>
                    <a:gd name="T10" fmla="*/ 127 w 127"/>
                    <a:gd name="T11" fmla="*/ 73 h 401"/>
                    <a:gd name="T12" fmla="*/ 127 w 127"/>
                    <a:gd name="T13" fmla="*/ 80 h 401"/>
                  </a:gdLst>
                  <a:ahLst/>
                  <a:cxnLst>
                    <a:cxn ang="0">
                      <a:pos x="T0" y="T1"/>
                    </a:cxn>
                    <a:cxn ang="0">
                      <a:pos x="T2" y="T3"/>
                    </a:cxn>
                    <a:cxn ang="0">
                      <a:pos x="T4" y="T5"/>
                    </a:cxn>
                    <a:cxn ang="0">
                      <a:pos x="T6" y="T7"/>
                    </a:cxn>
                    <a:cxn ang="0">
                      <a:pos x="T8" y="T9"/>
                    </a:cxn>
                    <a:cxn ang="0">
                      <a:pos x="T10" y="T11"/>
                    </a:cxn>
                    <a:cxn ang="0">
                      <a:pos x="T12" y="T13"/>
                    </a:cxn>
                  </a:cxnLst>
                  <a:rect l="0" t="0" r="r" b="b"/>
                  <a:pathLst>
                    <a:path w="127" h="401">
                      <a:moveTo>
                        <a:pt x="127" y="80"/>
                      </a:moveTo>
                      <a:lnTo>
                        <a:pt x="0" y="0"/>
                      </a:lnTo>
                      <a:lnTo>
                        <a:pt x="0" y="328"/>
                      </a:lnTo>
                      <a:lnTo>
                        <a:pt x="127" y="401"/>
                      </a:lnTo>
                      <a:lnTo>
                        <a:pt x="127" y="73"/>
                      </a:lnTo>
                      <a:lnTo>
                        <a:pt x="127" y="73"/>
                      </a:lnTo>
                      <a:lnTo>
                        <a:pt x="127" y="8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61" name="Freeform 1346"/>
                <p:cNvSpPr>
                  <a:spLocks/>
                </p:cNvSpPr>
                <p:nvPr/>
              </p:nvSpPr>
              <p:spPr bwMode="auto">
                <a:xfrm>
                  <a:off x="3600" y="729"/>
                  <a:ext cx="127" cy="401"/>
                </a:xfrm>
                <a:custGeom>
                  <a:avLst/>
                  <a:gdLst>
                    <a:gd name="T0" fmla="*/ 127 w 127"/>
                    <a:gd name="T1" fmla="*/ 80 h 401"/>
                    <a:gd name="T2" fmla="*/ 0 w 127"/>
                    <a:gd name="T3" fmla="*/ 0 h 401"/>
                    <a:gd name="T4" fmla="*/ 0 w 127"/>
                    <a:gd name="T5" fmla="*/ 328 h 401"/>
                    <a:gd name="T6" fmla="*/ 127 w 127"/>
                    <a:gd name="T7" fmla="*/ 401 h 401"/>
                    <a:gd name="T8" fmla="*/ 127 w 127"/>
                    <a:gd name="T9" fmla="*/ 80 h 401"/>
                  </a:gdLst>
                  <a:ahLst/>
                  <a:cxnLst>
                    <a:cxn ang="0">
                      <a:pos x="T0" y="T1"/>
                    </a:cxn>
                    <a:cxn ang="0">
                      <a:pos x="T2" y="T3"/>
                    </a:cxn>
                    <a:cxn ang="0">
                      <a:pos x="T4" y="T5"/>
                    </a:cxn>
                    <a:cxn ang="0">
                      <a:pos x="T6" y="T7"/>
                    </a:cxn>
                    <a:cxn ang="0">
                      <a:pos x="T8" y="T9"/>
                    </a:cxn>
                  </a:cxnLst>
                  <a:rect l="0" t="0" r="r" b="b"/>
                  <a:pathLst>
                    <a:path w="127" h="401">
                      <a:moveTo>
                        <a:pt x="127" y="80"/>
                      </a:moveTo>
                      <a:lnTo>
                        <a:pt x="0" y="0"/>
                      </a:lnTo>
                      <a:lnTo>
                        <a:pt x="0" y="328"/>
                      </a:lnTo>
                      <a:lnTo>
                        <a:pt x="127" y="401"/>
                      </a:lnTo>
                      <a:lnTo>
                        <a:pt x="127" y="80"/>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2" name="Freeform 1347"/>
                <p:cNvSpPr>
                  <a:spLocks/>
                </p:cNvSpPr>
                <p:nvPr/>
              </p:nvSpPr>
              <p:spPr bwMode="auto">
                <a:xfrm>
                  <a:off x="3620" y="1070"/>
                  <a:ext cx="101" cy="40"/>
                </a:xfrm>
                <a:custGeom>
                  <a:avLst/>
                  <a:gdLst>
                    <a:gd name="T0" fmla="*/ 0 w 101"/>
                    <a:gd name="T1" fmla="*/ 0 h 40"/>
                    <a:gd name="T2" fmla="*/ 34 w 101"/>
                    <a:gd name="T3" fmla="*/ 0 h 40"/>
                    <a:gd name="T4" fmla="*/ 101 w 101"/>
                    <a:gd name="T5" fmla="*/ 40 h 40"/>
                    <a:gd name="T6" fmla="*/ 74 w 101"/>
                    <a:gd name="T7" fmla="*/ 40 h 40"/>
                    <a:gd name="T8" fmla="*/ 0 w 101"/>
                    <a:gd name="T9" fmla="*/ 0 h 40"/>
                  </a:gdLst>
                  <a:ahLst/>
                  <a:cxnLst>
                    <a:cxn ang="0">
                      <a:pos x="T0" y="T1"/>
                    </a:cxn>
                    <a:cxn ang="0">
                      <a:pos x="T2" y="T3"/>
                    </a:cxn>
                    <a:cxn ang="0">
                      <a:pos x="T4" y="T5"/>
                    </a:cxn>
                    <a:cxn ang="0">
                      <a:pos x="T6" y="T7"/>
                    </a:cxn>
                    <a:cxn ang="0">
                      <a:pos x="T8" y="T9"/>
                    </a:cxn>
                  </a:cxnLst>
                  <a:rect l="0" t="0" r="r" b="b"/>
                  <a:pathLst>
                    <a:path w="101" h="40">
                      <a:moveTo>
                        <a:pt x="0" y="0"/>
                      </a:moveTo>
                      <a:lnTo>
                        <a:pt x="34" y="0"/>
                      </a:lnTo>
                      <a:lnTo>
                        <a:pt x="101" y="40"/>
                      </a:lnTo>
                      <a:lnTo>
                        <a:pt x="74" y="40"/>
                      </a:lnTo>
                      <a:lnTo>
                        <a:pt x="0" y="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63" name="Freeform 1348"/>
                <p:cNvSpPr>
                  <a:spLocks/>
                </p:cNvSpPr>
                <p:nvPr/>
              </p:nvSpPr>
              <p:spPr bwMode="auto">
                <a:xfrm>
                  <a:off x="3620" y="1070"/>
                  <a:ext cx="101" cy="47"/>
                </a:xfrm>
                <a:custGeom>
                  <a:avLst/>
                  <a:gdLst>
                    <a:gd name="T0" fmla="*/ 0 w 101"/>
                    <a:gd name="T1" fmla="*/ 0 h 47"/>
                    <a:gd name="T2" fmla="*/ 34 w 101"/>
                    <a:gd name="T3" fmla="*/ 0 h 47"/>
                    <a:gd name="T4" fmla="*/ 101 w 101"/>
                    <a:gd name="T5" fmla="*/ 47 h 47"/>
                    <a:gd name="T6" fmla="*/ 74 w 101"/>
                    <a:gd name="T7" fmla="*/ 47 h 47"/>
                    <a:gd name="T8" fmla="*/ 0 w 101"/>
                    <a:gd name="T9" fmla="*/ 0 h 47"/>
                  </a:gdLst>
                  <a:ahLst/>
                  <a:cxnLst>
                    <a:cxn ang="0">
                      <a:pos x="T0" y="T1"/>
                    </a:cxn>
                    <a:cxn ang="0">
                      <a:pos x="T2" y="T3"/>
                    </a:cxn>
                    <a:cxn ang="0">
                      <a:pos x="T4" y="T5"/>
                    </a:cxn>
                    <a:cxn ang="0">
                      <a:pos x="T6" y="T7"/>
                    </a:cxn>
                    <a:cxn ang="0">
                      <a:pos x="T8" y="T9"/>
                    </a:cxn>
                  </a:cxnLst>
                  <a:rect l="0" t="0" r="r" b="b"/>
                  <a:pathLst>
                    <a:path w="101" h="47">
                      <a:moveTo>
                        <a:pt x="0" y="0"/>
                      </a:moveTo>
                      <a:lnTo>
                        <a:pt x="34" y="0"/>
                      </a:lnTo>
                      <a:lnTo>
                        <a:pt x="101" y="47"/>
                      </a:lnTo>
                      <a:lnTo>
                        <a:pt x="74" y="47"/>
                      </a:lnTo>
                      <a:lnTo>
                        <a:pt x="0" y="0"/>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4" name="Freeform 1349"/>
                <p:cNvSpPr>
                  <a:spLocks/>
                </p:cNvSpPr>
                <p:nvPr/>
              </p:nvSpPr>
              <p:spPr bwMode="auto">
                <a:xfrm>
                  <a:off x="3620" y="274"/>
                  <a:ext cx="101" cy="40"/>
                </a:xfrm>
                <a:custGeom>
                  <a:avLst/>
                  <a:gdLst>
                    <a:gd name="T0" fmla="*/ 0 w 101"/>
                    <a:gd name="T1" fmla="*/ 0 h 40"/>
                    <a:gd name="T2" fmla="*/ 34 w 101"/>
                    <a:gd name="T3" fmla="*/ 0 h 40"/>
                    <a:gd name="T4" fmla="*/ 101 w 101"/>
                    <a:gd name="T5" fmla="*/ 40 h 40"/>
                    <a:gd name="T6" fmla="*/ 74 w 101"/>
                    <a:gd name="T7" fmla="*/ 40 h 40"/>
                    <a:gd name="T8" fmla="*/ 0 w 101"/>
                    <a:gd name="T9" fmla="*/ 0 h 40"/>
                  </a:gdLst>
                  <a:ahLst/>
                  <a:cxnLst>
                    <a:cxn ang="0">
                      <a:pos x="T0" y="T1"/>
                    </a:cxn>
                    <a:cxn ang="0">
                      <a:pos x="T2" y="T3"/>
                    </a:cxn>
                    <a:cxn ang="0">
                      <a:pos x="T4" y="T5"/>
                    </a:cxn>
                    <a:cxn ang="0">
                      <a:pos x="T6" y="T7"/>
                    </a:cxn>
                    <a:cxn ang="0">
                      <a:pos x="T8" y="T9"/>
                    </a:cxn>
                  </a:cxnLst>
                  <a:rect l="0" t="0" r="r" b="b"/>
                  <a:pathLst>
                    <a:path w="101" h="40">
                      <a:moveTo>
                        <a:pt x="0" y="0"/>
                      </a:moveTo>
                      <a:lnTo>
                        <a:pt x="34" y="0"/>
                      </a:lnTo>
                      <a:lnTo>
                        <a:pt x="101" y="40"/>
                      </a:lnTo>
                      <a:lnTo>
                        <a:pt x="74" y="40"/>
                      </a:lnTo>
                      <a:lnTo>
                        <a:pt x="0" y="0"/>
                      </a:lnTo>
                      <a:close/>
                    </a:path>
                  </a:pathLst>
                </a:custGeom>
                <a:solidFill>
                  <a:srgbClr val="FFF9CC"/>
                </a:solidFill>
                <a:ln w="11113">
                  <a:solidFill>
                    <a:srgbClr val="000000"/>
                  </a:solidFill>
                  <a:prstDash val="solid"/>
                  <a:round/>
                  <a:headEnd/>
                  <a:tailEnd/>
                </a:ln>
              </p:spPr>
              <p:txBody>
                <a:bodyPr/>
                <a:lstStyle/>
                <a:p>
                  <a:endParaRPr lang="ja-JP" altLang="en-US"/>
                </a:p>
              </p:txBody>
            </p:sp>
            <p:sp>
              <p:nvSpPr>
                <p:cNvPr id="165" name="Freeform 1350"/>
                <p:cNvSpPr>
                  <a:spLocks/>
                </p:cNvSpPr>
                <p:nvPr/>
              </p:nvSpPr>
              <p:spPr bwMode="auto">
                <a:xfrm>
                  <a:off x="3620" y="274"/>
                  <a:ext cx="101" cy="47"/>
                </a:xfrm>
                <a:custGeom>
                  <a:avLst/>
                  <a:gdLst>
                    <a:gd name="T0" fmla="*/ 0 w 101"/>
                    <a:gd name="T1" fmla="*/ 0 h 47"/>
                    <a:gd name="T2" fmla="*/ 34 w 101"/>
                    <a:gd name="T3" fmla="*/ 0 h 47"/>
                    <a:gd name="T4" fmla="*/ 101 w 101"/>
                    <a:gd name="T5" fmla="*/ 47 h 47"/>
                    <a:gd name="T6" fmla="*/ 74 w 101"/>
                    <a:gd name="T7" fmla="*/ 47 h 47"/>
                    <a:gd name="T8" fmla="*/ 0 w 101"/>
                    <a:gd name="T9" fmla="*/ 0 h 47"/>
                  </a:gdLst>
                  <a:ahLst/>
                  <a:cxnLst>
                    <a:cxn ang="0">
                      <a:pos x="T0" y="T1"/>
                    </a:cxn>
                    <a:cxn ang="0">
                      <a:pos x="T2" y="T3"/>
                    </a:cxn>
                    <a:cxn ang="0">
                      <a:pos x="T4" y="T5"/>
                    </a:cxn>
                    <a:cxn ang="0">
                      <a:pos x="T6" y="T7"/>
                    </a:cxn>
                    <a:cxn ang="0">
                      <a:pos x="T8" y="T9"/>
                    </a:cxn>
                  </a:cxnLst>
                  <a:rect l="0" t="0" r="r" b="b"/>
                  <a:pathLst>
                    <a:path w="101" h="47">
                      <a:moveTo>
                        <a:pt x="0" y="0"/>
                      </a:moveTo>
                      <a:lnTo>
                        <a:pt x="34" y="0"/>
                      </a:lnTo>
                      <a:lnTo>
                        <a:pt x="101" y="47"/>
                      </a:lnTo>
                      <a:lnTo>
                        <a:pt x="74" y="47"/>
                      </a:lnTo>
                      <a:lnTo>
                        <a:pt x="0" y="0"/>
                      </a:lnTo>
                      <a:close/>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6" name="Rectangle 1351"/>
                <p:cNvSpPr>
                  <a:spLocks noChangeArrowheads="1"/>
                </p:cNvSpPr>
                <p:nvPr/>
              </p:nvSpPr>
              <p:spPr bwMode="auto">
                <a:xfrm>
                  <a:off x="3430" y="464"/>
                  <a:ext cx="27" cy="128"/>
                </a:xfrm>
                <a:prstGeom prst="rect">
                  <a:avLst/>
                </a:prstGeom>
                <a:solidFill>
                  <a:srgbClr val="FFF9CC"/>
                </a:solidFill>
                <a:ln w="11113">
                  <a:solidFill>
                    <a:srgbClr val="000000"/>
                  </a:solidFill>
                  <a:miter lim="800000"/>
                  <a:headEnd/>
                  <a:tailEnd/>
                </a:ln>
              </p:spPr>
              <p:txBody>
                <a:bodyPr/>
                <a:lstStyle/>
                <a:p>
                  <a:endParaRPr lang="ja-JP" altLang="en-US"/>
                </a:p>
              </p:txBody>
            </p:sp>
          </p:grpSp>
          <p:cxnSp>
            <p:nvCxnSpPr>
              <p:cNvPr id="19" name="直線矢印コネクタ 18"/>
              <p:cNvCxnSpPr/>
              <p:nvPr/>
            </p:nvCxnSpPr>
            <p:spPr>
              <a:xfrm flipH="1">
                <a:off x="4104560" y="1824484"/>
                <a:ext cx="1592860" cy="431348"/>
              </a:xfrm>
              <a:prstGeom prst="straightConnector1">
                <a:avLst/>
              </a:prstGeom>
              <a:ln w="76200">
                <a:solidFill>
                  <a:schemeClr val="tx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827584" y="4273932"/>
                <a:ext cx="1250663" cy="523220"/>
              </a:xfrm>
              <a:prstGeom prst="rect">
                <a:avLst/>
              </a:prstGeom>
              <a:noFill/>
              <a:ln>
                <a:solidFill>
                  <a:srgbClr val="FF0000"/>
                </a:solidFill>
              </a:ln>
            </p:spPr>
            <p:txBody>
              <a:bodyPr wrap="none" rtlCol="0">
                <a:spAutoFit/>
              </a:bodyPr>
              <a:lstStyle/>
              <a:p>
                <a:r>
                  <a:rPr kumimoji="1" lang="en-US" altLang="ja-JP" sz="1400" b="1" dirty="0" err="1" smtClean="0"/>
                  <a:t>InGaAs</a:t>
                </a:r>
                <a:r>
                  <a:rPr kumimoji="1" lang="ja-JP" altLang="en-US" sz="1400" b="1" dirty="0" smtClean="0"/>
                  <a:t>赤外線</a:t>
                </a:r>
                <a:endParaRPr kumimoji="1" lang="en-US" altLang="ja-JP" sz="1400" b="1" dirty="0" smtClean="0"/>
              </a:p>
              <a:p>
                <a:r>
                  <a:rPr kumimoji="1" lang="ja-JP" altLang="en-US" sz="1400" b="1" dirty="0" smtClean="0"/>
                  <a:t>センサ</a:t>
                </a:r>
                <a:endParaRPr kumimoji="1" lang="ja-JP" altLang="en-US" sz="1400" b="1" dirty="0"/>
              </a:p>
            </p:txBody>
          </p:sp>
          <p:cxnSp>
            <p:nvCxnSpPr>
              <p:cNvPr id="21" name="直線矢印コネクタ 20"/>
              <p:cNvCxnSpPr/>
              <p:nvPr/>
            </p:nvCxnSpPr>
            <p:spPr>
              <a:xfrm>
                <a:off x="1907704" y="2448026"/>
                <a:ext cx="1296144" cy="96740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2" idx="3"/>
              </p:cNvCxnSpPr>
              <p:nvPr/>
            </p:nvCxnSpPr>
            <p:spPr>
              <a:xfrm flipV="1">
                <a:off x="2087600" y="3789042"/>
                <a:ext cx="1116248" cy="2565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331940" y="4262723"/>
                <a:ext cx="2441694" cy="584775"/>
              </a:xfrm>
              <a:prstGeom prst="rect">
                <a:avLst/>
              </a:prstGeom>
              <a:noFill/>
              <a:ln>
                <a:solidFill>
                  <a:srgbClr val="FF0000"/>
                </a:solidFill>
              </a:ln>
            </p:spPr>
            <p:txBody>
              <a:bodyPr wrap="none" rtlCol="0">
                <a:spAutoFit/>
              </a:bodyPr>
              <a:lstStyle/>
              <a:p>
                <a:r>
                  <a:rPr kumimoji="1" lang="en-US" altLang="ja-JP" sz="1600" b="1" dirty="0" smtClean="0"/>
                  <a:t>HONIR</a:t>
                </a:r>
                <a:r>
                  <a:rPr kumimoji="1" lang="ja-JP" altLang="en-US" sz="1600" b="1" dirty="0" smtClean="0"/>
                  <a:t>を可視近赤外同時</a:t>
                </a:r>
                <a:endParaRPr kumimoji="1" lang="en-US" altLang="ja-JP" sz="1600" b="1" dirty="0" smtClean="0"/>
              </a:p>
              <a:p>
                <a:r>
                  <a:rPr lang="ja-JP" altLang="en-US" sz="1600" b="1" dirty="0"/>
                  <a:t>一</a:t>
                </a:r>
                <a:r>
                  <a:rPr lang="ja-JP" altLang="en-US" sz="1600" b="1" dirty="0" smtClean="0"/>
                  <a:t>露出型偏光観測装置へ</a:t>
                </a:r>
                <a:endParaRPr kumimoji="1" lang="ja-JP" altLang="en-US" sz="1600" b="1" dirty="0"/>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3172" y="2448026"/>
                <a:ext cx="4007300" cy="1989086"/>
              </a:xfrm>
              <a:prstGeom prst="rect">
                <a:avLst/>
              </a:prstGeom>
            </p:spPr>
          </p:pic>
          <p:sp>
            <p:nvSpPr>
              <p:cNvPr id="25" name="テキスト ボックス 24"/>
              <p:cNvSpPr txBox="1"/>
              <p:nvPr/>
            </p:nvSpPr>
            <p:spPr>
              <a:xfrm>
                <a:off x="4211960" y="1484784"/>
                <a:ext cx="1361270" cy="369332"/>
              </a:xfrm>
              <a:prstGeom prst="rect">
                <a:avLst/>
              </a:prstGeom>
              <a:noFill/>
              <a:ln>
                <a:noFill/>
              </a:ln>
            </p:spPr>
            <p:txBody>
              <a:bodyPr wrap="none" rtlCol="0">
                <a:spAutoFit/>
              </a:bodyPr>
              <a:lstStyle/>
              <a:p>
                <a:r>
                  <a:rPr lang="en-US" altLang="ja-JP" b="1" dirty="0" smtClean="0"/>
                  <a:t>GRB</a:t>
                </a:r>
                <a:r>
                  <a:rPr lang="ja-JP" altLang="en-US" b="1" dirty="0" smtClean="0"/>
                  <a:t>アラート</a:t>
                </a:r>
                <a:endParaRPr kumimoji="1" lang="en-US" altLang="ja-JP" b="1" dirty="0" smtClean="0"/>
              </a:p>
            </p:txBody>
          </p:sp>
          <p:sp>
            <p:nvSpPr>
              <p:cNvPr id="26" name="テキスト ボックス 25"/>
              <p:cNvSpPr txBox="1"/>
              <p:nvPr/>
            </p:nvSpPr>
            <p:spPr>
              <a:xfrm>
                <a:off x="2176428" y="1708188"/>
                <a:ext cx="1537600" cy="646331"/>
              </a:xfrm>
              <a:prstGeom prst="rect">
                <a:avLst/>
              </a:prstGeom>
              <a:noFill/>
            </p:spPr>
            <p:txBody>
              <a:bodyPr wrap="none" rtlCol="0">
                <a:spAutoFit/>
              </a:bodyPr>
              <a:lstStyle/>
              <a:p>
                <a:r>
                  <a:rPr kumimoji="1" lang="ja-JP" altLang="en-US" b="1" dirty="0" smtClean="0"/>
                  <a:t>かなた望遠鏡</a:t>
                </a:r>
                <a:endParaRPr kumimoji="1" lang="en-US" altLang="ja-JP" b="1" dirty="0" smtClean="0"/>
              </a:p>
              <a:p>
                <a:r>
                  <a:rPr lang="ja-JP" altLang="en-US" b="1" dirty="0"/>
                  <a:t>＋</a:t>
                </a:r>
                <a:r>
                  <a:rPr kumimoji="1" lang="en-US" altLang="ja-JP" b="1" dirty="0" smtClean="0"/>
                  <a:t>HONIR</a:t>
                </a:r>
                <a:endParaRPr kumimoji="1" lang="ja-JP" altLang="en-US" b="1" dirty="0"/>
              </a:p>
            </p:txBody>
          </p:sp>
          <p:sp>
            <p:nvSpPr>
              <p:cNvPr id="27" name="テキスト ボックス 26"/>
              <p:cNvSpPr txBox="1"/>
              <p:nvPr/>
            </p:nvSpPr>
            <p:spPr>
              <a:xfrm>
                <a:off x="5246184" y="4437112"/>
                <a:ext cx="3431709" cy="369332"/>
              </a:xfrm>
              <a:prstGeom prst="rect">
                <a:avLst/>
              </a:prstGeom>
              <a:noFill/>
              <a:ln>
                <a:solidFill>
                  <a:srgbClr val="FF0000"/>
                </a:solidFill>
              </a:ln>
            </p:spPr>
            <p:txBody>
              <a:bodyPr wrap="none" rtlCol="0">
                <a:spAutoFit/>
              </a:bodyPr>
              <a:lstStyle/>
              <a:p>
                <a:r>
                  <a:rPr kumimoji="1" lang="en-US" altLang="ja-JP" b="1" dirty="0" smtClean="0"/>
                  <a:t>R, Y+J, K</a:t>
                </a:r>
                <a:r>
                  <a:rPr kumimoji="1" lang="ja-JP" altLang="en-US" b="1" dirty="0" smtClean="0"/>
                  <a:t>バンド同時即時偏光観測</a:t>
                </a:r>
                <a:endParaRPr kumimoji="1" lang="ja-JP" altLang="en-US" b="1" dirty="0"/>
              </a:p>
            </p:txBody>
          </p:sp>
          <p:sp>
            <p:nvSpPr>
              <p:cNvPr id="28" name="右矢印 27"/>
              <p:cNvSpPr/>
              <p:nvPr/>
            </p:nvSpPr>
            <p:spPr>
              <a:xfrm>
                <a:off x="4146834" y="3088384"/>
                <a:ext cx="626800"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上矢印 28"/>
              <p:cNvSpPr/>
              <p:nvPr/>
            </p:nvSpPr>
            <p:spPr>
              <a:xfrm>
                <a:off x="7441382" y="1988840"/>
                <a:ext cx="484632" cy="44602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709446" y="1089100"/>
                <a:ext cx="2031325" cy="461665"/>
              </a:xfrm>
              <a:prstGeom prst="rect">
                <a:avLst/>
              </a:prstGeom>
              <a:noFill/>
              <a:ln>
                <a:solidFill>
                  <a:srgbClr val="FF0000"/>
                </a:solidFill>
              </a:ln>
            </p:spPr>
            <p:txBody>
              <a:bodyPr wrap="none" rtlCol="0">
                <a:spAutoFit/>
              </a:bodyPr>
              <a:lstStyle/>
              <a:p>
                <a:r>
                  <a:rPr kumimoji="1" lang="ja-JP" altLang="en-US" sz="2400" b="1" dirty="0" smtClean="0"/>
                  <a:t>本研究の概要</a:t>
                </a:r>
                <a:endParaRPr kumimoji="1" lang="ja-JP" altLang="en-US" sz="2400" b="1" dirty="0"/>
              </a:p>
            </p:txBody>
          </p:sp>
          <p:sp>
            <p:nvSpPr>
              <p:cNvPr id="31" name="テキスト ボックス 30"/>
              <p:cNvSpPr txBox="1"/>
              <p:nvPr/>
            </p:nvSpPr>
            <p:spPr>
              <a:xfrm>
                <a:off x="709446" y="2626719"/>
                <a:ext cx="1654620" cy="461665"/>
              </a:xfrm>
              <a:prstGeom prst="rect">
                <a:avLst/>
              </a:prstGeom>
              <a:solidFill>
                <a:schemeClr val="bg1"/>
              </a:solidFill>
              <a:ln>
                <a:solidFill>
                  <a:srgbClr val="FF0000"/>
                </a:solidFill>
              </a:ln>
            </p:spPr>
            <p:txBody>
              <a:bodyPr wrap="none" rtlCol="0">
                <a:spAutoFit/>
              </a:bodyPr>
              <a:lstStyle/>
              <a:p>
                <a:r>
                  <a:rPr kumimoji="1" lang="ja-JP" altLang="en-US" sz="1200" b="1" dirty="0" smtClean="0"/>
                  <a:t>ウェッジド・ダブル</a:t>
                </a:r>
                <a:endParaRPr kumimoji="1" lang="en-US" altLang="ja-JP" sz="1200" b="1" dirty="0" smtClean="0"/>
              </a:p>
              <a:p>
                <a:r>
                  <a:rPr kumimoji="1" lang="ja-JP" altLang="en-US" sz="1200" b="1" dirty="0" smtClean="0"/>
                  <a:t>ウォーラストンプリズム</a:t>
                </a:r>
                <a:endParaRPr kumimoji="1" lang="ja-JP" altLang="en-US" sz="1200" b="1" dirty="0"/>
              </a:p>
            </p:txBody>
          </p:sp>
        </p:grpSp>
        <p:sp>
          <p:nvSpPr>
            <p:cNvPr id="7" name="テキスト ボックス 6"/>
            <p:cNvSpPr txBox="1"/>
            <p:nvPr/>
          </p:nvSpPr>
          <p:spPr>
            <a:xfrm>
              <a:off x="971600" y="3271136"/>
              <a:ext cx="1031051" cy="276999"/>
            </a:xfrm>
            <a:prstGeom prst="rect">
              <a:avLst/>
            </a:prstGeom>
            <a:noFill/>
            <a:ln>
              <a:solidFill>
                <a:srgbClr val="FF0000"/>
              </a:solidFill>
            </a:ln>
          </p:spPr>
          <p:txBody>
            <a:bodyPr wrap="none" rtlCol="0">
              <a:spAutoFit/>
            </a:bodyPr>
            <a:lstStyle/>
            <a:p>
              <a:r>
                <a:rPr kumimoji="1" lang="en-US" altLang="ja-JP" sz="1200" b="1" dirty="0" smtClean="0"/>
                <a:t>Y+J</a:t>
              </a:r>
              <a:r>
                <a:rPr kumimoji="1" lang="ja-JP" altLang="en-US" sz="1200" b="1" dirty="0" smtClean="0"/>
                <a:t>フィルター</a:t>
              </a:r>
              <a:endParaRPr kumimoji="1" lang="ja-JP" altLang="en-US" sz="1200" b="1" dirty="0"/>
            </a:p>
          </p:txBody>
        </p:sp>
        <p:cxnSp>
          <p:nvCxnSpPr>
            <p:cNvPr id="8" name="直線矢印コネクタ 7"/>
            <p:cNvCxnSpPr>
              <a:stCxn id="7" idx="3"/>
            </p:cNvCxnSpPr>
            <p:nvPr/>
          </p:nvCxnSpPr>
          <p:spPr>
            <a:xfrm>
              <a:off x="2002651" y="3409636"/>
              <a:ext cx="1057181" cy="1633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780936" y="3625824"/>
              <a:ext cx="954107" cy="276999"/>
            </a:xfrm>
            <a:prstGeom prst="rect">
              <a:avLst/>
            </a:prstGeom>
            <a:noFill/>
          </p:spPr>
          <p:txBody>
            <a:bodyPr wrap="none" rtlCol="0">
              <a:spAutoFit/>
            </a:bodyPr>
            <a:lstStyle/>
            <a:p>
              <a:r>
                <a:rPr kumimoji="1" lang="ja-JP" altLang="en-US" sz="1200" dirty="0" smtClean="0"/>
                <a:t>新規追加！</a:t>
              </a:r>
              <a:endParaRPr kumimoji="1" lang="ja-JP" altLang="en-US" sz="1200" dirty="0"/>
            </a:p>
          </p:txBody>
        </p:sp>
        <p:cxnSp>
          <p:nvCxnSpPr>
            <p:cNvPr id="10" name="直線矢印コネクタ 9"/>
            <p:cNvCxnSpPr/>
            <p:nvPr/>
          </p:nvCxnSpPr>
          <p:spPr>
            <a:xfrm flipH="1">
              <a:off x="6631115" y="3764323"/>
              <a:ext cx="18690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5848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日付プレースホルダー 1"/>
          <p:cNvSpPr>
            <a:spLocks noGrp="1"/>
          </p:cNvSpPr>
          <p:nvPr>
            <p:ph type="dt" sz="half" idx="10"/>
          </p:nvPr>
        </p:nvSpPr>
        <p:spPr/>
        <p:txBody>
          <a:bodyPr/>
          <a:lstStyle/>
          <a:p>
            <a:fld id="{67DC4593-416D-4294-9ECE-2BF9F02037B9}" type="datetime1">
              <a:rPr lang="ja-JP" altLang="en-US">
                <a:solidFill>
                  <a:srgbClr val="FFFFFF"/>
                </a:solidFill>
              </a:rPr>
              <a:pPr/>
              <a:t>2013/12/18</a:t>
            </a:fld>
            <a:endParaRPr lang="en-US" altLang="ja-JP">
              <a:solidFill>
                <a:srgbClr val="FFFFFF"/>
              </a:solidFill>
            </a:endParaRPr>
          </a:p>
        </p:txBody>
      </p:sp>
      <p:sp>
        <p:nvSpPr>
          <p:cNvPr id="19" name="スライド番号プレースホルダー 3"/>
          <p:cNvSpPr>
            <a:spLocks noGrp="1"/>
          </p:cNvSpPr>
          <p:nvPr>
            <p:ph type="sldNum" sz="quarter" idx="12"/>
          </p:nvPr>
        </p:nvSpPr>
        <p:spPr/>
        <p:txBody>
          <a:bodyPr/>
          <a:lstStyle/>
          <a:p>
            <a:pPr lvl="1"/>
            <a:fld id="{3D81522B-933F-4E6C-A417-2EB8F3AA94E6}" type="slidenum">
              <a:rPr lang="en-US" altLang="ja-JP">
                <a:solidFill>
                  <a:srgbClr val="FFFFFF"/>
                </a:solidFill>
              </a:rPr>
              <a:pPr lvl="1"/>
              <a:t>12</a:t>
            </a:fld>
            <a:endParaRPr lang="en-US" altLang="ja-JP">
              <a:solidFill>
                <a:srgbClr val="FFFFFF"/>
              </a:solidFill>
              <a:latin typeface="Times New Roman" pitchFamily="18" charset="0"/>
            </a:endParaRPr>
          </a:p>
        </p:txBody>
      </p:sp>
      <p:sp>
        <p:nvSpPr>
          <p:cNvPr id="106498" name="Rectangle 2"/>
          <p:cNvSpPr>
            <a:spLocks noChangeArrowheads="1"/>
          </p:cNvSpPr>
          <p:nvPr/>
        </p:nvSpPr>
        <p:spPr bwMode="auto">
          <a:xfrm>
            <a:off x="0" y="481236"/>
            <a:ext cx="75977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fontAlgn="base">
              <a:spcBef>
                <a:spcPct val="0"/>
              </a:spcBef>
              <a:spcAft>
                <a:spcPct val="0"/>
              </a:spcAft>
            </a:pPr>
            <a:endParaRPr lang="ja-JP" altLang="ja-JP" sz="3600" b="1" smtClean="0">
              <a:solidFill>
                <a:srgbClr val="FFFF00"/>
              </a:solidFill>
              <a:latin typeface="Helvetica" pitchFamily="34" charset="0"/>
              <a:ea typeface="Osaka" charset="-128"/>
            </a:endParaRPr>
          </a:p>
        </p:txBody>
      </p:sp>
      <p:pic>
        <p:nvPicPr>
          <p:cNvPr id="1064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5000"/>
            <a:ext cx="348297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4"/>
          <p:cNvSpPr>
            <a:spLocks noChangeArrowheads="1"/>
          </p:cNvSpPr>
          <p:nvPr/>
        </p:nvSpPr>
        <p:spPr bwMode="auto">
          <a:xfrm>
            <a:off x="381000" y="1124744"/>
            <a:ext cx="3962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2400">
                <a:solidFill>
                  <a:schemeClr val="tx1"/>
                </a:solidFill>
                <a:latin typeface="Times New Roman" pitchFamily="18" charset="0"/>
                <a:ea typeface="ＭＳ Ｐゴシック" pitchFamily="50" charset="-128"/>
              </a:defRPr>
            </a:lvl1pPr>
            <a:lvl2pPr marL="742950" indent="-285750">
              <a:defRPr kumimoji="1" sz="2400">
                <a:solidFill>
                  <a:schemeClr val="tx1"/>
                </a:solidFill>
                <a:latin typeface="Times New Roman" pitchFamily="18" charset="0"/>
                <a:ea typeface="ＭＳ Ｐゴシック" pitchFamily="50" charset="-128"/>
              </a:defRPr>
            </a:lvl2pPr>
            <a:lvl3pPr marL="1162050" indent="-228600">
              <a:defRPr kumimoji="1" sz="2400">
                <a:solidFill>
                  <a:schemeClr val="tx1"/>
                </a:solidFill>
                <a:latin typeface="Times New Roman" pitchFamily="18" charset="0"/>
                <a:ea typeface="ＭＳ Ｐゴシック" pitchFamily="50" charset="-128"/>
              </a:defRPr>
            </a:lvl3pPr>
            <a:lvl4pPr marL="1600200" indent="-228600">
              <a:defRPr kumimoji="1" sz="2400">
                <a:solidFill>
                  <a:schemeClr val="tx1"/>
                </a:solidFill>
                <a:latin typeface="Times New Roman" pitchFamily="18" charset="0"/>
                <a:ea typeface="ＭＳ Ｐゴシック" pitchFamily="50" charset="-128"/>
              </a:defRPr>
            </a:lvl4pPr>
            <a:lvl5pPr marL="2057400" indent="-228600">
              <a:defRPr kumimoji="1" sz="2400">
                <a:solidFill>
                  <a:schemeClr val="tx1"/>
                </a:solidFill>
                <a:latin typeface="Times New Roman" pitchFamily="18" charset="0"/>
                <a:ea typeface="ＭＳ Ｐゴシック" pitchFamily="50"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pitchFamily="50" charset="-128"/>
              </a:defRPr>
            </a:lvl9pPr>
          </a:lstStyle>
          <a:p>
            <a:pPr fontAlgn="base">
              <a:spcBef>
                <a:spcPct val="20000"/>
              </a:spcBef>
              <a:spcAft>
                <a:spcPct val="0"/>
              </a:spcAft>
              <a:buClr>
                <a:srgbClr val="FF0000"/>
              </a:buClr>
              <a:buFontTx/>
              <a:buChar char="•"/>
            </a:pPr>
            <a:r>
              <a:rPr lang="ja-JP" altLang="en-US" sz="2800" b="1" dirty="0" smtClean="0">
                <a:solidFill>
                  <a:srgbClr val="FFFFFF"/>
                </a:solidFill>
                <a:latin typeface="Helvetica" pitchFamily="34" charset="0"/>
                <a:ea typeface="Osaka" charset="-128"/>
              </a:rPr>
              <a:t>大質量星の重力崩壊（極端な超新星</a:t>
            </a:r>
            <a:r>
              <a:rPr lang="ja-JP" altLang="en-US" sz="2800" b="1" dirty="0" smtClean="0">
                <a:solidFill>
                  <a:srgbClr val="FFFFFF"/>
                </a:solidFill>
                <a:latin typeface="Helvetica" pitchFamily="34" charset="0"/>
                <a:ea typeface="Osaka" charset="-128"/>
              </a:rPr>
              <a:t>）</a:t>
            </a:r>
            <a:endParaRPr lang="en-US" altLang="ja-JP" sz="2800" b="1" dirty="0" smtClean="0">
              <a:solidFill>
                <a:srgbClr val="FFFFFF"/>
              </a:solidFill>
              <a:latin typeface="Helvetica" pitchFamily="34" charset="0"/>
              <a:ea typeface="Osaka" charset="-128"/>
            </a:endParaRPr>
          </a:p>
          <a:p>
            <a:pPr fontAlgn="base">
              <a:spcBef>
                <a:spcPct val="20000"/>
              </a:spcBef>
              <a:spcAft>
                <a:spcPct val="0"/>
              </a:spcAft>
              <a:buClr>
                <a:srgbClr val="FF0000"/>
              </a:buClr>
              <a:buFontTx/>
              <a:buChar char="•"/>
            </a:pPr>
            <a:r>
              <a:rPr lang="ja-JP" altLang="en-US" sz="2800" b="1" dirty="0">
                <a:solidFill>
                  <a:srgbClr val="FFFFFF"/>
                </a:solidFill>
                <a:latin typeface="Helvetica" pitchFamily="34" charset="0"/>
                <a:ea typeface="Osaka" charset="-128"/>
              </a:rPr>
              <a:t>ガンマ線</a:t>
            </a:r>
            <a:r>
              <a:rPr lang="ja-JP" altLang="en-US" sz="2800" b="1" dirty="0" smtClean="0">
                <a:solidFill>
                  <a:srgbClr val="FFFFFF"/>
                </a:solidFill>
                <a:latin typeface="Helvetica" pitchFamily="34" charset="0"/>
                <a:ea typeface="Osaka" charset="-128"/>
              </a:rPr>
              <a:t>放射のあとに</a:t>
            </a:r>
            <a:r>
              <a:rPr lang="en-US" altLang="ja-JP" sz="2800" b="1" dirty="0" smtClean="0">
                <a:solidFill>
                  <a:srgbClr val="FFFFFF"/>
                </a:solidFill>
                <a:latin typeface="Helvetica" pitchFamily="34" charset="0"/>
                <a:ea typeface="Osaka" charset="-128"/>
              </a:rPr>
              <a:t>X</a:t>
            </a:r>
            <a:r>
              <a:rPr lang="ja-JP" altLang="en-US" sz="2800" b="1" dirty="0" smtClean="0">
                <a:solidFill>
                  <a:srgbClr val="FFFFFF"/>
                </a:solidFill>
                <a:latin typeface="Helvetica" pitchFamily="34" charset="0"/>
                <a:ea typeface="Osaka" charset="-128"/>
              </a:rPr>
              <a:t>線～電波の「残光」</a:t>
            </a:r>
            <a:endParaRPr lang="ja-JP" altLang="en-US" sz="2800" b="1" dirty="0" smtClean="0">
              <a:solidFill>
                <a:srgbClr val="FFFFFF"/>
              </a:solidFill>
              <a:latin typeface="Helvetica" pitchFamily="34" charset="0"/>
              <a:ea typeface="Osaka" charset="-128"/>
            </a:endParaRPr>
          </a:p>
          <a:p>
            <a:pPr fontAlgn="base">
              <a:spcBef>
                <a:spcPct val="20000"/>
              </a:spcBef>
              <a:spcAft>
                <a:spcPct val="0"/>
              </a:spcAft>
              <a:buClr>
                <a:srgbClr val="FF0000"/>
              </a:buClr>
              <a:buFontTx/>
              <a:buChar char="•"/>
            </a:pPr>
            <a:endParaRPr lang="en-US" altLang="ja-JP" sz="2800" b="1" dirty="0" smtClean="0">
              <a:solidFill>
                <a:srgbClr val="FFFFFF"/>
              </a:solidFill>
              <a:latin typeface="Helvetica" pitchFamily="34" charset="0"/>
              <a:ea typeface="Osaka" charset="-128"/>
            </a:endParaRPr>
          </a:p>
        </p:txBody>
      </p:sp>
      <p:sp>
        <p:nvSpPr>
          <p:cNvPr id="106501" name="Rectangle 5"/>
          <p:cNvSpPr>
            <a:spLocks noGrp="1" noChangeArrowheads="1"/>
          </p:cNvSpPr>
          <p:nvPr>
            <p:ph type="title" idx="4294967295"/>
          </p:nvPr>
        </p:nvSpPr>
        <p:spPr>
          <a:xfrm>
            <a:off x="0" y="44624"/>
            <a:ext cx="4419600" cy="1143000"/>
          </a:xfrm>
        </p:spPr>
        <p:txBody>
          <a:bodyPr/>
          <a:lstStyle/>
          <a:p>
            <a:pPr algn="ctr"/>
            <a:r>
              <a:rPr lang="ja-JP" altLang="en-US" sz="3600" b="1" dirty="0">
                <a:solidFill>
                  <a:schemeClr val="accent2"/>
                </a:solidFill>
                <a:effectLst/>
                <a:latin typeface="Helvetica" pitchFamily="34" charset="0"/>
                <a:ea typeface="Osaka" charset="-128"/>
              </a:rPr>
              <a:t>ガンマ線</a:t>
            </a:r>
            <a:r>
              <a:rPr lang="ja-JP" altLang="en-US" sz="3600" b="1" dirty="0" smtClean="0">
                <a:solidFill>
                  <a:schemeClr val="accent2"/>
                </a:solidFill>
                <a:effectLst/>
                <a:latin typeface="Helvetica" pitchFamily="34" charset="0"/>
                <a:ea typeface="Osaka" charset="-128"/>
              </a:rPr>
              <a:t>バースト</a:t>
            </a:r>
            <a:endParaRPr lang="ja-JP" altLang="en-US" dirty="0"/>
          </a:p>
        </p:txBody>
      </p:sp>
      <mc:AlternateContent xmlns:mc="http://schemas.openxmlformats.org/markup-compatibility/2006">
        <mc:Choice xmlns:a14="http://schemas.microsoft.com/office/drawing/2010/main" Requires="a14">
          <p:sp>
            <p:nvSpPr>
              <p:cNvPr id="106502" name="Text Box 6"/>
              <p:cNvSpPr txBox="1">
                <a:spLocks noChangeArrowheads="1"/>
              </p:cNvSpPr>
              <p:nvPr/>
            </p:nvSpPr>
            <p:spPr bwMode="auto">
              <a:xfrm>
                <a:off x="308780" y="3284984"/>
                <a:ext cx="4644220" cy="1815882"/>
              </a:xfrm>
              <a:prstGeom prst="rect">
                <a:avLst/>
              </a:prstGeom>
              <a:solidFill>
                <a:schemeClr val="accent1"/>
              </a:solidFill>
              <a:ln>
                <a:noFill/>
              </a:ln>
              <a:effectLst/>
              <a:extLs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ja-JP" sz="2800" dirty="0" smtClean="0">
                    <a:solidFill>
                      <a:srgbClr val="FF0033"/>
                    </a:solidFill>
                    <a:latin typeface="Arial" pitchFamily="34" charset="0"/>
                  </a:rPr>
                  <a:t>1998</a:t>
                </a:r>
                <a:r>
                  <a:rPr lang="ja-JP" altLang="en-US" sz="2800" dirty="0" smtClean="0">
                    <a:solidFill>
                      <a:srgbClr val="FF0033"/>
                    </a:solidFill>
                    <a:latin typeface="Arial" pitchFamily="34" charset="0"/>
                  </a:rPr>
                  <a:t>年の可視残光発見以来</a:t>
                </a:r>
                <a:endParaRPr lang="en-US" altLang="ja-JP" sz="2800" dirty="0" smtClean="0">
                  <a:solidFill>
                    <a:srgbClr val="FF0033"/>
                  </a:solidFill>
                  <a:latin typeface="Arial" pitchFamily="34" charset="0"/>
                </a:endParaRPr>
              </a:p>
              <a:p>
                <a:pPr fontAlgn="base">
                  <a:spcBef>
                    <a:spcPct val="0"/>
                  </a:spcBef>
                  <a:spcAft>
                    <a:spcPct val="0"/>
                  </a:spcAft>
                </a:pPr>
                <a:r>
                  <a:rPr lang="ja-JP" altLang="en-US" sz="2800" dirty="0">
                    <a:solidFill>
                      <a:srgbClr val="FF0033"/>
                    </a:solidFill>
                    <a:latin typeface="Arial" pitchFamily="34" charset="0"/>
                  </a:rPr>
                  <a:t>膨大</a:t>
                </a:r>
                <a:r>
                  <a:rPr lang="ja-JP" altLang="en-US" sz="2800" dirty="0" smtClean="0">
                    <a:solidFill>
                      <a:srgbClr val="FF0033"/>
                    </a:solidFill>
                    <a:latin typeface="Arial" pitchFamily="34" charset="0"/>
                  </a:rPr>
                  <a:t>な追跡観測（</a:t>
                </a:r>
                <a14:m>
                  <m:oMath xmlns:m="http://schemas.openxmlformats.org/officeDocument/2006/math">
                    <m:r>
                      <a:rPr lang="en-US" altLang="ja-JP" sz="2800" i="1" dirty="0" smtClean="0">
                        <a:solidFill>
                          <a:srgbClr val="FF0033"/>
                        </a:solidFill>
                        <a:latin typeface="Cambria Math"/>
                      </a:rPr>
                      <m:t>𝐼</m:t>
                    </m:r>
                    <m:r>
                      <a:rPr lang="en-US" altLang="ja-JP" sz="2800" i="1" dirty="0" smtClean="0">
                        <a:solidFill>
                          <a:srgbClr val="FF0033"/>
                        </a:solidFill>
                        <a:latin typeface="Cambria Math"/>
                      </a:rPr>
                      <m:t>, </m:t>
                    </m:r>
                    <m:r>
                      <a:rPr lang="en-US" altLang="ja-JP" sz="2800" i="1" dirty="0" smtClean="0">
                        <a:solidFill>
                          <a:srgbClr val="FF0033"/>
                        </a:solidFill>
                        <a:latin typeface="Cambria Math"/>
                      </a:rPr>
                      <m:t>𝜆</m:t>
                    </m:r>
                    <m:r>
                      <a:rPr lang="en-US" altLang="ja-JP" sz="2800" i="1" dirty="0" smtClean="0">
                        <a:solidFill>
                          <a:srgbClr val="FF0033"/>
                        </a:solidFill>
                        <a:latin typeface="Cambria Math"/>
                      </a:rPr>
                      <m:t>, </m:t>
                    </m:r>
                    <m:r>
                      <a:rPr lang="en-US" altLang="ja-JP" sz="2800" i="1" dirty="0" smtClean="0">
                        <a:solidFill>
                          <a:srgbClr val="FF0033"/>
                        </a:solidFill>
                        <a:latin typeface="Cambria Math"/>
                      </a:rPr>
                      <m:t>𝑡</m:t>
                    </m:r>
                  </m:oMath>
                </a14:m>
                <a:r>
                  <a:rPr lang="ja-JP" altLang="en-US" sz="2800" dirty="0" smtClean="0">
                    <a:solidFill>
                      <a:srgbClr val="FF0033"/>
                    </a:solidFill>
                    <a:latin typeface="Arial" pitchFamily="34" charset="0"/>
                  </a:rPr>
                  <a:t>）</a:t>
                </a:r>
                <a:endParaRPr lang="en-US" altLang="ja-JP" sz="2800" dirty="0" smtClean="0">
                  <a:solidFill>
                    <a:srgbClr val="FF0033"/>
                  </a:solidFill>
                  <a:latin typeface="Arial" pitchFamily="34" charset="0"/>
                </a:endParaRPr>
              </a:p>
              <a:p>
                <a:pPr marL="457200" indent="-457200" fontAlgn="base">
                  <a:spcBef>
                    <a:spcPct val="0"/>
                  </a:spcBef>
                  <a:spcAft>
                    <a:spcPct val="0"/>
                  </a:spcAft>
                  <a:buFont typeface="Wingdings"/>
                  <a:buChar char="è"/>
                </a:pPr>
                <a:r>
                  <a:rPr lang="ja-JP" altLang="en-US" sz="2800" dirty="0" smtClean="0">
                    <a:solidFill>
                      <a:srgbClr val="FF0033"/>
                    </a:solidFill>
                    <a:latin typeface="Arial" pitchFamily="34" charset="0"/>
                    <a:sym typeface="Wingdings" panose="05000000000000000000" pitchFamily="2" charset="2"/>
                  </a:rPr>
                  <a:t>放射機構、ジェットの構造</a:t>
                </a:r>
                <a:endParaRPr lang="en-US" altLang="ja-JP" sz="2800" dirty="0" smtClean="0">
                  <a:solidFill>
                    <a:srgbClr val="FF0033"/>
                  </a:solidFill>
                  <a:latin typeface="Arial" pitchFamily="34" charset="0"/>
                  <a:sym typeface="Wingdings" panose="05000000000000000000" pitchFamily="2" charset="2"/>
                </a:endParaRPr>
              </a:p>
              <a:p>
                <a:pPr marL="457200" indent="-457200" fontAlgn="base">
                  <a:spcBef>
                    <a:spcPct val="0"/>
                  </a:spcBef>
                  <a:spcAft>
                    <a:spcPct val="0"/>
                  </a:spcAft>
                  <a:buFont typeface="Wingdings"/>
                  <a:buChar char="è"/>
                </a:pPr>
                <a:r>
                  <a:rPr lang="ja-JP" altLang="en-US" sz="2800" dirty="0" smtClean="0">
                    <a:solidFill>
                      <a:srgbClr val="FF0033"/>
                    </a:solidFill>
                    <a:latin typeface="Arial" pitchFamily="34" charset="0"/>
                  </a:rPr>
                  <a:t>未解決</a:t>
                </a:r>
                <a:endParaRPr lang="ja-JP" altLang="en-US" sz="2800" dirty="0" smtClean="0">
                  <a:solidFill>
                    <a:srgbClr val="FF0033"/>
                  </a:solidFill>
                  <a:latin typeface="Arial" pitchFamily="34" charset="0"/>
                </a:endParaRPr>
              </a:p>
            </p:txBody>
          </p:sp>
        </mc:Choice>
        <mc:Fallback>
          <p:sp>
            <p:nvSpPr>
              <p:cNvPr id="106502" name="Text Box 6"/>
              <p:cNvSpPr txBox="1">
                <a:spLocks noRot="1" noChangeAspect="1" noMove="1" noResize="1" noEditPoints="1" noAdjustHandles="1" noChangeArrowheads="1" noChangeShapeType="1" noTextEdit="1"/>
              </p:cNvSpPr>
              <p:nvPr/>
            </p:nvSpPr>
            <p:spPr bwMode="auto">
              <a:xfrm>
                <a:off x="308780" y="3284984"/>
                <a:ext cx="4644220" cy="1815882"/>
              </a:xfrm>
              <a:prstGeom prst="rect">
                <a:avLst/>
              </a:prstGeom>
              <a:blipFill rotWithShape="1">
                <a:blip r:embed="rId3"/>
                <a:stretch>
                  <a:fillRect l="-2756" t="-4362" b="-7383"/>
                </a:stretch>
              </a:bli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a:noFill/>
                  </a:rPr>
                  <a:t> </a:t>
                </a:r>
              </a:p>
            </p:txBody>
          </p:sp>
        </mc:Fallback>
      </mc:AlternateContent>
      <p:sp>
        <p:nvSpPr>
          <p:cNvPr id="106503" name="Line 7"/>
          <p:cNvSpPr>
            <a:spLocks noChangeShapeType="1"/>
          </p:cNvSpPr>
          <p:nvPr/>
        </p:nvSpPr>
        <p:spPr bwMode="auto">
          <a:xfrm flipH="1">
            <a:off x="6781800" y="2362200"/>
            <a:ext cx="914400" cy="1295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000" smtClean="0">
              <a:solidFill>
                <a:srgbClr val="FFFFFF"/>
              </a:solidFill>
              <a:latin typeface="Arial" pitchFamily="34" charset="0"/>
            </a:endParaRPr>
          </a:p>
        </p:txBody>
      </p:sp>
      <p:sp>
        <p:nvSpPr>
          <p:cNvPr id="106504" name="Text Box 8"/>
          <p:cNvSpPr txBox="1">
            <a:spLocks noChangeArrowheads="1"/>
          </p:cNvSpPr>
          <p:nvPr/>
        </p:nvSpPr>
        <p:spPr bwMode="auto">
          <a:xfrm>
            <a:off x="7299325" y="1697038"/>
            <a:ext cx="204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ja-JP" altLang="en-US" sz="2400" smtClean="0">
                <a:solidFill>
                  <a:srgbClr val="FFFFFF"/>
                </a:solidFill>
                <a:latin typeface="Arial" pitchFamily="34" charset="0"/>
              </a:rPr>
              <a:t>ブラックホール</a:t>
            </a:r>
          </a:p>
        </p:txBody>
      </p:sp>
      <p:sp>
        <p:nvSpPr>
          <p:cNvPr id="106505" name="Text Box 9"/>
          <p:cNvSpPr txBox="1">
            <a:spLocks noChangeArrowheads="1"/>
          </p:cNvSpPr>
          <p:nvPr/>
        </p:nvSpPr>
        <p:spPr bwMode="auto">
          <a:xfrm>
            <a:off x="6324600" y="1066800"/>
            <a:ext cx="2632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ja-JP" altLang="en-US" sz="2400" smtClean="0">
                <a:solidFill>
                  <a:srgbClr val="FFFFFF"/>
                </a:solidFill>
                <a:latin typeface="Arial" pitchFamily="34" charset="0"/>
              </a:rPr>
              <a:t>超相対論的ジェット</a:t>
            </a:r>
          </a:p>
        </p:txBody>
      </p:sp>
      <p:sp>
        <p:nvSpPr>
          <p:cNvPr id="106507" name="Line 11"/>
          <p:cNvSpPr>
            <a:spLocks noChangeShapeType="1"/>
          </p:cNvSpPr>
          <p:nvPr/>
        </p:nvSpPr>
        <p:spPr bwMode="auto">
          <a:xfrm flipH="1">
            <a:off x="6400800" y="1600200"/>
            <a:ext cx="914400" cy="1295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000" smtClean="0">
              <a:solidFill>
                <a:srgbClr val="FFFFFF"/>
              </a:solidFill>
              <a:latin typeface="Arial" pitchFamily="34" charset="0"/>
            </a:endParaRPr>
          </a:p>
        </p:txBody>
      </p:sp>
      <p:sp>
        <p:nvSpPr>
          <p:cNvPr id="106508" name="Rectangle 12"/>
          <p:cNvSpPr>
            <a:spLocks noChangeArrowheads="1"/>
          </p:cNvSpPr>
          <p:nvPr/>
        </p:nvSpPr>
        <p:spPr bwMode="auto">
          <a:xfrm>
            <a:off x="4953000" y="304800"/>
            <a:ext cx="130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ja-JP" altLang="en-US" sz="2400" smtClean="0">
                <a:solidFill>
                  <a:srgbClr val="FFFFFF"/>
                </a:solidFill>
                <a:latin typeface="Arial" pitchFamily="34" charset="0"/>
              </a:rPr>
              <a:t>ガンマ線</a:t>
            </a:r>
          </a:p>
        </p:txBody>
      </p:sp>
      <p:sp>
        <p:nvSpPr>
          <p:cNvPr id="106509" name="Text Box 13"/>
          <p:cNvSpPr txBox="1">
            <a:spLocks noChangeArrowheads="1"/>
          </p:cNvSpPr>
          <p:nvPr/>
        </p:nvSpPr>
        <p:spPr bwMode="auto">
          <a:xfrm>
            <a:off x="5029200" y="5943600"/>
            <a:ext cx="27670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ja-JP" altLang="en-US" sz="2400" smtClean="0">
                <a:solidFill>
                  <a:srgbClr val="FFFFFF"/>
                </a:solidFill>
                <a:latin typeface="Arial" pitchFamily="34" charset="0"/>
              </a:rPr>
              <a:t>星の残骸からできた</a:t>
            </a:r>
          </a:p>
          <a:p>
            <a:pPr fontAlgn="base">
              <a:spcBef>
                <a:spcPct val="0"/>
              </a:spcBef>
              <a:spcAft>
                <a:spcPct val="0"/>
              </a:spcAft>
            </a:pPr>
            <a:r>
              <a:rPr lang="ja-JP" altLang="en-US" sz="2400" smtClean="0">
                <a:solidFill>
                  <a:srgbClr val="FFFFFF"/>
                </a:solidFill>
                <a:latin typeface="Arial" pitchFamily="34" charset="0"/>
              </a:rPr>
              <a:t>降着円盤</a:t>
            </a:r>
          </a:p>
        </p:txBody>
      </p:sp>
      <p:sp>
        <p:nvSpPr>
          <p:cNvPr id="106510" name="Line 14"/>
          <p:cNvSpPr>
            <a:spLocks noChangeShapeType="1"/>
          </p:cNvSpPr>
          <p:nvPr/>
        </p:nvSpPr>
        <p:spPr bwMode="auto">
          <a:xfrm flipH="1" flipV="1">
            <a:off x="6172200" y="5029200"/>
            <a:ext cx="152400" cy="9144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000" smtClean="0">
              <a:solidFill>
                <a:srgbClr val="FFFFFF"/>
              </a:solidFill>
              <a:latin typeface="Arial" pitchFamily="34" charset="0"/>
            </a:endParaRPr>
          </a:p>
        </p:txBody>
      </p:sp>
      <p:grpSp>
        <p:nvGrpSpPr>
          <p:cNvPr id="106534" name="Group 38"/>
          <p:cNvGrpSpPr>
            <a:grpSpLocks/>
          </p:cNvGrpSpPr>
          <p:nvPr/>
        </p:nvGrpSpPr>
        <p:grpSpPr bwMode="auto">
          <a:xfrm>
            <a:off x="4508500" y="203200"/>
            <a:ext cx="685800" cy="1778000"/>
            <a:chOff x="2840" y="128"/>
            <a:chExt cx="432" cy="1120"/>
          </a:xfrm>
        </p:grpSpPr>
        <p:sp>
          <p:nvSpPr>
            <p:cNvPr id="106506" name="Line 10"/>
            <p:cNvSpPr>
              <a:spLocks noChangeShapeType="1"/>
            </p:cNvSpPr>
            <p:nvPr/>
          </p:nvSpPr>
          <p:spPr bwMode="auto">
            <a:xfrm flipH="1" flipV="1">
              <a:off x="2840" y="128"/>
              <a:ext cx="96" cy="192"/>
            </a:xfrm>
            <a:prstGeom prst="line">
              <a:avLst/>
            </a:prstGeom>
            <a:noFill/>
            <a:ln w="5715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000" smtClean="0">
                <a:solidFill>
                  <a:srgbClr val="FFFFFF"/>
                </a:solidFill>
                <a:latin typeface="Arial" pitchFamily="34" charset="0"/>
              </a:endParaRPr>
            </a:p>
          </p:txBody>
        </p:sp>
        <p:sp>
          <p:nvSpPr>
            <p:cNvPr id="106533" name="Freeform 37"/>
            <p:cNvSpPr>
              <a:spLocks/>
            </p:cNvSpPr>
            <p:nvPr/>
          </p:nvSpPr>
          <p:spPr bwMode="auto">
            <a:xfrm rot="3476975" flipH="1" flipV="1">
              <a:off x="2716" y="692"/>
              <a:ext cx="1008" cy="104"/>
            </a:xfrm>
            <a:custGeom>
              <a:avLst/>
              <a:gdLst>
                <a:gd name="T0" fmla="*/ 0 w 2304"/>
                <a:gd name="T1" fmla="*/ 0 h 152"/>
                <a:gd name="T2" fmla="*/ 144 w 2304"/>
                <a:gd name="T3" fmla="*/ 144 h 152"/>
                <a:gd name="T4" fmla="*/ 288 w 2304"/>
                <a:gd name="T5" fmla="*/ 0 h 152"/>
                <a:gd name="T6" fmla="*/ 432 w 2304"/>
                <a:gd name="T7" fmla="*/ 144 h 152"/>
                <a:gd name="T8" fmla="*/ 576 w 2304"/>
                <a:gd name="T9" fmla="*/ 0 h 152"/>
                <a:gd name="T10" fmla="*/ 720 w 2304"/>
                <a:gd name="T11" fmla="*/ 144 h 152"/>
                <a:gd name="T12" fmla="*/ 864 w 2304"/>
                <a:gd name="T13" fmla="*/ 0 h 152"/>
                <a:gd name="T14" fmla="*/ 1008 w 2304"/>
                <a:gd name="T15" fmla="*/ 144 h 152"/>
                <a:gd name="T16" fmla="*/ 1152 w 2304"/>
                <a:gd name="T17" fmla="*/ 0 h 152"/>
                <a:gd name="T18" fmla="*/ 1296 w 2304"/>
                <a:gd name="T19" fmla="*/ 144 h 152"/>
                <a:gd name="T20" fmla="*/ 1440 w 2304"/>
                <a:gd name="T21" fmla="*/ 0 h 152"/>
                <a:gd name="T22" fmla="*/ 1584 w 2304"/>
                <a:gd name="T23" fmla="*/ 144 h 152"/>
                <a:gd name="T24" fmla="*/ 1728 w 2304"/>
                <a:gd name="T25" fmla="*/ 0 h 152"/>
                <a:gd name="T26" fmla="*/ 1872 w 2304"/>
                <a:gd name="T27" fmla="*/ 144 h 152"/>
                <a:gd name="T28" fmla="*/ 2016 w 2304"/>
                <a:gd name="T29" fmla="*/ 0 h 152"/>
                <a:gd name="T30" fmla="*/ 2160 w 2304"/>
                <a:gd name="T31" fmla="*/ 144 h 152"/>
                <a:gd name="T32" fmla="*/ 2208 w 2304"/>
                <a:gd name="T33" fmla="*/ 48 h 152"/>
                <a:gd name="T34" fmla="*/ 2304 w 2304"/>
                <a:gd name="T35"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04" h="152">
                  <a:moveTo>
                    <a:pt x="0" y="0"/>
                  </a:moveTo>
                  <a:cubicBezTo>
                    <a:pt x="48" y="72"/>
                    <a:pt x="96" y="144"/>
                    <a:pt x="144" y="144"/>
                  </a:cubicBezTo>
                  <a:cubicBezTo>
                    <a:pt x="192" y="144"/>
                    <a:pt x="240" y="0"/>
                    <a:pt x="288" y="0"/>
                  </a:cubicBezTo>
                  <a:cubicBezTo>
                    <a:pt x="336" y="0"/>
                    <a:pt x="384" y="144"/>
                    <a:pt x="432" y="144"/>
                  </a:cubicBezTo>
                  <a:cubicBezTo>
                    <a:pt x="480" y="144"/>
                    <a:pt x="528" y="0"/>
                    <a:pt x="576" y="0"/>
                  </a:cubicBezTo>
                  <a:cubicBezTo>
                    <a:pt x="624" y="0"/>
                    <a:pt x="672" y="144"/>
                    <a:pt x="720" y="144"/>
                  </a:cubicBezTo>
                  <a:cubicBezTo>
                    <a:pt x="768" y="144"/>
                    <a:pt x="816" y="0"/>
                    <a:pt x="864" y="0"/>
                  </a:cubicBezTo>
                  <a:cubicBezTo>
                    <a:pt x="912" y="0"/>
                    <a:pt x="960" y="144"/>
                    <a:pt x="1008" y="144"/>
                  </a:cubicBezTo>
                  <a:cubicBezTo>
                    <a:pt x="1056" y="144"/>
                    <a:pt x="1104" y="0"/>
                    <a:pt x="1152" y="0"/>
                  </a:cubicBezTo>
                  <a:cubicBezTo>
                    <a:pt x="1200" y="0"/>
                    <a:pt x="1248" y="144"/>
                    <a:pt x="1296" y="144"/>
                  </a:cubicBezTo>
                  <a:cubicBezTo>
                    <a:pt x="1344" y="144"/>
                    <a:pt x="1392" y="0"/>
                    <a:pt x="1440" y="0"/>
                  </a:cubicBezTo>
                  <a:cubicBezTo>
                    <a:pt x="1488" y="0"/>
                    <a:pt x="1536" y="144"/>
                    <a:pt x="1584" y="144"/>
                  </a:cubicBezTo>
                  <a:cubicBezTo>
                    <a:pt x="1632" y="144"/>
                    <a:pt x="1680" y="0"/>
                    <a:pt x="1728" y="0"/>
                  </a:cubicBezTo>
                  <a:cubicBezTo>
                    <a:pt x="1776" y="0"/>
                    <a:pt x="1824" y="144"/>
                    <a:pt x="1872" y="144"/>
                  </a:cubicBezTo>
                  <a:cubicBezTo>
                    <a:pt x="1920" y="144"/>
                    <a:pt x="1968" y="0"/>
                    <a:pt x="2016" y="0"/>
                  </a:cubicBezTo>
                  <a:cubicBezTo>
                    <a:pt x="2064" y="0"/>
                    <a:pt x="2128" y="136"/>
                    <a:pt x="2160" y="144"/>
                  </a:cubicBezTo>
                  <a:cubicBezTo>
                    <a:pt x="2192" y="152"/>
                    <a:pt x="2184" y="64"/>
                    <a:pt x="2208" y="48"/>
                  </a:cubicBezTo>
                  <a:cubicBezTo>
                    <a:pt x="2232" y="32"/>
                    <a:pt x="2288" y="48"/>
                    <a:pt x="2304" y="48"/>
                  </a:cubicBezTo>
                </a:path>
              </a:pathLst>
            </a:custGeom>
            <a:noFill/>
            <a:ln w="381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ja-JP" altLang="en-US" sz="2000" smtClean="0">
                <a:solidFill>
                  <a:srgbClr val="FFFFFF"/>
                </a:solidFill>
                <a:latin typeface="Arial" pitchFamily="34" charset="0"/>
              </a:endParaRPr>
            </a:p>
          </p:txBody>
        </p:sp>
      </p:grpSp>
      <p:sp>
        <p:nvSpPr>
          <p:cNvPr id="20" name="Text Box 6"/>
          <p:cNvSpPr txBox="1">
            <a:spLocks noChangeArrowheads="1"/>
          </p:cNvSpPr>
          <p:nvPr/>
        </p:nvSpPr>
        <p:spPr bwMode="auto">
          <a:xfrm>
            <a:off x="473768" y="5229200"/>
            <a:ext cx="4458272" cy="138499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ja-JP" altLang="en-US" sz="2800" dirty="0" smtClean="0">
                <a:solidFill>
                  <a:srgbClr val="FF0033"/>
                </a:solidFill>
                <a:latin typeface="Arial" pitchFamily="34" charset="0"/>
              </a:rPr>
              <a:t>ジェット</a:t>
            </a:r>
            <a:r>
              <a:rPr lang="en-US" altLang="ja-JP" sz="2800" dirty="0" smtClean="0">
                <a:solidFill>
                  <a:srgbClr val="FF0033"/>
                </a:solidFill>
                <a:latin typeface="Arial" pitchFamily="34" charset="0"/>
                <a:sym typeface="Wingdings" panose="05000000000000000000" pitchFamily="2" charset="2"/>
              </a:rPr>
              <a:t></a:t>
            </a:r>
            <a:r>
              <a:rPr lang="ja-JP" altLang="en-US" sz="2800" dirty="0" smtClean="0">
                <a:solidFill>
                  <a:srgbClr val="FF0033"/>
                </a:solidFill>
                <a:latin typeface="Arial" pitchFamily="34" charset="0"/>
                <a:sym typeface="Wingdings" panose="05000000000000000000" pitchFamily="2" charset="2"/>
              </a:rPr>
              <a:t>シンクトロトン放射</a:t>
            </a:r>
            <a:endParaRPr lang="en-US" altLang="ja-JP" sz="2800" dirty="0" smtClean="0">
              <a:solidFill>
                <a:srgbClr val="FF0033"/>
              </a:solidFill>
              <a:latin typeface="Arial" pitchFamily="34" charset="0"/>
              <a:sym typeface="Wingdings" panose="05000000000000000000" pitchFamily="2" charset="2"/>
            </a:endParaRPr>
          </a:p>
          <a:p>
            <a:pPr fontAlgn="base">
              <a:spcBef>
                <a:spcPct val="0"/>
              </a:spcBef>
              <a:spcAft>
                <a:spcPct val="0"/>
              </a:spcAft>
            </a:pPr>
            <a:r>
              <a:rPr lang="ja-JP" altLang="en-US" sz="2800" dirty="0">
                <a:solidFill>
                  <a:srgbClr val="FF0033"/>
                </a:solidFill>
                <a:latin typeface="Arial" pitchFamily="34" charset="0"/>
                <a:sym typeface="Wingdings" panose="05000000000000000000" pitchFamily="2" charset="2"/>
              </a:rPr>
              <a:t>他</a:t>
            </a:r>
            <a:r>
              <a:rPr lang="ja-JP" altLang="en-US" sz="2800" dirty="0" smtClean="0">
                <a:solidFill>
                  <a:srgbClr val="FF0033"/>
                </a:solidFill>
                <a:latin typeface="Arial" pitchFamily="34" charset="0"/>
                <a:sym typeface="Wingdings" panose="05000000000000000000" pitchFamily="2" charset="2"/>
              </a:rPr>
              <a:t>波長偏光観測で磁場構造</a:t>
            </a:r>
            <a:endParaRPr lang="en-US" altLang="ja-JP" sz="2800" dirty="0" smtClean="0">
              <a:solidFill>
                <a:srgbClr val="FF0033"/>
              </a:solidFill>
              <a:latin typeface="Arial" pitchFamily="34" charset="0"/>
              <a:sym typeface="Wingdings" panose="05000000000000000000" pitchFamily="2" charset="2"/>
            </a:endParaRPr>
          </a:p>
          <a:p>
            <a:pPr fontAlgn="base">
              <a:spcBef>
                <a:spcPct val="0"/>
              </a:spcBef>
              <a:spcAft>
                <a:spcPct val="0"/>
              </a:spcAft>
            </a:pPr>
            <a:r>
              <a:rPr lang="ja-JP" altLang="en-US" sz="2800" dirty="0" smtClean="0">
                <a:solidFill>
                  <a:srgbClr val="FF0033"/>
                </a:solidFill>
                <a:latin typeface="Arial" pitchFamily="34" charset="0"/>
                <a:sym typeface="Wingdings" panose="05000000000000000000" pitchFamily="2" charset="2"/>
              </a:rPr>
              <a:t>とその時間発展を追跡</a:t>
            </a:r>
            <a:endParaRPr lang="ja-JP" altLang="en-US" sz="2800" dirty="0" smtClean="0">
              <a:solidFill>
                <a:srgbClr val="FF0033"/>
              </a:solidFill>
              <a:latin typeface="Arial" pitchFamily="34" charset="0"/>
            </a:endParaRPr>
          </a:p>
        </p:txBody>
      </p:sp>
    </p:spTree>
    <p:extLst>
      <p:ext uri="{BB962C8B-B14F-4D97-AF65-F5344CB8AC3E}">
        <p14:creationId xmlns:p14="http://schemas.microsoft.com/office/powerpoint/2010/main" val="624229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502"/>
                                        </p:tgtEl>
                                        <p:attrNameLst>
                                          <p:attrName>style.visibility</p:attrName>
                                        </p:attrNameLst>
                                      </p:cBhvr>
                                      <p:to>
                                        <p:strVal val="visible"/>
                                      </p:to>
                                    </p:set>
                                    <p:anim calcmode="lin" valueType="num">
                                      <p:cBhvr additive="base">
                                        <p:cTn id="7" dur="500" fill="hold"/>
                                        <p:tgtEl>
                                          <p:spTgt spid="106502"/>
                                        </p:tgtEl>
                                        <p:attrNameLst>
                                          <p:attrName>ppt_x</p:attrName>
                                        </p:attrNameLst>
                                      </p:cBhvr>
                                      <p:tavLst>
                                        <p:tav tm="0">
                                          <p:val>
                                            <p:strVal val="0-#ppt_w/2"/>
                                          </p:val>
                                        </p:tav>
                                        <p:tav tm="100000">
                                          <p:val>
                                            <p:strVal val="#ppt_x"/>
                                          </p:val>
                                        </p:tav>
                                      </p:tavLst>
                                    </p:anim>
                                    <p:anim calcmode="lin" valueType="num">
                                      <p:cBhvr additive="base">
                                        <p:cTn id="8" dur="500" fill="hold"/>
                                        <p:tgtEl>
                                          <p:spTgt spid="1065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2" grpId="0" animBg="1" autoUpdateAnimBg="0"/>
      <p:bldP spid="20"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grb_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7188" y="3143250"/>
            <a:ext cx="235743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p:txBody>
          <a:bodyPr/>
          <a:lstStyle/>
          <a:p>
            <a:pPr eaLnBrk="1" hangingPunct="1"/>
            <a:r>
              <a:rPr lang="ja-JP" altLang="en-US" dirty="0" smtClean="0"/>
              <a:t>ガンマ線バーストの機動的観測</a:t>
            </a:r>
          </a:p>
        </p:txBody>
      </p:sp>
      <p:sp>
        <p:nvSpPr>
          <p:cNvPr id="7172" name="Text Box 4"/>
          <p:cNvSpPr txBox="1">
            <a:spLocks noChangeArrowheads="1"/>
          </p:cNvSpPr>
          <p:nvPr/>
        </p:nvSpPr>
        <p:spPr bwMode="auto">
          <a:xfrm>
            <a:off x="285750" y="1125538"/>
            <a:ext cx="8572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2400" b="1" dirty="0">
                <a:solidFill>
                  <a:srgbClr val="333399"/>
                </a:solidFill>
                <a:latin typeface="ＭＳ ゴシック" pitchFamily="49" charset="-128"/>
                <a:ea typeface="ＭＳ ゴシック" pitchFamily="49" charset="-128"/>
              </a:rPr>
              <a:t>出現のアラート（</a:t>
            </a:r>
            <a:r>
              <a:rPr lang="en-US" altLang="ja-JP" sz="2400" b="1" dirty="0">
                <a:solidFill>
                  <a:srgbClr val="333399"/>
                </a:solidFill>
                <a:latin typeface="ＭＳ ゴシック" pitchFamily="49" charset="-128"/>
                <a:ea typeface="ＭＳ ゴシック" pitchFamily="49" charset="-128"/>
              </a:rPr>
              <a:t>Swift</a:t>
            </a:r>
            <a:r>
              <a:rPr lang="ja-JP" altLang="en-US" sz="2400" b="1" dirty="0" err="1">
                <a:solidFill>
                  <a:srgbClr val="333399"/>
                </a:solidFill>
                <a:latin typeface="ＭＳ ゴシック" pitchFamily="49" charset="-128"/>
                <a:ea typeface="ＭＳ ゴシック" pitchFamily="49" charset="-128"/>
              </a:rPr>
              <a:t>、</a:t>
            </a:r>
            <a:r>
              <a:rPr lang="en-US" altLang="ja-JP" sz="2400" b="1" dirty="0">
                <a:solidFill>
                  <a:srgbClr val="333399"/>
                </a:solidFill>
                <a:latin typeface="ＭＳ ゴシック" pitchFamily="49" charset="-128"/>
                <a:ea typeface="ＭＳ ゴシック" pitchFamily="49" charset="-128"/>
              </a:rPr>
              <a:t>Fermi</a:t>
            </a:r>
            <a:r>
              <a:rPr lang="ja-JP" altLang="en-US" sz="2400" b="1" dirty="0">
                <a:solidFill>
                  <a:srgbClr val="333399"/>
                </a:solidFill>
                <a:latin typeface="ＭＳ ゴシック" pitchFamily="49" charset="-128"/>
                <a:ea typeface="ＭＳ ゴシック" pitchFamily="49" charset="-128"/>
              </a:rPr>
              <a:t>等）を</a:t>
            </a:r>
            <a:r>
              <a:rPr lang="ja-JP" altLang="en-US" sz="2400" b="1" dirty="0" smtClean="0">
                <a:solidFill>
                  <a:srgbClr val="333399"/>
                </a:solidFill>
                <a:latin typeface="ＭＳ ゴシック" pitchFamily="49" charset="-128"/>
                <a:ea typeface="ＭＳ ゴシック" pitchFamily="49" charset="-128"/>
              </a:rPr>
              <a:t>受けてすぐに測光</a:t>
            </a:r>
            <a:r>
              <a:rPr lang="ja-JP" altLang="en-US" sz="2400" b="1" dirty="0">
                <a:solidFill>
                  <a:srgbClr val="333399"/>
                </a:solidFill>
                <a:latin typeface="ＭＳ ゴシック" pitchFamily="49" charset="-128"/>
                <a:ea typeface="ＭＳ ゴシック" pitchFamily="49" charset="-128"/>
              </a:rPr>
              <a:t>・偏光観測を開始する体制でスタンバイ</a:t>
            </a:r>
          </a:p>
        </p:txBody>
      </p:sp>
      <p:sp>
        <p:nvSpPr>
          <p:cNvPr id="7173" name="Text Box 5"/>
          <p:cNvSpPr txBox="1">
            <a:spLocks noChangeArrowheads="1"/>
          </p:cNvSpPr>
          <p:nvPr/>
        </p:nvSpPr>
        <p:spPr bwMode="auto">
          <a:xfrm>
            <a:off x="346076" y="2062808"/>
            <a:ext cx="88582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2400" b="1" dirty="0" smtClean="0">
                <a:solidFill>
                  <a:srgbClr val="009999"/>
                </a:solidFill>
                <a:ea typeface="ＭＳ ゴシック" pitchFamily="49" charset="-128"/>
              </a:rPr>
              <a:t>偏光</a:t>
            </a:r>
            <a:r>
              <a:rPr lang="ja-JP" altLang="en-US" sz="2400" b="1" dirty="0" smtClean="0">
                <a:solidFill>
                  <a:srgbClr val="009999"/>
                </a:solidFill>
                <a:ea typeface="ＭＳ ゴシック" pitchFamily="49" charset="-128"/>
              </a:rPr>
              <a:t>観測　</a:t>
            </a:r>
            <a:r>
              <a:rPr lang="en-US" altLang="ja-JP" sz="2400" b="1" dirty="0" smtClean="0">
                <a:solidFill>
                  <a:srgbClr val="009999"/>
                </a:solidFill>
                <a:ea typeface="ＭＳ ゴシック" pitchFamily="49" charset="-128"/>
              </a:rPr>
              <a:t>--- GRB</a:t>
            </a:r>
            <a:r>
              <a:rPr lang="ja-JP" altLang="en-US" sz="2400" b="1" dirty="0" smtClean="0">
                <a:solidFill>
                  <a:srgbClr val="009999"/>
                </a:solidFill>
                <a:ea typeface="ＭＳ ゴシック" pitchFamily="49" charset="-128"/>
              </a:rPr>
              <a:t>業界でも開拓しきれていない分野</a:t>
            </a:r>
            <a:endParaRPr lang="en-US" altLang="ja-JP" sz="2400" b="1" dirty="0" smtClean="0">
              <a:solidFill>
                <a:srgbClr val="009999"/>
              </a:solidFill>
              <a:ea typeface="ＭＳ ゴシック" pitchFamily="49" charset="-128"/>
            </a:endParaRPr>
          </a:p>
          <a:p>
            <a:pPr eaLnBrk="1" fontAlgn="base" hangingPunct="1">
              <a:spcBef>
                <a:spcPct val="0"/>
              </a:spcBef>
              <a:spcAft>
                <a:spcPct val="0"/>
              </a:spcAft>
            </a:pPr>
            <a:r>
              <a:rPr lang="ja-JP" altLang="en-US" sz="2000" b="1" u="sng" dirty="0" smtClean="0">
                <a:solidFill>
                  <a:srgbClr val="FF0000"/>
                </a:solidFill>
                <a:ea typeface="ＭＳ ゴシック" pitchFamily="49" charset="-128"/>
              </a:rPr>
              <a:t>世界的</a:t>
            </a:r>
            <a:r>
              <a:rPr lang="ja-JP" altLang="en-US" sz="2000" b="1" u="sng" dirty="0">
                <a:solidFill>
                  <a:srgbClr val="FF0000"/>
                </a:solidFill>
                <a:ea typeface="ＭＳ ゴシック" pitchFamily="49" charset="-128"/>
              </a:rPr>
              <a:t>にも稀な観測</a:t>
            </a:r>
            <a:r>
              <a:rPr lang="ja-JP" altLang="en-US" sz="2000" b="1" u="sng" dirty="0" smtClean="0">
                <a:solidFill>
                  <a:srgbClr val="FF0000"/>
                </a:solidFill>
                <a:ea typeface="ＭＳ ゴシック" pitchFamily="49" charset="-128"/>
              </a:rPr>
              <a:t>体制</a:t>
            </a:r>
            <a:endParaRPr lang="ja-JP" altLang="en-US" sz="2000" b="1" dirty="0">
              <a:solidFill>
                <a:srgbClr val="000000"/>
              </a:solidFill>
              <a:ea typeface="ＭＳ ゴシック" pitchFamily="49" charset="-128"/>
            </a:endParaRPr>
          </a:p>
        </p:txBody>
      </p:sp>
      <p:sp>
        <p:nvSpPr>
          <p:cNvPr id="7174" name="AutoShape 6"/>
          <p:cNvSpPr>
            <a:spLocks noChangeArrowheads="1"/>
          </p:cNvSpPr>
          <p:nvPr/>
        </p:nvSpPr>
        <p:spPr bwMode="auto">
          <a:xfrm>
            <a:off x="2024063" y="3171825"/>
            <a:ext cx="431800" cy="649288"/>
          </a:xfrm>
          <a:prstGeom prst="irregularSeal2">
            <a:avLst/>
          </a:prstGeom>
          <a:solidFill>
            <a:srgbClr val="FFFF00"/>
          </a:solidFill>
          <a:ln w="9525">
            <a:solidFill>
              <a:schemeClr val="tx1"/>
            </a:solidFill>
            <a:miter lim="800000"/>
            <a:headEnd/>
            <a:tailEnd/>
          </a:ln>
        </p:spPr>
        <p:txBody>
          <a:bodyPr wrap="none" anchor="ctr"/>
          <a:lstStyle/>
          <a:p>
            <a:pPr fontAlgn="base">
              <a:spcBef>
                <a:spcPct val="0"/>
              </a:spcBef>
              <a:spcAft>
                <a:spcPct val="0"/>
              </a:spcAft>
            </a:pPr>
            <a:endParaRPr lang="ja-JP" altLang="en-US">
              <a:solidFill>
                <a:srgbClr val="000000"/>
              </a:solidFill>
            </a:endParaRPr>
          </a:p>
        </p:txBody>
      </p:sp>
      <p:pic>
        <p:nvPicPr>
          <p:cNvPr id="7175" name="Picture 7" descr="63_e-parabor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0000">
            <a:off x="2649538" y="5548313"/>
            <a:ext cx="6000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Freeform 8"/>
          <p:cNvSpPr>
            <a:spLocks/>
          </p:cNvSpPr>
          <p:nvPr/>
        </p:nvSpPr>
        <p:spPr bwMode="auto">
          <a:xfrm>
            <a:off x="1835150" y="5835650"/>
            <a:ext cx="6985000" cy="1022350"/>
          </a:xfrm>
          <a:custGeom>
            <a:avLst/>
            <a:gdLst>
              <a:gd name="T0" fmla="*/ 0 w 4309"/>
              <a:gd name="T1" fmla="*/ 2147483647 h 370"/>
              <a:gd name="T2" fmla="*/ 2147483647 w 4309"/>
              <a:gd name="T3" fmla="*/ 404643406 h 370"/>
              <a:gd name="T4" fmla="*/ 2147483647 w 4309"/>
              <a:gd name="T5" fmla="*/ 404643406 h 370"/>
              <a:gd name="T6" fmla="*/ 2147483647 w 4309"/>
              <a:gd name="T7" fmla="*/ 2147483647 h 370"/>
              <a:gd name="T8" fmla="*/ 0 60000 65536"/>
              <a:gd name="T9" fmla="*/ 0 60000 65536"/>
              <a:gd name="T10" fmla="*/ 0 60000 65536"/>
              <a:gd name="T11" fmla="*/ 0 60000 65536"/>
              <a:gd name="T12" fmla="*/ 0 w 4309"/>
              <a:gd name="T13" fmla="*/ 0 h 370"/>
              <a:gd name="T14" fmla="*/ 4309 w 4309"/>
              <a:gd name="T15" fmla="*/ 370 h 370"/>
            </a:gdLst>
            <a:ahLst/>
            <a:cxnLst>
              <a:cxn ang="T8">
                <a:pos x="T0" y="T1"/>
              </a:cxn>
              <a:cxn ang="T9">
                <a:pos x="T2" y="T3"/>
              </a:cxn>
              <a:cxn ang="T10">
                <a:pos x="T4" y="T5"/>
              </a:cxn>
              <a:cxn ang="T11">
                <a:pos x="T6" y="T7"/>
              </a:cxn>
            </a:cxnLst>
            <a:rect l="T12" t="T13" r="T14" b="T15"/>
            <a:pathLst>
              <a:path w="4309" h="370">
                <a:moveTo>
                  <a:pt x="0" y="370"/>
                </a:moveTo>
                <a:cubicBezTo>
                  <a:pt x="430" y="238"/>
                  <a:pt x="861" y="106"/>
                  <a:pt x="1360" y="53"/>
                </a:cubicBezTo>
                <a:cubicBezTo>
                  <a:pt x="1859" y="0"/>
                  <a:pt x="2502" y="8"/>
                  <a:pt x="2993" y="53"/>
                </a:cubicBezTo>
                <a:cubicBezTo>
                  <a:pt x="3484" y="98"/>
                  <a:pt x="3896" y="211"/>
                  <a:pt x="4309" y="325"/>
                </a:cubicBezTo>
              </a:path>
            </a:pathLst>
          </a:custGeom>
          <a:solidFill>
            <a:srgbClr val="000080"/>
          </a:solidFill>
          <a:ln w="25400">
            <a:solidFill>
              <a:srgbClr val="000080"/>
            </a:solidFill>
            <a:round/>
            <a:headEnd/>
            <a:tailEnd/>
          </a:ln>
        </p:spPr>
        <p:txBody>
          <a:bodyPr/>
          <a:lstStyle/>
          <a:p>
            <a:pPr fontAlgn="base">
              <a:spcBef>
                <a:spcPct val="0"/>
              </a:spcBef>
              <a:spcAft>
                <a:spcPct val="0"/>
              </a:spcAft>
            </a:pPr>
            <a:endParaRPr lang="ja-JP" altLang="en-US">
              <a:solidFill>
                <a:srgbClr val="000000"/>
              </a:solidFill>
            </a:endParaRPr>
          </a:p>
        </p:txBody>
      </p:sp>
      <p:pic>
        <p:nvPicPr>
          <p:cNvPr id="7177" name="Picture 9" descr="glas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5" y="3963988"/>
            <a:ext cx="1081088"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AutoShape 10"/>
          <p:cNvSpPr>
            <a:spLocks noChangeArrowheads="1"/>
          </p:cNvSpPr>
          <p:nvPr/>
        </p:nvSpPr>
        <p:spPr bwMode="auto">
          <a:xfrm rot="9239066">
            <a:off x="2528888" y="3387725"/>
            <a:ext cx="479425" cy="942975"/>
          </a:xfrm>
          <a:prstGeom prst="lightningBol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ja-JP" altLang="en-US">
              <a:solidFill>
                <a:srgbClr val="000000"/>
              </a:solidFill>
            </a:endParaRPr>
          </a:p>
        </p:txBody>
      </p:sp>
      <p:sp>
        <p:nvSpPr>
          <p:cNvPr id="7179" name="Line 11"/>
          <p:cNvSpPr>
            <a:spLocks noChangeShapeType="1"/>
          </p:cNvSpPr>
          <p:nvPr/>
        </p:nvSpPr>
        <p:spPr bwMode="auto">
          <a:xfrm flipH="1">
            <a:off x="3132138" y="4652963"/>
            <a:ext cx="360362" cy="792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7180" name="Freeform 14"/>
          <p:cNvSpPr>
            <a:spLocks/>
          </p:cNvSpPr>
          <p:nvPr/>
        </p:nvSpPr>
        <p:spPr bwMode="auto">
          <a:xfrm>
            <a:off x="3392488" y="5516563"/>
            <a:ext cx="3340100" cy="247650"/>
          </a:xfrm>
          <a:custGeom>
            <a:avLst/>
            <a:gdLst>
              <a:gd name="T0" fmla="*/ 0 w 2268"/>
              <a:gd name="T1" fmla="*/ 300639802 h 204"/>
              <a:gd name="T2" fmla="*/ 2147483647 w 2268"/>
              <a:gd name="T3" fmla="*/ 33895272 h 204"/>
              <a:gd name="T4" fmla="*/ 2147483647 w 2268"/>
              <a:gd name="T5" fmla="*/ 100213280 h 204"/>
              <a:gd name="T6" fmla="*/ 0 60000 65536"/>
              <a:gd name="T7" fmla="*/ 0 60000 65536"/>
              <a:gd name="T8" fmla="*/ 0 60000 65536"/>
              <a:gd name="T9" fmla="*/ 0 w 2268"/>
              <a:gd name="T10" fmla="*/ 0 h 204"/>
              <a:gd name="T11" fmla="*/ 2268 w 2268"/>
              <a:gd name="T12" fmla="*/ 204 h 204"/>
            </a:gdLst>
            <a:ahLst/>
            <a:cxnLst>
              <a:cxn ang="T6">
                <a:pos x="T0" y="T1"/>
              </a:cxn>
              <a:cxn ang="T7">
                <a:pos x="T2" y="T3"/>
              </a:cxn>
              <a:cxn ang="T8">
                <a:pos x="T4" y="T5"/>
              </a:cxn>
            </a:cxnLst>
            <a:rect l="T9" t="T10" r="T11" b="T12"/>
            <a:pathLst>
              <a:path w="2268" h="204">
                <a:moveTo>
                  <a:pt x="0" y="204"/>
                </a:moveTo>
                <a:cubicBezTo>
                  <a:pt x="355" y="125"/>
                  <a:pt x="711" y="46"/>
                  <a:pt x="1089" y="23"/>
                </a:cubicBezTo>
                <a:cubicBezTo>
                  <a:pt x="1467" y="0"/>
                  <a:pt x="2064" y="60"/>
                  <a:pt x="2268" y="68"/>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srgbClr val="000000"/>
              </a:solidFill>
            </a:endParaRPr>
          </a:p>
        </p:txBody>
      </p:sp>
      <p:sp>
        <p:nvSpPr>
          <p:cNvPr id="7181" name="Text Box 15"/>
          <p:cNvSpPr txBox="1">
            <a:spLocks noChangeArrowheads="1"/>
          </p:cNvSpPr>
          <p:nvPr/>
        </p:nvSpPr>
        <p:spPr bwMode="auto">
          <a:xfrm>
            <a:off x="3714750" y="5143500"/>
            <a:ext cx="277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en-US" altLang="ja-JP" i="1">
                <a:solidFill>
                  <a:srgbClr val="333399"/>
                </a:solidFill>
              </a:rPr>
              <a:t>GCN</a:t>
            </a:r>
            <a:r>
              <a:rPr lang="ja-JP" altLang="en-US" i="1">
                <a:solidFill>
                  <a:srgbClr val="333399"/>
                </a:solidFill>
              </a:rPr>
              <a:t>速報（天体出現情報）</a:t>
            </a:r>
          </a:p>
        </p:txBody>
      </p:sp>
      <p:sp>
        <p:nvSpPr>
          <p:cNvPr id="7182" name="Text Box 16"/>
          <p:cNvSpPr txBox="1">
            <a:spLocks noChangeArrowheads="1"/>
          </p:cNvSpPr>
          <p:nvPr/>
        </p:nvSpPr>
        <p:spPr bwMode="auto">
          <a:xfrm>
            <a:off x="6786563" y="3786188"/>
            <a:ext cx="1898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dirty="0">
                <a:solidFill>
                  <a:srgbClr val="000000"/>
                </a:solidFill>
              </a:rPr>
              <a:t>広島大学</a:t>
            </a:r>
          </a:p>
          <a:p>
            <a:pPr algn="ctr" eaLnBrk="1" fontAlgn="base" hangingPunct="1">
              <a:spcBef>
                <a:spcPct val="0"/>
              </a:spcBef>
              <a:spcAft>
                <a:spcPct val="0"/>
              </a:spcAft>
            </a:pPr>
            <a:r>
              <a:rPr lang="ja-JP" altLang="en-US" dirty="0">
                <a:solidFill>
                  <a:srgbClr val="000000"/>
                </a:solidFill>
              </a:rPr>
              <a:t>宇宙科学</a:t>
            </a:r>
            <a:r>
              <a:rPr lang="ja-JP" altLang="en-US" dirty="0" smtClean="0">
                <a:solidFill>
                  <a:srgbClr val="000000"/>
                </a:solidFill>
              </a:rPr>
              <a:t>センター</a:t>
            </a:r>
            <a:endParaRPr lang="en-US" altLang="ja-JP" dirty="0" smtClean="0">
              <a:solidFill>
                <a:srgbClr val="000000"/>
              </a:solidFill>
            </a:endParaRPr>
          </a:p>
          <a:p>
            <a:pPr algn="ctr" eaLnBrk="1" fontAlgn="base" hangingPunct="1">
              <a:spcBef>
                <a:spcPct val="0"/>
              </a:spcBef>
              <a:spcAft>
                <a:spcPct val="0"/>
              </a:spcAft>
            </a:pPr>
            <a:r>
              <a:rPr lang="ja-JP" altLang="en-US" dirty="0" smtClean="0">
                <a:solidFill>
                  <a:srgbClr val="000000"/>
                </a:solidFill>
              </a:rPr>
              <a:t>＋</a:t>
            </a:r>
            <a:r>
              <a:rPr lang="en-US" altLang="ja-JP" dirty="0" smtClean="0">
                <a:solidFill>
                  <a:srgbClr val="000000"/>
                </a:solidFill>
              </a:rPr>
              <a:t>α</a:t>
            </a:r>
            <a:r>
              <a:rPr lang="ja-JP" altLang="en-US" dirty="0" smtClean="0">
                <a:solidFill>
                  <a:srgbClr val="000000"/>
                </a:solidFill>
              </a:rPr>
              <a:t>？</a:t>
            </a:r>
            <a:endParaRPr lang="ja-JP" altLang="en-US" dirty="0">
              <a:solidFill>
                <a:srgbClr val="000000"/>
              </a:solidFill>
            </a:endParaRPr>
          </a:p>
        </p:txBody>
      </p:sp>
      <p:sp>
        <p:nvSpPr>
          <p:cNvPr id="7183" name="Text Box 17"/>
          <p:cNvSpPr txBox="1">
            <a:spLocks noChangeArrowheads="1"/>
          </p:cNvSpPr>
          <p:nvPr/>
        </p:nvSpPr>
        <p:spPr bwMode="auto">
          <a:xfrm>
            <a:off x="2886075" y="3387725"/>
            <a:ext cx="2262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a:solidFill>
                  <a:srgbClr val="000000"/>
                </a:solidFill>
              </a:rPr>
              <a:t>Swift</a:t>
            </a:r>
            <a:r>
              <a:rPr lang="ja-JP" altLang="en-US">
                <a:solidFill>
                  <a:srgbClr val="000000"/>
                </a:solidFill>
              </a:rPr>
              <a:t>衛星</a:t>
            </a:r>
            <a:r>
              <a:rPr lang="en-US" altLang="ja-JP">
                <a:solidFill>
                  <a:srgbClr val="000000"/>
                </a:solidFill>
              </a:rPr>
              <a:t>/Fermi</a:t>
            </a:r>
            <a:r>
              <a:rPr lang="ja-JP" altLang="en-US">
                <a:solidFill>
                  <a:srgbClr val="000000"/>
                </a:solidFill>
              </a:rPr>
              <a:t>衛星</a:t>
            </a:r>
            <a:endParaRPr lang="en-US" altLang="ja-JP">
              <a:solidFill>
                <a:srgbClr val="000000"/>
              </a:solidFill>
            </a:endParaRPr>
          </a:p>
          <a:p>
            <a:pPr algn="ctr" eaLnBrk="1" fontAlgn="base" hangingPunct="1">
              <a:spcBef>
                <a:spcPct val="0"/>
              </a:spcBef>
              <a:spcAft>
                <a:spcPct val="0"/>
              </a:spcAft>
            </a:pPr>
            <a:r>
              <a:rPr lang="ja-JP" altLang="en-US">
                <a:solidFill>
                  <a:srgbClr val="000000"/>
                </a:solidFill>
              </a:rPr>
              <a:t>バースト検知</a:t>
            </a:r>
          </a:p>
        </p:txBody>
      </p:sp>
      <p:sp>
        <p:nvSpPr>
          <p:cNvPr id="7184" name="Text Box 18"/>
          <p:cNvSpPr txBox="1">
            <a:spLocks noChangeArrowheads="1"/>
          </p:cNvSpPr>
          <p:nvPr/>
        </p:nvSpPr>
        <p:spPr bwMode="auto">
          <a:xfrm>
            <a:off x="2411413" y="6491288"/>
            <a:ext cx="146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a:solidFill>
                  <a:srgbClr val="FFFFFF"/>
                </a:solidFill>
              </a:rPr>
              <a:t>NASA/SLAC</a:t>
            </a:r>
          </a:p>
        </p:txBody>
      </p:sp>
      <p:sp>
        <p:nvSpPr>
          <p:cNvPr id="7185" name="Text Box 19"/>
          <p:cNvSpPr txBox="1">
            <a:spLocks noChangeArrowheads="1"/>
          </p:cNvSpPr>
          <p:nvPr/>
        </p:nvSpPr>
        <p:spPr bwMode="auto">
          <a:xfrm>
            <a:off x="6632575" y="6361113"/>
            <a:ext cx="132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a:solidFill>
                  <a:srgbClr val="FFFFFF"/>
                </a:solidFill>
              </a:rPr>
              <a:t>北西太平洋</a:t>
            </a:r>
          </a:p>
        </p:txBody>
      </p:sp>
      <p:pic>
        <p:nvPicPr>
          <p:cNvPr id="7186" name="Picture 19"/>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58000" y="4929188"/>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937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5" y="115888"/>
            <a:ext cx="7488832" cy="723900"/>
          </a:xfrm>
        </p:spPr>
        <p:txBody>
          <a:bodyPr/>
          <a:lstStyle/>
          <a:p>
            <a:r>
              <a:rPr kumimoji="1" lang="ja-JP" altLang="en-US" dirty="0" smtClean="0"/>
              <a:t>ＧＲＢ</a:t>
            </a:r>
            <a:r>
              <a:rPr lang="ja-JP" altLang="en-US" dirty="0" smtClean="0"/>
              <a:t>残光</a:t>
            </a:r>
            <a:r>
              <a:rPr kumimoji="1" lang="ja-JP" altLang="en-US" dirty="0" smtClean="0"/>
              <a:t>の偏光： モデルとその予想</a:t>
            </a:r>
            <a:endParaRPr kumimoji="1" lang="ja-JP" altLang="en-US" dirty="0"/>
          </a:p>
        </p:txBody>
      </p:sp>
      <p:pic>
        <p:nvPicPr>
          <p:cNvPr id="14" name="Picture 4" descr="Figure 2"/>
          <p:cNvPicPr>
            <a:picLocks noChangeAspect="1" noChangeArrowheads="1"/>
          </p:cNvPicPr>
          <p:nvPr/>
        </p:nvPicPr>
        <p:blipFill>
          <a:blip r:embed="rId2" cstate="print"/>
          <a:srcRect/>
          <a:stretch>
            <a:fillRect/>
          </a:stretch>
        </p:blipFill>
        <p:spPr bwMode="auto">
          <a:xfrm>
            <a:off x="1357290" y="4429132"/>
            <a:ext cx="1928826" cy="1928826"/>
          </a:xfrm>
          <a:prstGeom prst="rect">
            <a:avLst/>
          </a:prstGeom>
          <a:noFill/>
          <a:ln w="9525">
            <a:noFill/>
            <a:miter lim="800000"/>
            <a:headEnd/>
            <a:tailEnd/>
          </a:ln>
        </p:spPr>
      </p:pic>
      <p:pic>
        <p:nvPicPr>
          <p:cNvPr id="15" name="Picture 5" descr="Figure 3"/>
          <p:cNvPicPr>
            <a:picLocks noChangeAspect="1" noChangeArrowheads="1"/>
          </p:cNvPicPr>
          <p:nvPr/>
        </p:nvPicPr>
        <p:blipFill>
          <a:blip r:embed="rId3" cstate="print"/>
          <a:srcRect/>
          <a:stretch>
            <a:fillRect/>
          </a:stretch>
        </p:blipFill>
        <p:spPr bwMode="auto">
          <a:xfrm>
            <a:off x="4572001" y="4357695"/>
            <a:ext cx="2026654" cy="1928826"/>
          </a:xfrm>
          <a:prstGeom prst="rect">
            <a:avLst/>
          </a:prstGeom>
          <a:noFill/>
          <a:ln w="9525">
            <a:noFill/>
            <a:miter lim="800000"/>
            <a:headEnd/>
            <a:tailEnd/>
          </a:ln>
        </p:spPr>
      </p:pic>
      <p:sp>
        <p:nvSpPr>
          <p:cNvPr id="16" name="テキスト ボックス 15"/>
          <p:cNvSpPr txBox="1"/>
          <p:nvPr/>
        </p:nvSpPr>
        <p:spPr>
          <a:xfrm>
            <a:off x="4429124" y="6286520"/>
            <a:ext cx="2879314" cy="338554"/>
          </a:xfrm>
          <a:prstGeom prst="rect">
            <a:avLst/>
          </a:prstGeom>
          <a:noFill/>
        </p:spPr>
        <p:txBody>
          <a:bodyPr wrap="none" rtlCol="0">
            <a:spAutoFit/>
          </a:bodyPr>
          <a:lstStyle/>
          <a:p>
            <a:pPr fontAlgn="base">
              <a:spcBef>
                <a:spcPct val="0"/>
              </a:spcBef>
              <a:spcAft>
                <a:spcPct val="0"/>
              </a:spcAft>
            </a:pPr>
            <a:r>
              <a:rPr lang="ja-JP" altLang="en-US" dirty="0" smtClean="0">
                <a:solidFill>
                  <a:srgbClr val="000000"/>
                </a:solidFill>
              </a:rPr>
              <a:t>爆発からの時刻（</a:t>
            </a:r>
            <a:r>
              <a:rPr lang="en-US" altLang="ja-JP" i="1" dirty="0" err="1" smtClean="0">
                <a:solidFill>
                  <a:srgbClr val="000000"/>
                </a:solidFill>
              </a:rPr>
              <a:t>t</a:t>
            </a:r>
            <a:r>
              <a:rPr lang="en-US" altLang="ja-JP" baseline="-25000" dirty="0" err="1" smtClean="0">
                <a:solidFill>
                  <a:srgbClr val="000000"/>
                </a:solidFill>
              </a:rPr>
              <a:t>jet</a:t>
            </a:r>
            <a:r>
              <a:rPr lang="ja-JP" altLang="en-US" dirty="0" smtClean="0">
                <a:solidFill>
                  <a:srgbClr val="000000"/>
                </a:solidFill>
              </a:rPr>
              <a:t>で規格化）</a:t>
            </a:r>
            <a:endParaRPr lang="ja-JP" altLang="en-US" dirty="0">
              <a:solidFill>
                <a:srgbClr val="000000"/>
              </a:solidFill>
            </a:endParaRPr>
          </a:p>
        </p:txBody>
      </p:sp>
      <p:sp>
        <p:nvSpPr>
          <p:cNvPr id="17" name="テキスト ボックス 16"/>
          <p:cNvSpPr txBox="1"/>
          <p:nvPr/>
        </p:nvSpPr>
        <p:spPr>
          <a:xfrm rot="16200000">
            <a:off x="3769664" y="5088592"/>
            <a:ext cx="800219" cy="338554"/>
          </a:xfrm>
          <a:prstGeom prst="rect">
            <a:avLst/>
          </a:prstGeom>
          <a:noFill/>
        </p:spPr>
        <p:txBody>
          <a:bodyPr wrap="none" rtlCol="0">
            <a:spAutoFit/>
          </a:bodyPr>
          <a:lstStyle/>
          <a:p>
            <a:pPr fontAlgn="base">
              <a:spcBef>
                <a:spcPct val="0"/>
              </a:spcBef>
              <a:spcAft>
                <a:spcPct val="0"/>
              </a:spcAft>
            </a:pPr>
            <a:r>
              <a:rPr lang="ja-JP" altLang="en-US" dirty="0" smtClean="0">
                <a:solidFill>
                  <a:srgbClr val="000000"/>
                </a:solidFill>
              </a:rPr>
              <a:t>偏光度</a:t>
            </a:r>
            <a:endParaRPr lang="ja-JP" altLang="en-US" dirty="0">
              <a:solidFill>
                <a:srgbClr val="000000"/>
              </a:solidFill>
            </a:endParaRPr>
          </a:p>
        </p:txBody>
      </p:sp>
      <p:sp>
        <p:nvSpPr>
          <p:cNvPr id="20" name="Text Box 20"/>
          <p:cNvSpPr txBox="1">
            <a:spLocks noChangeArrowheads="1"/>
          </p:cNvSpPr>
          <p:nvPr/>
        </p:nvSpPr>
        <p:spPr bwMode="auto">
          <a:xfrm>
            <a:off x="785786" y="1000108"/>
            <a:ext cx="5120312" cy="695575"/>
          </a:xfrm>
          <a:prstGeom prst="rect">
            <a:avLst/>
          </a:prstGeom>
          <a:noFill/>
          <a:ln w="9525">
            <a:noFill/>
            <a:miter lim="800000"/>
            <a:headEnd/>
            <a:tailEnd/>
          </a:ln>
          <a:effectLst/>
        </p:spPr>
        <p:txBody>
          <a:bodyPr wrap="none">
            <a:spAutoFit/>
          </a:bodyPr>
          <a:lstStyle/>
          <a:p>
            <a:pPr fontAlgn="base">
              <a:spcBef>
                <a:spcPct val="0"/>
              </a:spcBef>
              <a:spcAft>
                <a:spcPct val="0"/>
              </a:spcAft>
            </a:pPr>
            <a:r>
              <a:rPr lang="ja-JP" altLang="en-US" sz="2000" b="1" dirty="0" smtClean="0">
                <a:solidFill>
                  <a:srgbClr val="000000"/>
                </a:solidFill>
              </a:rPr>
              <a:t>コヒーレントな磁場を持つ独立なパッチの集合</a:t>
            </a:r>
            <a:endParaRPr lang="en-US" altLang="ja-JP" sz="2000" b="1" dirty="0" smtClean="0">
              <a:solidFill>
                <a:srgbClr val="000000"/>
              </a:solidFill>
            </a:endParaRPr>
          </a:p>
          <a:p>
            <a:pPr fontAlgn="base">
              <a:spcBef>
                <a:spcPct val="0"/>
              </a:spcBef>
              <a:spcAft>
                <a:spcPct val="0"/>
              </a:spcAft>
            </a:pPr>
            <a:r>
              <a:rPr lang="en-US" altLang="ja-JP" sz="1600" dirty="0" err="1" smtClean="0">
                <a:solidFill>
                  <a:srgbClr val="000000"/>
                </a:solidFill>
              </a:rPr>
              <a:t>Gruzinov</a:t>
            </a:r>
            <a:r>
              <a:rPr lang="en-US" altLang="ja-JP" sz="1600" dirty="0" smtClean="0">
                <a:solidFill>
                  <a:srgbClr val="000000"/>
                </a:solidFill>
              </a:rPr>
              <a:t> </a:t>
            </a:r>
            <a:r>
              <a:rPr lang="en-US" altLang="ja-JP" sz="1600" dirty="0">
                <a:solidFill>
                  <a:srgbClr val="000000"/>
                </a:solidFill>
              </a:rPr>
              <a:t>&amp; Waxman (1999)</a:t>
            </a:r>
          </a:p>
        </p:txBody>
      </p:sp>
      <p:sp>
        <p:nvSpPr>
          <p:cNvPr id="21" name="Text Box 21"/>
          <p:cNvSpPr txBox="1">
            <a:spLocks noChangeArrowheads="1"/>
          </p:cNvSpPr>
          <p:nvPr/>
        </p:nvSpPr>
        <p:spPr bwMode="auto">
          <a:xfrm>
            <a:off x="4143372" y="1500174"/>
            <a:ext cx="3712876" cy="63402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dirty="0">
                <a:solidFill>
                  <a:srgbClr val="000000"/>
                </a:solidFill>
              </a:rPr>
              <a:t>L</a:t>
            </a:r>
            <a:r>
              <a:rPr lang="en-US" altLang="ja-JP" dirty="0" smtClean="0">
                <a:solidFill>
                  <a:srgbClr val="000000"/>
                </a:solidFill>
              </a:rPr>
              <a:t>ocal </a:t>
            </a:r>
            <a:r>
              <a:rPr lang="en-US" altLang="ja-JP" dirty="0">
                <a:solidFill>
                  <a:srgbClr val="000000"/>
                </a:solidFill>
              </a:rPr>
              <a:t>rest frame </a:t>
            </a:r>
            <a:r>
              <a:rPr lang="ja-JP" altLang="en-US" dirty="0" err="1">
                <a:solidFill>
                  <a:srgbClr val="000000"/>
                </a:solidFill>
              </a:rPr>
              <a:t>での</a:t>
            </a:r>
            <a:r>
              <a:rPr lang="ja-JP" altLang="en-US" dirty="0">
                <a:solidFill>
                  <a:srgbClr val="000000"/>
                </a:solidFill>
              </a:rPr>
              <a:t>磁場 </a:t>
            </a:r>
            <a:r>
              <a:rPr lang="en-US" altLang="ja-JP" dirty="0">
                <a:solidFill>
                  <a:srgbClr val="000000"/>
                </a:solidFill>
              </a:rPr>
              <a:t>coherent length</a:t>
            </a:r>
          </a:p>
          <a:p>
            <a:pPr fontAlgn="base">
              <a:spcBef>
                <a:spcPct val="0"/>
              </a:spcBef>
              <a:spcAft>
                <a:spcPct val="0"/>
              </a:spcAft>
            </a:pPr>
            <a:r>
              <a:rPr lang="en-US" altLang="ja-JP" dirty="0">
                <a:solidFill>
                  <a:srgbClr val="000000"/>
                </a:solidFill>
              </a:rPr>
              <a:t> </a:t>
            </a:r>
            <a:r>
              <a:rPr lang="en-US" altLang="ja-JP" i="1" dirty="0">
                <a:solidFill>
                  <a:srgbClr val="000000"/>
                </a:solidFill>
              </a:rPr>
              <a:t>l</a:t>
            </a:r>
            <a:r>
              <a:rPr lang="en-US" altLang="ja-JP" dirty="0">
                <a:solidFill>
                  <a:srgbClr val="000000"/>
                </a:solidFill>
              </a:rPr>
              <a:t> ~ </a:t>
            </a:r>
            <a:r>
              <a:rPr lang="en-US" altLang="ja-JP" i="1" dirty="0">
                <a:solidFill>
                  <a:srgbClr val="000000"/>
                </a:solidFill>
              </a:rPr>
              <a:t>c</a:t>
            </a:r>
            <a:r>
              <a:rPr lang="en-US" altLang="ja-JP" dirty="0">
                <a:solidFill>
                  <a:srgbClr val="000000"/>
                </a:solidFill>
              </a:rPr>
              <a:t> τ  (τ</a:t>
            </a:r>
            <a:r>
              <a:rPr lang="ja-JP" altLang="en-US" dirty="0">
                <a:solidFill>
                  <a:srgbClr val="000000"/>
                </a:solidFill>
              </a:rPr>
              <a:t>： </a:t>
            </a:r>
            <a:r>
              <a:rPr lang="en-US" altLang="ja-JP" dirty="0">
                <a:solidFill>
                  <a:srgbClr val="000000"/>
                </a:solidFill>
              </a:rPr>
              <a:t>shock</a:t>
            </a:r>
            <a:r>
              <a:rPr lang="ja-JP" altLang="en-US" dirty="0">
                <a:solidFill>
                  <a:srgbClr val="000000"/>
                </a:solidFill>
              </a:rPr>
              <a:t>からの固有時間</a:t>
            </a:r>
            <a:r>
              <a:rPr lang="en-US" altLang="ja-JP" dirty="0">
                <a:solidFill>
                  <a:srgbClr val="000000"/>
                </a:solidFill>
              </a:rPr>
              <a:t>)</a:t>
            </a:r>
          </a:p>
        </p:txBody>
      </p:sp>
      <p:sp>
        <p:nvSpPr>
          <p:cNvPr id="13" name="Line 18"/>
          <p:cNvSpPr>
            <a:spLocks noChangeShapeType="1"/>
          </p:cNvSpPr>
          <p:nvPr/>
        </p:nvSpPr>
        <p:spPr bwMode="auto">
          <a:xfrm flipH="1">
            <a:off x="1862236" y="1857364"/>
            <a:ext cx="963681" cy="318729"/>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a:solidFill>
                <a:srgbClr val="000000"/>
              </a:solidFill>
            </a:endParaRPr>
          </a:p>
        </p:txBody>
      </p:sp>
      <p:sp>
        <p:nvSpPr>
          <p:cNvPr id="19" name="Line 19"/>
          <p:cNvSpPr>
            <a:spLocks noChangeShapeType="1"/>
          </p:cNvSpPr>
          <p:nvPr/>
        </p:nvSpPr>
        <p:spPr bwMode="auto">
          <a:xfrm>
            <a:off x="1862236" y="2951299"/>
            <a:ext cx="1008099" cy="274489"/>
          </a:xfrm>
          <a:prstGeom prst="line">
            <a:avLst/>
          </a:prstGeom>
          <a:noFill/>
          <a:ln w="9525">
            <a:solidFill>
              <a:schemeClr val="tx1"/>
            </a:solidFill>
            <a:round/>
            <a:headEnd/>
            <a:tailEnd/>
          </a:ln>
          <a:effectLst/>
        </p:spPr>
        <p:txBody>
          <a:bodyPr/>
          <a:lstStyle/>
          <a:p>
            <a:pPr fontAlgn="base">
              <a:spcBef>
                <a:spcPct val="0"/>
              </a:spcBef>
              <a:spcAft>
                <a:spcPct val="0"/>
              </a:spcAft>
            </a:pPr>
            <a:endParaRPr lang="ja-JP" altLang="en-US">
              <a:solidFill>
                <a:srgbClr val="000000"/>
              </a:solidFill>
            </a:endParaRPr>
          </a:p>
        </p:txBody>
      </p:sp>
      <p:sp>
        <p:nvSpPr>
          <p:cNvPr id="22" name="AutoShape 22"/>
          <p:cNvSpPr>
            <a:spLocks noChangeArrowheads="1"/>
          </p:cNvSpPr>
          <p:nvPr/>
        </p:nvSpPr>
        <p:spPr bwMode="auto">
          <a:xfrm>
            <a:off x="1643042" y="1857364"/>
            <a:ext cx="262646" cy="1323179"/>
          </a:xfrm>
          <a:prstGeom prst="irregularSeal1">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ja-JP" altLang="en-US">
              <a:solidFill>
                <a:srgbClr val="000000"/>
              </a:solidFill>
            </a:endParaRPr>
          </a:p>
        </p:txBody>
      </p:sp>
      <p:sp>
        <p:nvSpPr>
          <p:cNvPr id="23" name="Line 23"/>
          <p:cNvSpPr>
            <a:spLocks noChangeShapeType="1"/>
          </p:cNvSpPr>
          <p:nvPr/>
        </p:nvSpPr>
        <p:spPr bwMode="auto">
          <a:xfrm>
            <a:off x="3286116" y="2500306"/>
            <a:ext cx="1" cy="214315"/>
          </a:xfrm>
          <a:prstGeom prst="line">
            <a:avLst/>
          </a:prstGeom>
          <a:noFill/>
          <a:ln w="9525">
            <a:solidFill>
              <a:schemeClr val="tx1"/>
            </a:solidFill>
            <a:round/>
            <a:headEnd type="triangle" w="med" len="med"/>
            <a:tailEnd type="triangle" w="med" len="med"/>
          </a:ln>
          <a:effectLst/>
        </p:spPr>
        <p:txBody>
          <a:bodyPr/>
          <a:lstStyle/>
          <a:p>
            <a:pPr fontAlgn="base">
              <a:spcBef>
                <a:spcPct val="0"/>
              </a:spcBef>
              <a:spcAft>
                <a:spcPct val="0"/>
              </a:spcAft>
            </a:pPr>
            <a:endParaRPr lang="ja-JP" altLang="en-US">
              <a:solidFill>
                <a:srgbClr val="000000"/>
              </a:solidFill>
            </a:endParaRPr>
          </a:p>
        </p:txBody>
      </p:sp>
      <p:sp>
        <p:nvSpPr>
          <p:cNvPr id="25" name="Text Box 25"/>
          <p:cNvSpPr txBox="1">
            <a:spLocks noChangeArrowheads="1"/>
          </p:cNvSpPr>
          <p:nvPr/>
        </p:nvSpPr>
        <p:spPr bwMode="auto">
          <a:xfrm>
            <a:off x="4214810" y="2143116"/>
            <a:ext cx="3073277" cy="63402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altLang="ja-JP" dirty="0">
                <a:solidFill>
                  <a:srgbClr val="000000"/>
                </a:solidFill>
              </a:rPr>
              <a:t>→</a:t>
            </a:r>
            <a:r>
              <a:rPr lang="ja-JP" altLang="en-US" dirty="0">
                <a:solidFill>
                  <a:srgbClr val="000000"/>
                </a:solidFill>
              </a:rPr>
              <a:t>　</a:t>
            </a:r>
            <a:r>
              <a:rPr lang="en-US" altLang="ja-JP" dirty="0">
                <a:solidFill>
                  <a:srgbClr val="000000"/>
                </a:solidFill>
              </a:rPr>
              <a:t>Coherent</a:t>
            </a:r>
            <a:r>
              <a:rPr lang="ja-JP" altLang="en-US" dirty="0">
                <a:solidFill>
                  <a:srgbClr val="000000"/>
                </a:solidFill>
              </a:rPr>
              <a:t>なパッチの数 </a:t>
            </a:r>
            <a:r>
              <a:rPr lang="en-US" altLang="ja-JP" dirty="0">
                <a:solidFill>
                  <a:srgbClr val="000000"/>
                </a:solidFill>
              </a:rPr>
              <a:t>~</a:t>
            </a:r>
            <a:r>
              <a:rPr lang="ja-JP" altLang="en-US" dirty="0">
                <a:solidFill>
                  <a:srgbClr val="000000"/>
                </a:solidFill>
              </a:rPr>
              <a:t>　</a:t>
            </a:r>
            <a:r>
              <a:rPr lang="ja-JP" altLang="en-US" dirty="0" smtClean="0">
                <a:solidFill>
                  <a:srgbClr val="000000"/>
                </a:solidFill>
              </a:rPr>
              <a:t>５０</a:t>
            </a:r>
            <a:endParaRPr lang="en-US" altLang="ja-JP" dirty="0" smtClean="0">
              <a:solidFill>
                <a:srgbClr val="000000"/>
              </a:solidFill>
            </a:endParaRPr>
          </a:p>
          <a:p>
            <a:pPr fontAlgn="base">
              <a:spcBef>
                <a:spcPct val="0"/>
              </a:spcBef>
              <a:spcAft>
                <a:spcPct val="0"/>
              </a:spcAft>
            </a:pPr>
            <a:r>
              <a:rPr lang="en-US" altLang="ja-JP" dirty="0" smtClean="0">
                <a:solidFill>
                  <a:srgbClr val="000000"/>
                </a:solidFill>
              </a:rPr>
              <a:t>→</a:t>
            </a:r>
            <a:r>
              <a:rPr lang="ja-JP" altLang="en-US" dirty="0" smtClean="0">
                <a:solidFill>
                  <a:srgbClr val="000000"/>
                </a:solidFill>
              </a:rPr>
              <a:t>　偏光度　～</a:t>
            </a:r>
            <a:r>
              <a:rPr lang="en-US" altLang="ja-JP" dirty="0" smtClean="0">
                <a:solidFill>
                  <a:srgbClr val="000000"/>
                </a:solidFill>
              </a:rPr>
              <a:t>60% / √50 </a:t>
            </a:r>
            <a:r>
              <a:rPr lang="ja-JP" altLang="en-US" dirty="0" smtClean="0">
                <a:solidFill>
                  <a:srgbClr val="000000"/>
                </a:solidFill>
              </a:rPr>
              <a:t>～ </a:t>
            </a:r>
            <a:r>
              <a:rPr lang="en-US" altLang="ja-JP" dirty="0" smtClean="0">
                <a:solidFill>
                  <a:srgbClr val="000000"/>
                </a:solidFill>
              </a:rPr>
              <a:t>8.5%</a:t>
            </a:r>
          </a:p>
        </p:txBody>
      </p:sp>
      <p:sp>
        <p:nvSpPr>
          <p:cNvPr id="28" name="Text Box 20"/>
          <p:cNvSpPr txBox="1">
            <a:spLocks noChangeArrowheads="1"/>
          </p:cNvSpPr>
          <p:nvPr/>
        </p:nvSpPr>
        <p:spPr bwMode="auto">
          <a:xfrm>
            <a:off x="857224" y="3571876"/>
            <a:ext cx="7429551" cy="707886"/>
          </a:xfrm>
          <a:prstGeom prst="rect">
            <a:avLst/>
          </a:prstGeom>
          <a:noFill/>
          <a:ln w="9525">
            <a:noFill/>
            <a:miter lim="800000"/>
            <a:headEnd/>
            <a:tailEnd/>
          </a:ln>
          <a:effectLst/>
        </p:spPr>
        <p:txBody>
          <a:bodyPr wrap="square">
            <a:spAutoFit/>
          </a:bodyPr>
          <a:lstStyle/>
          <a:p>
            <a:pPr fontAlgn="base">
              <a:spcBef>
                <a:spcPct val="0"/>
              </a:spcBef>
              <a:spcAft>
                <a:spcPct val="0"/>
              </a:spcAft>
            </a:pPr>
            <a:r>
              <a:rPr lang="ja-JP" altLang="en-US" sz="2000" b="1" dirty="0" smtClean="0">
                <a:solidFill>
                  <a:srgbClr val="000000"/>
                </a:solidFill>
              </a:rPr>
              <a:t>圧縮磁場のタンジェンシャル方向の輻射と視線からわずかに反れたジェットのビーミングによる見かけ効果  </a:t>
            </a:r>
            <a:r>
              <a:rPr lang="en-US" altLang="ja-JP" dirty="0" smtClean="0">
                <a:solidFill>
                  <a:srgbClr val="000000"/>
                </a:solidFill>
              </a:rPr>
              <a:t>(Sari 1999; </a:t>
            </a:r>
            <a:r>
              <a:rPr lang="en-US" altLang="ja-JP" sz="1600" dirty="0" smtClean="0">
                <a:solidFill>
                  <a:srgbClr val="000000"/>
                </a:solidFill>
              </a:rPr>
              <a:t>Rossi+ 2004)</a:t>
            </a:r>
            <a:endParaRPr lang="en-US" altLang="ja-JP" sz="1600" dirty="0">
              <a:solidFill>
                <a:srgbClr val="000000"/>
              </a:solidFill>
            </a:endParaRPr>
          </a:p>
        </p:txBody>
      </p:sp>
      <p:sp>
        <p:nvSpPr>
          <p:cNvPr id="12" name="Oval 17" descr="ひし形 (枠のみ)"/>
          <p:cNvSpPr>
            <a:spLocks noChangeArrowheads="1"/>
          </p:cNvSpPr>
          <p:nvPr/>
        </p:nvSpPr>
        <p:spPr bwMode="auto">
          <a:xfrm>
            <a:off x="2606723" y="1857364"/>
            <a:ext cx="613163" cy="1368424"/>
          </a:xfrm>
          <a:prstGeom prst="ellipse">
            <a:avLst/>
          </a:prstGeom>
          <a:pattFill prst="openDmnd">
            <a:fgClr>
              <a:schemeClr val="bg2"/>
            </a:fgClr>
            <a:bgClr>
              <a:schemeClr val="bg1"/>
            </a:bgClr>
          </a:pattFill>
          <a:ln w="9525">
            <a:solidFill>
              <a:schemeClr val="tx1"/>
            </a:solidFill>
            <a:round/>
            <a:headEnd/>
            <a:tailEnd/>
          </a:ln>
          <a:effectLst/>
        </p:spPr>
        <p:txBody>
          <a:bodyPr wrap="none" anchor="ctr"/>
          <a:lstStyle/>
          <a:p>
            <a:pPr fontAlgn="base">
              <a:spcBef>
                <a:spcPct val="0"/>
              </a:spcBef>
              <a:spcAft>
                <a:spcPct val="0"/>
              </a:spcAft>
            </a:pPr>
            <a:endParaRPr lang="ja-JP" altLang="en-US">
              <a:solidFill>
                <a:srgbClr val="000000"/>
              </a:solidFill>
            </a:endParaRPr>
          </a:p>
        </p:txBody>
      </p:sp>
      <p:sp>
        <p:nvSpPr>
          <p:cNvPr id="29" name="テキスト ボックス 28"/>
          <p:cNvSpPr txBox="1"/>
          <p:nvPr/>
        </p:nvSpPr>
        <p:spPr>
          <a:xfrm>
            <a:off x="6858016" y="2786058"/>
            <a:ext cx="1965603" cy="400110"/>
          </a:xfrm>
          <a:prstGeom prst="rect">
            <a:avLst/>
          </a:prstGeom>
          <a:solidFill>
            <a:srgbClr val="00B0F0"/>
          </a:solidFill>
        </p:spPr>
        <p:txBody>
          <a:bodyPr wrap="none" rtlCol="0">
            <a:spAutoFit/>
          </a:bodyPr>
          <a:lstStyle/>
          <a:p>
            <a:pPr fontAlgn="base">
              <a:spcBef>
                <a:spcPct val="0"/>
              </a:spcBef>
              <a:spcAft>
                <a:spcPct val="0"/>
              </a:spcAft>
            </a:pPr>
            <a:r>
              <a:rPr lang="ja-JP" altLang="en-US" sz="2000" b="1" dirty="0" smtClean="0">
                <a:solidFill>
                  <a:srgbClr val="000000"/>
                </a:solidFill>
              </a:rPr>
              <a:t>常に数％の偏光</a:t>
            </a:r>
            <a:endParaRPr lang="ja-JP" altLang="en-US" sz="2000" b="1" dirty="0">
              <a:solidFill>
                <a:srgbClr val="000000"/>
              </a:solidFill>
            </a:endParaRPr>
          </a:p>
        </p:txBody>
      </p:sp>
      <p:sp>
        <p:nvSpPr>
          <p:cNvPr id="30" name="テキスト ボックス 29"/>
          <p:cNvSpPr txBox="1"/>
          <p:nvPr/>
        </p:nvSpPr>
        <p:spPr>
          <a:xfrm>
            <a:off x="6887889" y="5000636"/>
            <a:ext cx="1871025" cy="1138773"/>
          </a:xfrm>
          <a:prstGeom prst="rect">
            <a:avLst/>
          </a:prstGeom>
          <a:solidFill>
            <a:srgbClr val="00B0F0"/>
          </a:solidFill>
        </p:spPr>
        <p:txBody>
          <a:bodyPr wrap="none" rtlCol="0">
            <a:spAutoFit/>
          </a:bodyPr>
          <a:lstStyle/>
          <a:p>
            <a:pPr fontAlgn="base">
              <a:spcBef>
                <a:spcPct val="0"/>
              </a:spcBef>
              <a:spcAft>
                <a:spcPct val="0"/>
              </a:spcAft>
            </a:pPr>
            <a:r>
              <a:rPr lang="ja-JP" altLang="en-US" sz="2000" b="1" dirty="0" smtClean="0">
                <a:solidFill>
                  <a:srgbClr val="000000"/>
                </a:solidFill>
              </a:rPr>
              <a:t>ジェットブレーク</a:t>
            </a:r>
            <a:endParaRPr lang="en-US" altLang="ja-JP" sz="2000" b="1" dirty="0" smtClean="0">
              <a:solidFill>
                <a:srgbClr val="000000"/>
              </a:solidFill>
            </a:endParaRPr>
          </a:p>
          <a:p>
            <a:pPr fontAlgn="base">
              <a:spcBef>
                <a:spcPct val="0"/>
              </a:spcBef>
              <a:spcAft>
                <a:spcPct val="0"/>
              </a:spcAft>
            </a:pPr>
            <a:r>
              <a:rPr lang="ja-JP" altLang="en-US" sz="2000" b="1" dirty="0" smtClean="0">
                <a:solidFill>
                  <a:srgbClr val="000000"/>
                </a:solidFill>
              </a:rPr>
              <a:t>まわりで偏光が</a:t>
            </a:r>
            <a:endParaRPr lang="en-US" altLang="ja-JP" sz="2000" b="1" dirty="0" smtClean="0">
              <a:solidFill>
                <a:srgbClr val="000000"/>
              </a:solidFill>
            </a:endParaRPr>
          </a:p>
          <a:p>
            <a:pPr fontAlgn="base">
              <a:spcBef>
                <a:spcPct val="0"/>
              </a:spcBef>
              <a:spcAft>
                <a:spcPct val="0"/>
              </a:spcAft>
            </a:pPr>
            <a:r>
              <a:rPr lang="ja-JP" altLang="en-US" sz="2000" b="1" dirty="0" smtClean="0">
                <a:solidFill>
                  <a:srgbClr val="000000"/>
                </a:solidFill>
              </a:rPr>
              <a:t>時間変化</a:t>
            </a:r>
            <a:endParaRPr lang="ja-JP" altLang="en-US" sz="2000" b="1" dirty="0">
              <a:solidFill>
                <a:srgbClr val="000000"/>
              </a:solidFill>
            </a:endParaRPr>
          </a:p>
        </p:txBody>
      </p:sp>
      <p:sp>
        <p:nvSpPr>
          <p:cNvPr id="18" name="テキスト ボックス 17"/>
          <p:cNvSpPr txBox="1"/>
          <p:nvPr/>
        </p:nvSpPr>
        <p:spPr>
          <a:xfrm>
            <a:off x="3286116" y="2447504"/>
            <a:ext cx="614271" cy="338554"/>
          </a:xfrm>
          <a:prstGeom prst="rect">
            <a:avLst/>
          </a:prstGeom>
          <a:noFill/>
        </p:spPr>
        <p:txBody>
          <a:bodyPr wrap="none" rtlCol="0">
            <a:spAutoFit/>
          </a:bodyPr>
          <a:lstStyle/>
          <a:p>
            <a:pPr fontAlgn="base">
              <a:spcBef>
                <a:spcPct val="0"/>
              </a:spcBef>
              <a:spcAft>
                <a:spcPct val="0"/>
              </a:spcAft>
            </a:pPr>
            <a:r>
              <a:rPr lang="ja-JP" altLang="en-US" dirty="0" smtClean="0">
                <a:solidFill>
                  <a:srgbClr val="000000"/>
                </a:solidFill>
              </a:rPr>
              <a:t>～</a:t>
            </a:r>
            <a:r>
              <a:rPr lang="en-US" altLang="ja-JP" i="1" dirty="0" smtClean="0">
                <a:solidFill>
                  <a:srgbClr val="000000"/>
                </a:solidFill>
              </a:rPr>
              <a:t>c</a:t>
            </a:r>
            <a:r>
              <a:rPr lang="en-US" altLang="ja-JP" dirty="0" smtClean="0">
                <a:solidFill>
                  <a:srgbClr val="000000"/>
                </a:solidFill>
              </a:rPr>
              <a:t> τ</a:t>
            </a:r>
            <a:endParaRPr lang="ja-JP" altLang="en-US" dirty="0">
              <a:solidFill>
                <a:srgbClr val="000000"/>
              </a:solidFill>
            </a:endParaRPr>
          </a:p>
        </p:txBody>
      </p:sp>
    </p:spTree>
    <p:extLst>
      <p:ext uri="{BB962C8B-B14F-4D97-AF65-F5344CB8AC3E}">
        <p14:creationId xmlns:p14="http://schemas.microsoft.com/office/powerpoint/2010/main" val="995298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552" y="333375"/>
            <a:ext cx="7143174" cy="431800"/>
          </a:xfrm>
          <a:noFill/>
        </p:spPr>
        <p:txBody>
          <a:bodyPr anchor="ctr"/>
          <a:lstStyle/>
          <a:p>
            <a:pPr eaLnBrk="1" hangingPunct="1"/>
            <a:r>
              <a:rPr lang="en-US" altLang="ja-JP" sz="3200" dirty="0" err="1" smtClean="0"/>
              <a:t>HOWPol</a:t>
            </a:r>
            <a:r>
              <a:rPr lang="en-US" altLang="ja-JP" sz="3200" dirty="0" smtClean="0"/>
              <a:t>: 1</a:t>
            </a:r>
            <a:r>
              <a:rPr lang="ja-JP" altLang="en-US" sz="3200" dirty="0" smtClean="0"/>
              <a:t>露出型広視野偏光撮像器</a:t>
            </a:r>
            <a:endParaRPr lang="en-US" altLang="ja-JP" sz="3200" dirty="0" smtClean="0"/>
          </a:p>
        </p:txBody>
      </p:sp>
      <p:sp>
        <p:nvSpPr>
          <p:cNvPr id="16404" name="Text Box 20"/>
          <p:cNvSpPr txBox="1">
            <a:spLocks noChangeArrowheads="1"/>
          </p:cNvSpPr>
          <p:nvPr/>
        </p:nvSpPr>
        <p:spPr bwMode="auto">
          <a:xfrm>
            <a:off x="1142976" y="1003300"/>
            <a:ext cx="5565775" cy="463550"/>
          </a:xfrm>
          <a:prstGeom prst="rect">
            <a:avLst/>
          </a:prstGeom>
          <a:noFill/>
          <a:ln w="9525">
            <a:noFill/>
            <a:miter lim="800000"/>
            <a:headEnd/>
            <a:tailEnd/>
          </a:ln>
        </p:spPr>
        <p:txBody>
          <a:bodyPr wrap="none" lIns="98397" tIns="49200" rIns="98397" bIns="49200">
            <a:spAutoFit/>
          </a:bodyPr>
          <a:lstStyle/>
          <a:p>
            <a:pPr defTabSz="1031875" fontAlgn="base">
              <a:spcBef>
                <a:spcPct val="0"/>
              </a:spcBef>
              <a:spcAft>
                <a:spcPct val="0"/>
              </a:spcAft>
            </a:pPr>
            <a:r>
              <a:rPr lang="en-US" altLang="ja-JP" sz="2400" dirty="0">
                <a:solidFill>
                  <a:srgbClr val="000000"/>
                </a:solidFill>
              </a:rPr>
              <a:t>Hiroshima One-shot Wide-field </a:t>
            </a:r>
            <a:r>
              <a:rPr lang="en-US" altLang="ja-JP" sz="2400" dirty="0" err="1">
                <a:solidFill>
                  <a:srgbClr val="000000"/>
                </a:solidFill>
              </a:rPr>
              <a:t>Polarimeter</a:t>
            </a:r>
            <a:endParaRPr lang="en-US" altLang="ja-JP" sz="2400" dirty="0">
              <a:solidFill>
                <a:srgbClr val="00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500430" y="1500174"/>
            <a:ext cx="1928826" cy="1446620"/>
          </a:xfrm>
          <a:prstGeom prst="rect">
            <a:avLst/>
          </a:prstGeom>
          <a:noFill/>
          <a:ln w="9525">
            <a:noFill/>
            <a:miter lim="800000"/>
            <a:headEnd/>
            <a:tailEnd/>
          </a:ln>
          <a:effectLst/>
        </p:spPr>
      </p:pic>
      <p:pic>
        <p:nvPicPr>
          <p:cNvPr id="22530" name="Picture 2" descr="http://www.hiroshima-u.ac.jp/upload/24/DSCN1193m.jpg"/>
          <p:cNvPicPr>
            <a:picLocks noChangeAspect="1" noChangeArrowheads="1"/>
          </p:cNvPicPr>
          <p:nvPr/>
        </p:nvPicPr>
        <p:blipFill>
          <a:blip r:embed="rId3" cstate="print"/>
          <a:srcRect/>
          <a:stretch>
            <a:fillRect/>
          </a:stretch>
        </p:blipFill>
        <p:spPr bwMode="auto">
          <a:xfrm>
            <a:off x="1357290" y="1428736"/>
            <a:ext cx="2000264" cy="1500198"/>
          </a:xfrm>
          <a:prstGeom prst="rect">
            <a:avLst/>
          </a:prstGeom>
          <a:noFill/>
        </p:spPr>
      </p:pic>
      <p:pic>
        <p:nvPicPr>
          <p:cNvPr id="10" name="Picture 1"/>
          <p:cNvPicPr>
            <a:picLocks noChangeAspect="1" noChangeArrowheads="1"/>
          </p:cNvPicPr>
          <p:nvPr/>
        </p:nvPicPr>
        <p:blipFill>
          <a:blip r:embed="rId4" cstate="print"/>
          <a:srcRect/>
          <a:stretch>
            <a:fillRect/>
          </a:stretch>
        </p:blipFill>
        <p:spPr bwMode="auto">
          <a:xfrm>
            <a:off x="6072198" y="1500174"/>
            <a:ext cx="2170098" cy="2168441"/>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6120739" y="4071942"/>
            <a:ext cx="2237475" cy="2214558"/>
          </a:xfrm>
          <a:prstGeom prst="rect">
            <a:avLst/>
          </a:prstGeom>
          <a:noFill/>
          <a:ln w="9525">
            <a:noFill/>
            <a:miter lim="800000"/>
            <a:headEnd/>
            <a:tailEnd/>
          </a:ln>
          <a:effectLst/>
        </p:spPr>
      </p:pic>
      <p:sp>
        <p:nvSpPr>
          <p:cNvPr id="13" name="Text Box 4"/>
          <p:cNvSpPr txBox="1">
            <a:spLocks noChangeArrowheads="1"/>
          </p:cNvSpPr>
          <p:nvPr/>
        </p:nvSpPr>
        <p:spPr bwMode="auto">
          <a:xfrm>
            <a:off x="1857356" y="6169096"/>
            <a:ext cx="1499032" cy="18886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a:solidFill>
                  <a:srgbClr val="000000"/>
                </a:solidFill>
              </a:rPr>
              <a:t>Oliva 1997, A&amp;AS, 123, 589</a:t>
            </a:r>
          </a:p>
        </p:txBody>
      </p:sp>
      <p:pic>
        <p:nvPicPr>
          <p:cNvPr id="14" name="Picture 6" descr="wedowo1"/>
          <p:cNvPicPr>
            <a:picLocks noChangeAspect="1" noChangeArrowheads="1"/>
          </p:cNvPicPr>
          <p:nvPr/>
        </p:nvPicPr>
        <p:blipFill>
          <a:blip r:embed="rId6" cstate="print"/>
          <a:srcRect/>
          <a:stretch>
            <a:fillRect/>
          </a:stretch>
        </p:blipFill>
        <p:spPr bwMode="auto">
          <a:xfrm>
            <a:off x="1805474" y="4642585"/>
            <a:ext cx="1390681" cy="1427285"/>
          </a:xfrm>
          <a:prstGeom prst="rect">
            <a:avLst/>
          </a:prstGeom>
          <a:noFill/>
          <a:ln w="9525">
            <a:noFill/>
            <a:miter lim="800000"/>
            <a:headEnd/>
            <a:tailEnd/>
          </a:ln>
        </p:spPr>
      </p:pic>
      <p:pic>
        <p:nvPicPr>
          <p:cNvPr id="15" name="Picture 7" descr="wedowo2"/>
          <p:cNvPicPr>
            <a:picLocks noChangeAspect="1" noChangeArrowheads="1"/>
          </p:cNvPicPr>
          <p:nvPr/>
        </p:nvPicPr>
        <p:blipFill>
          <a:blip r:embed="rId7" cstate="print"/>
          <a:srcRect/>
          <a:stretch>
            <a:fillRect/>
          </a:stretch>
        </p:blipFill>
        <p:spPr bwMode="auto">
          <a:xfrm>
            <a:off x="3520216" y="4240270"/>
            <a:ext cx="1360858" cy="1977147"/>
          </a:xfrm>
          <a:prstGeom prst="rect">
            <a:avLst/>
          </a:prstGeom>
          <a:noFill/>
          <a:ln w="9525">
            <a:noFill/>
            <a:miter lim="800000"/>
            <a:headEnd/>
            <a:tailEnd/>
          </a:ln>
        </p:spPr>
      </p:pic>
      <p:sp>
        <p:nvSpPr>
          <p:cNvPr id="18" name="Text Box 10"/>
          <p:cNvSpPr txBox="1">
            <a:spLocks noChangeArrowheads="1"/>
          </p:cNvSpPr>
          <p:nvPr/>
        </p:nvSpPr>
        <p:spPr bwMode="auto">
          <a:xfrm>
            <a:off x="4572000" y="4668898"/>
            <a:ext cx="176941" cy="32067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dirty="0">
                <a:solidFill>
                  <a:srgbClr val="000000"/>
                </a:solidFill>
              </a:rPr>
              <a:t>e</a:t>
            </a:r>
          </a:p>
          <a:p>
            <a:pPr fontAlgn="base">
              <a:spcBef>
                <a:spcPct val="0"/>
              </a:spcBef>
              <a:spcAft>
                <a:spcPct val="0"/>
              </a:spcAft>
            </a:pPr>
            <a:r>
              <a:rPr lang="en-US" altLang="ja-JP" sz="1400" dirty="0">
                <a:solidFill>
                  <a:srgbClr val="000000"/>
                </a:solidFill>
              </a:rPr>
              <a:t>o</a:t>
            </a:r>
          </a:p>
        </p:txBody>
      </p:sp>
      <p:sp>
        <p:nvSpPr>
          <p:cNvPr id="19" name="Text Box 11"/>
          <p:cNvSpPr txBox="1">
            <a:spLocks noChangeArrowheads="1"/>
          </p:cNvSpPr>
          <p:nvPr/>
        </p:nvSpPr>
        <p:spPr bwMode="auto">
          <a:xfrm>
            <a:off x="4572000" y="5491234"/>
            <a:ext cx="176941" cy="320672"/>
          </a:xfrm>
          <a:prstGeom prst="rect">
            <a:avLst/>
          </a:prstGeom>
          <a:noFill/>
          <a:ln w="9525">
            <a:noFill/>
            <a:miter lim="800000"/>
            <a:headEnd/>
            <a:tailEnd/>
          </a:ln>
        </p:spPr>
        <p:txBody>
          <a:bodyPr wrap="none">
            <a:spAutoFit/>
          </a:bodyPr>
          <a:lstStyle/>
          <a:p>
            <a:pPr fontAlgn="base">
              <a:spcBef>
                <a:spcPct val="0"/>
              </a:spcBef>
              <a:spcAft>
                <a:spcPct val="0"/>
              </a:spcAft>
            </a:pPr>
            <a:r>
              <a:rPr lang="en-US" altLang="ja-JP" sz="1400" dirty="0">
                <a:solidFill>
                  <a:srgbClr val="000000"/>
                </a:solidFill>
              </a:rPr>
              <a:t>e</a:t>
            </a:r>
          </a:p>
          <a:p>
            <a:pPr fontAlgn="base">
              <a:spcBef>
                <a:spcPct val="0"/>
              </a:spcBef>
              <a:spcAft>
                <a:spcPct val="0"/>
              </a:spcAft>
            </a:pPr>
            <a:r>
              <a:rPr lang="en-US" altLang="ja-JP" sz="1400" dirty="0">
                <a:solidFill>
                  <a:srgbClr val="000000"/>
                </a:solidFill>
              </a:rPr>
              <a:t>o</a:t>
            </a:r>
          </a:p>
        </p:txBody>
      </p:sp>
      <p:sp>
        <p:nvSpPr>
          <p:cNvPr id="20" name="Text Box 12"/>
          <p:cNvSpPr txBox="1">
            <a:spLocks noChangeArrowheads="1"/>
          </p:cNvSpPr>
          <p:nvPr/>
        </p:nvSpPr>
        <p:spPr bwMode="auto">
          <a:xfrm rot="16200000">
            <a:off x="4291356" y="4947709"/>
            <a:ext cx="1702463" cy="573337"/>
          </a:xfrm>
          <a:prstGeom prst="rect">
            <a:avLst/>
          </a:prstGeom>
          <a:noFill/>
          <a:ln w="9525">
            <a:noFill/>
            <a:miter lim="800000"/>
            <a:headEnd/>
            <a:tailEnd/>
          </a:ln>
        </p:spPr>
        <p:txBody>
          <a:bodyPr wrap="square" lIns="98397" tIns="49200" rIns="98397" bIns="49200">
            <a:spAutoFit/>
          </a:bodyPr>
          <a:lstStyle/>
          <a:p>
            <a:pPr algn="ctr" defTabSz="1031875" fontAlgn="base">
              <a:spcBef>
                <a:spcPct val="0"/>
              </a:spcBef>
              <a:spcAft>
                <a:spcPct val="0"/>
              </a:spcAft>
            </a:pPr>
            <a:r>
              <a:rPr lang="ja-JP" altLang="en-US" sz="1400" dirty="0" smtClean="0">
                <a:solidFill>
                  <a:srgbClr val="000000"/>
                </a:solidFill>
              </a:rPr>
              <a:t>４つの方位角の</a:t>
            </a:r>
            <a:endParaRPr lang="en-US" altLang="ja-JP" sz="1400" dirty="0" smtClean="0">
              <a:solidFill>
                <a:srgbClr val="000000"/>
              </a:solidFill>
            </a:endParaRPr>
          </a:p>
          <a:p>
            <a:pPr algn="ctr" defTabSz="1031875" fontAlgn="base">
              <a:spcBef>
                <a:spcPct val="0"/>
              </a:spcBef>
              <a:spcAft>
                <a:spcPct val="0"/>
              </a:spcAft>
            </a:pPr>
            <a:r>
              <a:rPr lang="ja-JP" altLang="en-US" sz="1400" dirty="0" smtClean="0">
                <a:solidFill>
                  <a:srgbClr val="000000"/>
                </a:solidFill>
              </a:rPr>
              <a:t>直線偏光ビーム</a:t>
            </a:r>
            <a:endParaRPr lang="en-US" altLang="ja-JP" sz="1400" dirty="0">
              <a:solidFill>
                <a:srgbClr val="000000"/>
              </a:solidFill>
            </a:endParaRPr>
          </a:p>
        </p:txBody>
      </p:sp>
      <p:sp>
        <p:nvSpPr>
          <p:cNvPr id="21" name="テキスト ボックス 20"/>
          <p:cNvSpPr txBox="1"/>
          <p:nvPr/>
        </p:nvSpPr>
        <p:spPr>
          <a:xfrm>
            <a:off x="6215074" y="3643314"/>
            <a:ext cx="2081019" cy="338554"/>
          </a:xfrm>
          <a:prstGeom prst="rect">
            <a:avLst/>
          </a:prstGeom>
          <a:noFill/>
        </p:spPr>
        <p:txBody>
          <a:bodyPr wrap="none" rtlCol="0">
            <a:spAutoFit/>
          </a:bodyPr>
          <a:lstStyle/>
          <a:p>
            <a:pPr fontAlgn="base">
              <a:spcBef>
                <a:spcPct val="0"/>
              </a:spcBef>
              <a:spcAft>
                <a:spcPct val="0"/>
              </a:spcAft>
            </a:pPr>
            <a:r>
              <a:rPr lang="ja-JP" altLang="en-US" dirty="0" smtClean="0">
                <a:solidFill>
                  <a:srgbClr val="000000"/>
                </a:solidFill>
              </a:rPr>
              <a:t>広視野モード（</a:t>
            </a:r>
            <a:r>
              <a:rPr lang="en-US" altLang="ja-JP" dirty="0" smtClean="0">
                <a:solidFill>
                  <a:srgbClr val="000000"/>
                </a:solidFill>
              </a:rPr>
              <a:t>7’×7’</a:t>
            </a:r>
            <a:r>
              <a:rPr lang="ja-JP" altLang="en-US" dirty="0" smtClean="0">
                <a:solidFill>
                  <a:srgbClr val="000000"/>
                </a:solidFill>
              </a:rPr>
              <a:t>）</a:t>
            </a:r>
            <a:endParaRPr lang="ja-JP" altLang="en-US" dirty="0">
              <a:solidFill>
                <a:srgbClr val="000000"/>
              </a:solidFill>
            </a:endParaRPr>
          </a:p>
        </p:txBody>
      </p:sp>
      <p:sp>
        <p:nvSpPr>
          <p:cNvPr id="22" name="テキスト ボックス 21"/>
          <p:cNvSpPr txBox="1"/>
          <p:nvPr/>
        </p:nvSpPr>
        <p:spPr>
          <a:xfrm>
            <a:off x="6215074" y="6286520"/>
            <a:ext cx="2183611" cy="338554"/>
          </a:xfrm>
          <a:prstGeom prst="rect">
            <a:avLst/>
          </a:prstGeom>
          <a:noFill/>
        </p:spPr>
        <p:txBody>
          <a:bodyPr wrap="none" rtlCol="0">
            <a:spAutoFit/>
          </a:bodyPr>
          <a:lstStyle/>
          <a:p>
            <a:pPr fontAlgn="base">
              <a:spcBef>
                <a:spcPct val="0"/>
              </a:spcBef>
              <a:spcAft>
                <a:spcPct val="0"/>
              </a:spcAft>
            </a:pPr>
            <a:r>
              <a:rPr lang="ja-JP" altLang="en-US" dirty="0" smtClean="0">
                <a:solidFill>
                  <a:srgbClr val="000000"/>
                </a:solidFill>
              </a:rPr>
              <a:t>狭視野モード（</a:t>
            </a:r>
            <a:r>
              <a:rPr lang="en-US" altLang="ja-JP" dirty="0" smtClean="0">
                <a:solidFill>
                  <a:srgbClr val="000000"/>
                </a:solidFill>
              </a:rPr>
              <a:t>1’×15’</a:t>
            </a:r>
            <a:r>
              <a:rPr lang="ja-JP" altLang="en-US" dirty="0" smtClean="0">
                <a:solidFill>
                  <a:srgbClr val="000000"/>
                </a:solidFill>
              </a:rPr>
              <a:t>）</a:t>
            </a:r>
            <a:endParaRPr lang="ja-JP" altLang="en-US" dirty="0">
              <a:solidFill>
                <a:srgbClr val="000000"/>
              </a:solidFill>
            </a:endParaRPr>
          </a:p>
        </p:txBody>
      </p:sp>
      <p:sp>
        <p:nvSpPr>
          <p:cNvPr id="23" name="Text Box 20"/>
          <p:cNvSpPr txBox="1">
            <a:spLocks noChangeArrowheads="1"/>
          </p:cNvSpPr>
          <p:nvPr/>
        </p:nvSpPr>
        <p:spPr bwMode="auto">
          <a:xfrm>
            <a:off x="1142976" y="3517241"/>
            <a:ext cx="4722839" cy="911891"/>
          </a:xfrm>
          <a:prstGeom prst="rect">
            <a:avLst/>
          </a:prstGeom>
          <a:noFill/>
          <a:ln w="9525">
            <a:noFill/>
            <a:miter lim="800000"/>
            <a:headEnd/>
            <a:tailEnd/>
          </a:ln>
        </p:spPr>
        <p:txBody>
          <a:bodyPr wrap="none" lIns="98397" tIns="49200" rIns="98397" bIns="49200">
            <a:spAutoFit/>
          </a:bodyPr>
          <a:lstStyle/>
          <a:p>
            <a:pPr defTabSz="1031875" fontAlgn="base">
              <a:spcBef>
                <a:spcPct val="0"/>
              </a:spcBef>
              <a:spcAft>
                <a:spcPct val="0"/>
              </a:spcAft>
            </a:pPr>
            <a:r>
              <a:rPr lang="en-US" altLang="ja-JP" sz="2400" dirty="0" err="1" smtClean="0">
                <a:solidFill>
                  <a:srgbClr val="000000"/>
                </a:solidFill>
              </a:rPr>
              <a:t>WeDoWo</a:t>
            </a:r>
            <a:r>
              <a:rPr lang="ja-JP" altLang="en-US" sz="2400" dirty="0" smtClean="0">
                <a:solidFill>
                  <a:srgbClr val="000000"/>
                </a:solidFill>
              </a:rPr>
              <a:t>プリズムにより１回の露出</a:t>
            </a:r>
            <a:endParaRPr lang="en-US" altLang="ja-JP" sz="2400" dirty="0" smtClean="0">
              <a:solidFill>
                <a:srgbClr val="000000"/>
              </a:solidFill>
            </a:endParaRPr>
          </a:p>
          <a:p>
            <a:pPr defTabSz="1031875" fontAlgn="base">
              <a:spcBef>
                <a:spcPct val="0"/>
              </a:spcBef>
              <a:spcAft>
                <a:spcPct val="0"/>
              </a:spcAft>
            </a:pPr>
            <a:r>
              <a:rPr lang="ja-JP" altLang="en-US" sz="2400" dirty="0" smtClean="0">
                <a:solidFill>
                  <a:srgbClr val="000000"/>
                </a:solidFill>
              </a:rPr>
              <a:t>で直線偏光測定が可能</a:t>
            </a:r>
            <a:endParaRPr lang="en-US" altLang="ja-JP" sz="2400" dirty="0">
              <a:solidFill>
                <a:srgbClr val="000000"/>
              </a:solidFill>
            </a:endParaRPr>
          </a:p>
        </p:txBody>
      </p:sp>
      <p:sp>
        <p:nvSpPr>
          <p:cNvPr id="24" name="テキスト ボックス 23"/>
          <p:cNvSpPr txBox="1"/>
          <p:nvPr/>
        </p:nvSpPr>
        <p:spPr>
          <a:xfrm rot="16200000">
            <a:off x="3157876" y="5154328"/>
            <a:ext cx="595035" cy="338554"/>
          </a:xfrm>
          <a:prstGeom prst="rect">
            <a:avLst/>
          </a:prstGeom>
          <a:noFill/>
        </p:spPr>
        <p:txBody>
          <a:bodyPr wrap="none" rtlCol="0">
            <a:spAutoFit/>
          </a:bodyPr>
          <a:lstStyle/>
          <a:p>
            <a:pPr fontAlgn="base">
              <a:spcBef>
                <a:spcPct val="0"/>
              </a:spcBef>
              <a:spcAft>
                <a:spcPct val="0"/>
              </a:spcAft>
            </a:pPr>
            <a:r>
              <a:rPr lang="ja-JP" altLang="en-US" dirty="0" smtClean="0">
                <a:solidFill>
                  <a:srgbClr val="000000"/>
                </a:solidFill>
              </a:rPr>
              <a:t>瞳像</a:t>
            </a:r>
            <a:endParaRPr lang="ja-JP" altLang="en-US" dirty="0">
              <a:solidFill>
                <a:srgbClr val="000000"/>
              </a:solidFill>
            </a:endParaRPr>
          </a:p>
        </p:txBody>
      </p:sp>
      <p:sp>
        <p:nvSpPr>
          <p:cNvPr id="25" name="テキスト ボックス 24"/>
          <p:cNvSpPr txBox="1"/>
          <p:nvPr/>
        </p:nvSpPr>
        <p:spPr>
          <a:xfrm rot="16200000">
            <a:off x="1131315" y="4983064"/>
            <a:ext cx="800219" cy="634020"/>
          </a:xfrm>
          <a:prstGeom prst="rect">
            <a:avLst/>
          </a:prstGeom>
          <a:noFill/>
        </p:spPr>
        <p:txBody>
          <a:bodyPr wrap="none" rtlCol="0">
            <a:spAutoFit/>
          </a:bodyPr>
          <a:lstStyle/>
          <a:p>
            <a:pPr fontAlgn="base">
              <a:spcBef>
                <a:spcPct val="0"/>
              </a:spcBef>
              <a:spcAft>
                <a:spcPct val="0"/>
              </a:spcAft>
            </a:pPr>
            <a:r>
              <a:rPr lang="ja-JP" altLang="en-US" dirty="0" smtClean="0">
                <a:solidFill>
                  <a:srgbClr val="000000"/>
                </a:solidFill>
              </a:rPr>
              <a:t>入射光</a:t>
            </a:r>
            <a:endParaRPr lang="en-US" altLang="ja-JP" dirty="0" smtClean="0">
              <a:solidFill>
                <a:srgbClr val="000000"/>
              </a:solidFill>
            </a:endParaRPr>
          </a:p>
          <a:p>
            <a:pPr algn="ctr" fontAlgn="base">
              <a:spcBef>
                <a:spcPct val="0"/>
              </a:spcBef>
              <a:spcAft>
                <a:spcPct val="0"/>
              </a:spcAft>
            </a:pPr>
            <a:r>
              <a:rPr lang="ja-JP" altLang="en-US" dirty="0" smtClean="0">
                <a:solidFill>
                  <a:srgbClr val="000000"/>
                </a:solidFill>
              </a:rPr>
              <a:t>瞳像</a:t>
            </a:r>
            <a:endParaRPr lang="ja-JP" altLang="en-US" dirty="0">
              <a:solidFill>
                <a:srgbClr val="000000"/>
              </a:solidFill>
            </a:endParaRPr>
          </a:p>
        </p:txBody>
      </p:sp>
      <p:sp>
        <p:nvSpPr>
          <p:cNvPr id="26" name="Line 19"/>
          <p:cNvSpPr>
            <a:spLocks noChangeShapeType="1"/>
          </p:cNvSpPr>
          <p:nvPr/>
        </p:nvSpPr>
        <p:spPr bwMode="auto">
          <a:xfrm>
            <a:off x="7358082" y="2214554"/>
            <a:ext cx="649288" cy="0"/>
          </a:xfrm>
          <a:prstGeom prst="line">
            <a:avLst/>
          </a:prstGeom>
          <a:noFill/>
          <a:ln w="38100" cmpd="dbl">
            <a:solidFill>
              <a:srgbClr val="FF0000"/>
            </a:solidFill>
            <a:round/>
            <a:headEnd type="stealth" w="med" len="med"/>
            <a:tailEnd type="stealth" w="med" len="med"/>
          </a:ln>
        </p:spPr>
        <p:txBody>
          <a:bodyPr lIns="98397" tIns="49200" rIns="98397" bIns="49200"/>
          <a:lstStyle/>
          <a:p>
            <a:pPr fontAlgn="base">
              <a:spcBef>
                <a:spcPct val="0"/>
              </a:spcBef>
              <a:spcAft>
                <a:spcPct val="0"/>
              </a:spcAft>
            </a:pPr>
            <a:endParaRPr lang="ja-JP" altLang="en-US">
              <a:solidFill>
                <a:srgbClr val="000000"/>
              </a:solidFill>
            </a:endParaRPr>
          </a:p>
        </p:txBody>
      </p:sp>
      <p:sp>
        <p:nvSpPr>
          <p:cNvPr id="27" name="Line 20"/>
          <p:cNvSpPr>
            <a:spLocks noChangeShapeType="1"/>
          </p:cNvSpPr>
          <p:nvPr/>
        </p:nvSpPr>
        <p:spPr bwMode="auto">
          <a:xfrm>
            <a:off x="7715272" y="2928934"/>
            <a:ext cx="0" cy="576262"/>
          </a:xfrm>
          <a:prstGeom prst="line">
            <a:avLst/>
          </a:prstGeom>
          <a:noFill/>
          <a:ln w="38100" cmpd="dbl">
            <a:solidFill>
              <a:srgbClr val="FF0000"/>
            </a:solidFill>
            <a:round/>
            <a:headEnd type="stealth" w="med" len="med"/>
            <a:tailEnd type="stealth" w="med" len="med"/>
          </a:ln>
        </p:spPr>
        <p:txBody>
          <a:bodyPr lIns="98397" tIns="49200" rIns="98397" bIns="49200"/>
          <a:lstStyle/>
          <a:p>
            <a:pPr fontAlgn="base">
              <a:spcBef>
                <a:spcPct val="0"/>
              </a:spcBef>
              <a:spcAft>
                <a:spcPct val="0"/>
              </a:spcAft>
            </a:pPr>
            <a:endParaRPr lang="ja-JP" altLang="en-US">
              <a:solidFill>
                <a:srgbClr val="000000"/>
              </a:solidFill>
            </a:endParaRPr>
          </a:p>
        </p:txBody>
      </p:sp>
      <p:sp>
        <p:nvSpPr>
          <p:cNvPr id="28" name="Line 21"/>
          <p:cNvSpPr>
            <a:spLocks noChangeShapeType="1"/>
          </p:cNvSpPr>
          <p:nvPr/>
        </p:nvSpPr>
        <p:spPr bwMode="auto">
          <a:xfrm flipH="1">
            <a:off x="6429388" y="2928934"/>
            <a:ext cx="431800" cy="504825"/>
          </a:xfrm>
          <a:prstGeom prst="line">
            <a:avLst/>
          </a:prstGeom>
          <a:noFill/>
          <a:ln w="38100" cmpd="dbl">
            <a:solidFill>
              <a:srgbClr val="FF0000"/>
            </a:solidFill>
            <a:round/>
            <a:headEnd type="stealth" w="med" len="med"/>
            <a:tailEnd type="stealth" w="med" len="med"/>
          </a:ln>
        </p:spPr>
        <p:txBody>
          <a:bodyPr lIns="98397" tIns="49200" rIns="98397" bIns="49200"/>
          <a:lstStyle/>
          <a:p>
            <a:pPr fontAlgn="base">
              <a:spcBef>
                <a:spcPct val="0"/>
              </a:spcBef>
              <a:spcAft>
                <a:spcPct val="0"/>
              </a:spcAft>
            </a:pPr>
            <a:endParaRPr lang="ja-JP" altLang="en-US">
              <a:solidFill>
                <a:srgbClr val="000000"/>
              </a:solidFill>
            </a:endParaRPr>
          </a:p>
        </p:txBody>
      </p:sp>
      <p:sp>
        <p:nvSpPr>
          <p:cNvPr id="29" name="Line 22"/>
          <p:cNvSpPr>
            <a:spLocks noChangeShapeType="1"/>
          </p:cNvSpPr>
          <p:nvPr/>
        </p:nvSpPr>
        <p:spPr bwMode="auto">
          <a:xfrm>
            <a:off x="6643702" y="1785926"/>
            <a:ext cx="358775" cy="503237"/>
          </a:xfrm>
          <a:prstGeom prst="line">
            <a:avLst/>
          </a:prstGeom>
          <a:noFill/>
          <a:ln w="38100" cmpd="dbl">
            <a:solidFill>
              <a:srgbClr val="FF0000"/>
            </a:solidFill>
            <a:round/>
            <a:headEnd type="stealth" w="med" len="med"/>
            <a:tailEnd type="stealth" w="med" len="med"/>
          </a:ln>
        </p:spPr>
        <p:txBody>
          <a:bodyPr lIns="98397" tIns="49200" rIns="98397" bIns="49200"/>
          <a:lstStyle/>
          <a:p>
            <a:pPr fontAlgn="base">
              <a:spcBef>
                <a:spcPct val="0"/>
              </a:spcBef>
              <a:spcAft>
                <a:spcPct val="0"/>
              </a:spcAft>
            </a:pPr>
            <a:endParaRPr lang="ja-JP" altLang="en-US">
              <a:solidFill>
                <a:srgbClr val="000000"/>
              </a:solidFill>
            </a:endParaRPr>
          </a:p>
        </p:txBody>
      </p:sp>
      <p:sp>
        <p:nvSpPr>
          <p:cNvPr id="30" name="角丸四角形 29"/>
          <p:cNvSpPr/>
          <p:nvPr/>
        </p:nvSpPr>
        <p:spPr bwMode="auto">
          <a:xfrm>
            <a:off x="5715008" y="4000504"/>
            <a:ext cx="3143272" cy="2643206"/>
          </a:xfrm>
          <a:prstGeom prst="roundRect">
            <a:avLst/>
          </a:prstGeom>
          <a:noFill/>
          <a:ln w="2540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1031875" fontAlgn="base">
              <a:spcBef>
                <a:spcPct val="20000"/>
              </a:spcBef>
              <a:spcAft>
                <a:spcPct val="0"/>
              </a:spcAft>
            </a:pPr>
            <a:endParaRPr lang="ja-JP" altLang="en-US" sz="1600" smtClean="0">
              <a:solidFill>
                <a:srgbClr val="000000"/>
              </a:solidFill>
              <a:latin typeface="Times New Roman" pitchFamily="18" charset="0"/>
            </a:endParaRPr>
          </a:p>
        </p:txBody>
      </p:sp>
      <p:sp>
        <p:nvSpPr>
          <p:cNvPr id="31" name="テキスト ボックス 30"/>
          <p:cNvSpPr txBox="1"/>
          <p:nvPr/>
        </p:nvSpPr>
        <p:spPr>
          <a:xfrm>
            <a:off x="4857752" y="6223980"/>
            <a:ext cx="1277914" cy="634020"/>
          </a:xfrm>
          <a:prstGeom prst="rect">
            <a:avLst/>
          </a:prstGeom>
          <a:noFill/>
        </p:spPr>
        <p:txBody>
          <a:bodyPr wrap="none" rtlCol="0">
            <a:spAutoFit/>
          </a:bodyPr>
          <a:lstStyle/>
          <a:p>
            <a:pPr fontAlgn="base">
              <a:spcBef>
                <a:spcPct val="0"/>
              </a:spcBef>
              <a:spcAft>
                <a:spcPct val="0"/>
              </a:spcAft>
            </a:pPr>
            <a:r>
              <a:rPr lang="ja-JP" altLang="en-US" b="1" dirty="0" smtClean="0">
                <a:solidFill>
                  <a:srgbClr val="FF3300"/>
                </a:solidFill>
              </a:rPr>
              <a:t>今回は</a:t>
            </a:r>
            <a:endParaRPr lang="en-US" altLang="ja-JP" b="1" dirty="0" smtClean="0">
              <a:solidFill>
                <a:srgbClr val="FF3300"/>
              </a:solidFill>
            </a:endParaRPr>
          </a:p>
          <a:p>
            <a:pPr fontAlgn="base">
              <a:spcBef>
                <a:spcPct val="0"/>
              </a:spcBef>
              <a:spcAft>
                <a:spcPct val="0"/>
              </a:spcAft>
            </a:pPr>
            <a:r>
              <a:rPr lang="ja-JP" altLang="en-US" b="1" dirty="0" smtClean="0">
                <a:solidFill>
                  <a:srgbClr val="FF3300"/>
                </a:solidFill>
              </a:rPr>
              <a:t>こちらを使用</a:t>
            </a:r>
            <a:endParaRPr lang="ja-JP" altLang="en-US" b="1" dirty="0">
              <a:solidFill>
                <a:srgbClr val="FF3300"/>
              </a:solidFill>
            </a:endParaRPr>
          </a:p>
        </p:txBody>
      </p:sp>
      <p:sp>
        <p:nvSpPr>
          <p:cNvPr id="32" name="テキスト ボックス 31"/>
          <p:cNvSpPr txBox="1"/>
          <p:nvPr/>
        </p:nvSpPr>
        <p:spPr>
          <a:xfrm>
            <a:off x="1500166" y="2928934"/>
            <a:ext cx="1643074" cy="560153"/>
          </a:xfrm>
          <a:prstGeom prst="rect">
            <a:avLst/>
          </a:prstGeom>
          <a:noFill/>
        </p:spPr>
        <p:txBody>
          <a:bodyPr wrap="square" rtlCol="0">
            <a:spAutoFit/>
          </a:bodyPr>
          <a:lstStyle/>
          <a:p>
            <a:pPr fontAlgn="base">
              <a:spcBef>
                <a:spcPct val="0"/>
              </a:spcBef>
              <a:spcAft>
                <a:spcPct val="0"/>
              </a:spcAft>
            </a:pPr>
            <a:r>
              <a:rPr lang="ja-JP" altLang="en-US" dirty="0" smtClean="0">
                <a:solidFill>
                  <a:srgbClr val="000000"/>
                </a:solidFill>
              </a:rPr>
              <a:t>かなた望遠鏡</a:t>
            </a:r>
            <a:endParaRPr lang="en-US" altLang="ja-JP" dirty="0" smtClean="0">
              <a:solidFill>
                <a:srgbClr val="000000"/>
              </a:solidFill>
            </a:endParaRPr>
          </a:p>
          <a:p>
            <a:pPr fontAlgn="base">
              <a:spcBef>
                <a:spcPct val="0"/>
              </a:spcBef>
              <a:spcAft>
                <a:spcPct val="0"/>
              </a:spcAft>
            </a:pPr>
            <a:r>
              <a:rPr lang="ja-JP" altLang="en-US" sz="1200" dirty="0" smtClean="0">
                <a:solidFill>
                  <a:srgbClr val="000000"/>
                </a:solidFill>
              </a:rPr>
              <a:t>方位角速度</a:t>
            </a:r>
            <a:r>
              <a:rPr lang="en-US" altLang="ja-JP" sz="1200" dirty="0" smtClean="0">
                <a:solidFill>
                  <a:srgbClr val="000000"/>
                </a:solidFill>
              </a:rPr>
              <a:t>5</a:t>
            </a:r>
            <a:r>
              <a:rPr lang="ja-JP" altLang="en-US" sz="1200" dirty="0" smtClean="0">
                <a:solidFill>
                  <a:srgbClr val="000000"/>
                </a:solidFill>
              </a:rPr>
              <a:t>度</a:t>
            </a:r>
            <a:r>
              <a:rPr lang="en-US" altLang="ja-JP" sz="1200" dirty="0" smtClean="0">
                <a:solidFill>
                  <a:srgbClr val="000000"/>
                </a:solidFill>
              </a:rPr>
              <a:t>/</a:t>
            </a:r>
            <a:r>
              <a:rPr lang="ja-JP" altLang="en-US" sz="1200" dirty="0" smtClean="0">
                <a:solidFill>
                  <a:srgbClr val="000000"/>
                </a:solidFill>
              </a:rPr>
              <a:t>秒</a:t>
            </a:r>
            <a:endParaRPr lang="ja-JP" altLang="en-US" sz="1200" dirty="0">
              <a:solidFill>
                <a:srgbClr val="000000"/>
              </a:solidFill>
            </a:endParaRPr>
          </a:p>
        </p:txBody>
      </p:sp>
      <p:sp>
        <p:nvSpPr>
          <p:cNvPr id="33" name="テキスト ボックス 32"/>
          <p:cNvSpPr txBox="1"/>
          <p:nvPr/>
        </p:nvSpPr>
        <p:spPr>
          <a:xfrm>
            <a:off x="3643306" y="2940285"/>
            <a:ext cx="1785950" cy="560153"/>
          </a:xfrm>
          <a:prstGeom prst="rect">
            <a:avLst/>
          </a:prstGeom>
          <a:noFill/>
        </p:spPr>
        <p:txBody>
          <a:bodyPr wrap="square" rtlCol="0">
            <a:spAutoFit/>
          </a:bodyPr>
          <a:lstStyle/>
          <a:p>
            <a:pPr fontAlgn="base">
              <a:spcBef>
                <a:spcPct val="0"/>
              </a:spcBef>
              <a:spcAft>
                <a:spcPct val="0"/>
              </a:spcAft>
            </a:pPr>
            <a:r>
              <a:rPr lang="en-US" altLang="ja-JP" dirty="0" err="1" smtClean="0">
                <a:solidFill>
                  <a:srgbClr val="000000"/>
                </a:solidFill>
              </a:rPr>
              <a:t>HOWPol</a:t>
            </a:r>
            <a:endParaRPr lang="en-US" altLang="ja-JP" dirty="0" smtClean="0">
              <a:solidFill>
                <a:srgbClr val="000000"/>
              </a:solidFill>
            </a:endParaRPr>
          </a:p>
          <a:p>
            <a:pPr fontAlgn="base">
              <a:spcBef>
                <a:spcPct val="0"/>
              </a:spcBef>
              <a:spcAft>
                <a:spcPct val="0"/>
              </a:spcAft>
            </a:pPr>
            <a:r>
              <a:rPr lang="en-US" altLang="ja-JP" sz="1200" dirty="0" smtClean="0">
                <a:solidFill>
                  <a:srgbClr val="000000"/>
                </a:solidFill>
              </a:rPr>
              <a:t>2009</a:t>
            </a:r>
            <a:r>
              <a:rPr lang="ja-JP" altLang="en-US" sz="1200" dirty="0" smtClean="0">
                <a:solidFill>
                  <a:srgbClr val="000000"/>
                </a:solidFill>
              </a:rPr>
              <a:t>年</a:t>
            </a:r>
            <a:r>
              <a:rPr lang="en-US" altLang="ja-JP" sz="1200" dirty="0" smtClean="0">
                <a:solidFill>
                  <a:srgbClr val="000000"/>
                </a:solidFill>
              </a:rPr>
              <a:t>5</a:t>
            </a:r>
            <a:r>
              <a:rPr lang="ja-JP" altLang="en-US" sz="1200" dirty="0" smtClean="0">
                <a:solidFill>
                  <a:srgbClr val="000000"/>
                </a:solidFill>
              </a:rPr>
              <a:t>月よりスタンバイ</a:t>
            </a:r>
            <a:endParaRPr lang="ja-JP" altLang="en-US" sz="1200" dirty="0">
              <a:solidFill>
                <a:srgbClr val="000000"/>
              </a:solidFill>
            </a:endParaRPr>
          </a:p>
        </p:txBody>
      </p:sp>
    </p:spTree>
    <p:extLst>
      <p:ext uri="{BB962C8B-B14F-4D97-AF65-F5344CB8AC3E}">
        <p14:creationId xmlns:p14="http://schemas.microsoft.com/office/powerpoint/2010/main" val="288239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normAutofit/>
          </a:bodyPr>
          <a:lstStyle/>
          <a:p>
            <a:r>
              <a:rPr lang="ja-JP" altLang="en-US" sz="3600" dirty="0" smtClean="0"/>
              <a:t>ウェッジド・ダブル・ウォーラストンプリズム</a:t>
            </a:r>
            <a:endParaRPr kumimoji="1" lang="ja-JP" alt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208912" cy="549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709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en-US" altLang="ja-JP" dirty="0" smtClean="0"/>
              <a:t>SGMAP</a:t>
            </a:r>
            <a:r>
              <a:rPr kumimoji="1" lang="ja-JP" altLang="en-US" dirty="0" smtClean="0"/>
              <a:t>計画　望遠鏡</a:t>
            </a:r>
            <a:r>
              <a:rPr kumimoji="1" lang="ja-JP" altLang="en-US" dirty="0" smtClean="0"/>
              <a:t>デザイン</a:t>
            </a:r>
            <a:endParaRPr kumimoji="1" lang="ja-JP" altLang="en-US" dirty="0"/>
          </a:p>
        </p:txBody>
      </p:sp>
      <p:sp>
        <p:nvSpPr>
          <p:cNvPr id="3" name="コンテンツ プレースホルダー 2"/>
          <p:cNvSpPr>
            <a:spLocks noGrp="1"/>
          </p:cNvSpPr>
          <p:nvPr>
            <p:ph idx="1"/>
          </p:nvPr>
        </p:nvSpPr>
        <p:spPr>
          <a:xfrm>
            <a:off x="457200" y="1063277"/>
            <a:ext cx="8229600" cy="4525963"/>
          </a:xfrm>
        </p:spPr>
        <p:txBody>
          <a:bodyPr/>
          <a:lstStyle/>
          <a:p>
            <a:r>
              <a:rPr kumimoji="1" lang="en-US" altLang="ja-JP" dirty="0" smtClean="0"/>
              <a:t>SGMAP</a:t>
            </a:r>
            <a:r>
              <a:rPr kumimoji="1" lang="ja-JP" altLang="en-US" dirty="0" smtClean="0"/>
              <a:t>計画　</a:t>
            </a:r>
            <a:r>
              <a:rPr kumimoji="1" lang="ja-JP" altLang="en-US" dirty="0" smtClean="0">
                <a:sym typeface="Wingdings" panose="05000000000000000000" pitchFamily="2" charset="2"/>
              </a:rPr>
              <a:t>　川端トーク</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6336704" cy="334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789040"/>
            <a:ext cx="3824288" cy="2895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3"/>
          <p:cNvSpPr txBox="1"/>
          <p:nvPr/>
        </p:nvSpPr>
        <p:spPr>
          <a:xfrm>
            <a:off x="395536" y="5236840"/>
            <a:ext cx="4246034" cy="830997"/>
          </a:xfrm>
          <a:prstGeom prst="rect">
            <a:avLst/>
          </a:prstGeom>
          <a:noFill/>
        </p:spPr>
        <p:txBody>
          <a:bodyPr wrap="none" rtlCol="0">
            <a:spAutoFit/>
          </a:bodyPr>
          <a:lstStyle/>
          <a:p>
            <a:r>
              <a:rPr kumimoji="1" lang="en-US" altLang="ja-JP" sz="2400" dirty="0" smtClean="0"/>
              <a:t>MAGNUM</a:t>
            </a:r>
            <a:r>
              <a:rPr kumimoji="1" lang="ja-JP" altLang="en-US" sz="2400" dirty="0" smtClean="0"/>
              <a:t>望遠鏡の副鏡再製作</a:t>
            </a:r>
            <a:endParaRPr kumimoji="1" lang="en-US" altLang="ja-JP" sz="2400" dirty="0" smtClean="0"/>
          </a:p>
          <a:p>
            <a:r>
              <a:rPr lang="en-US" altLang="ja-JP" sz="2400" dirty="0" smtClean="0"/>
              <a:t>F/9</a:t>
            </a:r>
            <a:r>
              <a:rPr lang="ja-JP" altLang="en-US" sz="2400" dirty="0" smtClean="0"/>
              <a:t>　</a:t>
            </a:r>
            <a:r>
              <a:rPr lang="ja-JP" altLang="en-US" sz="2400" dirty="0" smtClean="0">
                <a:sym typeface="Wingdings" panose="05000000000000000000" pitchFamily="2" charset="2"/>
              </a:rPr>
              <a:t>　</a:t>
            </a:r>
            <a:r>
              <a:rPr lang="en-US" altLang="ja-JP" sz="2400" dirty="0" smtClean="0">
                <a:sym typeface="Wingdings" panose="05000000000000000000" pitchFamily="2" charset="2"/>
              </a:rPr>
              <a:t>F/7</a:t>
            </a:r>
            <a:endParaRPr kumimoji="1" lang="ja-JP" altLang="en-US" sz="2400" dirty="0"/>
          </a:p>
        </p:txBody>
      </p:sp>
      <p:sp>
        <p:nvSpPr>
          <p:cNvPr id="6" name="テキスト ボックス 5"/>
          <p:cNvSpPr txBox="1"/>
          <p:nvPr/>
        </p:nvSpPr>
        <p:spPr>
          <a:xfrm>
            <a:off x="5652120" y="1827815"/>
            <a:ext cx="3012363" cy="461665"/>
          </a:xfrm>
          <a:prstGeom prst="rect">
            <a:avLst/>
          </a:prstGeom>
          <a:noFill/>
        </p:spPr>
        <p:txBody>
          <a:bodyPr wrap="none" rtlCol="0">
            <a:spAutoFit/>
          </a:bodyPr>
          <a:lstStyle/>
          <a:p>
            <a:r>
              <a:rPr kumimoji="1" lang="ja-JP" altLang="en-US" sz="2400" dirty="0" smtClean="0"/>
              <a:t>球面</a:t>
            </a:r>
            <a:r>
              <a:rPr kumimoji="1" lang="en-US" altLang="ja-JP" sz="2400" dirty="0" smtClean="0"/>
              <a:t>2</a:t>
            </a:r>
            <a:r>
              <a:rPr kumimoji="1" lang="ja-JP" altLang="en-US" sz="2400" dirty="0" smtClean="0"/>
              <a:t>枚玉補正レンズ</a:t>
            </a:r>
            <a:endParaRPr kumimoji="1" lang="ja-JP" altLang="en-US" sz="2400" dirty="0"/>
          </a:p>
        </p:txBody>
      </p:sp>
      <p:cxnSp>
        <p:nvCxnSpPr>
          <p:cNvPr id="8" name="直線矢印コネクタ 7"/>
          <p:cNvCxnSpPr/>
          <p:nvPr/>
        </p:nvCxnSpPr>
        <p:spPr>
          <a:xfrm flipH="1">
            <a:off x="5652120" y="2289480"/>
            <a:ext cx="432048" cy="707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1115616" y="3789040"/>
            <a:ext cx="792088"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799962" y="3369436"/>
            <a:ext cx="2172390" cy="369332"/>
          </a:xfrm>
          <a:prstGeom prst="rect">
            <a:avLst/>
          </a:prstGeom>
          <a:noFill/>
        </p:spPr>
        <p:txBody>
          <a:bodyPr wrap="none" rtlCol="0">
            <a:spAutoFit/>
          </a:bodyPr>
          <a:lstStyle/>
          <a:p>
            <a:r>
              <a:rPr kumimoji="1" lang="ja-JP" altLang="en-US" dirty="0" smtClean="0"/>
              <a:t>スポットダイアグラム</a:t>
            </a:r>
            <a:endParaRPr kumimoji="1" lang="ja-JP" altLang="en-US" dirty="0"/>
          </a:p>
        </p:txBody>
      </p:sp>
    </p:spTree>
    <p:extLst>
      <p:ext uri="{BB962C8B-B14F-4D97-AF65-F5344CB8AC3E}">
        <p14:creationId xmlns:p14="http://schemas.microsoft.com/office/powerpoint/2010/main" val="1337601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1931" y="260648"/>
            <a:ext cx="6250429" cy="523220"/>
          </a:xfrm>
          <a:prstGeom prst="rect">
            <a:avLst/>
          </a:prstGeom>
          <a:noFill/>
        </p:spPr>
        <p:txBody>
          <a:bodyPr wrap="none" rtlCol="0">
            <a:spAutoFit/>
          </a:bodyPr>
          <a:lstStyle/>
          <a:p>
            <a:r>
              <a:rPr kumimoji="1" lang="en-US" altLang="ja-JP" sz="2800" dirty="0" smtClean="0"/>
              <a:t>2014          </a:t>
            </a:r>
            <a:r>
              <a:rPr kumimoji="1" lang="ja-JP" altLang="en-US" sz="2800" dirty="0" smtClean="0"/>
              <a:t>　　</a:t>
            </a:r>
            <a:r>
              <a:rPr kumimoji="1" lang="ja-JP" altLang="en-US" sz="2800" dirty="0" smtClean="0"/>
              <a:t>　　</a:t>
            </a:r>
            <a:r>
              <a:rPr kumimoji="1" lang="ja-JP" altLang="en-US" sz="2800" dirty="0" smtClean="0"/>
              <a:t>　</a:t>
            </a:r>
            <a:r>
              <a:rPr kumimoji="1" lang="en-US" altLang="ja-JP" sz="2800" dirty="0" smtClean="0"/>
              <a:t>2015</a:t>
            </a:r>
            <a:r>
              <a:rPr kumimoji="1" lang="ja-JP" altLang="en-US" sz="2800" dirty="0" smtClean="0"/>
              <a:t>　　</a:t>
            </a:r>
            <a:r>
              <a:rPr kumimoji="1" lang="en-US" altLang="ja-JP" sz="2800" dirty="0" smtClean="0"/>
              <a:t>    </a:t>
            </a:r>
            <a:r>
              <a:rPr kumimoji="1" lang="ja-JP" altLang="en-US" sz="2800" dirty="0" smtClean="0"/>
              <a:t>　</a:t>
            </a:r>
            <a:r>
              <a:rPr kumimoji="1" lang="en-US" altLang="ja-JP" sz="2800" dirty="0" smtClean="0"/>
              <a:t>         </a:t>
            </a:r>
            <a:r>
              <a:rPr kumimoji="1" lang="en-US" altLang="ja-JP" sz="2800" dirty="0" smtClean="0"/>
              <a:t>2016 </a:t>
            </a:r>
            <a:endParaRPr kumimoji="1" lang="ja-JP" altLang="en-US" sz="2800" dirty="0"/>
          </a:p>
        </p:txBody>
      </p:sp>
      <p:sp>
        <p:nvSpPr>
          <p:cNvPr id="3" name="テキスト ボックス 2"/>
          <p:cNvSpPr txBox="1"/>
          <p:nvPr/>
        </p:nvSpPr>
        <p:spPr>
          <a:xfrm>
            <a:off x="179512" y="1311151"/>
            <a:ext cx="1023037" cy="461665"/>
          </a:xfrm>
          <a:prstGeom prst="rect">
            <a:avLst/>
          </a:prstGeom>
          <a:noFill/>
        </p:spPr>
        <p:txBody>
          <a:bodyPr wrap="none" rtlCol="0">
            <a:spAutoFit/>
          </a:bodyPr>
          <a:lstStyle/>
          <a:p>
            <a:r>
              <a:rPr kumimoji="1" lang="en-US" altLang="ja-JP" sz="2400" dirty="0" smtClean="0"/>
              <a:t>HONIR</a:t>
            </a:r>
            <a:endParaRPr kumimoji="1" lang="ja-JP" altLang="en-US" sz="2400" dirty="0"/>
          </a:p>
        </p:txBody>
      </p:sp>
      <p:sp>
        <p:nvSpPr>
          <p:cNvPr id="4" name="テキスト ボックス 3"/>
          <p:cNvSpPr txBox="1"/>
          <p:nvPr/>
        </p:nvSpPr>
        <p:spPr>
          <a:xfrm>
            <a:off x="107504" y="2666859"/>
            <a:ext cx="1107996" cy="830997"/>
          </a:xfrm>
          <a:prstGeom prst="rect">
            <a:avLst/>
          </a:prstGeom>
          <a:noFill/>
        </p:spPr>
        <p:txBody>
          <a:bodyPr wrap="none" rtlCol="0">
            <a:spAutoFit/>
          </a:bodyPr>
          <a:lstStyle/>
          <a:p>
            <a:r>
              <a:rPr lang="ja-JP" altLang="en-US" sz="2400" dirty="0" smtClean="0"/>
              <a:t>赤外線</a:t>
            </a:r>
            <a:endParaRPr lang="en-US" altLang="ja-JP" sz="2400" dirty="0" smtClean="0"/>
          </a:p>
          <a:p>
            <a:r>
              <a:rPr kumimoji="1" lang="ja-JP" altLang="en-US" sz="2400" dirty="0"/>
              <a:t>センサ</a:t>
            </a:r>
          </a:p>
        </p:txBody>
      </p:sp>
      <p:sp>
        <p:nvSpPr>
          <p:cNvPr id="5" name="テキスト ボックス 4"/>
          <p:cNvSpPr txBox="1"/>
          <p:nvPr/>
        </p:nvSpPr>
        <p:spPr>
          <a:xfrm>
            <a:off x="35496" y="4033270"/>
            <a:ext cx="1393971" cy="461665"/>
          </a:xfrm>
          <a:prstGeom prst="rect">
            <a:avLst/>
          </a:prstGeom>
          <a:noFill/>
        </p:spPr>
        <p:txBody>
          <a:bodyPr wrap="none" rtlCol="0">
            <a:spAutoFit/>
          </a:bodyPr>
          <a:lstStyle/>
          <a:p>
            <a:r>
              <a:rPr kumimoji="1" lang="en-US" altLang="ja-JP" sz="2400" dirty="0" err="1" smtClean="0"/>
              <a:t>HinOTORI</a:t>
            </a:r>
            <a:endParaRPr kumimoji="1" lang="ja-JP" altLang="en-US" sz="2400" dirty="0"/>
          </a:p>
        </p:txBody>
      </p:sp>
      <p:sp>
        <p:nvSpPr>
          <p:cNvPr id="6" name="テキスト ボックス 5"/>
          <p:cNvSpPr txBox="1"/>
          <p:nvPr/>
        </p:nvSpPr>
        <p:spPr>
          <a:xfrm>
            <a:off x="107504" y="5589240"/>
            <a:ext cx="1119217" cy="461665"/>
          </a:xfrm>
          <a:prstGeom prst="rect">
            <a:avLst/>
          </a:prstGeom>
          <a:noFill/>
        </p:spPr>
        <p:txBody>
          <a:bodyPr wrap="none" rtlCol="0">
            <a:spAutoFit/>
          </a:bodyPr>
          <a:lstStyle/>
          <a:p>
            <a:r>
              <a:rPr kumimoji="1" lang="en-US" altLang="ja-JP" sz="2400" dirty="0" smtClean="0"/>
              <a:t>SGMAP</a:t>
            </a:r>
            <a:endParaRPr kumimoji="1" lang="ja-JP" altLang="en-US" sz="2400" dirty="0"/>
          </a:p>
        </p:txBody>
      </p:sp>
      <p:sp>
        <p:nvSpPr>
          <p:cNvPr id="7" name="テキスト ボックス 6"/>
          <p:cNvSpPr txBox="1"/>
          <p:nvPr/>
        </p:nvSpPr>
        <p:spPr>
          <a:xfrm>
            <a:off x="1572279" y="1014450"/>
            <a:ext cx="1210588" cy="707886"/>
          </a:xfrm>
          <a:prstGeom prst="rect">
            <a:avLst/>
          </a:prstGeom>
          <a:noFill/>
          <a:ln w="28575">
            <a:solidFill>
              <a:srgbClr val="C00000"/>
            </a:solidFill>
          </a:ln>
        </p:spPr>
        <p:txBody>
          <a:bodyPr wrap="none" rtlCol="0">
            <a:spAutoFit/>
          </a:bodyPr>
          <a:lstStyle/>
          <a:p>
            <a:r>
              <a:rPr kumimoji="1" lang="ja-JP" altLang="en-US" sz="2000" dirty="0" smtClean="0"/>
              <a:t>偏光試験</a:t>
            </a:r>
            <a:endParaRPr kumimoji="1" lang="en-US" altLang="ja-JP" sz="2000" dirty="0" smtClean="0"/>
          </a:p>
          <a:p>
            <a:r>
              <a:rPr kumimoji="1" lang="ja-JP" altLang="en-US" sz="2000" dirty="0" smtClean="0"/>
              <a:t>観測</a:t>
            </a:r>
            <a:endParaRPr kumimoji="1" lang="ja-JP" altLang="en-US" sz="2000" dirty="0"/>
          </a:p>
        </p:txBody>
      </p:sp>
      <p:sp>
        <p:nvSpPr>
          <p:cNvPr id="8" name="テキスト ボックス 7"/>
          <p:cNvSpPr txBox="1"/>
          <p:nvPr/>
        </p:nvSpPr>
        <p:spPr>
          <a:xfrm>
            <a:off x="2949460" y="1785010"/>
            <a:ext cx="1210588" cy="707886"/>
          </a:xfrm>
          <a:prstGeom prst="rect">
            <a:avLst/>
          </a:prstGeom>
          <a:noFill/>
          <a:ln w="28575">
            <a:solidFill>
              <a:srgbClr val="FFC000"/>
            </a:solidFill>
          </a:ln>
        </p:spPr>
        <p:txBody>
          <a:bodyPr wrap="none" rtlCol="0">
            <a:spAutoFit/>
          </a:bodyPr>
          <a:lstStyle/>
          <a:p>
            <a:r>
              <a:rPr kumimoji="1" lang="ja-JP" altLang="en-US" sz="2000" dirty="0" smtClean="0"/>
              <a:t>一露出型</a:t>
            </a:r>
            <a:endParaRPr kumimoji="1" lang="en-US" altLang="ja-JP" sz="2000" dirty="0" smtClean="0"/>
          </a:p>
          <a:p>
            <a:r>
              <a:rPr lang="ja-JP" altLang="en-US" sz="2000" dirty="0" smtClean="0"/>
              <a:t>偏光</a:t>
            </a:r>
            <a:r>
              <a:rPr lang="ja-JP" altLang="en-US" sz="2000" dirty="0"/>
              <a:t>機能</a:t>
            </a:r>
            <a:endParaRPr kumimoji="1" lang="ja-JP" altLang="en-US" sz="2000" dirty="0"/>
          </a:p>
        </p:txBody>
      </p:sp>
      <p:sp>
        <p:nvSpPr>
          <p:cNvPr id="9" name="テキスト ボックス 8"/>
          <p:cNvSpPr txBox="1"/>
          <p:nvPr/>
        </p:nvSpPr>
        <p:spPr>
          <a:xfrm>
            <a:off x="1528147" y="2666858"/>
            <a:ext cx="1409360" cy="707886"/>
          </a:xfrm>
          <a:prstGeom prst="rect">
            <a:avLst/>
          </a:prstGeom>
          <a:noFill/>
          <a:ln w="28575">
            <a:solidFill>
              <a:srgbClr val="FFC000"/>
            </a:solidFill>
          </a:ln>
        </p:spPr>
        <p:txBody>
          <a:bodyPr wrap="none" rtlCol="0">
            <a:spAutoFit/>
          </a:bodyPr>
          <a:lstStyle/>
          <a:p>
            <a:r>
              <a:rPr kumimoji="1" lang="en-US" altLang="ja-JP" sz="2000" dirty="0" smtClean="0"/>
              <a:t>128×128</a:t>
            </a:r>
          </a:p>
          <a:p>
            <a:r>
              <a:rPr lang="ja-JP" altLang="en-US" sz="2000" dirty="0" smtClean="0"/>
              <a:t>センサ</a:t>
            </a:r>
            <a:r>
              <a:rPr lang="ja-JP" altLang="en-US" sz="2000" dirty="0"/>
              <a:t>試験</a:t>
            </a:r>
            <a:endParaRPr kumimoji="1" lang="ja-JP" altLang="en-US" sz="2000" dirty="0"/>
          </a:p>
        </p:txBody>
      </p:sp>
      <p:sp>
        <p:nvSpPr>
          <p:cNvPr id="11" name="テキスト ボックス 10"/>
          <p:cNvSpPr txBox="1"/>
          <p:nvPr/>
        </p:nvSpPr>
        <p:spPr>
          <a:xfrm>
            <a:off x="1547664" y="3861048"/>
            <a:ext cx="1467068" cy="400110"/>
          </a:xfrm>
          <a:prstGeom prst="rect">
            <a:avLst/>
          </a:prstGeom>
          <a:noFill/>
          <a:ln w="28575">
            <a:solidFill>
              <a:srgbClr val="FFC000"/>
            </a:solidFill>
          </a:ln>
        </p:spPr>
        <p:txBody>
          <a:bodyPr wrap="none" rtlCol="0">
            <a:spAutoFit/>
          </a:bodyPr>
          <a:lstStyle/>
          <a:p>
            <a:r>
              <a:rPr kumimoji="1" lang="ja-JP" altLang="en-US" sz="2000" dirty="0" smtClean="0"/>
              <a:t>望遠鏡試験</a:t>
            </a:r>
            <a:endParaRPr kumimoji="1" lang="ja-JP" altLang="en-US" sz="2000" dirty="0"/>
          </a:p>
        </p:txBody>
      </p:sp>
      <p:sp>
        <p:nvSpPr>
          <p:cNvPr id="12" name="テキスト ボックス 11"/>
          <p:cNvSpPr txBox="1"/>
          <p:nvPr/>
        </p:nvSpPr>
        <p:spPr>
          <a:xfrm>
            <a:off x="1547664" y="4365104"/>
            <a:ext cx="1300356" cy="707886"/>
          </a:xfrm>
          <a:prstGeom prst="rect">
            <a:avLst/>
          </a:prstGeom>
          <a:noFill/>
          <a:ln w="28575">
            <a:solidFill>
              <a:srgbClr val="FFC000"/>
            </a:solidFill>
          </a:ln>
        </p:spPr>
        <p:txBody>
          <a:bodyPr wrap="none" rtlCol="0">
            <a:spAutoFit/>
          </a:bodyPr>
          <a:lstStyle/>
          <a:p>
            <a:r>
              <a:rPr kumimoji="1" lang="ja-JP" altLang="en-US" sz="2000" dirty="0" smtClean="0"/>
              <a:t>三色カメラ</a:t>
            </a:r>
            <a:endParaRPr kumimoji="1" lang="en-US" altLang="ja-JP" sz="2000" dirty="0" smtClean="0"/>
          </a:p>
          <a:p>
            <a:r>
              <a:rPr lang="ja-JP" altLang="en-US" sz="2000" dirty="0"/>
              <a:t>製作</a:t>
            </a:r>
            <a:endParaRPr kumimoji="1" lang="ja-JP" altLang="en-US" sz="2000" dirty="0"/>
          </a:p>
        </p:txBody>
      </p:sp>
      <p:sp>
        <p:nvSpPr>
          <p:cNvPr id="13" name="テキスト ボックス 12"/>
          <p:cNvSpPr txBox="1"/>
          <p:nvPr/>
        </p:nvSpPr>
        <p:spPr>
          <a:xfrm>
            <a:off x="1547664" y="5333146"/>
            <a:ext cx="1467068" cy="400110"/>
          </a:xfrm>
          <a:prstGeom prst="rect">
            <a:avLst/>
          </a:prstGeom>
          <a:noFill/>
          <a:ln w="28575">
            <a:solidFill>
              <a:srgbClr val="FFC000"/>
            </a:solidFill>
            <a:prstDash val="sysDash"/>
          </a:ln>
        </p:spPr>
        <p:txBody>
          <a:bodyPr wrap="none" rtlCol="0">
            <a:spAutoFit/>
          </a:bodyPr>
          <a:lstStyle/>
          <a:p>
            <a:r>
              <a:rPr kumimoji="1" lang="ja-JP" altLang="en-US" sz="2000" dirty="0" smtClean="0"/>
              <a:t>望遠鏡移設</a:t>
            </a:r>
            <a:endParaRPr kumimoji="1" lang="ja-JP" altLang="en-US" sz="2000" dirty="0"/>
          </a:p>
        </p:txBody>
      </p:sp>
      <p:sp>
        <p:nvSpPr>
          <p:cNvPr id="14" name="テキスト ボックス 13"/>
          <p:cNvSpPr txBox="1"/>
          <p:nvPr/>
        </p:nvSpPr>
        <p:spPr>
          <a:xfrm>
            <a:off x="1572279" y="5805264"/>
            <a:ext cx="1210588" cy="707886"/>
          </a:xfrm>
          <a:prstGeom prst="rect">
            <a:avLst/>
          </a:prstGeom>
          <a:noFill/>
          <a:ln w="28575">
            <a:solidFill>
              <a:srgbClr val="FFC000"/>
            </a:solidFill>
            <a:prstDash val="sysDash"/>
          </a:ln>
        </p:spPr>
        <p:txBody>
          <a:bodyPr wrap="none" rtlCol="0">
            <a:spAutoFit/>
          </a:bodyPr>
          <a:lstStyle/>
          <a:p>
            <a:r>
              <a:rPr kumimoji="1" lang="ja-JP" altLang="en-US" sz="2000" dirty="0" smtClean="0"/>
              <a:t>多色偏光</a:t>
            </a:r>
            <a:endParaRPr kumimoji="1" lang="en-US" altLang="ja-JP" sz="2000" dirty="0" smtClean="0"/>
          </a:p>
          <a:p>
            <a:r>
              <a:rPr lang="ja-JP" altLang="en-US" sz="2000" dirty="0"/>
              <a:t>観測</a:t>
            </a:r>
            <a:r>
              <a:rPr lang="ja-JP" altLang="en-US" sz="2000" dirty="0" smtClean="0"/>
              <a:t>装置</a:t>
            </a:r>
            <a:endParaRPr lang="en-US" altLang="ja-JP" sz="2000" dirty="0" smtClean="0"/>
          </a:p>
        </p:txBody>
      </p:sp>
      <p:cxnSp>
        <p:nvCxnSpPr>
          <p:cNvPr id="16" name="直線矢印コネクタ 15"/>
          <p:cNvCxnSpPr/>
          <p:nvPr/>
        </p:nvCxnSpPr>
        <p:spPr>
          <a:xfrm>
            <a:off x="2782867" y="1368393"/>
            <a:ext cx="370664"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649639" y="1772816"/>
            <a:ext cx="697627" cy="707886"/>
          </a:xfrm>
          <a:prstGeom prst="rect">
            <a:avLst/>
          </a:prstGeom>
          <a:noFill/>
          <a:ln w="28575">
            <a:solidFill>
              <a:srgbClr val="C00000"/>
            </a:solidFill>
          </a:ln>
        </p:spPr>
        <p:txBody>
          <a:bodyPr wrap="none" rtlCol="0">
            <a:spAutoFit/>
          </a:bodyPr>
          <a:lstStyle/>
          <a:p>
            <a:r>
              <a:rPr kumimoji="1" lang="ja-JP" altLang="en-US" sz="2000" dirty="0" smtClean="0"/>
              <a:t>試験</a:t>
            </a:r>
            <a:endParaRPr kumimoji="1" lang="en-US" altLang="ja-JP" sz="2000" dirty="0" smtClean="0"/>
          </a:p>
          <a:p>
            <a:r>
              <a:rPr kumimoji="1" lang="ja-JP" altLang="en-US" sz="2000" dirty="0" smtClean="0"/>
              <a:t>観測</a:t>
            </a:r>
            <a:endParaRPr kumimoji="1" lang="ja-JP" altLang="en-US" sz="2000" dirty="0"/>
          </a:p>
        </p:txBody>
      </p:sp>
      <p:sp>
        <p:nvSpPr>
          <p:cNvPr id="19" name="テキスト ボックス 18"/>
          <p:cNvSpPr txBox="1"/>
          <p:nvPr/>
        </p:nvSpPr>
        <p:spPr>
          <a:xfrm>
            <a:off x="6817796" y="1916832"/>
            <a:ext cx="1210588" cy="400110"/>
          </a:xfrm>
          <a:prstGeom prst="rect">
            <a:avLst/>
          </a:prstGeom>
          <a:noFill/>
          <a:ln w="28575">
            <a:solidFill>
              <a:srgbClr val="0070C0"/>
            </a:solidFill>
          </a:ln>
        </p:spPr>
        <p:txBody>
          <a:bodyPr wrap="none" rtlCol="0">
            <a:spAutoFit/>
          </a:bodyPr>
          <a:lstStyle/>
          <a:p>
            <a:r>
              <a:rPr kumimoji="1" lang="ja-JP" altLang="en-US" sz="2000" dirty="0" smtClean="0"/>
              <a:t>定常運用</a:t>
            </a:r>
            <a:endParaRPr kumimoji="1" lang="ja-JP" altLang="en-US" sz="2000" dirty="0"/>
          </a:p>
        </p:txBody>
      </p:sp>
      <p:cxnSp>
        <p:nvCxnSpPr>
          <p:cNvPr id="23" name="直線矢印コネクタ 22"/>
          <p:cNvCxnSpPr>
            <a:stCxn id="17" idx="3"/>
          </p:cNvCxnSpPr>
          <p:nvPr/>
        </p:nvCxnSpPr>
        <p:spPr>
          <a:xfrm>
            <a:off x="4342428" y="1368393"/>
            <a:ext cx="1656024"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8028384" y="2060848"/>
            <a:ext cx="792088"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998452" y="1340472"/>
            <a:ext cx="0" cy="452952"/>
          </a:xfrm>
          <a:prstGeom prst="straightConnector1">
            <a:avLst/>
          </a:prstGeom>
          <a:ln w="5715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6385748" y="2107373"/>
            <a:ext cx="432048"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a:off x="2937507" y="2996952"/>
            <a:ext cx="432048"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4788024" y="2996952"/>
            <a:ext cx="504056"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5292080" y="2138953"/>
            <a:ext cx="0" cy="85069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4310811" y="4041938"/>
            <a:ext cx="1467068" cy="707886"/>
          </a:xfrm>
          <a:prstGeom prst="rect">
            <a:avLst/>
          </a:prstGeom>
          <a:noFill/>
          <a:ln w="28575">
            <a:solidFill>
              <a:srgbClr val="C00000"/>
            </a:solidFill>
          </a:ln>
        </p:spPr>
        <p:txBody>
          <a:bodyPr wrap="none" rtlCol="0">
            <a:spAutoFit/>
          </a:bodyPr>
          <a:lstStyle/>
          <a:p>
            <a:r>
              <a:rPr kumimoji="1" lang="ja-JP" altLang="en-US" sz="2000" dirty="0" smtClean="0"/>
              <a:t>望遠鏡設置</a:t>
            </a:r>
            <a:endParaRPr kumimoji="1" lang="en-US" altLang="ja-JP" sz="2000" dirty="0" smtClean="0"/>
          </a:p>
          <a:p>
            <a:r>
              <a:rPr lang="ja-JP" altLang="en-US" sz="2000" dirty="0" smtClean="0"/>
              <a:t>試験観測</a:t>
            </a:r>
            <a:endParaRPr kumimoji="1" lang="ja-JP" altLang="en-US" sz="2000" dirty="0"/>
          </a:p>
        </p:txBody>
      </p:sp>
      <p:cxnSp>
        <p:nvCxnSpPr>
          <p:cNvPr id="43" name="直線矢印コネクタ 42"/>
          <p:cNvCxnSpPr/>
          <p:nvPr/>
        </p:nvCxnSpPr>
        <p:spPr>
          <a:xfrm>
            <a:off x="3014732" y="4042846"/>
            <a:ext cx="1237525"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a:off x="2871139" y="4719047"/>
            <a:ext cx="1381118"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endCxn id="50" idx="1"/>
          </p:cNvCxnSpPr>
          <p:nvPr/>
        </p:nvCxnSpPr>
        <p:spPr>
          <a:xfrm flipV="1">
            <a:off x="5777879" y="4349135"/>
            <a:ext cx="1026369" cy="243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804248" y="4149080"/>
            <a:ext cx="1210588" cy="400110"/>
          </a:xfrm>
          <a:prstGeom prst="rect">
            <a:avLst/>
          </a:prstGeom>
          <a:noFill/>
          <a:ln w="28575">
            <a:solidFill>
              <a:srgbClr val="0070C0"/>
            </a:solidFill>
          </a:ln>
        </p:spPr>
        <p:txBody>
          <a:bodyPr wrap="none" rtlCol="0">
            <a:spAutoFit/>
          </a:bodyPr>
          <a:lstStyle/>
          <a:p>
            <a:r>
              <a:rPr kumimoji="1" lang="ja-JP" altLang="en-US" sz="2000" dirty="0" smtClean="0"/>
              <a:t>定常運用</a:t>
            </a:r>
            <a:endParaRPr kumimoji="1" lang="ja-JP" altLang="en-US" sz="2000" dirty="0"/>
          </a:p>
        </p:txBody>
      </p:sp>
      <p:cxnSp>
        <p:nvCxnSpPr>
          <p:cNvPr id="51" name="直線矢印コネクタ 50"/>
          <p:cNvCxnSpPr/>
          <p:nvPr/>
        </p:nvCxnSpPr>
        <p:spPr>
          <a:xfrm>
            <a:off x="8014836" y="4293096"/>
            <a:ext cx="792088" cy="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6819865" y="5451321"/>
            <a:ext cx="697627" cy="707886"/>
          </a:xfrm>
          <a:prstGeom prst="rect">
            <a:avLst/>
          </a:prstGeom>
          <a:noFill/>
          <a:ln w="28575">
            <a:solidFill>
              <a:srgbClr val="C00000"/>
            </a:solidFill>
            <a:prstDash val="sysDash"/>
          </a:ln>
        </p:spPr>
        <p:txBody>
          <a:bodyPr wrap="none" rtlCol="0">
            <a:spAutoFit/>
          </a:bodyPr>
          <a:lstStyle/>
          <a:p>
            <a:r>
              <a:rPr lang="ja-JP" altLang="en-US" sz="2000" dirty="0" smtClean="0"/>
              <a:t>試験</a:t>
            </a:r>
            <a:endParaRPr lang="en-US" altLang="ja-JP" sz="2000" dirty="0" smtClean="0"/>
          </a:p>
          <a:p>
            <a:r>
              <a:rPr lang="ja-JP" altLang="en-US" sz="2000" dirty="0" smtClean="0"/>
              <a:t>観測</a:t>
            </a:r>
            <a:endParaRPr kumimoji="1" lang="ja-JP" altLang="en-US" sz="2000" dirty="0"/>
          </a:p>
        </p:txBody>
      </p:sp>
      <p:cxnSp>
        <p:nvCxnSpPr>
          <p:cNvPr id="55" name="直線コネクタ 54"/>
          <p:cNvCxnSpPr/>
          <p:nvPr/>
        </p:nvCxnSpPr>
        <p:spPr>
          <a:xfrm>
            <a:off x="179512" y="783868"/>
            <a:ext cx="8640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429467" y="260648"/>
            <a:ext cx="0" cy="64807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732240" y="188640"/>
            <a:ext cx="0" cy="64807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4283968" y="188640"/>
            <a:ext cx="0" cy="64807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378664" y="2666857"/>
            <a:ext cx="1409360" cy="707886"/>
          </a:xfrm>
          <a:prstGeom prst="rect">
            <a:avLst/>
          </a:prstGeom>
          <a:solidFill>
            <a:schemeClr val="bg1"/>
          </a:solidFill>
          <a:ln w="28575">
            <a:solidFill>
              <a:srgbClr val="FFC000"/>
            </a:solidFill>
          </a:ln>
        </p:spPr>
        <p:txBody>
          <a:bodyPr wrap="none" rtlCol="0">
            <a:spAutoFit/>
          </a:bodyPr>
          <a:lstStyle/>
          <a:p>
            <a:r>
              <a:rPr lang="en-US" altLang="ja-JP" sz="2000" dirty="0" smtClean="0"/>
              <a:t>320×240</a:t>
            </a:r>
          </a:p>
          <a:p>
            <a:r>
              <a:rPr kumimoji="1" lang="ja-JP" altLang="en-US" sz="2000" dirty="0" smtClean="0"/>
              <a:t>センサ試験</a:t>
            </a:r>
            <a:endParaRPr kumimoji="1" lang="ja-JP" altLang="en-US" sz="2000" dirty="0"/>
          </a:p>
        </p:txBody>
      </p:sp>
      <p:sp>
        <p:nvSpPr>
          <p:cNvPr id="17" name="テキスト ボックス 16"/>
          <p:cNvSpPr txBox="1"/>
          <p:nvPr/>
        </p:nvSpPr>
        <p:spPr>
          <a:xfrm>
            <a:off x="3131840" y="1168338"/>
            <a:ext cx="1210588" cy="400110"/>
          </a:xfrm>
          <a:prstGeom prst="rect">
            <a:avLst/>
          </a:prstGeom>
          <a:solidFill>
            <a:schemeClr val="bg1"/>
          </a:solidFill>
          <a:ln w="28575">
            <a:solidFill>
              <a:srgbClr val="0070C0"/>
            </a:solidFill>
          </a:ln>
        </p:spPr>
        <p:txBody>
          <a:bodyPr wrap="none" rtlCol="0">
            <a:spAutoFit/>
          </a:bodyPr>
          <a:lstStyle/>
          <a:p>
            <a:r>
              <a:rPr kumimoji="1" lang="ja-JP" altLang="en-US" sz="2000" dirty="0" smtClean="0"/>
              <a:t>定常運用</a:t>
            </a:r>
            <a:endParaRPr kumimoji="1" lang="ja-JP" altLang="en-US" sz="2000" dirty="0"/>
          </a:p>
        </p:txBody>
      </p:sp>
      <p:cxnSp>
        <p:nvCxnSpPr>
          <p:cNvPr id="25" name="直線矢印コネクタ 24"/>
          <p:cNvCxnSpPr>
            <a:endCxn id="18" idx="1"/>
          </p:cNvCxnSpPr>
          <p:nvPr/>
        </p:nvCxnSpPr>
        <p:spPr>
          <a:xfrm>
            <a:off x="4160048" y="2126759"/>
            <a:ext cx="1489591"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3023539" y="5507184"/>
            <a:ext cx="3708701" cy="0"/>
          </a:xfrm>
          <a:prstGeom prst="straightConnector1">
            <a:avLst/>
          </a:prstGeom>
          <a:ln w="5715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2810637" y="6159207"/>
            <a:ext cx="3921603" cy="0"/>
          </a:xfrm>
          <a:prstGeom prst="straightConnector1">
            <a:avLst/>
          </a:prstGeom>
          <a:ln w="5715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V="1">
            <a:off x="7501651" y="5802834"/>
            <a:ext cx="1026369" cy="2430"/>
          </a:xfrm>
          <a:prstGeom prst="straightConnector1">
            <a:avLst/>
          </a:prstGeom>
          <a:ln w="5715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406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1143000"/>
          </a:xfrm>
        </p:spPr>
        <p:txBody>
          <a:bodyPr>
            <a:normAutofit fontScale="90000"/>
          </a:bodyPr>
          <a:lstStyle/>
          <a:p>
            <a:r>
              <a:rPr kumimoji="1" lang="ja-JP" altLang="en-US" dirty="0" smtClean="0"/>
              <a:t>広島大学宇宙科学センターで現在行っている装置開発</a:t>
            </a:r>
            <a:endParaRPr kumimoji="1" lang="ja-JP" altLang="en-US" dirty="0"/>
          </a:p>
        </p:txBody>
      </p:sp>
      <p:sp>
        <p:nvSpPr>
          <p:cNvPr id="3" name="コンテンツ プレースホルダー 2"/>
          <p:cNvSpPr>
            <a:spLocks noGrp="1"/>
          </p:cNvSpPr>
          <p:nvPr>
            <p:ph idx="1"/>
          </p:nvPr>
        </p:nvSpPr>
        <p:spPr>
          <a:xfrm>
            <a:off x="457200" y="1196752"/>
            <a:ext cx="8229600" cy="4525963"/>
          </a:xfrm>
        </p:spPr>
        <p:txBody>
          <a:bodyPr/>
          <a:lstStyle/>
          <a:p>
            <a:r>
              <a:rPr kumimoji="1" lang="en-US" altLang="ja-JP" dirty="0" smtClean="0"/>
              <a:t>HONIR</a:t>
            </a:r>
          </a:p>
          <a:p>
            <a:pPr lvl="1"/>
            <a:r>
              <a:rPr lang="ja-JP" altLang="en-US" sz="2000" dirty="0" smtClean="0"/>
              <a:t>秋田谷ポスター</a:t>
            </a:r>
            <a:endParaRPr lang="en-US" altLang="ja-JP" sz="2000" dirty="0" smtClean="0"/>
          </a:p>
          <a:p>
            <a:pPr lvl="1"/>
            <a:r>
              <a:rPr lang="ja-JP" altLang="en-US" sz="2000" dirty="0" smtClean="0"/>
              <a:t>宇井ポスター</a:t>
            </a:r>
            <a:endParaRPr lang="en-US" altLang="ja-JP" sz="2000" dirty="0" smtClean="0"/>
          </a:p>
          <a:p>
            <a:pPr lvl="1"/>
            <a:r>
              <a:rPr lang="ja-JP" altLang="en-US" sz="2000" dirty="0" smtClean="0"/>
              <a:t>浦野ポスター</a:t>
            </a:r>
            <a:endParaRPr kumimoji="1" lang="en-US" altLang="ja-JP" sz="2000" dirty="0" smtClean="0"/>
          </a:p>
          <a:p>
            <a:r>
              <a:rPr lang="ja-JP" altLang="en-US" dirty="0"/>
              <a:t>赤外線</a:t>
            </a:r>
            <a:r>
              <a:rPr lang="ja-JP" altLang="en-US" dirty="0" smtClean="0"/>
              <a:t>センサー</a:t>
            </a:r>
            <a:endParaRPr lang="en-US" altLang="ja-JP" dirty="0" smtClean="0"/>
          </a:p>
          <a:p>
            <a:r>
              <a:rPr lang="en-US" altLang="ja-JP" dirty="0" err="1"/>
              <a:t>HinOTORI</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1556792"/>
            <a:ext cx="3867894" cy="515719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236" y="3384903"/>
            <a:ext cx="2208245" cy="1656184"/>
          </a:xfrm>
          <a:prstGeom prst="rect">
            <a:avLst/>
          </a:prstGeom>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4821548"/>
            <a:ext cx="3037314" cy="170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576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kumimoji="1" lang="ja-JP" altLang="en-US" dirty="0" smtClean="0"/>
              <a:t>計画中の装置開発</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374" y="1988840"/>
            <a:ext cx="6521626" cy="4608512"/>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06" y="2924944"/>
            <a:ext cx="2448662" cy="3672992"/>
          </a:xfrm>
          <a:prstGeom prst="rect">
            <a:avLst/>
          </a:prstGeom>
        </p:spPr>
      </p:pic>
      <p:sp>
        <p:nvSpPr>
          <p:cNvPr id="3" name="コンテンツ プレースホルダー 2"/>
          <p:cNvSpPr>
            <a:spLocks noGrp="1"/>
          </p:cNvSpPr>
          <p:nvPr>
            <p:ph idx="1"/>
          </p:nvPr>
        </p:nvSpPr>
        <p:spPr>
          <a:xfrm>
            <a:off x="457200" y="1052736"/>
            <a:ext cx="8229600" cy="4525963"/>
          </a:xfrm>
        </p:spPr>
        <p:txBody>
          <a:bodyPr/>
          <a:lstStyle/>
          <a:p>
            <a:r>
              <a:rPr kumimoji="1" lang="en-US" altLang="ja-JP" dirty="0" smtClean="0"/>
              <a:t>HONIR</a:t>
            </a:r>
            <a:r>
              <a:rPr kumimoji="1" lang="ja-JP" altLang="en-US" dirty="0" smtClean="0"/>
              <a:t>　一露出型偏光機能搭載</a:t>
            </a:r>
            <a:endParaRPr kumimoji="1" lang="en-US" altLang="ja-JP" dirty="0" smtClean="0"/>
          </a:p>
          <a:p>
            <a:r>
              <a:rPr lang="en-US" altLang="ja-JP" dirty="0" smtClean="0"/>
              <a:t>SGMAP</a:t>
            </a:r>
          </a:p>
          <a:p>
            <a:pPr lvl="1"/>
            <a:r>
              <a:rPr kumimoji="1" lang="ja-JP" altLang="en-US" dirty="0" smtClean="0"/>
              <a:t>川端トーク</a:t>
            </a:r>
            <a:endParaRPr kumimoji="1" lang="ja-JP" altLang="en-US" dirty="0"/>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5349" y="5039774"/>
            <a:ext cx="1221038" cy="93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直線矢印コネクタ 7"/>
          <p:cNvCxnSpPr/>
          <p:nvPr/>
        </p:nvCxnSpPr>
        <p:spPr>
          <a:xfrm flipV="1">
            <a:off x="4788024" y="4293096"/>
            <a:ext cx="504056"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660232" y="2420888"/>
            <a:ext cx="1653017" cy="400110"/>
          </a:xfrm>
          <a:prstGeom prst="rect">
            <a:avLst/>
          </a:prstGeom>
          <a:noFill/>
        </p:spPr>
        <p:txBody>
          <a:bodyPr wrap="none" rtlCol="0">
            <a:spAutoFit/>
          </a:bodyPr>
          <a:lstStyle/>
          <a:p>
            <a:r>
              <a:rPr kumimoji="1" lang="en-US" altLang="ja-JP" sz="2000" dirty="0" smtClean="0"/>
              <a:t>HONIR</a:t>
            </a:r>
            <a:r>
              <a:rPr kumimoji="1" lang="ja-JP" altLang="en-US" sz="2000" dirty="0" smtClean="0"/>
              <a:t>光学系</a:t>
            </a:r>
            <a:endParaRPr kumimoji="1" lang="ja-JP" altLang="en-US" sz="2000" dirty="0"/>
          </a:p>
        </p:txBody>
      </p:sp>
      <p:sp>
        <p:nvSpPr>
          <p:cNvPr id="10" name="テキスト ボックス 9"/>
          <p:cNvSpPr txBox="1"/>
          <p:nvPr/>
        </p:nvSpPr>
        <p:spPr>
          <a:xfrm>
            <a:off x="3189432" y="5971207"/>
            <a:ext cx="2375971" cy="646331"/>
          </a:xfrm>
          <a:prstGeom prst="rect">
            <a:avLst/>
          </a:prstGeom>
          <a:noFill/>
        </p:spPr>
        <p:txBody>
          <a:bodyPr wrap="none" rtlCol="0">
            <a:spAutoFit/>
          </a:bodyPr>
          <a:lstStyle/>
          <a:p>
            <a:r>
              <a:rPr kumimoji="1" lang="ja-JP" altLang="en-US" dirty="0" smtClean="0"/>
              <a:t>ウェッジド・ダブル・</a:t>
            </a:r>
            <a:endParaRPr kumimoji="1" lang="en-US" altLang="ja-JP" dirty="0" smtClean="0"/>
          </a:p>
          <a:p>
            <a:r>
              <a:rPr kumimoji="1" lang="ja-JP" altLang="en-US" dirty="0" smtClean="0"/>
              <a:t>ウォーラストンプリズム</a:t>
            </a:r>
            <a:endParaRPr kumimoji="1" lang="ja-JP" altLang="en-US" dirty="0"/>
          </a:p>
        </p:txBody>
      </p:sp>
      <p:sp>
        <p:nvSpPr>
          <p:cNvPr id="11" name="テキスト ボックス 10"/>
          <p:cNvSpPr txBox="1"/>
          <p:nvPr/>
        </p:nvSpPr>
        <p:spPr>
          <a:xfrm>
            <a:off x="7236296" y="6109706"/>
            <a:ext cx="1484702" cy="369332"/>
          </a:xfrm>
          <a:prstGeom prst="rect">
            <a:avLst/>
          </a:prstGeom>
          <a:noFill/>
        </p:spPr>
        <p:txBody>
          <a:bodyPr wrap="none" rtlCol="0">
            <a:spAutoFit/>
          </a:bodyPr>
          <a:lstStyle/>
          <a:p>
            <a:r>
              <a:rPr kumimoji="1" lang="en-US" altLang="ja-JP" dirty="0" err="1" smtClean="0"/>
              <a:t>InGaAs</a:t>
            </a:r>
            <a:r>
              <a:rPr kumimoji="1" lang="ja-JP" altLang="en-US" dirty="0" smtClean="0"/>
              <a:t>センサ</a:t>
            </a:r>
            <a:endParaRPr kumimoji="1" lang="ja-JP" altLang="en-US" dirty="0"/>
          </a:p>
        </p:txBody>
      </p:sp>
      <p:cxnSp>
        <p:nvCxnSpPr>
          <p:cNvPr id="13" name="直線矢印コネクタ 12"/>
          <p:cNvCxnSpPr/>
          <p:nvPr/>
        </p:nvCxnSpPr>
        <p:spPr>
          <a:xfrm flipH="1">
            <a:off x="6300192" y="6294372"/>
            <a:ext cx="936104" cy="15127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5940152" y="6373637"/>
            <a:ext cx="36004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5161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kumimoji="1" lang="ja-JP" altLang="en-US" dirty="0" smtClean="0"/>
              <a:t>赤外線センサー</a:t>
            </a:r>
            <a:endParaRPr kumimoji="1" lang="ja-JP" altLang="en-US" dirty="0"/>
          </a:p>
        </p:txBody>
      </p:sp>
      <p:sp>
        <p:nvSpPr>
          <p:cNvPr id="3" name="コンテンツ プレースホルダー 2"/>
          <p:cNvSpPr>
            <a:spLocks noGrp="1"/>
          </p:cNvSpPr>
          <p:nvPr>
            <p:ph idx="1"/>
          </p:nvPr>
        </p:nvSpPr>
        <p:spPr>
          <a:xfrm>
            <a:off x="457200" y="1052736"/>
            <a:ext cx="8229600" cy="4525963"/>
          </a:xfrm>
        </p:spPr>
        <p:txBody>
          <a:bodyPr/>
          <a:lstStyle/>
          <a:p>
            <a:r>
              <a:rPr kumimoji="1" lang="ja-JP" altLang="en-US" dirty="0" smtClean="0"/>
              <a:t>浜松ホトニクスと共同開発</a:t>
            </a:r>
            <a:endParaRPr kumimoji="1" lang="en-US" altLang="ja-JP" dirty="0" smtClean="0"/>
          </a:p>
          <a:p>
            <a:r>
              <a:rPr lang="ja-JP" altLang="en-US" dirty="0"/>
              <a:t>広島大学</a:t>
            </a:r>
            <a:r>
              <a:rPr lang="ja-JP" altLang="en-US" dirty="0" smtClean="0"/>
              <a:t>の担当：センサーの冷却性能試験</a:t>
            </a:r>
            <a:endParaRPr lang="en-US" altLang="ja-JP" dirty="0" smtClean="0"/>
          </a:p>
          <a:p>
            <a:pPr lvl="1"/>
            <a:r>
              <a:rPr kumimoji="1" lang="en-US" altLang="ja-JP" dirty="0" smtClean="0"/>
              <a:t>64×64</a:t>
            </a:r>
            <a:r>
              <a:rPr kumimoji="1" lang="ja-JP" altLang="en-US" dirty="0" smtClean="0"/>
              <a:t>画素</a:t>
            </a:r>
            <a:r>
              <a:rPr kumimoji="1" lang="en-US" altLang="ja-JP" dirty="0" err="1" smtClean="0"/>
              <a:t>InGaAs</a:t>
            </a:r>
            <a:r>
              <a:rPr kumimoji="1" lang="ja-JP" altLang="en-US" dirty="0" smtClean="0"/>
              <a:t>センサーの冷却性能評価</a:t>
            </a:r>
            <a:endParaRPr kumimoji="1" lang="en-US" altLang="ja-JP" dirty="0" smtClean="0"/>
          </a:p>
          <a:p>
            <a:pPr lvl="1"/>
            <a:r>
              <a:rPr lang="en-US" altLang="ja-JP" dirty="0" smtClean="0"/>
              <a:t>128×128</a:t>
            </a:r>
            <a:r>
              <a:rPr lang="ja-JP" altLang="en-US" dirty="0" smtClean="0"/>
              <a:t>画素</a:t>
            </a:r>
            <a:r>
              <a:rPr lang="en-US" altLang="ja-JP" dirty="0" err="1" smtClean="0"/>
              <a:t>InGaAs</a:t>
            </a:r>
            <a:r>
              <a:rPr lang="ja-JP" altLang="en-US" dirty="0" smtClean="0"/>
              <a:t>センサーの性能評価</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429000"/>
            <a:ext cx="3384376" cy="215426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450508"/>
            <a:ext cx="4091947" cy="3068960"/>
          </a:xfrm>
          <a:prstGeom prst="rect">
            <a:avLst/>
          </a:prstGeom>
        </p:spPr>
      </p:pic>
    </p:spTree>
    <p:extLst>
      <p:ext uri="{BB962C8B-B14F-4D97-AF65-F5344CB8AC3E}">
        <p14:creationId xmlns:p14="http://schemas.microsoft.com/office/powerpoint/2010/main" val="200962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08" y="1556792"/>
            <a:ext cx="874289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p:txBody>
          <a:bodyPr>
            <a:normAutofit fontScale="90000"/>
          </a:bodyPr>
          <a:lstStyle/>
          <a:p>
            <a:r>
              <a:rPr kumimoji="1" lang="ja-JP" altLang="en-US" dirty="0" smtClean="0"/>
              <a:t>現在、</a:t>
            </a:r>
            <a:r>
              <a:rPr kumimoji="1" lang="en-US" altLang="ja-JP" dirty="0" smtClean="0"/>
              <a:t>128x128 </a:t>
            </a:r>
            <a:r>
              <a:rPr kumimoji="1" lang="en-US" altLang="ja-JP" dirty="0" err="1" smtClean="0"/>
              <a:t>InGaAs</a:t>
            </a:r>
            <a:r>
              <a:rPr kumimoji="1" lang="ja-JP" altLang="en-US" dirty="0" smtClean="0"/>
              <a:t>センサーの</a:t>
            </a:r>
            <a:r>
              <a:rPr kumimoji="1" lang="en-US" altLang="ja-JP" dirty="0" smtClean="0"/>
              <a:t/>
            </a:r>
            <a:br>
              <a:rPr kumimoji="1" lang="en-US" altLang="ja-JP" dirty="0" smtClean="0"/>
            </a:br>
            <a:r>
              <a:rPr kumimoji="1" lang="ja-JP" altLang="en-US" dirty="0" smtClean="0"/>
              <a:t>冷却試験を実施中</a:t>
            </a:r>
            <a:endParaRPr kumimoji="1" lang="ja-JP" altLang="en-US" dirty="0"/>
          </a:p>
        </p:txBody>
      </p:sp>
    </p:spTree>
    <p:extLst>
      <p:ext uri="{BB962C8B-B14F-4D97-AF65-F5344CB8AC3E}">
        <p14:creationId xmlns:p14="http://schemas.microsoft.com/office/powerpoint/2010/main" val="376799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a:bodyPr>
          <a:lstStyle/>
          <a:p>
            <a:r>
              <a:rPr kumimoji="1" lang="en-US" altLang="ja-JP" dirty="0" err="1" smtClean="0"/>
              <a:t>HinOTORI</a:t>
            </a:r>
            <a:endParaRPr kumimoji="1" lang="ja-JP" altLang="en-US" dirty="0"/>
          </a:p>
        </p:txBody>
      </p:sp>
      <p:sp>
        <p:nvSpPr>
          <p:cNvPr id="3" name="コンテンツ プレースホルダー 2"/>
          <p:cNvSpPr>
            <a:spLocks noGrp="1"/>
          </p:cNvSpPr>
          <p:nvPr>
            <p:ph idx="1"/>
          </p:nvPr>
        </p:nvSpPr>
        <p:spPr>
          <a:xfrm>
            <a:off x="467544" y="1124744"/>
            <a:ext cx="8229600" cy="4525963"/>
          </a:xfrm>
        </p:spPr>
        <p:txBody>
          <a:bodyPr/>
          <a:lstStyle/>
          <a:p>
            <a:r>
              <a:rPr lang="ja-JP" altLang="en-US" dirty="0" smtClean="0"/>
              <a:t>重力波対応天体の光学追跡観測</a:t>
            </a:r>
            <a:endParaRPr lang="en-US" altLang="ja-JP" dirty="0" smtClean="0"/>
          </a:p>
          <a:p>
            <a:r>
              <a:rPr lang="en-US" altLang="ja-JP" dirty="0" smtClean="0"/>
              <a:t>50cm</a:t>
            </a:r>
            <a:r>
              <a:rPr lang="ja-JP" altLang="en-US" dirty="0" smtClean="0"/>
              <a:t>ロボット望遠鏡＠チベット</a:t>
            </a:r>
            <a:endParaRPr lang="en-US" altLang="ja-JP" dirty="0" smtClean="0"/>
          </a:p>
          <a:p>
            <a:r>
              <a:rPr kumimoji="1" lang="ja-JP" altLang="en-US" dirty="0"/>
              <a:t>三色同時</a:t>
            </a:r>
            <a:r>
              <a:rPr kumimoji="1" lang="ja-JP" altLang="en-US" dirty="0" smtClean="0"/>
              <a:t>カメラ</a:t>
            </a:r>
            <a:endParaRPr kumimoji="1" lang="en-US" altLang="ja-JP" dirty="0" smtClean="0"/>
          </a:p>
          <a:p>
            <a:pPr lvl="1"/>
            <a:r>
              <a:rPr lang="en-US" altLang="ja-JP" dirty="0"/>
              <a:t>u</a:t>
            </a:r>
            <a:r>
              <a:rPr lang="en-US" altLang="ja-JP" dirty="0" smtClean="0"/>
              <a:t>’, </a:t>
            </a:r>
            <a:r>
              <a:rPr lang="en-US" altLang="ja-JP" dirty="0" err="1" smtClean="0"/>
              <a:t>Rc</a:t>
            </a:r>
            <a:r>
              <a:rPr lang="en-US" altLang="ja-JP" dirty="0" smtClean="0"/>
              <a:t>, </a:t>
            </a:r>
            <a:r>
              <a:rPr lang="en-US" altLang="ja-JP" dirty="0" err="1" smtClean="0"/>
              <a:t>Ic</a:t>
            </a:r>
            <a:r>
              <a:rPr lang="ja-JP" altLang="en-US" dirty="0" smtClean="0"/>
              <a:t>バンド</a:t>
            </a:r>
            <a:endParaRPr lang="en-US" altLang="ja-JP" dirty="0" smtClean="0"/>
          </a:p>
        </p:txBody>
      </p:sp>
      <p:pic>
        <p:nvPicPr>
          <p:cNvPr id="5" name="図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43285" y="3573016"/>
            <a:ext cx="4521203" cy="2755874"/>
          </a:xfrm>
          <a:prstGeom prst="rect">
            <a:avLst/>
          </a:prstGeom>
        </p:spPr>
      </p:pic>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3717032"/>
            <a:ext cx="40938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801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2272"/>
            <a:ext cx="8229600" cy="1143000"/>
          </a:xfrm>
        </p:spPr>
        <p:txBody>
          <a:bodyPr>
            <a:normAutofit fontScale="90000"/>
          </a:bodyPr>
          <a:lstStyle/>
          <a:p>
            <a:r>
              <a:rPr kumimoji="1" lang="en-US" altLang="ja-JP" dirty="0" smtClean="0"/>
              <a:t>Candidate site for the telescope</a:t>
            </a:r>
            <a:endParaRPr kumimoji="1" lang="ja-JP" alt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52185" y="1698640"/>
            <a:ext cx="5256584" cy="188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204" descr="grb50refl-dome-s.jpg"/>
          <p:cNvPicPr>
            <a:picLocks noChangeAspect="1"/>
          </p:cNvPicPr>
          <p:nvPr/>
        </p:nvPicPr>
        <p:blipFill>
          <a:blip r:embed="rId3" cstate="print"/>
          <a:srcRect/>
          <a:stretch>
            <a:fillRect/>
          </a:stretch>
        </p:blipFill>
        <p:spPr bwMode="auto">
          <a:xfrm>
            <a:off x="595772" y="1715043"/>
            <a:ext cx="2537155" cy="1813550"/>
          </a:xfrm>
          <a:prstGeom prst="rect">
            <a:avLst/>
          </a:prstGeom>
          <a:noFill/>
          <a:ln w="28575">
            <a:solidFill>
              <a:srgbClr val="FFC000"/>
            </a:solidFill>
            <a:miter lim="800000"/>
            <a:headEnd/>
            <a:tailEnd/>
          </a:ln>
        </p:spPr>
      </p:pic>
      <p:sp>
        <p:nvSpPr>
          <p:cNvPr id="6" name="円/楕円 5"/>
          <p:cNvSpPr/>
          <p:nvPr/>
        </p:nvSpPr>
        <p:spPr>
          <a:xfrm>
            <a:off x="4067944" y="2598385"/>
            <a:ext cx="144016" cy="14401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フリーフォーム 6"/>
          <p:cNvSpPr/>
          <p:nvPr/>
        </p:nvSpPr>
        <p:spPr>
          <a:xfrm>
            <a:off x="3151573" y="2239609"/>
            <a:ext cx="914400" cy="324212"/>
          </a:xfrm>
          <a:custGeom>
            <a:avLst/>
            <a:gdLst>
              <a:gd name="connsiteX0" fmla="*/ 0 w 914400"/>
              <a:gd name="connsiteY0" fmla="*/ 155537 h 324212"/>
              <a:gd name="connsiteX1" fmla="*/ 150920 w 914400"/>
              <a:gd name="connsiteY1" fmla="*/ 66760 h 324212"/>
              <a:gd name="connsiteX2" fmla="*/ 310718 w 914400"/>
              <a:gd name="connsiteY2" fmla="*/ 13494 h 324212"/>
              <a:gd name="connsiteX3" fmla="*/ 488272 w 914400"/>
              <a:gd name="connsiteY3" fmla="*/ 4616 h 324212"/>
              <a:gd name="connsiteX4" fmla="*/ 683580 w 914400"/>
              <a:gd name="connsiteY4" fmla="*/ 75638 h 324212"/>
              <a:gd name="connsiteX5" fmla="*/ 807868 w 914400"/>
              <a:gd name="connsiteY5" fmla="*/ 199925 h 324212"/>
              <a:gd name="connsiteX6" fmla="*/ 887767 w 914400"/>
              <a:gd name="connsiteY6" fmla="*/ 288702 h 324212"/>
              <a:gd name="connsiteX7" fmla="*/ 914400 w 914400"/>
              <a:gd name="connsiteY7" fmla="*/ 324212 h 324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324212">
                <a:moveTo>
                  <a:pt x="0" y="155537"/>
                </a:moveTo>
                <a:cubicBezTo>
                  <a:pt x="49567" y="122985"/>
                  <a:pt x="99134" y="90434"/>
                  <a:pt x="150920" y="66760"/>
                </a:cubicBezTo>
                <a:cubicBezTo>
                  <a:pt x="202706" y="43086"/>
                  <a:pt x="254493" y="23851"/>
                  <a:pt x="310718" y="13494"/>
                </a:cubicBezTo>
                <a:cubicBezTo>
                  <a:pt x="366943" y="3137"/>
                  <a:pt x="426128" y="-5741"/>
                  <a:pt x="488272" y="4616"/>
                </a:cubicBezTo>
                <a:cubicBezTo>
                  <a:pt x="550416" y="14973"/>
                  <a:pt x="630314" y="43086"/>
                  <a:pt x="683580" y="75638"/>
                </a:cubicBezTo>
                <a:cubicBezTo>
                  <a:pt x="736846" y="108189"/>
                  <a:pt x="773837" y="164414"/>
                  <a:pt x="807868" y="199925"/>
                </a:cubicBezTo>
                <a:cubicBezTo>
                  <a:pt x="841899" y="235436"/>
                  <a:pt x="870012" y="267988"/>
                  <a:pt x="887767" y="288702"/>
                </a:cubicBezTo>
                <a:cubicBezTo>
                  <a:pt x="905522" y="309417"/>
                  <a:pt x="909961" y="316814"/>
                  <a:pt x="914400" y="324212"/>
                </a:cubicBezTo>
              </a:path>
            </a:pathLst>
          </a:custGeom>
          <a:noFill/>
          <a:ln w="57150">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557003" y="692696"/>
            <a:ext cx="7318094" cy="954107"/>
          </a:xfrm>
          <a:prstGeom prst="rect">
            <a:avLst/>
          </a:prstGeom>
          <a:noFill/>
        </p:spPr>
        <p:txBody>
          <a:bodyPr wrap="none" rtlCol="0">
            <a:spAutoFit/>
          </a:bodyPr>
          <a:lstStyle/>
          <a:p>
            <a:r>
              <a:rPr lang="en-US" altLang="ja-JP" sz="2800" dirty="0" smtClean="0">
                <a:solidFill>
                  <a:prstClr val="black"/>
                </a:solidFill>
              </a:rPr>
              <a:t>West end of Tibet:  </a:t>
            </a:r>
            <a:r>
              <a:rPr lang="ja-JP" altLang="en-US" sz="2800" dirty="0" smtClean="0">
                <a:solidFill>
                  <a:prstClr val="black"/>
                </a:solidFill>
              </a:rPr>
              <a:t>～</a:t>
            </a:r>
            <a:r>
              <a:rPr lang="en-US" altLang="ja-JP" sz="2800" dirty="0" smtClean="0">
                <a:solidFill>
                  <a:prstClr val="black"/>
                </a:solidFill>
              </a:rPr>
              <a:t>60 degree west from Japan</a:t>
            </a:r>
          </a:p>
          <a:p>
            <a:r>
              <a:rPr lang="en-US" altLang="ja-JP" sz="2800" dirty="0">
                <a:solidFill>
                  <a:prstClr val="black"/>
                </a:solidFill>
              </a:rPr>
              <a:t> </a:t>
            </a:r>
            <a:r>
              <a:rPr lang="en-US" altLang="ja-JP" sz="2800" dirty="0" smtClean="0">
                <a:solidFill>
                  <a:prstClr val="black"/>
                </a:solidFill>
              </a:rPr>
              <a:t>  altitude: 5000m</a:t>
            </a:r>
            <a:endParaRPr lang="ja-JP" altLang="en-US" sz="2800" dirty="0">
              <a:solidFill>
                <a:prstClr val="black"/>
              </a:solidFill>
            </a:endParaRPr>
          </a:p>
        </p:txBody>
      </p:sp>
      <p:pic>
        <p:nvPicPr>
          <p:cNvPr id="11" name="Picture 2" descr="C:\Users\yao\Desktop\2Yoshida\IMG_143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717032"/>
            <a:ext cx="4500563" cy="3000375"/>
          </a:xfrm>
          <a:prstGeom prst="rect">
            <a:avLst/>
          </a:prstGeom>
          <a:noFill/>
          <a:ln w="9525">
            <a:noFill/>
            <a:miter lim="800000"/>
            <a:headEnd/>
            <a:tailEnd/>
          </a:ln>
        </p:spPr>
      </p:pic>
      <p:pic>
        <p:nvPicPr>
          <p:cNvPr id="12" name="Picture 3" descr="C:\Users\yao\Desktop\2Yoshida\IMG_144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3438" y="3717032"/>
            <a:ext cx="4500562" cy="3000375"/>
          </a:xfrm>
          <a:prstGeom prst="rect">
            <a:avLst/>
          </a:prstGeom>
          <a:noFill/>
          <a:ln w="9525">
            <a:noFill/>
            <a:miter lim="800000"/>
            <a:headEnd/>
            <a:tailEnd/>
          </a:ln>
        </p:spPr>
      </p:pic>
      <p:sp>
        <p:nvSpPr>
          <p:cNvPr id="13" name="日付プレースホルダー 12"/>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14" name="スライド番号プレースホルダー 13"/>
          <p:cNvSpPr>
            <a:spLocks noGrp="1"/>
          </p:cNvSpPr>
          <p:nvPr>
            <p:ph type="sldNum" sz="quarter" idx="12"/>
          </p:nvPr>
        </p:nvSpPr>
        <p:spPr/>
        <p:txBody>
          <a:bodyPr/>
          <a:lstStyle/>
          <a:p>
            <a:fld id="{D907260A-C22B-4367-A5B1-380C5BCDA4F5}" type="slidenum">
              <a:rPr kumimoji="1" lang="ja-JP" altLang="en-US" smtClean="0">
                <a:solidFill>
                  <a:srgbClr val="000049"/>
                </a:solidFill>
              </a:rPr>
              <a:pPr/>
              <a:t>7</a:t>
            </a:fld>
            <a:endParaRPr kumimoji="1" lang="ja-JP" altLang="en-US">
              <a:solidFill>
                <a:srgbClr val="000049"/>
              </a:solidFill>
            </a:endParaRPr>
          </a:p>
        </p:txBody>
      </p:sp>
      <p:sp>
        <p:nvSpPr>
          <p:cNvPr id="3" name="フッター プレースホルダー 2"/>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Tree>
    <p:extLst>
      <p:ext uri="{BB962C8B-B14F-4D97-AF65-F5344CB8AC3E}">
        <p14:creationId xmlns:p14="http://schemas.microsoft.com/office/powerpoint/2010/main" val="2843864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79912" y="160592"/>
            <a:ext cx="5293562" cy="3484432"/>
          </a:xfrm>
          <a:prstGeom prst="rect">
            <a:avLst/>
          </a:prstGeom>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586" y="1973292"/>
            <a:ext cx="2934301" cy="484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yao\Desktop\2Yoshida\IMG_143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7010" y="3749954"/>
            <a:ext cx="4500563" cy="3000375"/>
          </a:xfrm>
          <a:prstGeom prst="rect">
            <a:avLst/>
          </a:prstGeom>
          <a:noFill/>
          <a:ln w="9525">
            <a:noFill/>
            <a:miter lim="800000"/>
            <a:headEnd/>
            <a:tailEnd/>
          </a:ln>
        </p:spPr>
      </p:pic>
      <p:sp>
        <p:nvSpPr>
          <p:cNvPr id="7" name="円/楕円 6"/>
          <p:cNvSpPr/>
          <p:nvPr/>
        </p:nvSpPr>
        <p:spPr>
          <a:xfrm>
            <a:off x="4412994" y="1812868"/>
            <a:ext cx="288032" cy="2880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11" name="直線矢印コネクタ 10"/>
          <p:cNvCxnSpPr/>
          <p:nvPr/>
        </p:nvCxnSpPr>
        <p:spPr>
          <a:xfrm>
            <a:off x="4661940" y="2130880"/>
            <a:ext cx="914400" cy="1619074"/>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240250" y="5351489"/>
            <a:ext cx="479618" cy="369332"/>
          </a:xfrm>
          <a:prstGeom prst="rect">
            <a:avLst/>
          </a:prstGeom>
          <a:noFill/>
        </p:spPr>
        <p:txBody>
          <a:bodyPr wrap="none" rtlCol="0">
            <a:spAutoFit/>
          </a:bodyPr>
          <a:lstStyle/>
          <a:p>
            <a:r>
              <a:rPr lang="en-US" altLang="ja-JP" dirty="0" smtClean="0">
                <a:solidFill>
                  <a:prstClr val="black"/>
                </a:solidFill>
              </a:rPr>
              <a:t>A1</a:t>
            </a:r>
            <a:endParaRPr lang="ja-JP" altLang="en-US" dirty="0">
              <a:solidFill>
                <a:prstClr val="black"/>
              </a:solidFill>
            </a:endParaRPr>
          </a:p>
        </p:txBody>
      </p:sp>
      <p:sp>
        <p:nvSpPr>
          <p:cNvPr id="14" name="テキスト ボックス 13"/>
          <p:cNvSpPr txBox="1"/>
          <p:nvPr/>
        </p:nvSpPr>
        <p:spPr>
          <a:xfrm>
            <a:off x="6775622" y="5005515"/>
            <a:ext cx="479618" cy="369332"/>
          </a:xfrm>
          <a:prstGeom prst="rect">
            <a:avLst/>
          </a:prstGeom>
          <a:noFill/>
        </p:spPr>
        <p:txBody>
          <a:bodyPr wrap="none" rtlCol="0">
            <a:spAutoFit/>
          </a:bodyPr>
          <a:lstStyle/>
          <a:p>
            <a:r>
              <a:rPr lang="en-US" altLang="ja-JP" dirty="0" smtClean="0">
                <a:solidFill>
                  <a:prstClr val="black"/>
                </a:solidFill>
              </a:rPr>
              <a:t>A2</a:t>
            </a:r>
            <a:endParaRPr lang="ja-JP" altLang="en-US" dirty="0">
              <a:solidFill>
                <a:prstClr val="black"/>
              </a:solidFill>
            </a:endParaRPr>
          </a:p>
        </p:txBody>
      </p:sp>
      <p:sp>
        <p:nvSpPr>
          <p:cNvPr id="9" name="テキスト ボックス 8"/>
          <p:cNvSpPr txBox="1"/>
          <p:nvPr/>
        </p:nvSpPr>
        <p:spPr>
          <a:xfrm>
            <a:off x="6426693" y="4378426"/>
            <a:ext cx="479618" cy="369332"/>
          </a:xfrm>
          <a:prstGeom prst="rect">
            <a:avLst/>
          </a:prstGeom>
          <a:noFill/>
        </p:spPr>
        <p:txBody>
          <a:bodyPr wrap="none" rtlCol="0">
            <a:spAutoFit/>
          </a:bodyPr>
          <a:lstStyle/>
          <a:p>
            <a:r>
              <a:rPr lang="en-US" altLang="ja-JP" dirty="0" smtClean="0">
                <a:solidFill>
                  <a:prstClr val="black"/>
                </a:solidFill>
              </a:rPr>
              <a:t>B4</a:t>
            </a:r>
            <a:endParaRPr lang="ja-JP" altLang="en-US" dirty="0">
              <a:solidFill>
                <a:prstClr val="black"/>
              </a:solidFill>
            </a:endParaRPr>
          </a:p>
        </p:txBody>
      </p:sp>
      <p:sp>
        <p:nvSpPr>
          <p:cNvPr id="10" name="テキスト ボックス 9"/>
          <p:cNvSpPr txBox="1"/>
          <p:nvPr/>
        </p:nvSpPr>
        <p:spPr>
          <a:xfrm>
            <a:off x="6535813" y="3837472"/>
            <a:ext cx="479618" cy="369332"/>
          </a:xfrm>
          <a:prstGeom prst="rect">
            <a:avLst/>
          </a:prstGeom>
          <a:noFill/>
        </p:spPr>
        <p:txBody>
          <a:bodyPr wrap="none" rtlCol="0">
            <a:spAutoFit/>
          </a:bodyPr>
          <a:lstStyle/>
          <a:p>
            <a:r>
              <a:rPr lang="en-US" altLang="ja-JP" dirty="0" smtClean="0">
                <a:solidFill>
                  <a:prstClr val="black"/>
                </a:solidFill>
              </a:rPr>
              <a:t>B1</a:t>
            </a:r>
            <a:endParaRPr lang="ja-JP" altLang="en-US" dirty="0">
              <a:solidFill>
                <a:prstClr val="black"/>
              </a:solidFill>
            </a:endParaRPr>
          </a:p>
        </p:txBody>
      </p:sp>
      <p:sp>
        <p:nvSpPr>
          <p:cNvPr id="2" name="テキスト ボックス 1"/>
          <p:cNvSpPr txBox="1"/>
          <p:nvPr/>
        </p:nvSpPr>
        <p:spPr>
          <a:xfrm>
            <a:off x="6906311" y="2412475"/>
            <a:ext cx="843501" cy="369332"/>
          </a:xfrm>
          <a:prstGeom prst="rect">
            <a:avLst/>
          </a:prstGeom>
          <a:noFill/>
        </p:spPr>
        <p:txBody>
          <a:bodyPr wrap="none" rtlCol="0">
            <a:spAutoFit/>
          </a:bodyPr>
          <a:lstStyle/>
          <a:p>
            <a:r>
              <a:rPr lang="en-US" altLang="ja-JP" dirty="0" smtClean="0">
                <a:solidFill>
                  <a:srgbClr val="FFFF00"/>
                </a:solidFill>
              </a:rPr>
              <a:t>Lhasa</a:t>
            </a:r>
            <a:endParaRPr lang="ja-JP" altLang="en-US" dirty="0">
              <a:solidFill>
                <a:srgbClr val="FFFF00"/>
              </a:solidFill>
            </a:endParaRPr>
          </a:p>
        </p:txBody>
      </p:sp>
      <p:sp>
        <p:nvSpPr>
          <p:cNvPr id="3" name="テキスト ボックス 2"/>
          <p:cNvSpPr txBox="1"/>
          <p:nvPr/>
        </p:nvSpPr>
        <p:spPr>
          <a:xfrm>
            <a:off x="4464247" y="1553252"/>
            <a:ext cx="595035" cy="369332"/>
          </a:xfrm>
          <a:prstGeom prst="rect">
            <a:avLst/>
          </a:prstGeom>
          <a:noFill/>
        </p:spPr>
        <p:txBody>
          <a:bodyPr wrap="none" rtlCol="0">
            <a:spAutoFit/>
          </a:bodyPr>
          <a:lstStyle/>
          <a:p>
            <a:r>
              <a:rPr lang="en-US" altLang="ja-JP" dirty="0" smtClean="0">
                <a:solidFill>
                  <a:srgbClr val="FFFF00"/>
                </a:solidFill>
              </a:rPr>
              <a:t>Gar</a:t>
            </a:r>
            <a:endParaRPr lang="ja-JP" altLang="en-US" dirty="0">
              <a:solidFill>
                <a:srgbClr val="FFFF00"/>
              </a:solidFill>
            </a:endParaRPr>
          </a:p>
        </p:txBody>
      </p:sp>
      <p:sp>
        <p:nvSpPr>
          <p:cNvPr id="15" name="タイトル 1"/>
          <p:cNvSpPr txBox="1">
            <a:spLocks/>
          </p:cNvSpPr>
          <p:nvPr/>
        </p:nvSpPr>
        <p:spPr>
          <a:xfrm>
            <a:off x="457200" y="137529"/>
            <a:ext cx="8229600" cy="686928"/>
          </a:xfrm>
          <a:prstGeom prst="rect">
            <a:avLst/>
          </a:prstGeom>
          <a:solidFill>
            <a:srgbClr val="FFFFFF">
              <a:alpha val="50196"/>
            </a:srgbClr>
          </a:solidFill>
        </p:spPr>
        <p:txBody>
          <a:bodyPr>
            <a:normAutofit fontScale="90000" lnSpcReduction="10000"/>
          </a:bodyPr>
          <a:lst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stStyle>
          <a:p>
            <a:r>
              <a:rPr lang="en-US" altLang="ja-JP" kern="0" smtClean="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rPr>
              <a:t>Candidate site for the telescope</a:t>
            </a:r>
            <a:endParaRPr lang="ja-JP" altLang="en-US" kern="0" dirty="0">
              <a:gradFill flip="none" rotWithShape="1">
                <a:gsLst>
                  <a:gs pos="60000">
                    <a:srgbClr val="000049"/>
                  </a:gs>
                  <a:gs pos="100000">
                    <a:srgbClr val="000049">
                      <a:tint val="20000"/>
                    </a:srgbClr>
                  </a:gs>
                </a:gsLst>
                <a:lin ang="5400000" scaled="1"/>
                <a:tileRect/>
              </a:gradFill>
              <a:effectLst>
                <a:outerShdw blurRad="127000" algn="tl" rotWithShape="0">
                  <a:prstClr val="white">
                    <a:alpha val="90000"/>
                  </a:prstClr>
                </a:outerShdw>
              </a:effectLst>
            </a:endParaRPr>
          </a:p>
        </p:txBody>
      </p:sp>
      <p:sp>
        <p:nvSpPr>
          <p:cNvPr id="8" name="テキスト ボックス 7"/>
          <p:cNvSpPr txBox="1"/>
          <p:nvPr/>
        </p:nvSpPr>
        <p:spPr>
          <a:xfrm>
            <a:off x="5786204" y="1688162"/>
            <a:ext cx="1168910" cy="523220"/>
          </a:xfrm>
          <a:prstGeom prst="rect">
            <a:avLst/>
          </a:prstGeom>
          <a:noFill/>
        </p:spPr>
        <p:txBody>
          <a:bodyPr wrap="none" rtlCol="0">
            <a:spAutoFit/>
          </a:bodyPr>
          <a:lstStyle/>
          <a:p>
            <a:r>
              <a:rPr lang="en-US" altLang="ja-JP" sz="2800" b="1" dirty="0" smtClean="0">
                <a:solidFill>
                  <a:srgbClr val="FFFF00"/>
                </a:solidFill>
              </a:rPr>
              <a:t>Tibet</a:t>
            </a:r>
            <a:endParaRPr lang="ja-JP" altLang="en-US" sz="2800" b="1" dirty="0">
              <a:solidFill>
                <a:srgbClr val="FFFF00"/>
              </a:solidFill>
            </a:endParaRPr>
          </a:p>
        </p:txBody>
      </p:sp>
      <p:sp>
        <p:nvSpPr>
          <p:cNvPr id="12" name="正方形/長方形 11"/>
          <p:cNvSpPr/>
          <p:nvPr/>
        </p:nvSpPr>
        <p:spPr>
          <a:xfrm>
            <a:off x="89940" y="942720"/>
            <a:ext cx="4572000" cy="1015663"/>
          </a:xfrm>
          <a:prstGeom prst="rect">
            <a:avLst/>
          </a:prstGeom>
        </p:spPr>
        <p:txBody>
          <a:bodyPr>
            <a:spAutoFit/>
          </a:bodyPr>
          <a:lstStyle/>
          <a:p>
            <a:r>
              <a:rPr lang="en-US" altLang="ja-JP" sz="2000" dirty="0">
                <a:solidFill>
                  <a:prstClr val="black"/>
                </a:solidFill>
              </a:rPr>
              <a:t>West end of Tibet:  </a:t>
            </a:r>
            <a:endParaRPr lang="en-US" altLang="ja-JP" sz="2000" dirty="0" smtClean="0">
              <a:solidFill>
                <a:prstClr val="black"/>
              </a:solidFill>
            </a:endParaRPr>
          </a:p>
          <a:p>
            <a:r>
              <a:rPr lang="ja-JP" altLang="en-US" sz="2000" dirty="0" smtClean="0">
                <a:solidFill>
                  <a:prstClr val="black"/>
                </a:solidFill>
              </a:rPr>
              <a:t>～</a:t>
            </a:r>
            <a:r>
              <a:rPr lang="en-US" altLang="ja-JP" sz="2000" dirty="0">
                <a:solidFill>
                  <a:prstClr val="black"/>
                </a:solidFill>
              </a:rPr>
              <a:t>60 degree west from Japan</a:t>
            </a:r>
          </a:p>
          <a:p>
            <a:r>
              <a:rPr lang="en-US" altLang="ja-JP" sz="2000" dirty="0">
                <a:solidFill>
                  <a:prstClr val="black"/>
                </a:solidFill>
              </a:rPr>
              <a:t>   altitude: 5000m</a:t>
            </a:r>
            <a:endParaRPr lang="ja-JP" altLang="en-US" sz="2000" dirty="0">
              <a:solidFill>
                <a:prstClr val="black"/>
              </a:solidFill>
            </a:endParaRPr>
          </a:p>
        </p:txBody>
      </p:sp>
      <p:sp>
        <p:nvSpPr>
          <p:cNvPr id="16" name="円/楕円 15"/>
          <p:cNvSpPr/>
          <p:nvPr/>
        </p:nvSpPr>
        <p:spPr>
          <a:xfrm>
            <a:off x="6475817" y="4344321"/>
            <a:ext cx="391433" cy="3914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円/楕円 16"/>
          <p:cNvSpPr/>
          <p:nvPr/>
        </p:nvSpPr>
        <p:spPr>
          <a:xfrm>
            <a:off x="1677012" y="4525892"/>
            <a:ext cx="419724" cy="41972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日付プレースホルダー 17"/>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19" name="スライド番号プレースホルダー 18"/>
          <p:cNvSpPr>
            <a:spLocks noGrp="1"/>
          </p:cNvSpPr>
          <p:nvPr>
            <p:ph type="sldNum" sz="quarter" idx="12"/>
          </p:nvPr>
        </p:nvSpPr>
        <p:spPr/>
        <p:txBody>
          <a:bodyPr/>
          <a:lstStyle/>
          <a:p>
            <a:fld id="{66B1AD77-B2C5-4794-BD9A-09F108B3FC10}" type="slidenum">
              <a:rPr kumimoji="1" lang="ja-JP" altLang="en-US" smtClean="0">
                <a:solidFill>
                  <a:srgbClr val="000049"/>
                </a:solidFill>
              </a:rPr>
              <a:pPr/>
              <a:t>8</a:t>
            </a:fld>
            <a:endParaRPr kumimoji="1" lang="ja-JP" altLang="en-US">
              <a:solidFill>
                <a:srgbClr val="000049"/>
              </a:solidFill>
            </a:endParaRPr>
          </a:p>
        </p:txBody>
      </p:sp>
      <p:sp>
        <p:nvSpPr>
          <p:cNvPr id="20" name="フッター プレースホルダー 19"/>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Tree>
    <p:extLst>
      <p:ext uri="{BB962C8B-B14F-4D97-AF65-F5344CB8AC3E}">
        <p14:creationId xmlns:p14="http://schemas.microsoft.com/office/powerpoint/2010/main" val="80541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0" y="899052"/>
            <a:ext cx="85725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837482" y="2306253"/>
            <a:ext cx="526106" cy="400110"/>
          </a:xfrm>
          <a:prstGeom prst="rect">
            <a:avLst/>
          </a:prstGeom>
          <a:noFill/>
        </p:spPr>
        <p:txBody>
          <a:bodyPr wrap="none" rtlCol="0">
            <a:spAutoFit/>
          </a:bodyPr>
          <a:lstStyle/>
          <a:p>
            <a:r>
              <a:rPr lang="en-US" altLang="ja-JP" sz="2000" b="1" dirty="0" smtClean="0">
                <a:solidFill>
                  <a:srgbClr val="FFFF00"/>
                </a:solidFill>
              </a:rPr>
              <a:t>A1</a:t>
            </a:r>
            <a:endParaRPr lang="ja-JP" altLang="en-US" sz="2000" b="1" dirty="0">
              <a:solidFill>
                <a:srgbClr val="FFFF00"/>
              </a:solidFill>
            </a:endParaRPr>
          </a:p>
        </p:txBody>
      </p:sp>
      <p:sp>
        <p:nvSpPr>
          <p:cNvPr id="4" name="テキスト ボックス 3"/>
          <p:cNvSpPr txBox="1"/>
          <p:nvPr/>
        </p:nvSpPr>
        <p:spPr>
          <a:xfrm>
            <a:off x="4469500" y="2610202"/>
            <a:ext cx="526106" cy="400110"/>
          </a:xfrm>
          <a:prstGeom prst="rect">
            <a:avLst/>
          </a:prstGeom>
          <a:noFill/>
        </p:spPr>
        <p:txBody>
          <a:bodyPr wrap="none" rtlCol="0">
            <a:spAutoFit/>
          </a:bodyPr>
          <a:lstStyle/>
          <a:p>
            <a:r>
              <a:rPr lang="en-US" altLang="ja-JP" sz="2000" b="1" dirty="0" smtClean="0">
                <a:solidFill>
                  <a:srgbClr val="FFFF00"/>
                </a:solidFill>
              </a:rPr>
              <a:t>A2</a:t>
            </a:r>
            <a:endParaRPr lang="ja-JP" altLang="en-US" sz="2000" b="1" dirty="0">
              <a:solidFill>
                <a:srgbClr val="FFFF00"/>
              </a:solidFill>
            </a:endParaRPr>
          </a:p>
        </p:txBody>
      </p:sp>
      <p:sp>
        <p:nvSpPr>
          <p:cNvPr id="5" name="テキスト ボックス 4"/>
          <p:cNvSpPr txBox="1"/>
          <p:nvPr/>
        </p:nvSpPr>
        <p:spPr>
          <a:xfrm>
            <a:off x="3807502" y="3495739"/>
            <a:ext cx="670376" cy="523220"/>
          </a:xfrm>
          <a:prstGeom prst="rect">
            <a:avLst/>
          </a:prstGeom>
          <a:noFill/>
        </p:spPr>
        <p:txBody>
          <a:bodyPr wrap="none" rtlCol="0">
            <a:spAutoFit/>
          </a:bodyPr>
          <a:lstStyle/>
          <a:p>
            <a:r>
              <a:rPr lang="en-US" altLang="ja-JP" sz="2800" b="1" dirty="0" smtClean="0">
                <a:solidFill>
                  <a:srgbClr val="FFFF00"/>
                </a:solidFill>
              </a:rPr>
              <a:t>B4</a:t>
            </a:r>
            <a:endParaRPr lang="ja-JP" altLang="en-US" sz="2800" b="1" dirty="0">
              <a:solidFill>
                <a:srgbClr val="FFFF00"/>
              </a:solidFill>
            </a:endParaRPr>
          </a:p>
        </p:txBody>
      </p:sp>
      <p:sp>
        <p:nvSpPr>
          <p:cNvPr id="3" name="テキスト ボックス 2"/>
          <p:cNvSpPr txBox="1"/>
          <p:nvPr/>
        </p:nvSpPr>
        <p:spPr>
          <a:xfrm>
            <a:off x="1286696" y="246553"/>
            <a:ext cx="6391493" cy="584775"/>
          </a:xfrm>
          <a:prstGeom prst="rect">
            <a:avLst/>
          </a:prstGeom>
          <a:noFill/>
        </p:spPr>
        <p:txBody>
          <a:bodyPr wrap="none" rtlCol="0">
            <a:spAutoFit/>
          </a:bodyPr>
          <a:lstStyle/>
          <a:p>
            <a:r>
              <a:rPr lang="en-US" altLang="ja-JP" sz="3200" dirty="0" smtClean="0">
                <a:solidFill>
                  <a:prstClr val="black"/>
                </a:solidFill>
              </a:rPr>
              <a:t>Views of A1, A2 and B4 from B1 </a:t>
            </a:r>
            <a:endParaRPr lang="ja-JP" altLang="en-US" sz="3200" dirty="0">
              <a:solidFill>
                <a:prstClr val="black"/>
              </a:solidFill>
            </a:endParaRPr>
          </a:p>
        </p:txBody>
      </p:sp>
      <p:sp>
        <p:nvSpPr>
          <p:cNvPr id="6" name="日付プレースホルダー 5"/>
          <p:cNvSpPr>
            <a:spLocks noGrp="1"/>
          </p:cNvSpPr>
          <p:nvPr>
            <p:ph type="dt" sz="half" idx="10"/>
          </p:nvPr>
        </p:nvSpPr>
        <p:spPr/>
        <p:txBody>
          <a:bodyPr/>
          <a:lstStyle/>
          <a:p>
            <a:r>
              <a:rPr kumimoji="1" lang="en-US" altLang="ja-JP" smtClean="0">
                <a:solidFill>
                  <a:srgbClr val="000049"/>
                </a:solidFill>
              </a:rPr>
              <a:t>2012/11/29</a:t>
            </a:r>
            <a:endParaRPr kumimoji="1" lang="ja-JP" altLang="en-US">
              <a:solidFill>
                <a:srgbClr val="000049"/>
              </a:solidFill>
            </a:endParaRPr>
          </a:p>
        </p:txBody>
      </p:sp>
      <p:sp>
        <p:nvSpPr>
          <p:cNvPr id="7" name="スライド番号プレースホルダー 6"/>
          <p:cNvSpPr>
            <a:spLocks noGrp="1"/>
          </p:cNvSpPr>
          <p:nvPr>
            <p:ph type="sldNum" sz="quarter" idx="12"/>
          </p:nvPr>
        </p:nvSpPr>
        <p:spPr/>
        <p:txBody>
          <a:bodyPr/>
          <a:lstStyle/>
          <a:p>
            <a:fld id="{66B1AD77-B2C5-4794-BD9A-09F108B3FC10}" type="slidenum">
              <a:rPr kumimoji="1" lang="ja-JP" altLang="en-US" smtClean="0">
                <a:solidFill>
                  <a:srgbClr val="000049"/>
                </a:solidFill>
              </a:rPr>
              <a:pPr/>
              <a:t>9</a:t>
            </a:fld>
            <a:endParaRPr kumimoji="1" lang="ja-JP" altLang="en-US">
              <a:solidFill>
                <a:srgbClr val="000049"/>
              </a:solidFill>
            </a:endParaRPr>
          </a:p>
        </p:txBody>
      </p:sp>
      <p:sp>
        <p:nvSpPr>
          <p:cNvPr id="8" name="フッター プレースホルダー 7"/>
          <p:cNvSpPr>
            <a:spLocks noGrp="1"/>
          </p:cNvSpPr>
          <p:nvPr>
            <p:ph type="ftr" sz="quarter" idx="11"/>
          </p:nvPr>
        </p:nvSpPr>
        <p:spPr/>
        <p:txBody>
          <a:bodyPr/>
          <a:lstStyle/>
          <a:p>
            <a:r>
              <a:rPr kumimoji="1" lang="en-US" altLang="ja-JP" smtClean="0">
                <a:solidFill>
                  <a:srgbClr val="000049"/>
                </a:solidFill>
              </a:rPr>
              <a:t>Japan-Korea WS on KAGRA</a:t>
            </a:r>
            <a:endParaRPr kumimoji="1" lang="ja-JP" altLang="en-US">
              <a:solidFill>
                <a:srgbClr val="000049"/>
              </a:solidFill>
            </a:endParaRPr>
          </a:p>
        </p:txBody>
      </p:sp>
    </p:spTree>
    <p:extLst>
      <p:ext uri="{BB962C8B-B14F-4D97-AF65-F5344CB8AC3E}">
        <p14:creationId xmlns:p14="http://schemas.microsoft.com/office/powerpoint/2010/main" val="165757898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3.xml><?xml version="1.0" encoding="utf-8"?>
<a:theme xmlns:a="http://schemas.openxmlformats.org/drawingml/2006/main" name="Japanese">
  <a:themeElements>
    <a:clrScheme name="Japane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apane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apanes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apanes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apanes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apanes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apanes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apanes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apanes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apanes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apanes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apanes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apanes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apanese 13">
        <a:dk1>
          <a:srgbClr val="000000"/>
        </a:dk1>
        <a:lt1>
          <a:srgbClr val="FFFFFF"/>
        </a:lt1>
        <a:dk2>
          <a:srgbClr val="386CAF"/>
        </a:dk2>
        <a:lt2>
          <a:srgbClr val="808080"/>
        </a:lt2>
        <a:accent1>
          <a:srgbClr val="199541"/>
        </a:accent1>
        <a:accent2>
          <a:srgbClr val="386CAF"/>
        </a:accent2>
        <a:accent3>
          <a:srgbClr val="FFFFFF"/>
        </a:accent3>
        <a:accent4>
          <a:srgbClr val="000000"/>
        </a:accent4>
        <a:accent5>
          <a:srgbClr val="ABC8B0"/>
        </a:accent5>
        <a:accent6>
          <a:srgbClr val="3261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apanese 14">
        <a:dk1>
          <a:srgbClr val="000000"/>
        </a:dk1>
        <a:lt1>
          <a:srgbClr val="FFFFFF"/>
        </a:lt1>
        <a:dk2>
          <a:srgbClr val="000000"/>
        </a:dk2>
        <a:lt2>
          <a:srgbClr val="808080"/>
        </a:lt2>
        <a:accent1>
          <a:srgbClr val="199541"/>
        </a:accent1>
        <a:accent2>
          <a:srgbClr val="386CAF"/>
        </a:accent2>
        <a:accent3>
          <a:srgbClr val="FFFFFF"/>
        </a:accent3>
        <a:accent4>
          <a:srgbClr val="000000"/>
        </a:accent4>
        <a:accent5>
          <a:srgbClr val="ABC8B0"/>
        </a:accent5>
        <a:accent6>
          <a:srgbClr val="3261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研修">
  <a:themeElements>
    <a:clrScheme name="研修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研修">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研修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研修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研修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研修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研修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1341</TotalTime>
  <Words>659</Words>
  <Application>Microsoft Office PowerPoint</Application>
  <PresentationFormat>画面に合わせる (4:3)</PresentationFormat>
  <Paragraphs>185</Paragraphs>
  <Slides>18</Slides>
  <Notes>0</Notes>
  <HiddenSlides>0</HiddenSlides>
  <MMClips>0</MMClips>
  <ScaleCrop>false</ScaleCrop>
  <HeadingPairs>
    <vt:vector size="4" baseType="variant">
      <vt:variant>
        <vt:lpstr>テーマ</vt:lpstr>
      </vt:variant>
      <vt:variant>
        <vt:i4>4</vt:i4>
      </vt:variant>
      <vt:variant>
        <vt:lpstr>スライド タイトル</vt:lpstr>
      </vt:variant>
      <vt:variant>
        <vt:i4>18</vt:i4>
      </vt:variant>
    </vt:vector>
  </HeadingPairs>
  <TitlesOfParts>
    <vt:vector size="22" baseType="lpstr">
      <vt:lpstr>Office ​​テーマ</vt:lpstr>
      <vt:lpstr>雪藤</vt:lpstr>
      <vt:lpstr>Japanese</vt:lpstr>
      <vt:lpstr>研修</vt:lpstr>
      <vt:lpstr>広島大学の装置開発</vt:lpstr>
      <vt:lpstr>広島大学宇宙科学センターで現在行っている装置開発</vt:lpstr>
      <vt:lpstr>計画中の装置開発</vt:lpstr>
      <vt:lpstr>赤外線センサー</vt:lpstr>
      <vt:lpstr>現在、128x128 InGaAsセンサーの 冷却試験を実施中</vt:lpstr>
      <vt:lpstr>HinOTORI</vt:lpstr>
      <vt:lpstr>Candidate site for the telescope</vt:lpstr>
      <vt:lpstr>PowerPoint プレゼンテーション</vt:lpstr>
      <vt:lpstr>PowerPoint プレゼンテーション</vt:lpstr>
      <vt:lpstr>PowerPoint プレゼンテーション</vt:lpstr>
      <vt:lpstr>可視近赤外同時一露出型偏光観測装置 HONIR upgrade</vt:lpstr>
      <vt:lpstr>ガンマ線バースト</vt:lpstr>
      <vt:lpstr>ガンマ線バーストの機動的観測</vt:lpstr>
      <vt:lpstr>ＧＲＢ残光の偏光： モデルとその予想</vt:lpstr>
      <vt:lpstr>HOWPol: 1露出型広視野偏光撮像器</vt:lpstr>
      <vt:lpstr>ウェッジド・ダブル・ウォーラストンプリズム</vt:lpstr>
      <vt:lpstr>SGMAP計画　望遠鏡デザイン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広島大学の装置開発</dc:title>
  <dc:creator>yoshida</dc:creator>
  <cp:lastModifiedBy>yoshida</cp:lastModifiedBy>
  <cp:revision>29</cp:revision>
  <dcterms:created xsi:type="dcterms:W3CDTF">2013-12-14T08:04:03Z</dcterms:created>
  <dcterms:modified xsi:type="dcterms:W3CDTF">2013-12-18T06:11:18Z</dcterms:modified>
</cp:coreProperties>
</file>