
<file path=[Content_Types].xml><?xml version="1.0" encoding="utf-8"?>
<Types xmlns="http://schemas.openxmlformats.org/package/2006/content-types">
  <Default Extension="png" ContentType="image/png"/>
  <Default Extension="bmp" ContentType="image/bmp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8" r:id="rId3"/>
    <p:sldId id="269" r:id="rId4"/>
    <p:sldId id="270" r:id="rId5"/>
    <p:sldId id="271" r:id="rId6"/>
    <p:sldId id="275" r:id="rId7"/>
    <p:sldId id="277" r:id="rId8"/>
    <p:sldId id="278" r:id="rId9"/>
    <p:sldId id="283" r:id="rId10"/>
    <p:sldId id="279" r:id="rId11"/>
    <p:sldId id="273" r:id="rId12"/>
    <p:sldId id="276" r:id="rId13"/>
    <p:sldId id="282" r:id="rId14"/>
    <p:sldId id="280" r:id="rId15"/>
    <p:sldId id="281" r:id="rId16"/>
  </p:sldIdLst>
  <p:sldSz cx="9144000" cy="6858000" type="screen4x3"/>
  <p:notesSz cx="7315200" cy="96012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3300"/>
    <a:srgbClr val="D8EDF8"/>
    <a:srgbClr val="BCDFF2"/>
    <a:srgbClr val="DCE6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中間スタイル 1 - アクセント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2838BEF-8BB2-4498-84A7-C5851F593DF1}" styleName="中間スタイル 4 - アクセント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083E6E3-FA7D-4D7B-A595-EF9225AFEA82}" styleName="淡色スタイル 1 - アクセント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淡色スタイル 1 - アクセント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淡色スタイル 1 - アクセント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73" autoAdjust="0"/>
    <p:restoredTop sz="98434" autoAdjust="0"/>
  </p:normalViewPr>
  <p:slideViewPr>
    <p:cSldViewPr>
      <p:cViewPr>
        <p:scale>
          <a:sx n="50" d="100"/>
          <a:sy n="50" d="100"/>
        </p:scale>
        <p:origin x="1315" y="302"/>
      </p:cViewPr>
      <p:guideLst>
        <p:guide orient="horz" pos="2160"/>
        <p:guide pos="2880"/>
      </p:guideLst>
    </p:cSldViewPr>
  </p:slideViewPr>
  <p:notesTextViewPr>
    <p:cViewPr>
      <p:scale>
        <a:sx n="66" d="100"/>
        <a:sy n="66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bg>
      <p:bgPr>
        <a:gradFill flip="none" rotWithShape="1">
          <a:gsLst>
            <a:gs pos="0">
              <a:srgbClr val="D8EDF8"/>
            </a:gs>
            <a:gs pos="44000">
              <a:schemeClr val="bg2">
                <a:tint val="83000"/>
                <a:satMod val="320000"/>
              </a:schemeClr>
            </a:gs>
            <a:gs pos="100000">
              <a:schemeClr val="accent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ja-JP" altLang="en-US" smtClean="0"/>
              <a:t>マスター サブタイトルの書式設定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0F24-0D4C-4B80-A43B-E3F377002F50}" type="datetimeFigureOut">
              <a:rPr kumimoji="1" lang="ja-JP" altLang="en-US" smtClean="0"/>
              <a:t>2014/12/2</a:t>
            </a:fld>
            <a:endParaRPr kumimoji="1" lang="ja-JP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4588D-FA0A-419C-83D7-C4BB89F776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0F24-0D4C-4B80-A43B-E3F377002F50}" type="datetimeFigureOut">
              <a:rPr kumimoji="1" lang="ja-JP" altLang="en-US" smtClean="0"/>
              <a:t>2014/12/2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4588D-FA0A-419C-83D7-C4BB89F776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0F24-0D4C-4B80-A43B-E3F377002F50}" type="datetimeFigureOut">
              <a:rPr kumimoji="1" lang="ja-JP" altLang="en-US" smtClean="0"/>
              <a:t>2014/12/2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4588D-FA0A-419C-83D7-C4BB89F776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r>
              <a:rPr kumimoji="0" lang="ja-JP" altLang="en-US" dirty="0" smtClean="0"/>
              <a:t>マスター タイトルの書式設定</a:t>
            </a:r>
            <a:endParaRPr kumimoji="0"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20032"/>
            <a:ext cx="8229600" cy="4389120"/>
          </a:xfrm>
        </p:spPr>
        <p:txBody>
          <a:bodyPr/>
          <a:lstStyle/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0F24-0D4C-4B80-A43B-E3F377002F50}" type="datetimeFigureOut">
              <a:rPr kumimoji="1" lang="ja-JP" altLang="en-US" smtClean="0"/>
              <a:t>2014/12/2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4588D-FA0A-419C-83D7-C4BB89F776FB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テキスト ボックス 6"/>
          <p:cNvSpPr txBox="1"/>
          <p:nvPr userDrawn="1"/>
        </p:nvSpPr>
        <p:spPr>
          <a:xfrm>
            <a:off x="46163" y="0"/>
            <a:ext cx="17956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>
                <a:solidFill>
                  <a:srgbClr val="0070C0"/>
                </a:solidFill>
                <a:latin typeface="Bauhaus 93" panose="04030905020B02020C02" pitchFamily="82" charset="0"/>
              </a:rPr>
              <a:t>S W </a:t>
            </a:r>
            <a:r>
              <a:rPr kumimoji="1" lang="en-US" altLang="ja-JP" sz="3200" i="1" dirty="0" smtClean="0">
                <a:latin typeface="Bauhaus 93" panose="04030905020B02020C02" pitchFamily="82" charset="0"/>
              </a:rPr>
              <a:t>I</a:t>
            </a:r>
            <a:r>
              <a:rPr kumimoji="1" lang="en-US" altLang="ja-JP" sz="3200" dirty="0" smtClean="0">
                <a:latin typeface="Bauhaus 93" panose="04030905020B02020C02" pitchFamily="82" charset="0"/>
              </a:rPr>
              <a:t> </a:t>
            </a:r>
            <a:r>
              <a:rPr lang="ja-JP" altLang="en-US" sz="1800" dirty="0">
                <a:latin typeface="Bauhaus 93" panose="04030905020B02020C02" pitchFamily="82" charset="0"/>
              </a:rPr>
              <a:t> </a:t>
            </a:r>
            <a:r>
              <a:rPr kumimoji="1" lang="en-US" altLang="ja-JP" sz="3200" dirty="0" smtClean="0">
                <a:solidFill>
                  <a:srgbClr val="FF0000"/>
                </a:solidFill>
                <a:latin typeface="Bauhaus 93" panose="04030905020B02020C02" pitchFamily="82" charset="0"/>
              </a:rPr>
              <a:t>M S</a:t>
            </a:r>
            <a:endParaRPr kumimoji="1" lang="ja-JP" altLang="en-US" sz="3200" dirty="0">
              <a:solidFill>
                <a:srgbClr val="FF0000"/>
              </a:solidFill>
              <a:latin typeface="Bauhaus 93" panose="04030905020B02020C02" pitchFamily="8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0F24-0D4C-4B80-A43B-E3F377002F50}" type="datetimeFigureOut">
              <a:rPr kumimoji="1" lang="ja-JP" altLang="en-US" smtClean="0"/>
              <a:t>2014/12/2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4588D-FA0A-419C-83D7-C4BB89F776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0F24-0D4C-4B80-A43B-E3F377002F50}" type="datetimeFigureOut">
              <a:rPr kumimoji="1" lang="ja-JP" altLang="en-US" smtClean="0"/>
              <a:t>2014/12/2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4588D-FA0A-419C-83D7-C4BB89F776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0F24-0D4C-4B80-A43B-E3F377002F50}" type="datetimeFigureOut">
              <a:rPr kumimoji="1" lang="ja-JP" altLang="en-US" smtClean="0"/>
              <a:t>2014/12/2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4588D-FA0A-419C-83D7-C4BB89F776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0F24-0D4C-4B80-A43B-E3F377002F50}" type="datetimeFigureOut">
              <a:rPr kumimoji="1" lang="ja-JP" altLang="en-US" smtClean="0"/>
              <a:t>2014/12/2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4588D-FA0A-419C-83D7-C4BB89F776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0F24-0D4C-4B80-A43B-E3F377002F50}" type="datetimeFigureOut">
              <a:rPr kumimoji="1" lang="ja-JP" altLang="en-US" smtClean="0"/>
              <a:t>2014/12/2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4588D-FA0A-419C-83D7-C4BB89F776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0F24-0D4C-4B80-A43B-E3F377002F50}" type="datetimeFigureOut">
              <a:rPr kumimoji="1" lang="ja-JP" altLang="en-US" smtClean="0"/>
              <a:t>2014/12/2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4588D-FA0A-419C-83D7-C4BB89F776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0F24-0D4C-4B80-A43B-E3F377002F50}" type="datetimeFigureOut">
              <a:rPr kumimoji="1" lang="ja-JP" altLang="en-US" smtClean="0"/>
              <a:t>2014/12/2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E9B4588D-FA0A-419C-83D7-C4BB89F776FB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ja-JP" altLang="en-US" smtClean="0"/>
              <a:t>アイコンをクリックして図を追加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  <a:p>
            <a:pPr lvl="1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2 </a:t>
            </a:r>
            <a:r>
              <a:rPr kumimoji="0" lang="ja-JP" altLang="en-US" smtClean="0"/>
              <a:t>レベル</a:t>
            </a:r>
          </a:p>
          <a:p>
            <a:pPr lvl="2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3 </a:t>
            </a:r>
            <a:r>
              <a:rPr kumimoji="0" lang="ja-JP" altLang="en-US" smtClean="0"/>
              <a:t>レベル</a:t>
            </a:r>
          </a:p>
          <a:p>
            <a:pPr lvl="3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4 </a:t>
            </a:r>
            <a:r>
              <a:rPr kumimoji="0" lang="ja-JP" altLang="en-US" smtClean="0"/>
              <a:t>レベル</a:t>
            </a:r>
          </a:p>
          <a:p>
            <a:pPr lvl="4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5 </a:t>
            </a:r>
            <a:r>
              <a:rPr kumimoji="0" lang="ja-JP" altLang="en-US" smtClean="0"/>
              <a:t>レベル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B610F24-0D4C-4B80-A43B-E3F377002F50}" type="datetimeFigureOut">
              <a:rPr kumimoji="1" lang="ja-JP" altLang="en-US" smtClean="0"/>
              <a:t>2014/12/2</a:t>
            </a:fld>
            <a:endParaRPr kumimoji="1" lang="ja-JP" alt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9B4588D-FA0A-419C-83D7-C4BB89F776FB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grpSp>
        <p:nvGrpSpPr>
          <p:cNvPr id="3" name="グループ化 2"/>
          <p:cNvGrpSpPr/>
          <p:nvPr userDrawn="1"/>
        </p:nvGrpSpPr>
        <p:grpSpPr>
          <a:xfrm rot="10800000">
            <a:off x="-18274" y="5843983"/>
            <a:ext cx="9180548" cy="1041400"/>
            <a:chOff x="133383" y="3107680"/>
            <a:chExt cx="9180548" cy="1041400"/>
          </a:xfrm>
        </p:grpSpPr>
        <p:sp>
          <p:nvSpPr>
            <p:cNvPr id="14" name="Freeform 6"/>
            <p:cNvSpPr>
              <a:spLocks/>
            </p:cNvSpPr>
            <p:nvPr userDrawn="1"/>
          </p:nvSpPr>
          <p:spPr bwMode="auto">
            <a:xfrm>
              <a:off x="142875" y="3107680"/>
              <a:ext cx="9163050" cy="10414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6" y="2"/>
                </a:cxn>
                <a:cxn ang="0">
                  <a:pos x="2542" y="0"/>
                </a:cxn>
                <a:cxn ang="0">
                  <a:pos x="4374" y="367"/>
                </a:cxn>
                <a:cxn ang="0">
                  <a:pos x="5766" y="55"/>
                </a:cxn>
                <a:cxn ang="0">
                  <a:pos x="5772" y="213"/>
                </a:cxn>
                <a:cxn ang="0">
                  <a:pos x="4302" y="439"/>
                </a:cxn>
                <a:cxn ang="0">
                  <a:pos x="1488" y="201"/>
                </a:cxn>
                <a:cxn ang="0">
                  <a:pos x="0" y="656"/>
                </a:cxn>
                <a:cxn ang="0">
                  <a:pos x="6" y="2"/>
                </a:cxn>
              </a:cxnLst>
              <a:rect l="0" t="0" r="0" b="0"/>
              <a:pathLst>
                <a:path w="5772" h="656">
                  <a:moveTo>
                    <a:pt x="6" y="2"/>
                  </a:moveTo>
                  <a:lnTo>
                    <a:pt x="2542" y="0"/>
                  </a:lnTo>
                  <a:cubicBezTo>
                    <a:pt x="2746" y="101"/>
                    <a:pt x="3828" y="367"/>
                    <a:pt x="4374" y="367"/>
                  </a:cubicBezTo>
                  <a:cubicBezTo>
                    <a:pt x="4920" y="367"/>
                    <a:pt x="5526" y="152"/>
                    <a:pt x="5766" y="55"/>
                  </a:cubicBezTo>
                  <a:lnTo>
                    <a:pt x="5772" y="213"/>
                  </a:lnTo>
                  <a:cubicBezTo>
                    <a:pt x="5670" y="257"/>
                    <a:pt x="5016" y="441"/>
                    <a:pt x="4302" y="439"/>
                  </a:cubicBezTo>
                  <a:cubicBezTo>
                    <a:pt x="3588" y="437"/>
                    <a:pt x="2205" y="165"/>
                    <a:pt x="1488" y="201"/>
                  </a:cubicBezTo>
                  <a:cubicBezTo>
                    <a:pt x="750" y="209"/>
                    <a:pt x="270" y="482"/>
                    <a:pt x="0" y="656"/>
                  </a:cubicBezTo>
                  <a:lnTo>
                    <a:pt x="6" y="2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shade val="50000"/>
                    <a:alpha val="45000"/>
                    <a:satMod val="120000"/>
                  </a:schemeClr>
                </a:gs>
                <a:gs pos="100000">
                  <a:schemeClr val="accent3">
                    <a:shade val="80000"/>
                    <a:alpha val="55000"/>
                    <a:satMod val="155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en-US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" name="Freeform 7"/>
            <p:cNvSpPr>
              <a:spLocks/>
            </p:cNvSpPr>
            <p:nvPr userDrawn="1"/>
          </p:nvSpPr>
          <p:spPr bwMode="auto">
            <a:xfrm>
              <a:off x="4533900" y="3107680"/>
              <a:ext cx="4762500" cy="638175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1668" y="564"/>
                </a:cxn>
                <a:cxn ang="0">
                  <a:pos x="3000" y="186"/>
                </a:cxn>
                <a:cxn ang="0">
                  <a:pos x="3000" y="6"/>
                </a:cxn>
                <a:cxn ang="0">
                  <a:pos x="0" y="0"/>
                </a:cxn>
              </a:cxnLst>
              <a:rect l="0" t="0" r="0" b="0"/>
              <a:pathLst>
                <a:path w="3000" h="595">
                  <a:moveTo>
                    <a:pt x="0" y="0"/>
                  </a:moveTo>
                  <a:cubicBezTo>
                    <a:pt x="174" y="102"/>
                    <a:pt x="1168" y="533"/>
                    <a:pt x="1668" y="564"/>
                  </a:cubicBezTo>
                  <a:cubicBezTo>
                    <a:pt x="2168" y="595"/>
                    <a:pt x="2778" y="279"/>
                    <a:pt x="3000" y="186"/>
                  </a:cubicBezTo>
                  <a:lnTo>
                    <a:pt x="3000" y="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3">
                    <a:shade val="50000"/>
                    <a:alpha val="30000"/>
                    <a:satMod val="130000"/>
                  </a:schemeClr>
                </a:gs>
                <a:gs pos="80000">
                  <a:schemeClr val="accent2">
                    <a:shade val="75000"/>
                    <a:alpha val="45000"/>
                    <a:satMod val="140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en-US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16" name="Group 1"/>
            <p:cNvGrpSpPr/>
            <p:nvPr userDrawn="1"/>
          </p:nvGrpSpPr>
          <p:grpSpPr>
            <a:xfrm>
              <a:off x="133383" y="3317232"/>
              <a:ext cx="9180548" cy="649224"/>
              <a:chOff x="-19045" y="216550"/>
              <a:chExt cx="9180548" cy="649224"/>
            </a:xfrm>
          </p:grpSpPr>
          <p:sp>
            <p:nvSpPr>
              <p:cNvPr id="17" name="Freeform 11"/>
              <p:cNvSpPr>
                <a:spLocks/>
              </p:cNvSpPr>
              <p:nvPr/>
            </p:nvSpPr>
            <p:spPr bwMode="auto">
              <a:xfrm rot="21435692">
                <a:off x="-19045" y="216550"/>
                <a:ext cx="9163050" cy="649224"/>
              </a:xfrm>
              <a:custGeom>
                <a:avLst>
                  <a:gd name="A1" fmla="val 0"/>
                  <a:gd name="A2" fmla="val 0"/>
                  <a:gd name="A3" fmla="val 0"/>
                  <a:gd name="A4" fmla="val 0"/>
                  <a:gd name="A5" fmla="val 0"/>
                  <a:gd name="A6" fmla="val 0"/>
                  <a:gd name="A7" fmla="val 0"/>
                  <a:gd name="A8" fmla="val 0"/>
                </a:avLst>
                <a:gdLst/>
                <a:ahLst/>
                <a:cxnLst>
                  <a:cxn ang="0">
                    <a:pos x="0" y="966"/>
                  </a:cxn>
                  <a:cxn ang="0">
                    <a:pos x="1608" y="282"/>
                  </a:cxn>
                  <a:cxn ang="0">
                    <a:pos x="4110" y="1008"/>
                  </a:cxn>
                  <a:cxn ang="0">
                    <a:pos x="5772" y="0"/>
                  </a:cxn>
                </a:cxnLst>
                <a:rect l="0" t="0" r="0" b="0"/>
                <a:pathLst>
                  <a:path w="5772" h="1055">
                    <a:moveTo>
                      <a:pt x="0" y="966"/>
                    </a:moveTo>
                    <a:cubicBezTo>
                      <a:pt x="282" y="738"/>
                      <a:pt x="923" y="275"/>
                      <a:pt x="1608" y="282"/>
                    </a:cubicBezTo>
                    <a:cubicBezTo>
                      <a:pt x="2293" y="289"/>
                      <a:pt x="3416" y="1055"/>
                      <a:pt x="4110" y="1008"/>
                    </a:cubicBezTo>
                    <a:cubicBezTo>
                      <a:pt x="4804" y="961"/>
                      <a:pt x="5426" y="210"/>
                      <a:pt x="5772" y="0"/>
                    </a:cubicBezTo>
                  </a:path>
                </a:pathLst>
              </a:custGeom>
              <a:noFill/>
              <a:ln w="10795" cap="flat" cmpd="sng" algn="ctr">
                <a:gradFill>
                  <a:gsLst>
                    <a:gs pos="74000">
                      <a:schemeClr val="accent3">
                        <a:shade val="75000"/>
                      </a:schemeClr>
                    </a:gs>
                    <a:gs pos="86000">
                      <a:schemeClr val="tx1">
                        <a:alpha val="29000"/>
                      </a:schemeClr>
                    </a:gs>
                    <a:gs pos="16000">
                      <a:schemeClr val="accent2">
                        <a:shade val="75000"/>
                        <a:alpha val="56000"/>
                      </a:schemeClr>
                    </a:gs>
                  </a:gsLst>
                  <a:lin ang="5400000" scaled="1"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endParaRPr kumimoji="0" lang="en-US"/>
              </a:p>
            </p:txBody>
          </p:sp>
          <p:sp>
            <p:nvSpPr>
              <p:cNvPr id="19" name="Freeform 12"/>
              <p:cNvSpPr>
                <a:spLocks/>
              </p:cNvSpPr>
              <p:nvPr/>
            </p:nvSpPr>
            <p:spPr bwMode="auto">
              <a:xfrm rot="21435692">
                <a:off x="-14309" y="290003"/>
                <a:ext cx="9175812" cy="530352"/>
              </a:xfrm>
              <a:custGeom>
                <a:avLst>
                  <a:gd name="A1" fmla="val 0"/>
                  <a:gd name="A2" fmla="val 0"/>
                  <a:gd name="A3" fmla="val 0"/>
                  <a:gd name="A4" fmla="val 0"/>
                  <a:gd name="A5" fmla="val 0"/>
                  <a:gd name="A6" fmla="val 0"/>
                  <a:gd name="A7" fmla="val 0"/>
                  <a:gd name="A8" fmla="val 0"/>
                </a:avLst>
                <a:gdLst/>
                <a:ahLst/>
                <a:cxnLst>
                  <a:cxn ang="0">
                    <a:pos x="0" y="732"/>
                  </a:cxn>
                  <a:cxn ang="0">
                    <a:pos x="1638" y="228"/>
                  </a:cxn>
                  <a:cxn ang="0">
                    <a:pos x="4122" y="816"/>
                  </a:cxn>
                  <a:cxn ang="0">
                    <a:pos x="5766" y="0"/>
                  </a:cxn>
                </a:cxnLst>
                <a:rect l="0" t="0" r="0" b="0"/>
                <a:pathLst>
                  <a:path w="5766" h="854">
                    <a:moveTo>
                      <a:pt x="0" y="732"/>
                    </a:moveTo>
                    <a:cubicBezTo>
                      <a:pt x="273" y="647"/>
                      <a:pt x="951" y="214"/>
                      <a:pt x="1638" y="228"/>
                    </a:cubicBezTo>
                    <a:cubicBezTo>
                      <a:pt x="2325" y="242"/>
                      <a:pt x="3434" y="854"/>
                      <a:pt x="4122" y="816"/>
                    </a:cubicBezTo>
                    <a:cubicBezTo>
                      <a:pt x="4810" y="778"/>
                      <a:pt x="5424" y="170"/>
                      <a:pt x="5766" y="0"/>
                    </a:cubicBezTo>
                  </a:path>
                </a:pathLst>
              </a:custGeom>
              <a:noFill/>
              <a:ln w="9525" cap="flat" cmpd="sng" algn="ctr">
                <a:gradFill>
                  <a:gsLst>
                    <a:gs pos="74000">
                      <a:schemeClr val="accent4"/>
                    </a:gs>
                    <a:gs pos="44000">
                      <a:schemeClr val="accent1"/>
                    </a:gs>
                    <a:gs pos="33000">
                      <a:schemeClr val="accent2">
                        <a:alpha val="56000"/>
                      </a:schemeClr>
                    </a:gs>
                  </a:gsLst>
                  <a:lin ang="5400000" scaled="1"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endParaRPr kumimoji="0" lang="en-US"/>
              </a:p>
            </p:txBody>
          </p:sp>
        </p:grp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1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1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1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b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emf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タイトル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>
            <a:normAutofit fontScale="90000"/>
          </a:bodyPr>
          <a:lstStyle/>
          <a:p>
            <a:r>
              <a:rPr lang="ja-JP" altLang="en-US" dirty="0" smtClean="0"/>
              <a:t>近赤外線多天体分光カメラ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>SWIMS</a:t>
            </a:r>
            <a:r>
              <a:rPr lang="ja-JP" altLang="en-US" dirty="0" smtClean="0"/>
              <a:t>の開発状況</a:t>
            </a:r>
            <a:endParaRPr lang="en-US" dirty="0"/>
          </a:p>
        </p:txBody>
      </p:sp>
      <p:sp>
        <p:nvSpPr>
          <p:cNvPr id="9" name="サブタイトル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/>
          <a:p>
            <a:r>
              <a:rPr lang="ja-JP" altLang="en-US" sz="3200" b="1" dirty="0" smtClean="0">
                <a:latin typeface="+mn-ea"/>
              </a:rPr>
              <a:t>小西 真広 </a:t>
            </a:r>
            <a:r>
              <a:rPr lang="en-US" altLang="ja-JP" sz="3200" b="1" dirty="0" smtClean="0">
                <a:latin typeface="+mn-ea"/>
              </a:rPr>
              <a:t>(</a:t>
            </a:r>
            <a:r>
              <a:rPr lang="ja-JP" altLang="en-US" sz="3200" b="1" dirty="0" smtClean="0">
                <a:latin typeface="+mn-ea"/>
              </a:rPr>
              <a:t>東大・天文センター</a:t>
            </a:r>
            <a:r>
              <a:rPr lang="en-US" altLang="ja-JP" sz="3200" b="1" dirty="0" smtClean="0">
                <a:latin typeface="+mn-ea"/>
              </a:rPr>
              <a:t>)</a:t>
            </a:r>
          </a:p>
          <a:p>
            <a:r>
              <a:rPr kumimoji="1" lang="ja-JP" altLang="en-US" dirty="0" smtClean="0">
                <a:latin typeface="+mn-ea"/>
                <a:cs typeface="メイリオ" pitchFamily="50" charset="-128"/>
              </a:rPr>
              <a:t>本原 顕太郎、高橋 </a:t>
            </a:r>
            <a:r>
              <a:rPr lang="ja-JP" altLang="en-US" dirty="0" smtClean="0">
                <a:latin typeface="+mn-ea"/>
                <a:cs typeface="メイリオ" pitchFamily="50" charset="-128"/>
              </a:rPr>
              <a:t>英則、加藤 夏子、</a:t>
            </a:r>
            <a:endParaRPr lang="en-US" altLang="ja-JP" dirty="0" smtClean="0">
              <a:latin typeface="+mn-ea"/>
              <a:cs typeface="メイリオ" pitchFamily="50" charset="-128"/>
            </a:endParaRPr>
          </a:p>
          <a:p>
            <a:r>
              <a:rPr kumimoji="1" lang="ja-JP" altLang="en-US" dirty="0" smtClean="0">
                <a:latin typeface="+mn-ea"/>
                <a:cs typeface="メイリオ" pitchFamily="50" charset="-128"/>
              </a:rPr>
              <a:t>舘内 謙、北川 </a:t>
            </a:r>
            <a:r>
              <a:rPr lang="ja-JP" altLang="en-US" dirty="0" smtClean="0">
                <a:latin typeface="+mn-ea"/>
              </a:rPr>
              <a:t>祐太朗、藤堂 颯哉、小早川 大</a:t>
            </a:r>
            <a:endParaRPr lang="en-US" altLang="en-US" dirty="0">
              <a:latin typeface="+mn-ea"/>
            </a:endParaRPr>
          </a:p>
        </p:txBody>
      </p:sp>
      <p:pic>
        <p:nvPicPr>
          <p:cNvPr id="11" name="Picture 2" descr="http://white.phys.s.u-tokyo.ac.jp/img/logo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0302" y="5666534"/>
            <a:ext cx="1921076" cy="603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749" y="5666534"/>
            <a:ext cx="1996068" cy="517802"/>
          </a:xfrm>
          <a:prstGeom prst="rect">
            <a:avLst/>
          </a:prstGeom>
        </p:spPr>
      </p:pic>
      <p:grpSp>
        <p:nvGrpSpPr>
          <p:cNvPr id="4" name="グループ化 3"/>
          <p:cNvGrpSpPr/>
          <p:nvPr/>
        </p:nvGrpSpPr>
        <p:grpSpPr>
          <a:xfrm>
            <a:off x="289183" y="5517232"/>
            <a:ext cx="2893749" cy="874247"/>
            <a:chOff x="289183" y="5517232"/>
            <a:chExt cx="2893749" cy="874247"/>
          </a:xfrm>
        </p:grpSpPr>
        <p:pic>
          <p:nvPicPr>
            <p:cNvPr id="10" name="Picture 11230" descr="logo1t"/>
            <p:cNvPicPr>
              <a:picLocks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183" y="5517232"/>
              <a:ext cx="973171" cy="874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テキスト ボックス 12"/>
            <p:cNvSpPr txBox="1"/>
            <p:nvPr/>
          </p:nvSpPr>
          <p:spPr>
            <a:xfrm>
              <a:off x="1060236" y="5808575"/>
              <a:ext cx="2122696" cy="446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1600" dirty="0" smtClean="0">
                  <a:latin typeface="Century" panose="02040604050505020304" pitchFamily="18" charset="0"/>
                </a:rPr>
                <a:t>TAO PROJECT</a:t>
              </a:r>
            </a:p>
            <a:p>
              <a:pPr algn="ctr"/>
              <a:r>
                <a:rPr lang="en-US" altLang="ja-JP" sz="700" dirty="0" smtClean="0">
                  <a:latin typeface="Century" panose="02040604050505020304" pitchFamily="18" charset="0"/>
                </a:rPr>
                <a:t>The University of Tokyo Atacama Observatory</a:t>
              </a:r>
              <a:endParaRPr kumimoji="1" lang="ja-JP" altLang="en-US" sz="700" dirty="0">
                <a:latin typeface="Century" panose="02040604050505020304" pitchFamily="18" charset="0"/>
              </a:endParaRPr>
            </a:p>
          </p:txBody>
        </p:sp>
      </p:grpSp>
      <p:sp>
        <p:nvSpPr>
          <p:cNvPr id="2" name="テキスト ボックス 1"/>
          <p:cNvSpPr txBox="1"/>
          <p:nvPr/>
        </p:nvSpPr>
        <p:spPr>
          <a:xfrm>
            <a:off x="28642" y="6525344"/>
            <a:ext cx="55819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dirty="0" smtClean="0"/>
              <a:t>第</a:t>
            </a:r>
            <a:r>
              <a:rPr lang="en-US" altLang="ja-JP" sz="1600" dirty="0" smtClean="0"/>
              <a:t>4</a:t>
            </a:r>
            <a:r>
              <a:rPr lang="ja-JP" altLang="en-US" sz="1600" dirty="0" smtClean="0"/>
              <a:t>回可視赤外線観測装置技術ワークショップ　</a:t>
            </a:r>
            <a:r>
              <a:rPr lang="en-US" altLang="ja-JP" sz="1600" dirty="0" smtClean="0"/>
              <a:t>2014.12.03-04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8349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グループ化 9"/>
          <p:cNvGrpSpPr/>
          <p:nvPr/>
        </p:nvGrpSpPr>
        <p:grpSpPr>
          <a:xfrm>
            <a:off x="6035419" y="3946812"/>
            <a:ext cx="3178282" cy="2825666"/>
            <a:chOff x="4644008" y="564710"/>
            <a:chExt cx="5566372" cy="4948808"/>
          </a:xfrm>
        </p:grpSpPr>
        <p:pic>
          <p:nvPicPr>
            <p:cNvPr id="11" name="図 10"/>
            <p:cNvPicPr>
              <a:picLocks noChangeAspect="1"/>
            </p:cNvPicPr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44008" y="564710"/>
              <a:ext cx="3947160" cy="4876800"/>
            </a:xfrm>
            <a:prstGeom prst="rect">
              <a:avLst/>
            </a:prstGeom>
          </p:spPr>
        </p:pic>
        <p:cxnSp>
          <p:nvCxnSpPr>
            <p:cNvPr id="12" name="直線矢印コネクタ 11"/>
            <p:cNvCxnSpPr/>
            <p:nvPr/>
          </p:nvCxnSpPr>
          <p:spPr>
            <a:xfrm>
              <a:off x="8820472" y="564710"/>
              <a:ext cx="0" cy="4948808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テキスト ボックス 359"/>
            <p:cNvSpPr txBox="1"/>
            <p:nvPr/>
          </p:nvSpPr>
          <p:spPr>
            <a:xfrm>
              <a:off x="8819292" y="2817803"/>
              <a:ext cx="1391088" cy="485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ja-JP"/>
              </a:defPPr>
              <a:lvl1pPr marL="0" algn="l" defTabSz="4176356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088179" algn="l" defTabSz="4176356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176356" algn="l" defTabSz="4176356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264535" algn="l" defTabSz="4176356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352714" algn="l" defTabSz="4176356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0440891" algn="l" defTabSz="4176356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2529070" algn="l" defTabSz="4176356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4617247" algn="l" defTabSz="4176356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6705426" algn="l" defTabSz="4176356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ja-JP" sz="12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メイリオ" pitchFamily="50" charset="-128"/>
                  <a:cs typeface="Times New Roman" panose="02020603050405020304" pitchFamily="18" charset="0"/>
                </a:rPr>
                <a:t>185 mm</a:t>
              </a:r>
              <a:endParaRPr kumimoji="1" lang="ja-JP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ea typeface="メイリオ" pitchFamily="50" charset="-128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面分光ユニット</a:t>
            </a:r>
            <a:endParaRPr 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マスク板と同じ機械的</a:t>
            </a:r>
            <a:r>
              <a:rPr lang="ja-JP" altLang="en-US" dirty="0"/>
              <a:t>インターフェース</a:t>
            </a:r>
            <a:r>
              <a:rPr lang="ja-JP" altLang="en-US" dirty="0" smtClean="0"/>
              <a:t>を有する</a:t>
            </a:r>
            <a:r>
              <a:rPr lang="ja-JP" altLang="en-US" dirty="0" smtClean="0">
                <a:solidFill>
                  <a:srgbClr val="FF0000"/>
                </a:solidFill>
              </a:rPr>
              <a:t>イメージスライサー型</a:t>
            </a:r>
            <a:r>
              <a:rPr lang="ja-JP" altLang="en-US" dirty="0" smtClean="0"/>
              <a:t>面分光光学系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スリット分光と面分光を観測中</a:t>
            </a:r>
            <a:r>
              <a:rPr lang="ja-JP" altLang="en-US" dirty="0" smtClean="0"/>
              <a:t>に</a:t>
            </a:r>
            <a:r>
              <a:rPr lang="ja-JP" altLang="en-US" dirty="0"/>
              <a:t>即座</a:t>
            </a:r>
            <a:r>
              <a:rPr lang="ja-JP" altLang="en-US" dirty="0" smtClean="0"/>
              <a:t>に</a:t>
            </a:r>
            <a:r>
              <a:rPr lang="ja-JP" altLang="en-US" dirty="0" smtClean="0"/>
              <a:t>切り替える</a:t>
            </a:r>
            <a:endParaRPr lang="en-US" altLang="ja-JP" dirty="0" smtClean="0"/>
          </a:p>
          <a:p>
            <a:r>
              <a:rPr lang="ja-JP" altLang="en-US" dirty="0" smtClean="0"/>
              <a:t>視野</a:t>
            </a:r>
            <a:r>
              <a:rPr lang="en-US" altLang="ja-JP" dirty="0" smtClean="0"/>
              <a:t> </a:t>
            </a:r>
            <a:r>
              <a:rPr lang="en-US" altLang="ja-JP" dirty="0"/>
              <a:t>: </a:t>
            </a:r>
            <a:r>
              <a:rPr lang="en-US" altLang="ja-JP" dirty="0" smtClean="0">
                <a:solidFill>
                  <a:srgbClr val="FF0000"/>
                </a:solidFill>
              </a:rPr>
              <a:t>14arcsec </a:t>
            </a:r>
            <a:r>
              <a:rPr lang="en-US" altLang="ja-JP" dirty="0">
                <a:solidFill>
                  <a:srgbClr val="FF0000"/>
                </a:solidFill>
              </a:rPr>
              <a:t>x </a:t>
            </a:r>
            <a:r>
              <a:rPr lang="en-US" altLang="ja-JP" dirty="0" smtClean="0">
                <a:solidFill>
                  <a:srgbClr val="FF0000"/>
                </a:solidFill>
              </a:rPr>
              <a:t>10.4arcsec </a:t>
            </a:r>
            <a:r>
              <a:rPr lang="en-US" altLang="ja-JP" sz="2000" dirty="0" smtClean="0"/>
              <a:t>(</a:t>
            </a:r>
            <a:r>
              <a:rPr lang="ja-JP" altLang="en-US" sz="2000" dirty="0" smtClean="0"/>
              <a:t>すばる搭載時、</a:t>
            </a:r>
            <a:r>
              <a:rPr lang="en-US" altLang="ja-JP" sz="2000" dirty="0" smtClean="0"/>
              <a:t>4 H2RG /arm)</a:t>
            </a:r>
            <a:endParaRPr lang="en-US" altLang="ja-JP" sz="2000" dirty="0"/>
          </a:p>
          <a:p>
            <a:r>
              <a:rPr lang="ja-JP" altLang="en-US" dirty="0" smtClean="0"/>
              <a:t>スライサー </a:t>
            </a:r>
            <a:r>
              <a:rPr lang="en-US" altLang="ja-JP" dirty="0" smtClean="0"/>
              <a:t>: </a:t>
            </a:r>
            <a:r>
              <a:rPr lang="en-US" altLang="ja-JP" dirty="0" smtClean="0">
                <a:solidFill>
                  <a:srgbClr val="FF0000"/>
                </a:solidFill>
              </a:rPr>
              <a:t>0.4 </a:t>
            </a:r>
            <a:r>
              <a:rPr lang="en-US" altLang="ja-JP" dirty="0" err="1" smtClean="0">
                <a:solidFill>
                  <a:srgbClr val="FF0000"/>
                </a:solidFill>
              </a:rPr>
              <a:t>arcsec</a:t>
            </a:r>
            <a:r>
              <a:rPr lang="ja-JP" altLang="en-US" dirty="0" smtClean="0">
                <a:solidFill>
                  <a:srgbClr val="FF0000"/>
                </a:solidFill>
              </a:rPr>
              <a:t>幅</a:t>
            </a:r>
            <a:r>
              <a:rPr lang="ja-JP" altLang="en-US" dirty="0" smtClean="0"/>
              <a:t>、</a:t>
            </a:r>
            <a:r>
              <a:rPr lang="en-US" altLang="ja-JP" dirty="0" smtClean="0"/>
              <a:t>26</a:t>
            </a:r>
            <a:r>
              <a:rPr lang="ja-JP" altLang="en-US" dirty="0"/>
              <a:t>スライス</a:t>
            </a:r>
            <a:endParaRPr lang="en-US" altLang="ja-JP" dirty="0"/>
          </a:p>
          <a:p>
            <a:r>
              <a:rPr lang="ja-JP" altLang="en-US" dirty="0" smtClean="0"/>
              <a:t>光学設計</a:t>
            </a:r>
            <a:r>
              <a:rPr lang="ja-JP" altLang="en-US" dirty="0" smtClean="0"/>
              <a:t>完了 </a:t>
            </a:r>
            <a:r>
              <a:rPr lang="en-US" altLang="ja-JP" sz="2000" dirty="0" smtClean="0"/>
              <a:t>(Kitagawa+14, SPIE)</a:t>
            </a:r>
            <a:endParaRPr lang="en-US" altLang="ja-JP" dirty="0"/>
          </a:p>
          <a:p>
            <a:r>
              <a:rPr lang="ja-JP" altLang="en-US" dirty="0" smtClean="0">
                <a:solidFill>
                  <a:srgbClr val="FF0000"/>
                </a:solidFill>
              </a:rPr>
              <a:t>超精密加工</a:t>
            </a:r>
            <a:r>
              <a:rPr lang="ja-JP" altLang="en-US" dirty="0" smtClean="0"/>
              <a:t>機による製作を検討中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>(</a:t>
            </a:r>
            <a:r>
              <a:rPr lang="ja-JP" altLang="en-US" dirty="0" smtClean="0"/>
              <a:t>理研との共同研究</a:t>
            </a:r>
            <a:r>
              <a:rPr lang="en-US" altLang="ja-JP" dirty="0" smtClean="0"/>
              <a:t>) </a:t>
            </a:r>
            <a:r>
              <a:rPr lang="ja-JP" altLang="en-US" dirty="0" smtClean="0"/>
              <a:t>⇒ 北川講演 </a:t>
            </a:r>
            <a:r>
              <a:rPr lang="en-US" altLang="ja-JP" dirty="0" smtClean="0"/>
              <a:t>(</a:t>
            </a:r>
            <a:r>
              <a:rPr lang="ja-JP" altLang="en-US" dirty="0" smtClean="0"/>
              <a:t>口頭 </a:t>
            </a:r>
            <a:r>
              <a:rPr lang="en-US" altLang="ja-JP" dirty="0" smtClean="0"/>
              <a:t>+ </a:t>
            </a:r>
            <a:r>
              <a:rPr lang="ja-JP" altLang="en-US" dirty="0" smtClean="0"/>
              <a:t>ポスター</a:t>
            </a:r>
            <a:r>
              <a:rPr lang="en-US" altLang="ja-JP" dirty="0" smtClean="0"/>
              <a:t>)</a:t>
            </a:r>
            <a:endParaRPr lang="ja-JP" altLang="en-US" dirty="0"/>
          </a:p>
          <a:p>
            <a:endParaRPr lang="en-US" dirty="0"/>
          </a:p>
        </p:txBody>
      </p:sp>
      <p:grpSp>
        <p:nvGrpSpPr>
          <p:cNvPr id="4" name="グループ化 3"/>
          <p:cNvGrpSpPr/>
          <p:nvPr/>
        </p:nvGrpSpPr>
        <p:grpSpPr>
          <a:xfrm>
            <a:off x="884982" y="4982487"/>
            <a:ext cx="4113904" cy="1789991"/>
            <a:chOff x="-2268760" y="1410018"/>
            <a:chExt cx="7204998" cy="3134950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268760" y="2060848"/>
              <a:ext cx="5775960" cy="2484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6" name="直線矢印コネクタ 5"/>
            <p:cNvCxnSpPr/>
            <p:nvPr/>
          </p:nvCxnSpPr>
          <p:spPr>
            <a:xfrm>
              <a:off x="-2153088" y="1844824"/>
              <a:ext cx="5544616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テキスト ボックス 362"/>
            <p:cNvSpPr txBox="1"/>
            <p:nvPr/>
          </p:nvSpPr>
          <p:spPr>
            <a:xfrm>
              <a:off x="107505" y="1410018"/>
              <a:ext cx="1395871" cy="5390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ja-JP"/>
              </a:defPPr>
              <a:lvl1pPr marL="0" algn="l" defTabSz="4176356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088179" algn="l" defTabSz="4176356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176356" algn="l" defTabSz="4176356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264535" algn="l" defTabSz="4176356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352714" algn="l" defTabSz="4176356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0440891" algn="l" defTabSz="4176356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2529070" algn="l" defTabSz="4176356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4617247" algn="l" defTabSz="4176356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6705426" algn="l" defTabSz="4176356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ja-JP" sz="14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メイリオ" pitchFamily="50" charset="-128"/>
                  <a:cs typeface="Times New Roman" panose="02020603050405020304" pitchFamily="18" charset="0"/>
                </a:rPr>
                <a:t>150 mm</a:t>
              </a:r>
              <a:endParaRPr kumimoji="1" lang="ja-JP" altLang="en-US" sz="1400" b="1" dirty="0">
                <a:solidFill>
                  <a:srgbClr val="000000"/>
                </a:solidFill>
                <a:latin typeface="Times New Roman" panose="02020603050405020304" pitchFamily="18" charset="0"/>
                <a:ea typeface="メイリオ" pitchFamily="50" charset="-128"/>
                <a:cs typeface="Times New Roman" panose="02020603050405020304" pitchFamily="18" charset="0"/>
              </a:endParaRPr>
            </a:p>
          </p:txBody>
        </p:sp>
        <p:cxnSp>
          <p:nvCxnSpPr>
            <p:cNvPr id="8" name="直線矢印コネクタ 7"/>
            <p:cNvCxnSpPr/>
            <p:nvPr/>
          </p:nvCxnSpPr>
          <p:spPr>
            <a:xfrm>
              <a:off x="3707904" y="2060848"/>
              <a:ext cx="0" cy="1944216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テキスト ボックス 364"/>
            <p:cNvSpPr txBox="1"/>
            <p:nvPr/>
          </p:nvSpPr>
          <p:spPr>
            <a:xfrm>
              <a:off x="3697585" y="2817803"/>
              <a:ext cx="1238653" cy="5390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ja-JP"/>
              </a:defPPr>
              <a:lvl1pPr marL="0" algn="l" defTabSz="4176356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088179" algn="l" defTabSz="4176356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176356" algn="l" defTabSz="4176356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264535" algn="l" defTabSz="4176356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352714" algn="l" defTabSz="4176356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0440891" algn="l" defTabSz="4176356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2529070" algn="l" defTabSz="4176356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4617247" algn="l" defTabSz="4176356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6705426" algn="l" defTabSz="4176356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ja-JP" sz="14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メイリオ" pitchFamily="50" charset="-128"/>
                  <a:cs typeface="Times New Roman" panose="02020603050405020304" pitchFamily="18" charset="0"/>
                </a:rPr>
                <a:t>50 mm</a:t>
              </a:r>
              <a:endParaRPr kumimoji="1" lang="ja-JP" altLang="en-US" sz="1400" b="1" dirty="0">
                <a:solidFill>
                  <a:srgbClr val="000000"/>
                </a:solidFill>
                <a:latin typeface="Times New Roman" panose="02020603050405020304" pitchFamily="18" charset="0"/>
                <a:ea typeface="メイリオ" pitchFamily="50" charset="-128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テキスト ボックス 13"/>
          <p:cNvSpPr txBox="1"/>
          <p:nvPr/>
        </p:nvSpPr>
        <p:spPr>
          <a:xfrm>
            <a:off x="611560" y="6381328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Side view</a:t>
            </a:r>
            <a:endParaRPr 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364088" y="6381328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Top 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84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制御</a:t>
            </a:r>
            <a:r>
              <a:rPr lang="ja-JP" altLang="en-US" dirty="0"/>
              <a:t>ソフトウェア</a:t>
            </a:r>
            <a:endParaRPr 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07504" y="1348016"/>
            <a:ext cx="8229600" cy="4389120"/>
          </a:xfrm>
        </p:spPr>
        <p:txBody>
          <a:bodyPr/>
          <a:lstStyle/>
          <a:p>
            <a:r>
              <a:rPr lang="en-US" dirty="0" smtClean="0"/>
              <a:t>Device Control:</a:t>
            </a:r>
          </a:p>
          <a:p>
            <a:pPr lvl="1"/>
            <a:r>
              <a:rPr lang="en-US" dirty="0" smtClean="0"/>
              <a:t>CentOS 6 + Python2.7</a:t>
            </a:r>
          </a:p>
          <a:p>
            <a:pPr lvl="2"/>
            <a:r>
              <a:rPr lang="en-US" dirty="0" smtClean="0"/>
              <a:t>CUI + GUI (Qt4)</a:t>
            </a:r>
          </a:p>
          <a:p>
            <a:pPr lvl="1"/>
            <a:r>
              <a:rPr lang="ja-JP" altLang="en-US" dirty="0" smtClean="0"/>
              <a:t>データ永続化 </a:t>
            </a:r>
            <a:r>
              <a:rPr lang="en-US" altLang="ja-JP" dirty="0" smtClean="0"/>
              <a:t>: MySQL</a:t>
            </a:r>
            <a:endParaRPr lang="en-US" dirty="0" smtClean="0"/>
          </a:p>
        </p:txBody>
      </p:sp>
      <p:grpSp>
        <p:nvGrpSpPr>
          <p:cNvPr id="7" name="グループ化 6"/>
          <p:cNvGrpSpPr/>
          <p:nvPr/>
        </p:nvGrpSpPr>
        <p:grpSpPr>
          <a:xfrm>
            <a:off x="1329124" y="3101548"/>
            <a:ext cx="6485752" cy="3756452"/>
            <a:chOff x="2555776" y="3101548"/>
            <a:chExt cx="6485752" cy="3756452"/>
          </a:xfrm>
        </p:grpSpPr>
        <p:pic>
          <p:nvPicPr>
            <p:cNvPr id="4" name="図 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55776" y="3101548"/>
              <a:ext cx="6485752" cy="3711828"/>
            </a:xfrm>
            <a:prstGeom prst="rect">
              <a:avLst/>
            </a:prstGeom>
          </p:spPr>
        </p:pic>
        <p:sp>
          <p:nvSpPr>
            <p:cNvPr id="5" name="テキスト ボックス 4"/>
            <p:cNvSpPr txBox="1"/>
            <p:nvPr/>
          </p:nvSpPr>
          <p:spPr>
            <a:xfrm>
              <a:off x="2555776" y="6550223"/>
              <a:ext cx="228940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Motohara+14 (SPIE Proc.)</a:t>
              </a:r>
              <a:endParaRPr lang="en-US" sz="1400" dirty="0"/>
            </a:p>
          </p:txBody>
        </p:sp>
      </p:grpSp>
      <p:sp>
        <p:nvSpPr>
          <p:cNvPr id="6" name="コンテンツ プレースホルダー 2"/>
          <p:cNvSpPr txBox="1">
            <a:spLocks/>
          </p:cNvSpPr>
          <p:nvPr/>
        </p:nvSpPr>
        <p:spPr>
          <a:xfrm>
            <a:off x="3923928" y="1348016"/>
            <a:ext cx="5400600" cy="1532728"/>
          </a:xfrm>
          <a:prstGeom prst="rect">
            <a:avLst/>
          </a:prstGeom>
        </p:spPr>
        <p:txBody>
          <a:bodyPr vert="horz">
            <a:normAutofit lnSpcReduction="1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1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1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Web Interface:</a:t>
            </a:r>
          </a:p>
          <a:p>
            <a:pPr lvl="1"/>
            <a:r>
              <a:rPr lang="en-US" dirty="0" smtClean="0"/>
              <a:t>HTML5 + JavaScript Framework + Python WSGI</a:t>
            </a:r>
          </a:p>
          <a:p>
            <a:pPr lvl="2"/>
            <a:r>
              <a:rPr lang="en-US" dirty="0" smtClean="0"/>
              <a:t>Read-only policy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94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初冷却試験 </a:t>
            </a:r>
            <a:r>
              <a:rPr lang="en-US" dirty="0" smtClean="0"/>
              <a:t>@ </a:t>
            </a:r>
            <a:r>
              <a:rPr lang="ja-JP" altLang="en-US" dirty="0" smtClean="0"/>
              <a:t>三鷹</a:t>
            </a:r>
            <a:endParaRPr 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 smtClean="0"/>
              <a:t>光学ベンチのみでの冷却試験</a:t>
            </a:r>
            <a:endParaRPr lang="en-US" altLang="ja-JP" dirty="0" smtClean="0"/>
          </a:p>
          <a:p>
            <a:r>
              <a:rPr lang="ja-JP" altLang="en-US" dirty="0" smtClean="0"/>
              <a:t>冷却時間 </a:t>
            </a:r>
            <a:r>
              <a:rPr lang="en-US" altLang="ja-JP" dirty="0" smtClean="0"/>
              <a:t>: 51</a:t>
            </a:r>
            <a:r>
              <a:rPr lang="ja-JP" altLang="en-US" dirty="0" smtClean="0"/>
              <a:t>時間</a:t>
            </a:r>
            <a:endParaRPr lang="en-US" altLang="ja-JP" dirty="0" smtClean="0"/>
          </a:p>
          <a:p>
            <a:r>
              <a:rPr lang="ja-JP" altLang="en-US" dirty="0" smtClean="0"/>
              <a:t>液体窒素投入量 </a:t>
            </a:r>
            <a:r>
              <a:rPr lang="en-US" altLang="ja-JP" dirty="0" smtClean="0"/>
              <a:t>: 400L</a:t>
            </a:r>
          </a:p>
          <a:p>
            <a:r>
              <a:rPr lang="ja-JP" altLang="en-US" dirty="0" smtClean="0"/>
              <a:t>到達温度</a:t>
            </a:r>
            <a:r>
              <a:rPr lang="ja-JP" altLang="en-US" dirty="0"/>
              <a:t> </a:t>
            </a:r>
            <a:r>
              <a:rPr lang="en-US" altLang="ja-JP" dirty="0" smtClean="0"/>
              <a:t>: </a:t>
            </a:r>
            <a:r>
              <a:rPr lang="ja-JP" altLang="en-US" dirty="0" smtClean="0">
                <a:solidFill>
                  <a:srgbClr val="FF0000"/>
                </a:solidFill>
              </a:rPr>
              <a:t>～</a:t>
            </a:r>
            <a:r>
              <a:rPr lang="en-US" altLang="ja-JP" dirty="0" smtClean="0">
                <a:solidFill>
                  <a:srgbClr val="FF0000"/>
                </a:solidFill>
              </a:rPr>
              <a:t>97K</a:t>
            </a:r>
          </a:p>
          <a:p>
            <a:pPr lvl="1"/>
            <a:r>
              <a:rPr lang="ja-JP" altLang="en-US" dirty="0" smtClean="0"/>
              <a:t>熱パスの締付けが</a:t>
            </a:r>
            <a:r>
              <a:rPr lang="ja-JP" altLang="en-US" dirty="0" smtClean="0"/>
              <a:t>緩んでいた</a:t>
            </a:r>
            <a:r>
              <a:rPr lang="ja-JP" altLang="en-US" dirty="0" smtClean="0"/>
              <a:t>疑い</a:t>
            </a:r>
            <a:endParaRPr 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238158" y="2090767"/>
            <a:ext cx="4499992" cy="2999995"/>
          </a:xfrm>
          <a:prstGeom prst="rect">
            <a:avLst/>
          </a:prstGeom>
          <a:effectLst>
            <a:softEdge rad="31750"/>
          </a:effectLst>
        </p:spPr>
      </p:pic>
      <p:grpSp>
        <p:nvGrpSpPr>
          <p:cNvPr id="11" name="グループ化 10"/>
          <p:cNvGrpSpPr/>
          <p:nvPr/>
        </p:nvGrpSpPr>
        <p:grpSpPr>
          <a:xfrm>
            <a:off x="251520" y="3717032"/>
            <a:ext cx="4791705" cy="3068962"/>
            <a:chOff x="-2" y="3929752"/>
            <a:chExt cx="4572002" cy="2928248"/>
          </a:xfrm>
        </p:grpSpPr>
        <p:pic>
          <p:nvPicPr>
            <p:cNvPr id="4" name="図 3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5726"/>
            <a:stretch/>
          </p:blipFill>
          <p:spPr>
            <a:xfrm>
              <a:off x="430560" y="3929752"/>
              <a:ext cx="4141440" cy="2928247"/>
            </a:xfrm>
            <a:prstGeom prst="rect">
              <a:avLst/>
            </a:prstGeom>
          </p:spPr>
        </p:pic>
        <p:sp>
          <p:nvSpPr>
            <p:cNvPr id="6" name="テキスト ボックス 5"/>
            <p:cNvSpPr txBox="1"/>
            <p:nvPr/>
          </p:nvSpPr>
          <p:spPr>
            <a:xfrm>
              <a:off x="-2" y="3933056"/>
              <a:ext cx="723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300K</a:t>
              </a:r>
              <a:endParaRPr lang="en-US" dirty="0"/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-2" y="4642146"/>
              <a:ext cx="723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200K</a:t>
              </a:r>
              <a:endParaRPr lang="en-US" dirty="0"/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-2" y="5374169"/>
              <a:ext cx="723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100K</a:t>
              </a:r>
              <a:endParaRPr lang="en-US" dirty="0"/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1547664" y="6488668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</a:t>
              </a:r>
              <a:r>
                <a:rPr lang="ja-JP" altLang="en-US" dirty="0" smtClean="0"/>
                <a:t>日</a:t>
              </a:r>
              <a:endParaRPr lang="en-US" dirty="0"/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2664768" y="6488668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</a:t>
              </a:r>
              <a:r>
                <a:rPr lang="ja-JP" altLang="en-US" dirty="0" smtClean="0"/>
                <a:t>日</a:t>
              </a:r>
              <a:endParaRPr lang="en-US" dirty="0"/>
            </a:p>
          </p:txBody>
        </p:sp>
      </p:grpSp>
      <p:sp>
        <p:nvSpPr>
          <p:cNvPr id="12" name="テキスト ボックス 11"/>
          <p:cNvSpPr txBox="1"/>
          <p:nvPr/>
        </p:nvSpPr>
        <p:spPr>
          <a:xfrm>
            <a:off x="5076056" y="5949280"/>
            <a:ext cx="3995936" cy="830997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ja-JP" altLang="en-US" sz="2400" dirty="0" smtClean="0"/>
              <a:t>現在、光学系バッフル等を載せて第</a:t>
            </a:r>
            <a:r>
              <a:rPr lang="en-US" altLang="ja-JP" sz="2400" dirty="0" smtClean="0"/>
              <a:t>2</a:t>
            </a:r>
            <a:r>
              <a:rPr lang="ja-JP" altLang="en-US" sz="2400" dirty="0" smtClean="0"/>
              <a:t>回冷却試験を実施中。</a:t>
            </a:r>
            <a:endParaRPr lang="en-US" altLang="ja-JP" sz="2400" dirty="0" smtClean="0"/>
          </a:p>
        </p:txBody>
      </p:sp>
    </p:spTree>
    <p:extLst>
      <p:ext uri="{BB962C8B-B14F-4D97-AF65-F5344CB8AC3E}">
        <p14:creationId xmlns:p14="http://schemas.microsoft.com/office/powerpoint/2010/main" val="4586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363272" cy="1143000"/>
          </a:xfrm>
        </p:spPr>
        <p:txBody>
          <a:bodyPr>
            <a:normAutofit fontScale="90000"/>
          </a:bodyPr>
          <a:lstStyle/>
          <a:p>
            <a:r>
              <a:rPr lang="ja-JP" altLang="en-US" dirty="0" smtClean="0"/>
              <a:t>たわみ試験 </a:t>
            </a:r>
            <a:r>
              <a:rPr lang="en-US" altLang="ja-JP" dirty="0" smtClean="0"/>
              <a:t>w/ Telescope Simulator</a:t>
            </a:r>
            <a:endParaRPr 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4208" y="1340768"/>
            <a:ext cx="2642371" cy="176400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496" y="1451952"/>
            <a:ext cx="8939508" cy="4389120"/>
          </a:xfrm>
        </p:spPr>
        <p:txBody>
          <a:bodyPr/>
          <a:lstStyle/>
          <a:p>
            <a:r>
              <a:rPr lang="ja-JP" altLang="en-US" dirty="0" smtClean="0"/>
              <a:t>目的 </a:t>
            </a:r>
            <a:r>
              <a:rPr lang="en-US" altLang="ja-JP" dirty="0" smtClean="0"/>
              <a:t>: </a:t>
            </a:r>
            <a:r>
              <a:rPr lang="ja-JP" altLang="en-US" dirty="0" smtClean="0"/>
              <a:t>装置を傾けて、</a:t>
            </a:r>
            <a:r>
              <a:rPr lang="ja-JP" altLang="en-US" dirty="0"/>
              <a:t>デュワー壁に</a:t>
            </a:r>
            <a:r>
              <a:rPr lang="ja-JP" altLang="en-US" dirty="0" smtClean="0"/>
              <a:t>対し</a:t>
            </a:r>
            <a:r>
              <a:rPr lang="ja-JP" altLang="en-US" dirty="0"/>
              <a:t>て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光学ベンチがどの</a:t>
            </a:r>
            <a:r>
              <a:rPr lang="ja-JP" altLang="en-US" dirty="0"/>
              <a:t>程度</a:t>
            </a:r>
            <a:r>
              <a:rPr lang="ja-JP" altLang="en-US" dirty="0" smtClean="0"/>
              <a:t>動くかを測定 </a:t>
            </a:r>
            <a:r>
              <a:rPr lang="en-US" altLang="ja-JP" dirty="0" smtClean="0"/>
              <a:t>(</a:t>
            </a:r>
            <a:r>
              <a:rPr lang="ja-JP" altLang="en-US" dirty="0" smtClean="0"/>
              <a:t>常温</a:t>
            </a:r>
            <a:r>
              <a:rPr lang="en-US" altLang="ja-JP" dirty="0" smtClean="0"/>
              <a:t>)</a:t>
            </a:r>
          </a:p>
          <a:p>
            <a:pPr lvl="1"/>
            <a:r>
              <a:rPr lang="ja-JP" altLang="en-US" dirty="0" smtClean="0"/>
              <a:t>焦点面にレーザーセンサ </a:t>
            </a:r>
            <a:r>
              <a:rPr lang="en-US" altLang="ja-JP" dirty="0" smtClean="0"/>
              <a:t>(Keyence) </a:t>
            </a:r>
            <a:r>
              <a:rPr lang="ja-JP" altLang="en-US" dirty="0" smtClean="0"/>
              <a:t>を配置</a:t>
            </a:r>
            <a:endParaRPr lang="en-US" altLang="ja-JP" dirty="0" smtClean="0"/>
          </a:p>
          <a:p>
            <a:pPr lvl="2"/>
            <a:r>
              <a:rPr lang="ja-JP" altLang="en-US" dirty="0" smtClean="0"/>
              <a:t>保証外だが、中真空でも動作を確認できた</a:t>
            </a:r>
            <a:endParaRPr lang="en-US" altLang="ja-JP" dirty="0" smtClean="0"/>
          </a:p>
          <a:p>
            <a:r>
              <a:rPr lang="ja-JP" altLang="en-US" dirty="0" smtClean="0"/>
              <a:t>結果 </a:t>
            </a:r>
            <a:r>
              <a:rPr lang="en-US" altLang="ja-JP" dirty="0" smtClean="0"/>
              <a:t>: </a:t>
            </a:r>
            <a:r>
              <a:rPr lang="ja-JP" altLang="en-US" dirty="0" smtClean="0"/>
              <a:t>横倒し姿勢において最大</a:t>
            </a:r>
            <a:r>
              <a:rPr lang="en-US" altLang="ja-JP" dirty="0" smtClean="0"/>
              <a:t>140</a:t>
            </a:r>
            <a:r>
              <a:rPr lang="en-US" altLang="ja-JP" dirty="0" smtClean="0">
                <a:sym typeface="Symbol" panose="05050102010706020507" pitchFamily="18" charset="2"/>
              </a:rPr>
              <a:t></a:t>
            </a:r>
            <a:r>
              <a:rPr lang="en-US" altLang="ja-JP" dirty="0" smtClean="0"/>
              <a:t>m</a:t>
            </a:r>
            <a:r>
              <a:rPr lang="ja-JP" altLang="en-US" dirty="0" smtClean="0"/>
              <a:t>の変位を</a:t>
            </a:r>
            <a:r>
              <a:rPr lang="ja-JP" altLang="en-US" dirty="0" smtClean="0"/>
              <a:t>確認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焦点面内に</a:t>
            </a:r>
            <a:r>
              <a:rPr lang="en-US" altLang="ja-JP" dirty="0" smtClean="0"/>
              <a:t>0.6pix</a:t>
            </a:r>
            <a:r>
              <a:rPr lang="ja-JP" altLang="en-US" dirty="0" smtClean="0"/>
              <a:t>相当、光軸方向に</a:t>
            </a:r>
            <a:r>
              <a:rPr lang="en-US" altLang="ja-JP" dirty="0" smtClean="0"/>
              <a:t>0.02arcsec</a:t>
            </a:r>
            <a:r>
              <a:rPr lang="ja-JP" altLang="en-US" dirty="0" smtClean="0"/>
              <a:t>相当</a:t>
            </a:r>
            <a:endParaRPr lang="en-US" altLang="ja-JP" dirty="0" smtClean="0"/>
          </a:p>
          <a:p>
            <a:pPr lvl="1"/>
            <a:r>
              <a:rPr lang="ja-JP" altLang="en-US" dirty="0" smtClean="0">
                <a:solidFill>
                  <a:srgbClr val="FF0000"/>
                </a:solidFill>
              </a:rPr>
              <a:t>光学性能には影響を及ぼさない</a:t>
            </a:r>
            <a:r>
              <a:rPr lang="ja-JP" altLang="en-US" dirty="0" smtClean="0"/>
              <a:t>範囲に収まって</a:t>
            </a:r>
            <a:r>
              <a:rPr lang="ja-JP" altLang="en-US" dirty="0" smtClean="0"/>
              <a:t>いる</a:t>
            </a:r>
            <a:endParaRPr lang="en-US" dirty="0"/>
          </a:p>
        </p:txBody>
      </p:sp>
      <p:grpSp>
        <p:nvGrpSpPr>
          <p:cNvPr id="13" name="グループ化 12"/>
          <p:cNvGrpSpPr>
            <a:grpSpLocks noChangeAspect="1"/>
          </p:cNvGrpSpPr>
          <p:nvPr/>
        </p:nvGrpSpPr>
        <p:grpSpPr>
          <a:xfrm>
            <a:off x="683568" y="4437112"/>
            <a:ext cx="7337523" cy="1980000"/>
            <a:chOff x="168996" y="4437112"/>
            <a:chExt cx="8806008" cy="2376264"/>
          </a:xfrm>
        </p:grpSpPr>
        <p:pic>
          <p:nvPicPr>
            <p:cNvPr id="4108" name="Picture 12" descr="IMG_5428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996" y="5056362"/>
              <a:ext cx="1713941" cy="1137765"/>
            </a:xfrm>
            <a:prstGeom prst="rect">
              <a:avLst/>
            </a:prstGeom>
            <a:noFill/>
            <a:effectLst>
              <a:softEdge rad="3175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" name="グループ化 6"/>
            <p:cNvGrpSpPr/>
            <p:nvPr/>
          </p:nvGrpSpPr>
          <p:grpSpPr>
            <a:xfrm>
              <a:off x="2020798" y="4437112"/>
              <a:ext cx="6954206" cy="1137765"/>
              <a:chOff x="2020798" y="4384581"/>
              <a:chExt cx="6954206" cy="1137765"/>
            </a:xfrm>
          </p:grpSpPr>
          <p:pic>
            <p:nvPicPr>
              <p:cNvPr id="4100" name="Picture 4" descr="IMG_5438.JPG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61063" y="4384581"/>
                <a:ext cx="1713941" cy="1137765"/>
              </a:xfrm>
              <a:prstGeom prst="rect">
                <a:avLst/>
              </a:prstGeom>
              <a:noFill/>
              <a:effectLst>
                <a:softEdge rad="3175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02" name="Picture 6" descr="IMG_5441.JPG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14306" y="4384581"/>
                <a:ext cx="1713941" cy="1137765"/>
              </a:xfrm>
              <a:prstGeom prst="rect">
                <a:avLst/>
              </a:prstGeom>
              <a:noFill/>
              <a:effectLst>
                <a:softEdge rad="3175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04" name="Picture 8" descr="IMG_5442.JPG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67552" y="4384581"/>
                <a:ext cx="1713941" cy="1137765"/>
              </a:xfrm>
              <a:prstGeom prst="rect">
                <a:avLst/>
              </a:prstGeom>
              <a:noFill/>
              <a:effectLst>
                <a:softEdge rad="3175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06" name="Picture 10" descr="IMG_5443.JPG"/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20798" y="4384581"/>
                <a:ext cx="1713941" cy="1137765"/>
              </a:xfrm>
              <a:prstGeom prst="rect">
                <a:avLst/>
              </a:prstGeom>
              <a:noFill/>
              <a:effectLst>
                <a:softEdge rad="3175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右矢印 5"/>
              <p:cNvSpPr/>
              <p:nvPr/>
            </p:nvSpPr>
            <p:spPr>
              <a:xfrm>
                <a:off x="3593349" y="4809447"/>
                <a:ext cx="315593" cy="288032"/>
              </a:xfrm>
              <a:prstGeom prst="rightArrow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右矢印 18"/>
              <p:cNvSpPr/>
              <p:nvPr/>
            </p:nvSpPr>
            <p:spPr>
              <a:xfrm>
                <a:off x="5340103" y="4809447"/>
                <a:ext cx="315593" cy="288032"/>
              </a:xfrm>
              <a:prstGeom prst="rightArrow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右矢印 19"/>
              <p:cNvSpPr/>
              <p:nvPr/>
            </p:nvSpPr>
            <p:spPr>
              <a:xfrm>
                <a:off x="7086857" y="4809447"/>
                <a:ext cx="315593" cy="288032"/>
              </a:xfrm>
              <a:prstGeom prst="rightArrow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" name="グループ化 3"/>
            <p:cNvGrpSpPr/>
            <p:nvPr/>
          </p:nvGrpSpPr>
          <p:grpSpPr>
            <a:xfrm>
              <a:off x="2020798" y="5675611"/>
              <a:ext cx="6954206" cy="1137765"/>
              <a:chOff x="2020798" y="5675611"/>
              <a:chExt cx="6954206" cy="1137765"/>
            </a:xfrm>
          </p:grpSpPr>
          <p:pic>
            <p:nvPicPr>
              <p:cNvPr id="4110" name="Picture 14" descr="IMG_5444.JPG"/>
              <p:cNvPicPr>
                <a:picLocks noChangeAspect="1" noChangeArrowheads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20798" y="5675611"/>
                <a:ext cx="1713941" cy="1137765"/>
              </a:xfrm>
              <a:prstGeom prst="rect">
                <a:avLst/>
              </a:prstGeom>
              <a:noFill/>
              <a:effectLst>
                <a:softEdge rad="3175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12" name="Picture 16" descr="IMG_5446.JPG"/>
              <p:cNvPicPr>
                <a:picLocks noChangeAspect="1" noChangeArrowheads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67554" y="5675611"/>
                <a:ext cx="1713941" cy="1137765"/>
              </a:xfrm>
              <a:prstGeom prst="rect">
                <a:avLst/>
              </a:prstGeom>
              <a:noFill/>
              <a:effectLst>
                <a:softEdge rad="3175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14" name="Picture 18" descr="IMG_5447.JPG"/>
              <p:cNvPicPr>
                <a:picLocks noChangeAspect="1" noChangeArrowheads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14310" y="5675611"/>
                <a:ext cx="1713941" cy="1137765"/>
              </a:xfrm>
              <a:prstGeom prst="rect">
                <a:avLst/>
              </a:prstGeom>
              <a:noFill/>
              <a:effectLst>
                <a:softEdge rad="3175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16" name="Picture 20" descr="IMG_5448.JPG"/>
              <p:cNvPicPr>
                <a:picLocks noChangeAspect="1" noChangeArrowheads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61063" y="5675611"/>
                <a:ext cx="1713941" cy="1137765"/>
              </a:xfrm>
              <a:prstGeom prst="rect">
                <a:avLst/>
              </a:prstGeom>
              <a:noFill/>
              <a:effectLst>
                <a:softEdge rad="3175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右矢印 24"/>
              <p:cNvSpPr/>
              <p:nvPr/>
            </p:nvSpPr>
            <p:spPr>
              <a:xfrm>
                <a:off x="3593350" y="6100477"/>
                <a:ext cx="315593" cy="288032"/>
              </a:xfrm>
              <a:prstGeom prst="rightArrow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右矢印 25"/>
              <p:cNvSpPr/>
              <p:nvPr/>
            </p:nvSpPr>
            <p:spPr>
              <a:xfrm>
                <a:off x="5340106" y="6100477"/>
                <a:ext cx="315593" cy="288032"/>
              </a:xfrm>
              <a:prstGeom prst="rightArrow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右矢印 26"/>
              <p:cNvSpPr/>
              <p:nvPr/>
            </p:nvSpPr>
            <p:spPr>
              <a:xfrm>
                <a:off x="7086862" y="6100477"/>
                <a:ext cx="315593" cy="288032"/>
              </a:xfrm>
              <a:prstGeom prst="rightArrow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右矢印 16"/>
            <p:cNvSpPr/>
            <p:nvPr/>
          </p:nvSpPr>
          <p:spPr>
            <a:xfrm rot="2700000">
              <a:off x="1824525" y="5995696"/>
              <a:ext cx="315593" cy="288032"/>
            </a:xfrm>
            <a:prstGeom prst="rightArrow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右矢印 17"/>
            <p:cNvSpPr/>
            <p:nvPr/>
          </p:nvSpPr>
          <p:spPr>
            <a:xfrm rot="18900000">
              <a:off x="1819306" y="4943778"/>
              <a:ext cx="315593" cy="288032"/>
            </a:xfrm>
            <a:prstGeom prst="rightArrow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テキスト ボックス 27"/>
          <p:cNvSpPr txBox="1"/>
          <p:nvPr/>
        </p:nvSpPr>
        <p:spPr>
          <a:xfrm>
            <a:off x="5040560" y="6393399"/>
            <a:ext cx="4067944" cy="46166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ja-JP" altLang="en-US" sz="2400" dirty="0" smtClean="0"/>
              <a:t>近日中に冷却下でも測定予定。</a:t>
            </a:r>
            <a:endParaRPr lang="en-US" altLang="ja-JP" sz="2400" dirty="0" smtClean="0"/>
          </a:p>
        </p:txBody>
      </p:sp>
    </p:spTree>
    <p:extLst>
      <p:ext uri="{BB962C8B-B14F-4D97-AF65-F5344CB8AC3E}">
        <p14:creationId xmlns:p14="http://schemas.microsoft.com/office/powerpoint/2010/main" val="214529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8144" y="4815154"/>
            <a:ext cx="3168352" cy="1782198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Schedule</a:t>
            </a:r>
            <a:endParaRPr lang="en-US" dirty="0"/>
          </a:p>
        </p:txBody>
      </p:sp>
      <p:grpSp>
        <p:nvGrpSpPr>
          <p:cNvPr id="16" name="グループ化 15"/>
          <p:cNvGrpSpPr/>
          <p:nvPr/>
        </p:nvGrpSpPr>
        <p:grpSpPr>
          <a:xfrm>
            <a:off x="107504" y="1772816"/>
            <a:ext cx="396000" cy="4608000"/>
            <a:chOff x="97160" y="1556792"/>
            <a:chExt cx="360040" cy="3816424"/>
          </a:xfrm>
        </p:grpSpPr>
        <p:sp>
          <p:nvSpPr>
            <p:cNvPr id="5" name="ホームベース 4"/>
            <p:cNvSpPr/>
            <p:nvPr/>
          </p:nvSpPr>
          <p:spPr>
            <a:xfrm rot="5400000">
              <a:off x="-190872" y="1844824"/>
              <a:ext cx="936104" cy="360040"/>
            </a:xfrm>
            <a:prstGeom prst="homePlat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2015</a:t>
              </a:r>
              <a:endParaRPr lang="en-US" dirty="0"/>
            </a:p>
          </p:txBody>
        </p:sp>
        <p:sp>
          <p:nvSpPr>
            <p:cNvPr id="6" name="ホームベース 5"/>
            <p:cNvSpPr/>
            <p:nvPr/>
          </p:nvSpPr>
          <p:spPr>
            <a:xfrm rot="5400000">
              <a:off x="-190872" y="2804931"/>
              <a:ext cx="936104" cy="360040"/>
            </a:xfrm>
            <a:prstGeom prst="homePlat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2016</a:t>
              </a:r>
              <a:endParaRPr lang="en-US" dirty="0"/>
            </a:p>
          </p:txBody>
        </p:sp>
        <p:sp>
          <p:nvSpPr>
            <p:cNvPr id="7" name="ホームベース 6"/>
            <p:cNvSpPr/>
            <p:nvPr/>
          </p:nvSpPr>
          <p:spPr>
            <a:xfrm rot="5400000">
              <a:off x="-190872" y="3765038"/>
              <a:ext cx="936104" cy="360040"/>
            </a:xfrm>
            <a:prstGeom prst="homePlat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2017</a:t>
              </a:r>
              <a:endParaRPr lang="en-US" dirty="0"/>
            </a:p>
          </p:txBody>
        </p:sp>
        <p:sp>
          <p:nvSpPr>
            <p:cNvPr id="8" name="ホームベース 7"/>
            <p:cNvSpPr/>
            <p:nvPr/>
          </p:nvSpPr>
          <p:spPr>
            <a:xfrm rot="5400000">
              <a:off x="-190872" y="4725144"/>
              <a:ext cx="936104" cy="360040"/>
            </a:xfrm>
            <a:prstGeom prst="homePlat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2018</a:t>
              </a:r>
              <a:endParaRPr lang="en-US" dirty="0"/>
            </a:p>
          </p:txBody>
        </p:sp>
      </p:grpSp>
      <p:sp>
        <p:nvSpPr>
          <p:cNvPr id="10" name="線吹き出し 2 9"/>
          <p:cNvSpPr/>
          <p:nvPr/>
        </p:nvSpPr>
        <p:spPr>
          <a:xfrm>
            <a:off x="1115616" y="1772816"/>
            <a:ext cx="6543394" cy="523220"/>
          </a:xfrm>
          <a:prstGeom prst="callout2">
            <a:avLst>
              <a:gd name="adj1" fmla="val 49721"/>
              <a:gd name="adj2" fmla="val -475"/>
              <a:gd name="adj3" fmla="val 49721"/>
              <a:gd name="adj4" fmla="val -6250"/>
              <a:gd name="adj5" fmla="val 103872"/>
              <a:gd name="adj6" fmla="val -8494"/>
            </a:avLst>
          </a:prstGeom>
          <a:solidFill>
            <a:srgbClr val="FFFFFF">
              <a:alpha val="69804"/>
            </a:srgbClr>
          </a:solidFill>
          <a:ln cap="rnd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r>
              <a:rPr lang="en-US" sz="2800" dirty="0" smtClean="0"/>
              <a:t>~2015/12 </a:t>
            </a:r>
            <a:r>
              <a:rPr lang="en-US" sz="2800" dirty="0"/>
              <a:t>: Assembly and Test at </a:t>
            </a:r>
            <a:r>
              <a:rPr lang="en-US" sz="2800" dirty="0" err="1"/>
              <a:t>Mitaka</a:t>
            </a:r>
            <a:endParaRPr lang="en-US" sz="2800" dirty="0"/>
          </a:p>
        </p:txBody>
      </p:sp>
      <p:sp>
        <p:nvSpPr>
          <p:cNvPr id="11" name="線吹き出し 2 10"/>
          <p:cNvSpPr/>
          <p:nvPr/>
        </p:nvSpPr>
        <p:spPr>
          <a:xfrm>
            <a:off x="1115616" y="2596697"/>
            <a:ext cx="7458709" cy="523220"/>
          </a:xfrm>
          <a:prstGeom prst="callout2">
            <a:avLst>
              <a:gd name="adj1" fmla="val 49721"/>
              <a:gd name="adj2" fmla="val -475"/>
              <a:gd name="adj3" fmla="val 49721"/>
              <a:gd name="adj4" fmla="val -6250"/>
              <a:gd name="adj5" fmla="val 50411"/>
              <a:gd name="adj6" fmla="val -8006"/>
            </a:avLst>
          </a:prstGeom>
          <a:solidFill>
            <a:srgbClr val="FFFFFF">
              <a:alpha val="69804"/>
            </a:srgbClr>
          </a:solidFill>
          <a:ln cap="rnd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r>
              <a:rPr lang="en-US" sz="2800" dirty="0"/>
              <a:t>2015/12 : </a:t>
            </a:r>
            <a:r>
              <a:rPr lang="en-US" sz="2800" dirty="0" smtClean="0"/>
              <a:t>Transportation to Subaru Telescope</a:t>
            </a:r>
            <a:endParaRPr lang="en-US" sz="2800" dirty="0"/>
          </a:p>
        </p:txBody>
      </p:sp>
      <p:sp>
        <p:nvSpPr>
          <p:cNvPr id="12" name="線吹き出し 2 11"/>
          <p:cNvSpPr/>
          <p:nvPr/>
        </p:nvSpPr>
        <p:spPr>
          <a:xfrm>
            <a:off x="1115616" y="3420578"/>
            <a:ext cx="7930045" cy="1384995"/>
          </a:xfrm>
          <a:prstGeom prst="callout2">
            <a:avLst>
              <a:gd name="adj1" fmla="val 49721"/>
              <a:gd name="adj2" fmla="val -475"/>
              <a:gd name="adj3" fmla="val 49721"/>
              <a:gd name="adj4" fmla="val -6250"/>
              <a:gd name="adj5" fmla="val 49699"/>
              <a:gd name="adj6" fmla="val -6260"/>
            </a:avLst>
          </a:prstGeom>
          <a:solidFill>
            <a:srgbClr val="FFFFFF">
              <a:alpha val="69804"/>
            </a:srgbClr>
          </a:solidFill>
          <a:ln w="25400" cap="rnd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r>
              <a:rPr lang="en-US" sz="2800" dirty="0" smtClean="0"/>
              <a:t>2016/1-2018/6 : Engineering and </a:t>
            </a:r>
            <a:r>
              <a:rPr lang="en-US" sz="2800" dirty="0" smtClean="0">
                <a:solidFill>
                  <a:srgbClr val="FF0000"/>
                </a:solidFill>
              </a:rPr>
              <a:t>first science observations at Subaru Telescope</a:t>
            </a:r>
            <a:r>
              <a:rPr lang="en-US" sz="2800" dirty="0" smtClean="0"/>
              <a:t> (will be served to open-use observations as a PI instrument)</a:t>
            </a:r>
            <a:endParaRPr lang="en-US" sz="2800" dirty="0"/>
          </a:p>
        </p:txBody>
      </p:sp>
      <p:sp>
        <p:nvSpPr>
          <p:cNvPr id="13" name="線吹き出し 2 12"/>
          <p:cNvSpPr/>
          <p:nvPr/>
        </p:nvSpPr>
        <p:spPr>
          <a:xfrm>
            <a:off x="1115616" y="5106234"/>
            <a:ext cx="5204695" cy="523220"/>
          </a:xfrm>
          <a:prstGeom prst="callout2">
            <a:avLst>
              <a:gd name="adj1" fmla="val 49721"/>
              <a:gd name="adj2" fmla="val -475"/>
              <a:gd name="adj3" fmla="val 49721"/>
              <a:gd name="adj4" fmla="val -6250"/>
              <a:gd name="adj5" fmla="val 126142"/>
              <a:gd name="adj6" fmla="val -10443"/>
            </a:avLst>
          </a:prstGeom>
          <a:solidFill>
            <a:srgbClr val="FFFFFF">
              <a:alpha val="69804"/>
            </a:srgbClr>
          </a:solidFill>
          <a:ln cap="rnd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r>
              <a:rPr lang="en-US" sz="2800" dirty="0" smtClean="0"/>
              <a:t>2018/6 : Transportation to Chile</a:t>
            </a:r>
            <a:endParaRPr lang="en-US" sz="2800" dirty="0"/>
          </a:p>
        </p:txBody>
      </p:sp>
      <p:sp>
        <p:nvSpPr>
          <p:cNvPr id="14" name="線吹き出し 2 13"/>
          <p:cNvSpPr/>
          <p:nvPr/>
        </p:nvSpPr>
        <p:spPr>
          <a:xfrm>
            <a:off x="1115616" y="5930116"/>
            <a:ext cx="7305718" cy="523220"/>
          </a:xfrm>
          <a:prstGeom prst="callout2">
            <a:avLst>
              <a:gd name="adj1" fmla="val 49721"/>
              <a:gd name="adj2" fmla="val -475"/>
              <a:gd name="adj3" fmla="val 49721"/>
              <a:gd name="adj4" fmla="val -6250"/>
              <a:gd name="adj5" fmla="val 85364"/>
              <a:gd name="adj6" fmla="val -8023"/>
            </a:avLst>
          </a:prstGeom>
          <a:solidFill>
            <a:srgbClr val="FFFFFF">
              <a:alpha val="69804"/>
            </a:srgbClr>
          </a:solidFill>
          <a:ln cap="rnd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r>
              <a:rPr lang="en-US" sz="2800" dirty="0" smtClean="0"/>
              <a:t>2018/12 : </a:t>
            </a:r>
            <a:r>
              <a:rPr lang="en-US" sz="2800" dirty="0" smtClean="0">
                <a:solidFill>
                  <a:srgbClr val="FF0000"/>
                </a:solidFill>
              </a:rPr>
              <a:t>First light observation at TAO 6.5m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角丸四角形 2"/>
          <p:cNvSpPr/>
          <p:nvPr/>
        </p:nvSpPr>
        <p:spPr>
          <a:xfrm>
            <a:off x="1115616" y="3420578"/>
            <a:ext cx="7920880" cy="1394576"/>
          </a:xfrm>
          <a:prstGeom prst="roundRect">
            <a:avLst>
              <a:gd name="adj" fmla="val 12295"/>
            </a:avLst>
          </a:prstGeom>
          <a:noFill/>
          <a:ln w="19050" cap="rnd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173080" y="306896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申請中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11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692" y="1268760"/>
            <a:ext cx="8330616" cy="5553744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750404" y="1852080"/>
            <a:ext cx="7643192" cy="4385232"/>
          </a:xfrm>
          <a:solidFill>
            <a:srgbClr val="FFFFFF">
              <a:alpha val="50000"/>
            </a:srgbClr>
          </a:solidFill>
          <a:ln w="63500" cap="rnd">
            <a:solidFill>
              <a:schemeClr val="bg1"/>
            </a:solidFill>
          </a:ln>
          <a:effectLst>
            <a:softEdge rad="31750"/>
          </a:effectLst>
        </p:spPr>
        <p:txBody>
          <a:bodyPr wrap="none" tIns="108000" bIns="108000" anchor="ctr">
            <a:normAutofit fontScale="92500" lnSpcReduction="10000"/>
          </a:bodyPr>
          <a:lstStyle/>
          <a:p>
            <a:pPr>
              <a:lnSpc>
                <a:spcPct val="130000"/>
              </a:lnSpc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altLang="ja-JP" dirty="0"/>
              <a:t>SWIMS </a:t>
            </a:r>
            <a:r>
              <a:rPr lang="en-US" altLang="ja-JP" dirty="0" smtClean="0"/>
              <a:t>: </a:t>
            </a:r>
            <a:r>
              <a:rPr lang="en-US" altLang="ja-JP" sz="2800" b="1" dirty="0" smtClean="0"/>
              <a:t>S</a:t>
            </a:r>
            <a:r>
              <a:rPr lang="en-US" altLang="ja-JP" dirty="0" smtClean="0"/>
              <a:t>imultaneous-color </a:t>
            </a:r>
            <a:r>
              <a:rPr lang="en-US" altLang="ja-JP" sz="2800" b="1" dirty="0" smtClean="0"/>
              <a:t>W</a:t>
            </a:r>
            <a:r>
              <a:rPr lang="en-US" altLang="ja-JP" dirty="0" smtClean="0"/>
              <a:t>ide-field </a:t>
            </a:r>
            <a:r>
              <a:rPr lang="en-US" altLang="ja-JP" sz="2800" b="1" dirty="0" smtClean="0"/>
              <a:t>I</a:t>
            </a:r>
            <a:r>
              <a:rPr lang="en-US" altLang="ja-JP" dirty="0" smtClean="0"/>
              <a:t>nfrared </a:t>
            </a:r>
            <a:br>
              <a:rPr lang="en-US" altLang="ja-JP" dirty="0" smtClean="0"/>
            </a:br>
            <a:r>
              <a:rPr lang="en-US" altLang="ja-JP" sz="2800" b="1" dirty="0" smtClean="0"/>
              <a:t>M</a:t>
            </a:r>
            <a:r>
              <a:rPr lang="en-US" altLang="ja-JP" dirty="0" smtClean="0"/>
              <a:t>ulti-object </a:t>
            </a:r>
            <a:r>
              <a:rPr lang="en-US" altLang="ja-JP" sz="2800" b="1" dirty="0" smtClean="0"/>
              <a:t>S</a:t>
            </a:r>
            <a:r>
              <a:rPr lang="en-US" altLang="ja-JP" dirty="0" smtClean="0"/>
              <a:t>pectrograph</a:t>
            </a:r>
          </a:p>
          <a:p>
            <a:pPr>
              <a:lnSpc>
                <a:spcPct val="130000"/>
              </a:lnSpc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ja-JP" altLang="en-US" dirty="0" smtClean="0"/>
              <a:t>波長</a:t>
            </a:r>
            <a:r>
              <a:rPr lang="en-US" altLang="ja-JP" dirty="0" smtClean="0"/>
              <a:t>0.9-2.5</a:t>
            </a:r>
            <a:r>
              <a:rPr lang="en-US" altLang="ja-JP" dirty="0">
                <a:sym typeface="Symbol" panose="05050102010706020507" pitchFamily="18" charset="2"/>
              </a:rPr>
              <a:t>m </a:t>
            </a:r>
            <a:r>
              <a:rPr lang="ja-JP" altLang="en-US" dirty="0" smtClean="0">
                <a:sym typeface="Symbol" panose="05050102010706020507" pitchFamily="18" charset="2"/>
              </a:rPr>
              <a:t>をカバーする撮像・多天体分光器</a:t>
            </a:r>
            <a:endParaRPr lang="en-US" altLang="ja-JP" dirty="0"/>
          </a:p>
          <a:p>
            <a:pPr>
              <a:lnSpc>
                <a:spcPct val="130000"/>
              </a:lnSpc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ja-JP" altLang="en-US" dirty="0" smtClean="0">
                <a:sym typeface="Symbol" panose="05050102010706020507" pitchFamily="18" charset="2"/>
              </a:rPr>
              <a:t>視野 </a:t>
            </a:r>
            <a:r>
              <a:rPr lang="en-US" altLang="ja-JP" dirty="0" smtClean="0">
                <a:sym typeface="Symbol" panose="05050102010706020507" pitchFamily="18" charset="2"/>
              </a:rPr>
              <a:t></a:t>
            </a:r>
            <a:r>
              <a:rPr lang="en-US" altLang="ja-JP" dirty="0"/>
              <a:t>9.6’</a:t>
            </a:r>
          </a:p>
          <a:p>
            <a:pPr>
              <a:lnSpc>
                <a:spcPct val="130000"/>
              </a:lnSpc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altLang="ja-JP" dirty="0" smtClean="0"/>
              <a:t>2</a:t>
            </a:r>
            <a:r>
              <a:rPr lang="ja-JP" altLang="en-US" dirty="0" smtClean="0"/>
              <a:t>バンド同時の撮像および</a:t>
            </a:r>
            <a:r>
              <a:rPr lang="en-US" altLang="ja-JP" dirty="0" smtClean="0"/>
              <a:t>0.9-2.5</a:t>
            </a:r>
            <a:r>
              <a:rPr lang="en-US" altLang="ja-JP" dirty="0">
                <a:sym typeface="Symbol" panose="05050102010706020507" pitchFamily="18" charset="2"/>
              </a:rPr>
              <a:t></a:t>
            </a:r>
            <a:r>
              <a:rPr lang="en-US" altLang="ja-JP" dirty="0" smtClean="0">
                <a:sym typeface="Symbol" panose="05050102010706020507" pitchFamily="18" charset="2"/>
              </a:rPr>
              <a:t>m</a:t>
            </a:r>
            <a:r>
              <a:rPr lang="ja-JP" altLang="en-US" dirty="0" smtClean="0">
                <a:sym typeface="Symbol" panose="05050102010706020507" pitchFamily="18" charset="2"/>
              </a:rPr>
              <a:t>の多天体同時分光</a:t>
            </a:r>
            <a:endParaRPr lang="en-US" altLang="ja-JP" dirty="0"/>
          </a:p>
          <a:p>
            <a:pPr>
              <a:lnSpc>
                <a:spcPct val="130000"/>
              </a:lnSpc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ja-JP" altLang="en-US" dirty="0"/>
              <a:t>構造</a:t>
            </a:r>
            <a:r>
              <a:rPr lang="ja-JP" altLang="en-US" dirty="0" smtClean="0"/>
              <a:t>試験、冷却試験を実施</a:t>
            </a:r>
            <a:endParaRPr lang="en-US" altLang="ja-JP" dirty="0"/>
          </a:p>
          <a:p>
            <a:pPr>
              <a:lnSpc>
                <a:spcPct val="130000"/>
              </a:lnSpc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altLang="ja-JP" dirty="0"/>
              <a:t>2016</a:t>
            </a:r>
            <a:r>
              <a:rPr lang="ja-JP" altLang="en-US" dirty="0" smtClean="0"/>
              <a:t>年にすばる望遠鏡で</a:t>
            </a:r>
            <a:r>
              <a:rPr lang="en-US" altLang="ja-JP" dirty="0" smtClean="0"/>
              <a:t>first light</a:t>
            </a:r>
            <a:r>
              <a:rPr lang="ja-JP" altLang="en-US" dirty="0" smtClean="0"/>
              <a:t>予定</a:t>
            </a:r>
            <a:endParaRPr lang="en-US" altLang="ja-JP" dirty="0"/>
          </a:p>
          <a:p>
            <a:pPr>
              <a:lnSpc>
                <a:spcPct val="130000"/>
              </a:lnSpc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altLang="ja-JP" dirty="0" smtClean="0"/>
              <a:t>2018</a:t>
            </a:r>
            <a:r>
              <a:rPr lang="ja-JP" altLang="en-US" dirty="0" smtClean="0"/>
              <a:t>年に</a:t>
            </a:r>
            <a:r>
              <a:rPr lang="en-US" altLang="ja-JP" dirty="0" smtClean="0"/>
              <a:t>TAO 6.5m</a:t>
            </a:r>
            <a:r>
              <a:rPr lang="ja-JP" altLang="en-US" dirty="0" smtClean="0"/>
              <a:t>望遠鏡で</a:t>
            </a:r>
            <a:r>
              <a:rPr lang="en-US" altLang="ja-JP" dirty="0" smtClean="0"/>
              <a:t>first light</a:t>
            </a:r>
            <a:r>
              <a:rPr lang="ja-JP" altLang="en-US" dirty="0" smtClean="0"/>
              <a:t>予定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3549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553786" y="2438856"/>
            <a:ext cx="3961851" cy="3090276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装置概要</a:t>
            </a:r>
            <a:endParaRPr 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72144" y="1933401"/>
            <a:ext cx="6048000" cy="4879975"/>
          </a:xfrm>
        </p:spPr>
        <p:txBody>
          <a:bodyPr>
            <a:norm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ja-JP" alt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バンド同時の撮像もしくは分光</a:t>
            </a:r>
            <a:endParaRPr lang="en-US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2Kx2K</a:t>
            </a:r>
            <a:r>
              <a:rPr lang="ja-JP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検出器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ja-JP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台で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 </a:t>
            </a:r>
            <a:r>
              <a:rPr lang="en-US" altLang="ja-JP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9.6’</a:t>
            </a:r>
            <a:r>
              <a:rPr lang="ja-JP" altLang="en-US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の広視野を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/>
            </a:r>
            <a:b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</a:br>
            <a:r>
              <a:rPr lang="ja-JP" altLang="en-US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カバー</a:t>
            </a:r>
            <a:endParaRPr lang="en-US" altLang="ja-JP" dirty="0"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r>
              <a:rPr lang="ja-JP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狭帯域フィルター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ja-JP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種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、</a:t>
            </a:r>
            <a:r>
              <a:rPr lang="ja-JP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中帯域フィルター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ja-JP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種、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ja-JP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広帯域フィルター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ja-JP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種を搭載</a:t>
            </a:r>
            <a:endParaRPr lang="en-US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en-US" altLang="ja-JP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0.9-2.45</a:t>
            </a:r>
            <a:r>
              <a:rPr kumimoji="1" lang="en-US" altLang="ja-JP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m</a:t>
            </a:r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ja-JP" altLang="en-US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の全波長域を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R~1000</a:t>
            </a:r>
            <a:r>
              <a:rPr lang="ja-JP" altLang="en-US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で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/>
            </a:r>
            <a:b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</a:br>
            <a:r>
              <a:rPr lang="ja-JP" altLang="en-US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一度に多天体分光</a:t>
            </a:r>
            <a:endParaRPr kumimoji="1" lang="en-US" altLang="ja-JP" dirty="0" smtClean="0"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r>
              <a:rPr lang="ja-JP" altLang="en-US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視野</a:t>
            </a:r>
            <a:r>
              <a:rPr lang="en-US" altLang="ja-JP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14” x 10”</a:t>
            </a:r>
            <a:r>
              <a:rPr lang="ja-JP" altLang="en-US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の面分光ユニットも開発中</a:t>
            </a:r>
            <a:endParaRPr lang="en-US" altLang="ja-JP" dirty="0" smtClean="0"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2m </a:t>
            </a:r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x 2m x </a:t>
            </a:r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2m</a:t>
            </a:r>
            <a:r>
              <a:rPr kumimoji="1" lang="ja-JP" altLang="en-US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、</a:t>
            </a:r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2.5 </a:t>
            </a:r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tons</a:t>
            </a:r>
            <a:endParaRPr kumimoji="1" lang="en-US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635896" y="347172"/>
            <a:ext cx="538891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S</a:t>
            </a:r>
            <a:r>
              <a:rPr lang="en-US" sz="2800" dirty="0" smtClean="0">
                <a:latin typeface="Garamond" panose="02020404030301010803" pitchFamily="18" charset="0"/>
              </a:rPr>
              <a:t>imultaneous-color</a:t>
            </a:r>
          </a:p>
          <a:p>
            <a:r>
              <a:rPr lang="ja-JP" altLang="en-US" sz="2800" dirty="0">
                <a:latin typeface="Garamond" panose="02020404030301010803" pitchFamily="18" charset="0"/>
              </a:rPr>
              <a:t>　</a:t>
            </a:r>
            <a:r>
              <a:rPr lang="ja-JP" altLang="en-US" sz="2800" dirty="0" smtClean="0">
                <a:latin typeface="Garamond" panose="02020404030301010803" pitchFamily="18" charset="0"/>
              </a:rPr>
              <a:t>　　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W</a:t>
            </a:r>
            <a:r>
              <a:rPr lang="en-US" sz="2800" dirty="0" smtClean="0">
                <a:latin typeface="Garamond" panose="02020404030301010803" pitchFamily="18" charset="0"/>
              </a:rPr>
              <a:t>ide-field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I</a:t>
            </a:r>
            <a:r>
              <a:rPr lang="en-US" sz="2800" dirty="0">
                <a:latin typeface="Garamond" panose="02020404030301010803" pitchFamily="18" charset="0"/>
              </a:rPr>
              <a:t>nfrared </a:t>
            </a:r>
            <a:br>
              <a:rPr lang="en-US" sz="2800" dirty="0">
                <a:latin typeface="Garamond" panose="02020404030301010803" pitchFamily="18" charset="0"/>
              </a:rPr>
            </a:br>
            <a:r>
              <a:rPr lang="ja-JP" altLang="en-US" sz="2800" dirty="0" smtClean="0">
                <a:latin typeface="Garamond" panose="02020404030301010803" pitchFamily="18" charset="0"/>
              </a:rPr>
              <a:t>　　　　　　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M</a:t>
            </a:r>
            <a:r>
              <a:rPr lang="en-US" sz="2800" dirty="0" smtClean="0">
                <a:latin typeface="Garamond" panose="02020404030301010803" pitchFamily="18" charset="0"/>
              </a:rPr>
              <a:t>ulti-object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S</a:t>
            </a:r>
            <a:r>
              <a:rPr lang="en-US" sz="2800" dirty="0">
                <a:latin typeface="Garamond" panose="02020404030301010803" pitchFamily="18" charset="0"/>
              </a:rPr>
              <a:t>pectrograph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327984" y="6460613"/>
            <a:ext cx="58160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 smtClean="0"/>
              <a:t>More details </a:t>
            </a:r>
            <a:r>
              <a:rPr lang="en-US" sz="2000" dirty="0" smtClean="0">
                <a:sym typeface="Wingdings" panose="05000000000000000000" pitchFamily="2" charset="2"/>
              </a:rPr>
              <a:t></a:t>
            </a:r>
            <a:r>
              <a:rPr lang="en-US" sz="2000" dirty="0" smtClean="0"/>
              <a:t> </a:t>
            </a:r>
            <a:r>
              <a:rPr lang="en-US" sz="2000" dirty="0" err="1" smtClean="0"/>
              <a:t>Motohara</a:t>
            </a:r>
            <a:r>
              <a:rPr lang="en-US" sz="2000" dirty="0" smtClean="0"/>
              <a:t> et al. (2014) SPIE Proc.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45119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装置概要</a:t>
            </a:r>
            <a:endParaRPr lang="en-US" dirty="0"/>
          </a:p>
        </p:txBody>
      </p:sp>
      <p:pic>
        <p:nvPicPr>
          <p:cNvPr id="4" name="コンテンツ プレースホルダー 2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671"/>
          <a:stretch/>
        </p:blipFill>
        <p:spPr>
          <a:xfrm>
            <a:off x="997425" y="1401419"/>
            <a:ext cx="7369707" cy="5555973"/>
          </a:xfrm>
          <a:prstGeom prst="rect">
            <a:avLst/>
          </a:prstGeom>
        </p:spPr>
      </p:pic>
      <p:grpSp>
        <p:nvGrpSpPr>
          <p:cNvPr id="5" name="グループ化 4"/>
          <p:cNvGrpSpPr/>
          <p:nvPr/>
        </p:nvGrpSpPr>
        <p:grpSpPr>
          <a:xfrm>
            <a:off x="3869473" y="485237"/>
            <a:ext cx="2475967" cy="1208408"/>
            <a:chOff x="3869473" y="172485"/>
            <a:chExt cx="2475967" cy="1208408"/>
          </a:xfrm>
        </p:grpSpPr>
        <p:cxnSp>
          <p:nvCxnSpPr>
            <p:cNvPr id="6" name="直線矢印コネクタ 5"/>
            <p:cNvCxnSpPr/>
            <p:nvPr/>
          </p:nvCxnSpPr>
          <p:spPr>
            <a:xfrm>
              <a:off x="3869473" y="211873"/>
              <a:ext cx="0" cy="1169020"/>
            </a:xfrm>
            <a:prstGeom prst="straightConnector1">
              <a:avLst/>
            </a:prstGeom>
            <a:ln w="762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テキスト ボックス 6"/>
            <p:cNvSpPr txBox="1"/>
            <p:nvPr/>
          </p:nvSpPr>
          <p:spPr>
            <a:xfrm>
              <a:off x="3890922" y="172485"/>
              <a:ext cx="24545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Light from a telescope</a:t>
              </a:r>
              <a:endParaRPr kumimoji="1" lang="ja-JP" altLang="en-US" dirty="0"/>
            </a:p>
          </p:txBody>
        </p:sp>
      </p:grpSp>
      <p:grpSp>
        <p:nvGrpSpPr>
          <p:cNvPr id="8" name="グループ化 7"/>
          <p:cNvGrpSpPr/>
          <p:nvPr/>
        </p:nvGrpSpPr>
        <p:grpSpPr>
          <a:xfrm>
            <a:off x="1719389" y="3854006"/>
            <a:ext cx="2512498" cy="589156"/>
            <a:chOff x="1719389" y="3541254"/>
            <a:chExt cx="2512498" cy="589156"/>
          </a:xfrm>
        </p:grpSpPr>
        <p:sp>
          <p:nvSpPr>
            <p:cNvPr id="9" name="円/楕円 8"/>
            <p:cNvSpPr/>
            <p:nvPr/>
          </p:nvSpPr>
          <p:spPr>
            <a:xfrm>
              <a:off x="3507058" y="3541254"/>
              <a:ext cx="724829" cy="589156"/>
            </a:xfrm>
            <a:prstGeom prst="ellipse">
              <a:avLst/>
            </a:prstGeom>
            <a:noFill/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72000" rIns="72000" rtlCol="0" anchor="ctr"/>
            <a:lstStyle/>
            <a:p>
              <a:endParaRPr kumimoji="1" lang="ja-JP" altLang="en-US"/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1719389" y="3651166"/>
              <a:ext cx="168507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72000" rIns="72000" rtlCol="0">
              <a:spAutoFit/>
            </a:bodyPr>
            <a:lstStyle/>
            <a:p>
              <a:pPr algn="ctr"/>
              <a:r>
                <a:rPr kumimoji="1" lang="en-US" altLang="ja-JP" dirty="0" smtClean="0"/>
                <a:t>Dichroic Mirror</a:t>
              </a:r>
              <a:endParaRPr kumimoji="1" lang="ja-JP" altLang="en-US" dirty="0"/>
            </a:p>
          </p:txBody>
        </p:sp>
      </p:grpSp>
      <p:grpSp>
        <p:nvGrpSpPr>
          <p:cNvPr id="11" name="グループ化 10"/>
          <p:cNvGrpSpPr/>
          <p:nvPr/>
        </p:nvGrpSpPr>
        <p:grpSpPr>
          <a:xfrm>
            <a:off x="4231887" y="3365717"/>
            <a:ext cx="2127403" cy="1077445"/>
            <a:chOff x="2975638" y="3052965"/>
            <a:chExt cx="2127403" cy="1077445"/>
          </a:xfrm>
        </p:grpSpPr>
        <p:sp>
          <p:nvSpPr>
            <p:cNvPr id="12" name="円/楕円 11"/>
            <p:cNvSpPr/>
            <p:nvPr/>
          </p:nvSpPr>
          <p:spPr>
            <a:xfrm>
              <a:off x="2975638" y="3541254"/>
              <a:ext cx="2096063" cy="589156"/>
            </a:xfrm>
            <a:prstGeom prst="ellipse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3982157" y="3052965"/>
              <a:ext cx="112088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00B0F0"/>
                  </a:solidFill>
                </a:rPr>
                <a:t>Blue Arm</a:t>
              </a:r>
              <a:endParaRPr kumimoji="1" lang="ja-JP" altLang="en-US" dirty="0">
                <a:solidFill>
                  <a:srgbClr val="00B0F0"/>
                </a:solidFill>
              </a:endParaRPr>
            </a:p>
          </p:txBody>
        </p:sp>
      </p:grpSp>
      <p:grpSp>
        <p:nvGrpSpPr>
          <p:cNvPr id="14" name="グループ化 13"/>
          <p:cNvGrpSpPr/>
          <p:nvPr/>
        </p:nvGrpSpPr>
        <p:grpSpPr>
          <a:xfrm>
            <a:off x="3526664" y="4561850"/>
            <a:ext cx="1718623" cy="1890724"/>
            <a:chOff x="3355800" y="3541254"/>
            <a:chExt cx="1718623" cy="1890724"/>
          </a:xfrm>
        </p:grpSpPr>
        <p:sp>
          <p:nvSpPr>
            <p:cNvPr id="15" name="円/楕円 14"/>
            <p:cNvSpPr/>
            <p:nvPr/>
          </p:nvSpPr>
          <p:spPr>
            <a:xfrm>
              <a:off x="3355800" y="3541254"/>
              <a:ext cx="685616" cy="189072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3992011" y="5039585"/>
              <a:ext cx="108241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FF0000"/>
                  </a:solidFill>
                </a:rPr>
                <a:t>Red </a:t>
              </a:r>
              <a:r>
                <a:rPr lang="en-US" altLang="ja-JP" dirty="0" smtClean="0">
                  <a:solidFill>
                    <a:srgbClr val="FF0000"/>
                  </a:solidFill>
                </a:rPr>
                <a:t>Arm</a:t>
              </a:r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7" name="グループ化 16"/>
          <p:cNvGrpSpPr/>
          <p:nvPr/>
        </p:nvGrpSpPr>
        <p:grpSpPr>
          <a:xfrm>
            <a:off x="881246" y="1558533"/>
            <a:ext cx="3402722" cy="646331"/>
            <a:chOff x="1128856" y="3711104"/>
            <a:chExt cx="3028593" cy="646331"/>
          </a:xfrm>
        </p:grpSpPr>
        <p:sp>
          <p:nvSpPr>
            <p:cNvPr id="18" name="円/楕円 17"/>
            <p:cNvSpPr/>
            <p:nvPr/>
          </p:nvSpPr>
          <p:spPr>
            <a:xfrm>
              <a:off x="3432620" y="3867877"/>
              <a:ext cx="724829" cy="305417"/>
            </a:xfrm>
            <a:prstGeom prst="ellipse">
              <a:avLst/>
            </a:prstGeom>
            <a:noFill/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72000" rIns="72000" rtlCol="0" anchor="ctr"/>
            <a:lstStyle/>
            <a:p>
              <a:endParaRPr kumimoji="1" lang="ja-JP" altLang="en-US"/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1128856" y="3711104"/>
              <a:ext cx="2195414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72000" rIns="72000" rtlCol="0">
              <a:spAutoFit/>
            </a:bodyPr>
            <a:lstStyle/>
            <a:p>
              <a:r>
                <a:rPr kumimoji="1" lang="en-US" altLang="ja-JP" dirty="0" smtClean="0"/>
                <a:t>Telescope</a:t>
              </a:r>
              <a:r>
                <a:rPr kumimoji="1" lang="ja-JP" altLang="en-US" dirty="0" smtClean="0"/>
                <a:t> </a:t>
              </a:r>
              <a:r>
                <a:rPr kumimoji="1" lang="en-US" altLang="ja-JP" dirty="0" smtClean="0"/>
                <a:t>Focal</a:t>
              </a:r>
              <a:r>
                <a:rPr kumimoji="1" lang="ja-JP" altLang="en-US" dirty="0" smtClean="0"/>
                <a:t> </a:t>
              </a:r>
              <a:r>
                <a:rPr kumimoji="1" lang="en-US" altLang="ja-JP" dirty="0" smtClean="0"/>
                <a:t>Plane</a:t>
              </a:r>
            </a:p>
            <a:p>
              <a:r>
                <a:rPr kumimoji="1" lang="en-US" altLang="ja-JP" dirty="0" smtClean="0"/>
                <a:t>    MOS Slit Plate / IFU</a:t>
              </a:r>
              <a:endParaRPr kumimoji="1" lang="ja-JP" altLang="en-US" dirty="0"/>
            </a:p>
          </p:txBody>
        </p:sp>
      </p:grp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2160" y="230532"/>
            <a:ext cx="2955588" cy="1974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rgbClr val="FF3300">
                <a:alpha val="40000"/>
              </a:srgbClr>
            </a:glow>
            <a:softEdge rad="63500"/>
          </a:effectLst>
        </p:spPr>
      </p:pic>
      <p:pic>
        <p:nvPicPr>
          <p:cNvPr id="21" name="コンテンツ プレースホルダー 25"/>
          <p:cNvPicPr>
            <a:picLocks noChangeAspect="1"/>
          </p:cNvPicPr>
          <p:nvPr/>
        </p:nvPicPr>
        <p:blipFill rotWithShape="1">
          <a:blip r:embed="rId2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085" r="91772" b="71160"/>
          <a:stretch/>
        </p:blipFill>
        <p:spPr>
          <a:xfrm rot="10800000">
            <a:off x="6485896" y="5181912"/>
            <a:ext cx="606383" cy="1080119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123062" y="4029322"/>
            <a:ext cx="2991127" cy="2366548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02443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4146" y="439310"/>
            <a:ext cx="4396931" cy="593655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光学系</a:t>
            </a:r>
            <a:endParaRPr lang="en-US" dirty="0"/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3470329"/>
              </p:ext>
            </p:extLst>
          </p:nvPr>
        </p:nvGraphicFramePr>
        <p:xfrm>
          <a:off x="98952" y="1834026"/>
          <a:ext cx="2637791" cy="11125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32105"/>
                <a:gridCol w="1343343"/>
                <a:gridCol w="962343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Material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altLang="ja-JP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Φ</a:t>
                      </a:r>
                      <a:r>
                        <a:rPr lang="en-US" altLang="ja-JP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[mm]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Fused</a:t>
                      </a:r>
                      <a:r>
                        <a:rPr lang="en-US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Silica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254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Fused</a:t>
                      </a:r>
                      <a:r>
                        <a:rPr lang="en-US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Silica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238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1920086"/>
              </p:ext>
            </p:extLst>
          </p:nvPr>
        </p:nvGraphicFramePr>
        <p:xfrm>
          <a:off x="6498862" y="1082041"/>
          <a:ext cx="2638997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105"/>
                <a:gridCol w="1343343"/>
                <a:gridCol w="963549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Material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altLang="ja-JP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Φ</a:t>
                      </a:r>
                      <a:r>
                        <a:rPr lang="en-US" altLang="ja-JP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[mm]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CaF2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135.4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Fused Silica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134.97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CaF2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160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CaF2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160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ZnSe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126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Fused Silica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116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テキスト ボックス 9"/>
          <p:cNvSpPr txBox="1"/>
          <p:nvPr/>
        </p:nvSpPr>
        <p:spPr>
          <a:xfrm>
            <a:off x="98952" y="1510414"/>
            <a:ext cx="992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Window</a:t>
            </a:r>
            <a:endParaRPr lang="en-US" b="1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98952" y="3096261"/>
            <a:ext cx="1180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Collimator</a:t>
            </a:r>
            <a:endParaRPr lang="en-US" b="1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782500" y="389038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 smtClean="0"/>
              <a:t>Camera</a:t>
            </a:r>
          </a:p>
          <a:p>
            <a:pPr algn="r"/>
            <a:r>
              <a:rPr lang="en-US" b="1" dirty="0" smtClean="0"/>
              <a:t>(Blue arm)</a:t>
            </a:r>
            <a:endParaRPr lang="en-US" b="1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295900" y="6093296"/>
            <a:ext cx="12618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 smtClean="0"/>
              <a:t>Camera</a:t>
            </a:r>
          </a:p>
          <a:p>
            <a:pPr algn="r"/>
            <a:r>
              <a:rPr lang="en-US" b="1" dirty="0" smtClean="0"/>
              <a:t>(Red arm)</a:t>
            </a:r>
            <a:endParaRPr lang="en-US" b="1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281887" y="448212"/>
            <a:ext cx="2505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Telescope Focal Plane</a:t>
            </a:r>
            <a:endParaRPr lang="en-US" dirty="0"/>
          </a:p>
        </p:txBody>
      </p:sp>
      <p:graphicFrame>
        <p:nvGraphicFramePr>
          <p:cNvPr id="15" name="表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3085556"/>
              </p:ext>
            </p:extLst>
          </p:nvPr>
        </p:nvGraphicFramePr>
        <p:xfrm>
          <a:off x="5568632" y="4149080"/>
          <a:ext cx="2638997" cy="2595880"/>
        </p:xfrm>
        <a:graphic>
          <a:graphicData uri="http://schemas.openxmlformats.org/drawingml/2006/table">
            <a:tbl>
              <a:tblPr firstRow="1" bandRow="1"/>
              <a:tblGrid>
                <a:gridCol w="332105"/>
                <a:gridCol w="1343343"/>
                <a:gridCol w="963549"/>
              </a:tblGrid>
              <a:tr h="370840">
                <a:tc>
                  <a:txBody>
                    <a:bodyPr/>
                    <a:lstStyle>
                      <a:lvl1pPr marL="0" algn="l" rtl="0" eaLnBrk="1" latinLnBrk="0" hangingPunct="1">
                        <a:defRPr kumimoji="1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rtl="0" eaLnBrk="1" latinLnBrk="0" hangingPunct="1">
                        <a:defRPr kumimoji="1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rtl="0" eaLnBrk="1" latinLnBrk="0" hangingPunct="1">
                        <a:defRPr kumimoji="1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latinLnBrk="0" hangingPunct="1">
                        <a:defRPr kumimoji="1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latinLnBrk="0" hangingPunct="1">
                        <a:defRPr kumimoji="1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latinLnBrk="0" hangingPunct="1">
                        <a:defRPr kumimoji="1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latinLnBrk="0" hangingPunct="1">
                        <a:defRPr kumimoji="1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latinLnBrk="0" hangingPunct="1">
                        <a:defRPr kumimoji="1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latinLnBrk="0" hangingPunct="1">
                        <a:defRPr kumimoji="1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rtl="0" eaLnBrk="1" latinLnBrk="0" hangingPunct="1">
                        <a:defRPr kumimoji="1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rtl="0" eaLnBrk="1" latinLnBrk="0" hangingPunct="1">
                        <a:defRPr kumimoji="1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latinLnBrk="0" hangingPunct="1">
                        <a:defRPr kumimoji="1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latinLnBrk="0" hangingPunct="1">
                        <a:defRPr kumimoji="1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latinLnBrk="0" hangingPunct="1">
                        <a:defRPr kumimoji="1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latinLnBrk="0" hangingPunct="1">
                        <a:defRPr kumimoji="1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latinLnBrk="0" hangingPunct="1">
                        <a:defRPr kumimoji="1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latinLnBrk="0" hangingPunct="1">
                        <a:defRPr kumimoji="1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Material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rtl="0" eaLnBrk="1" latinLnBrk="0" hangingPunct="1">
                        <a:defRPr kumimoji="1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rtl="0" eaLnBrk="1" latinLnBrk="0" hangingPunct="1">
                        <a:defRPr kumimoji="1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latinLnBrk="0" hangingPunct="1">
                        <a:defRPr kumimoji="1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latinLnBrk="0" hangingPunct="1">
                        <a:defRPr kumimoji="1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latinLnBrk="0" hangingPunct="1">
                        <a:defRPr kumimoji="1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latinLnBrk="0" hangingPunct="1">
                        <a:defRPr kumimoji="1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latinLnBrk="0" hangingPunct="1">
                        <a:defRPr kumimoji="1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latinLnBrk="0" hangingPunct="1">
                        <a:defRPr kumimoji="1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l-GR" altLang="ja-JP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Φ</a:t>
                      </a: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[mm]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/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CaF2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135.4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Fused Silica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134.97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CaF2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160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CaF2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160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6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ZnSe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122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Fused Silica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116.2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6" name="コンテンツ プレースホルダー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3821106"/>
              </p:ext>
            </p:extLst>
          </p:nvPr>
        </p:nvGraphicFramePr>
        <p:xfrm>
          <a:off x="98952" y="3429000"/>
          <a:ext cx="2638997" cy="2966720"/>
        </p:xfrm>
        <a:graphic>
          <a:graphicData uri="http://schemas.openxmlformats.org/drawingml/2006/table">
            <a:tbl>
              <a:tblPr firstRow="1" bandRow="1"/>
              <a:tblGrid>
                <a:gridCol w="332105"/>
                <a:gridCol w="1343343"/>
                <a:gridCol w="963549"/>
              </a:tblGrid>
              <a:tr h="370840">
                <a:tc>
                  <a:txBody>
                    <a:bodyPr/>
                    <a:lstStyle>
                      <a:lvl1pPr marL="0" algn="l" rtl="0" eaLnBrk="1" latinLnBrk="0" hangingPunct="1">
                        <a:defRPr kumimoji="1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rtl="0" eaLnBrk="1" latinLnBrk="0" hangingPunct="1">
                        <a:defRPr kumimoji="1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rtl="0" eaLnBrk="1" latinLnBrk="0" hangingPunct="1">
                        <a:defRPr kumimoji="1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latinLnBrk="0" hangingPunct="1">
                        <a:defRPr kumimoji="1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latinLnBrk="0" hangingPunct="1">
                        <a:defRPr kumimoji="1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latinLnBrk="0" hangingPunct="1">
                        <a:defRPr kumimoji="1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latinLnBrk="0" hangingPunct="1">
                        <a:defRPr kumimoji="1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latinLnBrk="0" hangingPunct="1">
                        <a:defRPr kumimoji="1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latinLnBrk="0" hangingPunct="1">
                        <a:defRPr kumimoji="1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rtl="0" eaLnBrk="1" latinLnBrk="0" hangingPunct="1">
                        <a:defRPr kumimoji="1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rtl="0" eaLnBrk="1" latinLnBrk="0" hangingPunct="1">
                        <a:defRPr kumimoji="1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latinLnBrk="0" hangingPunct="1">
                        <a:defRPr kumimoji="1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latinLnBrk="0" hangingPunct="1">
                        <a:defRPr kumimoji="1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latinLnBrk="0" hangingPunct="1">
                        <a:defRPr kumimoji="1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latinLnBrk="0" hangingPunct="1">
                        <a:defRPr kumimoji="1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latinLnBrk="0" hangingPunct="1">
                        <a:defRPr kumimoji="1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latinLnBrk="0" hangingPunct="1">
                        <a:defRPr kumimoji="1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Material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rtl="0" eaLnBrk="1" latinLnBrk="0" hangingPunct="1">
                        <a:defRPr kumimoji="1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rtl="0" eaLnBrk="1" latinLnBrk="0" hangingPunct="1">
                        <a:defRPr kumimoji="1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latinLnBrk="0" hangingPunct="1">
                        <a:defRPr kumimoji="1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latinLnBrk="0" hangingPunct="1">
                        <a:defRPr kumimoji="1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latinLnBrk="0" hangingPunct="1">
                        <a:defRPr kumimoji="1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latinLnBrk="0" hangingPunct="1">
                        <a:defRPr kumimoji="1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latinLnBrk="0" hangingPunct="1">
                        <a:defRPr kumimoji="1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latinLnBrk="0" hangingPunct="1">
                        <a:defRPr kumimoji="1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l-GR" altLang="ja-JP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Φ</a:t>
                      </a:r>
                      <a:r>
                        <a:rPr lang="en-US" altLang="ja-JP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[mm]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/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CaF2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224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CaF2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212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Fused Silica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112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6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ZnSe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106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6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ZnSe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116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Fused Silica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122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BaF2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latinLnBrk="0" hangingPunct="1">
                        <a:defRPr kumimoji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128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986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6016" y="330903"/>
            <a:ext cx="4396931" cy="5936550"/>
          </a:xfrm>
          <a:prstGeom prst="rect">
            <a:avLst/>
          </a:prstGeom>
        </p:spPr>
      </p:pic>
      <p:grpSp>
        <p:nvGrpSpPr>
          <p:cNvPr id="10" name="グループ化 9"/>
          <p:cNvGrpSpPr/>
          <p:nvPr/>
        </p:nvGrpSpPr>
        <p:grpSpPr>
          <a:xfrm>
            <a:off x="4680520" y="188641"/>
            <a:ext cx="4427984" cy="6403018"/>
            <a:chOff x="4680520" y="188641"/>
            <a:chExt cx="4427984" cy="6403018"/>
          </a:xfrm>
        </p:grpSpPr>
        <p:sp>
          <p:nvSpPr>
            <p:cNvPr id="3" name="角丸四角形 2"/>
            <p:cNvSpPr/>
            <p:nvPr/>
          </p:nvSpPr>
          <p:spPr>
            <a:xfrm>
              <a:off x="4680520" y="188641"/>
              <a:ext cx="4427984" cy="6403018"/>
            </a:xfrm>
            <a:prstGeom prst="roundRect">
              <a:avLst>
                <a:gd name="adj" fmla="val 7718"/>
              </a:avLst>
            </a:prstGeom>
            <a:solidFill>
              <a:schemeClr val="bg1">
                <a:alpha val="7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図 6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8076"/>
            <a:stretch/>
          </p:blipFill>
          <p:spPr>
            <a:xfrm rot="5400000">
              <a:off x="4056877" y="1869182"/>
              <a:ext cx="5220000" cy="286702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ja-JP" altLang="en-US" dirty="0" smtClean="0"/>
              <a:t>光学性能</a:t>
            </a:r>
            <a:r>
              <a:rPr lang="ja-JP" altLang="en-US" sz="2800" dirty="0" smtClean="0"/>
              <a:t>（設計値）</a:t>
            </a:r>
            <a:endParaRPr lang="en-US" sz="2800" dirty="0"/>
          </a:p>
        </p:txBody>
      </p:sp>
      <p:sp>
        <p:nvSpPr>
          <p:cNvPr id="4" name="コンテンツ プレースホルダー 2"/>
          <p:cNvSpPr txBox="1">
            <a:spLocks/>
          </p:cNvSpPr>
          <p:nvPr/>
        </p:nvSpPr>
        <p:spPr>
          <a:xfrm>
            <a:off x="179512" y="1548482"/>
            <a:ext cx="5473146" cy="377762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 smtClean="0"/>
              <a:t>2.54:1 </a:t>
            </a:r>
            <a:r>
              <a:rPr lang="ja-JP" altLang="en-US" dirty="0" smtClean="0"/>
              <a:t>縮小光学系</a:t>
            </a:r>
            <a:endParaRPr lang="en-US" altLang="ja-JP" dirty="0" smtClean="0"/>
          </a:p>
          <a:p>
            <a:r>
              <a:rPr lang="ja-JP" altLang="en-US" dirty="0" smtClean="0"/>
              <a:t>視野全体に渡り、像サイズ＜</a:t>
            </a:r>
            <a:r>
              <a:rPr lang="en-US" altLang="ja-JP" dirty="0" smtClean="0"/>
              <a:t>2pix</a:t>
            </a:r>
            <a:endParaRPr kumimoji="1" lang="en-US" altLang="ja-JP" dirty="0" smtClean="0"/>
          </a:p>
          <a:p>
            <a:r>
              <a:rPr lang="ja-JP" altLang="en-US" dirty="0" smtClean="0"/>
              <a:t>コリメータ系</a:t>
            </a:r>
            <a:r>
              <a:rPr lang="en-US" altLang="ja-JP" dirty="0" smtClean="0"/>
              <a:t> : 7</a:t>
            </a:r>
            <a:r>
              <a:rPr lang="ja-JP" altLang="en-US" dirty="0" smtClean="0"/>
              <a:t>枚構成</a:t>
            </a:r>
            <a:r>
              <a:rPr lang="en-US" altLang="ja-JP" dirty="0" smtClean="0"/>
              <a:t> </a:t>
            </a:r>
          </a:p>
          <a:p>
            <a:pPr lvl="1"/>
            <a:r>
              <a:rPr lang="en-US" altLang="ja-JP" dirty="0" smtClean="0">
                <a:sym typeface="Symbol" panose="05050102010706020507" pitchFamily="18" charset="2"/>
              </a:rPr>
              <a:t>224mm CaF2 field lens</a:t>
            </a:r>
            <a:endParaRPr lang="en-US" altLang="ja-JP" dirty="0" smtClean="0"/>
          </a:p>
          <a:p>
            <a:r>
              <a:rPr lang="ja-JP" altLang="en-US" dirty="0" smtClean="0"/>
              <a:t>カメラ</a:t>
            </a:r>
            <a:r>
              <a:rPr lang="ja-JP" altLang="en-US" dirty="0"/>
              <a:t>系</a:t>
            </a:r>
            <a:r>
              <a:rPr kumimoji="1" lang="en-US" altLang="ja-JP" dirty="0" smtClean="0"/>
              <a:t> : 6</a:t>
            </a:r>
            <a:r>
              <a:rPr kumimoji="1" lang="ja-JP" altLang="en-US" dirty="0" smtClean="0"/>
              <a:t>枚構成</a:t>
            </a:r>
            <a:endParaRPr kumimoji="1" lang="en-US" altLang="ja-JP" dirty="0" smtClean="0"/>
          </a:p>
          <a:p>
            <a:pPr lvl="1"/>
            <a:r>
              <a:rPr lang="ja-JP" altLang="en-US" dirty="0" smtClean="0"/>
              <a:t>最終</a:t>
            </a:r>
            <a:r>
              <a:rPr lang="en-US" altLang="ja-JP" dirty="0" smtClean="0"/>
              <a:t> F/4.8 </a:t>
            </a:r>
            <a:endParaRPr kumimoji="1" lang="en-US" altLang="ja-JP" dirty="0" smtClean="0"/>
          </a:p>
          <a:p>
            <a:r>
              <a:rPr lang="ja-JP" altLang="en-US" dirty="0" smtClean="0"/>
              <a:t>ダイクロイック鏡 </a:t>
            </a:r>
            <a:r>
              <a:rPr lang="en-US" altLang="ja-JP" dirty="0" smtClean="0"/>
              <a:t>: 165mm x 125mm</a:t>
            </a:r>
            <a:br>
              <a:rPr lang="en-US" altLang="ja-JP" dirty="0" smtClean="0"/>
            </a:br>
            <a:r>
              <a:rPr lang="ja-JP" altLang="en-US" dirty="0" smtClean="0"/>
              <a:t>平行光に挿入</a:t>
            </a:r>
            <a:endParaRPr lang="en-US" altLang="ja-JP" dirty="0" smtClean="0"/>
          </a:p>
          <a:p>
            <a:r>
              <a:rPr kumimoji="1" lang="ja-JP" altLang="en-US" dirty="0" smtClean="0"/>
              <a:t>設計、製作 </a:t>
            </a:r>
            <a:r>
              <a:rPr kumimoji="1" lang="en-US" altLang="ja-JP" dirty="0" smtClean="0"/>
              <a:t>: </a:t>
            </a:r>
            <a:r>
              <a:rPr kumimoji="1" lang="ja-JP" altLang="en-US" dirty="0" smtClean="0"/>
              <a:t>オプトクラフト</a:t>
            </a:r>
            <a:endParaRPr kumimoji="1" lang="en-US" altLang="ja-JP" dirty="0" smtClean="0"/>
          </a:p>
        </p:txBody>
      </p:sp>
      <p:grpSp>
        <p:nvGrpSpPr>
          <p:cNvPr id="16" name="グループ化 15"/>
          <p:cNvGrpSpPr/>
          <p:nvPr/>
        </p:nvGrpSpPr>
        <p:grpSpPr>
          <a:xfrm>
            <a:off x="0" y="5049874"/>
            <a:ext cx="5749741" cy="1809758"/>
            <a:chOff x="0" y="5049874"/>
            <a:chExt cx="5749741" cy="1809758"/>
          </a:xfrm>
        </p:grpSpPr>
        <p:pic>
          <p:nvPicPr>
            <p:cNvPr id="1026" name="Picture 2" descr="IMG_7264.JP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429699"/>
              <a:ext cx="2141958" cy="1429933"/>
            </a:xfrm>
            <a:prstGeom prst="rect">
              <a:avLst/>
            </a:prstGeom>
            <a:noFill/>
            <a:effectLst>
              <a:softEdge rad="3175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図 10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75476" y="5429698"/>
              <a:ext cx="2145738" cy="1429934"/>
            </a:xfrm>
            <a:prstGeom prst="rect">
              <a:avLst/>
            </a:prstGeom>
            <a:effectLst>
              <a:softEdge rad="31750"/>
            </a:effectLst>
          </p:spPr>
        </p:pic>
        <p:pic>
          <p:nvPicPr>
            <p:cNvPr id="12" name="図 11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4047357" y="5157248"/>
              <a:ext cx="1809757" cy="1595010"/>
            </a:xfrm>
            <a:prstGeom prst="rect">
              <a:avLst/>
            </a:prstGeom>
            <a:effectLst>
              <a:softEdge rad="31750"/>
            </a:effectLst>
          </p:spPr>
        </p:pic>
      </p:grpSp>
      <p:grpSp>
        <p:nvGrpSpPr>
          <p:cNvPr id="19" name="グループ化 18"/>
          <p:cNvGrpSpPr/>
          <p:nvPr/>
        </p:nvGrpSpPr>
        <p:grpSpPr>
          <a:xfrm>
            <a:off x="6749434" y="730244"/>
            <a:ext cx="2154508" cy="2659906"/>
            <a:chOff x="6749434" y="730244"/>
            <a:chExt cx="2154508" cy="2659906"/>
          </a:xfrm>
        </p:grpSpPr>
        <p:pic>
          <p:nvPicPr>
            <p:cNvPr id="6" name="図 5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2934" b="43084"/>
            <a:stretch/>
          </p:blipFill>
          <p:spPr>
            <a:xfrm>
              <a:off x="6749434" y="730244"/>
              <a:ext cx="2154508" cy="2171688"/>
            </a:xfrm>
            <a:prstGeom prst="rect">
              <a:avLst/>
            </a:prstGeom>
          </p:spPr>
        </p:pic>
        <p:sp>
          <p:nvSpPr>
            <p:cNvPr id="9" name="テキスト ボックス 8"/>
            <p:cNvSpPr txBox="1"/>
            <p:nvPr/>
          </p:nvSpPr>
          <p:spPr>
            <a:xfrm>
              <a:off x="7884368" y="730244"/>
              <a:ext cx="98296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 smtClean="0">
                  <a:solidFill>
                    <a:srgbClr val="00B0F0"/>
                  </a:solidFill>
                </a:rPr>
                <a:t>Spot for </a:t>
              </a:r>
            </a:p>
            <a:p>
              <a:r>
                <a:rPr kumimoji="1" lang="en-US" altLang="ja-JP" sz="1600" dirty="0" smtClean="0">
                  <a:solidFill>
                    <a:srgbClr val="00B0F0"/>
                  </a:solidFill>
                </a:rPr>
                <a:t>blue arm</a:t>
              </a:r>
              <a:endParaRPr kumimoji="1" lang="ja-JP" altLang="en-US" sz="1600" dirty="0">
                <a:solidFill>
                  <a:srgbClr val="00B0F0"/>
                </a:solidFill>
              </a:endParaRPr>
            </a:p>
          </p:txBody>
        </p:sp>
        <p:cxnSp>
          <p:nvCxnSpPr>
            <p:cNvPr id="18" name="直線コネクタ 17"/>
            <p:cNvCxnSpPr>
              <a:endCxn id="6" idx="2"/>
            </p:cNvCxnSpPr>
            <p:nvPr/>
          </p:nvCxnSpPr>
          <p:spPr>
            <a:xfrm flipH="1" flipV="1">
              <a:off x="7826688" y="2901932"/>
              <a:ext cx="201696" cy="488218"/>
            </a:xfrm>
            <a:prstGeom prst="line">
              <a:avLst/>
            </a:prstGeom>
            <a:ln w="25400" cap="rnd">
              <a:solidFill>
                <a:schemeClr val="tx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グループ化 21"/>
          <p:cNvGrpSpPr/>
          <p:nvPr/>
        </p:nvGrpSpPr>
        <p:grpSpPr>
          <a:xfrm>
            <a:off x="6084168" y="4411441"/>
            <a:ext cx="2540709" cy="2180218"/>
            <a:chOff x="6084168" y="4411441"/>
            <a:chExt cx="2540709" cy="2180218"/>
          </a:xfrm>
        </p:grpSpPr>
        <p:pic>
          <p:nvPicPr>
            <p:cNvPr id="5" name="図 4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2934" b="43252"/>
            <a:stretch/>
          </p:blipFill>
          <p:spPr>
            <a:xfrm>
              <a:off x="6470368" y="4426374"/>
              <a:ext cx="2154509" cy="2165285"/>
            </a:xfrm>
            <a:prstGeom prst="rect">
              <a:avLst/>
            </a:prstGeom>
          </p:spPr>
        </p:pic>
        <p:sp>
          <p:nvSpPr>
            <p:cNvPr id="8" name="テキスト ボックス 7"/>
            <p:cNvSpPr txBox="1"/>
            <p:nvPr/>
          </p:nvSpPr>
          <p:spPr>
            <a:xfrm>
              <a:off x="7642325" y="4411441"/>
              <a:ext cx="96212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 smtClean="0">
                  <a:solidFill>
                    <a:srgbClr val="FF0000"/>
                  </a:solidFill>
                </a:rPr>
                <a:t>Spot for </a:t>
              </a:r>
              <a:br>
                <a:rPr kumimoji="1" lang="en-US" altLang="ja-JP" sz="1600" dirty="0" smtClean="0">
                  <a:solidFill>
                    <a:srgbClr val="FF0000"/>
                  </a:solidFill>
                </a:rPr>
              </a:br>
              <a:r>
                <a:rPr kumimoji="1" lang="en-US" altLang="ja-JP" sz="1600" dirty="0" smtClean="0">
                  <a:solidFill>
                    <a:srgbClr val="FF0000"/>
                  </a:solidFill>
                </a:rPr>
                <a:t>red </a:t>
              </a:r>
              <a:r>
                <a:rPr lang="en-US" altLang="ja-JP" sz="1600" dirty="0" smtClean="0">
                  <a:solidFill>
                    <a:srgbClr val="FF0000"/>
                  </a:solidFill>
                </a:rPr>
                <a:t>arm</a:t>
              </a:r>
              <a:endParaRPr kumimoji="1" lang="ja-JP" altLang="en-US" sz="1600" dirty="0">
                <a:solidFill>
                  <a:srgbClr val="FF0000"/>
                </a:solidFill>
              </a:endParaRPr>
            </a:p>
          </p:txBody>
        </p:sp>
        <p:cxnSp>
          <p:nvCxnSpPr>
            <p:cNvPr id="21" name="直線コネクタ 20"/>
            <p:cNvCxnSpPr>
              <a:endCxn id="5" idx="1"/>
            </p:cNvCxnSpPr>
            <p:nvPr/>
          </p:nvCxnSpPr>
          <p:spPr>
            <a:xfrm flipV="1">
              <a:off x="6084168" y="5509017"/>
              <a:ext cx="386200" cy="403680"/>
            </a:xfrm>
            <a:prstGeom prst="line">
              <a:avLst/>
            </a:prstGeom>
            <a:ln w="25400" cap="rnd">
              <a:solidFill>
                <a:schemeClr val="tx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7155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434653" y="929159"/>
            <a:ext cx="2952328" cy="2335386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クライオスタット</a:t>
            </a:r>
            <a:endParaRPr 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1520" y="1420032"/>
            <a:ext cx="8229600" cy="4389120"/>
          </a:xfrm>
        </p:spPr>
        <p:txBody>
          <a:bodyPr/>
          <a:lstStyle/>
          <a:p>
            <a:r>
              <a:rPr lang="en-US" altLang="ja-JP" dirty="0">
                <a:sym typeface="Symbol" panose="05050102010706020507" pitchFamily="18" charset="2"/>
              </a:rPr>
              <a:t></a:t>
            </a:r>
            <a:r>
              <a:rPr lang="en-US" altLang="ja-JP" dirty="0"/>
              <a:t>1.31m x 1.48m</a:t>
            </a:r>
          </a:p>
          <a:p>
            <a:r>
              <a:rPr lang="ja-JP" altLang="en-US" dirty="0" smtClean="0"/>
              <a:t>光学ベンチ </a:t>
            </a:r>
            <a:r>
              <a:rPr lang="en-US" altLang="ja-JP" dirty="0" smtClean="0"/>
              <a:t>: 920mm </a:t>
            </a:r>
            <a:r>
              <a:rPr lang="en-US" altLang="ja-JP" dirty="0"/>
              <a:t>x 960mm</a:t>
            </a:r>
          </a:p>
          <a:p>
            <a:pPr lvl="1"/>
            <a:r>
              <a:rPr lang="en-US" altLang="ja-JP" dirty="0" smtClean="0"/>
              <a:t>GM</a:t>
            </a:r>
            <a:r>
              <a:rPr lang="ja-JP" altLang="en-US" dirty="0" smtClean="0"/>
              <a:t>冷凍機 </a:t>
            </a:r>
            <a:r>
              <a:rPr lang="en-US" altLang="ja-JP" dirty="0" smtClean="0"/>
              <a:t>+ </a:t>
            </a:r>
            <a:r>
              <a:rPr lang="ja-JP" altLang="en-US" dirty="0" smtClean="0"/>
              <a:t>液体窒素予冷で</a:t>
            </a:r>
            <a:r>
              <a:rPr lang="en-US" altLang="ja-JP" dirty="0" smtClean="0"/>
              <a:t>70K</a:t>
            </a:r>
            <a:r>
              <a:rPr lang="ja-JP" altLang="en-US" dirty="0" err="1" smtClean="0"/>
              <a:t>まで</a:t>
            </a:r>
            <a:r>
              <a:rPr lang="ja-JP" altLang="en-US" dirty="0" smtClean="0"/>
              <a:t>冷却</a:t>
            </a:r>
            <a:endParaRPr lang="en-US" altLang="ja-JP" dirty="0"/>
          </a:p>
          <a:p>
            <a:pPr lvl="1"/>
            <a:r>
              <a:rPr lang="ja-JP" altLang="en-US" dirty="0" smtClean="0"/>
              <a:t>全体冷却時間 </a:t>
            </a:r>
            <a:r>
              <a:rPr lang="en-US" altLang="ja-JP" dirty="0" smtClean="0"/>
              <a:t>: 100</a:t>
            </a:r>
            <a:r>
              <a:rPr lang="ja-JP" altLang="en-US" dirty="0" smtClean="0"/>
              <a:t>時間 </a:t>
            </a:r>
            <a:r>
              <a:rPr lang="en-US" altLang="ja-JP" dirty="0" smtClean="0"/>
              <a:t>(</a:t>
            </a:r>
            <a:r>
              <a:rPr lang="ja-JP" altLang="en-US" dirty="0" smtClean="0"/>
              <a:t>設計値</a:t>
            </a:r>
            <a:r>
              <a:rPr lang="en-US" altLang="ja-JP" dirty="0" smtClean="0"/>
              <a:t>)</a:t>
            </a:r>
            <a:endParaRPr lang="en-US" altLang="ja-JP" dirty="0"/>
          </a:p>
          <a:p>
            <a:r>
              <a:rPr lang="ja-JP" altLang="en-US" dirty="0" smtClean="0"/>
              <a:t>設計、製造 </a:t>
            </a:r>
            <a:r>
              <a:rPr lang="en-US" altLang="ja-JP" dirty="0" smtClean="0"/>
              <a:t>: </a:t>
            </a:r>
            <a:r>
              <a:rPr lang="ja-JP" altLang="en-US" dirty="0" smtClean="0"/>
              <a:t>住友重機械工業</a:t>
            </a:r>
            <a:endParaRPr 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1896" y="4437016"/>
            <a:ext cx="3619413" cy="241200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6" y="4437016"/>
            <a:ext cx="3216000" cy="241200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1709" y="3573016"/>
            <a:ext cx="2206801" cy="327600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8" name="テキスト ボックス 7"/>
          <p:cNvSpPr txBox="1"/>
          <p:nvPr/>
        </p:nvSpPr>
        <p:spPr>
          <a:xfrm>
            <a:off x="35096" y="6447244"/>
            <a:ext cx="2087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solidFill>
                  <a:schemeClr val="bg1"/>
                </a:solidFill>
              </a:rPr>
              <a:t>クライオスタット内部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275856" y="6447244"/>
            <a:ext cx="1285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光学ベンチ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32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検出器</a:t>
            </a:r>
            <a:endParaRPr 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Teledyne </a:t>
            </a:r>
            <a:r>
              <a:rPr lang="en-US" altLang="ja-JP" dirty="0" smtClean="0"/>
              <a:t>HAWAII-2RG (</a:t>
            </a:r>
            <a:r>
              <a:rPr lang="ja-JP" altLang="en-US" dirty="0" smtClean="0"/>
              <a:t>各</a:t>
            </a:r>
            <a:r>
              <a:rPr lang="en-US" altLang="ja-JP" dirty="0" smtClean="0"/>
              <a:t>arm</a:t>
            </a:r>
            <a:r>
              <a:rPr lang="ja-JP" altLang="en-US" dirty="0" smtClean="0"/>
              <a:t>に</a:t>
            </a:r>
            <a:r>
              <a:rPr lang="en-US" altLang="ja-JP" dirty="0" smtClean="0"/>
              <a:t>4</a:t>
            </a:r>
            <a:r>
              <a:rPr lang="ja-JP" altLang="en-US" dirty="0" smtClean="0"/>
              <a:t>台</a:t>
            </a:r>
            <a:r>
              <a:rPr lang="en-US" altLang="ja-JP" dirty="0" smtClean="0"/>
              <a:t>; </a:t>
            </a:r>
            <a:r>
              <a:rPr lang="ja-JP" altLang="en-US" dirty="0" smtClean="0"/>
              <a:t>現在は</a:t>
            </a:r>
            <a:r>
              <a:rPr lang="en-US" altLang="ja-JP" dirty="0" smtClean="0"/>
              <a:t>2</a:t>
            </a:r>
            <a:r>
              <a:rPr lang="ja-JP" altLang="en-US" dirty="0" smtClean="0"/>
              <a:t>台</a:t>
            </a:r>
            <a:r>
              <a:rPr lang="en-US" altLang="ja-JP" dirty="0" smtClean="0"/>
              <a:t>)</a:t>
            </a:r>
            <a:endParaRPr lang="en-US" altLang="ja-JP" dirty="0"/>
          </a:p>
          <a:p>
            <a:pPr lvl="1"/>
            <a:r>
              <a:rPr lang="en-US" altLang="ja-JP" dirty="0"/>
              <a:t>2048 x 2048 pixels</a:t>
            </a:r>
          </a:p>
          <a:p>
            <a:pPr lvl="1"/>
            <a:r>
              <a:rPr lang="en-US" altLang="ja-JP" dirty="0"/>
              <a:t>18</a:t>
            </a:r>
            <a:r>
              <a:rPr lang="en-US" altLang="ja-JP" dirty="0">
                <a:sym typeface="Symbol" panose="05050102010706020507" pitchFamily="18" charset="2"/>
              </a:rPr>
              <a:t>m pixel </a:t>
            </a:r>
            <a:r>
              <a:rPr lang="en-US" altLang="ja-JP" dirty="0" smtClean="0">
                <a:sym typeface="Symbol" panose="05050102010706020507" pitchFamily="18" charset="2"/>
              </a:rPr>
              <a:t>(0.126 </a:t>
            </a:r>
            <a:r>
              <a:rPr lang="en-US" altLang="ja-JP" dirty="0" err="1" smtClean="0">
                <a:sym typeface="Symbol" panose="05050102010706020507" pitchFamily="18" charset="2"/>
              </a:rPr>
              <a:t>arcsec</a:t>
            </a:r>
            <a:r>
              <a:rPr lang="en-US" altLang="ja-JP" dirty="0" smtClean="0">
                <a:sym typeface="Symbol" panose="05050102010706020507" pitchFamily="18" charset="2"/>
              </a:rPr>
              <a:t>/pix)</a:t>
            </a:r>
            <a:endParaRPr lang="en-US" altLang="ja-JP" dirty="0">
              <a:sym typeface="Symbol" panose="05050102010706020507" pitchFamily="18" charset="2"/>
            </a:endParaRPr>
          </a:p>
          <a:p>
            <a:r>
              <a:rPr lang="ja-JP" altLang="en-US" dirty="0" smtClean="0"/>
              <a:t>読み出し制御 </a:t>
            </a:r>
            <a:r>
              <a:rPr lang="en-US" altLang="ja-JP" dirty="0" smtClean="0"/>
              <a:t>: SIDECAR </a:t>
            </a:r>
            <a:r>
              <a:rPr lang="en-US" altLang="ja-JP" dirty="0"/>
              <a:t>ASICs +</a:t>
            </a:r>
            <a:r>
              <a:rPr lang="en-US" altLang="ja-JP" dirty="0" smtClean="0"/>
              <a:t> </a:t>
            </a:r>
            <a:r>
              <a:rPr lang="en-US" altLang="ja-JP" dirty="0"/>
              <a:t>JADE2 cards</a:t>
            </a:r>
          </a:p>
          <a:p>
            <a:r>
              <a:rPr lang="ja-JP" altLang="en-US" dirty="0" smtClean="0"/>
              <a:t>開発進捗 </a:t>
            </a:r>
            <a:r>
              <a:rPr lang="en-US" altLang="ja-JP" dirty="0" err="1" smtClean="0"/>
              <a:t>etc</a:t>
            </a:r>
            <a:r>
              <a:rPr lang="ja-JP" altLang="en-US" dirty="0" smtClean="0"/>
              <a:t> ⇒ 藤堂講演 </a:t>
            </a:r>
            <a:r>
              <a:rPr lang="en-US" altLang="ja-JP" dirty="0" smtClean="0"/>
              <a:t>(</a:t>
            </a:r>
            <a:r>
              <a:rPr lang="ja-JP" altLang="en-US" dirty="0" smtClean="0"/>
              <a:t>口頭 </a:t>
            </a:r>
            <a:r>
              <a:rPr lang="en-US" altLang="ja-JP" dirty="0" smtClean="0"/>
              <a:t>+ </a:t>
            </a:r>
            <a:r>
              <a:rPr lang="ja-JP" altLang="en-US" dirty="0" smtClean="0"/>
              <a:t>ポスター</a:t>
            </a:r>
            <a:r>
              <a:rPr lang="en-US" altLang="ja-JP" dirty="0" smtClean="0"/>
              <a:t>)</a:t>
            </a:r>
          </a:p>
          <a:p>
            <a:r>
              <a:rPr lang="ja-JP" altLang="en-US" dirty="0" smtClean="0"/>
              <a:t>検出器保管方法 ⇒ 小早川講演 </a:t>
            </a:r>
            <a:r>
              <a:rPr lang="en-US" altLang="ja-JP" dirty="0" smtClean="0"/>
              <a:t>(</a:t>
            </a:r>
            <a:r>
              <a:rPr lang="ja-JP" altLang="en-US" dirty="0" smtClean="0"/>
              <a:t>ポスター</a:t>
            </a:r>
            <a:r>
              <a:rPr lang="en-US" altLang="ja-JP" dirty="0" smtClean="0"/>
              <a:t>)</a:t>
            </a:r>
            <a:endParaRPr lang="ja-JP" altLang="en-US" dirty="0"/>
          </a:p>
          <a:p>
            <a:endParaRPr 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4250110"/>
            <a:ext cx="3859344" cy="252000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3480" y="4250110"/>
            <a:ext cx="4139998" cy="2520000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305396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MOS Exchanger Unit (MOSU)</a:t>
            </a:r>
            <a:endParaRPr 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 smtClean="0"/>
              <a:t>冷却マルチスリット板を持ち運び・入れ替える機械系</a:t>
            </a:r>
            <a:endParaRPr lang="en-US" altLang="ja-JP" dirty="0" smtClean="0"/>
          </a:p>
          <a:p>
            <a:pPr lvl="1"/>
            <a:r>
              <a:rPr lang="en-US" dirty="0" smtClean="0"/>
              <a:t>20</a:t>
            </a:r>
            <a:r>
              <a:rPr lang="ja-JP" altLang="en-US" dirty="0" smtClean="0"/>
              <a:t>枚のスリット板 </a:t>
            </a:r>
            <a:r>
              <a:rPr lang="en-US" altLang="ja-JP" dirty="0" smtClean="0"/>
              <a:t>+ IFU</a:t>
            </a:r>
            <a:r>
              <a:rPr lang="ja-JP" altLang="en-US" dirty="0" smtClean="0"/>
              <a:t>モジュール</a:t>
            </a:r>
            <a:endParaRPr lang="en-US" altLang="ja-JP" dirty="0" smtClean="0"/>
          </a:p>
          <a:p>
            <a:r>
              <a:rPr lang="en-US" dirty="0" smtClean="0"/>
              <a:t>MOIRCS/Subaru</a:t>
            </a:r>
            <a:r>
              <a:rPr lang="ja-JP" altLang="en-US" dirty="0" smtClean="0"/>
              <a:t>設計をベースとする。</a:t>
            </a:r>
            <a:endParaRPr 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5001" y="2786292"/>
            <a:ext cx="5993999" cy="3996000"/>
          </a:xfrm>
          <a:prstGeom prst="rect">
            <a:avLst/>
          </a:prstGeom>
          <a:effectLst>
            <a:softEdge rad="31750"/>
          </a:effectLst>
        </p:spPr>
      </p:pic>
      <p:grpSp>
        <p:nvGrpSpPr>
          <p:cNvPr id="36" name="グループ化 35"/>
          <p:cNvGrpSpPr/>
          <p:nvPr/>
        </p:nvGrpSpPr>
        <p:grpSpPr>
          <a:xfrm>
            <a:off x="58670" y="3429000"/>
            <a:ext cx="9026660" cy="3321612"/>
            <a:chOff x="9396536" y="3501008"/>
            <a:chExt cx="9026660" cy="3321612"/>
          </a:xfrm>
        </p:grpSpPr>
        <p:sp>
          <p:nvSpPr>
            <p:cNvPr id="35" name="正方形/長方形 34"/>
            <p:cNvSpPr/>
            <p:nvPr/>
          </p:nvSpPr>
          <p:spPr>
            <a:xfrm>
              <a:off x="9396536" y="3501008"/>
              <a:ext cx="9026660" cy="3321612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図 7" descr="swims_mosu_20130803a.gif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7703" b="12387"/>
            <a:stretch/>
          </p:blipFill>
          <p:spPr>
            <a:xfrm>
              <a:off x="9673545" y="4077072"/>
              <a:ext cx="7345037" cy="2592288"/>
            </a:xfrm>
            <a:prstGeom prst="rect">
              <a:avLst/>
            </a:prstGeom>
          </p:spPr>
        </p:pic>
        <p:sp>
          <p:nvSpPr>
            <p:cNvPr id="9" name="テキスト ボックス 8"/>
            <p:cNvSpPr txBox="1"/>
            <p:nvPr/>
          </p:nvSpPr>
          <p:spPr>
            <a:xfrm>
              <a:off x="16870968" y="6101334"/>
              <a:ext cx="120738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 smtClean="0">
                  <a:solidFill>
                    <a:srgbClr val="000058"/>
                  </a:solidFill>
                  <a:ea typeface="メイリオ"/>
                  <a:cs typeface="メイリオ"/>
                </a:rPr>
                <a:t>Access port</a:t>
              </a:r>
              <a:endParaRPr kumimoji="1" lang="ja-JP" altLang="en-US" sz="1400" dirty="0">
                <a:solidFill>
                  <a:srgbClr val="000058"/>
                </a:solidFill>
                <a:ea typeface="メイリオ"/>
                <a:cs typeface="メイリオ"/>
              </a:endParaRPr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9589386" y="5805264"/>
              <a:ext cx="17572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1400" dirty="0" smtClean="0">
                  <a:solidFill>
                    <a:srgbClr val="000058"/>
                  </a:solidFill>
                  <a:ea typeface="メイリオ"/>
                  <a:cs typeface="メイリオ"/>
                </a:rPr>
                <a:t>Linear </a:t>
              </a:r>
              <a:r>
                <a:rPr lang="en-US" altLang="ja-JP" sz="1400" dirty="0" smtClean="0">
                  <a:solidFill>
                    <a:srgbClr val="000058"/>
                  </a:solidFill>
                  <a:ea typeface="メイリオ"/>
                  <a:cs typeface="メイリオ"/>
                </a:rPr>
                <a:t>Driving Shaft</a:t>
              </a:r>
              <a:br>
                <a:rPr lang="en-US" altLang="ja-JP" sz="1400" dirty="0" smtClean="0">
                  <a:solidFill>
                    <a:srgbClr val="000058"/>
                  </a:solidFill>
                  <a:ea typeface="メイリオ"/>
                  <a:cs typeface="メイリオ"/>
                </a:rPr>
              </a:br>
              <a:r>
                <a:rPr lang="en-US" altLang="ja-JP" sz="1400" dirty="0" smtClean="0">
                  <a:solidFill>
                    <a:srgbClr val="000058"/>
                  </a:solidFill>
                  <a:ea typeface="メイリオ"/>
                  <a:cs typeface="メイリオ"/>
                </a:rPr>
                <a:t>(Stroke: 700mm)</a:t>
              </a:r>
              <a:endParaRPr kumimoji="1" lang="ja-JP" altLang="en-US" sz="1400" dirty="0">
                <a:solidFill>
                  <a:srgbClr val="000058"/>
                </a:solidFill>
                <a:ea typeface="メイリオ"/>
                <a:cs typeface="メイリオ"/>
              </a:endParaRPr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12878832" y="6194749"/>
              <a:ext cx="19062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dirty="0" smtClean="0">
                  <a:solidFill>
                    <a:srgbClr val="000058"/>
                  </a:solidFill>
                  <a:ea typeface="メイリオ"/>
                  <a:cs typeface="メイリオ"/>
                </a:rPr>
                <a:t>CCD</a:t>
              </a:r>
              <a:r>
                <a:rPr lang="ja-JP" altLang="en-US" sz="1400" dirty="0" smtClean="0">
                  <a:solidFill>
                    <a:srgbClr val="000058"/>
                  </a:solidFill>
                  <a:ea typeface="メイリオ"/>
                  <a:cs typeface="メイリオ"/>
                </a:rPr>
                <a:t> </a:t>
              </a:r>
              <a:r>
                <a:rPr lang="en-US" altLang="ja-JP" sz="1400" dirty="0" smtClean="0">
                  <a:solidFill>
                    <a:srgbClr val="000058"/>
                  </a:solidFill>
                  <a:ea typeface="メイリオ"/>
                  <a:cs typeface="メイリオ"/>
                </a:rPr>
                <a:t>monitor </a:t>
              </a:r>
              <a:r>
                <a:rPr lang="en-US" altLang="ja-JP" sz="1400" dirty="0" smtClean="0">
                  <a:solidFill>
                    <a:srgbClr val="000058"/>
                  </a:solidFill>
                  <a:ea typeface="メイリオ"/>
                  <a:cs typeface="メイリオ"/>
                </a:rPr>
                <a:t>ports x3</a:t>
              </a:r>
              <a:endParaRPr kumimoji="1" lang="ja-JP" altLang="en-US" sz="1400" dirty="0">
                <a:solidFill>
                  <a:srgbClr val="000058"/>
                </a:solidFill>
                <a:ea typeface="メイリオ"/>
                <a:cs typeface="メイリオ"/>
              </a:endParaRPr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14999360" y="3741202"/>
              <a:ext cx="123880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spc="-150" dirty="0" smtClean="0">
                  <a:solidFill>
                    <a:srgbClr val="000058"/>
                  </a:solidFill>
                  <a:ea typeface="メイリオ"/>
                  <a:cs typeface="メイリオ"/>
                </a:rPr>
                <a:t>Telescope Focus</a:t>
              </a:r>
              <a:endParaRPr kumimoji="1" lang="ja-JP" altLang="en-US" sz="1400" spc="-150" dirty="0">
                <a:solidFill>
                  <a:srgbClr val="000058"/>
                </a:solidFill>
                <a:ea typeface="メイリオ"/>
                <a:cs typeface="メイリオ"/>
              </a:endParaRPr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16767903" y="4344856"/>
              <a:ext cx="15295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 smtClean="0">
                  <a:solidFill>
                    <a:srgbClr val="000058"/>
                  </a:solidFill>
                  <a:ea typeface="メイリオ"/>
                  <a:cs typeface="メイリオ"/>
                </a:rPr>
                <a:t>Slit Mask Dewar</a:t>
              </a:r>
              <a:endParaRPr kumimoji="1" lang="ja-JP" altLang="en-US" sz="1400" dirty="0">
                <a:solidFill>
                  <a:srgbClr val="000058"/>
                </a:solidFill>
                <a:ea typeface="メイリオ"/>
                <a:cs typeface="メイリオ"/>
              </a:endParaRPr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10739603" y="3838058"/>
              <a:ext cx="18357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dirty="0" smtClean="0">
                  <a:solidFill>
                    <a:srgbClr val="000058"/>
                  </a:solidFill>
                  <a:ea typeface="メイリオ"/>
                  <a:cs typeface="メイリオ"/>
                </a:rPr>
                <a:t>Focal plane </a:t>
              </a:r>
              <a:r>
                <a:rPr lang="en-US" altLang="ja-JP" sz="1400" dirty="0" err="1" smtClean="0">
                  <a:solidFill>
                    <a:srgbClr val="000058"/>
                  </a:solidFill>
                  <a:ea typeface="メイリオ"/>
                  <a:cs typeface="メイリオ"/>
                </a:rPr>
                <a:t>dewar</a:t>
              </a:r>
              <a:endParaRPr kumimoji="1" lang="ja-JP" altLang="en-US" sz="1400" dirty="0">
                <a:solidFill>
                  <a:srgbClr val="000058"/>
                </a:solidFill>
                <a:ea typeface="メイリオ"/>
                <a:cs typeface="メイリオ"/>
              </a:endParaRPr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14764736" y="6280876"/>
              <a:ext cx="9749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dist"/>
              <a:r>
                <a:rPr kumimoji="1" lang="en-US" altLang="ja-JP" sz="1400" spc="-150" dirty="0" smtClean="0">
                  <a:solidFill>
                    <a:srgbClr val="000058"/>
                  </a:solidFill>
                  <a:ea typeface="メイリオ"/>
                  <a:cs typeface="メイリオ"/>
                </a:rPr>
                <a:t>Gate valve</a:t>
              </a:r>
              <a:endParaRPr kumimoji="1" lang="ja-JP" altLang="en-US" sz="1400" spc="-150" dirty="0">
                <a:solidFill>
                  <a:srgbClr val="000058"/>
                </a:solidFill>
                <a:ea typeface="メイリオ"/>
                <a:cs typeface="メイリオ"/>
              </a:endParaRPr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16116201" y="5000560"/>
              <a:ext cx="172675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dirty="0" smtClean="0">
                  <a:solidFill>
                    <a:srgbClr val="000058"/>
                  </a:solidFill>
                  <a:ea typeface="メイリオ"/>
                  <a:cs typeface="メイリオ"/>
                </a:rPr>
                <a:t>←Laser </a:t>
              </a:r>
              <a:r>
                <a:rPr lang="en-US" altLang="ja-JP" sz="1400" dirty="0" smtClean="0">
                  <a:solidFill>
                    <a:srgbClr val="000058"/>
                  </a:solidFill>
                  <a:ea typeface="メイリオ"/>
                  <a:cs typeface="メイリオ"/>
                </a:rPr>
                <a:t>sensors x4</a:t>
              </a:r>
              <a:endParaRPr lang="en-US" altLang="ja-JP" sz="1400" dirty="0" smtClean="0">
                <a:solidFill>
                  <a:srgbClr val="000058"/>
                </a:solidFill>
                <a:ea typeface="メイリオ"/>
                <a:cs typeface="メイリオ"/>
              </a:endParaRPr>
            </a:p>
            <a:p>
              <a:endParaRPr kumimoji="1" lang="ja-JP" altLang="en-US" sz="1400" dirty="0">
                <a:solidFill>
                  <a:srgbClr val="000058"/>
                </a:solidFill>
                <a:ea typeface="メイリオ"/>
                <a:cs typeface="メイリオ"/>
              </a:endParaRPr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15742391" y="4882123"/>
              <a:ext cx="5437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800" dirty="0" smtClean="0">
                  <a:solidFill>
                    <a:srgbClr val="FF0000"/>
                  </a:solidFill>
                  <a:ea typeface="メイリオ"/>
                  <a:cs typeface="メイリオ"/>
                </a:rPr>
                <a:t>○</a:t>
              </a:r>
              <a:endParaRPr kumimoji="1" lang="ja-JP" altLang="en-US" sz="2800" dirty="0">
                <a:solidFill>
                  <a:srgbClr val="FF0000"/>
                </a:solidFill>
                <a:ea typeface="メイリオ"/>
                <a:cs typeface="メイリオ"/>
              </a:endParaRPr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14789877" y="4920369"/>
              <a:ext cx="5437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800" dirty="0" smtClean="0">
                  <a:solidFill>
                    <a:srgbClr val="FF0000"/>
                  </a:solidFill>
                  <a:ea typeface="メイリオ"/>
                  <a:cs typeface="メイリオ"/>
                </a:rPr>
                <a:t>○</a:t>
              </a:r>
              <a:endParaRPr kumimoji="1" lang="ja-JP" altLang="en-US" sz="2800" dirty="0">
                <a:solidFill>
                  <a:srgbClr val="FF0000"/>
                </a:solidFill>
                <a:ea typeface="メイリオ"/>
                <a:cs typeface="メイリオ"/>
              </a:endParaRPr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13910740" y="5066020"/>
              <a:ext cx="5437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800" dirty="0" smtClean="0">
                  <a:solidFill>
                    <a:srgbClr val="FF0000"/>
                  </a:solidFill>
                  <a:ea typeface="メイリオ"/>
                  <a:cs typeface="メイリオ"/>
                </a:rPr>
                <a:t>○</a:t>
              </a:r>
              <a:endParaRPr kumimoji="1" lang="ja-JP" altLang="en-US" sz="2800" dirty="0">
                <a:solidFill>
                  <a:srgbClr val="FF0000"/>
                </a:solidFill>
                <a:ea typeface="メイリオ"/>
                <a:cs typeface="メイリオ"/>
              </a:endParaRPr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13726167" y="5138028"/>
              <a:ext cx="5437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800" dirty="0" smtClean="0">
                  <a:solidFill>
                    <a:srgbClr val="FF0000"/>
                  </a:solidFill>
                  <a:ea typeface="メイリオ"/>
                  <a:cs typeface="メイリオ"/>
                </a:rPr>
                <a:t>○</a:t>
              </a:r>
              <a:endParaRPr kumimoji="1" lang="ja-JP" altLang="en-US" sz="2800" dirty="0">
                <a:solidFill>
                  <a:srgbClr val="FF0000"/>
                </a:solidFill>
                <a:ea typeface="メイリオ"/>
                <a:cs typeface="メイリオ"/>
              </a:endParaRPr>
            </a:p>
          </p:txBody>
        </p:sp>
        <p:cxnSp>
          <p:nvCxnSpPr>
            <p:cNvPr id="21" name="直線コネクタ 20"/>
            <p:cNvCxnSpPr/>
            <p:nvPr/>
          </p:nvCxnSpPr>
          <p:spPr>
            <a:xfrm flipV="1">
              <a:off x="10638570" y="4930668"/>
              <a:ext cx="1144409" cy="928998"/>
            </a:xfrm>
            <a:prstGeom prst="line">
              <a:avLst/>
            </a:prstGeom>
            <a:ln w="12700" cmpd="sng">
              <a:solidFill>
                <a:schemeClr val="tx2">
                  <a:lumMod val="50000"/>
                </a:schemeClr>
              </a:solidFill>
              <a:tailEnd type="oval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/>
            <p:cNvCxnSpPr/>
            <p:nvPr/>
          </p:nvCxnSpPr>
          <p:spPr>
            <a:xfrm flipH="1" flipV="1">
              <a:off x="16310969" y="6060358"/>
              <a:ext cx="513614" cy="171781"/>
            </a:xfrm>
            <a:prstGeom prst="line">
              <a:avLst/>
            </a:prstGeom>
            <a:ln w="12700" cmpd="sng">
              <a:solidFill>
                <a:schemeClr val="tx2">
                  <a:lumMod val="50000"/>
                </a:schemeClr>
              </a:solidFill>
              <a:tailEnd type="oval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22"/>
            <p:cNvCxnSpPr/>
            <p:nvPr/>
          </p:nvCxnSpPr>
          <p:spPr>
            <a:xfrm flipV="1">
              <a:off x="13827375" y="5434296"/>
              <a:ext cx="1069466" cy="716642"/>
            </a:xfrm>
            <a:prstGeom prst="line">
              <a:avLst/>
            </a:prstGeom>
            <a:ln w="12700" cmpd="sng">
              <a:solidFill>
                <a:schemeClr val="tx2">
                  <a:lumMod val="50000"/>
                </a:schemeClr>
              </a:solidFill>
              <a:tailEnd type="oval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コネクタ 23"/>
            <p:cNvCxnSpPr/>
            <p:nvPr/>
          </p:nvCxnSpPr>
          <p:spPr>
            <a:xfrm flipV="1">
              <a:off x="13496071" y="5280213"/>
              <a:ext cx="375138" cy="870725"/>
            </a:xfrm>
            <a:prstGeom prst="line">
              <a:avLst/>
            </a:prstGeom>
            <a:ln w="12700" cmpd="sng">
              <a:solidFill>
                <a:schemeClr val="tx2">
                  <a:lumMod val="50000"/>
                </a:schemeClr>
              </a:solidFill>
              <a:tailEnd type="oval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コネクタ 24"/>
            <p:cNvCxnSpPr/>
            <p:nvPr/>
          </p:nvCxnSpPr>
          <p:spPr>
            <a:xfrm flipV="1">
              <a:off x="14997984" y="5462452"/>
              <a:ext cx="232865" cy="765790"/>
            </a:xfrm>
            <a:prstGeom prst="line">
              <a:avLst/>
            </a:prstGeom>
            <a:ln w="12700" cmpd="sng">
              <a:solidFill>
                <a:schemeClr val="tx2">
                  <a:lumMod val="50000"/>
                </a:schemeClr>
              </a:solidFill>
              <a:tailEnd type="oval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コネクタ 25"/>
            <p:cNvCxnSpPr/>
            <p:nvPr/>
          </p:nvCxnSpPr>
          <p:spPr>
            <a:xfrm>
              <a:off x="12491114" y="3997459"/>
              <a:ext cx="1480021" cy="390065"/>
            </a:xfrm>
            <a:prstGeom prst="line">
              <a:avLst/>
            </a:prstGeom>
            <a:ln w="12700" cmpd="sng">
              <a:solidFill>
                <a:schemeClr val="tx2">
                  <a:lumMod val="50000"/>
                </a:schemeClr>
              </a:solidFill>
              <a:tailEnd type="oval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コネクタ 26"/>
            <p:cNvCxnSpPr>
              <a:stCxn id="13" idx="1"/>
            </p:cNvCxnSpPr>
            <p:nvPr/>
          </p:nvCxnSpPr>
          <p:spPr>
            <a:xfrm flipH="1">
              <a:off x="16397198" y="4498745"/>
              <a:ext cx="370705" cy="257968"/>
            </a:xfrm>
            <a:prstGeom prst="line">
              <a:avLst/>
            </a:prstGeom>
            <a:ln w="12700" cmpd="sng">
              <a:solidFill>
                <a:schemeClr val="tx2">
                  <a:lumMod val="50000"/>
                </a:schemeClr>
              </a:solidFill>
              <a:tailEnd type="oval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コネクタ 27"/>
            <p:cNvCxnSpPr/>
            <p:nvPr/>
          </p:nvCxnSpPr>
          <p:spPr>
            <a:xfrm flipH="1">
              <a:off x="14375265" y="4008503"/>
              <a:ext cx="1119676" cy="877759"/>
            </a:xfrm>
            <a:prstGeom prst="line">
              <a:avLst/>
            </a:prstGeom>
            <a:ln w="12700" cmpd="sng">
              <a:solidFill>
                <a:schemeClr val="tx2">
                  <a:lumMod val="50000"/>
                </a:schemeClr>
              </a:solidFill>
              <a:tailEnd type="oval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テキスト ボックス 28"/>
            <p:cNvSpPr txBox="1"/>
            <p:nvPr/>
          </p:nvSpPr>
          <p:spPr>
            <a:xfrm>
              <a:off x="16799065" y="5576879"/>
              <a:ext cx="15263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 smtClean="0">
                  <a:solidFill>
                    <a:srgbClr val="000058"/>
                  </a:solidFill>
                  <a:ea typeface="メイリオ"/>
                  <a:cs typeface="メイリオ"/>
                </a:rPr>
                <a:t>GM</a:t>
              </a:r>
              <a:r>
                <a:rPr kumimoji="1" lang="ja-JP" altLang="en-US" sz="1400" dirty="0" smtClean="0">
                  <a:solidFill>
                    <a:srgbClr val="000058"/>
                  </a:solidFill>
                  <a:ea typeface="メイリオ"/>
                  <a:cs typeface="メイリオ"/>
                </a:rPr>
                <a:t> </a:t>
              </a:r>
              <a:r>
                <a:rPr kumimoji="1" lang="en-US" altLang="ja-JP" sz="1400" dirty="0" err="1" smtClean="0">
                  <a:solidFill>
                    <a:srgbClr val="000058"/>
                  </a:solidFill>
                  <a:ea typeface="メイリオ"/>
                  <a:cs typeface="メイリオ"/>
                </a:rPr>
                <a:t>Cryocooler</a:t>
              </a:r>
              <a:endParaRPr kumimoji="1" lang="ja-JP" altLang="en-US" sz="1400" dirty="0">
                <a:solidFill>
                  <a:srgbClr val="000058"/>
                </a:solidFill>
                <a:ea typeface="メイリオ"/>
                <a:cs typeface="メイリオ"/>
              </a:endParaRPr>
            </a:p>
          </p:txBody>
        </p:sp>
        <p:cxnSp>
          <p:nvCxnSpPr>
            <p:cNvPr id="30" name="直線コネクタ 29"/>
            <p:cNvCxnSpPr>
              <a:stCxn id="29" idx="0"/>
            </p:cNvCxnSpPr>
            <p:nvPr/>
          </p:nvCxnSpPr>
          <p:spPr>
            <a:xfrm flipH="1" flipV="1">
              <a:off x="16935208" y="5502610"/>
              <a:ext cx="627047" cy="74269"/>
            </a:xfrm>
            <a:prstGeom prst="line">
              <a:avLst/>
            </a:prstGeom>
            <a:ln w="12700" cmpd="sng">
              <a:solidFill>
                <a:schemeClr val="tx2">
                  <a:lumMod val="50000"/>
                </a:schemeClr>
              </a:solidFill>
              <a:prstDash val="sysDash"/>
              <a:tailEnd type="oval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コネクタ 30"/>
            <p:cNvCxnSpPr/>
            <p:nvPr/>
          </p:nvCxnSpPr>
          <p:spPr>
            <a:xfrm>
              <a:off x="10075454" y="4534854"/>
              <a:ext cx="212940" cy="352043"/>
            </a:xfrm>
            <a:prstGeom prst="line">
              <a:avLst/>
            </a:prstGeom>
            <a:ln w="12700" cmpd="sng">
              <a:solidFill>
                <a:schemeClr val="tx2">
                  <a:lumMod val="50000"/>
                </a:schemeClr>
              </a:solidFill>
              <a:tailEnd type="oval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線コネクタ 31"/>
            <p:cNvCxnSpPr/>
            <p:nvPr/>
          </p:nvCxnSpPr>
          <p:spPr>
            <a:xfrm flipV="1">
              <a:off x="12831960" y="4908365"/>
              <a:ext cx="1011629" cy="1008112"/>
            </a:xfrm>
            <a:prstGeom prst="line">
              <a:avLst/>
            </a:prstGeom>
            <a:ln w="12700" cmpd="sng">
              <a:solidFill>
                <a:schemeClr val="tx2">
                  <a:lumMod val="50000"/>
                </a:schemeClr>
              </a:solidFill>
              <a:tailEnd type="oval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テキスト ボックス 32"/>
            <p:cNvSpPr txBox="1"/>
            <p:nvPr/>
          </p:nvSpPr>
          <p:spPr>
            <a:xfrm>
              <a:off x="11403748" y="5872846"/>
              <a:ext cx="169629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1400" dirty="0" smtClean="0">
                  <a:solidFill>
                    <a:srgbClr val="000058"/>
                  </a:solidFill>
                  <a:ea typeface="メイリオ"/>
                  <a:cs typeface="メイリオ"/>
                </a:rPr>
                <a:t>Mask catcher </a:t>
              </a:r>
              <a:r>
                <a:rPr lang="en-US" altLang="ja-JP" sz="1400" dirty="0" smtClean="0">
                  <a:solidFill>
                    <a:srgbClr val="000058"/>
                  </a:solidFill>
                  <a:ea typeface="メイリオ"/>
                  <a:cs typeface="メイリオ"/>
                </a:rPr>
                <a:t>hand</a:t>
              </a:r>
              <a:br>
                <a:rPr lang="en-US" altLang="ja-JP" sz="1400" dirty="0" smtClean="0">
                  <a:solidFill>
                    <a:srgbClr val="000058"/>
                  </a:solidFill>
                  <a:ea typeface="メイリオ"/>
                  <a:cs typeface="メイリオ"/>
                </a:rPr>
              </a:br>
              <a:r>
                <a:rPr lang="en-US" altLang="ja-JP" sz="1400" dirty="0" smtClean="0">
                  <a:solidFill>
                    <a:srgbClr val="000058"/>
                  </a:solidFill>
                  <a:ea typeface="メイリオ"/>
                  <a:cs typeface="メイリオ"/>
                </a:rPr>
                <a:t>(Grip: 33N)</a:t>
              </a:r>
              <a:endParaRPr kumimoji="1" lang="ja-JP" altLang="en-US" sz="1400" dirty="0">
                <a:solidFill>
                  <a:srgbClr val="000058"/>
                </a:solidFill>
                <a:ea typeface="メイリオ"/>
                <a:cs typeface="メイリオ"/>
              </a:endParaRPr>
            </a:p>
          </p:txBody>
        </p:sp>
        <p:sp>
          <p:nvSpPr>
            <p:cNvPr id="34" name="テキスト ボックス 33"/>
            <p:cNvSpPr txBox="1"/>
            <p:nvPr/>
          </p:nvSpPr>
          <p:spPr>
            <a:xfrm>
              <a:off x="9538299" y="4273244"/>
              <a:ext cx="14847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 smtClean="0">
                  <a:solidFill>
                    <a:srgbClr val="000058"/>
                  </a:solidFill>
                  <a:ea typeface="メイリオ"/>
                  <a:cs typeface="メイリオ"/>
                </a:rPr>
                <a:t>Rotation motor</a:t>
              </a:r>
              <a:endParaRPr kumimoji="1" lang="ja-JP" altLang="en-US" sz="1400" dirty="0">
                <a:solidFill>
                  <a:srgbClr val="000058"/>
                </a:solidFill>
                <a:ea typeface="メイリオ"/>
                <a:cs typeface="メイリオ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137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MOS Exchanger Unit (MOSU)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1520" y="1420032"/>
            <a:ext cx="8229600" cy="4389120"/>
          </a:xfrm>
        </p:spPr>
        <p:txBody>
          <a:bodyPr/>
          <a:lstStyle/>
          <a:p>
            <a:r>
              <a:rPr lang="ja-JP" altLang="en-US" dirty="0" smtClean="0"/>
              <a:t>マスクキャッチャー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エアシリンダー </a:t>
            </a:r>
            <a:r>
              <a:rPr lang="en-US" altLang="ja-JP" dirty="0" smtClean="0"/>
              <a:t>(0.5MPa) </a:t>
            </a:r>
            <a:r>
              <a:rPr lang="ja-JP" altLang="en-US" dirty="0" smtClean="0"/>
              <a:t>による開閉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最大</a:t>
            </a:r>
            <a:r>
              <a:rPr lang="en-US" altLang="ja-JP" dirty="0" smtClean="0"/>
              <a:t>1kg</a:t>
            </a:r>
            <a:r>
              <a:rPr lang="ja-JP" altLang="en-US" dirty="0" smtClean="0"/>
              <a:t>のものを持ち運び可能</a:t>
            </a:r>
            <a:endParaRPr lang="en-US" altLang="ja-JP" dirty="0" smtClean="0"/>
          </a:p>
          <a:p>
            <a:r>
              <a:rPr lang="ja-JP" altLang="en-US" dirty="0" smtClean="0"/>
              <a:t>冷却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7N </a:t>
            </a:r>
            <a:r>
              <a:rPr lang="ja-JP" altLang="en-US" dirty="0" smtClean="0"/>
              <a:t>無酸素</a:t>
            </a:r>
            <a:r>
              <a:rPr lang="ja-JP" altLang="en-US" dirty="0"/>
              <a:t>銅</a:t>
            </a:r>
            <a:r>
              <a:rPr lang="en-US" altLang="ja-JP" dirty="0" smtClean="0"/>
              <a:t> </a:t>
            </a:r>
            <a:r>
              <a:rPr lang="ja-JP" altLang="en-US" dirty="0" smtClean="0"/>
              <a:t>熱</a:t>
            </a:r>
            <a:r>
              <a:rPr lang="ja-JP" altLang="en-US" dirty="0"/>
              <a:t>パス </a:t>
            </a:r>
            <a:r>
              <a:rPr lang="en-US" altLang="ja-JP" dirty="0"/>
              <a:t>(</a:t>
            </a:r>
            <a:r>
              <a:rPr lang="ja-JP" altLang="en-US" dirty="0" smtClean="0"/>
              <a:t>末端部半田処理</a:t>
            </a:r>
            <a:r>
              <a:rPr lang="en-US" altLang="ja-JP" dirty="0" smtClean="0"/>
              <a:t>)</a:t>
            </a:r>
          </a:p>
          <a:p>
            <a:pPr lvl="2"/>
            <a:r>
              <a:rPr lang="en-US" altLang="ja-JP" dirty="0"/>
              <a:t>φ</a:t>
            </a:r>
            <a:r>
              <a:rPr lang="en-US" altLang="ja-JP" dirty="0" smtClean="0"/>
              <a:t>0.26mm x 100</a:t>
            </a:r>
            <a:r>
              <a:rPr lang="ja-JP" altLang="en-US" dirty="0" smtClean="0"/>
              <a:t>本 </a:t>
            </a:r>
            <a:r>
              <a:rPr lang="en-US" altLang="ja-JP" dirty="0" smtClean="0"/>
              <a:t>x 30</a:t>
            </a:r>
            <a:r>
              <a:rPr lang="ja-JP" altLang="en-US" dirty="0" smtClean="0"/>
              <a:t>束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MLI (10</a:t>
            </a:r>
            <a:r>
              <a:rPr lang="ja-JP" altLang="en-US" dirty="0" smtClean="0"/>
              <a:t>層</a:t>
            </a:r>
            <a:r>
              <a:rPr lang="en-US" altLang="ja-JP" dirty="0" smtClean="0"/>
              <a:t>)</a:t>
            </a:r>
          </a:p>
          <a:p>
            <a:pPr lvl="1"/>
            <a:r>
              <a:rPr lang="en-US" altLang="ja-JP" dirty="0"/>
              <a:t>48</a:t>
            </a:r>
            <a:r>
              <a:rPr lang="ja-JP" altLang="en-US" dirty="0" smtClean="0"/>
              <a:t>時間でマスク板～</a:t>
            </a:r>
            <a:r>
              <a:rPr lang="en-US" altLang="ja-JP" dirty="0" smtClean="0"/>
              <a:t>100K (</a:t>
            </a:r>
            <a:r>
              <a:rPr lang="ja-JP" altLang="en-US" dirty="0" smtClean="0"/>
              <a:t>実測</a:t>
            </a:r>
            <a:r>
              <a:rPr lang="en-US" altLang="ja-JP" dirty="0" smtClean="0"/>
              <a:t>)</a:t>
            </a:r>
            <a:endParaRPr lang="en-US" altLang="ja-JP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1994" y="1268760"/>
            <a:ext cx="3106510" cy="1929919"/>
          </a:xfrm>
          <a:prstGeom prst="rect">
            <a:avLst/>
          </a:prstGeom>
          <a:effectLst>
            <a:softEdge rad="31750"/>
          </a:effectLst>
        </p:spPr>
      </p:pic>
      <p:grpSp>
        <p:nvGrpSpPr>
          <p:cNvPr id="29" name="グループ化 28"/>
          <p:cNvGrpSpPr/>
          <p:nvPr/>
        </p:nvGrpSpPr>
        <p:grpSpPr>
          <a:xfrm>
            <a:off x="6001994" y="3212976"/>
            <a:ext cx="3132000" cy="3564000"/>
            <a:chOff x="6001994" y="3212976"/>
            <a:chExt cx="3132000" cy="3564000"/>
          </a:xfrm>
        </p:grpSpPr>
        <p:sp>
          <p:nvSpPr>
            <p:cNvPr id="28" name="正方形/長方形 27"/>
            <p:cNvSpPr/>
            <p:nvPr/>
          </p:nvSpPr>
          <p:spPr>
            <a:xfrm>
              <a:off x="6001994" y="3212976"/>
              <a:ext cx="3132000" cy="356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図 8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6547018" y="3688439"/>
              <a:ext cx="2394644" cy="1237608"/>
            </a:xfrm>
            <a:prstGeom prst="rect">
              <a:avLst/>
            </a:prstGeom>
          </p:spPr>
        </p:pic>
        <p:sp>
          <p:nvSpPr>
            <p:cNvPr id="11" name="テキスト ボックス 10"/>
            <p:cNvSpPr txBox="1"/>
            <p:nvPr/>
          </p:nvSpPr>
          <p:spPr>
            <a:xfrm>
              <a:off x="6564118" y="3226542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dirty="0" smtClean="0"/>
                <a:t>回転軸</a:t>
              </a:r>
              <a:endParaRPr lang="en-US" dirty="0"/>
            </a:p>
          </p:txBody>
        </p:sp>
        <p:cxnSp>
          <p:nvCxnSpPr>
            <p:cNvPr id="13" name="直線矢印コネクタ 12"/>
            <p:cNvCxnSpPr>
              <a:stCxn id="11" idx="2"/>
            </p:cNvCxnSpPr>
            <p:nvPr/>
          </p:nvCxnSpPr>
          <p:spPr>
            <a:xfrm>
              <a:off x="7002700" y="3595874"/>
              <a:ext cx="871574" cy="394068"/>
            </a:xfrm>
            <a:prstGeom prst="straightConnector1">
              <a:avLst/>
            </a:prstGeom>
            <a:ln cap="rnd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テキスト ボックス 13"/>
            <p:cNvSpPr txBox="1"/>
            <p:nvPr/>
          </p:nvSpPr>
          <p:spPr>
            <a:xfrm rot="16200000">
              <a:off x="5722724" y="4123262"/>
              <a:ext cx="1236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/>
                <a:t>&lt;CLOSE&gt;</a:t>
              </a:r>
              <a:endParaRPr lang="en-US" dirty="0"/>
            </a:p>
          </p:txBody>
        </p:sp>
        <p:sp>
          <p:nvSpPr>
            <p:cNvPr id="15" name="テキスト ボックス 14"/>
            <p:cNvSpPr txBox="1"/>
            <p:nvPr/>
          </p:nvSpPr>
          <p:spPr>
            <a:xfrm rot="16200000">
              <a:off x="5786844" y="5727427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/>
                <a:t>&lt;OPEN&gt;</a:t>
              </a:r>
              <a:endParaRPr lang="en-US" dirty="0"/>
            </a:p>
          </p:txBody>
        </p:sp>
        <p:pic>
          <p:nvPicPr>
            <p:cNvPr id="16" name="図 15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6525508" y="5361824"/>
              <a:ext cx="2394644" cy="1307536"/>
            </a:xfrm>
            <a:prstGeom prst="rect">
              <a:avLst/>
            </a:prstGeom>
          </p:spPr>
        </p:pic>
        <p:sp>
          <p:nvSpPr>
            <p:cNvPr id="17" name="テキスト ボックス 16"/>
            <p:cNvSpPr txBox="1"/>
            <p:nvPr/>
          </p:nvSpPr>
          <p:spPr>
            <a:xfrm>
              <a:off x="6781178" y="4988762"/>
              <a:ext cx="23487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dirty="0" smtClean="0"/>
                <a:t>圧縮バネ </a:t>
              </a:r>
              <a:r>
                <a:rPr lang="en-US" altLang="ja-JP" dirty="0" smtClean="0"/>
                <a:t>(fail-safe</a:t>
              </a:r>
              <a:r>
                <a:rPr lang="ja-JP" altLang="en-US" dirty="0" smtClean="0"/>
                <a:t>用</a:t>
              </a:r>
              <a:r>
                <a:rPr lang="en-US" altLang="ja-JP" dirty="0" smtClean="0"/>
                <a:t>)</a:t>
              </a:r>
              <a:endParaRPr lang="en-US" dirty="0"/>
            </a:p>
          </p:txBody>
        </p:sp>
        <p:cxnSp>
          <p:nvCxnSpPr>
            <p:cNvPr id="18" name="直線矢印コネクタ 17"/>
            <p:cNvCxnSpPr>
              <a:stCxn id="9" idx="2"/>
            </p:cNvCxnSpPr>
            <p:nvPr/>
          </p:nvCxnSpPr>
          <p:spPr>
            <a:xfrm flipH="1" flipV="1">
              <a:off x="7575816" y="4701311"/>
              <a:ext cx="168524" cy="224736"/>
            </a:xfrm>
            <a:prstGeom prst="straightConnector1">
              <a:avLst/>
            </a:prstGeom>
            <a:ln cap="rnd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右矢印 20"/>
            <p:cNvSpPr/>
            <p:nvPr/>
          </p:nvSpPr>
          <p:spPr>
            <a:xfrm>
              <a:off x="7248783" y="4245330"/>
              <a:ext cx="384995" cy="283614"/>
            </a:xfrm>
            <a:prstGeom prst="rightArrow">
              <a:avLst>
                <a:gd name="adj1" fmla="val 50000"/>
                <a:gd name="adj2" fmla="val 76336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右矢印 21"/>
            <p:cNvSpPr/>
            <p:nvPr/>
          </p:nvSpPr>
          <p:spPr>
            <a:xfrm flipH="1">
              <a:off x="7190821" y="5851585"/>
              <a:ext cx="384995" cy="283614"/>
            </a:xfrm>
            <a:prstGeom prst="rightArrow">
              <a:avLst>
                <a:gd name="adj1" fmla="val 50000"/>
                <a:gd name="adj2" fmla="val 76336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円/楕円 23"/>
          <p:cNvSpPr/>
          <p:nvPr/>
        </p:nvSpPr>
        <p:spPr>
          <a:xfrm>
            <a:off x="6818294" y="1767417"/>
            <a:ext cx="757522" cy="649338"/>
          </a:xfrm>
          <a:prstGeom prst="ellipse">
            <a:avLst/>
          </a:prstGeom>
          <a:noFill/>
          <a:ln cap="rnd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6039876" y="2778757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solidFill>
                  <a:schemeClr val="bg1"/>
                </a:solidFill>
              </a:rPr>
              <a:t>焦点面の構造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6" name="図 2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343" y="4941168"/>
            <a:ext cx="2880000" cy="191808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27" name="図 2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1994" y="4941168"/>
            <a:ext cx="2880000" cy="1918800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77371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リゾート">
  <a:themeElements>
    <a:clrScheme name="リゾート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ユーザー定義 1">
      <a:majorFont>
        <a:latin typeface="Calibri"/>
        <a:ea typeface="ＭＳ Ｐゴシック"/>
        <a:cs typeface=""/>
      </a:majorFont>
      <a:minorFont>
        <a:latin typeface="Arial"/>
        <a:ea typeface="HGP明朝E"/>
        <a:cs typeface=""/>
      </a:minorFont>
    </a:fontScheme>
    <a:fmtScheme name="リゾート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6104</TotalTime>
  <Words>745</Words>
  <Application>Microsoft Office PowerPoint</Application>
  <PresentationFormat>画面に合わせる (4:3)</PresentationFormat>
  <Paragraphs>227</Paragraphs>
  <Slides>15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12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15</vt:i4>
      </vt:variant>
    </vt:vector>
  </HeadingPairs>
  <TitlesOfParts>
    <vt:vector size="28" baseType="lpstr">
      <vt:lpstr>HGP明朝E</vt:lpstr>
      <vt:lpstr>ＭＳ Ｐゴシック</vt:lpstr>
      <vt:lpstr>メイリオ</vt:lpstr>
      <vt:lpstr>Arial</vt:lpstr>
      <vt:lpstr>Bauhaus 93</vt:lpstr>
      <vt:lpstr>Calibri</vt:lpstr>
      <vt:lpstr>Century</vt:lpstr>
      <vt:lpstr>Garamond</vt:lpstr>
      <vt:lpstr>Symbol</vt:lpstr>
      <vt:lpstr>Times New Roman</vt:lpstr>
      <vt:lpstr>Wingdings</vt:lpstr>
      <vt:lpstr>Wingdings 2</vt:lpstr>
      <vt:lpstr>リゾート</vt:lpstr>
      <vt:lpstr>近赤外線多天体分光カメラ SWIMSの開発状況</vt:lpstr>
      <vt:lpstr>装置概要</vt:lpstr>
      <vt:lpstr>装置概要</vt:lpstr>
      <vt:lpstr>光学系</vt:lpstr>
      <vt:lpstr>光学性能（設計値）</vt:lpstr>
      <vt:lpstr>クライオスタット</vt:lpstr>
      <vt:lpstr>検出器</vt:lpstr>
      <vt:lpstr>MOS Exchanger Unit (MOSU)</vt:lpstr>
      <vt:lpstr>MOS Exchanger Unit (MOSU)</vt:lpstr>
      <vt:lpstr>面分光ユニット</vt:lpstr>
      <vt:lpstr>制御ソフトウェア</vt:lpstr>
      <vt:lpstr>初冷却試験 @ 三鷹</vt:lpstr>
      <vt:lpstr>たわみ試験 w/ Telescope Simulator</vt:lpstr>
      <vt:lpstr>Schedule</vt:lpstr>
      <vt:lpstr>Summary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Konishi</dc:creator>
  <cp:lastModifiedBy>konishi</cp:lastModifiedBy>
  <cp:revision>356</cp:revision>
  <cp:lastPrinted>2014-12-02T15:01:36Z</cp:lastPrinted>
  <dcterms:created xsi:type="dcterms:W3CDTF">2014-01-19T04:23:33Z</dcterms:created>
  <dcterms:modified xsi:type="dcterms:W3CDTF">2014-12-03T01:05:25Z</dcterms:modified>
</cp:coreProperties>
</file>