
<file path=[Content_Types].xml><?xml version="1.0" encoding="utf-8"?>
<Types xmlns="http://schemas.openxmlformats.org/package/2006/content-types">
  <Default Extension="xml" ContentType="application/xml"/>
  <Default Extension="JPG" ContentType="image/pn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3" r:id="rId10"/>
    <p:sldId id="261" r:id="rId11"/>
    <p:sldId id="266" r:id="rId12"/>
    <p:sldId id="262" r:id="rId13"/>
    <p:sldId id="274" r:id="rId14"/>
    <p:sldId id="264" r:id="rId15"/>
    <p:sldId id="275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sumura:Documents:SPICA:cryomotor:&#35430;&#39443;&#12524;&#12509;&#12540;&#12488;:&#30913;&#22580;&#28204;&#23450;:&#20302;&#28201;&#30913;&#30707;&#28204;&#2345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23344907973"/>
          <c:y val="0.0419354838709677"/>
          <c:w val="0.822596631942746"/>
          <c:h val="0.8232694959740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Sheet1!$AN$1</c:f>
              <c:strCache>
                <c:ptCount val="1"/>
                <c:pt idx="0">
                  <c:v>ネオジム</c:v>
                </c:pt>
              </c:strCache>
            </c:strRef>
          </c:tx>
          <c:xVal>
            <c:numRef>
              <c:f>Sheet1!$AM$2:$AM$49</c:f>
              <c:numCache>
                <c:formatCode>General</c:formatCode>
                <c:ptCount val="48"/>
                <c:pt idx="0">
                  <c:v>289.025</c:v>
                </c:pt>
                <c:pt idx="1">
                  <c:v>289.063</c:v>
                </c:pt>
                <c:pt idx="2">
                  <c:v>261.5622</c:v>
                </c:pt>
                <c:pt idx="3">
                  <c:v>203.2259</c:v>
                </c:pt>
                <c:pt idx="4">
                  <c:v>184.1845</c:v>
                </c:pt>
                <c:pt idx="5">
                  <c:v>139.8995</c:v>
                </c:pt>
                <c:pt idx="6">
                  <c:v>115.3561</c:v>
                </c:pt>
                <c:pt idx="7">
                  <c:v>73.7987</c:v>
                </c:pt>
                <c:pt idx="8">
                  <c:v>69.8902</c:v>
                </c:pt>
                <c:pt idx="9">
                  <c:v>65.1433</c:v>
                </c:pt>
                <c:pt idx="10">
                  <c:v>59.7181</c:v>
                </c:pt>
                <c:pt idx="11">
                  <c:v>54.5495</c:v>
                </c:pt>
                <c:pt idx="12">
                  <c:v>50.7947</c:v>
                </c:pt>
                <c:pt idx="13">
                  <c:v>46.7096</c:v>
                </c:pt>
                <c:pt idx="14">
                  <c:v>44.0532</c:v>
                </c:pt>
                <c:pt idx="15">
                  <c:v>42.2167</c:v>
                </c:pt>
                <c:pt idx="16">
                  <c:v>40.904</c:v>
                </c:pt>
                <c:pt idx="17">
                  <c:v>40.0968</c:v>
                </c:pt>
                <c:pt idx="18">
                  <c:v>35.0705</c:v>
                </c:pt>
                <c:pt idx="19">
                  <c:v>33.2503</c:v>
                </c:pt>
                <c:pt idx="20">
                  <c:v>27.8147</c:v>
                </c:pt>
                <c:pt idx="21">
                  <c:v>24.134</c:v>
                </c:pt>
                <c:pt idx="22">
                  <c:v>19.5527</c:v>
                </c:pt>
                <c:pt idx="23">
                  <c:v>15.1608</c:v>
                </c:pt>
                <c:pt idx="24">
                  <c:v>10.1071</c:v>
                </c:pt>
                <c:pt idx="25">
                  <c:v>7.345499999999999</c:v>
                </c:pt>
                <c:pt idx="26">
                  <c:v>6.4501</c:v>
                </c:pt>
                <c:pt idx="27">
                  <c:v>6.225899999999998</c:v>
                </c:pt>
                <c:pt idx="29">
                  <c:v>6.2197</c:v>
                </c:pt>
                <c:pt idx="30">
                  <c:v>9.793900000000001</c:v>
                </c:pt>
                <c:pt idx="31">
                  <c:v>20.4637</c:v>
                </c:pt>
                <c:pt idx="32">
                  <c:v>40.4042</c:v>
                </c:pt>
                <c:pt idx="33">
                  <c:v>56.4827</c:v>
                </c:pt>
                <c:pt idx="34">
                  <c:v>79.5354</c:v>
                </c:pt>
                <c:pt idx="35">
                  <c:v>97.88979999999998</c:v>
                </c:pt>
                <c:pt idx="36">
                  <c:v>113.596</c:v>
                </c:pt>
                <c:pt idx="37">
                  <c:v>226.004</c:v>
                </c:pt>
                <c:pt idx="38">
                  <c:v>274.8889</c:v>
                </c:pt>
                <c:pt idx="39">
                  <c:v>283.2755</c:v>
                </c:pt>
              </c:numCache>
            </c:numRef>
          </c:xVal>
          <c:yVal>
            <c:numRef>
              <c:f>Sheet1!$AO$2:$AO$41</c:f>
              <c:numCache>
                <c:formatCode>General</c:formatCode>
                <c:ptCount val="40"/>
                <c:pt idx="0">
                  <c:v>1.3</c:v>
                </c:pt>
                <c:pt idx="1">
                  <c:v>1.3</c:v>
                </c:pt>
                <c:pt idx="2">
                  <c:v>1.33458206223307</c:v>
                </c:pt>
                <c:pt idx="3">
                  <c:v>1.390539963392312</c:v>
                </c:pt>
                <c:pt idx="4">
                  <c:v>1.407553386211104</c:v>
                </c:pt>
                <c:pt idx="5">
                  <c:v>1.435314215985357</c:v>
                </c:pt>
                <c:pt idx="6">
                  <c:v>1.439993898718731</c:v>
                </c:pt>
                <c:pt idx="7">
                  <c:v>1.350841976815131</c:v>
                </c:pt>
                <c:pt idx="8">
                  <c:v>1.314752898108603</c:v>
                </c:pt>
                <c:pt idx="9">
                  <c:v>1.29849298352654</c:v>
                </c:pt>
                <c:pt idx="10">
                  <c:v>1.280646735814521</c:v>
                </c:pt>
                <c:pt idx="11">
                  <c:v>1.271921903599756</c:v>
                </c:pt>
                <c:pt idx="12">
                  <c:v>1.264981696156193</c:v>
                </c:pt>
                <c:pt idx="13">
                  <c:v>1.259627821842587</c:v>
                </c:pt>
                <c:pt idx="14">
                  <c:v>1.256256863941428</c:v>
                </c:pt>
                <c:pt idx="15">
                  <c:v>1.253441122635754</c:v>
                </c:pt>
                <c:pt idx="16">
                  <c:v>1.251061622940818</c:v>
                </c:pt>
                <c:pt idx="17">
                  <c:v>1.249276998169616</c:v>
                </c:pt>
                <c:pt idx="18">
                  <c:v>1.212236119585113</c:v>
                </c:pt>
                <c:pt idx="19">
                  <c:v>1.202043929225137</c:v>
                </c:pt>
                <c:pt idx="20">
                  <c:v>1.17222086638194</c:v>
                </c:pt>
                <c:pt idx="21">
                  <c:v>1.162306284319707</c:v>
                </c:pt>
                <c:pt idx="22">
                  <c:v>1.153502135448444</c:v>
                </c:pt>
                <c:pt idx="23">
                  <c:v>1.150805369127517</c:v>
                </c:pt>
                <c:pt idx="24">
                  <c:v>1.148584502745577</c:v>
                </c:pt>
                <c:pt idx="25">
                  <c:v>1.14846552776083</c:v>
                </c:pt>
                <c:pt idx="26">
                  <c:v>1.147791336180598</c:v>
                </c:pt>
                <c:pt idx="27">
                  <c:v>1.147474069554606</c:v>
                </c:pt>
                <c:pt idx="29">
                  <c:v>1.147474069554606</c:v>
                </c:pt>
                <c:pt idx="30">
                  <c:v>1.147870652837096</c:v>
                </c:pt>
                <c:pt idx="31">
                  <c:v>1.14882245271507</c:v>
                </c:pt>
                <c:pt idx="32">
                  <c:v>1.158776693105552</c:v>
                </c:pt>
                <c:pt idx="33">
                  <c:v>1.182769981696156</c:v>
                </c:pt>
                <c:pt idx="34">
                  <c:v>1.256415497254423</c:v>
                </c:pt>
                <c:pt idx="35">
                  <c:v>1.357028676021965</c:v>
                </c:pt>
                <c:pt idx="36">
                  <c:v>1.402675411836486</c:v>
                </c:pt>
                <c:pt idx="37">
                  <c:v>1.364167175106772</c:v>
                </c:pt>
                <c:pt idx="38">
                  <c:v>1.311183648566199</c:v>
                </c:pt>
                <c:pt idx="39">
                  <c:v>1.300594874923734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Sheet1!$AQ$1</c:f>
              <c:strCache>
                <c:ptCount val="1"/>
                <c:pt idx="0">
                  <c:v>プラセオシム</c:v>
                </c:pt>
              </c:strCache>
            </c:strRef>
          </c:tx>
          <c:xVal>
            <c:numRef>
              <c:f>Sheet1!$AP$2:$AP$13</c:f>
              <c:numCache>
                <c:formatCode>General</c:formatCode>
                <c:ptCount val="12"/>
                <c:pt idx="0">
                  <c:v>291.1866</c:v>
                </c:pt>
                <c:pt idx="1">
                  <c:v>291.1785</c:v>
                </c:pt>
                <c:pt idx="2">
                  <c:v>256.247</c:v>
                </c:pt>
                <c:pt idx="3">
                  <c:v>185.5416</c:v>
                </c:pt>
                <c:pt idx="4">
                  <c:v>137.819</c:v>
                </c:pt>
                <c:pt idx="5">
                  <c:v>104.668</c:v>
                </c:pt>
                <c:pt idx="6">
                  <c:v>54.3476</c:v>
                </c:pt>
                <c:pt idx="7">
                  <c:v>46.6069</c:v>
                </c:pt>
                <c:pt idx="8">
                  <c:v>40.288</c:v>
                </c:pt>
                <c:pt idx="9">
                  <c:v>38.2103</c:v>
                </c:pt>
                <c:pt idx="10">
                  <c:v>28.7675</c:v>
                </c:pt>
                <c:pt idx="11">
                  <c:v>8.4678</c:v>
                </c:pt>
              </c:numCache>
            </c:numRef>
          </c:xVal>
          <c:yVal>
            <c:numRef>
              <c:f>Sheet1!$AR$2:$AR$13</c:f>
              <c:numCache>
                <c:formatCode>General</c:formatCode>
                <c:ptCount val="12"/>
                <c:pt idx="0">
                  <c:v>1.16</c:v>
                </c:pt>
                <c:pt idx="1">
                  <c:v>1.160741403553624</c:v>
                </c:pt>
                <c:pt idx="2">
                  <c:v>1.177422983510162</c:v>
                </c:pt>
                <c:pt idx="3">
                  <c:v>1.233769653585581</c:v>
                </c:pt>
                <c:pt idx="4">
                  <c:v>1.250451233542119</c:v>
                </c:pt>
                <c:pt idx="5">
                  <c:v>1.267132813498658</c:v>
                </c:pt>
                <c:pt idx="6">
                  <c:v>1.309763517832034</c:v>
                </c:pt>
                <c:pt idx="7">
                  <c:v>1.322738080020452</c:v>
                </c:pt>
                <c:pt idx="8">
                  <c:v>1.32792790489582</c:v>
                </c:pt>
                <c:pt idx="9">
                  <c:v>1.328298606672632</c:v>
                </c:pt>
                <c:pt idx="10">
                  <c:v>1.323479483574076</c:v>
                </c:pt>
                <c:pt idx="11">
                  <c:v>1.323108781797265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Sheet1!$AT$1</c:f>
              <c:strCache>
                <c:ptCount val="1"/>
                <c:pt idx="0">
                  <c:v>SmCo</c:v>
                </c:pt>
              </c:strCache>
            </c:strRef>
          </c:tx>
          <c:xVal>
            <c:numRef>
              <c:f>Sheet1!$AS$2:$AS$29</c:f>
              <c:numCache>
                <c:formatCode>General</c:formatCode>
                <c:ptCount val="28"/>
                <c:pt idx="1">
                  <c:v>269.3028</c:v>
                </c:pt>
                <c:pt idx="2">
                  <c:v>244.8889</c:v>
                </c:pt>
                <c:pt idx="3">
                  <c:v>195.7689</c:v>
                </c:pt>
                <c:pt idx="4">
                  <c:v>134.0545</c:v>
                </c:pt>
                <c:pt idx="5">
                  <c:v>38.2507</c:v>
                </c:pt>
                <c:pt idx="6">
                  <c:v>29.5466</c:v>
                </c:pt>
                <c:pt idx="7">
                  <c:v>25.576</c:v>
                </c:pt>
                <c:pt idx="8">
                  <c:v>22.605</c:v>
                </c:pt>
                <c:pt idx="9">
                  <c:v>20.4631</c:v>
                </c:pt>
                <c:pt idx="10">
                  <c:v>18.9086</c:v>
                </c:pt>
                <c:pt idx="11">
                  <c:v>16.0152</c:v>
                </c:pt>
                <c:pt idx="12">
                  <c:v>6.060099999999998</c:v>
                </c:pt>
                <c:pt idx="14">
                  <c:v>6.0913</c:v>
                </c:pt>
                <c:pt idx="15">
                  <c:v>9.9638</c:v>
                </c:pt>
                <c:pt idx="16">
                  <c:v>14.1805</c:v>
                </c:pt>
                <c:pt idx="17">
                  <c:v>22.0197</c:v>
                </c:pt>
                <c:pt idx="18">
                  <c:v>33.0341</c:v>
                </c:pt>
                <c:pt idx="19">
                  <c:v>46.2301</c:v>
                </c:pt>
                <c:pt idx="20">
                  <c:v>62.0354</c:v>
                </c:pt>
                <c:pt idx="21">
                  <c:v>72.273</c:v>
                </c:pt>
                <c:pt idx="22">
                  <c:v>153.3686</c:v>
                </c:pt>
                <c:pt idx="23">
                  <c:v>202.059</c:v>
                </c:pt>
                <c:pt idx="24">
                  <c:v>242.9155</c:v>
                </c:pt>
                <c:pt idx="25">
                  <c:v>265.1388</c:v>
                </c:pt>
                <c:pt idx="26">
                  <c:v>272.9134</c:v>
                </c:pt>
                <c:pt idx="27">
                  <c:v>286.833</c:v>
                </c:pt>
              </c:numCache>
            </c:numRef>
          </c:xVal>
          <c:yVal>
            <c:numRef>
              <c:f>Sheet1!$AT$2:$AT$29</c:f>
              <c:numCache>
                <c:formatCode>General</c:formatCode>
                <c:ptCount val="28"/>
                <c:pt idx="1">
                  <c:v>0.993474962063733</c:v>
                </c:pt>
                <c:pt idx="2">
                  <c:v>1.000121396054628</c:v>
                </c:pt>
                <c:pt idx="3">
                  <c:v>1.016267071320182</c:v>
                </c:pt>
                <c:pt idx="4">
                  <c:v>1.034264036418816</c:v>
                </c:pt>
                <c:pt idx="5">
                  <c:v>1.06288315629742</c:v>
                </c:pt>
                <c:pt idx="6">
                  <c:v>1.073110773899848</c:v>
                </c:pt>
                <c:pt idx="7">
                  <c:v>1.071198786039454</c:v>
                </c:pt>
                <c:pt idx="8">
                  <c:v>1.05866464339909</c:v>
                </c:pt>
                <c:pt idx="9">
                  <c:v>1.058634294385433</c:v>
                </c:pt>
                <c:pt idx="10">
                  <c:v>1.058937784522003</c:v>
                </c:pt>
                <c:pt idx="11">
                  <c:v>1.061820940819423</c:v>
                </c:pt>
                <c:pt idx="12">
                  <c:v>1.057268588770865</c:v>
                </c:pt>
                <c:pt idx="14">
                  <c:v>1.05742033383915</c:v>
                </c:pt>
                <c:pt idx="15">
                  <c:v>1.057359635811836</c:v>
                </c:pt>
                <c:pt idx="16">
                  <c:v>1.057572078907435</c:v>
                </c:pt>
                <c:pt idx="17">
                  <c:v>1.058179059180577</c:v>
                </c:pt>
                <c:pt idx="18">
                  <c:v>1.059241274658574</c:v>
                </c:pt>
                <c:pt idx="19">
                  <c:v>1.06</c:v>
                </c:pt>
                <c:pt idx="20">
                  <c:v>1.061487101669196</c:v>
                </c:pt>
                <c:pt idx="21">
                  <c:v>1.063490136570561</c:v>
                </c:pt>
                <c:pt idx="22">
                  <c:v>1.051107738998482</c:v>
                </c:pt>
                <c:pt idx="23">
                  <c:v>1.031502276176024</c:v>
                </c:pt>
                <c:pt idx="24">
                  <c:v>1.018634294385433</c:v>
                </c:pt>
                <c:pt idx="25">
                  <c:v>1.01040971168437</c:v>
                </c:pt>
                <c:pt idx="26">
                  <c:v>1.006767830045524</c:v>
                </c:pt>
                <c:pt idx="27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0924424"/>
        <c:axId val="-2100919864"/>
      </c:scatterChart>
      <c:valAx>
        <c:axId val="-2100924424"/>
        <c:scaling>
          <c:orientation val="minMax"/>
          <c:max val="30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/>
                  <a:t>温度</a:t>
                </a:r>
                <a:r>
                  <a:rPr lang="en-US" altLang="ja-JP" sz="1400"/>
                  <a:t>[K]</a:t>
                </a:r>
                <a:endParaRPr lang="ja-JP" altLang="en-US" sz="1400"/>
              </a:p>
            </c:rich>
          </c:tx>
          <c:layout>
            <c:manualLayout>
              <c:xMode val="edge"/>
              <c:yMode val="edge"/>
              <c:x val="0.481477680075983"/>
              <c:y val="0.93307353529961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-2100919864"/>
        <c:crosses val="autoZero"/>
        <c:crossBetween val="midCat"/>
      </c:valAx>
      <c:valAx>
        <c:axId val="-2100919864"/>
        <c:scaling>
          <c:orientation val="minMax"/>
          <c:min val="0.8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ja-JP" altLang="en-US" sz="1400"/>
                  <a:t>磁力</a:t>
                </a:r>
                <a:r>
                  <a:rPr lang="en-US" altLang="ja-JP" sz="1400" baseline="0"/>
                  <a:t> </a:t>
                </a:r>
                <a:r>
                  <a:rPr lang="en-US" altLang="ja-JP" sz="1400"/>
                  <a:t>(SmCo</a:t>
                </a:r>
                <a:r>
                  <a:rPr lang="ja-JP" altLang="en-US" sz="1400"/>
                  <a:t>室温で規格化</a:t>
                </a:r>
                <a:r>
                  <a:rPr lang="en-US" altLang="ja-JP" sz="1400"/>
                  <a:t>)</a:t>
                </a:r>
                <a:endParaRPr lang="ja-JP" altLang="en-US" sz="1400"/>
              </a:p>
            </c:rich>
          </c:tx>
          <c:layout>
            <c:manualLayout>
              <c:xMode val="edge"/>
              <c:yMode val="edge"/>
              <c:x val="0.000353566001093333"/>
              <c:y val="0.21640406817881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ja-JP"/>
          </a:p>
        </c:txPr>
        <c:crossAx val="-2100924424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179072220415285"/>
          <c:y val="0.622279702366336"/>
          <c:w val="0.202608076227826"/>
          <c:h val="0.13912073490813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79F-7724-1D41-A93F-2D4DD885344B}" type="datetimeFigureOut">
              <a:rPr kumimoji="1" lang="ja-JP" altLang="en-US" smtClean="0"/>
              <a:t>14/12/02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D4AE-5AC5-DB44-BAC2-78CAE9E2F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67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79F-7724-1D41-A93F-2D4DD885344B}" type="datetimeFigureOut">
              <a:rPr kumimoji="1" lang="ja-JP" altLang="en-US" smtClean="0"/>
              <a:t>14/12/02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D4AE-5AC5-DB44-BAC2-78CAE9E2F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27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79F-7724-1D41-A93F-2D4DD885344B}" type="datetimeFigureOut">
              <a:rPr kumimoji="1" lang="ja-JP" altLang="en-US" smtClean="0"/>
              <a:t>14/12/02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D4AE-5AC5-DB44-BAC2-78CAE9E2F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6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79F-7724-1D41-A93F-2D4DD885344B}" type="datetimeFigureOut">
              <a:rPr kumimoji="1" lang="ja-JP" altLang="en-US" smtClean="0"/>
              <a:t>14/12/02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D4AE-5AC5-DB44-BAC2-78CAE9E2F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4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79F-7724-1D41-A93F-2D4DD885344B}" type="datetimeFigureOut">
              <a:rPr kumimoji="1" lang="ja-JP" altLang="en-US" smtClean="0"/>
              <a:t>14/12/02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D4AE-5AC5-DB44-BAC2-78CAE9E2F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39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79F-7724-1D41-A93F-2D4DD885344B}" type="datetimeFigureOut">
              <a:rPr kumimoji="1" lang="ja-JP" altLang="en-US" smtClean="0"/>
              <a:t>14/12/02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D4AE-5AC5-DB44-BAC2-78CAE9E2F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23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79F-7724-1D41-A93F-2D4DD885344B}" type="datetimeFigureOut">
              <a:rPr kumimoji="1" lang="ja-JP" altLang="en-US" smtClean="0"/>
              <a:t>14/12/02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D4AE-5AC5-DB44-BAC2-78CAE9E2F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02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79F-7724-1D41-A93F-2D4DD885344B}" type="datetimeFigureOut">
              <a:rPr kumimoji="1" lang="ja-JP" altLang="en-US" smtClean="0"/>
              <a:t>14/12/02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D4AE-5AC5-DB44-BAC2-78CAE9E2F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3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79F-7724-1D41-A93F-2D4DD885344B}" type="datetimeFigureOut">
              <a:rPr kumimoji="1" lang="ja-JP" altLang="en-US" smtClean="0"/>
              <a:t>14/12/02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D4AE-5AC5-DB44-BAC2-78CAE9E2F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20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79F-7724-1D41-A93F-2D4DD885344B}" type="datetimeFigureOut">
              <a:rPr kumimoji="1" lang="ja-JP" altLang="en-US" smtClean="0"/>
              <a:t>14/12/02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D4AE-5AC5-DB44-BAC2-78CAE9E2F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07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E79F-7724-1D41-A93F-2D4DD885344B}" type="datetimeFigureOut">
              <a:rPr kumimoji="1" lang="ja-JP" altLang="en-US" smtClean="0"/>
              <a:t>14/12/02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D4AE-5AC5-DB44-BAC2-78CAE9E2F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18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E79F-7724-1D41-A93F-2D4DD885344B}" type="datetimeFigureOut">
              <a:rPr kumimoji="1" lang="ja-JP" altLang="en-US" smtClean="0"/>
              <a:t>14/12/02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4D4AE-5AC5-DB44-BAC2-78CAE9E2F7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98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package" Target="../embeddings/Microsoft_Word___1.docx"/><Relationship Id="rId5" Type="http://schemas.openxmlformats.org/officeDocument/2006/relationships/image" Target="../media/image13.png"/><Relationship Id="rId6" Type="http://schemas.openxmlformats.org/officeDocument/2006/relationships/package" Target="../embeddings/Microsoft_Word___2.docx"/><Relationship Id="rId7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kumimoji="1" lang="en-US" altLang="ja-JP" dirty="0" smtClean="0"/>
              <a:t>SPICA</a:t>
            </a:r>
            <a:r>
              <a:rPr kumimoji="1" lang="ja-JP" altLang="en-US" dirty="0" smtClean="0"/>
              <a:t>にむけた極低温モーターの開発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津村耕司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東北大学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恒松正二</a:t>
            </a:r>
            <a:r>
              <a:rPr kumimoji="1" lang="en-US" altLang="ja-JP" dirty="0" smtClean="0"/>
              <a:t>(SHI)</a:t>
            </a:r>
            <a:r>
              <a:rPr kumimoji="1" lang="ja-JP" altLang="en-US" dirty="0" smtClean="0"/>
              <a:t> 他</a:t>
            </a:r>
            <a:r>
              <a:rPr kumimoji="1" lang="en-US" altLang="ja-JP" dirty="0" smtClean="0"/>
              <a:t>SHI</a:t>
            </a:r>
            <a:r>
              <a:rPr kumimoji="1" lang="ja-JP" altLang="en-US" dirty="0" smtClean="0"/>
              <a:t>開発チーム</a:t>
            </a:r>
            <a:endParaRPr kumimoji="1" lang="en-US" altLang="ja-JP" dirty="0" smtClean="0"/>
          </a:p>
          <a:p>
            <a:r>
              <a:rPr lang="en-US" altLang="ja-JP" dirty="0" smtClean="0"/>
              <a:t>SPICA</a:t>
            </a:r>
            <a:r>
              <a:rPr lang="ja-JP" altLang="en-US" dirty="0" smtClean="0"/>
              <a:t>観測装置チーム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57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9169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4.2K</a:t>
            </a:r>
            <a:r>
              <a:rPr kumimoji="1" lang="ja-JP" altLang="en-US" dirty="0" smtClean="0"/>
              <a:t>でのトルク測定方法</a:t>
            </a:r>
            <a:endParaRPr kumimoji="1" lang="ja-JP" altLang="en-US" dirty="0"/>
          </a:p>
        </p:txBody>
      </p:sp>
      <p:pic>
        <p:nvPicPr>
          <p:cNvPr id="4" name="図 3" descr="IMG_63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76" y="2325161"/>
            <a:ext cx="2001496" cy="3754334"/>
          </a:xfrm>
          <a:prstGeom prst="rect">
            <a:avLst/>
          </a:prstGeom>
        </p:spPr>
      </p:pic>
      <p:pic>
        <p:nvPicPr>
          <p:cNvPr id="5" name="図 4" descr="容器入口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9" y="3307566"/>
            <a:ext cx="3942126" cy="295659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73141" y="6301712"/>
            <a:ext cx="20885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液体へリウムタンク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5460" y="6079495"/>
            <a:ext cx="2529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モーターにプーリー装着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03907" y="1302169"/>
            <a:ext cx="29729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長いガラエポの棒</a:t>
            </a:r>
            <a:r>
              <a:rPr kumimoji="1" lang="en-US" altLang="ja-JP" dirty="0" smtClean="0"/>
              <a:t>(1.2m)</a:t>
            </a:r>
            <a:r>
              <a:rPr kumimoji="1" lang="ja-JP" altLang="en-US" dirty="0" smtClean="0"/>
              <a:t>に</a:t>
            </a:r>
            <a:endParaRPr kumimoji="1" lang="en-US" altLang="ja-JP" dirty="0" smtClean="0"/>
          </a:p>
          <a:p>
            <a:r>
              <a:rPr lang="ja-JP" altLang="en-US" dirty="0" smtClean="0"/>
              <a:t>フォースゲージを取り付けて</a:t>
            </a:r>
            <a:endParaRPr lang="en-US" altLang="ja-JP" dirty="0" smtClean="0"/>
          </a:p>
          <a:p>
            <a:r>
              <a:rPr kumimoji="1" lang="ja-JP" altLang="en-US" dirty="0" smtClean="0"/>
              <a:t>トルク測定</a:t>
            </a:r>
            <a:endParaRPr kumimoji="1" lang="ja-JP" altLang="en-US" dirty="0"/>
          </a:p>
        </p:txBody>
      </p:sp>
      <p:sp>
        <p:nvSpPr>
          <p:cNvPr id="9" name="下カーブ矢印 8"/>
          <p:cNvSpPr/>
          <p:nvPr/>
        </p:nvSpPr>
        <p:spPr>
          <a:xfrm flipH="1">
            <a:off x="2968960" y="2106291"/>
            <a:ext cx="2484946" cy="1066525"/>
          </a:xfrm>
          <a:prstGeom prst="curvedDownArrow">
            <a:avLst>
              <a:gd name="adj1" fmla="val 25000"/>
              <a:gd name="adj2" fmla="val 46751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" y="1611636"/>
            <a:ext cx="346843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ヘリウムタンクにジャボ浸けする</a:t>
            </a:r>
            <a:endParaRPr kumimoji="1" lang="en-US" altLang="ja-JP" dirty="0" smtClean="0"/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約</a:t>
            </a:r>
            <a:r>
              <a:rPr lang="en-US" altLang="ja-JP" dirty="0" smtClean="0"/>
              <a:t>30</a:t>
            </a:r>
            <a:r>
              <a:rPr lang="ja-JP" altLang="en-US" dirty="0" smtClean="0"/>
              <a:t>分の測定で、</a:t>
            </a:r>
            <a:r>
              <a:rPr lang="en-US" altLang="ja-JP" dirty="0" smtClean="0"/>
              <a:t>1kg=7.5L</a:t>
            </a:r>
            <a:r>
              <a:rPr lang="ja-JP" altLang="en-US" dirty="0" smtClean="0"/>
              <a:t>の</a:t>
            </a:r>
            <a:endParaRPr lang="en-US" altLang="ja-JP" dirty="0" smtClean="0"/>
          </a:p>
          <a:p>
            <a:r>
              <a:rPr lang="ja-JP" altLang="en-US" dirty="0" smtClean="0"/>
              <a:t>ヘリウムが散失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852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名称未設定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27" y="460635"/>
            <a:ext cx="9169227" cy="607312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164690" y="1835559"/>
            <a:ext cx="17586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5830 </a:t>
            </a:r>
            <a:r>
              <a:rPr kumimoji="1" lang="en-US" altLang="ja-JP" dirty="0" err="1" smtClean="0"/>
              <a:t>Ω</a:t>
            </a:r>
            <a:r>
              <a:rPr kumimoji="1" lang="en-US" altLang="ja-JP" dirty="0" smtClean="0"/>
              <a:t> @ 300K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58392" y="3142643"/>
            <a:ext cx="1468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676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Ω</a:t>
            </a:r>
            <a:r>
              <a:rPr kumimoji="1" lang="en-US" altLang="ja-JP" dirty="0" smtClean="0"/>
              <a:t> @ 77K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92343" y="5225016"/>
            <a:ext cx="169512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23.7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Ω</a:t>
            </a:r>
            <a:r>
              <a:rPr kumimoji="1" lang="en-US" altLang="ja-JP" dirty="0" smtClean="0"/>
              <a:t> @ 4.2K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4469" y="1096895"/>
            <a:ext cx="486736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銅線抵抗の温度依存性はほぼ予想通り</a:t>
            </a:r>
            <a:endParaRPr lang="en-US" altLang="ja-JP" dirty="0" smtClean="0"/>
          </a:p>
          <a:p>
            <a:r>
              <a:rPr kumimoji="1" lang="ja-JP" altLang="ja-JP" dirty="0">
                <a:solidFill>
                  <a:srgbClr val="000000"/>
                </a:solidFill>
              </a:rPr>
              <a:t>　</a:t>
            </a:r>
            <a:r>
              <a:rPr kumimoji="1" lang="ja-JP" altLang="en-US" dirty="0" smtClean="0">
                <a:solidFill>
                  <a:srgbClr val="000000"/>
                </a:solidFill>
                <a:sym typeface="Wingdings"/>
              </a:rPr>
              <a:t>　高純度銅線</a:t>
            </a:r>
            <a:r>
              <a:rPr kumimoji="1" lang="en-US" altLang="ja-JP" dirty="0" smtClean="0">
                <a:solidFill>
                  <a:srgbClr val="000000"/>
                </a:solidFill>
                <a:sym typeface="Wingdings"/>
              </a:rPr>
              <a:t>(RRR200)</a:t>
            </a:r>
            <a:r>
              <a:rPr kumimoji="1" lang="ja-JP" altLang="en-US" dirty="0" smtClean="0">
                <a:solidFill>
                  <a:srgbClr val="000000"/>
                </a:solidFill>
                <a:sym typeface="Wingdings"/>
              </a:rPr>
              <a:t>の経年劣化なし</a:t>
            </a:r>
            <a:endParaRPr kumimoji="1" lang="en-US" altLang="ja-JP" dirty="0" smtClean="0">
              <a:solidFill>
                <a:srgbClr val="000000"/>
              </a:solidFill>
              <a:sym typeface="Wingdings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sym typeface="Wingdings"/>
              </a:rPr>
              <a:t>常温でモーター駆動するためには高電圧が必要</a:t>
            </a:r>
            <a:endParaRPr lang="en-US" altLang="ja-JP" dirty="0" smtClean="0">
              <a:solidFill>
                <a:srgbClr val="000000"/>
              </a:solidFill>
              <a:sym typeface="Wingdings"/>
            </a:endParaRPr>
          </a:p>
          <a:p>
            <a:r>
              <a:rPr kumimoji="1" lang="ja-JP" altLang="ja-JP" dirty="0">
                <a:solidFill>
                  <a:srgbClr val="000000"/>
                </a:solidFill>
                <a:sym typeface="Wingdings"/>
              </a:rPr>
              <a:t>　</a:t>
            </a:r>
            <a:r>
              <a:rPr kumimoji="1" lang="ja-JP" alt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kumimoji="1" lang="en-US" altLang="ja-JP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altLang="ja-JP" dirty="0">
                <a:solidFill>
                  <a:srgbClr val="000000"/>
                </a:solidFill>
                <a:sym typeface="Wingdings"/>
              </a:rPr>
              <a:t> </a:t>
            </a:r>
            <a:r>
              <a:rPr kumimoji="1" lang="ja-JP" altLang="en-US" dirty="0" smtClean="0">
                <a:solidFill>
                  <a:srgbClr val="000000"/>
                </a:solidFill>
                <a:sym typeface="Wingdings"/>
              </a:rPr>
              <a:t>常温であかり相当のトルクには</a:t>
            </a:r>
            <a:r>
              <a:rPr kumimoji="1" lang="en-US" altLang="ja-JP" dirty="0" smtClean="0">
                <a:solidFill>
                  <a:srgbClr val="000000"/>
                </a:solidFill>
                <a:sym typeface="Wingdings"/>
              </a:rPr>
              <a:t>5mA</a:t>
            </a:r>
            <a:r>
              <a:rPr kumimoji="1" lang="ja-JP" altLang="en-US" dirty="0" smtClean="0">
                <a:solidFill>
                  <a:srgbClr val="000000"/>
                </a:solidFill>
                <a:sym typeface="Wingdings"/>
              </a:rPr>
              <a:t>必要</a:t>
            </a:r>
            <a:endParaRPr kumimoji="1" lang="en-US" altLang="ja-JP" dirty="0" smtClean="0">
              <a:solidFill>
                <a:srgbClr val="000000"/>
              </a:solidFill>
              <a:sym typeface="Wingdings"/>
            </a:endParaRPr>
          </a:p>
          <a:p>
            <a:r>
              <a:rPr lang="ja-JP" altLang="ja-JP" dirty="0">
                <a:solidFill>
                  <a:srgbClr val="000000"/>
                </a:solidFill>
                <a:sym typeface="Wingdings"/>
              </a:rPr>
              <a:t>　</a:t>
            </a:r>
            <a:r>
              <a:rPr lang="ja-JP" altLang="en-US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ja-JP" altLang="ja-JP" dirty="0">
                <a:solidFill>
                  <a:srgbClr val="000000"/>
                </a:solidFill>
                <a:sym typeface="Wingdings"/>
              </a:rPr>
              <a:t>　</a:t>
            </a:r>
            <a:r>
              <a:rPr lang="ja-JP" altLang="en-US" dirty="0" smtClean="0">
                <a:solidFill>
                  <a:srgbClr val="000000"/>
                </a:solidFill>
                <a:sym typeface="Wingdings"/>
              </a:rPr>
              <a:t>約</a:t>
            </a:r>
            <a:r>
              <a:rPr lang="en-US" altLang="ja-JP" dirty="0" smtClean="0">
                <a:solidFill>
                  <a:srgbClr val="000000"/>
                </a:solidFill>
                <a:sym typeface="Wingdings"/>
              </a:rPr>
              <a:t>30V</a:t>
            </a:r>
            <a:r>
              <a:rPr lang="ja-JP" altLang="en-US" dirty="0" smtClean="0">
                <a:solidFill>
                  <a:srgbClr val="000000"/>
                </a:solidFill>
                <a:sym typeface="Wingdings"/>
              </a:rPr>
              <a:t>、</a:t>
            </a:r>
            <a:r>
              <a:rPr lang="en-US" altLang="ja-JP" dirty="0" smtClean="0">
                <a:solidFill>
                  <a:srgbClr val="000000"/>
                </a:solidFill>
                <a:sym typeface="Wingdings"/>
              </a:rPr>
              <a:t>0.3W(2</a:t>
            </a:r>
            <a:r>
              <a:rPr lang="ja-JP" altLang="en-US" dirty="0" smtClean="0">
                <a:solidFill>
                  <a:srgbClr val="000000"/>
                </a:solidFill>
                <a:sym typeface="Wingdings"/>
              </a:rPr>
              <a:t>相</a:t>
            </a:r>
            <a:r>
              <a:rPr lang="en-US" altLang="ja-JP" dirty="0" smtClean="0">
                <a:solidFill>
                  <a:srgbClr val="000000"/>
                </a:solidFill>
                <a:sym typeface="Wingdings"/>
              </a:rPr>
              <a:t>)</a:t>
            </a:r>
            <a:endParaRPr kumimoji="1"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4272028" y="5299224"/>
            <a:ext cx="280402" cy="2762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52429" y="5266958"/>
            <a:ext cx="437096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1mW</a:t>
            </a:r>
            <a:r>
              <a:rPr lang="ja-JP" altLang="en-US" dirty="0" smtClean="0">
                <a:solidFill>
                  <a:srgbClr val="FF0000"/>
                </a:solidFill>
              </a:rPr>
              <a:t>達成のためには、</a:t>
            </a:r>
            <a:r>
              <a:rPr lang="en-US" altLang="ja-JP" dirty="0" smtClean="0">
                <a:solidFill>
                  <a:srgbClr val="FF0000"/>
                </a:solidFill>
              </a:rPr>
              <a:t>4.5mA</a:t>
            </a:r>
            <a:r>
              <a:rPr lang="ja-JP" altLang="en-US" dirty="0" smtClean="0">
                <a:solidFill>
                  <a:srgbClr val="FF0000"/>
                </a:solidFill>
              </a:rPr>
              <a:t>駆動が必要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4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名称未設定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858"/>
            <a:ext cx="9146921" cy="6364107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350286" y="4354809"/>
            <a:ext cx="161643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最低駆動電流</a:t>
            </a:r>
            <a:endParaRPr kumimoji="1" lang="en-US" altLang="ja-JP" dirty="0" smtClean="0"/>
          </a:p>
          <a:p>
            <a:r>
              <a:rPr kumimoji="1" lang="en-US" altLang="ja-JP" dirty="0" smtClean="0"/>
              <a:t>4.0mA@300K</a:t>
            </a:r>
          </a:p>
          <a:p>
            <a:r>
              <a:rPr lang="en-US" altLang="ja-JP" dirty="0" smtClean="0"/>
              <a:t>5.0mA</a:t>
            </a:r>
            <a:r>
              <a:rPr lang="ja-JP" altLang="en-US" dirty="0" smtClean="0"/>
              <a:t>＠</a:t>
            </a:r>
            <a:r>
              <a:rPr lang="en-US" altLang="ja-JP" dirty="0" smtClean="0"/>
              <a:t>77K</a:t>
            </a:r>
          </a:p>
          <a:p>
            <a:r>
              <a:rPr kumimoji="1" lang="en-US" altLang="ja-JP" dirty="0" smtClean="0"/>
              <a:t>5.5mA</a:t>
            </a:r>
            <a:r>
              <a:rPr kumimoji="1" lang="ja-JP" altLang="en-US" dirty="0" smtClean="0"/>
              <a:t>＠</a:t>
            </a:r>
            <a:r>
              <a:rPr kumimoji="1" lang="en-US" altLang="ja-JP" dirty="0" smtClean="0"/>
              <a:t>4.2K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1006149" y="4858524"/>
            <a:ext cx="4074033" cy="32992"/>
          </a:xfrm>
          <a:prstGeom prst="line">
            <a:avLst/>
          </a:prstGeom>
          <a:ln w="381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1006149" y="4519764"/>
            <a:ext cx="4242974" cy="32992"/>
          </a:xfrm>
          <a:prstGeom prst="line">
            <a:avLst/>
          </a:prstGeom>
          <a:ln w="381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006149" y="4899724"/>
            <a:ext cx="17609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6600"/>
                </a:solidFill>
              </a:rPr>
              <a:t>最低必要レベル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89655" y="4181134"/>
            <a:ext cx="21937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6600"/>
                </a:solidFill>
              </a:rPr>
              <a:t>「あかり」運用レベル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4970038" y="4858524"/>
            <a:ext cx="0" cy="1028078"/>
          </a:xfrm>
          <a:prstGeom prst="line">
            <a:avLst/>
          </a:prstGeom>
          <a:ln w="381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249123" y="4556696"/>
            <a:ext cx="0" cy="1332194"/>
          </a:xfrm>
          <a:prstGeom prst="line">
            <a:avLst/>
          </a:prstGeom>
          <a:ln w="381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648105" y="5854336"/>
            <a:ext cx="109898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</a:rPr>
              <a:t>6</a:t>
            </a:r>
            <a:r>
              <a:rPr lang="ja-JP" altLang="ja-JP" dirty="0">
                <a:solidFill>
                  <a:srgbClr val="FF6600"/>
                </a:solidFill>
              </a:rPr>
              <a:t>　</a:t>
            </a:r>
            <a:r>
              <a:rPr lang="en-US" altLang="ja-JP" dirty="0">
                <a:solidFill>
                  <a:srgbClr val="FF6600"/>
                </a:solidFill>
              </a:rPr>
              <a:t> </a:t>
            </a:r>
            <a:r>
              <a:rPr lang="en-US" altLang="ja-JP" dirty="0" smtClean="0">
                <a:solidFill>
                  <a:srgbClr val="FF6600"/>
                </a:solidFill>
              </a:rPr>
              <a:t>6.8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5377126" y="6255934"/>
            <a:ext cx="280402" cy="2762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57528" y="6223668"/>
            <a:ext cx="15669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約</a:t>
            </a:r>
            <a:r>
              <a:rPr kumimoji="1" lang="en-US" altLang="ja-JP" dirty="0" smtClean="0">
                <a:solidFill>
                  <a:srgbClr val="FF0000"/>
                </a:solidFill>
              </a:rPr>
              <a:t>2mW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＠２相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55032" y="3311022"/>
            <a:ext cx="2436923" cy="92333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「あかり」モーターより高出力のモーター開発に成功！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1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残る問題点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312131"/>
            <a:ext cx="9144000" cy="5156321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目標とする発熱量まであともう一歩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目標は</a:t>
            </a:r>
            <a:r>
              <a:rPr lang="en-US" altLang="ja-JP" dirty="0" smtClean="0"/>
              <a:t>1mW</a:t>
            </a:r>
            <a:r>
              <a:rPr lang="ja-JP" altLang="ja-JP" dirty="0" smtClean="0"/>
              <a:t> </a:t>
            </a:r>
            <a:r>
              <a:rPr lang="ja-JP" altLang="en-US" dirty="0" smtClean="0">
                <a:sym typeface="Wingdings"/>
              </a:rPr>
              <a:t> </a:t>
            </a:r>
            <a:r>
              <a:rPr lang="en-US" altLang="ja-JP" dirty="0" smtClean="0">
                <a:sym typeface="Wingdings"/>
              </a:rPr>
              <a:t>4.5mA</a:t>
            </a:r>
            <a:r>
              <a:rPr lang="ja-JP" altLang="en-US" dirty="0" smtClean="0">
                <a:sym typeface="Wingdings"/>
              </a:rPr>
              <a:t>駆動が必要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ja-JP" altLang="en-US" dirty="0" smtClean="0">
                <a:sym typeface="Wingdings"/>
              </a:rPr>
              <a:t>現在は</a:t>
            </a:r>
            <a:r>
              <a:rPr lang="en-US" altLang="ja-JP" dirty="0" smtClean="0">
                <a:sym typeface="Wingdings"/>
              </a:rPr>
              <a:t>4.2K</a:t>
            </a:r>
            <a:r>
              <a:rPr lang="ja-JP" altLang="en-US" dirty="0" smtClean="0">
                <a:sym typeface="Wingdings"/>
              </a:rPr>
              <a:t>で </a:t>
            </a:r>
            <a:r>
              <a:rPr lang="en-US" altLang="ja-JP" dirty="0" smtClean="0">
                <a:sym typeface="Wingdings"/>
              </a:rPr>
              <a:t>&gt;6mA</a:t>
            </a:r>
            <a:r>
              <a:rPr lang="ja-JP" altLang="en-US" dirty="0" smtClean="0">
                <a:sym typeface="Wingdings"/>
              </a:rPr>
              <a:t>の駆動が必要　 </a:t>
            </a:r>
            <a:r>
              <a:rPr lang="en-US" altLang="ja-JP" dirty="0" smtClean="0">
                <a:sym typeface="Wingdings"/>
              </a:rPr>
              <a:t>2mW</a:t>
            </a:r>
          </a:p>
          <a:p>
            <a:pPr marL="457200" lvl="1" indent="0">
              <a:buNone/>
            </a:pPr>
            <a:endParaRPr lang="en-US" altLang="ja-JP" dirty="0" smtClean="0"/>
          </a:p>
          <a:p>
            <a:r>
              <a:rPr kumimoji="1" lang="ja-JP" altLang="en-US" dirty="0" smtClean="0"/>
              <a:t>低温でモーターの駆動トルクが低下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磁石は低温で磁力アップするはず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フランジ</a:t>
            </a:r>
            <a:r>
              <a:rPr lang="en-US" altLang="ja-JP" dirty="0" smtClean="0"/>
              <a:t>/</a:t>
            </a:r>
            <a:r>
              <a:rPr lang="ja-JP" altLang="en-US" dirty="0" smtClean="0"/>
              <a:t>ベアリング間の熱収縮率の差による締め付け？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常温では必要最低トルクは</a:t>
            </a:r>
            <a:r>
              <a:rPr lang="en-US" altLang="ja-JP" dirty="0" smtClean="0"/>
              <a:t>(</a:t>
            </a:r>
            <a:r>
              <a:rPr lang="ja-JP" altLang="en-US" dirty="0" smtClean="0"/>
              <a:t>ほぼ</a:t>
            </a:r>
            <a:r>
              <a:rPr lang="en-US" altLang="ja-JP" dirty="0" smtClean="0"/>
              <a:t>)</a:t>
            </a:r>
            <a:r>
              <a:rPr lang="ja-JP" altLang="en-US" dirty="0" smtClean="0"/>
              <a:t>達成できている。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数値計算と実測値のずれ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調査中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34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名称未設定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6" y="432319"/>
            <a:ext cx="9171186" cy="607442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251320" y="4941902"/>
            <a:ext cx="221023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6mA</a:t>
            </a:r>
            <a:r>
              <a:rPr kumimoji="1" lang="ja-JP" altLang="en-US" dirty="0" smtClean="0"/>
              <a:t>駆動では、</a:t>
            </a:r>
            <a:endParaRPr kumimoji="1" lang="en-US" altLang="ja-JP" dirty="0" smtClean="0"/>
          </a:p>
          <a:p>
            <a:r>
              <a:rPr lang="ja-JP" altLang="en-US" dirty="0" smtClean="0"/>
              <a:t>低温ほどトルク低下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51320" y="2949888"/>
            <a:ext cx="24207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10</a:t>
            </a:r>
            <a:r>
              <a:rPr kumimoji="1" lang="en-US" altLang="ja-JP" dirty="0" smtClean="0"/>
              <a:t>mA</a:t>
            </a:r>
            <a:r>
              <a:rPr kumimoji="1" lang="ja-JP" altLang="en-US" dirty="0" smtClean="0"/>
              <a:t>駆動では、</a:t>
            </a:r>
            <a:endParaRPr kumimoji="1" lang="en-US" altLang="ja-JP" dirty="0" smtClean="0"/>
          </a:p>
          <a:p>
            <a:r>
              <a:rPr lang="en-US" altLang="ja-JP" dirty="0" smtClean="0"/>
              <a:t>77K-&gt;4.2K</a:t>
            </a:r>
            <a:r>
              <a:rPr lang="ja-JP" altLang="en-US" dirty="0" smtClean="0"/>
              <a:t>でトルク上昇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381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466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「あかり」モーターをベースに</a:t>
            </a:r>
            <a:r>
              <a:rPr lang="ja-JP" altLang="en-US" dirty="0" smtClean="0"/>
              <a:t>より高性能の極低温モーターを開発中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同等のトルクをより低発熱</a:t>
            </a:r>
            <a:r>
              <a:rPr kumimoji="1" lang="en-US" altLang="ja-JP" dirty="0" smtClean="0"/>
              <a:t>(</a:t>
            </a:r>
            <a:r>
              <a:rPr lang="ja-JP" altLang="en-US" dirty="0" smtClean="0"/>
              <a:t>低</a:t>
            </a:r>
            <a:r>
              <a:rPr kumimoji="1" lang="ja-JP" altLang="en-US" dirty="0" smtClean="0"/>
              <a:t>駆動電流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磁石の変更と、形状の最適化</a:t>
            </a:r>
            <a:endParaRPr lang="en-US" altLang="ja-JP" dirty="0" smtClean="0"/>
          </a:p>
          <a:p>
            <a:pPr lvl="1"/>
            <a:r>
              <a:rPr kumimoji="1" lang="ja-JP" altLang="en-US" dirty="0" smtClean="0">
                <a:solidFill>
                  <a:srgbClr val="FF0000"/>
                </a:solidFill>
              </a:rPr>
              <a:t>「あかり」モーターより高性能のモーターの開発に成功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kumimoji="1" lang="en-US" altLang="ja-JP" sz="1800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最終的な目標スペックまではあと一歩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低温でトルクが低下する問題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数値計算の結果と実測値のズレ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02270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206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背景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774" y="1203197"/>
            <a:ext cx="8713604" cy="5393889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「あかり」では極低温</a:t>
            </a:r>
            <a:r>
              <a:rPr lang="en-US" altLang="ja-JP" dirty="0" smtClean="0"/>
              <a:t>(4K)</a:t>
            </a:r>
            <a:r>
              <a:rPr lang="ja-JP" altLang="en-US" dirty="0" smtClean="0"/>
              <a:t>で駆動するモーターを開発して搭載していた</a:t>
            </a:r>
            <a:endParaRPr lang="en-US" altLang="ja-JP" dirty="0"/>
          </a:p>
          <a:p>
            <a:pPr lvl="1"/>
            <a:r>
              <a:rPr lang="ja-JP" altLang="en-US" dirty="0" smtClean="0"/>
              <a:t>住友重機械工業株式会社</a:t>
            </a:r>
            <a:r>
              <a:rPr lang="en-US" altLang="ja-JP" dirty="0" smtClean="0"/>
              <a:t>(SHI)</a:t>
            </a:r>
          </a:p>
          <a:p>
            <a:r>
              <a:rPr kumimoji="1" lang="en-US" altLang="ja-JP" dirty="0" smtClean="0"/>
              <a:t>SPICA</a:t>
            </a:r>
            <a:r>
              <a:rPr kumimoji="1" lang="ja-JP" altLang="en-US" dirty="0" smtClean="0"/>
              <a:t>でも同様のモーターが必要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フィルターホイルの駆動用など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4K</a:t>
            </a:r>
            <a:r>
              <a:rPr kumimoji="1" lang="ja-JP" altLang="en-US" dirty="0" smtClean="0"/>
              <a:t>での</a:t>
            </a:r>
            <a:r>
              <a:rPr lang="ja-JP" altLang="en-US" dirty="0" smtClean="0"/>
              <a:t>駆動</a:t>
            </a:r>
            <a:r>
              <a:rPr kumimoji="1" lang="ja-JP" altLang="en-US" dirty="0" smtClean="0"/>
              <a:t>が必須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SPICA</a:t>
            </a:r>
            <a:r>
              <a:rPr lang="ja-JP" altLang="en-US" dirty="0" smtClean="0"/>
              <a:t>の厳しい熱的環境から、「あかり」モーターの改造が必要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「あかり」モーターと</a:t>
            </a:r>
            <a:r>
              <a:rPr kumimoji="1" lang="ja-JP" altLang="en-US" dirty="0" smtClean="0">
                <a:solidFill>
                  <a:srgbClr val="FF0000"/>
                </a:solidFill>
              </a:rPr>
              <a:t>同等の駆動トルク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2"/>
            <a:r>
              <a:rPr lang="ja-JP" altLang="en-US" dirty="0" smtClean="0"/>
              <a:t>「あかり」モーターより</a:t>
            </a:r>
            <a:r>
              <a:rPr lang="ja-JP" altLang="en-US" dirty="0" smtClean="0">
                <a:solidFill>
                  <a:srgbClr val="FF0000"/>
                </a:solidFill>
              </a:rPr>
              <a:t>低発熱</a:t>
            </a:r>
            <a:r>
              <a:rPr lang="en-US" altLang="ja-JP" dirty="0" smtClean="0">
                <a:solidFill>
                  <a:srgbClr val="FF0000"/>
                </a:solidFill>
              </a:rPr>
              <a:t>(=</a:t>
            </a:r>
            <a:r>
              <a:rPr lang="ja-JP" altLang="en-US" dirty="0" smtClean="0">
                <a:solidFill>
                  <a:srgbClr val="FF0000"/>
                </a:solidFill>
              </a:rPr>
              <a:t>低駆動電流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</a:p>
          <a:p>
            <a:pPr lvl="3"/>
            <a:r>
              <a:rPr kumimoji="1" lang="ja-JP" altLang="en-US" dirty="0" smtClean="0"/>
              <a:t>あかりモーター　</a:t>
            </a:r>
            <a:r>
              <a:rPr kumimoji="1" lang="en-US" altLang="ja-JP" dirty="0" smtClean="0"/>
              <a:t>3mW</a:t>
            </a:r>
            <a:r>
              <a:rPr lang="ja-JP" altLang="ja-JP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SPICA</a:t>
            </a:r>
            <a:r>
              <a:rPr lang="ja-JP" altLang="en-US" dirty="0" smtClean="0"/>
              <a:t>モーター目標　</a:t>
            </a:r>
            <a:r>
              <a:rPr lang="en-US" altLang="ja-JP" dirty="0" smtClean="0"/>
              <a:t>1mW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650" y="2001690"/>
            <a:ext cx="2065150" cy="236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8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 2014-10-16 21.52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66"/>
            <a:ext cx="9144000" cy="64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0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クリーンショット 2014-10-28 22.39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" y="1303144"/>
            <a:ext cx="9157652" cy="5554856"/>
          </a:xfrm>
          <a:prstGeom prst="rect">
            <a:avLst/>
          </a:prstGeom>
        </p:spPr>
      </p:pic>
      <p:pic>
        <p:nvPicPr>
          <p:cNvPr id="5" name="図 4" descr="step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493" y="0"/>
            <a:ext cx="1952507" cy="1952507"/>
          </a:xfrm>
          <a:prstGeom prst="rect">
            <a:avLst/>
          </a:prstGeom>
        </p:spPr>
      </p:pic>
      <p:pic>
        <p:nvPicPr>
          <p:cNvPr id="2" name="図 1" descr="250px-StepperMoto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06" y="0"/>
            <a:ext cx="1983361" cy="19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6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948"/>
            <a:ext cx="8229600" cy="854075"/>
          </a:xfrm>
        </p:spPr>
        <p:txBody>
          <a:bodyPr/>
          <a:lstStyle/>
          <a:p>
            <a:r>
              <a:rPr lang="ja-JP" altLang="en-US" dirty="0">
                <a:latin typeface="Calibri" charset="0"/>
                <a:ea typeface="ＭＳ Ｐゴシック" charset="0"/>
              </a:rPr>
              <a:t>必要駆動トルクの計算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07950" y="1258935"/>
            <a:ext cx="741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/>
              <a:t>フィルターホイルの直径を</a:t>
            </a:r>
            <a:r>
              <a:rPr lang="en-US" altLang="ja-JP"/>
              <a:t>φ</a:t>
            </a:r>
            <a:r>
              <a:rPr lang="ja-JP" altLang="en-US"/>
              <a:t>、厚さをｔ、密度を</a:t>
            </a:r>
            <a:r>
              <a:rPr lang="en-US" altLang="ja-JP"/>
              <a:t>ρ</a:t>
            </a:r>
            <a:r>
              <a:rPr lang="ja-JP" altLang="en-US"/>
              <a:t>とする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84213" y="1684385"/>
            <a:ext cx="2519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/>
              <a:t>フィルターホイルの質量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84213" y="219556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/>
              <a:t>慣性モーメント</a:t>
            </a:r>
          </a:p>
        </p:txBody>
      </p:sp>
      <p:pic>
        <p:nvPicPr>
          <p:cNvPr id="69638" name="Picture 6" descr="\begin{align*}&#10;M=\pi \left( \frac{\phi}{2} \right)^2t\rho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19298"/>
            <a:ext cx="1376363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 descr="\begin{align*}&#10;I=\frac12 \left( \frac{\phi}{2} \right)^2 M = \frac{\pi}{2} \left( \frac{\phi}{2} \right)^4 t\rho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27298"/>
            <a:ext cx="2449513" cy="5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79388" y="2700385"/>
            <a:ext cx="7561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/>
              <a:t>あかりモーターは</a:t>
            </a:r>
            <a:r>
              <a:rPr lang="en-US" altLang="ja-JP"/>
              <a:t>24</a:t>
            </a:r>
            <a:r>
              <a:rPr lang="ja-JP" altLang="en-US"/>
              <a:t>分割、ギア比を</a:t>
            </a:r>
            <a:r>
              <a:rPr lang="en-US" altLang="ja-JP"/>
              <a:t>N</a:t>
            </a:r>
            <a:r>
              <a:rPr lang="ja-JP" altLang="en-US"/>
              <a:t>、ホイル</a:t>
            </a:r>
            <a:r>
              <a:rPr lang="en-US" altLang="ja-JP"/>
              <a:t>1</a:t>
            </a:r>
            <a:r>
              <a:rPr lang="ja-JP" altLang="en-US"/>
              <a:t>周に要する時間を</a:t>
            </a:r>
            <a:r>
              <a:rPr lang="en-US" altLang="ja-JP"/>
              <a:t>T</a:t>
            </a:r>
            <a:r>
              <a:rPr lang="ja-JP" altLang="en-US"/>
              <a:t>とする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757238" y="3203623"/>
            <a:ext cx="3382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/>
              <a:t>1STEP</a:t>
            </a:r>
            <a:r>
              <a:rPr lang="ja-JP" altLang="en-US"/>
              <a:t>駆動を考える</a:t>
            </a:r>
            <a:r>
              <a:rPr lang="en-US" altLang="ja-JP"/>
              <a:t>(</a:t>
            </a:r>
            <a:r>
              <a:rPr lang="ja-JP" altLang="en-US"/>
              <a:t>右図</a:t>
            </a:r>
            <a:r>
              <a:rPr lang="en-US" altLang="ja-JP"/>
              <a:t>)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755650" y="3803698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/>
              <a:t>角加速度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179388" y="4300585"/>
            <a:ext cx="1871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/>
              <a:t>以上をまとめると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755650" y="4732385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/>
              <a:t>加速トルク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252413" y="5302298"/>
            <a:ext cx="8891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 smtClean="0"/>
              <a:t>SPICA/SMI</a:t>
            </a:r>
            <a:r>
              <a:rPr lang="ja-JP" altLang="en-US" dirty="0" smtClean="0"/>
              <a:t>モデルを参考に</a:t>
            </a:r>
            <a:r>
              <a:rPr lang="en-US" altLang="ja-JP" dirty="0" err="1" smtClean="0"/>
              <a:t>Φ</a:t>
            </a:r>
            <a:r>
              <a:rPr lang="en-US" altLang="ja-JP" dirty="0" smtClean="0"/>
              <a:t>=260mm</a:t>
            </a:r>
            <a:r>
              <a:rPr lang="ja-JP" altLang="en-US" dirty="0"/>
              <a:t>、</a:t>
            </a:r>
            <a:r>
              <a:rPr lang="en-US" altLang="ja-JP" dirty="0"/>
              <a:t>t</a:t>
            </a:r>
            <a:r>
              <a:rPr lang="en-US" altLang="ja-JP" dirty="0" smtClean="0"/>
              <a:t>=50mm</a:t>
            </a:r>
            <a:r>
              <a:rPr lang="ja-JP" altLang="en-US" dirty="0"/>
              <a:t>、</a:t>
            </a:r>
            <a:r>
              <a:rPr lang="en-US" altLang="ja-JP" dirty="0" err="1"/>
              <a:t>ρ</a:t>
            </a:r>
            <a:r>
              <a:rPr lang="en-US" altLang="ja-JP" dirty="0"/>
              <a:t>(</a:t>
            </a:r>
            <a:r>
              <a:rPr lang="ja-JP" altLang="en-US" dirty="0"/>
              <a:t>アルミ</a:t>
            </a:r>
            <a:r>
              <a:rPr lang="en-US" altLang="ja-JP" dirty="0"/>
              <a:t>)=2.7g/cm3</a:t>
            </a:r>
            <a:r>
              <a:rPr lang="ja-JP" altLang="en-US" dirty="0"/>
              <a:t>、</a:t>
            </a:r>
            <a:r>
              <a:rPr lang="en-US" altLang="ja-JP" dirty="0"/>
              <a:t>N</a:t>
            </a:r>
            <a:r>
              <a:rPr lang="en-US" altLang="ja-JP" dirty="0" smtClean="0"/>
              <a:t>=1, </a:t>
            </a:r>
            <a:r>
              <a:rPr lang="en-US" altLang="ja-JP" dirty="0"/>
              <a:t>T</a:t>
            </a:r>
            <a:r>
              <a:rPr lang="en-US" altLang="ja-JP" dirty="0" smtClean="0"/>
              <a:t>=200sec</a:t>
            </a:r>
            <a:r>
              <a:rPr lang="ja-JP" altLang="en-US" dirty="0"/>
              <a:t> </a:t>
            </a:r>
            <a:r>
              <a:rPr lang="ja-JP" altLang="en-US" dirty="0" smtClean="0"/>
              <a:t>を代入</a:t>
            </a:r>
            <a:endParaRPr lang="en-US" altLang="ja-JP" dirty="0"/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827088" y="5669010"/>
            <a:ext cx="7561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 err="1"/>
              <a:t>τ</a:t>
            </a:r>
            <a:r>
              <a:rPr lang="ja-JP" altLang="en-US" dirty="0"/>
              <a:t>　＝ </a:t>
            </a:r>
            <a:r>
              <a:rPr lang="en-US" altLang="ja-JP" dirty="0" smtClean="0"/>
              <a:t>0.913</a:t>
            </a:r>
            <a:r>
              <a:rPr lang="ja-JP" altLang="en-US" dirty="0" smtClean="0"/>
              <a:t> </a:t>
            </a:r>
            <a:r>
              <a:rPr lang="en-US" altLang="ja-JP" dirty="0" err="1"/>
              <a:t>mNm</a:t>
            </a:r>
            <a:r>
              <a:rPr lang="en-US" altLang="ja-JP" dirty="0"/>
              <a:t> </a:t>
            </a:r>
            <a:r>
              <a:rPr lang="ja-JP" altLang="en-US" dirty="0"/>
              <a:t>＝ </a:t>
            </a:r>
            <a:r>
              <a:rPr lang="en-US" altLang="ja-JP" dirty="0" smtClean="0"/>
              <a:t>9.32 </a:t>
            </a:r>
            <a:r>
              <a:rPr lang="en-US" altLang="ja-JP" dirty="0" err="1"/>
              <a:t>gf</a:t>
            </a:r>
            <a:r>
              <a:rPr lang="ja-JP" altLang="en-US" dirty="0"/>
              <a:t>・</a:t>
            </a:r>
            <a:r>
              <a:rPr lang="en-US" altLang="ja-JP" dirty="0"/>
              <a:t>cm</a:t>
            </a:r>
            <a:r>
              <a:rPr lang="ja-JP" altLang="en-US" dirty="0"/>
              <a:t>　　</a:t>
            </a:r>
            <a:r>
              <a:rPr lang="en-US" altLang="ja-JP" dirty="0"/>
              <a:t>(1mNm = 10.2gf</a:t>
            </a:r>
            <a:r>
              <a:rPr lang="ja-JP" altLang="en-US" dirty="0"/>
              <a:t>・</a:t>
            </a:r>
            <a:r>
              <a:rPr lang="en-US" altLang="ja-JP" dirty="0"/>
              <a:t>cm )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252413" y="6030960"/>
            <a:ext cx="871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dirty="0"/>
              <a:t>必要トルク ＝</a:t>
            </a:r>
            <a:r>
              <a:rPr lang="en-US" altLang="ja-JP" dirty="0"/>
              <a:t>(</a:t>
            </a:r>
            <a:r>
              <a:rPr lang="ja-JP" altLang="en-US" dirty="0"/>
              <a:t>加速トルク＋摩擦トルク</a:t>
            </a:r>
            <a:r>
              <a:rPr lang="en-US" altLang="ja-JP" dirty="0"/>
              <a:t>)×</a:t>
            </a:r>
            <a:r>
              <a:rPr lang="ja-JP" altLang="en-US" dirty="0"/>
              <a:t>安全率、　摩擦トルク＝加速トルク、　安全率</a:t>
            </a:r>
            <a:r>
              <a:rPr lang="en-US" altLang="ja-JP" dirty="0"/>
              <a:t>=2</a:t>
            </a:r>
          </a:p>
          <a:p>
            <a:r>
              <a:rPr lang="ja-JP" altLang="en-US" dirty="0"/>
              <a:t>　　　　</a:t>
            </a:r>
            <a:r>
              <a:rPr lang="ja-JP" altLang="en-US" dirty="0">
                <a:solidFill>
                  <a:srgbClr val="FF0000"/>
                </a:solidFill>
              </a:rPr>
              <a:t>必要トルク　～ </a:t>
            </a:r>
            <a:r>
              <a:rPr lang="en-US" altLang="ja-JP" dirty="0" smtClean="0">
                <a:solidFill>
                  <a:srgbClr val="FF0000"/>
                </a:solidFill>
              </a:rPr>
              <a:t>37.2 </a:t>
            </a:r>
            <a:r>
              <a:rPr lang="en-US" altLang="ja-JP" dirty="0" err="1">
                <a:solidFill>
                  <a:srgbClr val="FF0000"/>
                </a:solidFill>
              </a:rPr>
              <a:t>gf</a:t>
            </a:r>
            <a:r>
              <a:rPr lang="ja-JP" altLang="en-US" dirty="0">
                <a:solidFill>
                  <a:srgbClr val="FF0000"/>
                </a:solidFill>
              </a:rPr>
              <a:t>・</a:t>
            </a:r>
            <a:r>
              <a:rPr lang="en-US" altLang="ja-JP" dirty="0">
                <a:solidFill>
                  <a:srgbClr val="FF0000"/>
                </a:solidFill>
              </a:rPr>
              <a:t>cm</a:t>
            </a:r>
          </a:p>
        </p:txBody>
      </p:sp>
      <p:pic>
        <p:nvPicPr>
          <p:cNvPr id="6964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132185"/>
            <a:ext cx="3190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Picture 17" descr="\begin{align*}&#10;\frac12 \frac{T}{24N}\omega = \frac{2\pi}{24N}&#10;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32185"/>
            <a:ext cx="1563687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0" name="Picture 18" descr="\begin{align*}&#10;\alpha = \frac{\omega}{T/48N} = \frac{192 \pi N}{T^2}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44960"/>
            <a:ext cx="2376487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1" name="Picture 19" descr="\begin{align*}&#10;\tau = I\alpha = 6\pi^2 \frac{N\phi^4 t \rho}{T^2}&#10;\end{align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08560"/>
            <a:ext cx="2233613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6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6874" y="274638"/>
            <a:ext cx="8429926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低発熱を達成するための改造ポイント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6873" y="1476795"/>
            <a:ext cx="8776527" cy="512046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近年、より強力な磁石が開発されている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　</a:t>
            </a:r>
            <a:r>
              <a:rPr lang="ja-JP" altLang="en-US" dirty="0" smtClean="0">
                <a:sym typeface="Wingdings"/>
              </a:rPr>
              <a:t>　</a:t>
            </a:r>
            <a:r>
              <a:rPr lang="ja-JP" altLang="en-US" dirty="0" smtClean="0">
                <a:solidFill>
                  <a:srgbClr val="FF0000"/>
                </a:solidFill>
                <a:sym typeface="Wingdings"/>
              </a:rPr>
              <a:t>磁石の変更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「あかり」モーターは低温に最適化されていないと思われる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極低温でトルク低下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dirty="0" smtClean="0">
                <a:sym typeface="Wingdings"/>
              </a:rPr>
              <a:t>　</a:t>
            </a:r>
            <a:r>
              <a:rPr lang="ja-JP" altLang="en-US" dirty="0" smtClean="0">
                <a:solidFill>
                  <a:srgbClr val="FF0000"/>
                </a:solidFill>
                <a:sym typeface="Wingdings"/>
              </a:rPr>
              <a:t>形状の最適化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高純度銅が極低温で低電気抵抗になる性質を利用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>
                <a:sym typeface="Wingdings"/>
              </a:rPr>
              <a:t>　</a:t>
            </a:r>
            <a:r>
              <a:rPr lang="ja-JP" altLang="en-US" dirty="0" smtClean="0">
                <a:sym typeface="Wingdings"/>
              </a:rPr>
              <a:t>　　</a:t>
            </a:r>
            <a:r>
              <a:rPr lang="ja-JP" altLang="en-US" smtClean="0">
                <a:sym typeface="Wingdings"/>
              </a:rPr>
              <a:t> </a:t>
            </a:r>
            <a:r>
              <a:rPr lang="ja-JP" altLang="en-US" smtClean="0">
                <a:sym typeface="Wingdings"/>
              </a:rPr>
              <a:t>超</a:t>
            </a:r>
            <a:r>
              <a:rPr lang="ja-JP" altLang="en-US" smtClean="0">
                <a:sym typeface="Wingdings"/>
              </a:rPr>
              <a:t>伝導</a:t>
            </a:r>
            <a:r>
              <a:rPr lang="ja-JP" altLang="en-US" smtClean="0">
                <a:sym typeface="Wingdings"/>
              </a:rPr>
              <a:t>線</a:t>
            </a:r>
            <a:r>
              <a:rPr lang="ja-JP" altLang="en-US" dirty="0" smtClean="0">
                <a:sym typeface="Wingdings"/>
              </a:rPr>
              <a:t>への変更案</a:t>
            </a:r>
            <a:endParaRPr lang="en-US" altLang="ja-JP" dirty="0">
              <a:sym typeface="Wingdings"/>
            </a:endParaRPr>
          </a:p>
          <a:p>
            <a:pPr lvl="1"/>
            <a:r>
              <a:rPr kumimoji="1" lang="ja-JP" altLang="en-US" dirty="0" smtClean="0">
                <a:sym typeface="Wingdings"/>
              </a:rPr>
              <a:t>常温試験の難しさ等を理由に不採用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0317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磁石の変更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429" y="1048726"/>
            <a:ext cx="9043571" cy="452596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「あかり」モーターではサマリウムコバルト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SmCo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磁石を使用</a:t>
            </a:r>
            <a:endParaRPr kumimoji="1" lang="en-US" altLang="ja-JP" dirty="0" smtClean="0"/>
          </a:p>
          <a:p>
            <a:r>
              <a:rPr kumimoji="1" lang="ja-JP" altLang="en-US" dirty="0" smtClean="0"/>
              <a:t>現在の最も強力な磁石はネオジム磁石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ただし、ネオジム磁石は低温</a:t>
            </a:r>
            <a:r>
              <a:rPr lang="en-US" altLang="ja-JP" dirty="0" smtClean="0"/>
              <a:t>(&lt;150K)</a:t>
            </a:r>
            <a:r>
              <a:rPr lang="ja-JP" altLang="en-US" dirty="0" smtClean="0"/>
              <a:t>で磁力低下</a:t>
            </a:r>
            <a:endParaRPr kumimoji="1" lang="en-US" altLang="ja-JP" dirty="0" smtClean="0"/>
          </a:p>
          <a:p>
            <a:r>
              <a:rPr lang="ja-JP" altLang="en-US" dirty="0" smtClean="0"/>
              <a:t>極低温でも強い磁力のプラ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セオシム磁石を採用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Spring−8</a:t>
            </a:r>
            <a:r>
              <a:rPr lang="ja-JP" altLang="en-US" dirty="0" smtClean="0"/>
              <a:t>のビームラインに使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用されているもの</a:t>
            </a:r>
            <a:endParaRPr lang="en-US" altLang="ja-JP" dirty="0" smtClean="0"/>
          </a:p>
        </p:txBody>
      </p:sp>
      <p:pic>
        <p:nvPicPr>
          <p:cNvPr id="4" name="図 3" descr="スクリーンショット 2014-11-28 12.33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30" y="3142998"/>
            <a:ext cx="3835270" cy="37292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412807" y="5574689"/>
            <a:ext cx="3567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dirty="0"/>
              <a:t>Hara</a:t>
            </a:r>
            <a:r>
              <a:rPr lang="ja-JP" altLang="en-US" dirty="0"/>
              <a:t> </a:t>
            </a:r>
            <a:r>
              <a:rPr lang="en-US" altLang="ja-JP" dirty="0"/>
              <a:t>et</a:t>
            </a:r>
            <a:r>
              <a:rPr lang="ja-JP" altLang="en-US" dirty="0"/>
              <a:t> </a:t>
            </a:r>
            <a:r>
              <a:rPr lang="en-US" altLang="ja-JP" dirty="0"/>
              <a:t>al.</a:t>
            </a:r>
            <a:r>
              <a:rPr lang="ja-JP" altLang="en-US" dirty="0"/>
              <a:t> </a:t>
            </a:r>
            <a:r>
              <a:rPr lang="en-US" altLang="ja-JP" dirty="0" smtClean="0"/>
              <a:t>(2004)</a:t>
            </a:r>
          </a:p>
          <a:p>
            <a:pPr marL="0" lvl="1"/>
            <a:r>
              <a:rPr lang="en-US" altLang="ja-JP" dirty="0" smtClean="0"/>
              <a:t>PHYSICAL </a:t>
            </a:r>
            <a:r>
              <a:rPr lang="en-US" altLang="ja-JP" dirty="0"/>
              <a:t>REVIEW SPECIAL TOPICS </a:t>
            </a:r>
            <a:r>
              <a:rPr lang="en-US" altLang="ja-JP" dirty="0" smtClean="0"/>
              <a:t>– </a:t>
            </a:r>
          </a:p>
          <a:p>
            <a:pPr marL="0" lvl="1"/>
            <a:r>
              <a:rPr lang="en-US" altLang="ja-JP" dirty="0" smtClean="0"/>
              <a:t>ACCELERATORS </a:t>
            </a:r>
            <a:r>
              <a:rPr lang="en-US" altLang="ja-JP" dirty="0"/>
              <a:t>AND BEAMS</a:t>
            </a:r>
            <a:r>
              <a:rPr lang="en-US" altLang="ja-JP" dirty="0" smtClean="0"/>
              <a:t>,</a:t>
            </a:r>
          </a:p>
          <a:p>
            <a:pPr marL="0" lvl="1"/>
            <a:r>
              <a:rPr lang="en-US" altLang="ja-JP" dirty="0" smtClean="0"/>
              <a:t>VOLUME </a:t>
            </a:r>
            <a:r>
              <a:rPr lang="en-US" altLang="ja-JP" b="1" dirty="0"/>
              <a:t>7</a:t>
            </a:r>
            <a:r>
              <a:rPr lang="en-US" altLang="ja-JP" dirty="0"/>
              <a:t>, </a:t>
            </a:r>
            <a:r>
              <a:rPr lang="en-US" altLang="ja-JP" dirty="0" smtClean="0"/>
              <a:t>050702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6710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極低温での磁石の磁力測定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142378"/>
              </p:ext>
            </p:extLst>
          </p:nvPr>
        </p:nvGraphicFramePr>
        <p:xfrm>
          <a:off x="214061" y="2868052"/>
          <a:ext cx="6250601" cy="388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709844"/>
              </p:ext>
            </p:extLst>
          </p:nvPr>
        </p:nvGraphicFramePr>
        <p:xfrm>
          <a:off x="6222060" y="1812020"/>
          <a:ext cx="31750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文書" r:id="rId4" imgW="3175000" imgH="2387600" progId="Word.Document.12">
                  <p:embed/>
                </p:oleObj>
              </mc:Choice>
              <mc:Fallback>
                <p:oleObj name="文書" r:id="rId4" imgW="3175000" imgH="238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2060" y="1812020"/>
                        <a:ext cx="3175000" cy="238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866352"/>
              </p:ext>
            </p:extLst>
          </p:nvPr>
        </p:nvGraphicFramePr>
        <p:xfrm>
          <a:off x="6260968" y="4399385"/>
          <a:ext cx="32004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文書" r:id="rId6" imgW="3200400" imgH="2387600" progId="Word.Document.12">
                  <p:embed/>
                </p:oleObj>
              </mc:Choice>
              <mc:Fallback>
                <p:oleObj name="文書" r:id="rId6" imgW="3200400" imgH="238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60968" y="4399385"/>
                        <a:ext cx="3200400" cy="238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00430" y="1143000"/>
            <a:ext cx="6121630" cy="1919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ja-JP" dirty="0"/>
              <a:t>極低温用ホール</a:t>
            </a:r>
            <a:r>
              <a:rPr lang="ja-JP" altLang="ja-JP" dirty="0" smtClean="0"/>
              <a:t>素子</a:t>
            </a:r>
            <a:r>
              <a:rPr lang="ja-JP" altLang="en-US" dirty="0" smtClean="0"/>
              <a:t>を用いて各磁石の磁力温度依存性を測定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プラセオ磁石が極低温で最適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2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6420"/>
            <a:ext cx="5945400" cy="1143000"/>
          </a:xfrm>
        </p:spPr>
        <p:txBody>
          <a:bodyPr/>
          <a:lstStyle/>
          <a:p>
            <a:r>
              <a:rPr kumimoji="1" lang="ja-JP" altLang="en-US" dirty="0" smtClean="0"/>
              <a:t>形状の最適化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786091"/>
            <a:ext cx="6520440" cy="3796821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幾つかの形状で発生トルクを数値計算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軸方向延長モデル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クロー形状台形モデル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それらの組み合わせ</a:t>
            </a:r>
            <a:endParaRPr lang="en-US" altLang="ja-JP" dirty="0" smtClean="0"/>
          </a:p>
          <a:p>
            <a:r>
              <a:rPr lang="ja-JP" altLang="en-US" dirty="0" smtClean="0"/>
              <a:t>成績が良かったものを試作し、常温でトルク実測</a:t>
            </a:r>
            <a:endParaRPr kumimoji="1" lang="ja-JP" altLang="en-US" dirty="0"/>
          </a:p>
        </p:txBody>
      </p:sp>
      <p:pic>
        <p:nvPicPr>
          <p:cNvPr id="4" name="図 3" descr="スクリーンショット 2014-11-28 15.1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00" y="-45390"/>
            <a:ext cx="2766975" cy="2219447"/>
          </a:xfrm>
          <a:prstGeom prst="rect">
            <a:avLst/>
          </a:prstGeom>
        </p:spPr>
      </p:pic>
      <p:pic>
        <p:nvPicPr>
          <p:cNvPr id="5" name="図 4" descr="スクリーンショット 2014-11-28 15.18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75" y="2041091"/>
            <a:ext cx="2189178" cy="2078132"/>
          </a:xfrm>
          <a:prstGeom prst="rect">
            <a:avLst/>
          </a:prstGeom>
        </p:spPr>
      </p:pic>
      <p:pic>
        <p:nvPicPr>
          <p:cNvPr id="6" name="図 5" descr="スクリーンショット 2014-11-28 15.21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38" y="4119223"/>
            <a:ext cx="6088362" cy="27387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6099" y="5185237"/>
            <a:ext cx="29995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クロー台形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モデルが</a:t>
            </a:r>
            <a:r>
              <a:rPr lang="ja-JP" altLang="en-US" sz="3200" dirty="0" smtClean="0">
                <a:solidFill>
                  <a:srgbClr val="FF0000"/>
                </a:solidFill>
              </a:rPr>
              <a:t>最有力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1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614</Words>
  <Application>Microsoft Macintosh PowerPoint</Application>
  <PresentationFormat>画面に合わせる 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7" baseType="lpstr">
      <vt:lpstr>ホワイト</vt:lpstr>
      <vt:lpstr>文書</vt:lpstr>
      <vt:lpstr>SPICAにむけた極低温モーターの開発</vt:lpstr>
      <vt:lpstr>背景</vt:lpstr>
      <vt:lpstr>PowerPoint プレゼンテーション</vt:lpstr>
      <vt:lpstr>PowerPoint プレゼンテーション</vt:lpstr>
      <vt:lpstr>必要駆動トルクの計算</vt:lpstr>
      <vt:lpstr>低発熱を達成するための改造ポイント</vt:lpstr>
      <vt:lpstr>磁石の変更</vt:lpstr>
      <vt:lpstr>極低温での磁石の磁力測定</vt:lpstr>
      <vt:lpstr>形状の最適化</vt:lpstr>
      <vt:lpstr>4.2Kでのトルク測定方法</vt:lpstr>
      <vt:lpstr>PowerPoint プレゼンテーション</vt:lpstr>
      <vt:lpstr>PowerPoint プレゼンテーション</vt:lpstr>
      <vt:lpstr>残る問題点</vt:lpstr>
      <vt:lpstr>PowerPoint プレゼンテーション</vt:lpstr>
      <vt:lpstr>まとめ</vt:lpstr>
    </vt:vector>
  </TitlesOfParts>
  <Company>ISAS/JAXA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Tsumura Kohji</dc:creator>
  <cp:lastModifiedBy>Tsumura Kohji</cp:lastModifiedBy>
  <cp:revision>33</cp:revision>
  <dcterms:created xsi:type="dcterms:W3CDTF">2014-11-28T01:01:24Z</dcterms:created>
  <dcterms:modified xsi:type="dcterms:W3CDTF">2014-12-02T14:03:15Z</dcterms:modified>
</cp:coreProperties>
</file>