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5"/>
  </p:notesMasterIdLst>
  <p:handoutMasterIdLst>
    <p:handoutMasterId r:id="rId26"/>
  </p:handoutMasterIdLst>
  <p:sldIdLst>
    <p:sldId id="256" r:id="rId2"/>
    <p:sldId id="278" r:id="rId3"/>
    <p:sldId id="279" r:id="rId4"/>
    <p:sldId id="280" r:id="rId5"/>
    <p:sldId id="301" r:id="rId6"/>
    <p:sldId id="284" r:id="rId7"/>
    <p:sldId id="302" r:id="rId8"/>
    <p:sldId id="285" r:id="rId9"/>
    <p:sldId id="288" r:id="rId10"/>
    <p:sldId id="289" r:id="rId11"/>
    <p:sldId id="308" r:id="rId12"/>
    <p:sldId id="306" r:id="rId13"/>
    <p:sldId id="307" r:id="rId14"/>
    <p:sldId id="293" r:id="rId15"/>
    <p:sldId id="296" r:id="rId16"/>
    <p:sldId id="297" r:id="rId17"/>
    <p:sldId id="303" r:id="rId18"/>
    <p:sldId id="298" r:id="rId19"/>
    <p:sldId id="304" r:id="rId20"/>
    <p:sldId id="305" r:id="rId21"/>
    <p:sldId id="299" r:id="rId22"/>
    <p:sldId id="310" r:id="rId23"/>
    <p:sldId id="300" r:id="rId2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66"/>
    <a:srgbClr val="FFFF66"/>
    <a:srgbClr val="00CC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4" autoAdjust="0"/>
    <p:restoredTop sz="94660"/>
  </p:normalViewPr>
  <p:slideViewPr>
    <p:cSldViewPr>
      <p:cViewPr varScale="1">
        <p:scale>
          <a:sx n="87" d="100"/>
          <a:sy n="87" d="100"/>
        </p:scale>
        <p:origin x="1590" y="84"/>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337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795A8977-1808-484A-8155-CE63A3278513}" type="datetimeFigureOut">
              <a:rPr kumimoji="1" lang="ja-JP" altLang="en-US" smtClean="0"/>
              <a:t>2014/12/3</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05C6B611-DB17-430A-BBB0-DE11915B1A2D}" type="slidenum">
              <a:rPr kumimoji="1" lang="ja-JP" altLang="en-US" smtClean="0"/>
              <a:t>‹#›</a:t>
            </a:fld>
            <a:endParaRPr kumimoji="1" lang="ja-JP" altLang="en-US"/>
          </a:p>
        </p:txBody>
      </p:sp>
    </p:spTree>
    <p:extLst>
      <p:ext uri="{BB962C8B-B14F-4D97-AF65-F5344CB8AC3E}">
        <p14:creationId xmlns:p14="http://schemas.microsoft.com/office/powerpoint/2010/main" val="2296022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EC0F82C0-B2A1-45F5-8033-9B982A57E0F4}" type="datetimeFigureOut">
              <a:rPr kumimoji="1" lang="ja-JP" altLang="en-US" smtClean="0"/>
              <a:t>2014/12/3</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0F7F31F-8B6A-45BD-80F4-8DCBA409931F}" type="slidenum">
              <a:rPr kumimoji="1" lang="ja-JP" altLang="en-US" smtClean="0"/>
              <a:t>‹#›</a:t>
            </a:fld>
            <a:endParaRPr kumimoji="1" lang="ja-JP" altLang="en-US"/>
          </a:p>
        </p:txBody>
      </p:sp>
    </p:spTree>
    <p:extLst>
      <p:ext uri="{BB962C8B-B14F-4D97-AF65-F5344CB8AC3E}">
        <p14:creationId xmlns:p14="http://schemas.microsoft.com/office/powerpoint/2010/main" val="30025457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F7F31F-8B6A-45BD-80F4-8DCBA409931F}" type="slidenum">
              <a:rPr kumimoji="1" lang="ja-JP" altLang="en-US" smtClean="0"/>
              <a:t>1</a:t>
            </a:fld>
            <a:endParaRPr kumimoji="1" lang="ja-JP" altLang="en-US"/>
          </a:p>
        </p:txBody>
      </p:sp>
    </p:spTree>
    <p:extLst>
      <p:ext uri="{BB962C8B-B14F-4D97-AF65-F5344CB8AC3E}">
        <p14:creationId xmlns:p14="http://schemas.microsoft.com/office/powerpoint/2010/main" val="962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0F7F31F-8B6A-45BD-80F4-8DCBA409931F}" type="slidenum">
              <a:rPr kumimoji="1" lang="ja-JP" altLang="en-US" smtClean="0"/>
              <a:t>7</a:t>
            </a:fld>
            <a:endParaRPr kumimoji="1" lang="ja-JP" altLang="en-US"/>
          </a:p>
        </p:txBody>
      </p:sp>
    </p:spTree>
    <p:extLst>
      <p:ext uri="{BB962C8B-B14F-4D97-AF65-F5344CB8AC3E}">
        <p14:creationId xmlns:p14="http://schemas.microsoft.com/office/powerpoint/2010/main" val="404526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latin typeface="Arial" panose="020B0604020202020204" pitchFamily="34" charset="0"/>
            </a:endParaRPr>
          </a:p>
        </p:txBody>
      </p:sp>
      <p:sp>
        <p:nvSpPr>
          <p:cNvPr id="297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11200" indent="-273050" defTabSz="9032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093788" indent="-217488" defTabSz="9032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31938" indent="-217488" defTabSz="9032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1970088" indent="-217488" defTabSz="9032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27288" indent="-217488" defTabSz="9032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884488" indent="-217488" defTabSz="9032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41688" indent="-217488" defTabSz="9032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798888" indent="-217488" defTabSz="9032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402387FB-E535-4876-99EE-1BD44A954D64}" type="slidenum">
              <a:rPr lang="ja-JP" altLang="en-US">
                <a:ea typeface="ＭＳ Ｐゴシック" panose="020B0600070205080204" pitchFamily="50" charset="-128"/>
              </a:rPr>
              <a:pPr eaLnBrk="1" hangingPunct="1">
                <a:spcBef>
                  <a:spcPct val="0"/>
                </a:spcBef>
              </a:pPr>
              <a:t>13</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349778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latin typeface="Arial" panose="020B0604020202020204" pitchFamily="34" charset="0"/>
            </a:endParaRPr>
          </a:p>
        </p:txBody>
      </p:sp>
      <p:sp>
        <p:nvSpPr>
          <p:cNvPr id="297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11200" indent="-273050" defTabSz="9032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093788" indent="-217488" defTabSz="9032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31938" indent="-217488" defTabSz="9032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1970088" indent="-217488" defTabSz="90328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27288" indent="-217488" defTabSz="9032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884488" indent="-217488" defTabSz="9032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41688" indent="-217488" defTabSz="9032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798888" indent="-217488" defTabSz="9032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402387FB-E535-4876-99EE-1BD44A954D64}" type="slidenum">
              <a:rPr lang="ja-JP" altLang="en-US">
                <a:ea typeface="ＭＳ Ｐゴシック" panose="020B0600070205080204" pitchFamily="50" charset="-128"/>
              </a:rPr>
              <a:pPr eaLnBrk="1" hangingPunct="1">
                <a:spcBef>
                  <a:spcPct val="0"/>
                </a:spcBef>
              </a:pPr>
              <a:t>14</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1208063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123" name="Rectangle 1027"/>
          <p:cNvSpPr>
            <a:spLocks noGrp="1" noChangeArrowheads="1"/>
          </p:cNvSpPr>
          <p:nvPr>
            <p:ph type="ctrTitle"/>
          </p:nvPr>
        </p:nvSpPr>
        <p:spPr>
          <a:xfrm>
            <a:off x="914400" y="1600200"/>
            <a:ext cx="7315200" cy="1143000"/>
          </a:xfrm>
        </p:spPr>
        <p:txBody>
          <a:bodyPr/>
          <a:lstStyle>
            <a:lvl1pPr algn="ctr">
              <a:defRPr sz="4000"/>
            </a:lvl1pPr>
          </a:lstStyle>
          <a:p>
            <a:pPr lvl="0"/>
            <a:r>
              <a:rPr lang="ja-JP" altLang="en-US" noProof="0" dirty="0" smtClean="0"/>
              <a:t>マスター タイトルの書式設定</a:t>
            </a:r>
          </a:p>
        </p:txBody>
      </p:sp>
      <p:sp>
        <p:nvSpPr>
          <p:cNvPr id="5124" name="Rectangle 1028"/>
          <p:cNvSpPr>
            <a:spLocks noGrp="1" noChangeArrowheads="1"/>
          </p:cNvSpPr>
          <p:nvPr>
            <p:ph type="subTitle" idx="1"/>
          </p:nvPr>
        </p:nvSpPr>
        <p:spPr>
          <a:xfrm>
            <a:off x="914400" y="2895600"/>
            <a:ext cx="7315200" cy="1752600"/>
          </a:xfrm>
        </p:spPr>
        <p:txBody>
          <a:bodyPr/>
          <a:lstStyle>
            <a:lvl1pPr marL="0" indent="0" algn="ctr">
              <a:buFont typeface="Wingdings" pitchFamily="2" charset="2"/>
              <a:buNone/>
              <a:defRPr/>
            </a:lvl1pPr>
          </a:lstStyle>
          <a:p>
            <a:pPr lvl="0"/>
            <a:r>
              <a:rPr lang="ja-JP" altLang="en-US" noProof="0" smtClean="0"/>
              <a:t>マスター サブタイトルの書式設定</a:t>
            </a:r>
          </a:p>
        </p:txBody>
      </p:sp>
      <p:sp>
        <p:nvSpPr>
          <p:cNvPr id="5125" name="Rectangle 1029"/>
          <p:cNvSpPr>
            <a:spLocks noGrp="1" noChangeArrowheads="1"/>
          </p:cNvSpPr>
          <p:nvPr>
            <p:ph type="dt" sz="half" idx="2"/>
          </p:nvPr>
        </p:nvSpPr>
        <p:spPr>
          <a:xfrm>
            <a:off x="152400" y="6553200"/>
            <a:ext cx="1752600" cy="304800"/>
          </a:xfrm>
        </p:spPr>
        <p:txBody>
          <a:bodyPr/>
          <a:lstStyle>
            <a:lvl1pPr>
              <a:defRPr>
                <a:latin typeface="+mj-lt"/>
                <a:ea typeface="ヒラギノ角ゴ Pro W3" charset="-128"/>
              </a:defRPr>
            </a:lvl1pPr>
          </a:lstStyle>
          <a:p>
            <a:r>
              <a:rPr lang="en-US" altLang="ja-JP" smtClean="0"/>
              <a:t>2014/12/3</a:t>
            </a:r>
            <a:endParaRPr lang="en-US" altLang="ja-JP"/>
          </a:p>
        </p:txBody>
      </p:sp>
      <p:sp>
        <p:nvSpPr>
          <p:cNvPr id="5128" name="Rectangle 1032"/>
          <p:cNvSpPr>
            <a:spLocks noChangeArrowheads="1"/>
          </p:cNvSpPr>
          <p:nvPr/>
        </p:nvSpPr>
        <p:spPr bwMode="auto">
          <a:xfrm>
            <a:off x="914400" y="2590800"/>
            <a:ext cx="7315200" cy="304800"/>
          </a:xfrm>
          <a:prstGeom prst="rect">
            <a:avLst/>
          </a:prstGeom>
          <a:solidFill>
            <a:schemeClr val="accent1"/>
          </a:solidFill>
          <a:ln>
            <a:noFill/>
          </a:ln>
          <a:effectLst/>
          <a:extLst>
            <a:ext uri="{91240B29-F687-4F45-9708-019B960494DF}">
              <a14:hiddenLine xmlns:a14="http://schemas.microsoft.com/office/drawing/2010/main" w="9525">
                <a:solidFill>
                  <a:srgbClr val="00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29" name="Line 1033"/>
          <p:cNvSpPr>
            <a:spLocks noChangeShapeType="1"/>
          </p:cNvSpPr>
          <p:nvPr/>
        </p:nvSpPr>
        <p:spPr bwMode="auto">
          <a:xfrm>
            <a:off x="914400" y="2590800"/>
            <a:ext cx="7315200" cy="0"/>
          </a:xfrm>
          <a:prstGeom prst="line">
            <a:avLst/>
          </a:prstGeom>
          <a:noFill/>
          <a:ln w="5715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0" name="Line 1034"/>
          <p:cNvSpPr>
            <a:spLocks noChangeShapeType="1"/>
          </p:cNvSpPr>
          <p:nvPr/>
        </p:nvSpPr>
        <p:spPr bwMode="auto">
          <a:xfrm>
            <a:off x="914400" y="2895600"/>
            <a:ext cx="73152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4" name="Rectangle 1038"/>
          <p:cNvSpPr>
            <a:spLocks noChangeArrowheads="1"/>
          </p:cNvSpPr>
          <p:nvPr/>
        </p:nvSpPr>
        <p:spPr bwMode="auto">
          <a:xfrm>
            <a:off x="153988" y="85725"/>
            <a:ext cx="8848725" cy="231775"/>
          </a:xfrm>
          <a:prstGeom prst="rect">
            <a:avLst/>
          </a:prstGeom>
          <a:gradFill rotWithShape="0">
            <a:gsLst>
              <a:gs pos="0">
                <a:schemeClr val="bg1"/>
              </a:gs>
              <a:gs pos="100000">
                <a:srgbClr val="00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en-US" altLang="ja-JP" sz="1400" dirty="0">
              <a:solidFill>
                <a:schemeClr val="bg1"/>
              </a:solidFill>
              <a:latin typeface="ＭＳ Ｐゴシック" pitchFamily="50" charset="-128"/>
              <a:ea typeface="ＭＳ Ｐゴシック" pitchFamily="50" charset="-128"/>
            </a:endParaRPr>
          </a:p>
        </p:txBody>
      </p:sp>
      <p:sp>
        <p:nvSpPr>
          <p:cNvPr id="5135" name="Line 1039"/>
          <p:cNvSpPr>
            <a:spLocks noChangeShapeType="1"/>
          </p:cNvSpPr>
          <p:nvPr/>
        </p:nvSpPr>
        <p:spPr bwMode="auto">
          <a:xfrm flipH="1" flipV="1">
            <a:off x="134938" y="311150"/>
            <a:ext cx="8850312" cy="3175"/>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7" name="Rectangle 1041"/>
          <p:cNvSpPr>
            <a:spLocks noChangeArrowheads="1"/>
          </p:cNvSpPr>
          <p:nvPr/>
        </p:nvSpPr>
        <p:spPr bwMode="auto">
          <a:xfrm>
            <a:off x="147638" y="6430963"/>
            <a:ext cx="8848725" cy="152400"/>
          </a:xfrm>
          <a:prstGeom prst="rect">
            <a:avLst/>
          </a:prstGeom>
          <a:gradFill rotWithShape="0">
            <a:gsLst>
              <a:gs pos="0">
                <a:schemeClr val="bg1"/>
              </a:gs>
              <a:gs pos="100000">
                <a:srgbClr val="00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38" name="Line 1042"/>
          <p:cNvSpPr>
            <a:spLocks noChangeShapeType="1"/>
          </p:cNvSpPr>
          <p:nvPr/>
        </p:nvSpPr>
        <p:spPr bwMode="auto">
          <a:xfrm flipH="1" flipV="1">
            <a:off x="133350" y="6583363"/>
            <a:ext cx="8850313" cy="3175"/>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39" name="Oval 1043"/>
          <p:cNvSpPr>
            <a:spLocks noChangeArrowheads="1"/>
          </p:cNvSpPr>
          <p:nvPr/>
        </p:nvSpPr>
        <p:spPr bwMode="auto">
          <a:xfrm>
            <a:off x="3962400" y="3581400"/>
            <a:ext cx="2209800" cy="2209800"/>
          </a:xfrm>
          <a:prstGeom prst="ellipse">
            <a:avLst/>
          </a:prstGeom>
          <a:solidFill>
            <a:srgbClr val="CCCCFF">
              <a:alpha val="50000"/>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40" name="Oval 1044"/>
          <p:cNvSpPr>
            <a:spLocks noChangeArrowheads="1"/>
          </p:cNvSpPr>
          <p:nvPr/>
        </p:nvSpPr>
        <p:spPr bwMode="auto">
          <a:xfrm>
            <a:off x="5334000" y="4724400"/>
            <a:ext cx="1524000" cy="1524000"/>
          </a:xfrm>
          <a:prstGeom prst="ellipse">
            <a:avLst/>
          </a:prstGeom>
          <a:solidFill>
            <a:srgbClr val="9999FF">
              <a:alpha val="50000"/>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41" name="Oval 1045"/>
          <p:cNvSpPr>
            <a:spLocks noChangeArrowheads="1"/>
          </p:cNvSpPr>
          <p:nvPr/>
        </p:nvSpPr>
        <p:spPr bwMode="auto">
          <a:xfrm>
            <a:off x="6858000" y="4114800"/>
            <a:ext cx="1066800" cy="1066800"/>
          </a:xfrm>
          <a:prstGeom prst="ellipse">
            <a:avLst/>
          </a:prstGeom>
          <a:solidFill>
            <a:srgbClr val="3399FF">
              <a:alpha val="50000"/>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43" name="Oval 1047"/>
          <p:cNvSpPr>
            <a:spLocks noChangeArrowheads="1"/>
          </p:cNvSpPr>
          <p:nvPr/>
        </p:nvSpPr>
        <p:spPr bwMode="auto">
          <a:xfrm>
            <a:off x="8077200" y="3657600"/>
            <a:ext cx="762000" cy="762000"/>
          </a:xfrm>
          <a:prstGeom prst="ellipse">
            <a:avLst/>
          </a:prstGeom>
          <a:solidFill>
            <a:srgbClr val="CCCCFF">
              <a:alpha val="50000"/>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42" name="Oval 1046"/>
          <p:cNvSpPr>
            <a:spLocks noChangeArrowheads="1"/>
          </p:cNvSpPr>
          <p:nvPr/>
        </p:nvSpPr>
        <p:spPr bwMode="auto">
          <a:xfrm>
            <a:off x="7848600" y="3429000"/>
            <a:ext cx="533400" cy="533400"/>
          </a:xfrm>
          <a:prstGeom prst="ellipse">
            <a:avLst/>
          </a:prstGeom>
          <a:solidFill>
            <a:srgbClr val="6666FF">
              <a:alpha val="50000"/>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2066" y="349796"/>
            <a:ext cx="70643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フッター プレースホルダー 5"/>
          <p:cNvSpPr>
            <a:spLocks noGrp="1"/>
          </p:cNvSpPr>
          <p:nvPr>
            <p:ph type="ftr" sz="quarter" idx="12"/>
          </p:nvPr>
        </p:nvSpPr>
        <p:spPr>
          <a:xfrm>
            <a:off x="2819400" y="6597352"/>
            <a:ext cx="3505200" cy="239985"/>
          </a:xfrm>
        </p:spPr>
        <p:txBody>
          <a:bodyPr/>
          <a:lstStyle>
            <a:lvl1pPr>
              <a:defRPr/>
            </a:lvl1pPr>
          </a:lstStyle>
          <a:p>
            <a:r>
              <a:rPr lang="ja-JP" altLang="en-US" dirty="0" smtClean="0"/>
              <a:t>第</a:t>
            </a:r>
            <a:r>
              <a:rPr lang="en-US" altLang="ja-JP" dirty="0" smtClean="0"/>
              <a:t>4</a:t>
            </a:r>
            <a:r>
              <a:rPr lang="ja-JP" altLang="en-US" dirty="0" smtClean="0"/>
              <a:t>回可視赤外線観測装置技術ワークショップ</a:t>
            </a:r>
            <a:endParaRPr lang="en-US" altLang="ja-JP"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kumimoji="1" lang="en-US" altLang="ja-JP" smtClean="0"/>
              <a:t>2014/12/3</a:t>
            </a:r>
            <a:endParaRPr kumimoji="1" lang="ja-JP" altLang="en-US"/>
          </a:p>
        </p:txBody>
      </p:sp>
      <p:sp>
        <p:nvSpPr>
          <p:cNvPr id="5" name="スライド番号プレースホルダー 4"/>
          <p:cNvSpPr>
            <a:spLocks noGrp="1"/>
          </p:cNvSpPr>
          <p:nvPr>
            <p:ph type="sldNum" sz="quarter" idx="11"/>
          </p:nvPr>
        </p:nvSpPr>
        <p:spPr/>
        <p:txBody>
          <a:bodyPr/>
          <a:lstStyle>
            <a:lvl1pPr>
              <a:defRPr/>
            </a:lvl1pPr>
          </a:lstStyle>
          <a:p>
            <a:fld id="{8E2604DD-68A4-496D-9641-23351E0C8AB9}" type="slidenum">
              <a:rPr kumimoji="1" lang="ja-JP" altLang="en-US" smtClean="0"/>
              <a:t>‹#›</a:t>
            </a:fld>
            <a:endParaRPr kumimoji="1" lang="ja-JP" altLang="en-US"/>
          </a:p>
        </p:txBody>
      </p:sp>
      <p:sp>
        <p:nvSpPr>
          <p:cNvPr id="6" name="フッター プレースホルダー 5"/>
          <p:cNvSpPr>
            <a:spLocks noGrp="1"/>
          </p:cNvSpPr>
          <p:nvPr>
            <p:ph type="ftr" sz="quarter" idx="12"/>
          </p:nvPr>
        </p:nvSpPr>
        <p:spPr/>
        <p:txBody>
          <a:bodyPr/>
          <a:lstStyle>
            <a:lvl1pPr>
              <a:defRPr/>
            </a:lvl1pPr>
          </a:lstStyle>
          <a:p>
            <a:r>
              <a:rPr lang="ja-JP" altLang="en-US" smtClean="0"/>
              <a:t>第</a:t>
            </a:r>
            <a:r>
              <a:rPr lang="en-US" altLang="ja-JP" smtClean="0"/>
              <a:t>4</a:t>
            </a:r>
            <a:r>
              <a:rPr lang="ja-JP" altLang="en-US" smtClean="0"/>
              <a:t>回可視赤外線観測装置技術ワークショップ</a:t>
            </a:r>
            <a:endParaRPr lang="en-US" altLang="ja-JP"/>
          </a:p>
        </p:txBody>
      </p:sp>
    </p:spTree>
    <p:extLst>
      <p:ext uri="{BB962C8B-B14F-4D97-AF65-F5344CB8AC3E}">
        <p14:creationId xmlns:p14="http://schemas.microsoft.com/office/powerpoint/2010/main" val="248063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38950" y="215900"/>
            <a:ext cx="2152650" cy="59086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81000" y="215900"/>
            <a:ext cx="6305550" cy="59086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kumimoji="1" lang="en-US" altLang="ja-JP" smtClean="0"/>
              <a:t>2014/12/3</a:t>
            </a:r>
            <a:endParaRPr kumimoji="1" lang="ja-JP" altLang="en-US"/>
          </a:p>
        </p:txBody>
      </p:sp>
      <p:sp>
        <p:nvSpPr>
          <p:cNvPr id="5" name="スライド番号プレースホルダー 4"/>
          <p:cNvSpPr>
            <a:spLocks noGrp="1"/>
          </p:cNvSpPr>
          <p:nvPr>
            <p:ph type="sldNum" sz="quarter" idx="11"/>
          </p:nvPr>
        </p:nvSpPr>
        <p:spPr/>
        <p:txBody>
          <a:bodyPr/>
          <a:lstStyle>
            <a:lvl1pPr>
              <a:defRPr/>
            </a:lvl1pPr>
          </a:lstStyle>
          <a:p>
            <a:fld id="{8E2604DD-68A4-496D-9641-23351E0C8AB9}" type="slidenum">
              <a:rPr kumimoji="1" lang="ja-JP" altLang="en-US" smtClean="0"/>
              <a:t>‹#›</a:t>
            </a:fld>
            <a:endParaRPr kumimoji="1" lang="ja-JP" altLang="en-US"/>
          </a:p>
        </p:txBody>
      </p:sp>
      <p:sp>
        <p:nvSpPr>
          <p:cNvPr id="6" name="フッター プレースホルダー 5"/>
          <p:cNvSpPr>
            <a:spLocks noGrp="1"/>
          </p:cNvSpPr>
          <p:nvPr>
            <p:ph type="ftr" sz="quarter" idx="12"/>
          </p:nvPr>
        </p:nvSpPr>
        <p:spPr/>
        <p:txBody>
          <a:bodyPr/>
          <a:lstStyle>
            <a:lvl1pPr>
              <a:defRPr/>
            </a:lvl1pPr>
          </a:lstStyle>
          <a:p>
            <a:r>
              <a:rPr lang="ja-JP" altLang="en-US" smtClean="0"/>
              <a:t>第</a:t>
            </a:r>
            <a:r>
              <a:rPr lang="en-US" altLang="ja-JP" smtClean="0"/>
              <a:t>4</a:t>
            </a:r>
            <a:r>
              <a:rPr lang="ja-JP" altLang="en-US" smtClean="0"/>
              <a:t>回可視赤外線観測装置技術ワークショップ</a:t>
            </a:r>
            <a:endParaRPr lang="en-US" altLang="ja-JP"/>
          </a:p>
        </p:txBody>
      </p:sp>
    </p:spTree>
    <p:extLst>
      <p:ext uri="{BB962C8B-B14F-4D97-AF65-F5344CB8AC3E}">
        <p14:creationId xmlns:p14="http://schemas.microsoft.com/office/powerpoint/2010/main" val="1276824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atin typeface="Calibri" panose="020F0502020204030204" pitchFamily="34" charset="0"/>
              </a:defRPr>
            </a:lvl1pPr>
          </a:lstStyle>
          <a:p>
            <a:r>
              <a:rPr lang="en-US" altLang="ja-JP" smtClean="0"/>
              <a:t>2014/12/3</a:t>
            </a:r>
            <a:endParaRPr lang="ja-JP" altLang="en-US"/>
          </a:p>
        </p:txBody>
      </p:sp>
      <p:sp>
        <p:nvSpPr>
          <p:cNvPr id="5" name="スライド番号プレースホルダー 4"/>
          <p:cNvSpPr>
            <a:spLocks noGrp="1"/>
          </p:cNvSpPr>
          <p:nvPr>
            <p:ph type="sldNum" sz="quarter" idx="11"/>
          </p:nvPr>
        </p:nvSpPr>
        <p:spPr/>
        <p:txBody>
          <a:bodyPr/>
          <a:lstStyle>
            <a:lvl1pPr>
              <a:defRPr>
                <a:latin typeface="Calibri" panose="020F0502020204030204" pitchFamily="34" charset="0"/>
              </a:defRPr>
            </a:lvl1pPr>
          </a:lstStyle>
          <a:p>
            <a:fld id="{8E2604DD-68A4-496D-9641-23351E0C8AB9}" type="slidenum">
              <a:rPr lang="ja-JP" altLang="en-US" smtClean="0"/>
              <a:pPr/>
              <a:t>‹#›</a:t>
            </a:fld>
            <a:endParaRPr lang="ja-JP" altLang="en-US"/>
          </a:p>
        </p:txBody>
      </p:sp>
      <p:sp>
        <p:nvSpPr>
          <p:cNvPr id="6" name="フッター プレースホルダー 5"/>
          <p:cNvSpPr>
            <a:spLocks noGrp="1"/>
          </p:cNvSpPr>
          <p:nvPr>
            <p:ph type="ftr" sz="quarter" idx="12"/>
          </p:nvPr>
        </p:nvSpPr>
        <p:spPr/>
        <p:txBody>
          <a:bodyPr/>
          <a:lstStyle>
            <a:lvl1pPr>
              <a:defRPr/>
            </a:lvl1pPr>
          </a:lstStyle>
          <a:p>
            <a:r>
              <a:rPr lang="ja-JP" altLang="en-US" smtClean="0"/>
              <a:t>第</a:t>
            </a:r>
            <a:r>
              <a:rPr lang="en-US" altLang="ja-JP" smtClean="0"/>
              <a:t>4</a:t>
            </a:r>
            <a:r>
              <a:rPr lang="ja-JP" altLang="en-US" smtClean="0"/>
              <a:t>回可視赤外線観測装置技術ワークショップ</a:t>
            </a:r>
            <a:endParaRPr lang="en-US" altLang="ja-JP"/>
          </a:p>
        </p:txBody>
      </p:sp>
    </p:spTree>
    <p:extLst>
      <p:ext uri="{BB962C8B-B14F-4D97-AF65-F5344CB8AC3E}">
        <p14:creationId xmlns:p14="http://schemas.microsoft.com/office/powerpoint/2010/main" val="27786955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kumimoji="1" lang="en-US" altLang="ja-JP" smtClean="0"/>
              <a:t>2014/12/3</a:t>
            </a:r>
            <a:endParaRPr kumimoji="1" lang="ja-JP" altLang="en-US"/>
          </a:p>
        </p:txBody>
      </p:sp>
      <p:sp>
        <p:nvSpPr>
          <p:cNvPr id="5" name="スライド番号プレースホルダー 4"/>
          <p:cNvSpPr>
            <a:spLocks noGrp="1"/>
          </p:cNvSpPr>
          <p:nvPr>
            <p:ph type="sldNum" sz="quarter" idx="11"/>
          </p:nvPr>
        </p:nvSpPr>
        <p:spPr/>
        <p:txBody>
          <a:bodyPr/>
          <a:lstStyle>
            <a:lvl1pPr>
              <a:defRPr/>
            </a:lvl1pPr>
          </a:lstStyle>
          <a:p>
            <a:fld id="{8E2604DD-68A4-496D-9641-23351E0C8AB9}" type="slidenum">
              <a:rPr kumimoji="1" lang="ja-JP" altLang="en-US" smtClean="0"/>
              <a:t>‹#›</a:t>
            </a:fld>
            <a:endParaRPr kumimoji="1" lang="ja-JP" altLang="en-US"/>
          </a:p>
        </p:txBody>
      </p:sp>
      <p:sp>
        <p:nvSpPr>
          <p:cNvPr id="6" name="フッター プレースホルダー 5"/>
          <p:cNvSpPr>
            <a:spLocks noGrp="1"/>
          </p:cNvSpPr>
          <p:nvPr>
            <p:ph type="ftr" sz="quarter" idx="12"/>
          </p:nvPr>
        </p:nvSpPr>
        <p:spPr/>
        <p:txBody>
          <a:bodyPr/>
          <a:lstStyle>
            <a:lvl1pPr>
              <a:defRPr/>
            </a:lvl1pPr>
          </a:lstStyle>
          <a:p>
            <a:r>
              <a:rPr lang="ja-JP" altLang="en-US" smtClean="0"/>
              <a:t>第</a:t>
            </a:r>
            <a:r>
              <a:rPr lang="en-US" altLang="ja-JP" smtClean="0"/>
              <a:t>4</a:t>
            </a:r>
            <a:r>
              <a:rPr lang="ja-JP" altLang="en-US" smtClean="0"/>
              <a:t>回可視赤外線観測装置技術ワークショップ</a:t>
            </a:r>
            <a:endParaRPr lang="en-US" altLang="ja-JP"/>
          </a:p>
        </p:txBody>
      </p:sp>
    </p:spTree>
    <p:extLst>
      <p:ext uri="{BB962C8B-B14F-4D97-AF65-F5344CB8AC3E}">
        <p14:creationId xmlns:p14="http://schemas.microsoft.com/office/powerpoint/2010/main" val="2967602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81000" y="990600"/>
            <a:ext cx="4114800" cy="5133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990600"/>
            <a:ext cx="4114800" cy="5133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kumimoji="1" lang="en-US" altLang="ja-JP" smtClean="0"/>
              <a:t>2014/12/3</a:t>
            </a:r>
            <a:endParaRPr kumimoji="1" lang="ja-JP" altLang="en-US"/>
          </a:p>
        </p:txBody>
      </p:sp>
      <p:sp>
        <p:nvSpPr>
          <p:cNvPr id="6" name="スライド番号プレースホルダー 5"/>
          <p:cNvSpPr>
            <a:spLocks noGrp="1"/>
          </p:cNvSpPr>
          <p:nvPr>
            <p:ph type="sldNum" sz="quarter" idx="11"/>
          </p:nvPr>
        </p:nvSpPr>
        <p:spPr/>
        <p:txBody>
          <a:bodyPr/>
          <a:lstStyle>
            <a:lvl1pPr>
              <a:defRPr/>
            </a:lvl1pPr>
          </a:lstStyle>
          <a:p>
            <a:fld id="{8E2604DD-68A4-496D-9641-23351E0C8AB9}" type="slidenum">
              <a:rPr kumimoji="1" lang="ja-JP" altLang="en-US" smtClean="0"/>
              <a:t>‹#›</a:t>
            </a:fld>
            <a:endParaRPr kumimoji="1" lang="ja-JP" altLang="en-US"/>
          </a:p>
        </p:txBody>
      </p:sp>
      <p:sp>
        <p:nvSpPr>
          <p:cNvPr id="7" name="フッター プレースホルダー 6"/>
          <p:cNvSpPr>
            <a:spLocks noGrp="1"/>
          </p:cNvSpPr>
          <p:nvPr>
            <p:ph type="ftr" sz="quarter" idx="12"/>
          </p:nvPr>
        </p:nvSpPr>
        <p:spPr/>
        <p:txBody>
          <a:bodyPr/>
          <a:lstStyle>
            <a:lvl1pPr>
              <a:defRPr/>
            </a:lvl1pPr>
          </a:lstStyle>
          <a:p>
            <a:r>
              <a:rPr lang="ja-JP" altLang="en-US" smtClean="0"/>
              <a:t>第</a:t>
            </a:r>
            <a:r>
              <a:rPr lang="en-US" altLang="ja-JP" smtClean="0"/>
              <a:t>4</a:t>
            </a:r>
            <a:r>
              <a:rPr lang="ja-JP" altLang="en-US" smtClean="0"/>
              <a:t>回可視赤外線観測装置技術ワークショップ</a:t>
            </a:r>
            <a:endParaRPr lang="en-US" altLang="ja-JP"/>
          </a:p>
        </p:txBody>
      </p:sp>
    </p:spTree>
    <p:extLst>
      <p:ext uri="{BB962C8B-B14F-4D97-AF65-F5344CB8AC3E}">
        <p14:creationId xmlns:p14="http://schemas.microsoft.com/office/powerpoint/2010/main" val="373718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kumimoji="1" lang="en-US" altLang="ja-JP" smtClean="0"/>
              <a:t>2014/12/3</a:t>
            </a:r>
            <a:endParaRPr kumimoji="1" lang="ja-JP" altLang="en-US"/>
          </a:p>
        </p:txBody>
      </p:sp>
      <p:sp>
        <p:nvSpPr>
          <p:cNvPr id="8" name="スライド番号プレースホルダー 7"/>
          <p:cNvSpPr>
            <a:spLocks noGrp="1"/>
          </p:cNvSpPr>
          <p:nvPr>
            <p:ph type="sldNum" sz="quarter" idx="11"/>
          </p:nvPr>
        </p:nvSpPr>
        <p:spPr/>
        <p:txBody>
          <a:bodyPr/>
          <a:lstStyle>
            <a:lvl1pPr>
              <a:defRPr/>
            </a:lvl1pPr>
          </a:lstStyle>
          <a:p>
            <a:fld id="{8E2604DD-68A4-496D-9641-23351E0C8AB9}" type="slidenum">
              <a:rPr kumimoji="1" lang="ja-JP" altLang="en-US" smtClean="0"/>
              <a:t>‹#›</a:t>
            </a:fld>
            <a:endParaRPr kumimoji="1" lang="ja-JP" altLang="en-US"/>
          </a:p>
        </p:txBody>
      </p:sp>
      <p:sp>
        <p:nvSpPr>
          <p:cNvPr id="9" name="フッター プレースホルダー 8"/>
          <p:cNvSpPr>
            <a:spLocks noGrp="1"/>
          </p:cNvSpPr>
          <p:nvPr>
            <p:ph type="ftr" sz="quarter" idx="12"/>
          </p:nvPr>
        </p:nvSpPr>
        <p:spPr/>
        <p:txBody>
          <a:bodyPr/>
          <a:lstStyle>
            <a:lvl1pPr>
              <a:defRPr/>
            </a:lvl1pPr>
          </a:lstStyle>
          <a:p>
            <a:r>
              <a:rPr lang="ja-JP" altLang="en-US" smtClean="0"/>
              <a:t>第</a:t>
            </a:r>
            <a:r>
              <a:rPr lang="en-US" altLang="ja-JP" smtClean="0"/>
              <a:t>4</a:t>
            </a:r>
            <a:r>
              <a:rPr lang="ja-JP" altLang="en-US" smtClean="0"/>
              <a:t>回可視赤外線観測装置技術ワークショップ</a:t>
            </a:r>
            <a:endParaRPr lang="en-US" altLang="ja-JP"/>
          </a:p>
        </p:txBody>
      </p:sp>
    </p:spTree>
    <p:extLst>
      <p:ext uri="{BB962C8B-B14F-4D97-AF65-F5344CB8AC3E}">
        <p14:creationId xmlns:p14="http://schemas.microsoft.com/office/powerpoint/2010/main" val="27442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kumimoji="1" lang="en-US" altLang="ja-JP" smtClean="0"/>
              <a:t>2014/12/3</a:t>
            </a:r>
            <a:endParaRPr kumimoji="1" lang="ja-JP" altLang="en-US"/>
          </a:p>
        </p:txBody>
      </p:sp>
      <p:sp>
        <p:nvSpPr>
          <p:cNvPr id="4" name="スライド番号プレースホルダー 3"/>
          <p:cNvSpPr>
            <a:spLocks noGrp="1"/>
          </p:cNvSpPr>
          <p:nvPr>
            <p:ph type="sldNum" sz="quarter" idx="11"/>
          </p:nvPr>
        </p:nvSpPr>
        <p:spPr/>
        <p:txBody>
          <a:bodyPr/>
          <a:lstStyle>
            <a:lvl1pPr>
              <a:defRPr/>
            </a:lvl1pPr>
          </a:lstStyle>
          <a:p>
            <a:fld id="{8E2604DD-68A4-496D-9641-23351E0C8AB9}" type="slidenum">
              <a:rPr kumimoji="1" lang="ja-JP" altLang="en-US" smtClean="0"/>
              <a:t>‹#›</a:t>
            </a:fld>
            <a:endParaRPr kumimoji="1" lang="ja-JP" altLang="en-US"/>
          </a:p>
        </p:txBody>
      </p:sp>
      <p:sp>
        <p:nvSpPr>
          <p:cNvPr id="5" name="フッター プレースホルダー 4"/>
          <p:cNvSpPr>
            <a:spLocks noGrp="1"/>
          </p:cNvSpPr>
          <p:nvPr>
            <p:ph type="ftr" sz="quarter" idx="12"/>
          </p:nvPr>
        </p:nvSpPr>
        <p:spPr/>
        <p:txBody>
          <a:bodyPr/>
          <a:lstStyle>
            <a:lvl1pPr>
              <a:defRPr/>
            </a:lvl1pPr>
          </a:lstStyle>
          <a:p>
            <a:r>
              <a:rPr lang="ja-JP" altLang="en-US" smtClean="0"/>
              <a:t>第</a:t>
            </a:r>
            <a:r>
              <a:rPr lang="en-US" altLang="ja-JP" smtClean="0"/>
              <a:t>4</a:t>
            </a:r>
            <a:r>
              <a:rPr lang="ja-JP" altLang="en-US" smtClean="0"/>
              <a:t>回可視赤外線観測装置技術ワークショップ</a:t>
            </a:r>
            <a:endParaRPr lang="en-US" altLang="ja-JP"/>
          </a:p>
        </p:txBody>
      </p:sp>
    </p:spTree>
    <p:extLst>
      <p:ext uri="{BB962C8B-B14F-4D97-AF65-F5344CB8AC3E}">
        <p14:creationId xmlns:p14="http://schemas.microsoft.com/office/powerpoint/2010/main" val="339173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kumimoji="1" lang="en-US" altLang="ja-JP" smtClean="0"/>
              <a:t>2014/12/3</a:t>
            </a:r>
            <a:endParaRPr kumimoji="1" lang="ja-JP" altLang="en-US"/>
          </a:p>
        </p:txBody>
      </p:sp>
      <p:sp>
        <p:nvSpPr>
          <p:cNvPr id="3" name="スライド番号プレースホルダー 2"/>
          <p:cNvSpPr>
            <a:spLocks noGrp="1"/>
          </p:cNvSpPr>
          <p:nvPr>
            <p:ph type="sldNum" sz="quarter" idx="11"/>
          </p:nvPr>
        </p:nvSpPr>
        <p:spPr/>
        <p:txBody>
          <a:bodyPr/>
          <a:lstStyle>
            <a:lvl1pPr>
              <a:defRPr/>
            </a:lvl1pPr>
          </a:lstStyle>
          <a:p>
            <a:fld id="{8E2604DD-68A4-496D-9641-23351E0C8AB9}" type="slidenum">
              <a:rPr kumimoji="1" lang="ja-JP" altLang="en-US" smtClean="0"/>
              <a:t>‹#›</a:t>
            </a:fld>
            <a:endParaRPr kumimoji="1" lang="ja-JP" altLang="en-US"/>
          </a:p>
        </p:txBody>
      </p:sp>
      <p:sp>
        <p:nvSpPr>
          <p:cNvPr id="4" name="フッター プレースホルダー 3"/>
          <p:cNvSpPr>
            <a:spLocks noGrp="1"/>
          </p:cNvSpPr>
          <p:nvPr>
            <p:ph type="ftr" sz="quarter" idx="12"/>
          </p:nvPr>
        </p:nvSpPr>
        <p:spPr/>
        <p:txBody>
          <a:bodyPr/>
          <a:lstStyle>
            <a:lvl1pPr>
              <a:defRPr/>
            </a:lvl1pPr>
          </a:lstStyle>
          <a:p>
            <a:r>
              <a:rPr lang="ja-JP" altLang="en-US" smtClean="0"/>
              <a:t>第</a:t>
            </a:r>
            <a:r>
              <a:rPr lang="en-US" altLang="ja-JP" smtClean="0"/>
              <a:t>4</a:t>
            </a:r>
            <a:r>
              <a:rPr lang="ja-JP" altLang="en-US" smtClean="0"/>
              <a:t>回可視赤外線観測装置技術ワークショップ</a:t>
            </a:r>
            <a:endParaRPr lang="en-US" altLang="ja-JP"/>
          </a:p>
        </p:txBody>
      </p:sp>
    </p:spTree>
    <p:extLst>
      <p:ext uri="{BB962C8B-B14F-4D97-AF65-F5344CB8AC3E}">
        <p14:creationId xmlns:p14="http://schemas.microsoft.com/office/powerpoint/2010/main" val="3570913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kumimoji="1" lang="en-US" altLang="ja-JP" smtClean="0"/>
              <a:t>2014/12/3</a:t>
            </a:r>
            <a:endParaRPr kumimoji="1" lang="ja-JP" altLang="en-US"/>
          </a:p>
        </p:txBody>
      </p:sp>
      <p:sp>
        <p:nvSpPr>
          <p:cNvPr id="6" name="スライド番号プレースホルダー 5"/>
          <p:cNvSpPr>
            <a:spLocks noGrp="1"/>
          </p:cNvSpPr>
          <p:nvPr>
            <p:ph type="sldNum" sz="quarter" idx="11"/>
          </p:nvPr>
        </p:nvSpPr>
        <p:spPr/>
        <p:txBody>
          <a:bodyPr/>
          <a:lstStyle>
            <a:lvl1pPr>
              <a:defRPr/>
            </a:lvl1pPr>
          </a:lstStyle>
          <a:p>
            <a:fld id="{8E2604DD-68A4-496D-9641-23351E0C8AB9}" type="slidenum">
              <a:rPr kumimoji="1" lang="ja-JP" altLang="en-US" smtClean="0"/>
              <a:t>‹#›</a:t>
            </a:fld>
            <a:endParaRPr kumimoji="1" lang="ja-JP" altLang="en-US"/>
          </a:p>
        </p:txBody>
      </p:sp>
      <p:sp>
        <p:nvSpPr>
          <p:cNvPr id="7" name="フッター プレースホルダー 6"/>
          <p:cNvSpPr>
            <a:spLocks noGrp="1"/>
          </p:cNvSpPr>
          <p:nvPr>
            <p:ph type="ftr" sz="quarter" idx="12"/>
          </p:nvPr>
        </p:nvSpPr>
        <p:spPr/>
        <p:txBody>
          <a:bodyPr/>
          <a:lstStyle>
            <a:lvl1pPr>
              <a:defRPr/>
            </a:lvl1pPr>
          </a:lstStyle>
          <a:p>
            <a:r>
              <a:rPr lang="ja-JP" altLang="en-US" smtClean="0"/>
              <a:t>第</a:t>
            </a:r>
            <a:r>
              <a:rPr lang="en-US" altLang="ja-JP" smtClean="0"/>
              <a:t>4</a:t>
            </a:r>
            <a:r>
              <a:rPr lang="ja-JP" altLang="en-US" smtClean="0"/>
              <a:t>回可視赤外線観測装置技術ワークショップ</a:t>
            </a:r>
            <a:endParaRPr lang="en-US" altLang="ja-JP"/>
          </a:p>
        </p:txBody>
      </p:sp>
    </p:spTree>
    <p:extLst>
      <p:ext uri="{BB962C8B-B14F-4D97-AF65-F5344CB8AC3E}">
        <p14:creationId xmlns:p14="http://schemas.microsoft.com/office/powerpoint/2010/main" val="361095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kumimoji="1" lang="en-US" altLang="ja-JP" smtClean="0"/>
              <a:t>2014/12/3</a:t>
            </a:r>
            <a:endParaRPr kumimoji="1" lang="ja-JP" altLang="en-US"/>
          </a:p>
        </p:txBody>
      </p:sp>
      <p:sp>
        <p:nvSpPr>
          <p:cNvPr id="6" name="スライド番号プレースホルダー 5"/>
          <p:cNvSpPr>
            <a:spLocks noGrp="1"/>
          </p:cNvSpPr>
          <p:nvPr>
            <p:ph type="sldNum" sz="quarter" idx="11"/>
          </p:nvPr>
        </p:nvSpPr>
        <p:spPr/>
        <p:txBody>
          <a:bodyPr/>
          <a:lstStyle>
            <a:lvl1pPr>
              <a:defRPr/>
            </a:lvl1pPr>
          </a:lstStyle>
          <a:p>
            <a:fld id="{8E2604DD-68A4-496D-9641-23351E0C8AB9}" type="slidenum">
              <a:rPr kumimoji="1" lang="ja-JP" altLang="en-US" smtClean="0"/>
              <a:t>‹#›</a:t>
            </a:fld>
            <a:endParaRPr kumimoji="1" lang="ja-JP" altLang="en-US"/>
          </a:p>
        </p:txBody>
      </p:sp>
      <p:sp>
        <p:nvSpPr>
          <p:cNvPr id="7" name="フッター プレースホルダー 6"/>
          <p:cNvSpPr>
            <a:spLocks noGrp="1"/>
          </p:cNvSpPr>
          <p:nvPr>
            <p:ph type="ftr" sz="quarter" idx="12"/>
          </p:nvPr>
        </p:nvSpPr>
        <p:spPr/>
        <p:txBody>
          <a:bodyPr/>
          <a:lstStyle>
            <a:lvl1pPr>
              <a:defRPr/>
            </a:lvl1pPr>
          </a:lstStyle>
          <a:p>
            <a:r>
              <a:rPr lang="ja-JP" altLang="en-US" smtClean="0"/>
              <a:t>第</a:t>
            </a:r>
            <a:r>
              <a:rPr lang="en-US" altLang="ja-JP" smtClean="0"/>
              <a:t>4</a:t>
            </a:r>
            <a:r>
              <a:rPr lang="ja-JP" altLang="en-US" smtClean="0"/>
              <a:t>回可視赤外線観測装置技術ワークショップ</a:t>
            </a:r>
            <a:endParaRPr lang="en-US" altLang="ja-JP"/>
          </a:p>
        </p:txBody>
      </p:sp>
    </p:spTree>
    <p:extLst>
      <p:ext uri="{BB962C8B-B14F-4D97-AF65-F5344CB8AC3E}">
        <p14:creationId xmlns:p14="http://schemas.microsoft.com/office/powerpoint/2010/main" val="300224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Rectangle 15"/>
          <p:cNvSpPr>
            <a:spLocks noGrp="1" noChangeArrowheads="1"/>
          </p:cNvSpPr>
          <p:nvPr>
            <p:ph type="dt" sz="half" idx="2"/>
          </p:nvPr>
        </p:nvSpPr>
        <p:spPr bwMode="auto">
          <a:xfrm>
            <a:off x="76200" y="64293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ea typeface="+mn-ea"/>
              </a:defRPr>
            </a:lvl1pPr>
          </a:lstStyle>
          <a:p>
            <a:r>
              <a:rPr lang="en-US" altLang="ja-JP" smtClean="0"/>
              <a:t>2014/12/3</a:t>
            </a:r>
            <a:endParaRPr lang="ja-JP" altLang="en-US" dirty="0"/>
          </a:p>
        </p:txBody>
      </p:sp>
      <p:sp>
        <p:nvSpPr>
          <p:cNvPr id="4112" name="Rectangle 16"/>
          <p:cNvSpPr>
            <a:spLocks noGrp="1" noChangeArrowheads="1"/>
          </p:cNvSpPr>
          <p:nvPr>
            <p:ph type="sldNum" sz="quarter" idx="4"/>
          </p:nvPr>
        </p:nvSpPr>
        <p:spPr bwMode="auto">
          <a:xfrm>
            <a:off x="7162800" y="64293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fld id="{8E2604DD-68A4-496D-9641-23351E0C8AB9}" type="slidenum">
              <a:rPr kumimoji="1" lang="ja-JP" altLang="en-US" smtClean="0"/>
              <a:t>‹#›</a:t>
            </a:fld>
            <a:endParaRPr kumimoji="1" lang="ja-JP" altLang="en-US"/>
          </a:p>
        </p:txBody>
      </p:sp>
      <p:sp>
        <p:nvSpPr>
          <p:cNvPr id="4113" name="Oval 17"/>
          <p:cNvSpPr>
            <a:spLocks noChangeArrowheads="1"/>
          </p:cNvSpPr>
          <p:nvPr/>
        </p:nvSpPr>
        <p:spPr bwMode="auto">
          <a:xfrm>
            <a:off x="457200" y="0"/>
            <a:ext cx="6934200" cy="6797675"/>
          </a:xfrm>
          <a:prstGeom prst="ellipse">
            <a:avLst/>
          </a:prstGeom>
          <a:solidFill>
            <a:schemeClr val="bg1">
              <a:alpha val="50000"/>
            </a:scheme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latin typeface="Times New Roman" pitchFamily="18" charset="0"/>
              <a:ea typeface="ＭＳ Ｐゴシック" pitchFamily="50" charset="-128"/>
            </a:endParaRPr>
          </a:p>
        </p:txBody>
      </p:sp>
      <p:sp>
        <p:nvSpPr>
          <p:cNvPr id="4114" name="Rectangle 18"/>
          <p:cNvSpPr>
            <a:spLocks noGrp="1" noChangeArrowheads="1"/>
          </p:cNvSpPr>
          <p:nvPr>
            <p:ph type="body" idx="1"/>
          </p:nvPr>
        </p:nvSpPr>
        <p:spPr bwMode="auto">
          <a:xfrm>
            <a:off x="381000" y="990600"/>
            <a:ext cx="8382000"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第</a:t>
            </a:r>
            <a:r>
              <a:rPr lang="en-US" altLang="ja-JP" smtClean="0"/>
              <a:t>1</a:t>
            </a:r>
            <a:r>
              <a:rPr lang="ja-JP" altLang="en-US" smtClean="0"/>
              <a:t>レベル</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15" name="Rectangle 19"/>
          <p:cNvSpPr>
            <a:spLocks noChangeArrowheads="1"/>
          </p:cNvSpPr>
          <p:nvPr/>
        </p:nvSpPr>
        <p:spPr bwMode="auto">
          <a:xfrm>
            <a:off x="153988" y="561975"/>
            <a:ext cx="8848725" cy="231775"/>
          </a:xfrm>
          <a:prstGeom prst="rect">
            <a:avLst/>
          </a:prstGeom>
          <a:gradFill rotWithShape="0">
            <a:gsLst>
              <a:gs pos="0">
                <a:schemeClr val="bg1"/>
              </a:gs>
              <a:gs pos="100000">
                <a:srgbClr val="00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en-US" altLang="ja-JP" sz="1400" dirty="0">
              <a:solidFill>
                <a:schemeClr val="bg1"/>
              </a:solidFill>
              <a:latin typeface="ＭＳ Ｐゴシック" pitchFamily="50" charset="-128"/>
              <a:ea typeface="ＭＳ Ｐゴシック" pitchFamily="50" charset="-128"/>
            </a:endParaRPr>
          </a:p>
        </p:txBody>
      </p:sp>
      <p:sp>
        <p:nvSpPr>
          <p:cNvPr id="4116" name="Line 20"/>
          <p:cNvSpPr>
            <a:spLocks noChangeShapeType="1"/>
          </p:cNvSpPr>
          <p:nvPr/>
        </p:nvSpPr>
        <p:spPr bwMode="auto">
          <a:xfrm flipH="1" flipV="1">
            <a:off x="146050" y="787400"/>
            <a:ext cx="8850313" cy="3175"/>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17" name="Rectangle 21"/>
          <p:cNvSpPr>
            <a:spLocks noGrp="1" noChangeArrowheads="1"/>
          </p:cNvSpPr>
          <p:nvPr>
            <p:ph type="title"/>
          </p:nvPr>
        </p:nvSpPr>
        <p:spPr bwMode="auto">
          <a:xfrm>
            <a:off x="179512" y="231304"/>
            <a:ext cx="784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119" name="Rectangle 23"/>
          <p:cNvSpPr>
            <a:spLocks noGrp="1" noChangeArrowheads="1"/>
          </p:cNvSpPr>
          <p:nvPr>
            <p:ph type="ftr" sz="quarter" idx="3"/>
          </p:nvPr>
        </p:nvSpPr>
        <p:spPr bwMode="auto">
          <a:xfrm>
            <a:off x="2819400" y="6429375"/>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mtClean="0"/>
              <a:t>第</a:t>
            </a:r>
            <a:r>
              <a:rPr lang="en-US" altLang="ja-JP" smtClean="0"/>
              <a:t>4</a:t>
            </a:r>
            <a:r>
              <a:rPr lang="ja-JP" altLang="en-US" smtClean="0"/>
              <a:t>回可視赤外線観測装置技術ワークショップ</a:t>
            </a:r>
            <a:endParaRPr lang="en-US" altLang="ja-JP" dirty="0"/>
          </a:p>
        </p:txBody>
      </p:sp>
      <p:sp>
        <p:nvSpPr>
          <p:cNvPr id="4120" name="Rectangle 24"/>
          <p:cNvSpPr>
            <a:spLocks noChangeArrowheads="1"/>
          </p:cNvSpPr>
          <p:nvPr/>
        </p:nvSpPr>
        <p:spPr bwMode="auto">
          <a:xfrm>
            <a:off x="147638" y="6276975"/>
            <a:ext cx="8848725" cy="152400"/>
          </a:xfrm>
          <a:prstGeom prst="rect">
            <a:avLst/>
          </a:prstGeom>
          <a:gradFill rotWithShape="0">
            <a:gsLst>
              <a:gs pos="0">
                <a:schemeClr val="bg1"/>
              </a:gs>
              <a:gs pos="100000">
                <a:srgbClr val="00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22" name="Line 26"/>
          <p:cNvSpPr>
            <a:spLocks noChangeShapeType="1"/>
          </p:cNvSpPr>
          <p:nvPr/>
        </p:nvSpPr>
        <p:spPr bwMode="auto">
          <a:xfrm flipH="1" flipV="1">
            <a:off x="133350" y="6429375"/>
            <a:ext cx="8850313" cy="3175"/>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75445" y="148547"/>
            <a:ext cx="70643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hf hdr="0"/>
  <p:txStyles>
    <p:titleStyle>
      <a:lvl1pPr algn="l" rtl="0" eaLnBrk="1" fontAlgn="base" hangingPunct="1">
        <a:spcBef>
          <a:spcPct val="0"/>
        </a:spcBef>
        <a:spcAft>
          <a:spcPct val="0"/>
        </a:spcAft>
        <a:defRPr kumimoji="1" sz="2800" b="1">
          <a:solidFill>
            <a:srgbClr val="272776"/>
          </a:solidFill>
          <a:latin typeface="+mj-lt"/>
          <a:ea typeface="+mj-ea"/>
          <a:cs typeface="+mj-cs"/>
        </a:defRPr>
      </a:lvl1pPr>
      <a:lvl2pPr algn="l" rtl="0" eaLnBrk="1" fontAlgn="base" hangingPunct="1">
        <a:spcBef>
          <a:spcPct val="0"/>
        </a:spcBef>
        <a:spcAft>
          <a:spcPct val="0"/>
        </a:spcAft>
        <a:defRPr kumimoji="1" sz="2800" b="1">
          <a:solidFill>
            <a:srgbClr val="272776"/>
          </a:solidFill>
          <a:latin typeface="Helvetica" charset="0"/>
          <a:ea typeface="Osaka" charset="-128"/>
        </a:defRPr>
      </a:lvl2pPr>
      <a:lvl3pPr algn="l" rtl="0" eaLnBrk="1" fontAlgn="base" hangingPunct="1">
        <a:spcBef>
          <a:spcPct val="0"/>
        </a:spcBef>
        <a:spcAft>
          <a:spcPct val="0"/>
        </a:spcAft>
        <a:defRPr kumimoji="1" sz="2800" b="1">
          <a:solidFill>
            <a:srgbClr val="272776"/>
          </a:solidFill>
          <a:latin typeface="Helvetica" charset="0"/>
          <a:ea typeface="Osaka" charset="-128"/>
        </a:defRPr>
      </a:lvl3pPr>
      <a:lvl4pPr algn="l" rtl="0" eaLnBrk="1" fontAlgn="base" hangingPunct="1">
        <a:spcBef>
          <a:spcPct val="0"/>
        </a:spcBef>
        <a:spcAft>
          <a:spcPct val="0"/>
        </a:spcAft>
        <a:defRPr kumimoji="1" sz="2800" b="1">
          <a:solidFill>
            <a:srgbClr val="272776"/>
          </a:solidFill>
          <a:latin typeface="Helvetica" charset="0"/>
          <a:ea typeface="Osaka" charset="-128"/>
        </a:defRPr>
      </a:lvl4pPr>
      <a:lvl5pPr algn="l" rtl="0" eaLnBrk="1" fontAlgn="base" hangingPunct="1">
        <a:spcBef>
          <a:spcPct val="0"/>
        </a:spcBef>
        <a:spcAft>
          <a:spcPct val="0"/>
        </a:spcAft>
        <a:defRPr kumimoji="1" sz="2800" b="1">
          <a:solidFill>
            <a:srgbClr val="272776"/>
          </a:solidFill>
          <a:latin typeface="Helvetica" charset="0"/>
          <a:ea typeface="Osaka" charset="-128"/>
        </a:defRPr>
      </a:lvl5pPr>
      <a:lvl6pPr marL="457200" algn="l" rtl="0" eaLnBrk="1" fontAlgn="base" hangingPunct="1">
        <a:spcBef>
          <a:spcPct val="0"/>
        </a:spcBef>
        <a:spcAft>
          <a:spcPct val="0"/>
        </a:spcAft>
        <a:defRPr kumimoji="1" sz="2800" b="1">
          <a:solidFill>
            <a:srgbClr val="272776"/>
          </a:solidFill>
          <a:latin typeface="Helvetica" charset="0"/>
          <a:ea typeface="Osaka" charset="-128"/>
        </a:defRPr>
      </a:lvl6pPr>
      <a:lvl7pPr marL="914400" algn="l" rtl="0" eaLnBrk="1" fontAlgn="base" hangingPunct="1">
        <a:spcBef>
          <a:spcPct val="0"/>
        </a:spcBef>
        <a:spcAft>
          <a:spcPct val="0"/>
        </a:spcAft>
        <a:defRPr kumimoji="1" sz="2800" b="1">
          <a:solidFill>
            <a:srgbClr val="272776"/>
          </a:solidFill>
          <a:latin typeface="Helvetica" charset="0"/>
          <a:ea typeface="Osaka" charset="-128"/>
        </a:defRPr>
      </a:lvl7pPr>
      <a:lvl8pPr marL="1371600" algn="l" rtl="0" eaLnBrk="1" fontAlgn="base" hangingPunct="1">
        <a:spcBef>
          <a:spcPct val="0"/>
        </a:spcBef>
        <a:spcAft>
          <a:spcPct val="0"/>
        </a:spcAft>
        <a:defRPr kumimoji="1" sz="2800" b="1">
          <a:solidFill>
            <a:srgbClr val="272776"/>
          </a:solidFill>
          <a:latin typeface="Helvetica" charset="0"/>
          <a:ea typeface="Osaka" charset="-128"/>
        </a:defRPr>
      </a:lvl8pPr>
      <a:lvl9pPr marL="1828800" algn="l" rtl="0" eaLnBrk="1" fontAlgn="base" hangingPunct="1">
        <a:spcBef>
          <a:spcPct val="0"/>
        </a:spcBef>
        <a:spcAft>
          <a:spcPct val="0"/>
        </a:spcAft>
        <a:defRPr kumimoji="1" sz="2800" b="1">
          <a:solidFill>
            <a:srgbClr val="272776"/>
          </a:solidFill>
          <a:latin typeface="Helvetica" charset="0"/>
          <a:ea typeface="Osaka" charset="-128"/>
        </a:defRPr>
      </a:lvl9pPr>
    </p:titleStyle>
    <p:bodyStyle>
      <a:lvl1pPr marL="342900" indent="-342900" algn="l" rtl="0" eaLnBrk="1" fontAlgn="base" hangingPunct="1">
        <a:spcBef>
          <a:spcPct val="20000"/>
        </a:spcBef>
        <a:spcAft>
          <a:spcPct val="0"/>
        </a:spcAft>
        <a:buClr>
          <a:srgbClr val="333399"/>
        </a:buClr>
        <a:buFont typeface="Wingdings" pitchFamily="2" charset="2"/>
        <a:buChar char="n"/>
        <a:defRPr kumimoji="1" sz="2800">
          <a:solidFill>
            <a:srgbClr val="272776"/>
          </a:solidFill>
          <a:latin typeface="+mn-lt"/>
          <a:ea typeface="+mn-ea"/>
          <a:cs typeface="+mn-cs"/>
        </a:defRPr>
      </a:lvl1pPr>
      <a:lvl2pPr marL="742950" indent="-285750" algn="l" rtl="0" eaLnBrk="1" fontAlgn="base" hangingPunct="1">
        <a:spcBef>
          <a:spcPct val="20000"/>
        </a:spcBef>
        <a:spcAft>
          <a:spcPct val="0"/>
        </a:spcAft>
        <a:buClr>
          <a:srgbClr val="3399FF"/>
        </a:buClr>
        <a:buFont typeface="Wingdings" pitchFamily="2" charset="2"/>
        <a:buChar char="u"/>
        <a:defRPr kumimoji="1" sz="2400">
          <a:solidFill>
            <a:srgbClr val="272776"/>
          </a:solidFill>
          <a:latin typeface="+mn-lt"/>
          <a:ea typeface="+mn-ea"/>
        </a:defRPr>
      </a:lvl2pPr>
      <a:lvl3pPr marL="1143000" indent="-228600" algn="l" rtl="0" eaLnBrk="1" fontAlgn="base" hangingPunct="1">
        <a:spcBef>
          <a:spcPct val="20000"/>
        </a:spcBef>
        <a:spcAft>
          <a:spcPct val="0"/>
        </a:spcAft>
        <a:buClr>
          <a:srgbClr val="00FFFF"/>
        </a:buClr>
        <a:buFont typeface="Wingdings" pitchFamily="2" charset="2"/>
        <a:buChar char="l"/>
        <a:defRPr kumimoji="1" sz="2000">
          <a:solidFill>
            <a:srgbClr val="272776"/>
          </a:solidFill>
          <a:latin typeface="+mn-lt"/>
          <a:ea typeface="+mn-ea"/>
        </a:defRPr>
      </a:lvl3pPr>
      <a:lvl4pPr marL="1600200" indent="-228600" algn="l" rtl="0" eaLnBrk="1" fontAlgn="base" hangingPunct="1">
        <a:spcBef>
          <a:spcPct val="20000"/>
        </a:spcBef>
        <a:spcAft>
          <a:spcPct val="0"/>
        </a:spcAft>
        <a:buChar char="–"/>
        <a:defRPr kumimoji="1">
          <a:solidFill>
            <a:srgbClr val="272776"/>
          </a:solidFill>
          <a:latin typeface="+mn-lt"/>
          <a:ea typeface="+mn-ea"/>
        </a:defRPr>
      </a:lvl4pPr>
      <a:lvl5pPr marL="2057400" indent="-228600" algn="l" rtl="0" eaLnBrk="1" fontAlgn="base" hangingPunct="1">
        <a:spcBef>
          <a:spcPct val="20000"/>
        </a:spcBef>
        <a:spcAft>
          <a:spcPct val="0"/>
        </a:spcAft>
        <a:buChar char="»"/>
        <a:defRPr kumimoji="1" sz="1600">
          <a:solidFill>
            <a:srgbClr val="272776"/>
          </a:solidFill>
          <a:latin typeface="+mn-lt"/>
          <a:ea typeface="+mn-ea"/>
        </a:defRPr>
      </a:lvl5pPr>
      <a:lvl6pPr marL="2514600" indent="-228600" algn="l" rtl="0" eaLnBrk="1" fontAlgn="base" hangingPunct="1">
        <a:spcBef>
          <a:spcPct val="20000"/>
        </a:spcBef>
        <a:spcAft>
          <a:spcPct val="0"/>
        </a:spcAft>
        <a:buChar char="»"/>
        <a:defRPr kumimoji="1" sz="1600">
          <a:solidFill>
            <a:srgbClr val="272776"/>
          </a:solidFill>
          <a:latin typeface="+mn-lt"/>
          <a:ea typeface="+mn-ea"/>
        </a:defRPr>
      </a:lvl6pPr>
      <a:lvl7pPr marL="2971800" indent="-228600" algn="l" rtl="0" eaLnBrk="1" fontAlgn="base" hangingPunct="1">
        <a:spcBef>
          <a:spcPct val="20000"/>
        </a:spcBef>
        <a:spcAft>
          <a:spcPct val="0"/>
        </a:spcAft>
        <a:buChar char="»"/>
        <a:defRPr kumimoji="1" sz="1600">
          <a:solidFill>
            <a:srgbClr val="272776"/>
          </a:solidFill>
          <a:latin typeface="+mn-lt"/>
          <a:ea typeface="+mn-ea"/>
        </a:defRPr>
      </a:lvl7pPr>
      <a:lvl8pPr marL="3429000" indent="-228600" algn="l" rtl="0" eaLnBrk="1" fontAlgn="base" hangingPunct="1">
        <a:spcBef>
          <a:spcPct val="20000"/>
        </a:spcBef>
        <a:spcAft>
          <a:spcPct val="0"/>
        </a:spcAft>
        <a:buChar char="»"/>
        <a:defRPr kumimoji="1" sz="1600">
          <a:solidFill>
            <a:srgbClr val="272776"/>
          </a:solidFill>
          <a:latin typeface="+mn-lt"/>
          <a:ea typeface="+mn-ea"/>
        </a:defRPr>
      </a:lvl8pPr>
      <a:lvl9pPr marL="3886200" indent="-228600" algn="l" rtl="0" eaLnBrk="1" fontAlgn="base" hangingPunct="1">
        <a:spcBef>
          <a:spcPct val="20000"/>
        </a:spcBef>
        <a:spcAft>
          <a:spcPct val="0"/>
        </a:spcAft>
        <a:buChar char="»"/>
        <a:defRPr kumimoji="1" sz="1600">
          <a:solidFill>
            <a:srgbClr val="272776"/>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jpeg"/><Relationship Id="rId7" Type="http://schemas.openxmlformats.org/officeDocument/2006/relationships/image" Target="../media/image27.emf"/><Relationship Id="rId2" Type="http://schemas.openxmlformats.org/officeDocument/2006/relationships/image" Target="../media/image22.wmf"/><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p:cNvSpPr>
            <a:spLocks noGrp="1" noChangeArrowheads="1"/>
          </p:cNvSpPr>
          <p:nvPr>
            <p:ph type="ctrTitle"/>
          </p:nvPr>
        </p:nvSpPr>
        <p:spPr>
          <a:xfrm>
            <a:off x="929208" y="1484784"/>
            <a:ext cx="7315200" cy="1143000"/>
          </a:xfrm>
        </p:spPr>
        <p:txBody>
          <a:bodyPr/>
          <a:lstStyle>
            <a:lvl1pPr algn="ctr">
              <a:defRPr sz="4000"/>
            </a:lvl1pPr>
          </a:lstStyle>
          <a:p>
            <a:pPr lvl="0"/>
            <a:r>
              <a:rPr lang="en-US" altLang="ja-JP" sz="3000" noProof="0" dirty="0" smtClean="0">
                <a:latin typeface="Calibri" panose="020F0502020204030204" pitchFamily="34" charset="0"/>
                <a:ea typeface="+mn-ea"/>
                <a:cs typeface="メイリオ" panose="020B0604030504040204" pitchFamily="50" charset="-128"/>
              </a:rPr>
              <a:t>SPICA</a:t>
            </a:r>
            <a:r>
              <a:rPr lang="ja-JP" altLang="en-US" sz="3000" noProof="0" dirty="0" smtClean="0">
                <a:latin typeface="Calibri" panose="020F0502020204030204" pitchFamily="34" charset="0"/>
                <a:ea typeface="+mn-ea"/>
                <a:cs typeface="メイリオ" panose="020B0604030504040204" pitchFamily="50" charset="-128"/>
              </a:rPr>
              <a:t>を代表する極低温ミッションの</a:t>
            </a:r>
            <a:r>
              <a:rPr lang="en-US" altLang="ja-JP" sz="3000" noProof="0" dirty="0" smtClean="0">
                <a:latin typeface="Calibri" panose="020F0502020204030204" pitchFamily="34" charset="0"/>
                <a:ea typeface="+mn-ea"/>
                <a:cs typeface="メイリオ" panose="020B0604030504040204" pitchFamily="50" charset="-128"/>
              </a:rPr>
              <a:t/>
            </a:r>
            <a:br>
              <a:rPr lang="en-US" altLang="ja-JP" sz="3000" noProof="0" dirty="0" smtClean="0">
                <a:latin typeface="Calibri" panose="020F0502020204030204" pitchFamily="34" charset="0"/>
                <a:ea typeface="+mn-ea"/>
                <a:cs typeface="メイリオ" panose="020B0604030504040204" pitchFamily="50" charset="-128"/>
              </a:rPr>
            </a:br>
            <a:r>
              <a:rPr lang="ja-JP" altLang="en-US" sz="3000" noProof="0" dirty="0" smtClean="0">
                <a:latin typeface="Calibri" panose="020F0502020204030204" pitchFamily="34" charset="0"/>
                <a:ea typeface="+mn-ea"/>
                <a:cs typeface="メイリオ" panose="020B0604030504040204" pitchFamily="50" charset="-128"/>
              </a:rPr>
              <a:t>熱制御技術</a:t>
            </a:r>
          </a:p>
        </p:txBody>
      </p:sp>
      <p:sp>
        <p:nvSpPr>
          <p:cNvPr id="6" name="Rectangle 1027"/>
          <p:cNvSpPr txBox="1">
            <a:spLocks noChangeArrowheads="1"/>
          </p:cNvSpPr>
          <p:nvPr/>
        </p:nvSpPr>
        <p:spPr bwMode="auto">
          <a:xfrm>
            <a:off x="929208" y="4797152"/>
            <a:ext cx="800566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kumimoji="1" sz="4000" b="1">
                <a:solidFill>
                  <a:srgbClr val="272776"/>
                </a:solidFill>
                <a:latin typeface="+mj-lt"/>
                <a:ea typeface="+mj-ea"/>
                <a:cs typeface="+mj-cs"/>
              </a:defRPr>
            </a:lvl1pPr>
            <a:lvl2pPr algn="l" rtl="0" eaLnBrk="1" fontAlgn="base" hangingPunct="1">
              <a:spcBef>
                <a:spcPct val="0"/>
              </a:spcBef>
              <a:spcAft>
                <a:spcPct val="0"/>
              </a:spcAft>
              <a:defRPr kumimoji="1" sz="2800" b="1">
                <a:solidFill>
                  <a:srgbClr val="272776"/>
                </a:solidFill>
                <a:latin typeface="Helvetica" charset="0"/>
                <a:ea typeface="Osaka" charset="-128"/>
              </a:defRPr>
            </a:lvl2pPr>
            <a:lvl3pPr algn="l" rtl="0" eaLnBrk="1" fontAlgn="base" hangingPunct="1">
              <a:spcBef>
                <a:spcPct val="0"/>
              </a:spcBef>
              <a:spcAft>
                <a:spcPct val="0"/>
              </a:spcAft>
              <a:defRPr kumimoji="1" sz="2800" b="1">
                <a:solidFill>
                  <a:srgbClr val="272776"/>
                </a:solidFill>
                <a:latin typeface="Helvetica" charset="0"/>
                <a:ea typeface="Osaka" charset="-128"/>
              </a:defRPr>
            </a:lvl3pPr>
            <a:lvl4pPr algn="l" rtl="0" eaLnBrk="1" fontAlgn="base" hangingPunct="1">
              <a:spcBef>
                <a:spcPct val="0"/>
              </a:spcBef>
              <a:spcAft>
                <a:spcPct val="0"/>
              </a:spcAft>
              <a:defRPr kumimoji="1" sz="2800" b="1">
                <a:solidFill>
                  <a:srgbClr val="272776"/>
                </a:solidFill>
                <a:latin typeface="Helvetica" charset="0"/>
                <a:ea typeface="Osaka" charset="-128"/>
              </a:defRPr>
            </a:lvl4pPr>
            <a:lvl5pPr algn="l" rtl="0" eaLnBrk="1" fontAlgn="base" hangingPunct="1">
              <a:spcBef>
                <a:spcPct val="0"/>
              </a:spcBef>
              <a:spcAft>
                <a:spcPct val="0"/>
              </a:spcAft>
              <a:defRPr kumimoji="1" sz="2800" b="1">
                <a:solidFill>
                  <a:srgbClr val="272776"/>
                </a:solidFill>
                <a:latin typeface="Helvetica" charset="0"/>
                <a:ea typeface="Osaka" charset="-128"/>
              </a:defRPr>
            </a:lvl5pPr>
            <a:lvl6pPr marL="457200" algn="l" rtl="0" eaLnBrk="1" fontAlgn="base" hangingPunct="1">
              <a:spcBef>
                <a:spcPct val="0"/>
              </a:spcBef>
              <a:spcAft>
                <a:spcPct val="0"/>
              </a:spcAft>
              <a:defRPr kumimoji="1" sz="2800" b="1">
                <a:solidFill>
                  <a:srgbClr val="272776"/>
                </a:solidFill>
                <a:latin typeface="Helvetica" charset="0"/>
                <a:ea typeface="Osaka" charset="-128"/>
              </a:defRPr>
            </a:lvl6pPr>
            <a:lvl7pPr marL="914400" algn="l" rtl="0" eaLnBrk="1" fontAlgn="base" hangingPunct="1">
              <a:spcBef>
                <a:spcPct val="0"/>
              </a:spcBef>
              <a:spcAft>
                <a:spcPct val="0"/>
              </a:spcAft>
              <a:defRPr kumimoji="1" sz="2800" b="1">
                <a:solidFill>
                  <a:srgbClr val="272776"/>
                </a:solidFill>
                <a:latin typeface="Helvetica" charset="0"/>
                <a:ea typeface="Osaka" charset="-128"/>
              </a:defRPr>
            </a:lvl7pPr>
            <a:lvl8pPr marL="1371600" algn="l" rtl="0" eaLnBrk="1" fontAlgn="base" hangingPunct="1">
              <a:spcBef>
                <a:spcPct val="0"/>
              </a:spcBef>
              <a:spcAft>
                <a:spcPct val="0"/>
              </a:spcAft>
              <a:defRPr kumimoji="1" sz="2800" b="1">
                <a:solidFill>
                  <a:srgbClr val="272776"/>
                </a:solidFill>
                <a:latin typeface="Helvetica" charset="0"/>
                <a:ea typeface="Osaka" charset="-128"/>
              </a:defRPr>
            </a:lvl8pPr>
            <a:lvl9pPr marL="1828800" algn="l" rtl="0" eaLnBrk="1" fontAlgn="base" hangingPunct="1">
              <a:spcBef>
                <a:spcPct val="0"/>
              </a:spcBef>
              <a:spcAft>
                <a:spcPct val="0"/>
              </a:spcAft>
              <a:defRPr kumimoji="1" sz="2800" b="1">
                <a:solidFill>
                  <a:srgbClr val="272776"/>
                </a:solidFill>
                <a:latin typeface="Helvetica" charset="0"/>
                <a:ea typeface="Osaka" charset="-128"/>
              </a:defRPr>
            </a:lvl9pPr>
          </a:lstStyle>
          <a:p>
            <a:pPr algn="r"/>
            <a:r>
              <a:rPr lang="ja-JP" altLang="en-US" sz="1600" u="sng" kern="0" dirty="0" smtClean="0">
                <a:latin typeface="+mj-ea"/>
                <a:cs typeface="メイリオ" panose="020B0604030504040204" pitchFamily="50" charset="-128"/>
              </a:rPr>
              <a:t>安藤麻紀子</a:t>
            </a:r>
            <a:r>
              <a:rPr lang="en-US" altLang="ja-JP" sz="1600" kern="0" dirty="0" smtClean="0">
                <a:latin typeface="+mj-ea"/>
                <a:cs typeface="メイリオ" panose="020B0604030504040204" pitchFamily="50" charset="-128"/>
              </a:rPr>
              <a:t>, </a:t>
            </a:r>
            <a:r>
              <a:rPr lang="ja-JP" altLang="en-US" sz="1600" kern="0" dirty="0" smtClean="0">
                <a:latin typeface="+mj-ea"/>
                <a:cs typeface="メイリオ" panose="020B0604030504040204" pitchFamily="50" charset="-128"/>
              </a:rPr>
              <a:t>篠崎慶亮</a:t>
            </a:r>
            <a:r>
              <a:rPr lang="en-US" altLang="ja-JP" sz="1600" kern="0" dirty="0" smtClean="0">
                <a:latin typeface="+mj-ea"/>
                <a:cs typeface="メイリオ" panose="020B0604030504040204" pitchFamily="50" charset="-128"/>
              </a:rPr>
              <a:t>, </a:t>
            </a:r>
            <a:r>
              <a:rPr lang="ja-JP" altLang="en-US" sz="1600" kern="0" dirty="0" smtClean="0">
                <a:latin typeface="+mj-ea"/>
                <a:cs typeface="メイリオ" panose="020B0604030504040204" pitchFamily="50" charset="-128"/>
              </a:rPr>
              <a:t>佐藤洋一</a:t>
            </a:r>
            <a:r>
              <a:rPr lang="en-US" altLang="ja-JP" sz="1600" kern="0" dirty="0" smtClean="0">
                <a:latin typeface="+mj-ea"/>
                <a:cs typeface="メイリオ" panose="020B0604030504040204" pitchFamily="50" charset="-128"/>
              </a:rPr>
              <a:t>, </a:t>
            </a:r>
            <a:r>
              <a:rPr lang="ja-JP" altLang="ja-JP" sz="1600" dirty="0" smtClean="0">
                <a:latin typeface="+mj-ea"/>
              </a:rPr>
              <a:t>水谷</a:t>
            </a:r>
            <a:r>
              <a:rPr lang="ja-JP" altLang="ja-JP" sz="1600" dirty="0">
                <a:latin typeface="+mj-ea"/>
              </a:rPr>
              <a:t>忠</a:t>
            </a:r>
            <a:r>
              <a:rPr lang="ja-JP" altLang="ja-JP" sz="1600" dirty="0" smtClean="0">
                <a:latin typeface="+mj-ea"/>
              </a:rPr>
              <a:t>均</a:t>
            </a:r>
            <a:r>
              <a:rPr lang="en-US" altLang="ja-JP" sz="1600" dirty="0" smtClean="0">
                <a:latin typeface="+mj-ea"/>
              </a:rPr>
              <a:t>, </a:t>
            </a:r>
            <a:r>
              <a:rPr lang="ja-JP" altLang="en-US" sz="1600" kern="0" dirty="0" smtClean="0">
                <a:latin typeface="+mj-ea"/>
                <a:cs typeface="メイリオ" panose="020B0604030504040204" pitchFamily="50" charset="-128"/>
              </a:rPr>
              <a:t>畠中龍太</a:t>
            </a:r>
            <a:r>
              <a:rPr lang="en-US" altLang="ja-JP" sz="1600" kern="0" dirty="0" smtClean="0">
                <a:latin typeface="+mj-ea"/>
                <a:cs typeface="メイリオ" panose="020B0604030504040204" pitchFamily="50" charset="-128"/>
              </a:rPr>
              <a:t>, </a:t>
            </a:r>
          </a:p>
          <a:p>
            <a:pPr algn="r"/>
            <a:r>
              <a:rPr lang="ja-JP" altLang="en-US" sz="1600" kern="0" dirty="0" smtClean="0">
                <a:latin typeface="+mj-ea"/>
                <a:cs typeface="メイリオ" panose="020B0604030504040204" pitchFamily="50" charset="-128"/>
              </a:rPr>
              <a:t>澤田健一郎</a:t>
            </a:r>
            <a:r>
              <a:rPr lang="en-US" altLang="ja-JP" sz="1600" kern="0" dirty="0" smtClean="0">
                <a:latin typeface="+mj-ea"/>
                <a:cs typeface="メイリオ" panose="020B0604030504040204" pitchFamily="50" charset="-128"/>
              </a:rPr>
              <a:t>, </a:t>
            </a:r>
            <a:r>
              <a:rPr lang="ja-JP" altLang="en-US" sz="1600" kern="0" dirty="0" smtClean="0">
                <a:latin typeface="+mj-ea"/>
                <a:cs typeface="メイリオ" panose="020B0604030504040204" pitchFamily="50" charset="-128"/>
              </a:rPr>
              <a:t>宮北健</a:t>
            </a:r>
            <a:r>
              <a:rPr lang="en-US" altLang="ja-JP" sz="1600" kern="0" dirty="0" smtClean="0">
                <a:latin typeface="+mj-ea"/>
                <a:cs typeface="メイリオ" panose="020B0604030504040204" pitchFamily="50" charset="-128"/>
              </a:rPr>
              <a:t>, </a:t>
            </a:r>
            <a:r>
              <a:rPr lang="ja-JP" altLang="en-US" sz="1600" kern="0" dirty="0" smtClean="0">
                <a:latin typeface="+mj-ea"/>
                <a:cs typeface="メイリオ" panose="020B0604030504040204" pitchFamily="50" charset="-128"/>
              </a:rPr>
              <a:t>田中洸輔</a:t>
            </a:r>
            <a:r>
              <a:rPr lang="en-US" altLang="ja-JP" sz="1600" kern="0" dirty="0" smtClean="0">
                <a:latin typeface="+mj-ea"/>
                <a:cs typeface="メイリオ" panose="020B0604030504040204" pitchFamily="50" charset="-128"/>
              </a:rPr>
              <a:t>, </a:t>
            </a:r>
            <a:r>
              <a:rPr lang="ja-JP" altLang="en-US" sz="1600" kern="0" dirty="0" smtClean="0">
                <a:latin typeface="+mj-ea"/>
                <a:cs typeface="メイリオ" panose="020B0604030504040204" pitchFamily="50" charset="-128"/>
              </a:rPr>
              <a:t>杉田寛之</a:t>
            </a:r>
            <a:endParaRPr lang="en-US" altLang="ja-JP" sz="1600" kern="0" dirty="0" smtClean="0">
              <a:latin typeface="+mj-ea"/>
              <a:cs typeface="メイリオ" panose="020B0604030504040204" pitchFamily="50" charset="-128"/>
            </a:endParaRPr>
          </a:p>
          <a:p>
            <a:pPr algn="r"/>
            <a:r>
              <a:rPr lang="ja-JP" altLang="en-US" sz="1600" kern="0" dirty="0" smtClean="0">
                <a:latin typeface="+mj-ea"/>
                <a:cs typeface="メイリオ" panose="020B0604030504040204" pitchFamily="50" charset="-128"/>
              </a:rPr>
              <a:t>岡崎峻</a:t>
            </a:r>
            <a:r>
              <a:rPr lang="en-US" altLang="ja-JP" sz="1600" kern="0" dirty="0" smtClean="0">
                <a:latin typeface="+mj-ea"/>
                <a:cs typeface="メイリオ" panose="020B0604030504040204" pitchFamily="50" charset="-128"/>
              </a:rPr>
              <a:t>, </a:t>
            </a:r>
            <a:r>
              <a:rPr lang="ja-JP" altLang="en-US" sz="1600" kern="0" dirty="0" smtClean="0">
                <a:latin typeface="+mj-ea"/>
                <a:cs typeface="メイリオ" panose="020B0604030504040204" pitchFamily="50" charset="-128"/>
              </a:rPr>
              <a:t>小川博之</a:t>
            </a:r>
            <a:r>
              <a:rPr lang="en-US" altLang="ja-JP" sz="1600" kern="0" dirty="0" smtClean="0">
                <a:latin typeface="+mj-ea"/>
                <a:cs typeface="メイリオ" panose="020B0604030504040204" pitchFamily="50" charset="-128"/>
              </a:rPr>
              <a:t>, </a:t>
            </a:r>
            <a:r>
              <a:rPr lang="ja-JP" altLang="en-US" sz="1600" kern="0" dirty="0" smtClean="0">
                <a:latin typeface="+mj-ea"/>
                <a:cs typeface="メイリオ" panose="020B0604030504040204" pitchFamily="50" charset="-128"/>
              </a:rPr>
              <a:t>松原英雄</a:t>
            </a:r>
            <a:r>
              <a:rPr lang="en-US" altLang="ja-JP" sz="1600" kern="0" dirty="0" smtClean="0">
                <a:latin typeface="+mj-ea"/>
                <a:cs typeface="メイリオ" panose="020B0604030504040204" pitchFamily="50" charset="-128"/>
              </a:rPr>
              <a:t>, </a:t>
            </a:r>
            <a:r>
              <a:rPr lang="ja-JP" altLang="en-US" sz="1600" kern="0" dirty="0" smtClean="0">
                <a:latin typeface="+mj-ea"/>
                <a:cs typeface="メイリオ" panose="020B0604030504040204" pitchFamily="50" charset="-128"/>
              </a:rPr>
              <a:t>中川貴雄（</a:t>
            </a:r>
            <a:r>
              <a:rPr lang="en-US" altLang="ja-JP" sz="1600" kern="0" dirty="0" smtClean="0">
                <a:latin typeface="+mj-ea"/>
                <a:cs typeface="メイリオ" panose="020B0604030504040204" pitchFamily="50" charset="-128"/>
              </a:rPr>
              <a:t>JAXA)</a:t>
            </a:r>
          </a:p>
          <a:p>
            <a:pPr algn="r"/>
            <a:r>
              <a:rPr lang="ja-JP" altLang="en-US" sz="1600" kern="0" dirty="0" smtClean="0">
                <a:latin typeface="+mj-ea"/>
                <a:cs typeface="メイリオ" panose="020B0604030504040204" pitchFamily="50" charset="-128"/>
              </a:rPr>
              <a:t>尾中敬（東京大）</a:t>
            </a:r>
            <a:endParaRPr lang="en-US" altLang="ja-JP" sz="1600" kern="0" dirty="0" smtClean="0">
              <a:latin typeface="+mj-ea"/>
              <a:cs typeface="メイリオ" panose="020B0604030504040204" pitchFamily="50" charset="-128"/>
            </a:endParaRPr>
          </a:p>
          <a:p>
            <a:pPr algn="r"/>
            <a:r>
              <a:rPr lang="ja-JP" altLang="en-US" sz="1600" kern="0" dirty="0" smtClean="0">
                <a:latin typeface="+mj-ea"/>
                <a:cs typeface="メイリオ" panose="020B0604030504040204" pitchFamily="50" charset="-128"/>
              </a:rPr>
              <a:t>高田誠</a:t>
            </a:r>
            <a:r>
              <a:rPr lang="en-US" altLang="ja-JP" sz="1600" kern="0" dirty="0" smtClean="0">
                <a:latin typeface="+mj-ea"/>
                <a:cs typeface="メイリオ" panose="020B0604030504040204" pitchFamily="50" charset="-128"/>
              </a:rPr>
              <a:t>, </a:t>
            </a:r>
            <a:r>
              <a:rPr lang="ja-JP" altLang="en-US" sz="1600" kern="0" dirty="0" smtClean="0">
                <a:latin typeface="+mj-ea"/>
                <a:cs typeface="メイリオ" panose="020B0604030504040204" pitchFamily="50" charset="-128"/>
              </a:rPr>
              <a:t>岡林明伸</a:t>
            </a:r>
            <a:r>
              <a:rPr lang="en-US" altLang="ja-JP" sz="1600" kern="0" dirty="0" smtClean="0">
                <a:latin typeface="+mj-ea"/>
                <a:cs typeface="メイリオ" panose="020B0604030504040204" pitchFamily="50" charset="-128"/>
              </a:rPr>
              <a:t>, </a:t>
            </a:r>
            <a:r>
              <a:rPr lang="ja-JP" altLang="en-US" sz="1600" kern="0" dirty="0" smtClean="0">
                <a:latin typeface="+mj-ea"/>
                <a:cs typeface="メイリオ" panose="020B0604030504040204" pitchFamily="50" charset="-128"/>
              </a:rPr>
              <a:t>恒松正二</a:t>
            </a:r>
            <a:r>
              <a:rPr lang="en-US" altLang="ja-JP" sz="1600" kern="0" dirty="0" smtClean="0">
                <a:latin typeface="+mj-ea"/>
                <a:cs typeface="メイリオ" panose="020B0604030504040204" pitchFamily="50" charset="-128"/>
              </a:rPr>
              <a:t>, </a:t>
            </a:r>
            <a:r>
              <a:rPr lang="ja-JP" altLang="en-US" sz="1600" kern="0" dirty="0" smtClean="0">
                <a:latin typeface="+mj-ea"/>
                <a:cs typeface="メイリオ" panose="020B0604030504040204" pitchFamily="50" charset="-128"/>
              </a:rPr>
              <a:t>大塚清見</a:t>
            </a:r>
            <a:r>
              <a:rPr lang="en-US" altLang="ja-JP" sz="1600" kern="0" dirty="0" smtClean="0">
                <a:latin typeface="+mj-ea"/>
                <a:cs typeface="メイリオ" panose="020B0604030504040204" pitchFamily="50" charset="-128"/>
              </a:rPr>
              <a:t>, </a:t>
            </a:r>
            <a:r>
              <a:rPr lang="ja-JP" altLang="en-US" sz="1600" kern="0" dirty="0" smtClean="0">
                <a:latin typeface="+mj-ea"/>
                <a:cs typeface="メイリオ" panose="020B0604030504040204" pitchFamily="50" charset="-128"/>
              </a:rPr>
              <a:t>楢崎勝弘（</a:t>
            </a:r>
            <a:r>
              <a:rPr lang="en-US" altLang="ja-JP" sz="1600" kern="0" dirty="0" smtClean="0">
                <a:latin typeface="+mj-ea"/>
                <a:cs typeface="メイリオ" panose="020B0604030504040204" pitchFamily="50" charset="-128"/>
              </a:rPr>
              <a:t>SHI</a:t>
            </a:r>
            <a:r>
              <a:rPr lang="ja-JP" altLang="en-US" sz="1600" kern="0" dirty="0" smtClean="0">
                <a:latin typeface="+mj-ea"/>
                <a:cs typeface="メイリオ" panose="020B0604030504040204" pitchFamily="50" charset="-128"/>
              </a:rPr>
              <a:t>）</a:t>
            </a:r>
            <a:endParaRPr lang="en-US" altLang="ja-JP" sz="1600" kern="0" dirty="0" smtClean="0">
              <a:latin typeface="+mj-ea"/>
              <a:cs typeface="メイリオ" panose="020B0604030504040204" pitchFamily="50" charset="-128"/>
            </a:endParaRPr>
          </a:p>
          <a:p>
            <a:pPr algn="r"/>
            <a:r>
              <a:rPr lang="en-US" altLang="ja-JP" sz="1600" kern="0" dirty="0" smtClean="0">
                <a:latin typeface="+mj-ea"/>
                <a:cs typeface="メイリオ" panose="020B0604030504040204" pitchFamily="50" charset="-128"/>
              </a:rPr>
              <a:t>SPICA</a:t>
            </a:r>
            <a:r>
              <a:rPr lang="ja-JP" altLang="en-US" sz="1600" kern="0" dirty="0" smtClean="0">
                <a:latin typeface="+mj-ea"/>
                <a:cs typeface="メイリオ" panose="020B0604030504040204" pitchFamily="50" charset="-128"/>
              </a:rPr>
              <a:t>プリプロジェクトチーム</a:t>
            </a:r>
            <a:endParaRPr lang="en-US" altLang="ja-JP" sz="1600" kern="0" dirty="0" smtClean="0">
              <a:latin typeface="+mj-ea"/>
              <a:cs typeface="メイリオ" panose="020B0604030504040204" pitchFamily="50" charset="-128"/>
            </a:endParaRPr>
          </a:p>
        </p:txBody>
      </p:sp>
      <p:sp>
        <p:nvSpPr>
          <p:cNvPr id="3" name="日付プレースホルダー 2"/>
          <p:cNvSpPr>
            <a:spLocks noGrp="1"/>
          </p:cNvSpPr>
          <p:nvPr>
            <p:ph type="dt" sz="half" idx="2"/>
          </p:nvPr>
        </p:nvSpPr>
        <p:spPr/>
        <p:txBody>
          <a:bodyPr/>
          <a:lstStyle/>
          <a:p>
            <a:r>
              <a:rPr lang="en-US" altLang="ja-JP" smtClean="0">
                <a:latin typeface="Calibri" panose="020F0502020204030204" pitchFamily="34" charset="0"/>
              </a:rPr>
              <a:t>2014/12/3</a:t>
            </a:r>
            <a:endParaRPr lang="en-US" altLang="ja-JP">
              <a:latin typeface="Calibri" panose="020F0502020204030204" pitchFamily="34" charset="0"/>
            </a:endParaRPr>
          </a:p>
        </p:txBody>
      </p:sp>
      <p:sp>
        <p:nvSpPr>
          <p:cNvPr id="4" name="フッター プレースホルダー 3"/>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dirty="0"/>
          </a:p>
        </p:txBody>
      </p:sp>
    </p:spTree>
    <p:extLst>
      <p:ext uri="{BB962C8B-B14F-4D97-AF65-F5344CB8AC3E}">
        <p14:creationId xmlns:p14="http://schemas.microsoft.com/office/powerpoint/2010/main" val="394469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950" y="765175"/>
            <a:ext cx="8785225" cy="5354638"/>
          </a:xfrm>
          <a:prstGeom prst="rect">
            <a:avLst/>
          </a:prstGeom>
          <a:noFill/>
        </p:spPr>
        <p:txBody>
          <a:bodyPr>
            <a:spAutoFit/>
          </a:bodyPr>
          <a:lstStyle/>
          <a:p>
            <a:pPr marL="285750" indent="-285750">
              <a:buFont typeface="Wingdings" panose="05000000000000000000" pitchFamily="2" charset="2"/>
              <a:buChar char="u"/>
              <a:defRPr/>
            </a:pPr>
            <a:r>
              <a:rPr lang="ja-JP" altLang="en-US" dirty="0">
                <a:latin typeface="Calibri" panose="020F0502020204030204" pitchFamily="34" charset="0"/>
              </a:rPr>
              <a:t>極低温を必要とするミッションにおいて、熱構造物性値 </a:t>
            </a:r>
            <a:r>
              <a:rPr lang="en-US" altLang="ja-JP" dirty="0">
                <a:latin typeface="Calibri" panose="020F0502020204030204" pitchFamily="34" charset="0"/>
              </a:rPr>
              <a:t>(</a:t>
            </a:r>
            <a:r>
              <a:rPr lang="en-US" altLang="ja-JP" dirty="0" smtClean="0">
                <a:solidFill>
                  <a:srgbClr val="FF0000"/>
                </a:solidFill>
                <a:latin typeface="Calibri" panose="020F0502020204030204" pitchFamily="34" charset="0"/>
              </a:rPr>
              <a:t>4</a:t>
            </a:r>
            <a:r>
              <a:rPr lang="ja-JP" altLang="en-US" dirty="0" smtClean="0">
                <a:solidFill>
                  <a:srgbClr val="FF0000"/>
                </a:solidFill>
                <a:latin typeface="Calibri" panose="020F0502020204030204" pitchFamily="34" charset="0"/>
              </a:rPr>
              <a:t>～</a:t>
            </a:r>
            <a:r>
              <a:rPr lang="en-US" altLang="ja-JP" dirty="0" smtClean="0">
                <a:solidFill>
                  <a:srgbClr val="FF0000"/>
                </a:solidFill>
                <a:latin typeface="Calibri" panose="020F0502020204030204" pitchFamily="34" charset="0"/>
              </a:rPr>
              <a:t>300K</a:t>
            </a:r>
            <a:r>
              <a:rPr lang="en-US" altLang="ja-JP" dirty="0">
                <a:latin typeface="Calibri" panose="020F0502020204030204" pitchFamily="34" charset="0"/>
              </a:rPr>
              <a:t>) </a:t>
            </a:r>
            <a:r>
              <a:rPr lang="ja-JP" altLang="en-US" dirty="0">
                <a:latin typeface="Calibri" panose="020F0502020204030204" pitchFamily="34" charset="0"/>
              </a:rPr>
              <a:t>の正確な把握は熱構造設計を確実に行うために重要。</a:t>
            </a:r>
            <a:endParaRPr lang="en-US" altLang="ja-JP" dirty="0">
              <a:latin typeface="Calibri" panose="020F0502020204030204" pitchFamily="34" charset="0"/>
            </a:endParaRPr>
          </a:p>
          <a:p>
            <a:pPr>
              <a:defRPr/>
            </a:pPr>
            <a:endParaRPr lang="en-US" altLang="ja-JP" dirty="0">
              <a:latin typeface="Calibri" panose="020F0502020204030204" pitchFamily="34" charset="0"/>
            </a:endParaRPr>
          </a:p>
          <a:p>
            <a:pPr marL="285750" indent="-285750">
              <a:buFont typeface="Wingdings" panose="05000000000000000000" pitchFamily="2" charset="2"/>
              <a:buChar char="u"/>
              <a:defRPr/>
            </a:pPr>
            <a:r>
              <a:rPr lang="en-US" altLang="ja-JP" dirty="0">
                <a:latin typeface="Calibri" panose="020F0502020204030204" pitchFamily="34" charset="0"/>
              </a:rPr>
              <a:t>SPICA</a:t>
            </a:r>
            <a:r>
              <a:rPr lang="ja-JP" altLang="en-US" dirty="0">
                <a:latin typeface="Calibri" panose="020F0502020204030204" pitchFamily="34" charset="0"/>
              </a:rPr>
              <a:t>では、ミッション部に用いる熱構造部材全てを文献調査し、その中で測定を必要とする部材サンプルを網羅的に製作・測定。</a:t>
            </a:r>
            <a:endParaRPr lang="en-US" altLang="ja-JP" dirty="0">
              <a:latin typeface="Calibri" panose="020F0502020204030204" pitchFamily="34" charset="0"/>
            </a:endParaRPr>
          </a:p>
          <a:p>
            <a:pPr marL="742950" lvl="1" indent="-285750">
              <a:buFont typeface="Wingdings" panose="05000000000000000000" pitchFamily="2" charset="2"/>
              <a:buChar char="l"/>
              <a:defRPr/>
            </a:pPr>
            <a:r>
              <a:rPr lang="ja-JP" altLang="en-US" dirty="0">
                <a:solidFill>
                  <a:srgbClr val="FF0000"/>
                </a:solidFill>
                <a:latin typeface="Calibri" panose="020F0502020204030204" pitchFamily="34" charset="0"/>
              </a:rPr>
              <a:t>熱</a:t>
            </a:r>
            <a:r>
              <a:rPr lang="en-US" altLang="ja-JP" dirty="0">
                <a:solidFill>
                  <a:srgbClr val="FF0000"/>
                </a:solidFill>
                <a:latin typeface="Calibri" panose="020F0502020204030204" pitchFamily="34" charset="0"/>
              </a:rPr>
              <a:t>:		</a:t>
            </a:r>
            <a:r>
              <a:rPr lang="ja-JP" altLang="en-US" dirty="0">
                <a:solidFill>
                  <a:srgbClr val="FF0000"/>
                </a:solidFill>
                <a:latin typeface="Calibri" panose="020F0502020204030204" pitchFamily="34" charset="0"/>
              </a:rPr>
              <a:t>熱伝導率、比熱、線膨張係数。</a:t>
            </a:r>
            <a:endParaRPr lang="en-US" altLang="ja-JP" dirty="0">
              <a:solidFill>
                <a:srgbClr val="FF0000"/>
              </a:solidFill>
              <a:latin typeface="Calibri" panose="020F0502020204030204" pitchFamily="34" charset="0"/>
            </a:endParaRPr>
          </a:p>
          <a:p>
            <a:pPr marL="742950" lvl="1" indent="-285750">
              <a:buFont typeface="Wingdings" panose="05000000000000000000" pitchFamily="2" charset="2"/>
              <a:buChar char="l"/>
              <a:defRPr/>
            </a:pPr>
            <a:r>
              <a:rPr lang="ja-JP" altLang="en-US" dirty="0">
                <a:latin typeface="Calibri" panose="020F0502020204030204" pitchFamily="34" charset="0"/>
              </a:rPr>
              <a:t>構造</a:t>
            </a:r>
            <a:r>
              <a:rPr lang="en-US" altLang="ja-JP" dirty="0">
                <a:latin typeface="Calibri" panose="020F0502020204030204" pitchFamily="34" charset="0"/>
              </a:rPr>
              <a:t>(</a:t>
            </a:r>
            <a:r>
              <a:rPr lang="ja-JP" altLang="en-US" dirty="0">
                <a:latin typeface="Calibri" panose="020F0502020204030204" pitchFamily="34" charset="0"/>
              </a:rPr>
              <a:t>ただし室温</a:t>
            </a:r>
            <a:r>
              <a:rPr lang="en-US" altLang="ja-JP" dirty="0">
                <a:latin typeface="Calibri" panose="020F0502020204030204" pitchFamily="34" charset="0"/>
              </a:rPr>
              <a:t>): 	</a:t>
            </a:r>
            <a:r>
              <a:rPr lang="ja-JP" altLang="en-US" dirty="0">
                <a:latin typeface="Calibri" panose="020F0502020204030204" pitchFamily="34" charset="0"/>
              </a:rPr>
              <a:t>線弾性係数、曲げ弾性係数、ポアソン比、</a:t>
            </a:r>
            <a:r>
              <a:rPr lang="ja-JP" altLang="en-US" dirty="0" smtClean="0">
                <a:latin typeface="Calibri" panose="020F0502020204030204" pitchFamily="34" charset="0"/>
              </a:rPr>
              <a:t>引張り</a:t>
            </a:r>
            <a:r>
              <a:rPr lang="ja-JP" altLang="en-US" dirty="0">
                <a:latin typeface="Calibri" panose="020F0502020204030204" pitchFamily="34" charset="0"/>
              </a:rPr>
              <a:t>強さ、</a:t>
            </a:r>
            <a:endParaRPr lang="en-US" altLang="ja-JP" dirty="0">
              <a:latin typeface="Calibri" panose="020F0502020204030204" pitchFamily="34" charset="0"/>
            </a:endParaRPr>
          </a:p>
          <a:p>
            <a:pPr lvl="1">
              <a:defRPr/>
            </a:pPr>
            <a:r>
              <a:rPr lang="en-US" altLang="ja-JP" dirty="0">
                <a:latin typeface="Calibri" panose="020F0502020204030204" pitchFamily="34" charset="0"/>
              </a:rPr>
              <a:t>			</a:t>
            </a:r>
            <a:r>
              <a:rPr lang="ja-JP" altLang="en-US" dirty="0">
                <a:latin typeface="Calibri" panose="020F0502020204030204" pitchFamily="34" charset="0"/>
              </a:rPr>
              <a:t>曲げ強さ、圧縮強さ。</a:t>
            </a:r>
            <a:endParaRPr lang="en-US" altLang="ja-JP" dirty="0">
              <a:latin typeface="Calibri" panose="020F0502020204030204" pitchFamily="34" charset="0"/>
            </a:endParaRPr>
          </a:p>
          <a:p>
            <a:pPr marL="742950" lvl="1" indent="-285750">
              <a:buFont typeface="Wingdings" panose="05000000000000000000" pitchFamily="2" charset="2"/>
              <a:buChar char="l"/>
              <a:defRPr/>
            </a:pPr>
            <a:r>
              <a:rPr lang="ja-JP" altLang="en-US" dirty="0">
                <a:latin typeface="Calibri" panose="020F0502020204030204" pitchFamily="34" charset="0"/>
              </a:rPr>
              <a:t>その他</a:t>
            </a:r>
            <a:r>
              <a:rPr lang="en-US" altLang="ja-JP" dirty="0">
                <a:latin typeface="Calibri" panose="020F0502020204030204" pitchFamily="34" charset="0"/>
              </a:rPr>
              <a:t>: 		</a:t>
            </a:r>
            <a:r>
              <a:rPr lang="ja-JP" altLang="en-US" dirty="0">
                <a:latin typeface="Calibri" panose="020F0502020204030204" pitchFamily="34" charset="0"/>
              </a:rPr>
              <a:t>アウトガス、耐放射線性、膨潤変形特性、体積抵抗率など。</a:t>
            </a:r>
            <a:endParaRPr lang="en-US" altLang="ja-JP" dirty="0">
              <a:latin typeface="Calibri" panose="020F0502020204030204" pitchFamily="34" charset="0"/>
            </a:endParaRPr>
          </a:p>
          <a:p>
            <a:pPr lvl="1">
              <a:defRPr/>
            </a:pPr>
            <a:endParaRPr lang="en-US" altLang="ja-JP" dirty="0">
              <a:latin typeface="Calibri" panose="020F0502020204030204" pitchFamily="34" charset="0"/>
            </a:endParaRPr>
          </a:p>
          <a:p>
            <a:pPr marL="285750" indent="-285750">
              <a:buFont typeface="Wingdings" panose="05000000000000000000" pitchFamily="2" charset="2"/>
              <a:buChar char="u"/>
              <a:defRPr/>
            </a:pPr>
            <a:r>
              <a:rPr lang="en-US" altLang="ja-JP" dirty="0">
                <a:latin typeface="Calibri" panose="020F0502020204030204" pitchFamily="34" charset="0"/>
              </a:rPr>
              <a:t>FRP</a:t>
            </a:r>
            <a:r>
              <a:rPr lang="ja-JP" altLang="en-US" dirty="0">
                <a:latin typeface="Calibri" panose="020F0502020204030204" pitchFamily="34" charset="0"/>
              </a:rPr>
              <a:t>部材は、使用される繊維、樹脂、</a:t>
            </a:r>
            <a:r>
              <a:rPr lang="en-US" altLang="ja-JP" dirty="0" err="1">
                <a:latin typeface="Calibri" panose="020F0502020204030204" pitchFamily="34" charset="0"/>
              </a:rPr>
              <a:t>Vf</a:t>
            </a:r>
            <a:r>
              <a:rPr lang="ja-JP" altLang="en-US" dirty="0" err="1">
                <a:latin typeface="Calibri" panose="020F0502020204030204" pitchFamily="34" charset="0"/>
              </a:rPr>
              <a:t>、</a:t>
            </a:r>
            <a:r>
              <a:rPr lang="ja-JP" altLang="en-US" dirty="0">
                <a:latin typeface="Calibri" panose="020F0502020204030204" pitchFamily="34" charset="0"/>
              </a:rPr>
              <a:t>積層構造などにより物性値が大幅に異なるため、実機に用いられる部材自身の測定が必要。</a:t>
            </a:r>
            <a:endParaRPr lang="en-US" altLang="ja-JP" dirty="0">
              <a:latin typeface="Calibri" panose="020F0502020204030204" pitchFamily="34" charset="0"/>
            </a:endParaRPr>
          </a:p>
          <a:p>
            <a:pPr marL="742950" lvl="1" indent="-285750">
              <a:buFont typeface="Wingdings" panose="05000000000000000000" pitchFamily="2" charset="2"/>
              <a:buChar char="l"/>
              <a:defRPr/>
            </a:pPr>
            <a:endParaRPr lang="en-US" altLang="ja-JP" dirty="0">
              <a:latin typeface="Calibri" panose="020F0502020204030204" pitchFamily="34" charset="0"/>
            </a:endParaRPr>
          </a:p>
          <a:p>
            <a:pPr marL="285750" indent="-285750">
              <a:buFont typeface="Wingdings" panose="05000000000000000000" pitchFamily="2" charset="2"/>
              <a:buChar char="u"/>
              <a:defRPr/>
            </a:pPr>
            <a:r>
              <a:rPr lang="en-US" altLang="ja-JP" dirty="0">
                <a:latin typeface="Calibri" panose="020F0502020204030204" pitchFamily="34" charset="0"/>
              </a:rPr>
              <a:t>FRP</a:t>
            </a:r>
            <a:r>
              <a:rPr lang="ja-JP" altLang="en-US" dirty="0">
                <a:latin typeface="Calibri" panose="020F0502020204030204" pitchFamily="34" charset="0"/>
              </a:rPr>
              <a:t>の熱伝導率については、数</a:t>
            </a:r>
            <a:r>
              <a:rPr lang="en-US" altLang="ja-JP" dirty="0">
                <a:latin typeface="Calibri" panose="020F0502020204030204" pitchFamily="34" charset="0"/>
              </a:rPr>
              <a:t>mm</a:t>
            </a:r>
            <a:r>
              <a:rPr lang="ja-JP" altLang="en-US" dirty="0">
                <a:latin typeface="Calibri" panose="020F0502020204030204" pitchFamily="34" charset="0"/>
              </a:rPr>
              <a:t>の小片サンプル測定だけでなく、高さ</a:t>
            </a:r>
            <a:r>
              <a:rPr lang="en-US" altLang="ja-JP" dirty="0">
                <a:latin typeface="Calibri" panose="020F0502020204030204" pitchFamily="34" charset="0"/>
              </a:rPr>
              <a:t>8cm</a:t>
            </a:r>
            <a:r>
              <a:rPr lang="ja-JP" altLang="en-US" dirty="0">
                <a:latin typeface="Calibri" panose="020F0502020204030204" pitchFamily="34" charset="0"/>
              </a:rPr>
              <a:t>前後のサンプル測定、および長さ</a:t>
            </a:r>
            <a:r>
              <a:rPr lang="en-US" altLang="ja-JP" dirty="0">
                <a:latin typeface="Calibri" panose="020F0502020204030204" pitchFamily="34" charset="0"/>
              </a:rPr>
              <a:t>500mm</a:t>
            </a:r>
            <a:r>
              <a:rPr lang="ja-JP" altLang="en-US" dirty="0">
                <a:latin typeface="Calibri" panose="020F0502020204030204" pitchFamily="34" charset="0"/>
              </a:rPr>
              <a:t>以上のトラス試作品の測定も行っている。</a:t>
            </a:r>
            <a:endParaRPr lang="en-US" altLang="ja-JP" dirty="0">
              <a:latin typeface="Calibri" panose="020F0502020204030204" pitchFamily="34" charset="0"/>
            </a:endParaRPr>
          </a:p>
          <a:p>
            <a:pPr marL="742950" lvl="1" indent="-285750">
              <a:buFont typeface="Wingdings" panose="05000000000000000000" pitchFamily="2" charset="2"/>
              <a:buChar char="l"/>
              <a:defRPr/>
            </a:pPr>
            <a:r>
              <a:rPr lang="ja-JP" altLang="en-US" dirty="0">
                <a:latin typeface="Calibri" panose="020F0502020204030204" pitchFamily="34" charset="0"/>
              </a:rPr>
              <a:t>輻射対策が最重要。</a:t>
            </a:r>
            <a:endParaRPr lang="en-US" altLang="ja-JP" dirty="0">
              <a:latin typeface="Calibri" panose="020F0502020204030204" pitchFamily="34" charset="0"/>
            </a:endParaRPr>
          </a:p>
          <a:p>
            <a:pPr marL="742950" lvl="1" indent="-285750">
              <a:buFont typeface="Wingdings" panose="05000000000000000000" pitchFamily="2" charset="2"/>
              <a:buChar char="l"/>
              <a:defRPr/>
            </a:pPr>
            <a:r>
              <a:rPr lang="ja-JP" altLang="en-US" dirty="0">
                <a:latin typeface="Calibri" panose="020F0502020204030204" pitchFamily="34" charset="0"/>
              </a:rPr>
              <a:t>既知の材料を用いた較正試験が必要。</a:t>
            </a:r>
            <a:endParaRPr lang="en-US" altLang="ja-JP" dirty="0">
              <a:latin typeface="Calibri" panose="020F0502020204030204" pitchFamily="34" charset="0"/>
            </a:endParaRPr>
          </a:p>
          <a:p>
            <a:pPr>
              <a:defRPr/>
            </a:pPr>
            <a:endParaRPr lang="en-US" altLang="ja-JP" dirty="0">
              <a:latin typeface="Calibri" panose="020F0502020204030204" pitchFamily="34" charset="0"/>
            </a:endParaRPr>
          </a:p>
          <a:p>
            <a:pPr marL="285750" indent="-285750">
              <a:buFont typeface="Wingdings" panose="05000000000000000000" pitchFamily="2" charset="2"/>
              <a:buChar char="u"/>
              <a:defRPr/>
            </a:pPr>
            <a:r>
              <a:rPr lang="ja-JP" altLang="en-US" dirty="0">
                <a:latin typeface="Calibri" panose="020F0502020204030204" pitchFamily="34" charset="0"/>
              </a:rPr>
              <a:t>文献値を疑う目が必要。</a:t>
            </a:r>
            <a:endParaRPr lang="en-US" altLang="ja-JP" dirty="0">
              <a:latin typeface="Calibri" panose="020F0502020204030204" pitchFamily="34" charset="0"/>
            </a:endParaRPr>
          </a:p>
        </p:txBody>
      </p:sp>
      <p:sp>
        <p:nvSpPr>
          <p:cNvPr id="3" name="日付プレースホルダー 2"/>
          <p:cNvSpPr>
            <a:spLocks noGrp="1"/>
          </p:cNvSpPr>
          <p:nvPr>
            <p:ph type="dt" sz="half" idx="10"/>
          </p:nvPr>
        </p:nvSpPr>
        <p:spPr/>
        <p:txBody>
          <a:bodyPr/>
          <a:lstStyle/>
          <a:p>
            <a:r>
              <a:rPr kumimoji="1" lang="en-US" altLang="ja-JP" smtClean="0"/>
              <a:t>2014/12/3</a:t>
            </a:r>
            <a:endParaRPr kumimoji="1" lang="ja-JP" altLang="en-US"/>
          </a:p>
        </p:txBody>
      </p:sp>
      <p:sp>
        <p:nvSpPr>
          <p:cNvPr id="4" name="フッター プレースホルダー 3"/>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a:p>
        </p:txBody>
      </p:sp>
      <p:sp>
        <p:nvSpPr>
          <p:cNvPr id="5" name="スライド番号プレースホルダー 4"/>
          <p:cNvSpPr>
            <a:spLocks noGrp="1"/>
          </p:cNvSpPr>
          <p:nvPr>
            <p:ph type="sldNum" sz="quarter" idx="11"/>
          </p:nvPr>
        </p:nvSpPr>
        <p:spPr/>
        <p:txBody>
          <a:bodyPr/>
          <a:lstStyle/>
          <a:p>
            <a:fld id="{8E2604DD-68A4-496D-9641-23351E0C8AB9}" type="slidenum">
              <a:rPr kumimoji="1" lang="ja-JP" altLang="en-US" smtClean="0"/>
              <a:t>10</a:t>
            </a:fld>
            <a:endParaRPr kumimoji="1" lang="ja-JP" altLang="en-US"/>
          </a:p>
        </p:txBody>
      </p:sp>
      <p:sp>
        <p:nvSpPr>
          <p:cNvPr id="8" name="タイトル 4"/>
          <p:cNvSpPr>
            <a:spLocks noGrp="1"/>
          </p:cNvSpPr>
          <p:nvPr>
            <p:ph type="title"/>
          </p:nvPr>
        </p:nvSpPr>
        <p:spPr>
          <a:xfrm>
            <a:off x="35496" y="87288"/>
            <a:ext cx="7848600" cy="533400"/>
          </a:xfrm>
        </p:spPr>
        <p:txBody>
          <a:bodyPr/>
          <a:lstStyle/>
          <a:p>
            <a:r>
              <a:rPr kumimoji="1" lang="ja-JP" altLang="en-US" dirty="0" smtClean="0"/>
              <a:t>低温における熱物性</a:t>
            </a:r>
            <a:endParaRPr kumimoji="1" lang="ja-JP" altLang="en-US" dirty="0"/>
          </a:p>
        </p:txBody>
      </p:sp>
    </p:spTree>
    <p:extLst>
      <p:ext uri="{BB962C8B-B14F-4D97-AF65-F5344CB8AC3E}">
        <p14:creationId xmlns:p14="http://schemas.microsoft.com/office/powerpoint/2010/main" val="3037312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テキスト ボックス 1"/>
          <p:cNvSpPr txBox="1">
            <a:spLocks noChangeArrowheads="1"/>
          </p:cNvSpPr>
          <p:nvPr/>
        </p:nvSpPr>
        <p:spPr bwMode="auto">
          <a:xfrm>
            <a:off x="122238" y="776883"/>
            <a:ext cx="88439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u"/>
            </a:pPr>
            <a:r>
              <a:rPr lang="en-US" altLang="ja-JP" sz="1800" dirty="0">
                <a:solidFill>
                  <a:srgbClr val="C00000"/>
                </a:solidFill>
                <a:latin typeface="Calibri" panose="020F0502020204030204" pitchFamily="34" charset="0"/>
              </a:rPr>
              <a:t>Q-meter measurement in </a:t>
            </a:r>
            <a:r>
              <a:rPr lang="en-US" altLang="ja-JP" sz="1800" dirty="0" smtClean="0">
                <a:solidFill>
                  <a:srgbClr val="C00000"/>
                </a:solidFill>
                <a:latin typeface="Calibri" panose="020F0502020204030204" pitchFamily="34" charset="0"/>
              </a:rPr>
              <a:t>JWST </a:t>
            </a:r>
            <a:endParaRPr lang="en-US" altLang="ja-JP" sz="1800" dirty="0">
              <a:solidFill>
                <a:srgbClr val="C00000"/>
              </a:solidFill>
              <a:latin typeface="Calibri" panose="020F0502020204030204" pitchFamily="34" charset="0"/>
            </a:endParaRPr>
          </a:p>
          <a:p>
            <a:pPr marL="540000" indent="-180000" eaLnBrk="1" hangingPunct="1">
              <a:spcBef>
                <a:spcPct val="0"/>
              </a:spcBef>
              <a:buFont typeface="Arial" panose="020B0604020202020204" pitchFamily="34" charset="0"/>
              <a:buChar char="•"/>
            </a:pPr>
            <a:r>
              <a:rPr lang="en-US" altLang="ja-JP" sz="1800" dirty="0">
                <a:latin typeface="Calibri" panose="020F0502020204030204" pitchFamily="34" charset="0"/>
              </a:rPr>
              <a:t>JWST</a:t>
            </a:r>
            <a:r>
              <a:rPr lang="ja-JP" altLang="en-US" sz="1800" dirty="0">
                <a:latin typeface="Calibri" panose="020F0502020204030204" pitchFamily="34" charset="0"/>
              </a:rPr>
              <a:t>のミッション機器の地上試験にて、</a:t>
            </a:r>
            <a:r>
              <a:rPr lang="en-US" altLang="ja-JP" sz="1800" dirty="0">
                <a:latin typeface="Calibri" panose="020F0502020204030204" pitchFamily="34" charset="0"/>
              </a:rPr>
              <a:t>20K</a:t>
            </a:r>
            <a:r>
              <a:rPr lang="ja-JP" altLang="en-US" sz="1800" dirty="0">
                <a:latin typeface="Calibri" panose="020F0502020204030204" pitchFamily="34" charset="0"/>
              </a:rPr>
              <a:t>前後で熱量を測定する</a:t>
            </a:r>
            <a:r>
              <a:rPr lang="en-US" altLang="ja-JP" sz="1800" dirty="0">
                <a:latin typeface="Calibri" panose="020F0502020204030204" pitchFamily="34" charset="0"/>
              </a:rPr>
              <a:t>Q-meter</a:t>
            </a:r>
            <a:r>
              <a:rPr lang="ja-JP" altLang="en-US" sz="1800" dirty="0">
                <a:latin typeface="Calibri" panose="020F0502020204030204" pitchFamily="34" charset="0"/>
              </a:rPr>
              <a:t>を開発。</a:t>
            </a:r>
            <a:endParaRPr lang="en-US" altLang="ja-JP" sz="1800" dirty="0">
              <a:latin typeface="Calibri" panose="020F0502020204030204" pitchFamily="34" charset="0"/>
            </a:endParaRPr>
          </a:p>
          <a:p>
            <a:pPr marL="540000" indent="-180000" eaLnBrk="1" hangingPunct="1">
              <a:spcBef>
                <a:spcPct val="0"/>
              </a:spcBef>
              <a:buFont typeface="Arial" panose="020B0604020202020204" pitchFamily="34" charset="0"/>
              <a:buChar char="•"/>
            </a:pPr>
            <a:r>
              <a:rPr lang="ja-JP" altLang="en-US" sz="1800" dirty="0">
                <a:latin typeface="Calibri" panose="020F0502020204030204" pitchFamily="34" charset="0"/>
              </a:rPr>
              <a:t>測定値が想定よりも</a:t>
            </a:r>
            <a:r>
              <a:rPr lang="en-US" altLang="ja-JP" sz="1800" dirty="0">
                <a:latin typeface="Calibri" panose="020F0502020204030204" pitchFamily="34" charset="0"/>
              </a:rPr>
              <a:t>20~30%</a:t>
            </a:r>
            <a:r>
              <a:rPr lang="ja-JP" altLang="en-US" sz="1800" dirty="0">
                <a:latin typeface="Calibri" panose="020F0502020204030204" pitchFamily="34" charset="0"/>
              </a:rPr>
              <a:t>の差異。想定していた</a:t>
            </a:r>
            <a:r>
              <a:rPr lang="en-US" altLang="ja-JP" sz="1800" dirty="0">
                <a:latin typeface="Calibri" panose="020F0502020204030204" pitchFamily="34" charset="0"/>
              </a:rPr>
              <a:t>Al</a:t>
            </a:r>
            <a:r>
              <a:rPr lang="ja-JP" altLang="en-US" sz="1800" dirty="0">
                <a:latin typeface="Calibri" panose="020F0502020204030204" pitchFamily="34" charset="0"/>
              </a:rPr>
              <a:t>合金の熱伝導率が異なった。</a:t>
            </a:r>
            <a:endParaRPr lang="en-US" altLang="ja-JP" sz="1800" dirty="0">
              <a:latin typeface="Calibri" panose="020F0502020204030204" pitchFamily="34" charset="0"/>
            </a:endParaRPr>
          </a:p>
        </p:txBody>
      </p:sp>
      <p:sp>
        <p:nvSpPr>
          <p:cNvPr id="7" name="テキスト ボックス 8"/>
          <p:cNvSpPr txBox="1">
            <a:spLocks noChangeArrowheads="1"/>
          </p:cNvSpPr>
          <p:nvPr/>
        </p:nvSpPr>
        <p:spPr bwMode="auto">
          <a:xfrm>
            <a:off x="210805" y="5829074"/>
            <a:ext cx="3205814" cy="523220"/>
          </a:xfrm>
          <a:prstGeom prst="rect">
            <a:avLst/>
          </a:prstGeom>
          <a:noFill/>
          <a:ln w="9525">
            <a:noFill/>
            <a:miter lim="800000"/>
            <a:headEnd/>
            <a:tailEnd/>
          </a:ln>
        </p:spPr>
        <p:txBody>
          <a:bodyPr wrap="none">
            <a:spAutoFit/>
          </a:bodyPr>
          <a:lstStyle/>
          <a:p>
            <a:pPr>
              <a:defRPr/>
            </a:pPr>
            <a:r>
              <a:rPr lang="en-US" altLang="ja-JP" sz="1400" dirty="0" err="1">
                <a:latin typeface="Calibri" panose="020F0502020204030204" pitchFamily="34" charset="0"/>
                <a:cs typeface="Times New Roman" pitchFamily="18" charset="0"/>
              </a:rPr>
              <a:t>B.Comber</a:t>
            </a:r>
            <a:r>
              <a:rPr lang="en-US" altLang="ja-JP" sz="1400" dirty="0">
                <a:latin typeface="Calibri" panose="020F0502020204030204" pitchFamily="34" charset="0"/>
                <a:cs typeface="Times New Roman" pitchFamily="18" charset="0"/>
              </a:rPr>
              <a:t> and </a:t>
            </a:r>
            <a:r>
              <a:rPr lang="en-US" altLang="ja-JP" sz="1400" dirty="0" err="1">
                <a:latin typeface="Calibri" panose="020F0502020204030204" pitchFamily="34" charset="0"/>
                <a:cs typeface="Times New Roman" pitchFamily="18" charset="0"/>
              </a:rPr>
              <a:t>S.Glazer</a:t>
            </a:r>
            <a:r>
              <a:rPr lang="en-US" altLang="ja-JP" sz="1400" dirty="0">
                <a:latin typeface="Calibri" panose="020F0502020204030204" pitchFamily="34" charset="0"/>
                <a:cs typeface="Times New Roman" pitchFamily="18" charset="0"/>
              </a:rPr>
              <a:t>, AIAA (2012-3560)</a:t>
            </a:r>
          </a:p>
          <a:p>
            <a:pPr>
              <a:defRPr/>
            </a:pPr>
            <a:r>
              <a:rPr lang="en-US" altLang="ja-JP" sz="1400" dirty="0" err="1">
                <a:latin typeface="Calibri" panose="020F0502020204030204" pitchFamily="34" charset="0"/>
                <a:cs typeface="Times New Roman" pitchFamily="18" charset="0"/>
              </a:rPr>
              <a:t>B.Comber</a:t>
            </a:r>
            <a:r>
              <a:rPr lang="en-US" altLang="ja-JP" sz="1400" dirty="0">
                <a:latin typeface="Calibri" panose="020F0502020204030204" pitchFamily="34" charset="0"/>
                <a:cs typeface="Times New Roman" pitchFamily="18" charset="0"/>
              </a:rPr>
              <a:t> et al. AIAA (2012-5009)</a:t>
            </a:r>
          </a:p>
        </p:txBody>
      </p:sp>
      <p:pic>
        <p:nvPicPr>
          <p:cNvPr id="18438" name="Picture 2" descr="C:\Users\shino\Desktop\Clipboard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2060575"/>
            <a:ext cx="5710238"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 descr="C:\Users\shino\Desktop\Clipboard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00213"/>
            <a:ext cx="3024187"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descr="C:\Users\shino\Desktop\Clipboard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4581128"/>
            <a:ext cx="17272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付プレースホルダー 1"/>
          <p:cNvSpPr>
            <a:spLocks noGrp="1"/>
          </p:cNvSpPr>
          <p:nvPr>
            <p:ph type="dt" sz="half" idx="10"/>
          </p:nvPr>
        </p:nvSpPr>
        <p:spPr/>
        <p:txBody>
          <a:bodyPr/>
          <a:lstStyle/>
          <a:p>
            <a:r>
              <a:rPr kumimoji="1" lang="en-US" altLang="ja-JP" smtClean="0"/>
              <a:t>2014/12/3</a:t>
            </a:r>
            <a:endParaRPr kumimoji="1" lang="ja-JP" altLang="en-US"/>
          </a:p>
        </p:txBody>
      </p:sp>
      <p:sp>
        <p:nvSpPr>
          <p:cNvPr id="3" name="フッター プレースホルダー 2"/>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a:p>
        </p:txBody>
      </p:sp>
      <p:sp>
        <p:nvSpPr>
          <p:cNvPr id="4" name="スライド番号プレースホルダー 3"/>
          <p:cNvSpPr>
            <a:spLocks noGrp="1"/>
          </p:cNvSpPr>
          <p:nvPr>
            <p:ph type="sldNum" sz="quarter" idx="11"/>
          </p:nvPr>
        </p:nvSpPr>
        <p:spPr/>
        <p:txBody>
          <a:bodyPr/>
          <a:lstStyle/>
          <a:p>
            <a:fld id="{8E2604DD-68A4-496D-9641-23351E0C8AB9}" type="slidenum">
              <a:rPr kumimoji="1" lang="ja-JP" altLang="en-US" smtClean="0"/>
              <a:t>11</a:t>
            </a:fld>
            <a:endParaRPr kumimoji="1" lang="ja-JP" altLang="en-US"/>
          </a:p>
        </p:txBody>
      </p:sp>
      <p:sp>
        <p:nvSpPr>
          <p:cNvPr id="12" name="タイトル 4"/>
          <p:cNvSpPr txBox="1">
            <a:spLocks/>
          </p:cNvSpPr>
          <p:nvPr/>
        </p:nvSpPr>
        <p:spPr>
          <a:xfrm>
            <a:off x="35496" y="87288"/>
            <a:ext cx="7848600" cy="533400"/>
          </a:xfrm>
          <a:prstGeom prst="rect">
            <a:avLst/>
          </a:prstGeom>
        </p:spPr>
        <p:txBody>
          <a:bodyPr/>
          <a:lstStyle>
            <a:lvl1pPr algn="l" rtl="0" eaLnBrk="1" fontAlgn="base" hangingPunct="1">
              <a:spcBef>
                <a:spcPct val="0"/>
              </a:spcBef>
              <a:spcAft>
                <a:spcPct val="0"/>
              </a:spcAft>
              <a:defRPr kumimoji="1" sz="2800" b="1">
                <a:solidFill>
                  <a:srgbClr val="272776"/>
                </a:solidFill>
                <a:latin typeface="+mj-lt"/>
                <a:ea typeface="+mj-ea"/>
                <a:cs typeface="+mj-cs"/>
              </a:defRPr>
            </a:lvl1pPr>
            <a:lvl2pPr algn="l" rtl="0" eaLnBrk="1" fontAlgn="base" hangingPunct="1">
              <a:spcBef>
                <a:spcPct val="0"/>
              </a:spcBef>
              <a:spcAft>
                <a:spcPct val="0"/>
              </a:spcAft>
              <a:defRPr kumimoji="1" sz="2800" b="1">
                <a:solidFill>
                  <a:srgbClr val="272776"/>
                </a:solidFill>
                <a:latin typeface="Helvetica" charset="0"/>
                <a:ea typeface="Osaka" charset="-128"/>
              </a:defRPr>
            </a:lvl2pPr>
            <a:lvl3pPr algn="l" rtl="0" eaLnBrk="1" fontAlgn="base" hangingPunct="1">
              <a:spcBef>
                <a:spcPct val="0"/>
              </a:spcBef>
              <a:spcAft>
                <a:spcPct val="0"/>
              </a:spcAft>
              <a:defRPr kumimoji="1" sz="2800" b="1">
                <a:solidFill>
                  <a:srgbClr val="272776"/>
                </a:solidFill>
                <a:latin typeface="Helvetica" charset="0"/>
                <a:ea typeface="Osaka" charset="-128"/>
              </a:defRPr>
            </a:lvl3pPr>
            <a:lvl4pPr algn="l" rtl="0" eaLnBrk="1" fontAlgn="base" hangingPunct="1">
              <a:spcBef>
                <a:spcPct val="0"/>
              </a:spcBef>
              <a:spcAft>
                <a:spcPct val="0"/>
              </a:spcAft>
              <a:defRPr kumimoji="1" sz="2800" b="1">
                <a:solidFill>
                  <a:srgbClr val="272776"/>
                </a:solidFill>
                <a:latin typeface="Helvetica" charset="0"/>
                <a:ea typeface="Osaka" charset="-128"/>
              </a:defRPr>
            </a:lvl4pPr>
            <a:lvl5pPr algn="l" rtl="0" eaLnBrk="1" fontAlgn="base" hangingPunct="1">
              <a:spcBef>
                <a:spcPct val="0"/>
              </a:spcBef>
              <a:spcAft>
                <a:spcPct val="0"/>
              </a:spcAft>
              <a:defRPr kumimoji="1" sz="2800" b="1">
                <a:solidFill>
                  <a:srgbClr val="272776"/>
                </a:solidFill>
                <a:latin typeface="Helvetica" charset="0"/>
                <a:ea typeface="Osaka" charset="-128"/>
              </a:defRPr>
            </a:lvl5pPr>
            <a:lvl6pPr marL="457200" algn="l" rtl="0" eaLnBrk="1" fontAlgn="base" hangingPunct="1">
              <a:spcBef>
                <a:spcPct val="0"/>
              </a:spcBef>
              <a:spcAft>
                <a:spcPct val="0"/>
              </a:spcAft>
              <a:defRPr kumimoji="1" sz="2800" b="1">
                <a:solidFill>
                  <a:srgbClr val="272776"/>
                </a:solidFill>
                <a:latin typeface="Helvetica" charset="0"/>
                <a:ea typeface="Osaka" charset="-128"/>
              </a:defRPr>
            </a:lvl6pPr>
            <a:lvl7pPr marL="914400" algn="l" rtl="0" eaLnBrk="1" fontAlgn="base" hangingPunct="1">
              <a:spcBef>
                <a:spcPct val="0"/>
              </a:spcBef>
              <a:spcAft>
                <a:spcPct val="0"/>
              </a:spcAft>
              <a:defRPr kumimoji="1" sz="2800" b="1">
                <a:solidFill>
                  <a:srgbClr val="272776"/>
                </a:solidFill>
                <a:latin typeface="Helvetica" charset="0"/>
                <a:ea typeface="Osaka" charset="-128"/>
              </a:defRPr>
            </a:lvl7pPr>
            <a:lvl8pPr marL="1371600" algn="l" rtl="0" eaLnBrk="1" fontAlgn="base" hangingPunct="1">
              <a:spcBef>
                <a:spcPct val="0"/>
              </a:spcBef>
              <a:spcAft>
                <a:spcPct val="0"/>
              </a:spcAft>
              <a:defRPr kumimoji="1" sz="2800" b="1">
                <a:solidFill>
                  <a:srgbClr val="272776"/>
                </a:solidFill>
                <a:latin typeface="Helvetica" charset="0"/>
                <a:ea typeface="Osaka" charset="-128"/>
              </a:defRPr>
            </a:lvl8pPr>
            <a:lvl9pPr marL="1828800" algn="l" rtl="0" eaLnBrk="1" fontAlgn="base" hangingPunct="1">
              <a:spcBef>
                <a:spcPct val="0"/>
              </a:spcBef>
              <a:spcAft>
                <a:spcPct val="0"/>
              </a:spcAft>
              <a:defRPr kumimoji="1" sz="2800" b="1">
                <a:solidFill>
                  <a:srgbClr val="272776"/>
                </a:solidFill>
                <a:latin typeface="Helvetica" charset="0"/>
                <a:ea typeface="Osaka" charset="-128"/>
              </a:defRPr>
            </a:lvl9pPr>
          </a:lstStyle>
          <a:p>
            <a:r>
              <a:rPr lang="ja-JP" altLang="en-US" kern="0" dirty="0" smtClean="0"/>
              <a:t>低温における</a:t>
            </a:r>
            <a:r>
              <a:rPr lang="en-US" altLang="ja-JP" kern="0" dirty="0" smtClean="0"/>
              <a:t>Al</a:t>
            </a:r>
            <a:r>
              <a:rPr lang="ja-JP" altLang="en-US" kern="0" dirty="0" smtClean="0"/>
              <a:t>合金の熱伝導率（</a:t>
            </a:r>
            <a:r>
              <a:rPr lang="en-US" altLang="ja-JP" kern="0" dirty="0" smtClean="0"/>
              <a:t>JWST</a:t>
            </a:r>
            <a:r>
              <a:rPr lang="ja-JP" altLang="en-US" kern="0" dirty="0" smtClean="0"/>
              <a:t>の例）</a:t>
            </a:r>
            <a:endParaRPr lang="ja-JP" altLang="en-US" kern="0" dirty="0"/>
          </a:p>
        </p:txBody>
      </p:sp>
    </p:spTree>
    <p:extLst>
      <p:ext uri="{BB962C8B-B14F-4D97-AF65-F5344CB8AC3E}">
        <p14:creationId xmlns:p14="http://schemas.microsoft.com/office/powerpoint/2010/main" val="2549369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2014/12/3</a:t>
            </a:r>
            <a:endParaRPr kumimoji="1" lang="ja-JP" altLang="en-US"/>
          </a:p>
        </p:txBody>
      </p:sp>
      <p:sp>
        <p:nvSpPr>
          <p:cNvPr id="3" name="フッター プレースホルダー 2"/>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a:p>
        </p:txBody>
      </p:sp>
      <p:sp>
        <p:nvSpPr>
          <p:cNvPr id="4" name="スライド番号プレースホルダー 3"/>
          <p:cNvSpPr>
            <a:spLocks noGrp="1"/>
          </p:cNvSpPr>
          <p:nvPr>
            <p:ph type="sldNum" sz="quarter" idx="11"/>
          </p:nvPr>
        </p:nvSpPr>
        <p:spPr/>
        <p:txBody>
          <a:bodyPr/>
          <a:lstStyle/>
          <a:p>
            <a:fld id="{8E2604DD-68A4-496D-9641-23351E0C8AB9}" type="slidenum">
              <a:rPr kumimoji="1" lang="ja-JP" altLang="en-US" smtClean="0"/>
              <a:t>12</a:t>
            </a:fld>
            <a:endParaRPr kumimoji="1" lang="ja-JP" altLang="en-US"/>
          </a:p>
        </p:txBody>
      </p:sp>
      <p:sp>
        <p:nvSpPr>
          <p:cNvPr id="12" name="タイトル 4"/>
          <p:cNvSpPr txBox="1">
            <a:spLocks/>
          </p:cNvSpPr>
          <p:nvPr/>
        </p:nvSpPr>
        <p:spPr>
          <a:xfrm>
            <a:off x="35496" y="87288"/>
            <a:ext cx="7848600" cy="533400"/>
          </a:xfrm>
          <a:prstGeom prst="rect">
            <a:avLst/>
          </a:prstGeom>
        </p:spPr>
        <p:txBody>
          <a:bodyPr/>
          <a:lstStyle>
            <a:lvl1pPr algn="l" rtl="0" eaLnBrk="1" fontAlgn="base" hangingPunct="1">
              <a:spcBef>
                <a:spcPct val="0"/>
              </a:spcBef>
              <a:spcAft>
                <a:spcPct val="0"/>
              </a:spcAft>
              <a:defRPr kumimoji="1" sz="2800" b="1">
                <a:solidFill>
                  <a:srgbClr val="272776"/>
                </a:solidFill>
                <a:latin typeface="+mj-lt"/>
                <a:ea typeface="+mj-ea"/>
                <a:cs typeface="+mj-cs"/>
              </a:defRPr>
            </a:lvl1pPr>
            <a:lvl2pPr algn="l" rtl="0" eaLnBrk="1" fontAlgn="base" hangingPunct="1">
              <a:spcBef>
                <a:spcPct val="0"/>
              </a:spcBef>
              <a:spcAft>
                <a:spcPct val="0"/>
              </a:spcAft>
              <a:defRPr kumimoji="1" sz="2800" b="1">
                <a:solidFill>
                  <a:srgbClr val="272776"/>
                </a:solidFill>
                <a:latin typeface="Helvetica" charset="0"/>
                <a:ea typeface="Osaka" charset="-128"/>
              </a:defRPr>
            </a:lvl2pPr>
            <a:lvl3pPr algn="l" rtl="0" eaLnBrk="1" fontAlgn="base" hangingPunct="1">
              <a:spcBef>
                <a:spcPct val="0"/>
              </a:spcBef>
              <a:spcAft>
                <a:spcPct val="0"/>
              </a:spcAft>
              <a:defRPr kumimoji="1" sz="2800" b="1">
                <a:solidFill>
                  <a:srgbClr val="272776"/>
                </a:solidFill>
                <a:latin typeface="Helvetica" charset="0"/>
                <a:ea typeface="Osaka" charset="-128"/>
              </a:defRPr>
            </a:lvl3pPr>
            <a:lvl4pPr algn="l" rtl="0" eaLnBrk="1" fontAlgn="base" hangingPunct="1">
              <a:spcBef>
                <a:spcPct val="0"/>
              </a:spcBef>
              <a:spcAft>
                <a:spcPct val="0"/>
              </a:spcAft>
              <a:defRPr kumimoji="1" sz="2800" b="1">
                <a:solidFill>
                  <a:srgbClr val="272776"/>
                </a:solidFill>
                <a:latin typeface="Helvetica" charset="0"/>
                <a:ea typeface="Osaka" charset="-128"/>
              </a:defRPr>
            </a:lvl4pPr>
            <a:lvl5pPr algn="l" rtl="0" eaLnBrk="1" fontAlgn="base" hangingPunct="1">
              <a:spcBef>
                <a:spcPct val="0"/>
              </a:spcBef>
              <a:spcAft>
                <a:spcPct val="0"/>
              </a:spcAft>
              <a:defRPr kumimoji="1" sz="2800" b="1">
                <a:solidFill>
                  <a:srgbClr val="272776"/>
                </a:solidFill>
                <a:latin typeface="Helvetica" charset="0"/>
                <a:ea typeface="Osaka" charset="-128"/>
              </a:defRPr>
            </a:lvl5pPr>
            <a:lvl6pPr marL="457200" algn="l" rtl="0" eaLnBrk="1" fontAlgn="base" hangingPunct="1">
              <a:spcBef>
                <a:spcPct val="0"/>
              </a:spcBef>
              <a:spcAft>
                <a:spcPct val="0"/>
              </a:spcAft>
              <a:defRPr kumimoji="1" sz="2800" b="1">
                <a:solidFill>
                  <a:srgbClr val="272776"/>
                </a:solidFill>
                <a:latin typeface="Helvetica" charset="0"/>
                <a:ea typeface="Osaka" charset="-128"/>
              </a:defRPr>
            </a:lvl6pPr>
            <a:lvl7pPr marL="914400" algn="l" rtl="0" eaLnBrk="1" fontAlgn="base" hangingPunct="1">
              <a:spcBef>
                <a:spcPct val="0"/>
              </a:spcBef>
              <a:spcAft>
                <a:spcPct val="0"/>
              </a:spcAft>
              <a:defRPr kumimoji="1" sz="2800" b="1">
                <a:solidFill>
                  <a:srgbClr val="272776"/>
                </a:solidFill>
                <a:latin typeface="Helvetica" charset="0"/>
                <a:ea typeface="Osaka" charset="-128"/>
              </a:defRPr>
            </a:lvl7pPr>
            <a:lvl8pPr marL="1371600" algn="l" rtl="0" eaLnBrk="1" fontAlgn="base" hangingPunct="1">
              <a:spcBef>
                <a:spcPct val="0"/>
              </a:spcBef>
              <a:spcAft>
                <a:spcPct val="0"/>
              </a:spcAft>
              <a:defRPr kumimoji="1" sz="2800" b="1">
                <a:solidFill>
                  <a:srgbClr val="272776"/>
                </a:solidFill>
                <a:latin typeface="Helvetica" charset="0"/>
                <a:ea typeface="Osaka" charset="-128"/>
              </a:defRPr>
            </a:lvl8pPr>
            <a:lvl9pPr marL="1828800" algn="l" rtl="0" eaLnBrk="1" fontAlgn="base" hangingPunct="1">
              <a:spcBef>
                <a:spcPct val="0"/>
              </a:spcBef>
              <a:spcAft>
                <a:spcPct val="0"/>
              </a:spcAft>
              <a:defRPr kumimoji="1" sz="2800" b="1">
                <a:solidFill>
                  <a:srgbClr val="272776"/>
                </a:solidFill>
                <a:latin typeface="Helvetica" charset="0"/>
                <a:ea typeface="Osaka" charset="-128"/>
              </a:defRPr>
            </a:lvl9pPr>
          </a:lstStyle>
          <a:p>
            <a:r>
              <a:rPr lang="en-US" altLang="ja-JP" kern="0" dirty="0" smtClean="0"/>
              <a:t>SPICA</a:t>
            </a:r>
            <a:r>
              <a:rPr lang="ja-JP" altLang="en-US" kern="0" dirty="0" smtClean="0"/>
              <a:t>ミッション部へ使用予定の部材</a:t>
            </a:r>
            <a:endParaRPr lang="ja-JP" altLang="en-US" kern="0" dirty="0"/>
          </a:p>
        </p:txBody>
      </p:sp>
      <p:graphicFrame>
        <p:nvGraphicFramePr>
          <p:cNvPr id="11" name="表 10"/>
          <p:cNvGraphicFramePr>
            <a:graphicFrameLocks noGrp="1"/>
          </p:cNvGraphicFramePr>
          <p:nvPr>
            <p:extLst>
              <p:ext uri="{D42A27DB-BD31-4B8C-83A1-F6EECF244321}">
                <p14:modId xmlns:p14="http://schemas.microsoft.com/office/powerpoint/2010/main" val="2658886574"/>
              </p:ext>
            </p:extLst>
          </p:nvPr>
        </p:nvGraphicFramePr>
        <p:xfrm>
          <a:off x="276225" y="889000"/>
          <a:ext cx="8558212" cy="4876800"/>
        </p:xfrm>
        <a:graphic>
          <a:graphicData uri="http://schemas.openxmlformats.org/drawingml/2006/table">
            <a:tbl>
              <a:tblPr firstRow="1" bandRow="1">
                <a:tableStyleId>{073A0DAA-6AF3-43AB-8588-CEC1D06C72B9}</a:tableStyleId>
              </a:tblPr>
              <a:tblGrid>
                <a:gridCol w="1556042"/>
                <a:gridCol w="2279459"/>
                <a:gridCol w="1105607"/>
                <a:gridCol w="682472"/>
                <a:gridCol w="682474"/>
                <a:gridCol w="791668"/>
                <a:gridCol w="1460490"/>
              </a:tblGrid>
              <a:tr h="304800">
                <a:tc rowSpan="2">
                  <a:txBody>
                    <a:bodyPr/>
                    <a:lstStyle/>
                    <a:p>
                      <a:pPr algn="ctr"/>
                      <a:r>
                        <a:rPr kumimoji="1" lang="en-US" altLang="ja-JP" sz="1400" dirty="0" smtClean="0"/>
                        <a:t>Materials</a:t>
                      </a:r>
                      <a:endParaRPr kumimoji="1" lang="ja-JP" altLang="en-US" sz="1400" dirty="0"/>
                    </a:p>
                  </a:txBody>
                  <a:tcPr marL="91451" marR="91451" marT="45707" marB="45707"/>
                </a:tc>
                <a:tc rowSpan="2">
                  <a:txBody>
                    <a:bodyPr/>
                    <a:lstStyle/>
                    <a:p>
                      <a:pPr algn="ctr"/>
                      <a:r>
                        <a:rPr kumimoji="1" lang="en-US" altLang="ja-JP" sz="1400" dirty="0" smtClean="0"/>
                        <a:t>Applications</a:t>
                      </a:r>
                      <a:endParaRPr kumimoji="1" lang="ja-JP" altLang="en-US" sz="1400" dirty="0"/>
                    </a:p>
                  </a:txBody>
                  <a:tcPr marL="91451" marR="91451" marT="45707" marB="45707"/>
                </a:tc>
                <a:tc rowSpan="2">
                  <a:txBody>
                    <a:bodyPr/>
                    <a:lstStyle/>
                    <a:p>
                      <a:pPr algn="ctr"/>
                      <a:r>
                        <a:rPr kumimoji="1" lang="en-US" altLang="ja-JP" sz="1400" dirty="0" smtClean="0"/>
                        <a:t>Temp</a:t>
                      </a:r>
                    </a:p>
                    <a:p>
                      <a:pPr algn="ctr"/>
                      <a:r>
                        <a:rPr kumimoji="1" lang="en-US" altLang="ja-JP" sz="1400" baseline="0" dirty="0" smtClean="0"/>
                        <a:t> regions</a:t>
                      </a:r>
                      <a:endParaRPr kumimoji="1" lang="ja-JP" altLang="en-US" sz="1400" dirty="0"/>
                    </a:p>
                  </a:txBody>
                  <a:tcPr marL="91451" marR="91451" marT="45707" marB="45707">
                    <a:lnR w="12700" cap="flat" cmpd="sng" algn="ctr">
                      <a:solidFill>
                        <a:schemeClr val="bg1">
                          <a:lumMod val="50000"/>
                        </a:schemeClr>
                      </a:solidFill>
                      <a:prstDash val="solid"/>
                      <a:round/>
                      <a:headEnd type="none" w="med" len="med"/>
                      <a:tailEnd type="none" w="med" len="med"/>
                    </a:lnR>
                  </a:tcPr>
                </a:tc>
                <a:tc gridSpan="3">
                  <a:txBody>
                    <a:bodyPr/>
                    <a:lstStyle/>
                    <a:p>
                      <a:pPr algn="ctr"/>
                      <a:r>
                        <a:rPr kumimoji="1" lang="en-US" altLang="ja-JP" sz="1400" dirty="0" smtClean="0"/>
                        <a:t>Measurement</a:t>
                      </a:r>
                      <a:endParaRPr kumimoji="1" lang="ja-JP" altLang="en-US" sz="1400" baseline="30000" dirty="0"/>
                    </a:p>
                  </a:txBody>
                  <a:tcPr marL="91451" marR="91451" marT="45707" marB="45707">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tcPr>
                </a:tc>
                <a:tc hMerge="1">
                  <a:txBody>
                    <a:bodyPr/>
                    <a:lstStyle/>
                    <a:p>
                      <a:pPr algn="ctr"/>
                      <a:endParaRPr kumimoji="1" lang="ja-JP" altLang="en-US" sz="1400" baseline="30000" dirty="0"/>
                    </a:p>
                  </a:txBody>
                  <a:tcPr>
                    <a:lnB w="12700" cap="flat" cmpd="sng" algn="ctr">
                      <a:solidFill>
                        <a:schemeClr val="tx1"/>
                      </a:solidFill>
                      <a:prstDash val="solid"/>
                      <a:round/>
                      <a:headEnd type="none" w="med" len="med"/>
                      <a:tailEnd type="none" w="med" len="med"/>
                    </a:lnB>
                  </a:tcPr>
                </a:tc>
                <a:tc hMerge="1">
                  <a:txBody>
                    <a:bodyPr/>
                    <a:lstStyle/>
                    <a:p>
                      <a:pPr algn="ctr"/>
                      <a:endParaRPr kumimoji="1" lang="ja-JP" altLang="en-US" sz="1400" baseline="30000" dirty="0"/>
                    </a:p>
                  </a:txBody>
                  <a:tcPr>
                    <a:lnB w="12700" cap="flat" cmpd="sng" algn="ctr">
                      <a:solidFill>
                        <a:schemeClr val="tx1"/>
                      </a:solidFill>
                      <a:prstDash val="solid"/>
                      <a:round/>
                      <a:headEnd type="none" w="med" len="med"/>
                      <a:tailEnd type="none" w="med" len="med"/>
                    </a:lnB>
                  </a:tcPr>
                </a:tc>
                <a:tc rowSpan="2">
                  <a:txBody>
                    <a:bodyPr/>
                    <a:lstStyle/>
                    <a:p>
                      <a:pPr algn="ctr"/>
                      <a:r>
                        <a:rPr kumimoji="1" lang="en-US" altLang="ja-JP" sz="1400" dirty="0" smtClean="0"/>
                        <a:t>Note</a:t>
                      </a:r>
                      <a:endParaRPr kumimoji="1" lang="ja-JP" altLang="en-US" sz="1400" dirty="0"/>
                    </a:p>
                  </a:txBody>
                  <a:tcPr marL="91451" marR="91451" marT="45707" marB="45707">
                    <a:lnL w="12700" cap="flat" cmpd="sng" algn="ctr">
                      <a:solidFill>
                        <a:schemeClr val="bg1">
                          <a:lumMod val="50000"/>
                        </a:schemeClr>
                      </a:solidFill>
                      <a:prstDash val="solid"/>
                      <a:round/>
                      <a:headEnd type="none" w="med" len="med"/>
                      <a:tailEnd type="none" w="med" len="med"/>
                    </a:lnL>
                  </a:tcPr>
                </a:tc>
              </a:tr>
              <a:tr h="3048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400" dirty="0" smtClean="0">
                          <a:solidFill>
                            <a:schemeClr val="bg1"/>
                          </a:solidFill>
                        </a:rPr>
                        <a:t>TC</a:t>
                      </a:r>
                      <a:r>
                        <a:rPr kumimoji="1" lang="en-US" altLang="ja-JP" sz="1400" baseline="30000" dirty="0" smtClean="0">
                          <a:solidFill>
                            <a:schemeClr val="bg1"/>
                          </a:solidFill>
                        </a:rPr>
                        <a:t>1)</a:t>
                      </a:r>
                      <a:endParaRPr kumimoji="1" lang="ja-JP" altLang="en-US" sz="1400" baseline="30000" dirty="0">
                        <a:solidFill>
                          <a:schemeClr val="bg1"/>
                        </a:solidFill>
                      </a:endParaRPr>
                    </a:p>
                  </a:txBody>
                  <a:tcPr marL="91451" marR="91451" marT="45707" marB="45707">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algn="ctr"/>
                      <a:r>
                        <a:rPr kumimoji="1" lang="en-US" altLang="ja-JP" sz="1400" dirty="0" smtClean="0">
                          <a:solidFill>
                            <a:schemeClr val="bg1"/>
                          </a:solidFill>
                        </a:rPr>
                        <a:t>SC</a:t>
                      </a:r>
                      <a:r>
                        <a:rPr kumimoji="1" lang="en-US" altLang="ja-JP" sz="1400" baseline="30000" dirty="0" smtClean="0">
                          <a:solidFill>
                            <a:schemeClr val="bg1"/>
                          </a:solidFill>
                        </a:rPr>
                        <a:t>2)</a:t>
                      </a:r>
                      <a:endParaRPr kumimoji="1" lang="ja-JP" altLang="en-US" sz="1400" baseline="30000" dirty="0">
                        <a:solidFill>
                          <a:schemeClr val="bg1"/>
                        </a:solidFill>
                      </a:endParaRPr>
                    </a:p>
                  </a:txBody>
                  <a:tcPr marL="91451" marR="91451" marT="45707" marB="45707">
                    <a:lnT w="1270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algn="ctr"/>
                      <a:r>
                        <a:rPr kumimoji="1" lang="en-US" altLang="ja-JP" sz="1400" dirty="0" smtClean="0">
                          <a:solidFill>
                            <a:schemeClr val="bg1"/>
                          </a:solidFill>
                        </a:rPr>
                        <a:t>CTE</a:t>
                      </a:r>
                      <a:r>
                        <a:rPr kumimoji="1" lang="en-US" altLang="ja-JP" sz="1400" baseline="30000" dirty="0" smtClean="0">
                          <a:solidFill>
                            <a:schemeClr val="bg1"/>
                          </a:solidFill>
                        </a:rPr>
                        <a:t>3)</a:t>
                      </a:r>
                      <a:endParaRPr kumimoji="1" lang="ja-JP" altLang="en-US" sz="1400" baseline="30000" dirty="0">
                        <a:solidFill>
                          <a:schemeClr val="bg1"/>
                        </a:solidFill>
                      </a:endParaRPr>
                    </a:p>
                  </a:txBody>
                  <a:tcPr marL="91451" marR="91451" marT="45707" marB="45707">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vMerge="1">
                  <a:txBody>
                    <a:bodyPr/>
                    <a:lstStyle/>
                    <a:p>
                      <a:endParaRPr kumimoji="1" lang="ja-JP" altLang="en-US"/>
                    </a:p>
                  </a:txBody>
                  <a:tcPr/>
                </a:tc>
              </a:tr>
              <a:tr h="304800">
                <a:tc>
                  <a:txBody>
                    <a:bodyPr/>
                    <a:lstStyle/>
                    <a:p>
                      <a:r>
                        <a:rPr kumimoji="1" lang="en-US" altLang="ja-JP" sz="1400" dirty="0" smtClean="0"/>
                        <a:t>Al-alloy A1050</a:t>
                      </a:r>
                      <a:endParaRPr kumimoji="1" lang="ja-JP" altLang="en-US" sz="1400" dirty="0"/>
                    </a:p>
                  </a:txBody>
                  <a:tcPr marL="91451" marR="91451" marT="45707" marB="45707"/>
                </a:tc>
                <a:tc>
                  <a:txBody>
                    <a:bodyPr/>
                    <a:lstStyle/>
                    <a:p>
                      <a:pPr algn="ctr"/>
                      <a:r>
                        <a:rPr kumimoji="1" lang="en-US" altLang="ja-JP" sz="1400" dirty="0" smtClean="0"/>
                        <a:t>Thermal shield</a:t>
                      </a:r>
                      <a:endParaRPr kumimoji="1" lang="ja-JP" altLang="en-US" sz="1400" dirty="0"/>
                    </a:p>
                  </a:txBody>
                  <a:tcPr marL="91451" marR="91451" marT="45707" marB="45707"/>
                </a:tc>
                <a:tc>
                  <a:txBody>
                    <a:bodyPr/>
                    <a:lstStyle/>
                    <a:p>
                      <a:pPr algn="ctr"/>
                      <a:r>
                        <a:rPr kumimoji="1" lang="en-US" altLang="ja-JP" sz="1400" dirty="0" smtClean="0"/>
                        <a:t>10 </a:t>
                      </a:r>
                      <a:r>
                        <a:rPr kumimoji="1" lang="ja-JP" altLang="en-US" sz="1400" dirty="0" smtClean="0"/>
                        <a:t>～</a:t>
                      </a:r>
                      <a:r>
                        <a:rPr kumimoji="1" lang="en-US" altLang="ja-JP" sz="1400" dirty="0" smtClean="0"/>
                        <a:t> 150K</a:t>
                      </a:r>
                      <a:endParaRPr kumimoji="1" lang="ja-JP" altLang="en-US" sz="1400" dirty="0"/>
                    </a:p>
                  </a:txBody>
                  <a:tcPr marL="91451" marR="91451" marT="45707" marB="45707"/>
                </a:tc>
                <a:tc>
                  <a:txBody>
                    <a:bodyPr/>
                    <a:lstStyle/>
                    <a:p>
                      <a:pPr algn="ctr"/>
                      <a:r>
                        <a:rPr kumimoji="1" lang="ja-JP" altLang="en-US" sz="1400" dirty="0" smtClean="0"/>
                        <a:t>○</a:t>
                      </a:r>
                      <a:endParaRPr kumimoji="1" lang="ja-JP" altLang="en-US" sz="1400" dirty="0"/>
                    </a:p>
                  </a:txBody>
                  <a:tcPr marL="91451" marR="91451" marT="45707" marB="45707">
                    <a:lnT w="28575" cap="flat" cmpd="sng" algn="ctr">
                      <a:solidFill>
                        <a:schemeClr val="bg1"/>
                      </a:solidFill>
                      <a:prstDash val="solid"/>
                      <a:round/>
                      <a:headEnd type="none" w="med" len="med"/>
                      <a:tailEnd type="none" w="med" len="med"/>
                    </a:lnT>
                  </a:tcPr>
                </a:tc>
                <a:tc>
                  <a:txBody>
                    <a:bodyPr/>
                    <a:lstStyle/>
                    <a:p>
                      <a:pPr algn="ctr"/>
                      <a:endParaRPr kumimoji="1" lang="ja-JP" altLang="en-US" sz="1400" dirty="0"/>
                    </a:p>
                  </a:txBody>
                  <a:tcPr marL="91451" marR="91451" marT="45707" marB="45707">
                    <a:lnT w="28575" cap="flat" cmpd="sng" algn="ctr">
                      <a:solidFill>
                        <a:schemeClr val="bg1"/>
                      </a:solidFill>
                      <a:prstDash val="solid"/>
                      <a:round/>
                      <a:headEnd type="none" w="med" len="med"/>
                      <a:tailEnd type="none" w="med" len="med"/>
                    </a:lnT>
                  </a:tcPr>
                </a:tc>
                <a:tc>
                  <a:txBody>
                    <a:bodyPr/>
                    <a:lstStyle/>
                    <a:p>
                      <a:pPr algn="ctr"/>
                      <a:endParaRPr kumimoji="1" lang="ja-JP" altLang="en-US" sz="1400" dirty="0"/>
                    </a:p>
                  </a:txBody>
                  <a:tcPr marL="91451" marR="91451" marT="45707" marB="45707">
                    <a:lnT w="28575" cap="flat" cmpd="sng" algn="ctr">
                      <a:solidFill>
                        <a:schemeClr val="bg1"/>
                      </a:solidFill>
                      <a:prstDash val="solid"/>
                      <a:round/>
                      <a:headEnd type="none" w="med" len="med"/>
                      <a:tailEnd type="none" w="med" len="med"/>
                    </a:lnT>
                  </a:tcPr>
                </a:tc>
                <a:tc>
                  <a:txBody>
                    <a:bodyPr/>
                    <a:lstStyle/>
                    <a:p>
                      <a:pPr algn="ctr"/>
                      <a:endParaRPr kumimoji="1" lang="ja-JP" altLang="en-US" sz="1400" dirty="0"/>
                    </a:p>
                  </a:txBody>
                  <a:tcPr marL="91451" marR="91451" marT="45707" marB="45707"/>
                </a:tc>
              </a:tr>
              <a:tr h="304800">
                <a:tc>
                  <a:txBody>
                    <a:bodyPr/>
                    <a:lstStyle/>
                    <a:p>
                      <a:r>
                        <a:rPr kumimoji="1" lang="en-US" altLang="ja-JP" sz="1400" dirty="0" smtClean="0"/>
                        <a:t>Al-alloy A6061</a:t>
                      </a:r>
                      <a:endParaRPr kumimoji="1" lang="ja-JP" altLang="en-US" sz="1400" dirty="0"/>
                    </a:p>
                  </a:txBody>
                  <a:tcPr marL="91451" marR="91451" marT="45707" marB="45707"/>
                </a:tc>
                <a:tc>
                  <a:txBody>
                    <a:bodyPr/>
                    <a:lstStyle/>
                    <a:p>
                      <a:pPr algn="ctr"/>
                      <a:r>
                        <a:rPr kumimoji="1" lang="en-US" altLang="ja-JP" sz="1400" dirty="0" smtClean="0"/>
                        <a:t>Thermal shield</a:t>
                      </a:r>
                      <a:endParaRPr kumimoji="1" lang="ja-JP" altLang="en-US" sz="1400" dirty="0"/>
                    </a:p>
                  </a:txBody>
                  <a:tcPr marL="91451" marR="91451" marT="45707" marB="45707"/>
                </a:tc>
                <a:tc>
                  <a:txBody>
                    <a:bodyPr/>
                    <a:lstStyle/>
                    <a:p>
                      <a:pPr algn="ctr"/>
                      <a:r>
                        <a:rPr kumimoji="1" lang="en-US" altLang="ja-JP" sz="1400" dirty="0" smtClean="0"/>
                        <a:t>10 </a:t>
                      </a:r>
                      <a:r>
                        <a:rPr kumimoji="1" lang="ja-JP" altLang="en-US" sz="1400" dirty="0" smtClean="0"/>
                        <a:t>～</a:t>
                      </a:r>
                      <a:r>
                        <a:rPr kumimoji="1" lang="en-US" altLang="ja-JP" sz="1400" dirty="0" smtClean="0"/>
                        <a:t>150K</a:t>
                      </a:r>
                      <a:endParaRPr kumimoji="1" lang="ja-JP" altLang="en-US" sz="1400" dirty="0"/>
                    </a:p>
                  </a:txBody>
                  <a:tcPr marL="91451" marR="91451" marT="45707" marB="45707"/>
                </a:tc>
                <a:tc>
                  <a:txBody>
                    <a:bodyPr/>
                    <a:lstStyle/>
                    <a:p>
                      <a:pPr algn="ctr"/>
                      <a:r>
                        <a:rPr kumimoji="1" lang="ja-JP" altLang="en-US" sz="1400" dirty="0" smtClean="0"/>
                        <a:t>○</a:t>
                      </a:r>
                      <a:endParaRPr kumimoji="1" lang="ja-JP" altLang="en-US" sz="1400" dirty="0"/>
                    </a:p>
                  </a:txBody>
                  <a:tcPr marL="91451" marR="91451" marT="45707" marB="45707"/>
                </a:tc>
                <a:tc>
                  <a:txBody>
                    <a:bodyPr/>
                    <a:lstStyle/>
                    <a:p>
                      <a:pPr algn="ctr"/>
                      <a:endParaRPr kumimoji="1" lang="ja-JP" altLang="en-US" sz="1400" dirty="0"/>
                    </a:p>
                  </a:txBody>
                  <a:tcPr marL="91451" marR="91451" marT="45707" marB="45707"/>
                </a:tc>
                <a:tc>
                  <a:txBody>
                    <a:bodyPr/>
                    <a:lstStyle/>
                    <a:p>
                      <a:pPr algn="ctr"/>
                      <a:endParaRPr kumimoji="1" lang="ja-JP" altLang="en-US" sz="1400"/>
                    </a:p>
                  </a:txBody>
                  <a:tcPr marL="91451" marR="91451" marT="45707" marB="45707"/>
                </a:tc>
                <a:tc>
                  <a:txBody>
                    <a:bodyPr/>
                    <a:lstStyle/>
                    <a:p>
                      <a:pPr algn="ctr"/>
                      <a:endParaRPr kumimoji="1" lang="ja-JP" altLang="en-US" sz="1400" dirty="0"/>
                    </a:p>
                  </a:txBody>
                  <a:tcPr marL="91451" marR="91451" marT="45707" marB="45707"/>
                </a:tc>
              </a:tr>
              <a:tr h="304800">
                <a:tc>
                  <a:txBody>
                    <a:bodyPr/>
                    <a:lstStyle/>
                    <a:p>
                      <a:r>
                        <a:rPr kumimoji="1" lang="en-US" altLang="ja-JP" sz="1400" dirty="0" smtClean="0"/>
                        <a:t>Al-alloy A6063</a:t>
                      </a:r>
                      <a:endParaRPr kumimoji="1" lang="ja-JP" altLang="en-US" sz="1400" dirty="0"/>
                    </a:p>
                  </a:txBody>
                  <a:tcPr marL="91451" marR="91451" marT="45707" marB="45707"/>
                </a:tc>
                <a:tc>
                  <a:txBody>
                    <a:bodyPr/>
                    <a:lstStyle/>
                    <a:p>
                      <a:pPr algn="ctr"/>
                      <a:r>
                        <a:rPr kumimoji="1" lang="en-US" altLang="ja-JP" sz="1400" dirty="0" smtClean="0"/>
                        <a:t>Thermal shield</a:t>
                      </a:r>
                      <a:endParaRPr kumimoji="1" lang="ja-JP" altLang="en-US" sz="1400" dirty="0"/>
                    </a:p>
                  </a:txBody>
                  <a:tcPr marL="91451" marR="91451" marT="45707" marB="45707"/>
                </a:tc>
                <a:tc>
                  <a:txBody>
                    <a:bodyPr/>
                    <a:lstStyle/>
                    <a:p>
                      <a:pPr algn="ctr"/>
                      <a:r>
                        <a:rPr kumimoji="1" lang="en-US" altLang="ja-JP" sz="1400" dirty="0" smtClean="0"/>
                        <a:t>10 </a:t>
                      </a:r>
                      <a:r>
                        <a:rPr kumimoji="1" lang="ja-JP" altLang="en-US" sz="1400" dirty="0" smtClean="0"/>
                        <a:t>～</a:t>
                      </a:r>
                      <a:r>
                        <a:rPr kumimoji="1" lang="en-US" altLang="ja-JP" sz="1400" dirty="0" smtClean="0"/>
                        <a:t> 150K</a:t>
                      </a:r>
                      <a:endParaRPr kumimoji="1" lang="ja-JP" altLang="en-US" sz="1400" dirty="0"/>
                    </a:p>
                  </a:txBody>
                  <a:tcPr marL="91451" marR="91451" marT="45707" marB="45707"/>
                </a:tc>
                <a:tc>
                  <a:txBody>
                    <a:bodyPr/>
                    <a:lstStyle/>
                    <a:p>
                      <a:pPr algn="ctr"/>
                      <a:r>
                        <a:rPr kumimoji="1" lang="ja-JP" altLang="en-US" sz="1400" dirty="0" smtClean="0"/>
                        <a:t>○</a:t>
                      </a:r>
                      <a:endParaRPr kumimoji="1" lang="ja-JP" altLang="en-US" sz="1400" dirty="0"/>
                    </a:p>
                  </a:txBody>
                  <a:tcPr marL="91451" marR="91451" marT="45707" marB="45707"/>
                </a:tc>
                <a:tc>
                  <a:txBody>
                    <a:bodyPr/>
                    <a:lstStyle/>
                    <a:p>
                      <a:pPr algn="ctr"/>
                      <a:endParaRPr kumimoji="1" lang="ja-JP" altLang="en-US" sz="1400" dirty="0"/>
                    </a:p>
                  </a:txBody>
                  <a:tcPr marL="91451" marR="91451" marT="45707" marB="45707"/>
                </a:tc>
                <a:tc>
                  <a:txBody>
                    <a:bodyPr/>
                    <a:lstStyle/>
                    <a:p>
                      <a:pPr algn="ctr"/>
                      <a:endParaRPr kumimoji="1" lang="ja-JP" altLang="en-US" sz="1400"/>
                    </a:p>
                  </a:txBody>
                  <a:tcPr marL="91451" marR="91451" marT="45707" marB="45707"/>
                </a:tc>
                <a:tc>
                  <a:txBody>
                    <a:bodyPr/>
                    <a:lstStyle/>
                    <a:p>
                      <a:pPr algn="ctr"/>
                      <a:endParaRPr kumimoji="1" lang="ja-JP" altLang="en-US" sz="1400"/>
                    </a:p>
                  </a:txBody>
                  <a:tcPr marL="91451" marR="91451" marT="45707" marB="45707"/>
                </a:tc>
              </a:tr>
              <a:tr h="304800">
                <a:tc>
                  <a:txBody>
                    <a:bodyPr/>
                    <a:lstStyle/>
                    <a:p>
                      <a:r>
                        <a:rPr kumimoji="1" lang="en-US" altLang="ja-JP" sz="1400" dirty="0" smtClean="0"/>
                        <a:t>Al-alloy ST-60</a:t>
                      </a:r>
                      <a:endParaRPr kumimoji="1" lang="ja-JP" altLang="en-US" sz="1400" dirty="0"/>
                    </a:p>
                  </a:txBody>
                  <a:tcPr marL="91451" marR="91451" marT="45707" marB="45707"/>
                </a:tc>
                <a:tc>
                  <a:txBody>
                    <a:bodyPr/>
                    <a:lstStyle/>
                    <a:p>
                      <a:pPr algn="ctr"/>
                      <a:r>
                        <a:rPr kumimoji="1" lang="en-US" altLang="ja-JP" sz="1400" dirty="0" smtClean="0"/>
                        <a:t>Thermal</a:t>
                      </a:r>
                      <a:r>
                        <a:rPr kumimoji="1" lang="en-US" altLang="ja-JP" sz="1400" baseline="0" dirty="0" smtClean="0"/>
                        <a:t> shield</a:t>
                      </a:r>
                      <a:endParaRPr kumimoji="1" lang="ja-JP" altLang="en-US" sz="1400" dirty="0"/>
                    </a:p>
                  </a:txBody>
                  <a:tcPr marL="91451" marR="91451" marT="45707" marB="45707"/>
                </a:tc>
                <a:tc>
                  <a:txBody>
                    <a:bodyPr/>
                    <a:lstStyle/>
                    <a:p>
                      <a:pPr algn="ctr"/>
                      <a:r>
                        <a:rPr kumimoji="1" lang="en-US" altLang="ja-JP" sz="1400" dirty="0" smtClean="0"/>
                        <a:t>10 </a:t>
                      </a:r>
                      <a:r>
                        <a:rPr kumimoji="1" lang="ja-JP" altLang="en-US" sz="1400" dirty="0" smtClean="0"/>
                        <a:t>～</a:t>
                      </a:r>
                      <a:r>
                        <a:rPr kumimoji="1" lang="en-US" altLang="ja-JP" sz="1400" dirty="0" smtClean="0"/>
                        <a:t> 150K</a:t>
                      </a:r>
                      <a:endParaRPr kumimoji="1" lang="ja-JP" altLang="en-US" sz="1400" dirty="0"/>
                    </a:p>
                  </a:txBody>
                  <a:tcPr marL="91451" marR="91451" marT="45707" marB="45707"/>
                </a:tc>
                <a:tc>
                  <a:txBody>
                    <a:bodyPr/>
                    <a:lstStyle/>
                    <a:p>
                      <a:pPr algn="ctr"/>
                      <a:r>
                        <a:rPr kumimoji="1" lang="ja-JP" altLang="en-US" sz="1400" dirty="0" smtClean="0"/>
                        <a:t>○</a:t>
                      </a:r>
                      <a:endParaRPr kumimoji="1" lang="ja-JP" altLang="en-US" sz="1400" dirty="0"/>
                    </a:p>
                  </a:txBody>
                  <a:tcPr marL="91451" marR="91451" marT="45707" marB="45707"/>
                </a:tc>
                <a:tc>
                  <a:txBody>
                    <a:bodyPr/>
                    <a:lstStyle/>
                    <a:p>
                      <a:pPr algn="ctr"/>
                      <a:endParaRPr kumimoji="1" lang="ja-JP" altLang="en-US" sz="1400" dirty="0"/>
                    </a:p>
                  </a:txBody>
                  <a:tcPr marL="91451" marR="91451" marT="45707" marB="45707"/>
                </a:tc>
                <a:tc>
                  <a:txBody>
                    <a:bodyPr/>
                    <a:lstStyle/>
                    <a:p>
                      <a:pPr algn="ctr"/>
                      <a:endParaRPr kumimoji="1" lang="ja-JP" altLang="en-US" sz="1400"/>
                    </a:p>
                  </a:txBody>
                  <a:tcPr marL="91451" marR="91451" marT="45707" marB="45707"/>
                </a:tc>
                <a:tc>
                  <a:txBody>
                    <a:bodyPr/>
                    <a:lstStyle/>
                    <a:p>
                      <a:pPr algn="ctr"/>
                      <a:r>
                        <a:rPr kumimoji="1" lang="en-US" altLang="ja-JP" sz="1400" dirty="0" smtClean="0"/>
                        <a:t>Option</a:t>
                      </a:r>
                      <a:endParaRPr kumimoji="1" lang="ja-JP" altLang="en-US" sz="1400" dirty="0"/>
                    </a:p>
                  </a:txBody>
                  <a:tcPr marL="91451" marR="91451" marT="45707" marB="45707"/>
                </a:tc>
              </a:tr>
              <a:tr h="304800">
                <a:tc>
                  <a:txBody>
                    <a:bodyPr/>
                    <a:lstStyle/>
                    <a:p>
                      <a:r>
                        <a:rPr kumimoji="1" lang="en-US" altLang="ja-JP" sz="1400" dirty="0" smtClean="0"/>
                        <a:t>Low-k CFRP</a:t>
                      </a:r>
                      <a:endParaRPr kumimoji="1" lang="ja-JP" altLang="en-US" sz="1400" dirty="0"/>
                    </a:p>
                  </a:txBody>
                  <a:tcPr marL="91451" marR="91451" marT="45707" marB="45707"/>
                </a:tc>
                <a:tc>
                  <a:txBody>
                    <a:bodyPr/>
                    <a:lstStyle/>
                    <a:p>
                      <a:pPr algn="ctr"/>
                      <a:r>
                        <a:rPr kumimoji="1" lang="en-US" altLang="ja-JP" sz="1400" dirty="0" smtClean="0"/>
                        <a:t>Main truss</a:t>
                      </a:r>
                      <a:endParaRPr kumimoji="1" lang="ja-JP" altLang="en-US" sz="1400" dirty="0"/>
                    </a:p>
                  </a:txBody>
                  <a:tcPr marL="91451" marR="91451" marT="45707" marB="45707"/>
                </a:tc>
                <a:tc>
                  <a:txBody>
                    <a:bodyPr/>
                    <a:lstStyle/>
                    <a:p>
                      <a:pPr algn="ctr"/>
                      <a:r>
                        <a:rPr kumimoji="1" lang="en-US" altLang="ja-JP" sz="1400" dirty="0" smtClean="0"/>
                        <a:t>4 </a:t>
                      </a:r>
                      <a:r>
                        <a:rPr kumimoji="1" lang="ja-JP" altLang="en-US" sz="1400" dirty="0" smtClean="0"/>
                        <a:t>～</a:t>
                      </a:r>
                      <a:r>
                        <a:rPr kumimoji="1" lang="en-US" altLang="ja-JP" sz="1400" dirty="0" smtClean="0"/>
                        <a:t> 30K</a:t>
                      </a:r>
                      <a:endParaRPr kumimoji="1" lang="ja-JP" altLang="en-US" sz="1400" dirty="0"/>
                    </a:p>
                  </a:txBody>
                  <a:tcPr marL="91451" marR="91451" marT="45707" marB="45707"/>
                </a:tc>
                <a:tc>
                  <a:txBody>
                    <a:bodyPr/>
                    <a:lstStyle/>
                    <a:p>
                      <a:pPr algn="ctr"/>
                      <a:r>
                        <a:rPr kumimoji="1" lang="ja-JP" altLang="en-US" sz="1400" dirty="0" smtClean="0"/>
                        <a:t>○</a:t>
                      </a:r>
                      <a:endParaRPr kumimoji="1" lang="ja-JP" altLang="en-US" sz="1400" dirty="0"/>
                    </a:p>
                  </a:txBody>
                  <a:tcPr marL="91451" marR="91451" marT="45707" marB="45707"/>
                </a:tc>
                <a:tc>
                  <a:txBody>
                    <a:bodyPr/>
                    <a:lstStyle/>
                    <a:p>
                      <a:pPr algn="ctr"/>
                      <a:r>
                        <a:rPr kumimoji="1" lang="ja-JP" altLang="en-US" sz="1400" dirty="0" smtClean="0"/>
                        <a:t>○</a:t>
                      </a:r>
                      <a:endParaRPr kumimoji="1" lang="ja-JP" altLang="en-US" sz="1400" dirty="0"/>
                    </a:p>
                  </a:txBody>
                  <a:tcPr marL="91451" marR="91451" marT="45707" marB="45707"/>
                </a:tc>
                <a:tc>
                  <a:txBody>
                    <a:bodyPr/>
                    <a:lstStyle/>
                    <a:p>
                      <a:pPr algn="ctr"/>
                      <a:r>
                        <a:rPr kumimoji="1" lang="ja-JP" altLang="en-US" sz="1400" dirty="0" smtClean="0"/>
                        <a:t>◎</a:t>
                      </a:r>
                      <a:endParaRPr kumimoji="1" lang="ja-JP" altLang="en-US" sz="1400" dirty="0"/>
                    </a:p>
                  </a:txBody>
                  <a:tcPr marL="91451" marR="91451" marT="45707" marB="45707"/>
                </a:tc>
                <a:tc>
                  <a:txBody>
                    <a:bodyPr/>
                    <a:lstStyle/>
                    <a:p>
                      <a:pPr algn="ctr"/>
                      <a:endParaRPr kumimoji="1" lang="ja-JP" altLang="en-US" sz="1400" dirty="0"/>
                    </a:p>
                  </a:txBody>
                  <a:tcPr marL="91451" marR="91451" marT="45707" marB="45707"/>
                </a:tc>
              </a:tr>
              <a:tr h="304800">
                <a:tc>
                  <a:txBody>
                    <a:bodyPr/>
                    <a:lstStyle/>
                    <a:p>
                      <a:r>
                        <a:rPr kumimoji="1" lang="en-US" altLang="ja-JP" sz="1400" dirty="0" smtClean="0"/>
                        <a:t>Low-k CFRP 2</a:t>
                      </a:r>
                      <a:r>
                        <a:rPr kumimoji="1" lang="en-US" altLang="ja-JP" sz="1400" baseline="30000" dirty="0" smtClean="0"/>
                        <a:t>nd</a:t>
                      </a:r>
                      <a:endParaRPr kumimoji="1" lang="ja-JP" altLang="en-US" sz="1400" dirty="0"/>
                    </a:p>
                  </a:txBody>
                  <a:tcPr marL="91451" marR="91451" marT="45707" marB="45707"/>
                </a:tc>
                <a:tc>
                  <a:txBody>
                    <a:bodyPr/>
                    <a:lstStyle/>
                    <a:p>
                      <a:pPr algn="ctr"/>
                      <a:endParaRPr kumimoji="1" lang="ja-JP" altLang="en-US" sz="1400" dirty="0"/>
                    </a:p>
                  </a:txBody>
                  <a:tcPr marL="91451" marR="91451" marT="45707" marB="45707"/>
                </a:tc>
                <a:tc>
                  <a:txBody>
                    <a:bodyPr/>
                    <a:lstStyle/>
                    <a:p>
                      <a:pPr algn="ctr"/>
                      <a:endParaRPr kumimoji="1" lang="ja-JP" altLang="en-US" sz="1400" dirty="0"/>
                    </a:p>
                  </a:txBody>
                  <a:tcPr marL="91451" marR="91451" marT="45707" marB="45707"/>
                </a:tc>
                <a:tc>
                  <a:txBody>
                    <a:bodyPr/>
                    <a:lstStyle/>
                    <a:p>
                      <a:pPr algn="ctr"/>
                      <a:r>
                        <a:rPr kumimoji="1" lang="ja-JP" altLang="en-US" sz="1400" dirty="0" smtClean="0"/>
                        <a:t>○</a:t>
                      </a:r>
                      <a:endParaRPr kumimoji="1" lang="ja-JP" altLang="en-US" sz="1400" dirty="0"/>
                    </a:p>
                  </a:txBody>
                  <a:tcPr marL="91451" marR="91451" marT="45707" marB="45707"/>
                </a:tc>
                <a:tc>
                  <a:txBody>
                    <a:bodyPr/>
                    <a:lstStyle/>
                    <a:p>
                      <a:pPr algn="ctr"/>
                      <a:r>
                        <a:rPr kumimoji="1" lang="ja-JP" altLang="en-US" sz="1400" dirty="0" smtClean="0"/>
                        <a:t>○</a:t>
                      </a:r>
                      <a:endParaRPr kumimoji="1" lang="ja-JP" altLang="en-US" sz="1400" dirty="0"/>
                    </a:p>
                  </a:txBody>
                  <a:tcPr marL="91451" marR="91451" marT="45707" marB="45707"/>
                </a:tc>
                <a:tc>
                  <a:txBody>
                    <a:bodyPr/>
                    <a:lstStyle/>
                    <a:p>
                      <a:pPr algn="ctr"/>
                      <a:r>
                        <a:rPr kumimoji="1" lang="ja-JP" altLang="en-US" sz="1400" dirty="0" smtClean="0"/>
                        <a:t>○</a:t>
                      </a:r>
                      <a:endParaRPr kumimoji="1" lang="ja-JP" altLang="en-US" sz="1400" dirty="0"/>
                    </a:p>
                  </a:txBody>
                  <a:tcPr marL="91451" marR="91451" marT="45707" marB="45707"/>
                </a:tc>
                <a:tc>
                  <a:txBody>
                    <a:bodyPr/>
                    <a:lstStyle/>
                    <a:p>
                      <a:pPr algn="ctr"/>
                      <a:r>
                        <a:rPr kumimoji="1" lang="en-US" altLang="ja-JP" sz="1400" dirty="0" smtClean="0"/>
                        <a:t>Reference data</a:t>
                      </a:r>
                      <a:endParaRPr kumimoji="1" lang="ja-JP" altLang="en-US" sz="1400" dirty="0"/>
                    </a:p>
                  </a:txBody>
                  <a:tcPr marL="91451" marR="91451" marT="45707" marB="45707"/>
                </a:tc>
              </a:tr>
              <a:tr h="304800">
                <a:tc>
                  <a:txBody>
                    <a:bodyPr/>
                    <a:lstStyle/>
                    <a:p>
                      <a:r>
                        <a:rPr kumimoji="1" lang="en-US" altLang="ja-JP" sz="1400" dirty="0" smtClean="0"/>
                        <a:t>Low-k CFRP 3rd</a:t>
                      </a:r>
                      <a:endParaRPr kumimoji="1" lang="ja-JP" altLang="en-US" sz="1400" dirty="0"/>
                    </a:p>
                  </a:txBody>
                  <a:tcPr marL="91451" marR="91451" marT="45707" marB="45707"/>
                </a:tc>
                <a:tc>
                  <a:txBody>
                    <a:bodyPr/>
                    <a:lstStyle/>
                    <a:p>
                      <a:pPr algn="ctr"/>
                      <a:r>
                        <a:rPr kumimoji="1" lang="en-US" altLang="ja-JP" sz="1400" dirty="0" smtClean="0"/>
                        <a:t>Truss separation spring</a:t>
                      </a:r>
                      <a:endParaRPr kumimoji="1" lang="ja-JP" altLang="en-US" sz="1400" dirty="0"/>
                    </a:p>
                  </a:txBody>
                  <a:tcPr marL="91451" marR="91451" marT="45707" marB="45707"/>
                </a:tc>
                <a:tc>
                  <a:txBody>
                    <a:bodyPr/>
                    <a:lstStyle/>
                    <a:p>
                      <a:pPr algn="ctr"/>
                      <a:r>
                        <a:rPr kumimoji="1" lang="en-US" altLang="ja-JP" sz="1400" dirty="0" smtClean="0"/>
                        <a:t>4 </a:t>
                      </a:r>
                      <a:r>
                        <a:rPr kumimoji="1" lang="ja-JP" altLang="en-US" sz="1400" dirty="0" smtClean="0"/>
                        <a:t>～</a:t>
                      </a:r>
                      <a:r>
                        <a:rPr kumimoji="1" lang="en-US" altLang="ja-JP" sz="1400" dirty="0" smtClean="0"/>
                        <a:t> 30K</a:t>
                      </a:r>
                      <a:endParaRPr kumimoji="1" lang="ja-JP" altLang="en-US" sz="1400" dirty="0"/>
                    </a:p>
                  </a:txBody>
                  <a:tcPr marL="91451" marR="91451" marT="45707" marB="45707"/>
                </a:tc>
                <a:tc>
                  <a:txBody>
                    <a:bodyPr/>
                    <a:lstStyle/>
                    <a:p>
                      <a:pPr algn="ctr"/>
                      <a:r>
                        <a:rPr kumimoji="1" lang="ja-JP" altLang="en-US" sz="1400" dirty="0" smtClean="0"/>
                        <a:t>○</a:t>
                      </a:r>
                      <a:endParaRPr kumimoji="1" lang="ja-JP" altLang="en-US" sz="1400" dirty="0"/>
                    </a:p>
                  </a:txBody>
                  <a:tcPr marL="91451" marR="91451" marT="45707" marB="45707"/>
                </a:tc>
                <a:tc>
                  <a:txBody>
                    <a:bodyPr/>
                    <a:lstStyle/>
                    <a:p>
                      <a:pPr algn="ctr"/>
                      <a:endParaRPr kumimoji="1" lang="ja-JP" altLang="en-US" sz="1400" dirty="0"/>
                    </a:p>
                  </a:txBody>
                  <a:tcPr marL="91451" marR="91451" marT="45707" marB="45707"/>
                </a:tc>
                <a:tc>
                  <a:txBody>
                    <a:bodyPr/>
                    <a:lstStyle/>
                    <a:p>
                      <a:pPr algn="ctr"/>
                      <a:endParaRPr kumimoji="1" lang="ja-JP" altLang="en-US" sz="1400" dirty="0"/>
                    </a:p>
                  </a:txBody>
                  <a:tcPr marL="91451" marR="91451" marT="45707" marB="45707"/>
                </a:tc>
                <a:tc>
                  <a:txBody>
                    <a:bodyPr/>
                    <a:lstStyle/>
                    <a:p>
                      <a:pPr algn="ctr"/>
                      <a:endParaRPr kumimoji="1" lang="ja-JP" altLang="en-US" sz="1400" dirty="0"/>
                    </a:p>
                  </a:txBody>
                  <a:tcPr marL="91451" marR="91451" marT="45707" marB="45707"/>
                </a:tc>
              </a:tr>
              <a:tr h="304800">
                <a:tc>
                  <a:txBody>
                    <a:bodyPr/>
                    <a:lstStyle/>
                    <a:p>
                      <a:r>
                        <a:rPr kumimoji="1" lang="en-US" altLang="ja-JP" sz="1400" dirty="0" smtClean="0"/>
                        <a:t>High-k</a:t>
                      </a:r>
                      <a:r>
                        <a:rPr kumimoji="1" lang="en-US" altLang="ja-JP" sz="1400" baseline="0" dirty="0" smtClean="0"/>
                        <a:t> CFRP</a:t>
                      </a:r>
                      <a:endParaRPr kumimoji="1" lang="ja-JP" altLang="en-US" sz="1400" dirty="0"/>
                    </a:p>
                  </a:txBody>
                  <a:tcPr marL="91451" marR="91451" marT="45707" marB="45707"/>
                </a:tc>
                <a:tc>
                  <a:txBody>
                    <a:bodyPr/>
                    <a:lstStyle/>
                    <a:p>
                      <a:pPr algn="ctr"/>
                      <a:r>
                        <a:rPr kumimoji="1" lang="en-US" altLang="ja-JP" sz="1400" dirty="0" smtClean="0"/>
                        <a:t>Thermal shield</a:t>
                      </a:r>
                      <a:endParaRPr kumimoji="1" lang="ja-JP" altLang="en-US" sz="1400" dirty="0"/>
                    </a:p>
                  </a:txBody>
                  <a:tcPr marL="91451" marR="91451" marT="45707" marB="45707"/>
                </a:tc>
                <a:tc>
                  <a:txBody>
                    <a:bodyPr/>
                    <a:lstStyle/>
                    <a:p>
                      <a:pPr algn="ctr"/>
                      <a:r>
                        <a:rPr kumimoji="1" lang="en-US" altLang="ja-JP" sz="1400" dirty="0" smtClean="0"/>
                        <a:t>10 </a:t>
                      </a:r>
                      <a:r>
                        <a:rPr kumimoji="1" lang="ja-JP" altLang="en-US" sz="1400" dirty="0" smtClean="0"/>
                        <a:t>～</a:t>
                      </a:r>
                      <a:r>
                        <a:rPr kumimoji="1" lang="en-US" altLang="ja-JP" sz="1400" dirty="0" smtClean="0"/>
                        <a:t> 150K</a:t>
                      </a:r>
                      <a:endParaRPr kumimoji="1" lang="ja-JP" altLang="en-US" sz="1400" dirty="0"/>
                    </a:p>
                  </a:txBody>
                  <a:tcPr marL="91451" marR="91451" marT="45707" marB="45707"/>
                </a:tc>
                <a:tc>
                  <a:txBody>
                    <a:bodyPr/>
                    <a:lstStyle/>
                    <a:p>
                      <a:pPr algn="ctr"/>
                      <a:r>
                        <a:rPr kumimoji="1" lang="ja-JP" altLang="en-US" sz="1400" dirty="0" smtClean="0"/>
                        <a:t>○</a:t>
                      </a:r>
                      <a:endParaRPr kumimoji="1" lang="ja-JP" altLang="en-US" sz="1400" dirty="0"/>
                    </a:p>
                  </a:txBody>
                  <a:tcPr marL="91451" marR="91451" marT="45707" marB="45707"/>
                </a:tc>
                <a:tc>
                  <a:txBody>
                    <a:bodyPr/>
                    <a:lstStyle/>
                    <a:p>
                      <a:pPr algn="ctr"/>
                      <a:r>
                        <a:rPr kumimoji="1" lang="ja-JP" altLang="en-US" sz="1400" dirty="0" smtClean="0"/>
                        <a:t>○</a:t>
                      </a:r>
                      <a:endParaRPr kumimoji="1" lang="ja-JP" altLang="en-US" sz="1400" dirty="0"/>
                    </a:p>
                  </a:txBody>
                  <a:tcPr marL="91451" marR="91451" marT="45707" marB="45707"/>
                </a:tc>
                <a:tc>
                  <a:txBody>
                    <a:bodyPr/>
                    <a:lstStyle/>
                    <a:p>
                      <a:pPr algn="ctr"/>
                      <a:r>
                        <a:rPr kumimoji="1" lang="ja-JP" altLang="en-US" sz="1400" dirty="0" smtClean="0"/>
                        <a:t>◎</a:t>
                      </a:r>
                      <a:endParaRPr kumimoji="1" lang="ja-JP" altLang="en-US" sz="1400" dirty="0"/>
                    </a:p>
                  </a:txBody>
                  <a:tcPr marL="91451" marR="91451" marT="45707" marB="45707"/>
                </a:tc>
                <a:tc>
                  <a:txBody>
                    <a:bodyPr/>
                    <a:lstStyle/>
                    <a:p>
                      <a:pPr algn="ctr"/>
                      <a:r>
                        <a:rPr kumimoji="1" lang="en-US" altLang="ja-JP" sz="1400" dirty="0" smtClean="0"/>
                        <a:t>Option</a:t>
                      </a:r>
                      <a:endParaRPr kumimoji="1" lang="ja-JP" altLang="en-US" sz="1400" dirty="0"/>
                    </a:p>
                  </a:txBody>
                  <a:tcPr marL="91451" marR="91451" marT="45707" marB="45707"/>
                </a:tc>
              </a:tr>
              <a:tr h="304800">
                <a:tc>
                  <a:txBody>
                    <a:bodyPr/>
                    <a:lstStyle/>
                    <a:p>
                      <a:r>
                        <a:rPr kumimoji="1" lang="en-US" altLang="ja-JP" sz="1400" dirty="0" smtClean="0"/>
                        <a:t>AFRP</a:t>
                      </a:r>
                      <a:endParaRPr kumimoji="1" lang="ja-JP" altLang="en-US" sz="1400" dirty="0"/>
                    </a:p>
                  </a:txBody>
                  <a:tcPr marL="91451" marR="91451" marT="45707" marB="45707"/>
                </a:tc>
                <a:tc>
                  <a:txBody>
                    <a:bodyPr/>
                    <a:lstStyle/>
                    <a:p>
                      <a:pPr algn="ctr"/>
                      <a:r>
                        <a:rPr kumimoji="1" lang="en-US" altLang="ja-JP" sz="1400" dirty="0" smtClean="0"/>
                        <a:t>Main truss</a:t>
                      </a:r>
                      <a:endParaRPr kumimoji="1" lang="ja-JP" altLang="en-US" sz="1400" dirty="0"/>
                    </a:p>
                  </a:txBody>
                  <a:tcPr marL="91451" marR="91451" marT="45707" marB="45707"/>
                </a:tc>
                <a:tc>
                  <a:txBody>
                    <a:bodyPr/>
                    <a:lstStyle/>
                    <a:p>
                      <a:pPr algn="ctr"/>
                      <a:r>
                        <a:rPr kumimoji="1" lang="en-US" altLang="ja-JP" sz="1400" dirty="0" smtClean="0"/>
                        <a:t>30 </a:t>
                      </a:r>
                      <a:r>
                        <a:rPr kumimoji="1" lang="ja-JP" altLang="en-US" sz="1400" dirty="0" smtClean="0"/>
                        <a:t>～</a:t>
                      </a:r>
                      <a:r>
                        <a:rPr kumimoji="1" lang="en-US" altLang="ja-JP" sz="1400" dirty="0" smtClean="0"/>
                        <a:t> 250K</a:t>
                      </a:r>
                      <a:endParaRPr kumimoji="1" lang="ja-JP" altLang="en-US" sz="1400" dirty="0"/>
                    </a:p>
                  </a:txBody>
                  <a:tcPr marL="91451" marR="91451" marT="45707" marB="45707"/>
                </a:tc>
                <a:tc>
                  <a:txBody>
                    <a:bodyPr/>
                    <a:lstStyle/>
                    <a:p>
                      <a:pPr algn="ctr"/>
                      <a:r>
                        <a:rPr kumimoji="1" lang="ja-JP" altLang="en-US" sz="1400" dirty="0" smtClean="0"/>
                        <a:t>◎</a:t>
                      </a:r>
                      <a:endParaRPr kumimoji="1" lang="ja-JP" altLang="en-US" sz="1400" dirty="0"/>
                    </a:p>
                  </a:txBody>
                  <a:tcPr marL="91451" marR="91451" marT="45707" marB="45707"/>
                </a:tc>
                <a:tc>
                  <a:txBody>
                    <a:bodyPr/>
                    <a:lstStyle/>
                    <a:p>
                      <a:pPr algn="ctr"/>
                      <a:r>
                        <a:rPr kumimoji="1" lang="ja-JP" altLang="en-US" sz="1400" dirty="0" smtClean="0"/>
                        <a:t>○</a:t>
                      </a:r>
                      <a:endParaRPr kumimoji="1" lang="ja-JP" altLang="en-US" sz="1400" dirty="0"/>
                    </a:p>
                  </a:txBody>
                  <a:tcPr marL="91451" marR="91451" marT="45707" marB="45707"/>
                </a:tc>
                <a:tc>
                  <a:txBody>
                    <a:bodyPr/>
                    <a:lstStyle/>
                    <a:p>
                      <a:pPr algn="ctr"/>
                      <a:r>
                        <a:rPr kumimoji="1" lang="ja-JP" altLang="en-US" sz="1400" dirty="0" smtClean="0"/>
                        <a:t>◎</a:t>
                      </a:r>
                      <a:endParaRPr kumimoji="1" lang="ja-JP" altLang="en-US" sz="1400" dirty="0"/>
                    </a:p>
                  </a:txBody>
                  <a:tcPr marL="91451" marR="91451" marT="45707" marB="45707"/>
                </a:tc>
                <a:tc>
                  <a:txBody>
                    <a:bodyPr/>
                    <a:lstStyle/>
                    <a:p>
                      <a:pPr algn="ctr"/>
                      <a:endParaRPr kumimoji="1" lang="ja-JP" altLang="en-US" sz="1400" dirty="0"/>
                    </a:p>
                  </a:txBody>
                  <a:tcPr marL="91451" marR="91451" marT="45707" marB="45707"/>
                </a:tc>
              </a:tr>
              <a:tr h="304800">
                <a:tc>
                  <a:txBody>
                    <a:bodyPr/>
                    <a:lstStyle/>
                    <a:p>
                      <a:r>
                        <a:rPr kumimoji="1" lang="en-US" altLang="ja-JP" sz="1400" dirty="0" smtClean="0"/>
                        <a:t>GFRP</a:t>
                      </a:r>
                      <a:endParaRPr kumimoji="1" lang="ja-JP" altLang="en-US" sz="1400" dirty="0"/>
                    </a:p>
                  </a:txBody>
                  <a:tcPr marL="91451" marR="91451" marT="45707" marB="45707"/>
                </a:tc>
                <a:tc>
                  <a:txBody>
                    <a:bodyPr/>
                    <a:lstStyle/>
                    <a:p>
                      <a:pPr algn="ctr"/>
                      <a:r>
                        <a:rPr kumimoji="1" lang="en-US" altLang="ja-JP" sz="1400" dirty="0" smtClean="0"/>
                        <a:t>Thrust truss</a:t>
                      </a:r>
                      <a:endParaRPr kumimoji="1" lang="ja-JP" altLang="en-US" sz="1400" dirty="0"/>
                    </a:p>
                  </a:txBody>
                  <a:tcPr marL="91451" marR="91451" marT="45707" marB="45707"/>
                </a:tc>
                <a:tc>
                  <a:txBody>
                    <a:bodyPr/>
                    <a:lstStyle/>
                    <a:p>
                      <a:pPr algn="ctr"/>
                      <a:r>
                        <a:rPr kumimoji="1" lang="en-US" altLang="ja-JP" sz="1400" dirty="0" smtClean="0"/>
                        <a:t>15 </a:t>
                      </a:r>
                      <a:r>
                        <a:rPr kumimoji="1" lang="ja-JP" altLang="en-US" sz="1400" dirty="0" smtClean="0"/>
                        <a:t>～</a:t>
                      </a:r>
                      <a:r>
                        <a:rPr kumimoji="1" lang="en-US" altLang="ja-JP" sz="1400" dirty="0" smtClean="0"/>
                        <a:t> 210K</a:t>
                      </a:r>
                      <a:endParaRPr kumimoji="1" lang="ja-JP" altLang="en-US" sz="1400" dirty="0"/>
                    </a:p>
                  </a:txBody>
                  <a:tcPr marL="91451" marR="91451" marT="45707" marB="45707"/>
                </a:tc>
                <a:tc>
                  <a:txBody>
                    <a:bodyPr/>
                    <a:lstStyle/>
                    <a:p>
                      <a:pPr algn="ctr"/>
                      <a:r>
                        <a:rPr kumimoji="1" lang="ja-JP" altLang="en-US" sz="1400" dirty="0" smtClean="0"/>
                        <a:t>○</a:t>
                      </a:r>
                      <a:endParaRPr kumimoji="1" lang="ja-JP" altLang="en-US" sz="1400" dirty="0"/>
                    </a:p>
                  </a:txBody>
                  <a:tcPr marL="91451" marR="91451" marT="45707" marB="45707"/>
                </a:tc>
                <a:tc>
                  <a:txBody>
                    <a:bodyPr/>
                    <a:lstStyle/>
                    <a:p>
                      <a:pPr algn="ctr"/>
                      <a:endParaRPr kumimoji="1" lang="ja-JP" altLang="en-US" sz="1400" dirty="0"/>
                    </a:p>
                  </a:txBody>
                  <a:tcPr marL="91451" marR="91451" marT="45707" marB="45707"/>
                </a:tc>
                <a:tc>
                  <a:txBody>
                    <a:bodyPr/>
                    <a:lstStyle/>
                    <a:p>
                      <a:pPr algn="ctr"/>
                      <a:endParaRPr kumimoji="1" lang="ja-JP" altLang="en-US" sz="1400" dirty="0"/>
                    </a:p>
                  </a:txBody>
                  <a:tcPr marL="91451" marR="91451" marT="45707" marB="45707"/>
                </a:tc>
                <a:tc>
                  <a:txBody>
                    <a:bodyPr/>
                    <a:lstStyle/>
                    <a:p>
                      <a:pPr algn="ctr"/>
                      <a:endParaRPr kumimoji="1" lang="ja-JP" altLang="en-US" sz="1400" dirty="0"/>
                    </a:p>
                  </a:txBody>
                  <a:tcPr marL="91451" marR="91451" marT="45707" marB="45707"/>
                </a:tc>
              </a:tr>
              <a:tr h="304800">
                <a:tc>
                  <a:txBody>
                    <a:bodyPr/>
                    <a:lstStyle/>
                    <a:p>
                      <a:r>
                        <a:rPr kumimoji="1" lang="en-US" altLang="ja-JP" sz="1400" dirty="0" smtClean="0"/>
                        <a:t>Manganin</a:t>
                      </a:r>
                      <a:endParaRPr kumimoji="1" lang="ja-JP" altLang="en-US" sz="1400" dirty="0"/>
                    </a:p>
                  </a:txBody>
                  <a:tcPr marL="91451" marR="91451" marT="45707" marB="45707"/>
                </a:tc>
                <a:tc>
                  <a:txBody>
                    <a:bodyPr/>
                    <a:lstStyle/>
                    <a:p>
                      <a:pPr algn="ctr"/>
                      <a:r>
                        <a:rPr kumimoji="1" lang="en-US" altLang="ja-JP" sz="1400" dirty="0" smtClean="0"/>
                        <a:t>Harness</a:t>
                      </a:r>
                      <a:endParaRPr kumimoji="1" lang="ja-JP" altLang="en-US" sz="1400" dirty="0"/>
                    </a:p>
                  </a:txBody>
                  <a:tcPr marL="91451" marR="91451" marT="45707" marB="45707"/>
                </a:tc>
                <a:tc>
                  <a:txBody>
                    <a:bodyPr/>
                    <a:lstStyle/>
                    <a:p>
                      <a:pPr algn="ctr"/>
                      <a:r>
                        <a:rPr kumimoji="1" lang="en-US" altLang="ja-JP" sz="1400" dirty="0" smtClean="0"/>
                        <a:t>4 </a:t>
                      </a:r>
                      <a:r>
                        <a:rPr kumimoji="1" lang="ja-JP" altLang="en-US" sz="1400" dirty="0" smtClean="0"/>
                        <a:t>～</a:t>
                      </a:r>
                      <a:r>
                        <a:rPr kumimoji="1" lang="en-US" altLang="ja-JP" sz="1400" dirty="0" smtClean="0"/>
                        <a:t> 300K</a:t>
                      </a:r>
                      <a:endParaRPr kumimoji="1" lang="ja-JP" altLang="en-US" sz="1400" dirty="0"/>
                    </a:p>
                  </a:txBody>
                  <a:tcPr marL="91451" marR="91451" marT="45707" marB="45707"/>
                </a:tc>
                <a:tc>
                  <a:txBody>
                    <a:bodyPr/>
                    <a:lstStyle/>
                    <a:p>
                      <a:pPr algn="ctr"/>
                      <a:endParaRPr kumimoji="1" lang="ja-JP" altLang="en-US" sz="1400"/>
                    </a:p>
                  </a:txBody>
                  <a:tcPr marL="91451" marR="91451" marT="45707" marB="45707"/>
                </a:tc>
                <a:tc>
                  <a:txBody>
                    <a:bodyPr/>
                    <a:lstStyle/>
                    <a:p>
                      <a:pPr algn="ctr"/>
                      <a:endParaRPr kumimoji="1" lang="ja-JP" altLang="en-US" sz="1400"/>
                    </a:p>
                  </a:txBody>
                  <a:tcPr marL="91451" marR="91451" marT="45707" marB="45707"/>
                </a:tc>
                <a:tc>
                  <a:txBody>
                    <a:bodyPr/>
                    <a:lstStyle/>
                    <a:p>
                      <a:pPr algn="ctr"/>
                      <a:endParaRPr kumimoji="1" lang="ja-JP" altLang="en-US" sz="1400" dirty="0"/>
                    </a:p>
                  </a:txBody>
                  <a:tcPr marL="91451" marR="91451" marT="45707" marB="45707"/>
                </a:tc>
                <a:tc>
                  <a:txBody>
                    <a:bodyPr/>
                    <a:lstStyle/>
                    <a:p>
                      <a:pPr algn="ctr"/>
                      <a:endParaRPr kumimoji="1" lang="ja-JP" altLang="en-US" sz="1400" dirty="0"/>
                    </a:p>
                  </a:txBody>
                  <a:tcPr marL="91451" marR="91451" marT="45707" marB="45707"/>
                </a:tc>
              </a:tr>
              <a:tr h="304800">
                <a:tc>
                  <a:txBody>
                    <a:bodyPr/>
                    <a:lstStyle/>
                    <a:p>
                      <a:r>
                        <a:rPr kumimoji="1" lang="en-US" altLang="ja-JP" sz="1400" dirty="0" err="1" smtClean="0"/>
                        <a:t>Ph</a:t>
                      </a:r>
                      <a:r>
                        <a:rPr kumimoji="1" lang="en-US" altLang="ja-JP" sz="1400" dirty="0" smtClean="0"/>
                        <a:t>-Br</a:t>
                      </a:r>
                      <a:endParaRPr kumimoji="1" lang="ja-JP" altLang="en-US" sz="1400" dirty="0"/>
                    </a:p>
                  </a:txBody>
                  <a:tcPr marL="91451" marR="91451" marT="45707" marB="45707"/>
                </a:tc>
                <a:tc>
                  <a:txBody>
                    <a:bodyPr/>
                    <a:lstStyle/>
                    <a:p>
                      <a:pPr algn="ctr"/>
                      <a:r>
                        <a:rPr kumimoji="1" lang="en-US" altLang="ja-JP" sz="1400" dirty="0" smtClean="0"/>
                        <a:t>Harness</a:t>
                      </a:r>
                      <a:endParaRPr kumimoji="1" lang="ja-JP" altLang="en-US" sz="1400" dirty="0"/>
                    </a:p>
                  </a:txBody>
                  <a:tcPr marL="91451" marR="91451" marT="45707" marB="45707"/>
                </a:tc>
                <a:tc>
                  <a:txBody>
                    <a:bodyPr/>
                    <a:lstStyle/>
                    <a:p>
                      <a:pPr algn="ctr"/>
                      <a:r>
                        <a:rPr kumimoji="1" lang="en-US" altLang="ja-JP" sz="1400" dirty="0" smtClean="0"/>
                        <a:t>4 </a:t>
                      </a:r>
                      <a:r>
                        <a:rPr kumimoji="1" lang="ja-JP" altLang="en-US" sz="1400" dirty="0" smtClean="0"/>
                        <a:t>～</a:t>
                      </a:r>
                      <a:r>
                        <a:rPr kumimoji="1" lang="en-US" altLang="ja-JP" sz="1400" dirty="0" smtClean="0"/>
                        <a:t> 300K</a:t>
                      </a:r>
                      <a:endParaRPr kumimoji="1" lang="ja-JP" altLang="en-US" sz="1400" dirty="0"/>
                    </a:p>
                  </a:txBody>
                  <a:tcPr marL="91451" marR="91451" marT="45707" marB="45707"/>
                </a:tc>
                <a:tc>
                  <a:txBody>
                    <a:bodyPr/>
                    <a:lstStyle/>
                    <a:p>
                      <a:pPr algn="ctr"/>
                      <a:endParaRPr kumimoji="1" lang="ja-JP" altLang="en-US" sz="1400"/>
                    </a:p>
                  </a:txBody>
                  <a:tcPr marL="91451" marR="91451" marT="45707" marB="45707"/>
                </a:tc>
                <a:tc>
                  <a:txBody>
                    <a:bodyPr/>
                    <a:lstStyle/>
                    <a:p>
                      <a:pPr algn="ctr"/>
                      <a:endParaRPr kumimoji="1" lang="ja-JP" altLang="en-US" sz="1400"/>
                    </a:p>
                  </a:txBody>
                  <a:tcPr marL="91451" marR="91451" marT="45707" marB="45707"/>
                </a:tc>
                <a:tc>
                  <a:txBody>
                    <a:bodyPr/>
                    <a:lstStyle/>
                    <a:p>
                      <a:pPr algn="ctr"/>
                      <a:endParaRPr kumimoji="1" lang="ja-JP" altLang="en-US" sz="1400" dirty="0"/>
                    </a:p>
                  </a:txBody>
                  <a:tcPr marL="91451" marR="91451" marT="45707" marB="45707"/>
                </a:tc>
                <a:tc>
                  <a:txBody>
                    <a:bodyPr/>
                    <a:lstStyle/>
                    <a:p>
                      <a:pPr algn="ctr"/>
                      <a:endParaRPr kumimoji="1" lang="ja-JP" altLang="en-US" sz="1400" dirty="0"/>
                    </a:p>
                  </a:txBody>
                  <a:tcPr marL="91451" marR="91451" marT="45707" marB="45707"/>
                </a:tc>
              </a:tr>
              <a:tr h="304800">
                <a:tc>
                  <a:txBody>
                    <a:bodyPr/>
                    <a:lstStyle/>
                    <a:p>
                      <a:r>
                        <a:rPr kumimoji="1" lang="en-US" altLang="ja-JP" sz="1400" dirty="0" smtClean="0"/>
                        <a:t>SUS304</a:t>
                      </a:r>
                      <a:endParaRPr kumimoji="1" lang="ja-JP" altLang="en-US" sz="1400" dirty="0"/>
                    </a:p>
                  </a:txBody>
                  <a:tcPr marL="91451" marR="91451" marT="45707" marB="45707"/>
                </a:tc>
                <a:tc>
                  <a:txBody>
                    <a:bodyPr/>
                    <a:lstStyle/>
                    <a:p>
                      <a:pPr algn="ctr"/>
                      <a:r>
                        <a:rPr kumimoji="1" lang="en-US" altLang="ja-JP" sz="1400" dirty="0" smtClean="0"/>
                        <a:t>Harness</a:t>
                      </a:r>
                      <a:endParaRPr kumimoji="1" lang="ja-JP" altLang="en-US" sz="1400" dirty="0"/>
                    </a:p>
                  </a:txBody>
                  <a:tcPr marL="91451" marR="91451" marT="45707" marB="45707"/>
                </a:tc>
                <a:tc>
                  <a:txBody>
                    <a:bodyPr/>
                    <a:lstStyle/>
                    <a:p>
                      <a:pPr algn="ctr"/>
                      <a:r>
                        <a:rPr kumimoji="1" lang="en-US" altLang="ja-JP" sz="1400" dirty="0" smtClean="0"/>
                        <a:t>4 </a:t>
                      </a:r>
                      <a:r>
                        <a:rPr kumimoji="1" lang="ja-JP" altLang="en-US" sz="1400" dirty="0" smtClean="0"/>
                        <a:t>～</a:t>
                      </a:r>
                      <a:r>
                        <a:rPr kumimoji="1" lang="en-US" altLang="ja-JP" sz="1400" dirty="0" smtClean="0"/>
                        <a:t> 300K</a:t>
                      </a:r>
                      <a:endParaRPr kumimoji="1" lang="ja-JP" altLang="en-US" sz="1400" dirty="0"/>
                    </a:p>
                  </a:txBody>
                  <a:tcPr marL="91451" marR="91451" marT="45707" marB="45707"/>
                </a:tc>
                <a:tc>
                  <a:txBody>
                    <a:bodyPr/>
                    <a:lstStyle/>
                    <a:p>
                      <a:pPr algn="ctr"/>
                      <a:endParaRPr kumimoji="1" lang="ja-JP" altLang="en-US" sz="1400"/>
                    </a:p>
                  </a:txBody>
                  <a:tcPr marL="91451" marR="91451" marT="45707" marB="45707"/>
                </a:tc>
                <a:tc>
                  <a:txBody>
                    <a:bodyPr/>
                    <a:lstStyle/>
                    <a:p>
                      <a:pPr algn="ctr"/>
                      <a:endParaRPr kumimoji="1" lang="ja-JP" altLang="en-US" sz="1400"/>
                    </a:p>
                  </a:txBody>
                  <a:tcPr marL="91451" marR="91451" marT="45707" marB="45707"/>
                </a:tc>
                <a:tc>
                  <a:txBody>
                    <a:bodyPr/>
                    <a:lstStyle/>
                    <a:p>
                      <a:pPr algn="ctr"/>
                      <a:endParaRPr kumimoji="1" lang="ja-JP" altLang="en-US" sz="1400" dirty="0"/>
                    </a:p>
                  </a:txBody>
                  <a:tcPr marL="91451" marR="91451" marT="45707" marB="45707"/>
                </a:tc>
                <a:tc>
                  <a:txBody>
                    <a:bodyPr/>
                    <a:lstStyle/>
                    <a:p>
                      <a:pPr algn="ctr"/>
                      <a:endParaRPr kumimoji="1" lang="ja-JP" altLang="en-US" sz="1400" dirty="0"/>
                    </a:p>
                  </a:txBody>
                  <a:tcPr marL="91451" marR="91451" marT="45707" marB="45707"/>
                </a:tc>
              </a:tr>
              <a:tr h="304800">
                <a:tc>
                  <a:txBody>
                    <a:bodyPr/>
                    <a:lstStyle/>
                    <a:p>
                      <a:r>
                        <a:rPr kumimoji="1" lang="en-US" altLang="ja-JP" sz="1400" dirty="0" smtClean="0"/>
                        <a:t>Teflon</a:t>
                      </a:r>
                      <a:endParaRPr kumimoji="1" lang="ja-JP" altLang="en-US" sz="1400" dirty="0"/>
                    </a:p>
                  </a:txBody>
                  <a:tcPr marL="91451" marR="91451" marT="45707" marB="45707"/>
                </a:tc>
                <a:tc>
                  <a:txBody>
                    <a:bodyPr/>
                    <a:lstStyle/>
                    <a:p>
                      <a:pPr algn="ctr"/>
                      <a:r>
                        <a:rPr kumimoji="1" lang="en-US" altLang="ja-JP" sz="1400" dirty="0" smtClean="0"/>
                        <a:t>Harness</a:t>
                      </a:r>
                      <a:endParaRPr kumimoji="1" lang="ja-JP" altLang="en-US" sz="1400" dirty="0"/>
                    </a:p>
                  </a:txBody>
                  <a:tcPr marL="91451" marR="91451" marT="45707" marB="45707"/>
                </a:tc>
                <a:tc>
                  <a:txBody>
                    <a:bodyPr/>
                    <a:lstStyle/>
                    <a:p>
                      <a:pPr algn="ctr"/>
                      <a:r>
                        <a:rPr kumimoji="1" lang="en-US" altLang="ja-JP" sz="1400" dirty="0" smtClean="0"/>
                        <a:t>4 </a:t>
                      </a:r>
                      <a:r>
                        <a:rPr kumimoji="1" lang="ja-JP" altLang="en-US" sz="1400" dirty="0" smtClean="0"/>
                        <a:t>～</a:t>
                      </a:r>
                      <a:r>
                        <a:rPr kumimoji="1" lang="en-US" altLang="ja-JP" sz="1400" dirty="0" smtClean="0"/>
                        <a:t> 300K</a:t>
                      </a:r>
                      <a:endParaRPr kumimoji="1" lang="ja-JP" altLang="en-US" sz="1400" dirty="0"/>
                    </a:p>
                  </a:txBody>
                  <a:tcPr marL="91451" marR="91451" marT="45707" marB="45707"/>
                </a:tc>
                <a:tc>
                  <a:txBody>
                    <a:bodyPr/>
                    <a:lstStyle/>
                    <a:p>
                      <a:pPr algn="ctr"/>
                      <a:endParaRPr kumimoji="1" lang="ja-JP" altLang="en-US" sz="1400"/>
                    </a:p>
                  </a:txBody>
                  <a:tcPr marL="91451" marR="91451" marT="45707" marB="45707"/>
                </a:tc>
                <a:tc>
                  <a:txBody>
                    <a:bodyPr/>
                    <a:lstStyle/>
                    <a:p>
                      <a:pPr algn="ctr"/>
                      <a:endParaRPr kumimoji="1" lang="ja-JP" altLang="en-US" sz="1400"/>
                    </a:p>
                  </a:txBody>
                  <a:tcPr marL="91451" marR="91451" marT="45707" marB="45707"/>
                </a:tc>
                <a:tc>
                  <a:txBody>
                    <a:bodyPr/>
                    <a:lstStyle/>
                    <a:p>
                      <a:pPr algn="ctr"/>
                      <a:endParaRPr kumimoji="1" lang="ja-JP" altLang="en-US" sz="1400" dirty="0"/>
                    </a:p>
                  </a:txBody>
                  <a:tcPr marL="91451" marR="91451" marT="45707" marB="45707"/>
                </a:tc>
                <a:tc>
                  <a:txBody>
                    <a:bodyPr/>
                    <a:lstStyle/>
                    <a:p>
                      <a:pPr algn="ctr"/>
                      <a:endParaRPr kumimoji="1" lang="ja-JP" altLang="en-US" sz="1400" dirty="0"/>
                    </a:p>
                  </a:txBody>
                  <a:tcPr marL="91451" marR="91451" marT="45707" marB="45707"/>
                </a:tc>
              </a:tr>
            </a:tbl>
          </a:graphicData>
        </a:graphic>
      </p:graphicFrame>
      <p:sp>
        <p:nvSpPr>
          <p:cNvPr id="13" name="テキスト ボックス 2"/>
          <p:cNvSpPr txBox="1">
            <a:spLocks noChangeArrowheads="1"/>
          </p:cNvSpPr>
          <p:nvPr/>
        </p:nvSpPr>
        <p:spPr bwMode="auto">
          <a:xfrm>
            <a:off x="1387605" y="5733256"/>
            <a:ext cx="75048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400" dirty="0">
                <a:cs typeface="Arial" panose="020B0604020202020204" pitchFamily="34" charset="0"/>
              </a:rPr>
              <a:t>1) TC : Thermal conductivity, 2) SC : Specific heat, 3) CTE : Coefficient of thermal expansion</a:t>
            </a:r>
            <a:endParaRPr lang="ja-JP" altLang="en-US" sz="1400" dirty="0">
              <a:cs typeface="Arial" panose="020B0604020202020204" pitchFamily="34" charset="0"/>
            </a:endParaRPr>
          </a:p>
        </p:txBody>
      </p:sp>
      <p:sp>
        <p:nvSpPr>
          <p:cNvPr id="14" name="テキスト ボックス 3"/>
          <p:cNvSpPr txBox="1">
            <a:spLocks noChangeArrowheads="1"/>
          </p:cNvSpPr>
          <p:nvPr/>
        </p:nvSpPr>
        <p:spPr bwMode="auto">
          <a:xfrm>
            <a:off x="1403648" y="6001543"/>
            <a:ext cx="6350571" cy="307777"/>
          </a:xfrm>
          <a:prstGeom prst="rect">
            <a:avLst/>
          </a:prstGeom>
          <a:noFill/>
          <a:ln>
            <a:noFill/>
          </a:ln>
        </p:spPr>
        <p:txBody>
          <a:bodyPr wrap="square">
            <a:spAutoFit/>
          </a:bodyPr>
          <a:lstStyle>
            <a:lvl1pPr eaLnBrk="0" hangingPunct="0">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400" dirty="0">
                <a:cs typeface="Arial" panose="020B0604020202020204" pitchFamily="34" charset="0"/>
              </a:rPr>
              <a:t>○</a:t>
            </a:r>
            <a:r>
              <a:rPr lang="en-US" altLang="ja-JP" sz="1400" dirty="0">
                <a:cs typeface="Arial" panose="020B0604020202020204" pitchFamily="34" charset="0"/>
              </a:rPr>
              <a:t>: </a:t>
            </a:r>
            <a:r>
              <a:rPr lang="en-US" altLang="ja-JP" sz="1400" dirty="0" smtClean="0">
                <a:cs typeface="Arial" panose="020B0604020202020204" pitchFamily="34" charset="0"/>
              </a:rPr>
              <a:t>measured</a:t>
            </a:r>
            <a:r>
              <a:rPr lang="ja-JP" altLang="en-US" sz="1400" dirty="0" smtClean="0">
                <a:cs typeface="Arial" panose="020B0604020202020204" pitchFamily="34" charset="0"/>
              </a:rPr>
              <a:t>　　◎</a:t>
            </a:r>
            <a:r>
              <a:rPr lang="en-US" altLang="ja-JP" sz="1400" dirty="0">
                <a:cs typeface="Arial" panose="020B0604020202020204" pitchFamily="34" charset="0"/>
              </a:rPr>
              <a:t>: measured and updated in thermal model analysis</a:t>
            </a:r>
            <a:endParaRPr lang="ja-JP" altLang="en-US" sz="1400" dirty="0">
              <a:cs typeface="Arial" panose="020B0604020202020204" pitchFamily="34" charset="0"/>
            </a:endParaRPr>
          </a:p>
        </p:txBody>
      </p:sp>
    </p:spTree>
    <p:extLst>
      <p:ext uri="{BB962C8B-B14F-4D97-AF65-F5344CB8AC3E}">
        <p14:creationId xmlns:p14="http://schemas.microsoft.com/office/powerpoint/2010/main" val="771501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テキスト ボックス 1"/>
          <p:cNvSpPr txBox="1">
            <a:spLocks noChangeArrowheads="1"/>
          </p:cNvSpPr>
          <p:nvPr/>
        </p:nvSpPr>
        <p:spPr bwMode="auto">
          <a:xfrm>
            <a:off x="14288" y="810717"/>
            <a:ext cx="91297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531813" indent="-2587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1" eaLnBrk="1" hangingPunct="1">
              <a:spcBef>
                <a:spcPct val="0"/>
              </a:spcBef>
              <a:buFont typeface="Wingdings" panose="05000000000000000000" pitchFamily="2" charset="2"/>
              <a:buChar char="l"/>
            </a:pPr>
            <a:r>
              <a:rPr lang="en-US" altLang="ja-JP" sz="1600" dirty="0" smtClean="0">
                <a:latin typeface="Calibri" panose="020F0502020204030204" pitchFamily="34" charset="0"/>
                <a:cs typeface="Times New Roman" panose="02020603050405020304" pitchFamily="18" charset="0"/>
              </a:rPr>
              <a:t>SPICA</a:t>
            </a:r>
            <a:r>
              <a:rPr lang="ja-JP" altLang="en-US" sz="1600" dirty="0" smtClean="0">
                <a:latin typeface="Calibri" panose="020F0502020204030204" pitchFamily="34" charset="0"/>
                <a:cs typeface="Times New Roman" panose="02020603050405020304" pitchFamily="18" charset="0"/>
              </a:rPr>
              <a:t>で使用が検討されている</a:t>
            </a:r>
            <a:r>
              <a:rPr lang="en-US" altLang="ja-JP" sz="1600" dirty="0" smtClean="0">
                <a:latin typeface="Calibri" panose="020F0502020204030204" pitchFamily="34" charset="0"/>
                <a:cs typeface="Times New Roman" panose="02020603050405020304" pitchFamily="18" charset="0"/>
              </a:rPr>
              <a:t>FRP</a:t>
            </a:r>
            <a:r>
              <a:rPr lang="ja-JP" altLang="en-US" sz="1600" dirty="0" smtClean="0">
                <a:latin typeface="Calibri" panose="020F0502020204030204" pitchFamily="34" charset="0"/>
                <a:cs typeface="Times New Roman" panose="02020603050405020304" pitchFamily="18" charset="0"/>
              </a:rPr>
              <a:t>部材（</a:t>
            </a:r>
            <a:r>
              <a:rPr lang="en-US" altLang="ja-JP" sz="1600" dirty="0" smtClean="0">
                <a:latin typeface="Calibri" panose="020F0502020204030204" pitchFamily="34" charset="0"/>
                <a:cs typeface="Times New Roman" panose="02020603050405020304" pitchFamily="18" charset="0"/>
              </a:rPr>
              <a:t>CFRP, AFRP</a:t>
            </a:r>
            <a:r>
              <a:rPr lang="ja-JP" altLang="en-US" sz="1600" dirty="0" smtClean="0">
                <a:latin typeface="Calibri" panose="020F0502020204030204" pitchFamily="34" charset="0"/>
                <a:cs typeface="Times New Roman" panose="02020603050405020304" pitchFamily="18" charset="0"/>
              </a:rPr>
              <a:t>等）の比熱測定を実施。</a:t>
            </a:r>
            <a:endParaRPr lang="en-US" altLang="ja-JP" sz="1600" dirty="0">
              <a:latin typeface="Calibri" panose="020F0502020204030204" pitchFamily="34" charset="0"/>
              <a:cs typeface="Times New Roman" panose="02020603050405020304" pitchFamily="18" charset="0"/>
            </a:endParaRPr>
          </a:p>
          <a:p>
            <a:pPr lvl="1" eaLnBrk="1" hangingPunct="1">
              <a:spcBef>
                <a:spcPct val="0"/>
              </a:spcBef>
              <a:buFont typeface="Wingdings" panose="05000000000000000000" pitchFamily="2" charset="2"/>
              <a:buChar char="l"/>
            </a:pPr>
            <a:r>
              <a:rPr lang="en-US" altLang="ja-JP" sz="1600" dirty="0" smtClean="0">
                <a:latin typeface="Calibri" panose="020F0502020204030204" pitchFamily="34" charset="0"/>
                <a:cs typeface="Times New Roman" panose="02020603050405020304" pitchFamily="18" charset="0"/>
              </a:rPr>
              <a:t>FRP</a:t>
            </a:r>
            <a:r>
              <a:rPr lang="ja-JP" altLang="en-US" sz="1600" dirty="0" smtClean="0">
                <a:latin typeface="Calibri" panose="020F0502020204030204" pitchFamily="34" charset="0"/>
                <a:cs typeface="Times New Roman" panose="02020603050405020304" pitchFamily="18" charset="0"/>
              </a:rPr>
              <a:t>の比熱は</a:t>
            </a:r>
            <a:r>
              <a:rPr lang="en-US" altLang="ja-JP" sz="1600" dirty="0" smtClean="0">
                <a:latin typeface="Calibri" panose="020F0502020204030204" pitchFamily="34" charset="0"/>
                <a:cs typeface="Times New Roman" panose="02020603050405020304" pitchFamily="18" charset="0"/>
              </a:rPr>
              <a:t>reference</a:t>
            </a:r>
            <a:r>
              <a:rPr lang="ja-JP" altLang="en-US" sz="1600" dirty="0" smtClean="0">
                <a:latin typeface="Calibri" panose="020F0502020204030204" pitchFamily="34" charset="0"/>
                <a:cs typeface="Times New Roman" panose="02020603050405020304" pitchFamily="18" charset="0"/>
              </a:rPr>
              <a:t>とした</a:t>
            </a:r>
            <a:r>
              <a:rPr lang="en-US" altLang="ja-JP" sz="1600" dirty="0" smtClean="0">
                <a:latin typeface="Calibri" panose="020F0502020204030204" pitchFamily="34" charset="0"/>
                <a:cs typeface="Times New Roman" panose="02020603050405020304" pitchFamily="18" charset="0"/>
              </a:rPr>
              <a:t>G-10</a:t>
            </a:r>
            <a:r>
              <a:rPr lang="ja-JP" altLang="en-US" sz="1600" dirty="0" smtClean="0">
                <a:latin typeface="Calibri" panose="020F0502020204030204" pitchFamily="34" charset="0"/>
                <a:cs typeface="Times New Roman" panose="02020603050405020304" pitchFamily="18" charset="0"/>
              </a:rPr>
              <a:t>の比熱より小さいことを確認。マージン確保のため，</a:t>
            </a:r>
            <a:r>
              <a:rPr lang="en-US" altLang="ja-JP" sz="1600" dirty="0" smtClean="0">
                <a:latin typeface="Calibri" panose="020F0502020204030204" pitchFamily="34" charset="0"/>
                <a:cs typeface="Times New Roman" panose="02020603050405020304" pitchFamily="18" charset="0"/>
              </a:rPr>
              <a:t>SPICA</a:t>
            </a:r>
            <a:r>
              <a:rPr lang="ja-JP" altLang="en-US" sz="1600" dirty="0" smtClean="0">
                <a:latin typeface="Calibri" panose="020F0502020204030204" pitchFamily="34" charset="0"/>
                <a:cs typeface="Times New Roman" panose="02020603050405020304" pitchFamily="18" charset="0"/>
              </a:rPr>
              <a:t>打上後の初期冷却フェーズの過渡解析には</a:t>
            </a:r>
            <a:r>
              <a:rPr lang="en-US" altLang="ja-JP" sz="1600" dirty="0" smtClean="0">
                <a:latin typeface="Calibri" panose="020F0502020204030204" pitchFamily="34" charset="0"/>
                <a:cs typeface="Times New Roman" panose="02020603050405020304" pitchFamily="18" charset="0"/>
              </a:rPr>
              <a:t>G-10</a:t>
            </a:r>
            <a:r>
              <a:rPr lang="ja-JP" altLang="en-US" sz="1600" dirty="0" smtClean="0">
                <a:latin typeface="Calibri" panose="020F0502020204030204" pitchFamily="34" charset="0"/>
                <a:cs typeface="Times New Roman" panose="02020603050405020304" pitchFamily="18" charset="0"/>
              </a:rPr>
              <a:t>の値を使用することとした。</a:t>
            </a:r>
            <a:endParaRPr lang="en-US" altLang="ja-JP" sz="1600" dirty="0">
              <a:latin typeface="Calibri" panose="020F0502020204030204" pitchFamily="34" charset="0"/>
              <a:cs typeface="Times New Roman" panose="02020603050405020304" pitchFamily="18" charset="0"/>
            </a:endParaRPr>
          </a:p>
        </p:txBody>
      </p:sp>
      <p:sp>
        <p:nvSpPr>
          <p:cNvPr id="20486" name="テキスト ボックス 7"/>
          <p:cNvSpPr txBox="1">
            <a:spLocks noChangeArrowheads="1"/>
          </p:cNvSpPr>
          <p:nvPr/>
        </p:nvSpPr>
        <p:spPr bwMode="auto">
          <a:xfrm>
            <a:off x="128743" y="5498068"/>
            <a:ext cx="5949642" cy="523220"/>
          </a:xfrm>
          <a:prstGeom prst="rect">
            <a:avLst/>
          </a:prstGeom>
          <a:noFill/>
          <a:ln>
            <a:noFill/>
          </a:ln>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400" dirty="0">
                <a:latin typeface="Calibri" panose="020F0502020204030204" pitchFamily="34" charset="0"/>
                <a:cs typeface="Times New Roman" panose="02020603050405020304" pitchFamily="18" charset="0"/>
              </a:rPr>
              <a:t>Fig. </a:t>
            </a:r>
            <a:r>
              <a:rPr lang="en-US" altLang="ja-JP" sz="1400" dirty="0" smtClean="0">
                <a:latin typeface="Calibri" panose="020F0502020204030204" pitchFamily="34" charset="0"/>
                <a:cs typeface="Times New Roman" panose="02020603050405020304" pitchFamily="18" charset="0"/>
              </a:rPr>
              <a:t>Specific heat </a:t>
            </a:r>
            <a:r>
              <a:rPr lang="en-US" altLang="ja-JP" sz="1400" dirty="0">
                <a:latin typeface="Calibri" panose="020F0502020204030204" pitchFamily="34" charset="0"/>
                <a:cs typeface="Times New Roman" panose="02020603050405020304" pitchFamily="18" charset="0"/>
              </a:rPr>
              <a:t>of </a:t>
            </a:r>
            <a:r>
              <a:rPr lang="en-US" altLang="ja-JP" sz="1400" dirty="0" smtClean="0">
                <a:latin typeface="Calibri" panose="020F0502020204030204" pitchFamily="34" charset="0"/>
                <a:cs typeface="Times New Roman" panose="02020603050405020304" pitchFamily="18" charset="0"/>
              </a:rPr>
              <a:t>FRPs</a:t>
            </a:r>
          </a:p>
          <a:p>
            <a:pPr algn="ctr" eaLnBrk="1" hangingPunct="1">
              <a:spcBef>
                <a:spcPct val="0"/>
              </a:spcBef>
              <a:buFontTx/>
              <a:buNone/>
            </a:pPr>
            <a:r>
              <a:rPr lang="en-US" altLang="ja-JP" sz="1400" dirty="0" smtClean="0">
                <a:latin typeface="Calibri" panose="020F0502020204030204" pitchFamily="34" charset="0"/>
                <a:cs typeface="Times New Roman" panose="02020603050405020304" pitchFamily="18" charset="0"/>
              </a:rPr>
              <a:t>  (Comparison of measure FRP samples with G-10 (GFRP) reference value (NIST))</a:t>
            </a:r>
            <a:endParaRPr lang="ja-JP" altLang="en-US" sz="1400" dirty="0">
              <a:latin typeface="Calibri" panose="020F0502020204030204" pitchFamily="34" charset="0"/>
              <a:cs typeface="Times New Roman" panose="02020603050405020304" pitchFamily="18" charset="0"/>
            </a:endParaRPr>
          </a:p>
        </p:txBody>
      </p:sp>
      <p:sp>
        <p:nvSpPr>
          <p:cNvPr id="2" name="上下矢印 1"/>
          <p:cNvSpPr/>
          <p:nvPr/>
        </p:nvSpPr>
        <p:spPr>
          <a:xfrm>
            <a:off x="8028384" y="4437112"/>
            <a:ext cx="144463" cy="1223962"/>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492" name="テキスト ボックス 2"/>
          <p:cNvSpPr txBox="1">
            <a:spLocks noChangeArrowheads="1"/>
          </p:cNvSpPr>
          <p:nvPr/>
        </p:nvSpPr>
        <p:spPr bwMode="auto">
          <a:xfrm>
            <a:off x="8100392" y="479715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t>5</a:t>
            </a:r>
            <a:r>
              <a:rPr lang="en-US" altLang="ja-JP" dirty="0" smtClean="0"/>
              <a:t>mm</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t>2014/12/3</a:t>
            </a:r>
            <a:endParaRPr kumimoji="1" lang="ja-JP" altLang="en-US"/>
          </a:p>
        </p:txBody>
      </p:sp>
      <p:sp>
        <p:nvSpPr>
          <p:cNvPr id="4" name="フッター プレースホルダー 3"/>
          <p:cNvSpPr>
            <a:spLocks noGrp="1"/>
          </p:cNvSpPr>
          <p:nvPr>
            <p:ph type="ftr" sz="quarter" idx="12"/>
          </p:nvPr>
        </p:nvSpPr>
        <p:spPr/>
        <p:txBody>
          <a:bodyPr/>
          <a:lstStyle/>
          <a:p>
            <a:r>
              <a:rPr lang="ja-JP" altLang="en-US" dirty="0" smtClean="0"/>
              <a:t>第</a:t>
            </a:r>
            <a:r>
              <a:rPr lang="en-US" altLang="ja-JP" dirty="0" smtClean="0"/>
              <a:t>4</a:t>
            </a:r>
            <a:r>
              <a:rPr lang="ja-JP" altLang="en-US" dirty="0" smtClean="0"/>
              <a:t>回可視赤外線観測装置技術ワークショップ</a:t>
            </a:r>
            <a:endParaRPr lang="en-US" altLang="ja-JP" dirty="0"/>
          </a:p>
        </p:txBody>
      </p:sp>
      <p:sp>
        <p:nvSpPr>
          <p:cNvPr id="6" name="スライド番号プレースホルダー 5"/>
          <p:cNvSpPr>
            <a:spLocks noGrp="1"/>
          </p:cNvSpPr>
          <p:nvPr>
            <p:ph type="sldNum" sz="quarter" idx="11"/>
          </p:nvPr>
        </p:nvSpPr>
        <p:spPr/>
        <p:txBody>
          <a:bodyPr/>
          <a:lstStyle/>
          <a:p>
            <a:fld id="{8E2604DD-68A4-496D-9641-23351E0C8AB9}" type="slidenum">
              <a:rPr kumimoji="1" lang="ja-JP" altLang="en-US" smtClean="0"/>
              <a:t>13</a:t>
            </a:fld>
            <a:endParaRPr kumimoji="1" lang="ja-JP" altLang="en-US"/>
          </a:p>
        </p:txBody>
      </p:sp>
      <p:sp>
        <p:nvSpPr>
          <p:cNvPr id="16" name="タイトル 4"/>
          <p:cNvSpPr txBox="1">
            <a:spLocks/>
          </p:cNvSpPr>
          <p:nvPr/>
        </p:nvSpPr>
        <p:spPr>
          <a:xfrm>
            <a:off x="53976" y="109538"/>
            <a:ext cx="7848600" cy="533400"/>
          </a:xfrm>
          <a:prstGeom prst="rect">
            <a:avLst/>
          </a:prstGeom>
        </p:spPr>
        <p:txBody>
          <a:bodyPr/>
          <a:lstStyle>
            <a:lvl1pPr algn="l" rtl="0" eaLnBrk="1" fontAlgn="base" hangingPunct="1">
              <a:spcBef>
                <a:spcPct val="0"/>
              </a:spcBef>
              <a:spcAft>
                <a:spcPct val="0"/>
              </a:spcAft>
              <a:defRPr kumimoji="1" sz="2800" b="1">
                <a:solidFill>
                  <a:srgbClr val="272776"/>
                </a:solidFill>
                <a:latin typeface="+mj-lt"/>
                <a:ea typeface="+mj-ea"/>
                <a:cs typeface="+mj-cs"/>
              </a:defRPr>
            </a:lvl1pPr>
            <a:lvl2pPr algn="l" rtl="0" eaLnBrk="1" fontAlgn="base" hangingPunct="1">
              <a:spcBef>
                <a:spcPct val="0"/>
              </a:spcBef>
              <a:spcAft>
                <a:spcPct val="0"/>
              </a:spcAft>
              <a:defRPr kumimoji="1" sz="2800" b="1">
                <a:solidFill>
                  <a:srgbClr val="272776"/>
                </a:solidFill>
                <a:latin typeface="Helvetica" charset="0"/>
                <a:ea typeface="Osaka" charset="-128"/>
              </a:defRPr>
            </a:lvl2pPr>
            <a:lvl3pPr algn="l" rtl="0" eaLnBrk="1" fontAlgn="base" hangingPunct="1">
              <a:spcBef>
                <a:spcPct val="0"/>
              </a:spcBef>
              <a:spcAft>
                <a:spcPct val="0"/>
              </a:spcAft>
              <a:defRPr kumimoji="1" sz="2800" b="1">
                <a:solidFill>
                  <a:srgbClr val="272776"/>
                </a:solidFill>
                <a:latin typeface="Helvetica" charset="0"/>
                <a:ea typeface="Osaka" charset="-128"/>
              </a:defRPr>
            </a:lvl3pPr>
            <a:lvl4pPr algn="l" rtl="0" eaLnBrk="1" fontAlgn="base" hangingPunct="1">
              <a:spcBef>
                <a:spcPct val="0"/>
              </a:spcBef>
              <a:spcAft>
                <a:spcPct val="0"/>
              </a:spcAft>
              <a:defRPr kumimoji="1" sz="2800" b="1">
                <a:solidFill>
                  <a:srgbClr val="272776"/>
                </a:solidFill>
                <a:latin typeface="Helvetica" charset="0"/>
                <a:ea typeface="Osaka" charset="-128"/>
              </a:defRPr>
            </a:lvl4pPr>
            <a:lvl5pPr algn="l" rtl="0" eaLnBrk="1" fontAlgn="base" hangingPunct="1">
              <a:spcBef>
                <a:spcPct val="0"/>
              </a:spcBef>
              <a:spcAft>
                <a:spcPct val="0"/>
              </a:spcAft>
              <a:defRPr kumimoji="1" sz="2800" b="1">
                <a:solidFill>
                  <a:srgbClr val="272776"/>
                </a:solidFill>
                <a:latin typeface="Helvetica" charset="0"/>
                <a:ea typeface="Osaka" charset="-128"/>
              </a:defRPr>
            </a:lvl5pPr>
            <a:lvl6pPr marL="457200" algn="l" rtl="0" eaLnBrk="1" fontAlgn="base" hangingPunct="1">
              <a:spcBef>
                <a:spcPct val="0"/>
              </a:spcBef>
              <a:spcAft>
                <a:spcPct val="0"/>
              </a:spcAft>
              <a:defRPr kumimoji="1" sz="2800" b="1">
                <a:solidFill>
                  <a:srgbClr val="272776"/>
                </a:solidFill>
                <a:latin typeface="Helvetica" charset="0"/>
                <a:ea typeface="Osaka" charset="-128"/>
              </a:defRPr>
            </a:lvl6pPr>
            <a:lvl7pPr marL="914400" algn="l" rtl="0" eaLnBrk="1" fontAlgn="base" hangingPunct="1">
              <a:spcBef>
                <a:spcPct val="0"/>
              </a:spcBef>
              <a:spcAft>
                <a:spcPct val="0"/>
              </a:spcAft>
              <a:defRPr kumimoji="1" sz="2800" b="1">
                <a:solidFill>
                  <a:srgbClr val="272776"/>
                </a:solidFill>
                <a:latin typeface="Helvetica" charset="0"/>
                <a:ea typeface="Osaka" charset="-128"/>
              </a:defRPr>
            </a:lvl7pPr>
            <a:lvl8pPr marL="1371600" algn="l" rtl="0" eaLnBrk="1" fontAlgn="base" hangingPunct="1">
              <a:spcBef>
                <a:spcPct val="0"/>
              </a:spcBef>
              <a:spcAft>
                <a:spcPct val="0"/>
              </a:spcAft>
              <a:defRPr kumimoji="1" sz="2800" b="1">
                <a:solidFill>
                  <a:srgbClr val="272776"/>
                </a:solidFill>
                <a:latin typeface="Helvetica" charset="0"/>
                <a:ea typeface="Osaka" charset="-128"/>
              </a:defRPr>
            </a:lvl8pPr>
            <a:lvl9pPr marL="1828800" algn="l" rtl="0" eaLnBrk="1" fontAlgn="base" hangingPunct="1">
              <a:spcBef>
                <a:spcPct val="0"/>
              </a:spcBef>
              <a:spcAft>
                <a:spcPct val="0"/>
              </a:spcAft>
              <a:defRPr kumimoji="1" sz="2800" b="1">
                <a:solidFill>
                  <a:srgbClr val="272776"/>
                </a:solidFill>
                <a:latin typeface="Helvetica" charset="0"/>
                <a:ea typeface="Osaka" charset="-128"/>
              </a:defRPr>
            </a:lvl9pPr>
          </a:lstStyle>
          <a:p>
            <a:r>
              <a:rPr lang="en-US" altLang="ja-JP" kern="0" dirty="0" smtClean="0">
                <a:latin typeface="Calibri" panose="020F0502020204030204" pitchFamily="34" charset="0"/>
                <a:ea typeface="+mn-ea"/>
                <a:cs typeface="メイリオ" panose="020B0604030504040204" pitchFamily="50" charset="-128"/>
              </a:rPr>
              <a:t>FRP</a:t>
            </a:r>
            <a:r>
              <a:rPr lang="ja-JP" altLang="en-US" kern="0" dirty="0" smtClean="0">
                <a:latin typeface="Calibri" panose="020F0502020204030204" pitchFamily="34" charset="0"/>
                <a:ea typeface="+mn-ea"/>
                <a:cs typeface="メイリオ" panose="020B0604030504040204" pitchFamily="50" charset="-128"/>
              </a:rPr>
              <a:t>部材の熱物性測定（</a:t>
            </a:r>
            <a:r>
              <a:rPr lang="ja-JP" altLang="en-US" kern="0" dirty="0" smtClean="0">
                <a:solidFill>
                  <a:srgbClr val="C00000"/>
                </a:solidFill>
                <a:latin typeface="Calibri" panose="020F0502020204030204" pitchFamily="34" charset="0"/>
                <a:ea typeface="+mn-ea"/>
                <a:cs typeface="メイリオ" panose="020B0604030504040204" pitchFamily="50" charset="-128"/>
              </a:rPr>
              <a:t>比熱</a:t>
            </a:r>
            <a:r>
              <a:rPr lang="ja-JP" altLang="en-US" kern="0" dirty="0" smtClean="0">
                <a:latin typeface="Calibri" panose="020F0502020204030204" pitchFamily="34" charset="0"/>
                <a:ea typeface="+mn-ea"/>
                <a:cs typeface="メイリオ" panose="020B0604030504040204" pitchFamily="50" charset="-128"/>
              </a:rPr>
              <a:t>）</a:t>
            </a:r>
            <a:endParaRPr lang="ja-JP" altLang="en-US" kern="0" dirty="0">
              <a:latin typeface="Calibri" panose="020F0502020204030204" pitchFamily="34" charset="0"/>
              <a:ea typeface="+mn-ea"/>
              <a:cs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5832448" y="1844824"/>
            <a:ext cx="2772000" cy="2078999"/>
          </a:xfrm>
          <a:prstGeom prst="rect">
            <a:avLst/>
          </a:prstGeom>
        </p:spPr>
      </p:pic>
      <p:pic>
        <p:nvPicPr>
          <p:cNvPr id="15" name="Picture 7" descr="C:\cygwin\home\shino\users10\riken\photo\130218-SPICA-TeionCenter\DSC_11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9189" y="4221088"/>
            <a:ext cx="1512168" cy="1593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
          <p:cNvSpPr txBox="1">
            <a:spLocks noChangeArrowheads="1"/>
          </p:cNvSpPr>
          <p:nvPr/>
        </p:nvSpPr>
        <p:spPr bwMode="auto">
          <a:xfrm>
            <a:off x="5580112" y="3894115"/>
            <a:ext cx="3231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200" dirty="0" smtClean="0"/>
              <a:t>物性評価システム</a:t>
            </a:r>
            <a:r>
              <a:rPr lang="en-US" altLang="ja-JP" sz="1200" dirty="0" smtClean="0"/>
              <a:t>PPMS (</a:t>
            </a:r>
            <a:r>
              <a:rPr lang="ja-JP" altLang="en-US" sz="1200" dirty="0" smtClean="0"/>
              <a:t>東大低温センター</a:t>
            </a:r>
            <a:r>
              <a:rPr lang="en-US" altLang="ja-JP" sz="1200" dirty="0" smtClean="0"/>
              <a:t>)</a:t>
            </a:r>
            <a:endParaRPr lang="ja-JP" altLang="en-US" sz="1200" dirty="0"/>
          </a:p>
        </p:txBody>
      </p:sp>
      <p:sp>
        <p:nvSpPr>
          <p:cNvPr id="18" name="テキスト ボックス 1"/>
          <p:cNvSpPr txBox="1">
            <a:spLocks noChangeArrowheads="1"/>
          </p:cNvSpPr>
          <p:nvPr/>
        </p:nvSpPr>
        <p:spPr bwMode="auto">
          <a:xfrm>
            <a:off x="6228184" y="5805264"/>
            <a:ext cx="18532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80000"/>
              <a:buFont typeface="Wingdings" panose="05000000000000000000" pitchFamily="2" charset="2"/>
              <a:buChar char="l"/>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70000"/>
              <a:buFont typeface="Wingdings" panose="05000000000000000000" pitchFamily="2" charset="2"/>
              <a:buChar char="l"/>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bg2"/>
              </a:buClr>
              <a:buSzPct val="65000"/>
              <a:buFont typeface="Wingdings" panose="05000000000000000000" pitchFamily="2" charset="2"/>
              <a:buChar char="l"/>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hlink"/>
              </a:buClr>
              <a:buSzPct val="6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200" dirty="0" smtClean="0"/>
              <a:t>比熱測定用サンプル</a:t>
            </a:r>
            <a:endParaRPr lang="ja-JP" altLang="en-US" sz="1200" dirty="0"/>
          </a:p>
        </p:txBody>
      </p:sp>
      <p:pic>
        <p:nvPicPr>
          <p:cNvPr id="19" name="Picture 11" descr="C:\cygwin\home\shino\ronbun\2014ICEC-ICMC\fig\figure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290" y="1694680"/>
            <a:ext cx="4772478" cy="387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p:cNvSpPr/>
          <p:nvPr/>
        </p:nvSpPr>
        <p:spPr>
          <a:xfrm>
            <a:off x="264757" y="6016932"/>
            <a:ext cx="6174432" cy="292388"/>
          </a:xfrm>
          <a:prstGeom prst="rect">
            <a:avLst/>
          </a:prstGeom>
        </p:spPr>
        <p:txBody>
          <a:bodyPr wrap="square">
            <a:spAutoFit/>
          </a:bodyPr>
          <a:lstStyle/>
          <a:p>
            <a:pPr>
              <a:spcBef>
                <a:spcPct val="0"/>
              </a:spcBef>
            </a:pPr>
            <a:r>
              <a:rPr lang="en-US" altLang="ja-JP" sz="1300" dirty="0" smtClean="0">
                <a:latin typeface="Calibri" panose="020F0502020204030204" pitchFamily="34" charset="0"/>
                <a:cs typeface="Times New Roman" panose="02020603050405020304" pitchFamily="18" charset="0"/>
              </a:rPr>
              <a:t>Shinozaki, et.al, 7-11th </a:t>
            </a:r>
            <a:r>
              <a:rPr lang="en-US" altLang="ja-JP" sz="1300" dirty="0">
                <a:latin typeface="Calibri" panose="020F0502020204030204" pitchFamily="34" charset="0"/>
                <a:cs typeface="Times New Roman" panose="02020603050405020304" pitchFamily="18" charset="0"/>
              </a:rPr>
              <a:t>Jul 2014, ICEC 25 – ICMC 2014, Space Cryogenics Applications</a:t>
            </a:r>
            <a:endParaRPr lang="ja-JP" altLang="en-US" sz="1300" dirty="0">
              <a:latin typeface="Calibri" panose="020F0502020204030204" pitchFamily="34" charset="0"/>
              <a:cs typeface="Times New Roman" panose="02020603050405020304" pitchFamily="18" charset="0"/>
            </a:endParaRPr>
          </a:p>
        </p:txBody>
      </p:sp>
      <p:sp>
        <p:nvSpPr>
          <p:cNvPr id="20" name="角丸四角形 19"/>
          <p:cNvSpPr/>
          <p:nvPr/>
        </p:nvSpPr>
        <p:spPr>
          <a:xfrm>
            <a:off x="5259028" y="166606"/>
            <a:ext cx="2913955" cy="332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東大低温センターの協力で実施</a:t>
            </a:r>
            <a:endParaRPr kumimoji="1" lang="ja-JP" altLang="en-US" sz="1400" dirty="0">
              <a:solidFill>
                <a:schemeClr val="tx1"/>
              </a:solidFill>
            </a:endParaRPr>
          </a:p>
        </p:txBody>
      </p:sp>
    </p:spTree>
    <p:extLst>
      <p:ext uri="{BB962C8B-B14F-4D97-AF65-F5344CB8AC3E}">
        <p14:creationId xmlns:p14="http://schemas.microsoft.com/office/powerpoint/2010/main" val="391684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テキスト ボックス 1"/>
          <p:cNvSpPr txBox="1">
            <a:spLocks noChangeArrowheads="1"/>
          </p:cNvSpPr>
          <p:nvPr/>
        </p:nvSpPr>
        <p:spPr bwMode="auto">
          <a:xfrm>
            <a:off x="14288" y="810717"/>
            <a:ext cx="58538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531813" indent="-2587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1" eaLnBrk="1" hangingPunct="1">
              <a:spcBef>
                <a:spcPct val="0"/>
              </a:spcBef>
              <a:buFont typeface="Wingdings" panose="05000000000000000000" pitchFamily="2" charset="2"/>
              <a:buChar char="l"/>
            </a:pPr>
            <a:r>
              <a:rPr lang="en-US" altLang="ja-JP" sz="1600" dirty="0" smtClean="0">
                <a:latin typeface="Calibri" panose="020F0502020204030204" pitchFamily="34" charset="0"/>
                <a:cs typeface="Times New Roman" panose="02020603050405020304" pitchFamily="18" charset="0"/>
              </a:rPr>
              <a:t>SPICA</a:t>
            </a:r>
            <a:r>
              <a:rPr lang="ja-JP" altLang="en-US" sz="1600" dirty="0" smtClean="0">
                <a:latin typeface="Calibri" panose="020F0502020204030204" pitchFamily="34" charset="0"/>
                <a:cs typeface="Times New Roman" panose="02020603050405020304" pitchFamily="18" charset="0"/>
              </a:rPr>
              <a:t>で使用が検討されている</a:t>
            </a:r>
            <a:r>
              <a:rPr lang="en-US" altLang="ja-JP" sz="1600" dirty="0" smtClean="0">
                <a:latin typeface="Calibri" panose="020F0502020204030204" pitchFamily="34" charset="0"/>
                <a:cs typeface="Times New Roman" panose="02020603050405020304" pitchFamily="18" charset="0"/>
              </a:rPr>
              <a:t>FRP</a:t>
            </a:r>
            <a:r>
              <a:rPr lang="ja-JP" altLang="en-US" sz="1600" dirty="0" smtClean="0">
                <a:latin typeface="Calibri" panose="020F0502020204030204" pitchFamily="34" charset="0"/>
                <a:cs typeface="Times New Roman" panose="02020603050405020304" pitchFamily="18" charset="0"/>
              </a:rPr>
              <a:t>部材（</a:t>
            </a:r>
            <a:r>
              <a:rPr lang="en-US" altLang="ja-JP" sz="1600" dirty="0" smtClean="0">
                <a:latin typeface="Calibri" panose="020F0502020204030204" pitchFamily="34" charset="0"/>
                <a:cs typeface="Times New Roman" panose="02020603050405020304" pitchFamily="18" charset="0"/>
              </a:rPr>
              <a:t>CFRP, AFRP</a:t>
            </a:r>
            <a:r>
              <a:rPr lang="ja-JP" altLang="en-US" sz="1600" dirty="0" smtClean="0">
                <a:latin typeface="Calibri" panose="020F0502020204030204" pitchFamily="34" charset="0"/>
                <a:cs typeface="Times New Roman" panose="02020603050405020304" pitchFamily="18" charset="0"/>
              </a:rPr>
              <a:t>等）の熱伝導率を測定。</a:t>
            </a:r>
            <a:endParaRPr lang="en-US" altLang="ja-JP" sz="1600" dirty="0" smtClean="0">
              <a:latin typeface="Calibri" panose="020F0502020204030204" pitchFamily="34" charset="0"/>
              <a:cs typeface="Times New Roman" panose="02020603050405020304" pitchFamily="18" charset="0"/>
            </a:endParaRPr>
          </a:p>
          <a:p>
            <a:pPr lvl="1" eaLnBrk="1" hangingPunct="1">
              <a:spcBef>
                <a:spcPct val="0"/>
              </a:spcBef>
              <a:buFont typeface="Wingdings" panose="05000000000000000000" pitchFamily="2" charset="2"/>
              <a:buChar char="l"/>
            </a:pPr>
            <a:r>
              <a:rPr lang="en-US" altLang="ja-JP" sz="1600" dirty="0" smtClean="0">
                <a:latin typeface="Calibri" panose="020F0502020204030204" pitchFamily="34" charset="0"/>
                <a:cs typeface="Times New Roman" panose="02020603050405020304" pitchFamily="18" charset="0"/>
              </a:rPr>
              <a:t>Thermal</a:t>
            </a:r>
            <a:r>
              <a:rPr lang="ja-JP" altLang="en-US" sz="1600" dirty="0">
                <a:latin typeface="Calibri" panose="020F0502020204030204" pitchFamily="34" charset="0"/>
                <a:cs typeface="Times New Roman" panose="02020603050405020304" pitchFamily="18" charset="0"/>
              </a:rPr>
              <a:t> </a:t>
            </a:r>
            <a:r>
              <a:rPr lang="en-US" altLang="ja-JP" sz="1600" dirty="0" smtClean="0">
                <a:latin typeface="Calibri" panose="020F0502020204030204" pitchFamily="34" charset="0"/>
                <a:cs typeface="Times New Roman" panose="02020603050405020304" pitchFamily="18" charset="0"/>
              </a:rPr>
              <a:t>Shield</a:t>
            </a:r>
            <a:r>
              <a:rPr lang="ja-JP" altLang="en-US" sz="1600" dirty="0" smtClean="0">
                <a:latin typeface="Calibri" panose="020F0502020204030204" pitchFamily="34" charset="0"/>
                <a:cs typeface="Times New Roman" panose="02020603050405020304" pitchFamily="18" charset="0"/>
              </a:rPr>
              <a:t>へ使用予定であった</a:t>
            </a:r>
            <a:r>
              <a:rPr lang="en-US" altLang="ja-JP" sz="1600" dirty="0" smtClean="0">
                <a:latin typeface="Calibri" panose="020F0502020204030204" pitchFamily="34" charset="0"/>
                <a:cs typeface="Times New Roman" panose="02020603050405020304" pitchFamily="18" charset="0"/>
              </a:rPr>
              <a:t>CFRP</a:t>
            </a:r>
            <a:r>
              <a:rPr lang="ja-JP" altLang="en-US" sz="1600" dirty="0" smtClean="0">
                <a:latin typeface="Calibri" panose="020F0502020204030204" pitchFamily="34" charset="0"/>
                <a:cs typeface="Times New Roman" panose="02020603050405020304" pitchFamily="18" charset="0"/>
              </a:rPr>
              <a:t>では熱伝導率が十分得られないことがわかり、</a:t>
            </a:r>
            <a:r>
              <a:rPr lang="en-US" altLang="ja-JP" sz="1600" dirty="0" smtClean="0">
                <a:latin typeface="Calibri" panose="020F0502020204030204" pitchFamily="34" charset="0"/>
                <a:cs typeface="Times New Roman" panose="02020603050405020304" pitchFamily="18" charset="0"/>
              </a:rPr>
              <a:t>Al</a:t>
            </a:r>
            <a:r>
              <a:rPr lang="ja-JP" altLang="en-US" sz="1600" dirty="0" smtClean="0">
                <a:latin typeface="Calibri" panose="020F0502020204030204" pitchFamily="34" charset="0"/>
                <a:cs typeface="Times New Roman" panose="02020603050405020304" pitchFamily="18" charset="0"/>
              </a:rPr>
              <a:t>ハニカム構造へ変更。</a:t>
            </a:r>
            <a:endParaRPr lang="en-US" altLang="ja-JP" sz="1600" dirty="0">
              <a:latin typeface="Calibri" panose="020F0502020204030204" pitchFamily="34" charset="0"/>
              <a:cs typeface="Times New Roman" panose="02020603050405020304" pitchFamily="18" charset="0"/>
            </a:endParaRPr>
          </a:p>
          <a:p>
            <a:pPr lvl="1" eaLnBrk="1" hangingPunct="1">
              <a:spcBef>
                <a:spcPct val="0"/>
              </a:spcBef>
              <a:buFont typeface="Wingdings" panose="05000000000000000000" pitchFamily="2" charset="2"/>
              <a:buChar char="l"/>
            </a:pPr>
            <a:r>
              <a:rPr lang="ja-JP" altLang="en-US" sz="1600" dirty="0" smtClean="0">
                <a:latin typeface="Calibri" panose="020F0502020204030204" pitchFamily="34" charset="0"/>
                <a:cs typeface="Times New Roman" panose="02020603050405020304" pitchFamily="18" charset="0"/>
              </a:rPr>
              <a:t>測定値を</a:t>
            </a:r>
            <a:r>
              <a:rPr lang="en-US" altLang="ja-JP" sz="1600" dirty="0" smtClean="0">
                <a:latin typeface="Calibri" panose="020F0502020204030204" pitchFamily="34" charset="0"/>
                <a:cs typeface="Times New Roman" panose="02020603050405020304" pitchFamily="18" charset="0"/>
              </a:rPr>
              <a:t>SPICA</a:t>
            </a:r>
            <a:r>
              <a:rPr lang="ja-JP" altLang="en-US" sz="1600" dirty="0" smtClean="0">
                <a:latin typeface="Calibri" panose="020F0502020204030204" pitchFamily="34" charset="0"/>
                <a:cs typeface="Times New Roman" panose="02020603050405020304" pitchFamily="18" charset="0"/>
              </a:rPr>
              <a:t>の熱設計に反映し、低温における物性値の不確定性によるリスクを低減。</a:t>
            </a:r>
            <a:endParaRPr lang="en-US" altLang="ja-JP" sz="1600" dirty="0">
              <a:latin typeface="Calibri" panose="020F0502020204030204" pitchFamily="34" charset="0"/>
              <a:cs typeface="Times New Roman" panose="02020603050405020304" pitchFamily="18" charset="0"/>
            </a:endParaRPr>
          </a:p>
        </p:txBody>
      </p:sp>
      <p:sp>
        <p:nvSpPr>
          <p:cNvPr id="3" name="日付プレースホルダー 2"/>
          <p:cNvSpPr>
            <a:spLocks noGrp="1"/>
          </p:cNvSpPr>
          <p:nvPr>
            <p:ph type="dt" sz="half" idx="10"/>
          </p:nvPr>
        </p:nvSpPr>
        <p:spPr/>
        <p:txBody>
          <a:bodyPr/>
          <a:lstStyle/>
          <a:p>
            <a:r>
              <a:rPr kumimoji="1" lang="en-US" altLang="ja-JP" smtClean="0"/>
              <a:t>2014/12/3</a:t>
            </a:r>
            <a:endParaRPr kumimoji="1" lang="ja-JP" altLang="en-US"/>
          </a:p>
        </p:txBody>
      </p:sp>
      <p:sp>
        <p:nvSpPr>
          <p:cNvPr id="4" name="フッター プレースホルダー 3"/>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a:p>
        </p:txBody>
      </p:sp>
      <p:sp>
        <p:nvSpPr>
          <p:cNvPr id="6" name="スライド番号プレースホルダー 5"/>
          <p:cNvSpPr>
            <a:spLocks noGrp="1"/>
          </p:cNvSpPr>
          <p:nvPr>
            <p:ph type="sldNum" sz="quarter" idx="11"/>
          </p:nvPr>
        </p:nvSpPr>
        <p:spPr/>
        <p:txBody>
          <a:bodyPr/>
          <a:lstStyle/>
          <a:p>
            <a:fld id="{8E2604DD-68A4-496D-9641-23351E0C8AB9}" type="slidenum">
              <a:rPr kumimoji="1" lang="ja-JP" altLang="en-US" smtClean="0"/>
              <a:t>14</a:t>
            </a:fld>
            <a:endParaRPr kumimoji="1" lang="ja-JP" altLang="en-US"/>
          </a:p>
        </p:txBody>
      </p:sp>
      <p:sp>
        <p:nvSpPr>
          <p:cNvPr id="16" name="タイトル 4"/>
          <p:cNvSpPr txBox="1">
            <a:spLocks/>
          </p:cNvSpPr>
          <p:nvPr/>
        </p:nvSpPr>
        <p:spPr>
          <a:xfrm>
            <a:off x="53976" y="109538"/>
            <a:ext cx="7848600" cy="533400"/>
          </a:xfrm>
          <a:prstGeom prst="rect">
            <a:avLst/>
          </a:prstGeom>
        </p:spPr>
        <p:txBody>
          <a:bodyPr/>
          <a:lstStyle>
            <a:lvl1pPr algn="l" rtl="0" eaLnBrk="1" fontAlgn="base" hangingPunct="1">
              <a:spcBef>
                <a:spcPct val="0"/>
              </a:spcBef>
              <a:spcAft>
                <a:spcPct val="0"/>
              </a:spcAft>
              <a:defRPr kumimoji="1" sz="2800" b="1">
                <a:solidFill>
                  <a:srgbClr val="272776"/>
                </a:solidFill>
                <a:latin typeface="+mj-lt"/>
                <a:ea typeface="+mj-ea"/>
                <a:cs typeface="+mj-cs"/>
              </a:defRPr>
            </a:lvl1pPr>
            <a:lvl2pPr algn="l" rtl="0" eaLnBrk="1" fontAlgn="base" hangingPunct="1">
              <a:spcBef>
                <a:spcPct val="0"/>
              </a:spcBef>
              <a:spcAft>
                <a:spcPct val="0"/>
              </a:spcAft>
              <a:defRPr kumimoji="1" sz="2800" b="1">
                <a:solidFill>
                  <a:srgbClr val="272776"/>
                </a:solidFill>
                <a:latin typeface="Helvetica" charset="0"/>
                <a:ea typeface="Osaka" charset="-128"/>
              </a:defRPr>
            </a:lvl2pPr>
            <a:lvl3pPr algn="l" rtl="0" eaLnBrk="1" fontAlgn="base" hangingPunct="1">
              <a:spcBef>
                <a:spcPct val="0"/>
              </a:spcBef>
              <a:spcAft>
                <a:spcPct val="0"/>
              </a:spcAft>
              <a:defRPr kumimoji="1" sz="2800" b="1">
                <a:solidFill>
                  <a:srgbClr val="272776"/>
                </a:solidFill>
                <a:latin typeface="Helvetica" charset="0"/>
                <a:ea typeface="Osaka" charset="-128"/>
              </a:defRPr>
            </a:lvl3pPr>
            <a:lvl4pPr algn="l" rtl="0" eaLnBrk="1" fontAlgn="base" hangingPunct="1">
              <a:spcBef>
                <a:spcPct val="0"/>
              </a:spcBef>
              <a:spcAft>
                <a:spcPct val="0"/>
              </a:spcAft>
              <a:defRPr kumimoji="1" sz="2800" b="1">
                <a:solidFill>
                  <a:srgbClr val="272776"/>
                </a:solidFill>
                <a:latin typeface="Helvetica" charset="0"/>
                <a:ea typeface="Osaka" charset="-128"/>
              </a:defRPr>
            </a:lvl4pPr>
            <a:lvl5pPr algn="l" rtl="0" eaLnBrk="1" fontAlgn="base" hangingPunct="1">
              <a:spcBef>
                <a:spcPct val="0"/>
              </a:spcBef>
              <a:spcAft>
                <a:spcPct val="0"/>
              </a:spcAft>
              <a:defRPr kumimoji="1" sz="2800" b="1">
                <a:solidFill>
                  <a:srgbClr val="272776"/>
                </a:solidFill>
                <a:latin typeface="Helvetica" charset="0"/>
                <a:ea typeface="Osaka" charset="-128"/>
              </a:defRPr>
            </a:lvl5pPr>
            <a:lvl6pPr marL="457200" algn="l" rtl="0" eaLnBrk="1" fontAlgn="base" hangingPunct="1">
              <a:spcBef>
                <a:spcPct val="0"/>
              </a:spcBef>
              <a:spcAft>
                <a:spcPct val="0"/>
              </a:spcAft>
              <a:defRPr kumimoji="1" sz="2800" b="1">
                <a:solidFill>
                  <a:srgbClr val="272776"/>
                </a:solidFill>
                <a:latin typeface="Helvetica" charset="0"/>
                <a:ea typeface="Osaka" charset="-128"/>
              </a:defRPr>
            </a:lvl6pPr>
            <a:lvl7pPr marL="914400" algn="l" rtl="0" eaLnBrk="1" fontAlgn="base" hangingPunct="1">
              <a:spcBef>
                <a:spcPct val="0"/>
              </a:spcBef>
              <a:spcAft>
                <a:spcPct val="0"/>
              </a:spcAft>
              <a:defRPr kumimoji="1" sz="2800" b="1">
                <a:solidFill>
                  <a:srgbClr val="272776"/>
                </a:solidFill>
                <a:latin typeface="Helvetica" charset="0"/>
                <a:ea typeface="Osaka" charset="-128"/>
              </a:defRPr>
            </a:lvl7pPr>
            <a:lvl8pPr marL="1371600" algn="l" rtl="0" eaLnBrk="1" fontAlgn="base" hangingPunct="1">
              <a:spcBef>
                <a:spcPct val="0"/>
              </a:spcBef>
              <a:spcAft>
                <a:spcPct val="0"/>
              </a:spcAft>
              <a:defRPr kumimoji="1" sz="2800" b="1">
                <a:solidFill>
                  <a:srgbClr val="272776"/>
                </a:solidFill>
                <a:latin typeface="Helvetica" charset="0"/>
                <a:ea typeface="Osaka" charset="-128"/>
              </a:defRPr>
            </a:lvl8pPr>
            <a:lvl9pPr marL="1828800" algn="l" rtl="0" eaLnBrk="1" fontAlgn="base" hangingPunct="1">
              <a:spcBef>
                <a:spcPct val="0"/>
              </a:spcBef>
              <a:spcAft>
                <a:spcPct val="0"/>
              </a:spcAft>
              <a:defRPr kumimoji="1" sz="2800" b="1">
                <a:solidFill>
                  <a:srgbClr val="272776"/>
                </a:solidFill>
                <a:latin typeface="Helvetica" charset="0"/>
                <a:ea typeface="Osaka" charset="-128"/>
              </a:defRPr>
            </a:lvl9pPr>
          </a:lstStyle>
          <a:p>
            <a:r>
              <a:rPr lang="en-US" altLang="ja-JP" kern="0" dirty="0" smtClean="0">
                <a:latin typeface="Calibri" panose="020F0502020204030204" pitchFamily="34" charset="0"/>
                <a:ea typeface="+mn-ea"/>
                <a:cs typeface="メイリオ" panose="020B0604030504040204" pitchFamily="50" charset="-128"/>
              </a:rPr>
              <a:t>FRP</a:t>
            </a:r>
            <a:r>
              <a:rPr lang="ja-JP" altLang="en-US" kern="0" dirty="0" smtClean="0">
                <a:latin typeface="Calibri" panose="020F0502020204030204" pitchFamily="34" charset="0"/>
                <a:ea typeface="+mn-ea"/>
                <a:cs typeface="メイリオ" panose="020B0604030504040204" pitchFamily="50" charset="-128"/>
              </a:rPr>
              <a:t>部材の熱物性測定（</a:t>
            </a:r>
            <a:r>
              <a:rPr lang="ja-JP" altLang="en-US" kern="0" dirty="0" smtClean="0">
                <a:solidFill>
                  <a:srgbClr val="C00000"/>
                </a:solidFill>
                <a:latin typeface="Calibri" panose="020F0502020204030204" pitchFamily="34" charset="0"/>
                <a:ea typeface="+mn-ea"/>
                <a:cs typeface="メイリオ" panose="020B0604030504040204" pitchFamily="50" charset="-128"/>
              </a:rPr>
              <a:t>熱伝導率</a:t>
            </a:r>
            <a:r>
              <a:rPr lang="ja-JP" altLang="en-US" kern="0" dirty="0" smtClean="0">
                <a:latin typeface="Calibri" panose="020F0502020204030204" pitchFamily="34" charset="0"/>
                <a:ea typeface="+mn-ea"/>
                <a:cs typeface="メイリオ" panose="020B0604030504040204" pitchFamily="50" charset="-128"/>
              </a:rPr>
              <a:t>）</a:t>
            </a:r>
            <a:endParaRPr lang="ja-JP" altLang="en-US" kern="0" dirty="0">
              <a:latin typeface="Calibri" panose="020F0502020204030204" pitchFamily="34" charset="0"/>
              <a:ea typeface="+mn-ea"/>
              <a:cs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6115390" y="832992"/>
            <a:ext cx="1914286" cy="1533333"/>
          </a:xfrm>
          <a:prstGeom prst="rect">
            <a:avLst/>
          </a:prstGeom>
        </p:spPr>
      </p:pic>
      <p:sp>
        <p:nvSpPr>
          <p:cNvPr id="2" name="上下矢印 1"/>
          <p:cNvSpPr/>
          <p:nvPr/>
        </p:nvSpPr>
        <p:spPr>
          <a:xfrm>
            <a:off x="8195121" y="987677"/>
            <a:ext cx="144463" cy="1223962"/>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492" name="テキスト ボックス 2"/>
          <p:cNvSpPr txBox="1">
            <a:spLocks noChangeArrowheads="1"/>
          </p:cNvSpPr>
          <p:nvPr/>
        </p:nvSpPr>
        <p:spPr bwMode="auto">
          <a:xfrm>
            <a:off x="8267576" y="140292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t>8mm</a:t>
            </a:r>
            <a:endParaRPr lang="ja-JP" altLang="en-US" dirty="0"/>
          </a:p>
        </p:txBody>
      </p:sp>
      <p:grpSp>
        <p:nvGrpSpPr>
          <p:cNvPr id="17" name="グループ化 16"/>
          <p:cNvGrpSpPr/>
          <p:nvPr/>
        </p:nvGrpSpPr>
        <p:grpSpPr>
          <a:xfrm>
            <a:off x="53976" y="2462113"/>
            <a:ext cx="4321175" cy="3559175"/>
            <a:chOff x="115888" y="3098800"/>
            <a:chExt cx="4321175" cy="3559175"/>
          </a:xfrm>
        </p:grpSpPr>
        <p:pic>
          <p:nvPicPr>
            <p:cNvPr id="18" name="Picture 2" descr="C:\cygwin\home\shino\ronbun\2014ICEC-ICMC\fig\figur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8" y="3098800"/>
              <a:ext cx="4321175"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星 4 18"/>
            <p:cNvSpPr/>
            <p:nvPr/>
          </p:nvSpPr>
          <p:spPr>
            <a:xfrm>
              <a:off x="1719263" y="3889375"/>
              <a:ext cx="163512" cy="196850"/>
            </a:xfrm>
            <a:prstGeom prst="star4">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cs typeface="Times New Roman" panose="02020603050405020304" pitchFamily="18" charset="0"/>
              </a:endParaRPr>
            </a:p>
          </p:txBody>
        </p:sp>
        <p:sp>
          <p:nvSpPr>
            <p:cNvPr id="20" name="星 4 19"/>
            <p:cNvSpPr/>
            <p:nvPr/>
          </p:nvSpPr>
          <p:spPr>
            <a:xfrm>
              <a:off x="3319463" y="3114675"/>
              <a:ext cx="163512" cy="195263"/>
            </a:xfrm>
            <a:prstGeom prst="star4">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cs typeface="Times New Roman" panose="02020603050405020304" pitchFamily="18" charset="0"/>
              </a:endParaRPr>
            </a:p>
          </p:txBody>
        </p:sp>
        <p:sp>
          <p:nvSpPr>
            <p:cNvPr id="21" name="テキスト ボックス 2"/>
            <p:cNvSpPr txBox="1">
              <a:spLocks noChangeArrowheads="1"/>
            </p:cNvSpPr>
            <p:nvPr/>
          </p:nvSpPr>
          <p:spPr bwMode="auto">
            <a:xfrm>
              <a:off x="738188" y="4448175"/>
              <a:ext cx="1658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itchFamily="2" charset="2"/>
                <a:buChar char="l"/>
                <a:defRPr kumimoji="1" sz="3200">
                  <a:solidFill>
                    <a:schemeClr val="tx1"/>
                  </a:solidFill>
                  <a:latin typeface="Arial" charset="0"/>
                  <a:ea typeface="ＭＳ Ｐゴシック" charset="-128"/>
                </a:defRPr>
              </a:lvl1pPr>
              <a:lvl2pPr marL="742950" indent="-285750" eaLnBrk="0" hangingPunct="0">
                <a:spcBef>
                  <a:spcPct val="20000"/>
                </a:spcBef>
                <a:buClr>
                  <a:schemeClr val="accent1"/>
                </a:buClr>
                <a:buSzPct val="70000"/>
                <a:buFont typeface="Wingdings" pitchFamily="2" charset="2"/>
                <a:buChar char="l"/>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l"/>
                <a:defRPr kumimoji="1" sz="2400">
                  <a:solidFill>
                    <a:schemeClr val="tx1"/>
                  </a:solidFill>
                  <a:latin typeface="Arial" charset="0"/>
                  <a:ea typeface="ＭＳ Ｐゴシック" charset="-128"/>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SzPct val="40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defRPr/>
              </a:pPr>
              <a:r>
                <a:rPr lang="en-US" altLang="ja-JP" sz="1800" dirty="0" smtClean="0">
                  <a:latin typeface="+mn-lt"/>
                  <a:cs typeface="Times New Roman" pitchFamily="18" charset="0"/>
                </a:rPr>
                <a:t>High-k CFRPs</a:t>
              </a:r>
              <a:endParaRPr lang="ja-JP" altLang="en-US" sz="1800" dirty="0" smtClean="0">
                <a:latin typeface="+mn-lt"/>
                <a:cs typeface="Times New Roman" pitchFamily="18" charset="0"/>
              </a:endParaRPr>
            </a:p>
          </p:txBody>
        </p:sp>
        <p:cxnSp>
          <p:nvCxnSpPr>
            <p:cNvPr id="22" name="直線コネクタ 21"/>
            <p:cNvCxnSpPr>
              <a:endCxn id="21" idx="3"/>
            </p:cNvCxnSpPr>
            <p:nvPr/>
          </p:nvCxnSpPr>
          <p:spPr>
            <a:xfrm flipH="1" flipV="1">
              <a:off x="2397125" y="4632325"/>
              <a:ext cx="266700" cy="185738"/>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sp>
          <p:nvSpPr>
            <p:cNvPr id="23" name="テキスト ボックス 2"/>
            <p:cNvSpPr txBox="1">
              <a:spLocks noChangeArrowheads="1"/>
            </p:cNvSpPr>
            <p:nvPr/>
          </p:nvSpPr>
          <p:spPr bwMode="auto">
            <a:xfrm>
              <a:off x="2878138" y="5556250"/>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itchFamily="2" charset="2"/>
                <a:buChar char="l"/>
                <a:defRPr kumimoji="1" sz="3200">
                  <a:solidFill>
                    <a:schemeClr val="tx1"/>
                  </a:solidFill>
                  <a:latin typeface="Arial" charset="0"/>
                  <a:ea typeface="ＭＳ Ｐゴシック" charset="-128"/>
                </a:defRPr>
              </a:lvl1pPr>
              <a:lvl2pPr marL="742950" indent="-285750" eaLnBrk="0" hangingPunct="0">
                <a:spcBef>
                  <a:spcPct val="20000"/>
                </a:spcBef>
                <a:buClr>
                  <a:schemeClr val="accent1"/>
                </a:buClr>
                <a:buSzPct val="70000"/>
                <a:buFont typeface="Wingdings" pitchFamily="2" charset="2"/>
                <a:buChar char="l"/>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l"/>
                <a:defRPr kumimoji="1" sz="2400">
                  <a:solidFill>
                    <a:schemeClr val="tx1"/>
                  </a:solidFill>
                  <a:latin typeface="Arial" charset="0"/>
                  <a:ea typeface="ＭＳ Ｐゴシック" charset="-128"/>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SzPct val="40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defRPr/>
              </a:pPr>
              <a:r>
                <a:rPr lang="en-US" altLang="ja-JP" sz="1800" smtClean="0">
                  <a:solidFill>
                    <a:srgbClr val="CC0066"/>
                  </a:solidFill>
                  <a:latin typeface="+mn-lt"/>
                  <a:cs typeface="Times New Roman" pitchFamily="18" charset="0"/>
                </a:rPr>
                <a:t>Low-k CFRP</a:t>
              </a:r>
              <a:endParaRPr lang="ja-JP" altLang="en-US" sz="1800" smtClean="0">
                <a:solidFill>
                  <a:srgbClr val="CC0066"/>
                </a:solidFill>
                <a:latin typeface="+mn-lt"/>
                <a:cs typeface="Times New Roman" pitchFamily="18" charset="0"/>
              </a:endParaRPr>
            </a:p>
          </p:txBody>
        </p:sp>
        <p:cxnSp>
          <p:nvCxnSpPr>
            <p:cNvPr id="24" name="直線コネクタ 23"/>
            <p:cNvCxnSpPr/>
            <p:nvPr/>
          </p:nvCxnSpPr>
          <p:spPr>
            <a:xfrm flipH="1" flipV="1">
              <a:off x="2789238" y="5386388"/>
              <a:ext cx="382587" cy="185737"/>
            </a:xfrm>
            <a:prstGeom prst="line">
              <a:avLst/>
            </a:prstGeom>
            <a:ln>
              <a:solidFill>
                <a:srgbClr val="CC0066"/>
              </a:solidFill>
            </a:ln>
          </p:spPr>
          <p:style>
            <a:lnRef idx="1">
              <a:schemeClr val="accent1"/>
            </a:lnRef>
            <a:fillRef idx="0">
              <a:schemeClr val="accent1"/>
            </a:fillRef>
            <a:effectRef idx="0">
              <a:schemeClr val="accent1"/>
            </a:effectRef>
            <a:fontRef idx="minor">
              <a:schemeClr val="tx1"/>
            </a:fontRef>
          </p:style>
        </p:cxnSp>
        <p:sp>
          <p:nvSpPr>
            <p:cNvPr id="25" name="テキスト ボックス 2"/>
            <p:cNvSpPr txBox="1">
              <a:spLocks noChangeArrowheads="1"/>
            </p:cNvSpPr>
            <p:nvPr/>
          </p:nvSpPr>
          <p:spPr bwMode="auto">
            <a:xfrm>
              <a:off x="2282825" y="3495675"/>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itchFamily="2" charset="2"/>
                <a:buChar char="l"/>
                <a:defRPr kumimoji="1" sz="3200">
                  <a:solidFill>
                    <a:schemeClr val="tx1"/>
                  </a:solidFill>
                  <a:latin typeface="Arial" charset="0"/>
                  <a:ea typeface="ＭＳ Ｐゴシック" charset="-128"/>
                </a:defRPr>
              </a:lvl1pPr>
              <a:lvl2pPr marL="742950" indent="-285750" eaLnBrk="0" hangingPunct="0">
                <a:spcBef>
                  <a:spcPct val="20000"/>
                </a:spcBef>
                <a:buClr>
                  <a:schemeClr val="accent1"/>
                </a:buClr>
                <a:buSzPct val="70000"/>
                <a:buFont typeface="Wingdings" pitchFamily="2" charset="2"/>
                <a:buChar char="l"/>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l"/>
                <a:defRPr kumimoji="1" sz="2400">
                  <a:solidFill>
                    <a:schemeClr val="tx1"/>
                  </a:solidFill>
                  <a:latin typeface="Arial" charset="0"/>
                  <a:ea typeface="ＭＳ Ｐゴシック" charset="-128"/>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SzPct val="40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defRPr/>
              </a:pPr>
              <a:r>
                <a:rPr lang="en-US" altLang="ja-JP" sz="1800" smtClean="0">
                  <a:solidFill>
                    <a:srgbClr val="FF6600"/>
                  </a:solidFill>
                  <a:latin typeface="+mn-lt"/>
                  <a:cs typeface="Times New Roman" pitchFamily="18" charset="0"/>
                </a:rPr>
                <a:t>Target</a:t>
              </a:r>
              <a:endParaRPr lang="ja-JP" altLang="en-US" sz="1800" smtClean="0">
                <a:solidFill>
                  <a:srgbClr val="FF6600"/>
                </a:solidFill>
                <a:latin typeface="+mn-lt"/>
                <a:cs typeface="Times New Roman" pitchFamily="18" charset="0"/>
              </a:endParaRPr>
            </a:p>
          </p:txBody>
        </p:sp>
        <p:cxnSp>
          <p:nvCxnSpPr>
            <p:cNvPr id="26" name="直線コネクタ 25"/>
            <p:cNvCxnSpPr/>
            <p:nvPr/>
          </p:nvCxnSpPr>
          <p:spPr>
            <a:xfrm flipH="1">
              <a:off x="2876550" y="3309938"/>
              <a:ext cx="442913" cy="24765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1909763" y="3817938"/>
              <a:ext cx="442912" cy="123825"/>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29" name="テキスト ボックス 7"/>
          <p:cNvSpPr txBox="1">
            <a:spLocks noChangeArrowheads="1"/>
          </p:cNvSpPr>
          <p:nvPr/>
        </p:nvSpPr>
        <p:spPr bwMode="auto">
          <a:xfrm>
            <a:off x="5504096" y="5986695"/>
            <a:ext cx="2666243" cy="307777"/>
          </a:xfrm>
          <a:prstGeom prst="rect">
            <a:avLst/>
          </a:prstGeom>
          <a:noFill/>
          <a:ln>
            <a:noFill/>
          </a:ln>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400" dirty="0">
                <a:latin typeface="Calibri" panose="020F0502020204030204" pitchFamily="34" charset="0"/>
                <a:cs typeface="Times New Roman" panose="02020603050405020304" pitchFamily="18" charset="0"/>
              </a:rPr>
              <a:t>Fig. Thermal conductivity </a:t>
            </a:r>
            <a:r>
              <a:rPr lang="en-US" altLang="ja-JP" sz="1400" dirty="0" smtClean="0">
                <a:latin typeface="Calibri" panose="020F0502020204030204" pitchFamily="34" charset="0"/>
                <a:cs typeface="Times New Roman" panose="02020603050405020304" pitchFamily="18" charset="0"/>
              </a:rPr>
              <a:t>of</a:t>
            </a:r>
            <a:r>
              <a:rPr lang="en-US" altLang="ja-JP" sz="1400" dirty="0" smtClean="0">
                <a:solidFill>
                  <a:srgbClr val="FF0000"/>
                </a:solidFill>
                <a:latin typeface="Calibri" panose="020F0502020204030204" pitchFamily="34" charset="0"/>
                <a:cs typeface="Times New Roman" panose="02020603050405020304" pitchFamily="18" charset="0"/>
              </a:rPr>
              <a:t> AFRP </a:t>
            </a:r>
            <a:endParaRPr lang="ja-JP" altLang="en-US" sz="1400" dirty="0">
              <a:solidFill>
                <a:srgbClr val="FF0000"/>
              </a:solidFill>
              <a:latin typeface="Calibri" panose="020F0502020204030204" pitchFamily="34" charset="0"/>
              <a:cs typeface="Times New Roman" panose="02020603050405020304" pitchFamily="18" charset="0"/>
            </a:endParaRPr>
          </a:p>
        </p:txBody>
      </p:sp>
      <p:sp>
        <p:nvSpPr>
          <p:cNvPr id="20486" name="テキスト ボックス 7"/>
          <p:cNvSpPr txBox="1">
            <a:spLocks noChangeArrowheads="1"/>
          </p:cNvSpPr>
          <p:nvPr/>
        </p:nvSpPr>
        <p:spPr bwMode="auto">
          <a:xfrm>
            <a:off x="904124" y="5984642"/>
            <a:ext cx="2658227" cy="307777"/>
          </a:xfrm>
          <a:prstGeom prst="rect">
            <a:avLst/>
          </a:prstGeom>
          <a:noFill/>
          <a:ln>
            <a:noFill/>
          </a:ln>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400" dirty="0">
                <a:latin typeface="Calibri" panose="020F0502020204030204" pitchFamily="34" charset="0"/>
                <a:cs typeface="Times New Roman" panose="02020603050405020304" pitchFamily="18" charset="0"/>
              </a:rPr>
              <a:t>Fig. Thermal conductivity </a:t>
            </a:r>
            <a:r>
              <a:rPr lang="en-US" altLang="ja-JP" sz="1400" dirty="0" smtClean="0">
                <a:latin typeface="Calibri" panose="020F0502020204030204" pitchFamily="34" charset="0"/>
                <a:cs typeface="Times New Roman" panose="02020603050405020304" pitchFamily="18" charset="0"/>
              </a:rPr>
              <a:t>of </a:t>
            </a:r>
            <a:r>
              <a:rPr lang="en-US" altLang="ja-JP" sz="1400" dirty="0" smtClean="0">
                <a:solidFill>
                  <a:srgbClr val="FF0000"/>
                </a:solidFill>
                <a:latin typeface="Calibri" panose="020F0502020204030204" pitchFamily="34" charset="0"/>
                <a:cs typeface="Times New Roman" panose="02020603050405020304" pitchFamily="18" charset="0"/>
              </a:rPr>
              <a:t>CFRP </a:t>
            </a:r>
            <a:endParaRPr lang="ja-JP" altLang="en-US" sz="1400" dirty="0">
              <a:solidFill>
                <a:srgbClr val="FF0000"/>
              </a:solidFill>
              <a:latin typeface="Calibri" panose="020F0502020204030204" pitchFamily="34" charset="0"/>
              <a:cs typeface="Times New Roman" panose="02020603050405020304" pitchFamily="18" charset="0"/>
            </a:endParaRPr>
          </a:p>
        </p:txBody>
      </p:sp>
      <p:grpSp>
        <p:nvGrpSpPr>
          <p:cNvPr id="30" name="グループ化 29"/>
          <p:cNvGrpSpPr/>
          <p:nvPr/>
        </p:nvGrpSpPr>
        <p:grpSpPr>
          <a:xfrm>
            <a:off x="4606132" y="2465288"/>
            <a:ext cx="4319588" cy="3556000"/>
            <a:chOff x="4714875" y="3100388"/>
            <a:chExt cx="4319588" cy="3556000"/>
          </a:xfrm>
        </p:grpSpPr>
        <p:pic>
          <p:nvPicPr>
            <p:cNvPr id="31" name="Picture 3" descr="C:\cygwin\home\shino\ronbun\2014ICEC-ICMC\fig\figure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3100388"/>
              <a:ext cx="4319588"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2"/>
            <p:cNvSpPr txBox="1">
              <a:spLocks noChangeArrowheads="1"/>
            </p:cNvSpPr>
            <p:nvPr/>
          </p:nvSpPr>
          <p:spPr bwMode="auto">
            <a:xfrm>
              <a:off x="5540375" y="4108450"/>
              <a:ext cx="1211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Wingdings" pitchFamily="2" charset="2"/>
                <a:buChar char="l"/>
                <a:defRPr kumimoji="1" sz="3200">
                  <a:solidFill>
                    <a:schemeClr val="tx1"/>
                  </a:solidFill>
                  <a:latin typeface="Arial" charset="0"/>
                  <a:ea typeface="ＭＳ Ｐゴシック" charset="-128"/>
                </a:defRPr>
              </a:lvl1pPr>
              <a:lvl2pPr marL="742950" indent="-285750" eaLnBrk="0" hangingPunct="0">
                <a:spcBef>
                  <a:spcPct val="20000"/>
                </a:spcBef>
                <a:buClr>
                  <a:schemeClr val="accent1"/>
                </a:buClr>
                <a:buSzPct val="70000"/>
                <a:buFont typeface="Wingdings" pitchFamily="2" charset="2"/>
                <a:buChar char="l"/>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l"/>
                <a:defRPr kumimoji="1" sz="2400">
                  <a:solidFill>
                    <a:schemeClr val="tx1"/>
                  </a:solidFill>
                  <a:latin typeface="Arial" charset="0"/>
                  <a:ea typeface="ＭＳ Ｐゴシック" charset="-128"/>
                </a:defRPr>
              </a:lvl3pPr>
              <a:lvl4pPr marL="1600200" indent="-228600" eaLnBrk="0" hangingPunct="0">
                <a:spcBef>
                  <a:spcPct val="20000"/>
                </a:spcBef>
                <a:buClr>
                  <a:schemeClr val="hlink"/>
                </a:buClr>
                <a:buSzPct val="60000"/>
                <a:buFont typeface="Wingdings" pitchFamily="2" charset="2"/>
                <a:buChar char="l"/>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SzPct val="40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SzPct val="40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defRPr/>
              </a:pPr>
              <a:r>
                <a:rPr lang="en-US" altLang="ja-JP" sz="1800" smtClean="0">
                  <a:solidFill>
                    <a:srgbClr val="009900"/>
                  </a:solidFill>
                  <a:latin typeface="+mn-lt"/>
                  <a:cs typeface="Times New Roman" pitchFamily="18" charset="0"/>
                </a:rPr>
                <a:t>Measured</a:t>
              </a:r>
              <a:endParaRPr lang="ja-JP" altLang="en-US" sz="1800" smtClean="0">
                <a:solidFill>
                  <a:srgbClr val="009900"/>
                </a:solidFill>
                <a:latin typeface="+mn-lt"/>
                <a:cs typeface="Times New Roman" pitchFamily="18" charset="0"/>
              </a:endParaRPr>
            </a:p>
          </p:txBody>
        </p:sp>
        <p:cxnSp>
          <p:nvCxnSpPr>
            <p:cNvPr id="33" name="直線コネクタ 32"/>
            <p:cNvCxnSpPr>
              <a:endCxn id="32" idx="3"/>
            </p:cNvCxnSpPr>
            <p:nvPr/>
          </p:nvCxnSpPr>
          <p:spPr>
            <a:xfrm flipH="1" flipV="1">
              <a:off x="6751638" y="4292600"/>
              <a:ext cx="714375" cy="185738"/>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grpSp>
      <p:sp>
        <p:nvSpPr>
          <p:cNvPr id="34" name="テキスト ボックス 7"/>
          <p:cNvSpPr txBox="1">
            <a:spLocks noChangeArrowheads="1"/>
          </p:cNvSpPr>
          <p:nvPr/>
        </p:nvSpPr>
        <p:spPr bwMode="auto">
          <a:xfrm>
            <a:off x="6588224" y="2287905"/>
            <a:ext cx="1069524" cy="276999"/>
          </a:xfrm>
          <a:prstGeom prst="rect">
            <a:avLst/>
          </a:prstGeom>
          <a:noFill/>
          <a:ln>
            <a:noFill/>
          </a:ln>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dirty="0" smtClean="0">
                <a:latin typeface="Calibri" panose="020F0502020204030204" pitchFamily="34" charset="0"/>
                <a:cs typeface="Times New Roman" panose="02020603050405020304" pitchFamily="18" charset="0"/>
              </a:rPr>
              <a:t>測定</a:t>
            </a:r>
            <a:r>
              <a:rPr lang="ja-JP" altLang="en-US" sz="1200" dirty="0">
                <a:latin typeface="Calibri" panose="020F0502020204030204" pitchFamily="34" charset="0"/>
                <a:cs typeface="Times New Roman" panose="02020603050405020304" pitchFamily="18" charset="0"/>
              </a:rPr>
              <a:t>サンプル</a:t>
            </a:r>
          </a:p>
        </p:txBody>
      </p:sp>
      <p:sp>
        <p:nvSpPr>
          <p:cNvPr id="28" name="角丸四角形 27"/>
          <p:cNvSpPr/>
          <p:nvPr/>
        </p:nvSpPr>
        <p:spPr>
          <a:xfrm>
            <a:off x="5531453" y="166606"/>
            <a:ext cx="2668887" cy="332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東大低温センターの協力で実施</a:t>
            </a:r>
            <a:endParaRPr kumimoji="1" lang="ja-JP" altLang="en-US" sz="1400" dirty="0">
              <a:solidFill>
                <a:schemeClr val="tx1"/>
              </a:solidFill>
            </a:endParaRPr>
          </a:p>
        </p:txBody>
      </p:sp>
    </p:spTree>
    <p:extLst>
      <p:ext uri="{BB962C8B-B14F-4D97-AF65-F5344CB8AC3E}">
        <p14:creationId xmlns:p14="http://schemas.microsoft.com/office/powerpoint/2010/main" val="2802673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テキスト ボックス 3"/>
          <p:cNvSpPr txBox="1">
            <a:spLocks noChangeArrowheads="1"/>
          </p:cNvSpPr>
          <p:nvPr/>
        </p:nvSpPr>
        <p:spPr bwMode="auto">
          <a:xfrm>
            <a:off x="1405136" y="2549525"/>
            <a:ext cx="6335216" cy="1323439"/>
          </a:xfrm>
          <a:prstGeom prst="rect">
            <a:avLst/>
          </a:prstGeom>
          <a:noFill/>
          <a:ln w="9525">
            <a:noFill/>
            <a:miter lim="800000"/>
            <a:headEnd/>
            <a:tailEnd/>
          </a:ln>
        </p:spPr>
        <p:txBody>
          <a:bodyPr wrap="square">
            <a:spAutoFit/>
          </a:bodyPr>
          <a:lstStyle/>
          <a:p>
            <a:pPr>
              <a:defRPr/>
            </a:pPr>
            <a:r>
              <a:rPr lang="ja-JP" altLang="en-US" sz="2800" dirty="0" smtClean="0">
                <a:solidFill>
                  <a:srgbClr val="C00000"/>
                </a:solidFill>
                <a:latin typeface="Calibri" panose="020F0502020204030204" pitchFamily="34" charset="0"/>
              </a:rPr>
              <a:t>高断熱技術</a:t>
            </a:r>
            <a:endParaRPr lang="en-US" altLang="ja-JP" sz="2800" dirty="0" smtClean="0">
              <a:solidFill>
                <a:srgbClr val="C00000"/>
              </a:solidFill>
              <a:latin typeface="Calibri" panose="020F0502020204030204" pitchFamily="34" charset="0"/>
            </a:endParaRPr>
          </a:p>
          <a:p>
            <a:pPr marL="828000" lvl="1" indent="-360000">
              <a:buFont typeface="Arial" panose="020B0604020202020204" pitchFamily="34" charset="0"/>
              <a:buChar char="•"/>
              <a:defRPr/>
            </a:pPr>
            <a:r>
              <a:rPr lang="en-US" altLang="ja-JP" sz="2600" dirty="0" smtClean="0">
                <a:latin typeface="Calibri" panose="020F0502020204030204" pitchFamily="34" charset="0"/>
              </a:rPr>
              <a:t>SPICA</a:t>
            </a:r>
            <a:r>
              <a:rPr lang="ja-JP" altLang="en-US" sz="2600" dirty="0" smtClean="0">
                <a:latin typeface="Calibri" panose="020F0502020204030204" pitchFamily="34" charset="0"/>
              </a:rPr>
              <a:t>における断熱性能要求</a:t>
            </a:r>
            <a:endParaRPr lang="en-US" altLang="ja-JP" sz="2600" dirty="0" smtClean="0">
              <a:latin typeface="Calibri" panose="020F0502020204030204" pitchFamily="34" charset="0"/>
            </a:endParaRPr>
          </a:p>
          <a:p>
            <a:pPr marL="828000" lvl="1" indent="-360000">
              <a:buFont typeface="Arial" panose="020B0604020202020204" pitchFamily="34" charset="0"/>
              <a:buChar char="•"/>
              <a:defRPr/>
            </a:pPr>
            <a:r>
              <a:rPr lang="ja-JP" altLang="en-US" sz="2600" dirty="0" smtClean="0">
                <a:latin typeface="Calibri" panose="020F0502020204030204" pitchFamily="34" charset="0"/>
              </a:rPr>
              <a:t>高断熱性能を持つ新様式</a:t>
            </a:r>
            <a:r>
              <a:rPr lang="en-US" altLang="ja-JP" sz="2600" dirty="0" smtClean="0">
                <a:latin typeface="Calibri" panose="020F0502020204030204" pitchFamily="34" charset="0"/>
              </a:rPr>
              <a:t>MLI</a:t>
            </a:r>
            <a:r>
              <a:rPr lang="ja-JP" altLang="en-US" sz="2600" dirty="0" smtClean="0">
                <a:latin typeface="Calibri" panose="020F0502020204030204" pitchFamily="34" charset="0"/>
              </a:rPr>
              <a:t>の開発</a:t>
            </a:r>
            <a:endParaRPr lang="en-US" altLang="ja-JP" sz="2600" dirty="0" smtClean="0">
              <a:latin typeface="Calibri" panose="020F0502020204030204" pitchFamily="34" charset="0"/>
            </a:endParaRPr>
          </a:p>
        </p:txBody>
      </p:sp>
      <p:sp>
        <p:nvSpPr>
          <p:cNvPr id="2" name="日付プレースホルダー 1"/>
          <p:cNvSpPr>
            <a:spLocks noGrp="1"/>
          </p:cNvSpPr>
          <p:nvPr>
            <p:ph type="dt" sz="half" idx="10"/>
          </p:nvPr>
        </p:nvSpPr>
        <p:spPr/>
        <p:txBody>
          <a:bodyPr/>
          <a:lstStyle/>
          <a:p>
            <a:r>
              <a:rPr kumimoji="1" lang="en-US" altLang="ja-JP" smtClean="0"/>
              <a:t>2014/12/3</a:t>
            </a:r>
            <a:endParaRPr kumimoji="1" lang="ja-JP" altLang="en-US"/>
          </a:p>
        </p:txBody>
      </p:sp>
      <p:sp>
        <p:nvSpPr>
          <p:cNvPr id="3" name="フッター プレースホルダー 2"/>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a:p>
        </p:txBody>
      </p:sp>
      <p:sp>
        <p:nvSpPr>
          <p:cNvPr id="4" name="スライド番号プレースホルダー 3"/>
          <p:cNvSpPr>
            <a:spLocks noGrp="1"/>
          </p:cNvSpPr>
          <p:nvPr>
            <p:ph type="sldNum" sz="quarter" idx="11"/>
          </p:nvPr>
        </p:nvSpPr>
        <p:spPr/>
        <p:txBody>
          <a:bodyPr/>
          <a:lstStyle/>
          <a:p>
            <a:fld id="{8E2604DD-68A4-496D-9641-23351E0C8AB9}" type="slidenum">
              <a:rPr kumimoji="1" lang="ja-JP" altLang="en-US" smtClean="0"/>
              <a:t>15</a:t>
            </a:fld>
            <a:endParaRPr kumimoji="1" lang="ja-JP" altLang="en-US"/>
          </a:p>
        </p:txBody>
      </p:sp>
    </p:spTree>
    <p:extLst>
      <p:ext uri="{BB962C8B-B14F-4D97-AF65-F5344CB8AC3E}">
        <p14:creationId xmlns:p14="http://schemas.microsoft.com/office/powerpoint/2010/main" val="2533156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 name="正方形/長方形 15359"/>
          <p:cNvSpPr/>
          <p:nvPr/>
        </p:nvSpPr>
        <p:spPr>
          <a:xfrm>
            <a:off x="3332755" y="2297764"/>
            <a:ext cx="5766777" cy="3945063"/>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日付プレースホルダー 1"/>
          <p:cNvSpPr>
            <a:spLocks noGrp="1"/>
          </p:cNvSpPr>
          <p:nvPr>
            <p:ph type="dt" sz="half" idx="10"/>
          </p:nvPr>
        </p:nvSpPr>
        <p:spPr/>
        <p:txBody>
          <a:bodyPr/>
          <a:lstStyle/>
          <a:p>
            <a:r>
              <a:rPr kumimoji="1" lang="en-US" altLang="ja-JP" smtClean="0"/>
              <a:t>2014/12/3</a:t>
            </a:r>
            <a:endParaRPr kumimoji="1" lang="ja-JP" altLang="en-US"/>
          </a:p>
        </p:txBody>
      </p:sp>
      <p:sp>
        <p:nvSpPr>
          <p:cNvPr id="3" name="フッター プレースホルダー 2"/>
          <p:cNvSpPr>
            <a:spLocks noGrp="1"/>
          </p:cNvSpPr>
          <p:nvPr>
            <p:ph type="ftr" sz="quarter" idx="12"/>
          </p:nvPr>
        </p:nvSpPr>
        <p:spPr/>
        <p:txBody>
          <a:bodyPr/>
          <a:lstStyle/>
          <a:p>
            <a:r>
              <a:rPr lang="ja-JP" altLang="en-US" dirty="0" smtClean="0"/>
              <a:t>第</a:t>
            </a:r>
            <a:r>
              <a:rPr lang="en-US" altLang="ja-JP" dirty="0" smtClean="0"/>
              <a:t>4</a:t>
            </a:r>
            <a:r>
              <a:rPr lang="ja-JP" altLang="en-US" dirty="0" smtClean="0"/>
              <a:t>回可視赤外線観測装置技術ワークショップ</a:t>
            </a:r>
            <a:endParaRPr lang="en-US" altLang="ja-JP" dirty="0"/>
          </a:p>
        </p:txBody>
      </p:sp>
      <p:sp>
        <p:nvSpPr>
          <p:cNvPr id="4" name="スライド番号プレースホルダー 3"/>
          <p:cNvSpPr>
            <a:spLocks noGrp="1"/>
          </p:cNvSpPr>
          <p:nvPr>
            <p:ph type="sldNum" sz="quarter" idx="11"/>
          </p:nvPr>
        </p:nvSpPr>
        <p:spPr/>
        <p:txBody>
          <a:bodyPr/>
          <a:lstStyle/>
          <a:p>
            <a:fld id="{8E2604DD-68A4-496D-9641-23351E0C8AB9}" type="slidenum">
              <a:rPr kumimoji="1" lang="ja-JP" altLang="en-US" smtClean="0"/>
              <a:t>16</a:t>
            </a:fld>
            <a:endParaRPr kumimoji="1" lang="ja-JP" altLang="en-US"/>
          </a:p>
        </p:txBody>
      </p:sp>
      <p:sp>
        <p:nvSpPr>
          <p:cNvPr id="12" name="テキスト ボックス 3"/>
          <p:cNvSpPr txBox="1">
            <a:spLocks noChangeArrowheads="1"/>
          </p:cNvSpPr>
          <p:nvPr/>
        </p:nvSpPr>
        <p:spPr bwMode="auto">
          <a:xfrm>
            <a:off x="5078057" y="992397"/>
            <a:ext cx="3759898" cy="83099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smtClean="0"/>
              <a:t>従来</a:t>
            </a:r>
            <a:r>
              <a:rPr lang="ja-JP" altLang="en-US" sz="1600" dirty="0"/>
              <a:t>の宇宙機では</a:t>
            </a:r>
            <a:endParaRPr lang="en-US" altLang="ja-JP" sz="1600" dirty="0"/>
          </a:p>
          <a:p>
            <a:pPr eaLnBrk="1" hangingPunct="1">
              <a:spcBef>
                <a:spcPct val="0"/>
              </a:spcBef>
              <a:buFontTx/>
              <a:buNone/>
            </a:pPr>
            <a:r>
              <a:rPr lang="ja-JP" altLang="en-US" sz="1600" dirty="0"/>
              <a:t>　　</a:t>
            </a:r>
            <a:r>
              <a:rPr lang="en-US" altLang="ja-JP" sz="1600" b="1" u="sng" dirty="0">
                <a:solidFill>
                  <a:srgbClr val="FF0000"/>
                </a:solidFill>
              </a:rPr>
              <a:t>ε*=0.030</a:t>
            </a:r>
            <a:r>
              <a:rPr lang="ja-JP" altLang="en-US" sz="1600" b="1" u="sng" dirty="0">
                <a:solidFill>
                  <a:srgbClr val="FF0000"/>
                </a:solidFill>
              </a:rPr>
              <a:t>～</a:t>
            </a:r>
            <a:r>
              <a:rPr lang="en-US" altLang="ja-JP" sz="1600" b="1" u="sng" dirty="0">
                <a:solidFill>
                  <a:srgbClr val="FF0000"/>
                </a:solidFill>
              </a:rPr>
              <a:t>0.050</a:t>
            </a:r>
          </a:p>
          <a:p>
            <a:pPr eaLnBrk="1" hangingPunct="1">
              <a:spcBef>
                <a:spcPct val="0"/>
              </a:spcBef>
              <a:buFontTx/>
              <a:buNone/>
            </a:pPr>
            <a:r>
              <a:rPr lang="ja-JP" altLang="en-US" sz="1600" dirty="0"/>
              <a:t>程度の値が設計値と</a:t>
            </a:r>
            <a:r>
              <a:rPr lang="ja-JP" altLang="en-US" sz="1600" dirty="0" smtClean="0"/>
              <a:t>して用いられて</a:t>
            </a:r>
            <a:r>
              <a:rPr lang="ja-JP" altLang="en-US" sz="1600" dirty="0"/>
              <a:t>きた．</a:t>
            </a:r>
          </a:p>
        </p:txBody>
      </p:sp>
      <p:pic>
        <p:nvPicPr>
          <p:cNvPr id="14" name="Picture 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399" y="3310495"/>
            <a:ext cx="2664000" cy="277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テキスト ボックス 63"/>
          <p:cNvSpPr txBox="1">
            <a:spLocks noChangeArrowheads="1"/>
          </p:cNvSpPr>
          <p:nvPr/>
        </p:nvSpPr>
        <p:spPr bwMode="auto">
          <a:xfrm>
            <a:off x="3606974" y="2591647"/>
            <a:ext cx="2189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u="sng" dirty="0"/>
              <a:t>タグピンを用いた層間固定</a:t>
            </a:r>
          </a:p>
        </p:txBody>
      </p:sp>
      <p:pic>
        <p:nvPicPr>
          <p:cNvPr id="64" name="図 59"/>
          <p:cNvPicPr>
            <a:picLocks noChangeAspect="1"/>
          </p:cNvPicPr>
          <p:nvPr/>
        </p:nvPicPr>
        <p:blipFill>
          <a:blip r:embed="rId3">
            <a:extLst>
              <a:ext uri="{28A0092B-C50C-407E-A947-70E740481C1C}">
                <a14:useLocalDpi xmlns:a14="http://schemas.microsoft.com/office/drawing/2010/main" val="0"/>
              </a:ext>
            </a:extLst>
          </a:blip>
          <a:srcRect l="37402" t="26424" r="37921" b="38921"/>
          <a:stretch>
            <a:fillRect/>
          </a:stretch>
        </p:blipFill>
        <p:spPr bwMode="auto">
          <a:xfrm>
            <a:off x="3491880" y="2996952"/>
            <a:ext cx="1159649" cy="122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p:cNvPicPr>
            <a:picLocks noChangeAspect="1"/>
          </p:cNvPicPr>
          <p:nvPr/>
        </p:nvPicPr>
        <p:blipFill rotWithShape="1">
          <a:blip r:embed="rId4"/>
          <a:srcRect l="5345" t="54446" r="5947"/>
          <a:stretch/>
        </p:blipFill>
        <p:spPr>
          <a:xfrm>
            <a:off x="6228184" y="4365104"/>
            <a:ext cx="2824362" cy="1728000"/>
          </a:xfrm>
          <a:prstGeom prst="rect">
            <a:avLst/>
          </a:prstGeom>
        </p:spPr>
      </p:pic>
      <p:sp>
        <p:nvSpPr>
          <p:cNvPr id="65" name="左右矢印 64"/>
          <p:cNvSpPr/>
          <p:nvPr/>
        </p:nvSpPr>
        <p:spPr>
          <a:xfrm>
            <a:off x="4423962" y="1297483"/>
            <a:ext cx="508078" cy="300340"/>
          </a:xfrm>
          <a:prstGeom prst="leftRightArrow">
            <a:avLst/>
          </a:prstGeom>
          <a:solidFill>
            <a:srgbClr val="FF6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7"/>
          <p:cNvSpPr txBox="1">
            <a:spLocks noChangeArrowheads="1"/>
          </p:cNvSpPr>
          <p:nvPr/>
        </p:nvSpPr>
        <p:spPr bwMode="auto">
          <a:xfrm>
            <a:off x="242887" y="937004"/>
            <a:ext cx="4023100" cy="1015663"/>
          </a:xfrm>
          <a:prstGeom prst="rect">
            <a:avLst/>
          </a:prstGeom>
          <a:noFill/>
          <a:ln w="28575">
            <a:solidFill>
              <a:srgbClr val="FF6600"/>
            </a:solidFill>
            <a:miter lim="800000"/>
            <a:headEnd/>
            <a:tailEnd/>
          </a:ln>
        </p:spPr>
        <p:txBody>
          <a:bodyPr wrap="square">
            <a:spAutoFit/>
          </a:bodyPr>
          <a:lstStyle/>
          <a:p>
            <a:pPr marL="101600" indent="-285750">
              <a:spcBef>
                <a:spcPts val="600"/>
              </a:spcBef>
              <a:buFont typeface="Wingdings" pitchFamily="2" charset="2"/>
              <a:buChar char="l"/>
              <a:defRPr/>
            </a:pPr>
            <a:r>
              <a:rPr lang="en-US" altLang="ja-JP" dirty="0" smtClean="0">
                <a:latin typeface="Arial" charset="0"/>
                <a:cs typeface="Times New Roman" pitchFamily="18" charset="0"/>
              </a:rPr>
              <a:t>MLI</a:t>
            </a:r>
            <a:r>
              <a:rPr lang="ja-JP" altLang="en-US" dirty="0" smtClean="0">
                <a:latin typeface="Arial" charset="0"/>
                <a:cs typeface="Times New Roman" pitchFamily="18" charset="0"/>
              </a:rPr>
              <a:t>の断熱性能要求（</a:t>
            </a:r>
            <a:r>
              <a:rPr lang="en-US" altLang="ja-JP" dirty="0" smtClean="0">
                <a:latin typeface="Arial" charset="0"/>
                <a:cs typeface="Times New Roman" pitchFamily="18" charset="0"/>
              </a:rPr>
              <a:t>SPICA</a:t>
            </a:r>
            <a:r>
              <a:rPr lang="ja-JP" altLang="en-US" dirty="0" smtClean="0">
                <a:latin typeface="Arial" charset="0"/>
                <a:cs typeface="Times New Roman" pitchFamily="18" charset="0"/>
              </a:rPr>
              <a:t>）</a:t>
            </a:r>
            <a:endParaRPr lang="en-US" altLang="ja-JP" dirty="0" smtClean="0">
              <a:latin typeface="Arial" charset="0"/>
              <a:cs typeface="Times New Roman" pitchFamily="18" charset="0"/>
            </a:endParaRPr>
          </a:p>
          <a:p>
            <a:pPr marL="468000" indent="-180000">
              <a:spcBef>
                <a:spcPts val="600"/>
              </a:spcBef>
              <a:buFont typeface="Arial" panose="020B0604020202020204" pitchFamily="34" charset="0"/>
              <a:buChar char="•"/>
              <a:defRPr/>
            </a:pPr>
            <a:r>
              <a:rPr lang="ja-JP" altLang="en-US" sz="1600" dirty="0" smtClean="0">
                <a:latin typeface="Arial" charset="0"/>
                <a:cs typeface="Times New Roman" pitchFamily="18" charset="0"/>
              </a:rPr>
              <a:t>使用温度範囲：</a:t>
            </a:r>
            <a:r>
              <a:rPr lang="en-US" altLang="ja-JP" sz="1600" dirty="0" smtClean="0">
                <a:latin typeface="Arial" charset="0"/>
                <a:cs typeface="Times New Roman" pitchFamily="18" charset="0"/>
              </a:rPr>
              <a:t>50</a:t>
            </a:r>
            <a:r>
              <a:rPr lang="ja-JP" altLang="en-US" sz="1600" dirty="0" smtClean="0">
                <a:latin typeface="Arial" charset="0"/>
                <a:cs typeface="Times New Roman" pitchFamily="18" charset="0"/>
              </a:rPr>
              <a:t>～</a:t>
            </a:r>
            <a:r>
              <a:rPr lang="en-US" altLang="ja-JP" sz="1600" dirty="0" smtClean="0">
                <a:latin typeface="Arial" charset="0"/>
                <a:cs typeface="Times New Roman" pitchFamily="18" charset="0"/>
              </a:rPr>
              <a:t>240K</a:t>
            </a:r>
          </a:p>
          <a:p>
            <a:pPr marL="468000" indent="-180000">
              <a:spcBef>
                <a:spcPts val="600"/>
              </a:spcBef>
              <a:buFont typeface="Arial" panose="020B0604020202020204" pitchFamily="34" charset="0"/>
              <a:buChar char="•"/>
              <a:defRPr/>
            </a:pPr>
            <a:r>
              <a:rPr lang="ja-JP" altLang="en-US" sz="1600" dirty="0" smtClean="0">
                <a:latin typeface="Arial" charset="0"/>
                <a:cs typeface="Times New Roman" pitchFamily="18" charset="0"/>
              </a:rPr>
              <a:t>断熱性能：実効輻射率</a:t>
            </a:r>
            <a:r>
              <a:rPr lang="en-US" altLang="ja-JP" sz="1600" b="1" u="sng" dirty="0" smtClean="0">
                <a:solidFill>
                  <a:srgbClr val="FF0000"/>
                </a:solidFill>
                <a:latin typeface="Arial" charset="0"/>
                <a:cs typeface="Times New Roman" pitchFamily="18" charset="0"/>
              </a:rPr>
              <a:t>ε*=0.010</a:t>
            </a:r>
            <a:r>
              <a:rPr lang="ja-JP" altLang="en-US" sz="1600" b="1" u="sng" dirty="0" smtClean="0">
                <a:solidFill>
                  <a:srgbClr val="FF0000"/>
                </a:solidFill>
                <a:latin typeface="Arial" charset="0"/>
                <a:cs typeface="Times New Roman" pitchFamily="18" charset="0"/>
              </a:rPr>
              <a:t>以下</a:t>
            </a:r>
            <a:endParaRPr lang="en-US" altLang="ja-JP" sz="1600" b="1" u="sng" dirty="0">
              <a:solidFill>
                <a:srgbClr val="FF0000"/>
              </a:solidFill>
              <a:latin typeface="Arial" charset="0"/>
              <a:cs typeface="Times New Roman" pitchFamily="18" charset="0"/>
            </a:endParaRPr>
          </a:p>
        </p:txBody>
      </p:sp>
      <p:sp>
        <p:nvSpPr>
          <p:cNvPr id="119" name="テキスト ボックス 63"/>
          <p:cNvSpPr txBox="1">
            <a:spLocks noChangeArrowheads="1"/>
          </p:cNvSpPr>
          <p:nvPr/>
        </p:nvSpPr>
        <p:spPr bwMode="auto">
          <a:xfrm>
            <a:off x="876984" y="6104329"/>
            <a:ext cx="19046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smtClean="0"/>
              <a:t>従来型</a:t>
            </a:r>
            <a:r>
              <a:rPr lang="en-US" altLang="ja-JP" sz="1200" dirty="0" smtClean="0"/>
              <a:t>MLI</a:t>
            </a:r>
            <a:r>
              <a:rPr lang="ja-JP" altLang="en-US" sz="1200" dirty="0" smtClean="0"/>
              <a:t>の熱リーク要因</a:t>
            </a:r>
            <a:endParaRPr lang="ja-JP" altLang="en-US" sz="1200" dirty="0"/>
          </a:p>
        </p:txBody>
      </p:sp>
      <p:pic>
        <p:nvPicPr>
          <p:cNvPr id="120" name="図 119"/>
          <p:cNvPicPr>
            <a:picLocks noChangeAspect="1"/>
          </p:cNvPicPr>
          <p:nvPr/>
        </p:nvPicPr>
        <p:blipFill>
          <a:blip r:embed="rId5"/>
          <a:stretch>
            <a:fillRect/>
          </a:stretch>
        </p:blipFill>
        <p:spPr>
          <a:xfrm>
            <a:off x="251520" y="2060848"/>
            <a:ext cx="3081235" cy="1152000"/>
          </a:xfrm>
          <a:prstGeom prst="rect">
            <a:avLst/>
          </a:prstGeom>
        </p:spPr>
      </p:pic>
      <p:sp>
        <p:nvSpPr>
          <p:cNvPr id="121" name="角丸四角形 120"/>
          <p:cNvSpPr/>
          <p:nvPr/>
        </p:nvSpPr>
        <p:spPr>
          <a:xfrm>
            <a:off x="3583521" y="2106469"/>
            <a:ext cx="3543501" cy="359624"/>
          </a:xfrm>
          <a:prstGeom prst="round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高断熱性能化のための要素技術</a:t>
            </a:r>
            <a:endParaRPr kumimoji="1" lang="ja-JP" altLang="en-US" dirty="0">
              <a:solidFill>
                <a:schemeClr val="tx1"/>
              </a:solidFill>
            </a:endParaRPr>
          </a:p>
        </p:txBody>
      </p:sp>
      <p:pic>
        <p:nvPicPr>
          <p:cNvPr id="125" name="Picture 2" descr="C:\Users\Ryuta\Pictures\Desktop\B503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2" y="2996952"/>
            <a:ext cx="1043527" cy="122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図 121"/>
          <p:cNvPicPr>
            <a:picLocks noChangeAspect="1"/>
          </p:cNvPicPr>
          <p:nvPr/>
        </p:nvPicPr>
        <p:blipFill>
          <a:blip r:embed="rId7"/>
          <a:stretch>
            <a:fillRect/>
          </a:stretch>
        </p:blipFill>
        <p:spPr>
          <a:xfrm>
            <a:off x="3347864" y="4329312"/>
            <a:ext cx="2805006" cy="1836000"/>
          </a:xfrm>
          <a:prstGeom prst="rect">
            <a:avLst/>
          </a:prstGeom>
        </p:spPr>
      </p:pic>
      <p:pic>
        <p:nvPicPr>
          <p:cNvPr id="12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l="4182" t="12178" r="59923" b="19760"/>
          <a:stretch>
            <a:fillRect/>
          </a:stretch>
        </p:blipFill>
        <p:spPr bwMode="auto">
          <a:xfrm>
            <a:off x="7502507" y="2996952"/>
            <a:ext cx="1597025"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3" descr="C:\Users\TE429~1.MIY\AppData\Local\Temp\20121101_162223-1.jpg"/>
          <p:cNvPicPr>
            <a:picLocks noChangeAspect="1" noChangeArrowheads="1"/>
          </p:cNvPicPr>
          <p:nvPr/>
        </p:nvPicPr>
        <p:blipFill rotWithShape="1">
          <a:blip r:embed="rId9">
            <a:extLst>
              <a:ext uri="{28A0092B-C50C-407E-A947-70E740481C1C}">
                <a14:useLocalDpi xmlns:a14="http://schemas.microsoft.com/office/drawing/2010/main" val="0"/>
              </a:ext>
            </a:extLst>
          </a:blip>
          <a:srcRect l="16410" t="26234" r="45015" b="24776"/>
          <a:stretch/>
        </p:blipFill>
        <p:spPr bwMode="auto">
          <a:xfrm>
            <a:off x="6300193" y="3013288"/>
            <a:ext cx="108012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テキスト ボックス 63"/>
          <p:cNvSpPr txBox="1">
            <a:spLocks noChangeArrowheads="1"/>
          </p:cNvSpPr>
          <p:nvPr/>
        </p:nvSpPr>
        <p:spPr bwMode="auto">
          <a:xfrm>
            <a:off x="6156176" y="2595133"/>
            <a:ext cx="29738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u="sng" dirty="0" smtClean="0"/>
              <a:t>層間非接触型スペーサを用いた固定</a:t>
            </a:r>
            <a:endParaRPr lang="ja-JP" altLang="en-US" sz="1400" u="sng" dirty="0"/>
          </a:p>
        </p:txBody>
      </p:sp>
      <p:cxnSp>
        <p:nvCxnSpPr>
          <p:cNvPr id="124" name="直線コネクタ 123"/>
          <p:cNvCxnSpPr/>
          <p:nvPr/>
        </p:nvCxnSpPr>
        <p:spPr>
          <a:xfrm>
            <a:off x="6123125" y="2636912"/>
            <a:ext cx="0" cy="349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6" name="タイトル 1"/>
          <p:cNvSpPr>
            <a:spLocks noGrp="1"/>
          </p:cNvSpPr>
          <p:nvPr>
            <p:ph type="title"/>
          </p:nvPr>
        </p:nvSpPr>
        <p:spPr>
          <a:xfrm>
            <a:off x="179512" y="116632"/>
            <a:ext cx="7848600" cy="533400"/>
          </a:xfrm>
        </p:spPr>
        <p:txBody>
          <a:bodyPr/>
          <a:lstStyle/>
          <a:p>
            <a:r>
              <a:rPr kumimoji="1" lang="en-US" altLang="ja-JP" dirty="0" smtClean="0">
                <a:latin typeface="Calibri" panose="020F0502020204030204" pitchFamily="34" charset="0"/>
                <a:ea typeface="+mn-ea"/>
              </a:rPr>
              <a:t>SPICA</a:t>
            </a:r>
            <a:r>
              <a:rPr kumimoji="1" lang="ja-JP" altLang="en-US" dirty="0" smtClean="0">
                <a:latin typeface="Calibri" panose="020F0502020204030204" pitchFamily="34" charset="0"/>
                <a:ea typeface="+mn-ea"/>
              </a:rPr>
              <a:t>における断熱性能要求</a:t>
            </a:r>
            <a:endParaRPr kumimoji="1" lang="ja-JP" altLang="en-US" dirty="0">
              <a:latin typeface="Calibri" panose="020F0502020204030204" pitchFamily="34" charset="0"/>
              <a:ea typeface="+mn-ea"/>
            </a:endParaRPr>
          </a:p>
        </p:txBody>
      </p:sp>
    </p:spTree>
    <p:extLst>
      <p:ext uri="{BB962C8B-B14F-4D97-AF65-F5344CB8AC3E}">
        <p14:creationId xmlns:p14="http://schemas.microsoft.com/office/powerpoint/2010/main" val="1926808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7848600" cy="533400"/>
          </a:xfrm>
        </p:spPr>
        <p:txBody>
          <a:bodyPr/>
          <a:lstStyle/>
          <a:p>
            <a:r>
              <a:rPr kumimoji="1" lang="en-US" altLang="ja-JP" dirty="0" smtClean="0">
                <a:latin typeface="Calibri" panose="020F0502020204030204" pitchFamily="34" charset="0"/>
                <a:ea typeface="+mn-ea"/>
              </a:rPr>
              <a:t>MLI</a:t>
            </a:r>
            <a:r>
              <a:rPr kumimoji="1" lang="ja-JP" altLang="en-US" dirty="0" smtClean="0">
                <a:latin typeface="Calibri" panose="020F0502020204030204" pitchFamily="34" charset="0"/>
                <a:ea typeface="+mn-ea"/>
              </a:rPr>
              <a:t>断熱性能評価試験</a:t>
            </a:r>
            <a:endParaRPr kumimoji="1" lang="ja-JP" altLang="en-US" dirty="0">
              <a:latin typeface="Calibri" panose="020F0502020204030204" pitchFamily="34" charset="0"/>
              <a:ea typeface="+mn-ea"/>
            </a:endParaRPr>
          </a:p>
        </p:txBody>
      </p:sp>
      <p:sp>
        <p:nvSpPr>
          <p:cNvPr id="4" name="日付プレースホルダー 3"/>
          <p:cNvSpPr>
            <a:spLocks noGrp="1"/>
          </p:cNvSpPr>
          <p:nvPr>
            <p:ph type="dt" sz="half" idx="10"/>
          </p:nvPr>
        </p:nvSpPr>
        <p:spPr/>
        <p:txBody>
          <a:bodyPr/>
          <a:lstStyle/>
          <a:p>
            <a:r>
              <a:rPr lang="en-US" altLang="ja-JP" smtClean="0"/>
              <a:t>2014/12/3</a:t>
            </a:r>
            <a:endParaRPr lang="ja-JP" altLang="en-US"/>
          </a:p>
        </p:txBody>
      </p:sp>
      <p:sp>
        <p:nvSpPr>
          <p:cNvPr id="5" name="スライド番号プレースホルダー 4"/>
          <p:cNvSpPr>
            <a:spLocks noGrp="1"/>
          </p:cNvSpPr>
          <p:nvPr>
            <p:ph type="sldNum" sz="quarter" idx="11"/>
          </p:nvPr>
        </p:nvSpPr>
        <p:spPr/>
        <p:txBody>
          <a:bodyPr/>
          <a:lstStyle/>
          <a:p>
            <a:fld id="{8E2604DD-68A4-496D-9641-23351E0C8AB9}" type="slidenum">
              <a:rPr lang="ja-JP" altLang="en-US" smtClean="0"/>
              <a:pPr/>
              <a:t>17</a:t>
            </a:fld>
            <a:endParaRPr lang="ja-JP" altLang="en-US"/>
          </a:p>
        </p:txBody>
      </p:sp>
      <p:sp>
        <p:nvSpPr>
          <p:cNvPr id="6" name="フッター プレースホルダー 5"/>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a:p>
        </p:txBody>
      </p:sp>
      <p:pic>
        <p:nvPicPr>
          <p:cNvPr id="7" name="図 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88" y="1158404"/>
            <a:ext cx="576262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39"/>
          <p:cNvSpPr txBox="1">
            <a:spLocks noChangeArrowheads="1"/>
          </p:cNvSpPr>
          <p:nvPr/>
        </p:nvSpPr>
        <p:spPr bwMode="auto">
          <a:xfrm>
            <a:off x="6213475" y="2347442"/>
            <a:ext cx="187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0070C0"/>
                </a:solidFill>
              </a:rPr>
              <a:t>◆</a:t>
            </a:r>
            <a:r>
              <a:rPr lang="en-US" altLang="ja-JP" sz="1400" b="1">
                <a:solidFill>
                  <a:srgbClr val="0070C0"/>
                </a:solidFill>
              </a:rPr>
              <a:t>Reference(12</a:t>
            </a:r>
            <a:r>
              <a:rPr lang="ja-JP" altLang="en-US" sz="1400" b="1">
                <a:solidFill>
                  <a:srgbClr val="0070C0"/>
                </a:solidFill>
              </a:rPr>
              <a:t>層）</a:t>
            </a:r>
          </a:p>
        </p:txBody>
      </p:sp>
      <p:sp>
        <p:nvSpPr>
          <p:cNvPr id="10" name="テキスト ボックス 2"/>
          <p:cNvSpPr txBox="1">
            <a:spLocks noChangeArrowheads="1"/>
          </p:cNvSpPr>
          <p:nvPr/>
        </p:nvSpPr>
        <p:spPr bwMode="auto">
          <a:xfrm rot="18808252">
            <a:off x="1458913" y="3958754"/>
            <a:ext cx="142398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t>従来</a:t>
            </a:r>
            <a:r>
              <a:rPr lang="en-US" altLang="ja-JP" sz="1600"/>
              <a:t> MLI</a:t>
            </a:r>
          </a:p>
          <a:p>
            <a:pPr algn="ctr" eaLnBrk="1" hangingPunct="1">
              <a:spcBef>
                <a:spcPct val="0"/>
              </a:spcBef>
              <a:buFontTx/>
              <a:buNone/>
            </a:pPr>
            <a:r>
              <a:rPr lang="en-US" altLang="ja-JP" sz="1600"/>
              <a:t>ε*=0.030</a:t>
            </a:r>
            <a:endParaRPr lang="ja-JP" altLang="en-US" sz="1600"/>
          </a:p>
        </p:txBody>
      </p:sp>
      <p:sp>
        <p:nvSpPr>
          <p:cNvPr id="11" name="テキスト ボックス 2"/>
          <p:cNvSpPr txBox="1">
            <a:spLocks noChangeArrowheads="1"/>
          </p:cNvSpPr>
          <p:nvPr/>
        </p:nvSpPr>
        <p:spPr bwMode="auto">
          <a:xfrm rot="20224456">
            <a:off x="2676525" y="4269904"/>
            <a:ext cx="1423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a:t>ε*=0.0050</a:t>
            </a:r>
            <a:endParaRPr lang="ja-JP" altLang="en-US" sz="1600"/>
          </a:p>
        </p:txBody>
      </p:sp>
      <p:grpSp>
        <p:nvGrpSpPr>
          <p:cNvPr id="12" name="グループ化 42"/>
          <p:cNvGrpSpPr>
            <a:grpSpLocks/>
          </p:cNvGrpSpPr>
          <p:nvPr/>
        </p:nvGrpSpPr>
        <p:grpSpPr bwMode="auto">
          <a:xfrm>
            <a:off x="7696200" y="4962054"/>
            <a:ext cx="704850" cy="604838"/>
            <a:chOff x="1043608" y="4246699"/>
            <a:chExt cx="1836000" cy="1648347"/>
          </a:xfrm>
        </p:grpSpPr>
        <p:sp>
          <p:nvSpPr>
            <p:cNvPr id="13" name="正方形/長方形 12"/>
            <p:cNvSpPr/>
            <p:nvPr/>
          </p:nvSpPr>
          <p:spPr>
            <a:xfrm>
              <a:off x="1213150" y="4437059"/>
              <a:ext cx="1484512" cy="1284932"/>
            </a:xfrm>
            <a:prstGeom prst="rect">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sp>
          <p:nvSpPr>
            <p:cNvPr id="14" name="フリーフォーム 13"/>
            <p:cNvSpPr/>
            <p:nvPr/>
          </p:nvSpPr>
          <p:spPr>
            <a:xfrm flipV="1">
              <a:off x="1122177" y="4315921"/>
              <a:ext cx="1620973" cy="47591"/>
            </a:xfrm>
            <a:custGeom>
              <a:avLst/>
              <a:gdLst>
                <a:gd name="connsiteX0" fmla="*/ 0 w 1656080"/>
                <a:gd name="connsiteY0" fmla="*/ 0 h 0"/>
                <a:gd name="connsiteX1" fmla="*/ 1656080 w 1656080"/>
                <a:gd name="connsiteY1" fmla="*/ 0 h 0"/>
              </a:gdLst>
              <a:ahLst/>
              <a:cxnLst>
                <a:cxn ang="0">
                  <a:pos x="connsiteX0" y="connsiteY0"/>
                </a:cxn>
                <a:cxn ang="0">
                  <a:pos x="connsiteX1" y="connsiteY1"/>
                </a:cxn>
              </a:cxnLst>
              <a:rect l="l" t="t" r="r" b="b"/>
              <a:pathLst>
                <a:path w="1656080">
                  <a:moveTo>
                    <a:pt x="0" y="0"/>
                  </a:moveTo>
                  <a:lnTo>
                    <a:pt x="1656080" y="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フリーフォーム 14"/>
            <p:cNvSpPr/>
            <p:nvPr/>
          </p:nvSpPr>
          <p:spPr>
            <a:xfrm flipV="1">
              <a:off x="1138717" y="5752275"/>
              <a:ext cx="1654054" cy="43264"/>
            </a:xfrm>
            <a:custGeom>
              <a:avLst/>
              <a:gdLst>
                <a:gd name="connsiteX0" fmla="*/ 0 w 1656080"/>
                <a:gd name="connsiteY0" fmla="*/ 0 h 0"/>
                <a:gd name="connsiteX1" fmla="*/ 1656080 w 1656080"/>
                <a:gd name="connsiteY1" fmla="*/ 0 h 0"/>
              </a:gdLst>
              <a:ahLst/>
              <a:cxnLst>
                <a:cxn ang="0">
                  <a:pos x="connsiteX0" y="connsiteY0"/>
                </a:cxn>
                <a:cxn ang="0">
                  <a:pos x="connsiteX1" y="connsiteY1"/>
                </a:cxn>
              </a:cxnLst>
              <a:rect l="l" t="t" r="r" b="b"/>
              <a:pathLst>
                <a:path w="1656080">
                  <a:moveTo>
                    <a:pt x="0" y="0"/>
                  </a:moveTo>
                  <a:lnTo>
                    <a:pt x="1656080" y="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6" name="直線コネクタ 15"/>
            <p:cNvCxnSpPr>
              <a:endCxn id="15" idx="0"/>
            </p:cNvCxnSpPr>
            <p:nvPr/>
          </p:nvCxnSpPr>
          <p:spPr>
            <a:xfrm>
              <a:off x="1138717" y="4363512"/>
              <a:ext cx="0" cy="143202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743150" y="4363512"/>
              <a:ext cx="0" cy="93882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780365" y="4744233"/>
              <a:ext cx="0" cy="104265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829986" y="4294290"/>
              <a:ext cx="0" cy="100804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867204" y="4778843"/>
              <a:ext cx="0" cy="111620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1" name="フリーフォーム 20"/>
            <p:cNvSpPr/>
            <p:nvPr/>
          </p:nvSpPr>
          <p:spPr>
            <a:xfrm flipV="1">
              <a:off x="1043608" y="5838802"/>
              <a:ext cx="1836000" cy="47591"/>
            </a:xfrm>
            <a:custGeom>
              <a:avLst/>
              <a:gdLst>
                <a:gd name="connsiteX0" fmla="*/ 0 w 1656080"/>
                <a:gd name="connsiteY0" fmla="*/ 0 h 0"/>
                <a:gd name="connsiteX1" fmla="*/ 1656080 w 1656080"/>
                <a:gd name="connsiteY1" fmla="*/ 0 h 0"/>
              </a:gdLst>
              <a:ahLst/>
              <a:cxnLst>
                <a:cxn ang="0">
                  <a:pos x="connsiteX0" y="connsiteY0"/>
                </a:cxn>
                <a:cxn ang="0">
                  <a:pos x="connsiteX1" y="connsiteY1"/>
                </a:cxn>
              </a:cxnLst>
              <a:rect l="l" t="t" r="r" b="b"/>
              <a:pathLst>
                <a:path w="1656080">
                  <a:moveTo>
                    <a:pt x="0" y="0"/>
                  </a:moveTo>
                  <a:lnTo>
                    <a:pt x="1656080" y="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2" name="直線コネクタ 21"/>
            <p:cNvCxnSpPr/>
            <p:nvPr/>
          </p:nvCxnSpPr>
          <p:spPr>
            <a:xfrm>
              <a:off x="1064285" y="4276985"/>
              <a:ext cx="0" cy="158777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flipV="1">
              <a:off x="1068419" y="4246699"/>
              <a:ext cx="1765704" cy="47591"/>
            </a:xfrm>
            <a:custGeom>
              <a:avLst/>
              <a:gdLst>
                <a:gd name="connsiteX0" fmla="*/ 0 w 1656080"/>
                <a:gd name="connsiteY0" fmla="*/ 0 h 0"/>
                <a:gd name="connsiteX1" fmla="*/ 1656080 w 1656080"/>
                <a:gd name="connsiteY1" fmla="*/ 0 h 0"/>
              </a:gdLst>
              <a:ahLst/>
              <a:cxnLst>
                <a:cxn ang="0">
                  <a:pos x="connsiteX0" y="connsiteY0"/>
                </a:cxn>
                <a:cxn ang="0">
                  <a:pos x="connsiteX1" y="connsiteY1"/>
                </a:cxn>
              </a:cxnLst>
              <a:rect l="l" t="t" r="r" b="b"/>
              <a:pathLst>
                <a:path w="1656080">
                  <a:moveTo>
                    <a:pt x="0" y="0"/>
                  </a:moveTo>
                  <a:lnTo>
                    <a:pt x="1656080" y="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4" name="テキスト ボックス 86"/>
          <p:cNvSpPr txBox="1">
            <a:spLocks noChangeArrowheads="1"/>
          </p:cNvSpPr>
          <p:nvPr/>
        </p:nvSpPr>
        <p:spPr bwMode="auto">
          <a:xfrm>
            <a:off x="5959475" y="4963642"/>
            <a:ext cx="1733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7B935B"/>
                </a:solidFill>
              </a:rPr>
              <a:t>▲</a:t>
            </a:r>
            <a:r>
              <a:rPr lang="en-US" altLang="ja-JP" sz="1400" b="1">
                <a:solidFill>
                  <a:srgbClr val="7B935B"/>
                </a:solidFill>
              </a:rPr>
              <a:t>Reference(24</a:t>
            </a:r>
            <a:r>
              <a:rPr lang="ja-JP" altLang="en-US" sz="1400" b="1">
                <a:solidFill>
                  <a:srgbClr val="7B935B"/>
                </a:solidFill>
              </a:rPr>
              <a:t>層</a:t>
            </a:r>
            <a:r>
              <a:rPr lang="en-US" altLang="ja-JP" sz="1400" b="1">
                <a:solidFill>
                  <a:srgbClr val="7B935B"/>
                </a:solidFill>
              </a:rPr>
              <a:t>)</a:t>
            </a:r>
          </a:p>
        </p:txBody>
      </p:sp>
      <p:sp>
        <p:nvSpPr>
          <p:cNvPr id="25" name="角丸四角形 24"/>
          <p:cNvSpPr/>
          <p:nvPr/>
        </p:nvSpPr>
        <p:spPr>
          <a:xfrm rot="20294650">
            <a:off x="4300538" y="4355629"/>
            <a:ext cx="1628775" cy="230188"/>
          </a:xfrm>
          <a:prstGeom prst="roundRect">
            <a:avLst/>
          </a:prstGeom>
          <a:noFill/>
          <a:ln w="19050">
            <a:solidFill>
              <a:srgbClr val="7B935B"/>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テキスト ボックス 90"/>
          <p:cNvSpPr txBox="1">
            <a:spLocks noChangeArrowheads="1"/>
          </p:cNvSpPr>
          <p:nvPr/>
        </p:nvSpPr>
        <p:spPr bwMode="auto">
          <a:xfrm>
            <a:off x="1831975" y="4715992"/>
            <a:ext cx="7588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solidFill>
                  <a:srgbClr val="FF0000"/>
                </a:solidFill>
              </a:rPr>
              <a:t>SPICA</a:t>
            </a:r>
            <a:endParaRPr lang="ja-JP" altLang="en-US" sz="1800">
              <a:solidFill>
                <a:srgbClr val="FF0000"/>
              </a:solidFill>
            </a:endParaRPr>
          </a:p>
        </p:txBody>
      </p:sp>
      <p:sp>
        <p:nvSpPr>
          <p:cNvPr id="27" name="角丸四角形 26"/>
          <p:cNvSpPr/>
          <p:nvPr/>
        </p:nvSpPr>
        <p:spPr>
          <a:xfrm rot="18055260">
            <a:off x="3783013" y="2496667"/>
            <a:ext cx="2738437" cy="242887"/>
          </a:xfrm>
          <a:prstGeom prst="roundRect">
            <a:avLst/>
          </a:prstGeom>
          <a:noFill/>
          <a:ln w="1905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accent5">
                  <a:lumMod val="50000"/>
                </a:schemeClr>
              </a:solidFill>
            </a:endParaRPr>
          </a:p>
        </p:txBody>
      </p:sp>
      <p:pic>
        <p:nvPicPr>
          <p:cNvPr id="28" name="Picture 1"/>
          <p:cNvPicPr>
            <a:picLocks noChangeAspect="1" noChangeArrowheads="1"/>
          </p:cNvPicPr>
          <p:nvPr/>
        </p:nvPicPr>
        <p:blipFill>
          <a:blip r:embed="rId3">
            <a:extLst>
              <a:ext uri="{28A0092B-C50C-407E-A947-70E740481C1C}">
                <a14:useLocalDpi xmlns:a14="http://schemas.microsoft.com/office/drawing/2010/main" val="0"/>
              </a:ext>
            </a:extLst>
          </a:blip>
          <a:srcRect t="8559" b="4565"/>
          <a:stretch>
            <a:fillRect/>
          </a:stretch>
        </p:blipFill>
        <p:spPr bwMode="auto">
          <a:xfrm>
            <a:off x="7837488" y="864717"/>
            <a:ext cx="1268412"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フリーフォーム 28"/>
          <p:cNvSpPr/>
          <p:nvPr/>
        </p:nvSpPr>
        <p:spPr>
          <a:xfrm>
            <a:off x="5797550" y="864717"/>
            <a:ext cx="339725" cy="609600"/>
          </a:xfrm>
          <a:custGeom>
            <a:avLst/>
            <a:gdLst>
              <a:gd name="connsiteX0" fmla="*/ 0 w 516467"/>
              <a:gd name="connsiteY0" fmla="*/ 1498600 h 1498600"/>
              <a:gd name="connsiteX1" fmla="*/ 0 w 516467"/>
              <a:gd name="connsiteY1" fmla="*/ 0 h 1498600"/>
              <a:gd name="connsiteX2" fmla="*/ 516467 w 516467"/>
              <a:gd name="connsiteY2" fmla="*/ 0 h 1498600"/>
            </a:gdLst>
            <a:ahLst/>
            <a:cxnLst>
              <a:cxn ang="0">
                <a:pos x="connsiteX0" y="connsiteY0"/>
              </a:cxn>
              <a:cxn ang="0">
                <a:pos x="connsiteX1" y="connsiteY1"/>
              </a:cxn>
              <a:cxn ang="0">
                <a:pos x="connsiteX2" y="connsiteY2"/>
              </a:cxn>
            </a:cxnLst>
            <a:rect l="l" t="t" r="r" b="b"/>
            <a:pathLst>
              <a:path w="516467" h="1498600">
                <a:moveTo>
                  <a:pt x="0" y="1498600"/>
                </a:moveTo>
                <a:lnTo>
                  <a:pt x="0" y="0"/>
                </a:lnTo>
                <a:lnTo>
                  <a:pt x="516467" y="0"/>
                </a:lnTo>
              </a:path>
            </a:pathLst>
          </a:cu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テキスト ボックス 29"/>
          <p:cNvSpPr txBox="1"/>
          <p:nvPr/>
        </p:nvSpPr>
        <p:spPr>
          <a:xfrm>
            <a:off x="6011863" y="764704"/>
            <a:ext cx="1952625" cy="452438"/>
          </a:xfrm>
          <a:prstGeom prst="rect">
            <a:avLst/>
          </a:prstGeom>
          <a:noFill/>
          <a:ln>
            <a:noFill/>
          </a:ln>
        </p:spPr>
        <p:txBody>
          <a:bodyPr wrap="none">
            <a:spAutoFit/>
          </a:bodyPr>
          <a:lstStyle/>
          <a:p>
            <a:pPr>
              <a:defRPr/>
            </a:pPr>
            <a:r>
              <a:rPr lang="ja-JP" altLang="en-US" sz="1400" b="1" dirty="0">
                <a:solidFill>
                  <a:schemeClr val="accent5">
                    <a:lumMod val="75000"/>
                  </a:schemeClr>
                </a:solidFill>
                <a:latin typeface="Arial" charset="0"/>
              </a:rPr>
              <a:t>■層間非接触スペーサ</a:t>
            </a:r>
            <a:r>
              <a:rPr lang="en-US" altLang="ja-JP" sz="1400" b="1" dirty="0">
                <a:solidFill>
                  <a:schemeClr val="accent5">
                    <a:lumMod val="75000"/>
                  </a:schemeClr>
                </a:solidFill>
                <a:latin typeface="Arial" charset="0"/>
              </a:rPr>
              <a:t>MLI</a:t>
            </a:r>
          </a:p>
          <a:p>
            <a:pPr>
              <a:defRPr/>
            </a:pPr>
            <a:r>
              <a:rPr lang="ja-JP" altLang="en-US" sz="1400" b="1" dirty="0">
                <a:solidFill>
                  <a:schemeClr val="accent5">
                    <a:lumMod val="75000"/>
                  </a:schemeClr>
                </a:solidFill>
                <a:latin typeface="Arial" charset="0"/>
              </a:rPr>
              <a:t>　 </a:t>
            </a:r>
            <a:r>
              <a:rPr lang="en-US" altLang="ja-JP" sz="1400" b="1" dirty="0">
                <a:solidFill>
                  <a:schemeClr val="accent5">
                    <a:lumMod val="50000"/>
                  </a:schemeClr>
                </a:solidFill>
                <a:latin typeface="Arial" charset="0"/>
              </a:rPr>
              <a:t>(6</a:t>
            </a:r>
            <a:r>
              <a:rPr lang="ja-JP" altLang="en-US" sz="1400" b="1" dirty="0">
                <a:solidFill>
                  <a:schemeClr val="accent5">
                    <a:lumMod val="50000"/>
                  </a:schemeClr>
                </a:solidFill>
                <a:latin typeface="Arial" charset="0"/>
              </a:rPr>
              <a:t>層</a:t>
            </a:r>
            <a:r>
              <a:rPr lang="en-US" altLang="ja-JP" sz="1400" b="1" dirty="0">
                <a:solidFill>
                  <a:schemeClr val="accent5">
                    <a:lumMod val="50000"/>
                  </a:schemeClr>
                </a:solidFill>
                <a:latin typeface="Arial" charset="0"/>
              </a:rPr>
              <a:t>)</a:t>
            </a:r>
          </a:p>
        </p:txBody>
      </p:sp>
      <p:grpSp>
        <p:nvGrpSpPr>
          <p:cNvPr id="31" name="グループ化 98"/>
          <p:cNvGrpSpPr>
            <a:grpSpLocks/>
          </p:cNvGrpSpPr>
          <p:nvPr/>
        </p:nvGrpSpPr>
        <p:grpSpPr bwMode="auto">
          <a:xfrm>
            <a:off x="8128000" y="2423642"/>
            <a:ext cx="711200" cy="611187"/>
            <a:chOff x="1043608" y="4246699"/>
            <a:chExt cx="1836000" cy="1648347"/>
          </a:xfrm>
        </p:grpSpPr>
        <p:sp>
          <p:nvSpPr>
            <p:cNvPr id="32" name="正方形/長方形 31"/>
            <p:cNvSpPr/>
            <p:nvPr/>
          </p:nvSpPr>
          <p:spPr>
            <a:xfrm>
              <a:off x="1211636" y="4435082"/>
              <a:ext cx="1487650" cy="1284427"/>
            </a:xfrm>
            <a:prstGeom prst="rect">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sp>
          <p:nvSpPr>
            <p:cNvPr id="33" name="フリーフォーム 32"/>
            <p:cNvSpPr/>
            <p:nvPr/>
          </p:nvSpPr>
          <p:spPr>
            <a:xfrm flipV="1">
              <a:off x="1121475" y="4315202"/>
              <a:ext cx="1622893" cy="47094"/>
            </a:xfrm>
            <a:custGeom>
              <a:avLst/>
              <a:gdLst>
                <a:gd name="connsiteX0" fmla="*/ 0 w 1656080"/>
                <a:gd name="connsiteY0" fmla="*/ 0 h 0"/>
                <a:gd name="connsiteX1" fmla="*/ 1656080 w 1656080"/>
                <a:gd name="connsiteY1" fmla="*/ 0 h 0"/>
              </a:gdLst>
              <a:ahLst/>
              <a:cxnLst>
                <a:cxn ang="0">
                  <a:pos x="connsiteX0" y="connsiteY0"/>
                </a:cxn>
                <a:cxn ang="0">
                  <a:pos x="connsiteX1" y="connsiteY1"/>
                </a:cxn>
              </a:cxnLst>
              <a:rect l="l" t="t" r="r" b="b"/>
              <a:pathLst>
                <a:path w="1656080">
                  <a:moveTo>
                    <a:pt x="0" y="0"/>
                  </a:moveTo>
                  <a:lnTo>
                    <a:pt x="1656080" y="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フリーフォーム 33"/>
            <p:cNvSpPr/>
            <p:nvPr/>
          </p:nvSpPr>
          <p:spPr>
            <a:xfrm flipV="1">
              <a:off x="1137868" y="5749478"/>
              <a:ext cx="1655679" cy="47097"/>
            </a:xfrm>
            <a:custGeom>
              <a:avLst/>
              <a:gdLst>
                <a:gd name="connsiteX0" fmla="*/ 0 w 1656080"/>
                <a:gd name="connsiteY0" fmla="*/ 0 h 0"/>
                <a:gd name="connsiteX1" fmla="*/ 1656080 w 1656080"/>
                <a:gd name="connsiteY1" fmla="*/ 0 h 0"/>
              </a:gdLst>
              <a:ahLst/>
              <a:cxnLst>
                <a:cxn ang="0">
                  <a:pos x="connsiteX0" y="connsiteY0"/>
                </a:cxn>
                <a:cxn ang="0">
                  <a:pos x="connsiteX1" y="connsiteY1"/>
                </a:cxn>
              </a:cxnLst>
              <a:rect l="l" t="t" r="r" b="b"/>
              <a:pathLst>
                <a:path w="1656080">
                  <a:moveTo>
                    <a:pt x="0" y="0"/>
                  </a:moveTo>
                  <a:lnTo>
                    <a:pt x="1656080" y="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5" name="直線コネクタ 34"/>
            <p:cNvCxnSpPr>
              <a:endCxn id="34" idx="0"/>
            </p:cNvCxnSpPr>
            <p:nvPr/>
          </p:nvCxnSpPr>
          <p:spPr>
            <a:xfrm>
              <a:off x="1137868" y="4362296"/>
              <a:ext cx="0" cy="143427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744368" y="4366579"/>
              <a:ext cx="0" cy="93335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781251" y="4743344"/>
              <a:ext cx="0" cy="104466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830429" y="4293793"/>
              <a:ext cx="0" cy="100613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867315" y="4777596"/>
              <a:ext cx="0" cy="111745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0" name="フリーフォーム 39"/>
            <p:cNvSpPr/>
            <p:nvPr/>
          </p:nvSpPr>
          <p:spPr>
            <a:xfrm flipV="1">
              <a:off x="1043608" y="5839389"/>
              <a:ext cx="1836000" cy="47094"/>
            </a:xfrm>
            <a:custGeom>
              <a:avLst/>
              <a:gdLst>
                <a:gd name="connsiteX0" fmla="*/ 0 w 1656080"/>
                <a:gd name="connsiteY0" fmla="*/ 0 h 0"/>
                <a:gd name="connsiteX1" fmla="*/ 1656080 w 1656080"/>
                <a:gd name="connsiteY1" fmla="*/ 0 h 0"/>
              </a:gdLst>
              <a:ahLst/>
              <a:cxnLst>
                <a:cxn ang="0">
                  <a:pos x="connsiteX0" y="connsiteY0"/>
                </a:cxn>
                <a:cxn ang="0">
                  <a:pos x="connsiteX1" y="connsiteY1"/>
                </a:cxn>
              </a:cxnLst>
              <a:rect l="l" t="t" r="r" b="b"/>
              <a:pathLst>
                <a:path w="1656080">
                  <a:moveTo>
                    <a:pt x="0" y="0"/>
                  </a:moveTo>
                  <a:lnTo>
                    <a:pt x="1656080" y="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41" name="直線コネクタ 40"/>
            <p:cNvCxnSpPr/>
            <p:nvPr/>
          </p:nvCxnSpPr>
          <p:spPr>
            <a:xfrm>
              <a:off x="1064100" y="4276668"/>
              <a:ext cx="0" cy="1584127"/>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2" name="フリーフォーム 41"/>
            <p:cNvSpPr/>
            <p:nvPr/>
          </p:nvSpPr>
          <p:spPr>
            <a:xfrm flipV="1">
              <a:off x="1068197" y="4246699"/>
              <a:ext cx="1766332" cy="47094"/>
            </a:xfrm>
            <a:custGeom>
              <a:avLst/>
              <a:gdLst>
                <a:gd name="connsiteX0" fmla="*/ 0 w 1656080"/>
                <a:gd name="connsiteY0" fmla="*/ 0 h 0"/>
                <a:gd name="connsiteX1" fmla="*/ 1656080 w 1656080"/>
                <a:gd name="connsiteY1" fmla="*/ 0 h 0"/>
              </a:gdLst>
              <a:ahLst/>
              <a:cxnLst>
                <a:cxn ang="0">
                  <a:pos x="connsiteX0" y="connsiteY0"/>
                </a:cxn>
                <a:cxn ang="0">
                  <a:pos x="connsiteX1" y="connsiteY1"/>
                </a:cxn>
              </a:cxnLst>
              <a:rect l="l" t="t" r="r" b="b"/>
              <a:pathLst>
                <a:path w="1656080">
                  <a:moveTo>
                    <a:pt x="0" y="0"/>
                  </a:moveTo>
                  <a:lnTo>
                    <a:pt x="1656080" y="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3" name="角丸四角形 42"/>
          <p:cNvSpPr/>
          <p:nvPr/>
        </p:nvSpPr>
        <p:spPr>
          <a:xfrm rot="19424804">
            <a:off x="4284663" y="3495204"/>
            <a:ext cx="1766887" cy="187325"/>
          </a:xfrm>
          <a:prstGeom prst="roundRect">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44" name="グループ化 111"/>
          <p:cNvGrpSpPr>
            <a:grpSpLocks/>
          </p:cNvGrpSpPr>
          <p:nvPr/>
        </p:nvGrpSpPr>
        <p:grpSpPr bwMode="auto">
          <a:xfrm>
            <a:off x="4144963" y="1382242"/>
            <a:ext cx="4868862" cy="2054225"/>
            <a:chOff x="4174415" y="1914698"/>
            <a:chExt cx="5625893" cy="2374459"/>
          </a:xfrm>
        </p:grpSpPr>
        <p:sp>
          <p:nvSpPr>
            <p:cNvPr id="45" name="角丸四角形 44"/>
            <p:cNvSpPr/>
            <p:nvPr/>
          </p:nvSpPr>
          <p:spPr>
            <a:xfrm rot="19129792">
              <a:off x="4174415" y="4118504"/>
              <a:ext cx="2263565" cy="170653"/>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テキスト ボックス 113"/>
            <p:cNvSpPr txBox="1">
              <a:spLocks noChangeArrowheads="1"/>
            </p:cNvSpPr>
            <p:nvPr/>
          </p:nvSpPr>
          <p:spPr bwMode="auto">
            <a:xfrm>
              <a:off x="6380765" y="1914698"/>
              <a:ext cx="2476134" cy="52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1400"/>
                </a:lnSpc>
                <a:spcBef>
                  <a:spcPct val="0"/>
                </a:spcBef>
                <a:buFontTx/>
                <a:buNone/>
              </a:pPr>
              <a:r>
                <a:rPr lang="en-US" altLang="ja-JP" sz="1400" b="1">
                  <a:solidFill>
                    <a:srgbClr val="FF0000"/>
                  </a:solidFill>
                </a:rPr>
                <a:t>+ </a:t>
              </a:r>
              <a:r>
                <a:rPr lang="ja-JP" altLang="en-US" sz="1400" b="1">
                  <a:solidFill>
                    <a:srgbClr val="FF0000"/>
                  </a:solidFill>
                </a:rPr>
                <a:t>多層ブランケット</a:t>
              </a:r>
              <a:r>
                <a:rPr lang="en-US" altLang="ja-JP" sz="1400" b="1">
                  <a:solidFill>
                    <a:srgbClr val="FF0000"/>
                  </a:solidFill>
                </a:rPr>
                <a:t> </a:t>
              </a:r>
              <a:r>
                <a:rPr lang="ja-JP" altLang="en-US" sz="1400" b="1">
                  <a:solidFill>
                    <a:srgbClr val="FF0000"/>
                  </a:solidFill>
                </a:rPr>
                <a:t>②</a:t>
              </a:r>
              <a:endParaRPr lang="en-US" altLang="ja-JP" sz="1400" b="1">
                <a:solidFill>
                  <a:srgbClr val="FF0000"/>
                </a:solidFill>
              </a:endParaRPr>
            </a:p>
            <a:p>
              <a:pPr eaLnBrk="1" hangingPunct="1">
                <a:lnSpc>
                  <a:spcPts val="1400"/>
                </a:lnSpc>
                <a:spcBef>
                  <a:spcPct val="0"/>
                </a:spcBef>
                <a:buFontTx/>
                <a:buNone/>
              </a:pPr>
              <a:r>
                <a:rPr lang="ja-JP" altLang="en-US" sz="1400" b="1">
                  <a:solidFill>
                    <a:srgbClr val="FF0000"/>
                  </a:solidFill>
                </a:rPr>
                <a:t>　 </a:t>
              </a:r>
              <a:r>
                <a:rPr lang="en-US" altLang="ja-JP" sz="1400" b="1">
                  <a:solidFill>
                    <a:srgbClr val="FF0000"/>
                  </a:solidFill>
                </a:rPr>
                <a:t>(24</a:t>
              </a:r>
              <a:r>
                <a:rPr lang="ja-JP" altLang="en-US" sz="1400" b="1">
                  <a:solidFill>
                    <a:srgbClr val="FF0000"/>
                  </a:solidFill>
                </a:rPr>
                <a:t>層</a:t>
              </a:r>
              <a:r>
                <a:rPr lang="en-US" altLang="ja-JP" sz="1400" b="1">
                  <a:solidFill>
                    <a:srgbClr val="FF0000"/>
                  </a:solidFill>
                </a:rPr>
                <a:t>, </a:t>
              </a:r>
              <a:r>
                <a:rPr lang="ja-JP" altLang="en-US" sz="1400" b="1">
                  <a:solidFill>
                    <a:srgbClr val="FF0000"/>
                  </a:solidFill>
                </a:rPr>
                <a:t>子は</a:t>
              </a:r>
              <a:r>
                <a:rPr lang="ja-JP" altLang="en-US" sz="1400" b="1" u="sng">
                  <a:solidFill>
                    <a:srgbClr val="00B050"/>
                  </a:solidFill>
                </a:rPr>
                <a:t>ミシン縫製</a:t>
              </a:r>
              <a:r>
                <a:rPr lang="en-US" altLang="ja-JP" sz="1400" b="1">
                  <a:solidFill>
                    <a:srgbClr val="FF0000"/>
                  </a:solidFill>
                </a:rPr>
                <a:t>)</a:t>
              </a:r>
            </a:p>
          </p:txBody>
        </p:sp>
        <p:pic>
          <p:nvPicPr>
            <p:cNvPr id="4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6127" y="2507328"/>
              <a:ext cx="2884181" cy="48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フリーフォーム 47"/>
            <p:cNvSpPr/>
            <p:nvPr/>
          </p:nvSpPr>
          <p:spPr>
            <a:xfrm>
              <a:off x="6120640" y="2022961"/>
              <a:ext cx="297162" cy="1379902"/>
            </a:xfrm>
            <a:custGeom>
              <a:avLst/>
              <a:gdLst>
                <a:gd name="connsiteX0" fmla="*/ 0 w 296333"/>
                <a:gd name="connsiteY0" fmla="*/ 1380067 h 1380067"/>
                <a:gd name="connsiteX1" fmla="*/ 296333 w 296333"/>
                <a:gd name="connsiteY1" fmla="*/ 0 h 1380067"/>
              </a:gdLst>
              <a:ahLst/>
              <a:cxnLst>
                <a:cxn ang="0">
                  <a:pos x="connsiteX0" y="connsiteY0"/>
                </a:cxn>
                <a:cxn ang="0">
                  <a:pos x="connsiteX1" y="connsiteY1"/>
                </a:cxn>
              </a:cxnLst>
              <a:rect l="l" t="t" r="r" b="b"/>
              <a:pathLst>
                <a:path w="296333" h="1380067">
                  <a:moveTo>
                    <a:pt x="0" y="1380067"/>
                  </a:moveTo>
                  <a:lnTo>
                    <a:pt x="296333" y="0"/>
                  </a:lnTo>
                </a:path>
              </a:pathLst>
            </a:cu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9" name="フリーフォーム 48"/>
          <p:cNvSpPr/>
          <p:nvPr/>
        </p:nvSpPr>
        <p:spPr>
          <a:xfrm>
            <a:off x="5851525" y="2501429"/>
            <a:ext cx="361950" cy="533400"/>
          </a:xfrm>
          <a:custGeom>
            <a:avLst/>
            <a:gdLst>
              <a:gd name="connsiteX0" fmla="*/ 0 w 220133"/>
              <a:gd name="connsiteY0" fmla="*/ 753533 h 753533"/>
              <a:gd name="connsiteX1" fmla="*/ 152400 w 220133"/>
              <a:gd name="connsiteY1" fmla="*/ 592667 h 753533"/>
              <a:gd name="connsiteX2" fmla="*/ 152400 w 220133"/>
              <a:gd name="connsiteY2" fmla="*/ 0 h 753533"/>
              <a:gd name="connsiteX3" fmla="*/ 220133 w 220133"/>
              <a:gd name="connsiteY3" fmla="*/ 0 h 753533"/>
              <a:gd name="connsiteX4" fmla="*/ 220133 w 220133"/>
              <a:gd name="connsiteY4" fmla="*/ 0 h 75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33" h="753533">
                <a:moveTo>
                  <a:pt x="0" y="753533"/>
                </a:moveTo>
                <a:lnTo>
                  <a:pt x="152400" y="592667"/>
                </a:lnTo>
                <a:lnTo>
                  <a:pt x="152400" y="0"/>
                </a:lnTo>
                <a:lnTo>
                  <a:pt x="220133" y="0"/>
                </a:lnTo>
                <a:lnTo>
                  <a:pt x="220133" y="0"/>
                </a:lnTo>
              </a:path>
            </a:pathLst>
          </a:cu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50" name="グループ化 117"/>
          <p:cNvGrpSpPr>
            <a:grpSpLocks/>
          </p:cNvGrpSpPr>
          <p:nvPr/>
        </p:nvGrpSpPr>
        <p:grpSpPr bwMode="auto">
          <a:xfrm>
            <a:off x="4270375" y="2985617"/>
            <a:ext cx="4597400" cy="882650"/>
            <a:chOff x="4319472" y="3769682"/>
            <a:chExt cx="5311735" cy="1020110"/>
          </a:xfrm>
        </p:grpSpPr>
        <p:sp>
          <p:nvSpPr>
            <p:cNvPr id="51" name="角丸四角形 50"/>
            <p:cNvSpPr/>
            <p:nvPr/>
          </p:nvSpPr>
          <p:spPr>
            <a:xfrm rot="19722301">
              <a:off x="4319472" y="4586136"/>
              <a:ext cx="2026750" cy="203656"/>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テキスト ボックス 119"/>
            <p:cNvSpPr txBox="1">
              <a:spLocks noChangeArrowheads="1"/>
            </p:cNvSpPr>
            <p:nvPr/>
          </p:nvSpPr>
          <p:spPr bwMode="auto">
            <a:xfrm>
              <a:off x="6312762" y="3769682"/>
              <a:ext cx="2982047" cy="4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ts val="1400"/>
                </a:lnSpc>
                <a:spcBef>
                  <a:spcPct val="0"/>
                </a:spcBef>
                <a:buFontTx/>
                <a:buNone/>
              </a:pPr>
              <a:r>
                <a:rPr lang="ja-JP" altLang="en-US" sz="1400" b="1"/>
                <a:t>△</a:t>
              </a:r>
              <a:r>
                <a:rPr lang="en-US" altLang="ja-JP" sz="1400" b="1"/>
                <a:t> </a:t>
              </a:r>
              <a:r>
                <a:rPr lang="ja-JP" altLang="en-US" sz="1400" b="1"/>
                <a:t>多層ブランケット</a:t>
              </a:r>
              <a:r>
                <a:rPr lang="en-US" altLang="ja-JP" sz="1400" b="1"/>
                <a:t> </a:t>
              </a:r>
              <a:r>
                <a:rPr lang="ja-JP" altLang="en-US" sz="1400" b="1"/>
                <a:t>①</a:t>
              </a:r>
              <a:endParaRPr lang="en-US" altLang="ja-JP" sz="1400" b="1"/>
            </a:p>
            <a:p>
              <a:pPr eaLnBrk="1" hangingPunct="1">
                <a:lnSpc>
                  <a:spcPts val="1400"/>
                </a:lnSpc>
                <a:spcBef>
                  <a:spcPct val="0"/>
                </a:spcBef>
                <a:buFontTx/>
                <a:buNone/>
              </a:pPr>
              <a:r>
                <a:rPr lang="ja-JP" altLang="en-US" sz="1400" b="1"/>
                <a:t>　 </a:t>
              </a:r>
              <a:r>
                <a:rPr lang="en-US" altLang="ja-JP" sz="1400" b="1"/>
                <a:t>(24 layers, </a:t>
              </a:r>
              <a:r>
                <a:rPr lang="ja-JP" altLang="en-US" sz="1400" b="1"/>
                <a:t>子は</a:t>
              </a:r>
              <a:r>
                <a:rPr lang="ja-JP" altLang="en-US" sz="1400" b="1" u="sng">
                  <a:solidFill>
                    <a:srgbClr val="00B050"/>
                  </a:solidFill>
                </a:rPr>
                <a:t>手縫い</a:t>
              </a:r>
              <a:r>
                <a:rPr lang="en-US" altLang="ja-JP" sz="1400" b="1"/>
                <a:t>)</a:t>
              </a:r>
            </a:p>
          </p:txBody>
        </p:sp>
        <p:pic>
          <p:nvPicPr>
            <p:cNvPr id="5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9988" y="4294775"/>
              <a:ext cx="2581219" cy="43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フリーフォーム 53"/>
            <p:cNvSpPr/>
            <p:nvPr/>
          </p:nvSpPr>
          <p:spPr>
            <a:xfrm>
              <a:off x="6188484" y="3953155"/>
              <a:ext cx="238441" cy="220168"/>
            </a:xfrm>
            <a:custGeom>
              <a:avLst/>
              <a:gdLst>
                <a:gd name="connsiteX0" fmla="*/ 0 w 237067"/>
                <a:gd name="connsiteY0" fmla="*/ 220134 h 220134"/>
                <a:gd name="connsiteX1" fmla="*/ 237067 w 237067"/>
                <a:gd name="connsiteY1" fmla="*/ 0 h 220134"/>
              </a:gdLst>
              <a:ahLst/>
              <a:cxnLst>
                <a:cxn ang="0">
                  <a:pos x="connsiteX0" y="connsiteY0"/>
                </a:cxn>
                <a:cxn ang="0">
                  <a:pos x="connsiteX1" y="connsiteY1"/>
                </a:cxn>
              </a:cxnLst>
              <a:rect l="l" t="t" r="r" b="b"/>
              <a:pathLst>
                <a:path w="237067" h="220134">
                  <a:moveTo>
                    <a:pt x="0" y="220134"/>
                  </a:moveTo>
                  <a:lnTo>
                    <a:pt x="237067" y="0"/>
                  </a:lnTo>
                </a:path>
              </a:pathLst>
            </a:cu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55" name="グループ化 122"/>
          <p:cNvGrpSpPr>
            <a:grpSpLocks/>
          </p:cNvGrpSpPr>
          <p:nvPr/>
        </p:nvGrpSpPr>
        <p:grpSpPr bwMode="auto">
          <a:xfrm>
            <a:off x="4318000" y="3738092"/>
            <a:ext cx="4549775" cy="1169987"/>
            <a:chOff x="4373723" y="4639733"/>
            <a:chExt cx="5257485" cy="1351935"/>
          </a:xfrm>
        </p:grpSpPr>
        <p:sp>
          <p:nvSpPr>
            <p:cNvPr id="56" name="角丸四角形 55"/>
            <p:cNvSpPr/>
            <p:nvPr/>
          </p:nvSpPr>
          <p:spPr>
            <a:xfrm rot="19951262">
              <a:off x="4373723" y="4859858"/>
              <a:ext cx="1882128" cy="210953"/>
            </a:xfrm>
            <a:prstGeom prst="roundRect">
              <a:avLst/>
            </a:prstGeom>
            <a:no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テキスト ボックス 124"/>
            <p:cNvSpPr txBox="1">
              <a:spLocks noChangeArrowheads="1"/>
            </p:cNvSpPr>
            <p:nvPr/>
          </p:nvSpPr>
          <p:spPr bwMode="auto">
            <a:xfrm>
              <a:off x="6335628" y="4765120"/>
              <a:ext cx="25991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7030A0"/>
                  </a:solidFill>
                </a:rPr>
                <a:t>●縫製無し</a:t>
              </a:r>
              <a:r>
                <a:rPr lang="en-US" altLang="ja-JP" sz="1400" b="1">
                  <a:solidFill>
                    <a:srgbClr val="7030A0"/>
                  </a:solidFill>
                </a:rPr>
                <a:t>MLI</a:t>
              </a:r>
              <a:r>
                <a:rPr lang="ja-JP" altLang="en-US" sz="1400" b="1">
                  <a:solidFill>
                    <a:srgbClr val="7030A0"/>
                  </a:solidFill>
                </a:rPr>
                <a:t>（</a:t>
              </a:r>
              <a:r>
                <a:rPr lang="en-US" altLang="ja-JP" sz="1400" b="1">
                  <a:solidFill>
                    <a:srgbClr val="7030A0"/>
                  </a:solidFill>
                </a:rPr>
                <a:t>24</a:t>
              </a:r>
              <a:r>
                <a:rPr lang="ja-JP" altLang="en-US" sz="1400" b="1">
                  <a:solidFill>
                    <a:srgbClr val="7030A0"/>
                  </a:solidFill>
                </a:rPr>
                <a:t>層）</a:t>
              </a:r>
              <a:endParaRPr lang="en-US" altLang="ja-JP" sz="1400" b="1">
                <a:solidFill>
                  <a:srgbClr val="7030A0"/>
                </a:solidFill>
              </a:endParaRPr>
            </a:p>
          </p:txBody>
        </p:sp>
        <p:pic>
          <p:nvPicPr>
            <p:cNvPr id="5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0505" y="5127241"/>
              <a:ext cx="1820703" cy="864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フリーフォーム 58"/>
            <p:cNvSpPr/>
            <p:nvPr/>
          </p:nvSpPr>
          <p:spPr>
            <a:xfrm>
              <a:off x="6164130" y="4639733"/>
              <a:ext cx="245814" cy="271488"/>
            </a:xfrm>
            <a:custGeom>
              <a:avLst/>
              <a:gdLst>
                <a:gd name="connsiteX0" fmla="*/ 0 w 245533"/>
                <a:gd name="connsiteY0" fmla="*/ 0 h 270934"/>
                <a:gd name="connsiteX1" fmla="*/ 135467 w 245533"/>
                <a:gd name="connsiteY1" fmla="*/ 0 h 270934"/>
                <a:gd name="connsiteX2" fmla="*/ 135467 w 245533"/>
                <a:gd name="connsiteY2" fmla="*/ 270934 h 270934"/>
                <a:gd name="connsiteX3" fmla="*/ 245533 w 245533"/>
                <a:gd name="connsiteY3" fmla="*/ 270934 h 270934"/>
              </a:gdLst>
              <a:ahLst/>
              <a:cxnLst>
                <a:cxn ang="0">
                  <a:pos x="connsiteX0" y="connsiteY0"/>
                </a:cxn>
                <a:cxn ang="0">
                  <a:pos x="connsiteX1" y="connsiteY1"/>
                </a:cxn>
                <a:cxn ang="0">
                  <a:pos x="connsiteX2" y="connsiteY2"/>
                </a:cxn>
                <a:cxn ang="0">
                  <a:pos x="connsiteX3" y="connsiteY3"/>
                </a:cxn>
              </a:cxnLst>
              <a:rect l="l" t="t" r="r" b="b"/>
              <a:pathLst>
                <a:path w="245533" h="270934">
                  <a:moveTo>
                    <a:pt x="0" y="0"/>
                  </a:moveTo>
                  <a:lnTo>
                    <a:pt x="135467" y="0"/>
                  </a:lnTo>
                  <a:lnTo>
                    <a:pt x="135467" y="270934"/>
                  </a:lnTo>
                  <a:lnTo>
                    <a:pt x="245533" y="270934"/>
                  </a:lnTo>
                </a:path>
              </a:pathLst>
            </a:cu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60" name="フリーフォーム 59"/>
          <p:cNvSpPr/>
          <p:nvPr/>
        </p:nvSpPr>
        <p:spPr>
          <a:xfrm>
            <a:off x="5697538" y="4368329"/>
            <a:ext cx="366712" cy="696913"/>
          </a:xfrm>
          <a:custGeom>
            <a:avLst/>
            <a:gdLst>
              <a:gd name="connsiteX0" fmla="*/ 0 w 423333"/>
              <a:gd name="connsiteY0" fmla="*/ 0 h 804333"/>
              <a:gd name="connsiteX1" fmla="*/ 245533 w 423333"/>
              <a:gd name="connsiteY1" fmla="*/ 245533 h 804333"/>
              <a:gd name="connsiteX2" fmla="*/ 245533 w 423333"/>
              <a:gd name="connsiteY2" fmla="*/ 804333 h 804333"/>
              <a:gd name="connsiteX3" fmla="*/ 423333 w 423333"/>
              <a:gd name="connsiteY3" fmla="*/ 804333 h 804333"/>
            </a:gdLst>
            <a:ahLst/>
            <a:cxnLst>
              <a:cxn ang="0">
                <a:pos x="connsiteX0" y="connsiteY0"/>
              </a:cxn>
              <a:cxn ang="0">
                <a:pos x="connsiteX1" y="connsiteY1"/>
              </a:cxn>
              <a:cxn ang="0">
                <a:pos x="connsiteX2" y="connsiteY2"/>
              </a:cxn>
              <a:cxn ang="0">
                <a:pos x="connsiteX3" y="connsiteY3"/>
              </a:cxn>
            </a:cxnLst>
            <a:rect l="l" t="t" r="r" b="b"/>
            <a:pathLst>
              <a:path w="423333" h="804333">
                <a:moveTo>
                  <a:pt x="0" y="0"/>
                </a:moveTo>
                <a:lnTo>
                  <a:pt x="245533" y="245533"/>
                </a:lnTo>
                <a:lnTo>
                  <a:pt x="245533" y="804333"/>
                </a:lnTo>
                <a:lnTo>
                  <a:pt x="423333" y="804333"/>
                </a:lnTo>
              </a:path>
            </a:pathLst>
          </a:cu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1" name="直線矢印コネクタ 60"/>
          <p:cNvCxnSpPr/>
          <p:nvPr/>
        </p:nvCxnSpPr>
        <p:spPr>
          <a:xfrm>
            <a:off x="468313" y="1263179"/>
            <a:ext cx="0" cy="380206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129"/>
          <p:cNvSpPr txBox="1">
            <a:spLocks noChangeArrowheads="1"/>
          </p:cNvSpPr>
          <p:nvPr/>
        </p:nvSpPr>
        <p:spPr bwMode="auto">
          <a:xfrm rot="16200000">
            <a:off x="-205581" y="2862585"/>
            <a:ext cx="10541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B050"/>
                </a:solidFill>
              </a:rPr>
              <a:t>高断熱性能</a:t>
            </a:r>
          </a:p>
        </p:txBody>
      </p:sp>
      <p:sp>
        <p:nvSpPr>
          <p:cNvPr id="63" name="テキスト ボックス 3"/>
          <p:cNvSpPr txBox="1">
            <a:spLocks noChangeArrowheads="1"/>
          </p:cNvSpPr>
          <p:nvPr/>
        </p:nvSpPr>
        <p:spPr bwMode="auto">
          <a:xfrm>
            <a:off x="130175" y="858367"/>
            <a:ext cx="49311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u="sng" dirty="0" smtClean="0"/>
              <a:t>◆断熱性能測定試験（</a:t>
            </a:r>
            <a:r>
              <a:rPr lang="en-US" altLang="ja-JP" sz="1600" b="1" u="sng" dirty="0"/>
              <a:t>Reference</a:t>
            </a:r>
            <a:r>
              <a:rPr lang="ja-JP" altLang="en-US" sz="1600" b="1" u="sng" dirty="0"/>
              <a:t>および新様式</a:t>
            </a:r>
            <a:r>
              <a:rPr lang="en-US" altLang="ja-JP" sz="1600" b="1" u="sng" dirty="0"/>
              <a:t>MLI</a:t>
            </a:r>
            <a:r>
              <a:rPr lang="ja-JP" altLang="en-US" sz="1600" b="1" u="sng" dirty="0"/>
              <a:t>）</a:t>
            </a:r>
            <a:endParaRPr lang="en-US" altLang="ja-JP" sz="1600" b="1" u="sng" dirty="0"/>
          </a:p>
        </p:txBody>
      </p:sp>
      <p:sp>
        <p:nvSpPr>
          <p:cNvPr id="65" name="テキスト ボックス 1"/>
          <p:cNvSpPr txBox="1">
            <a:spLocks noChangeArrowheads="1"/>
          </p:cNvSpPr>
          <p:nvPr/>
        </p:nvSpPr>
        <p:spPr bwMode="auto">
          <a:xfrm>
            <a:off x="639514" y="5623965"/>
            <a:ext cx="8108950" cy="738664"/>
          </a:xfrm>
          <a:prstGeom prst="rect">
            <a:avLst/>
          </a:prstGeom>
          <a:solidFill>
            <a:srgbClr val="FFFF00"/>
          </a:solidFill>
          <a:ln w="9525">
            <a:solidFill>
              <a:srgbClr val="FF0000"/>
            </a:solidFill>
            <a:miter lim="800000"/>
            <a:headEnd/>
            <a:tailEnd/>
          </a:ln>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t>・３種類のタグピンＭＬＩは従来</a:t>
            </a:r>
            <a:r>
              <a:rPr lang="en-US" altLang="ja-JP" sz="1400" dirty="0"/>
              <a:t>MLI</a:t>
            </a:r>
            <a:r>
              <a:rPr lang="ja-JP" altLang="en-US" sz="1400" dirty="0"/>
              <a:t>と同じファスナ</a:t>
            </a:r>
            <a:r>
              <a:rPr lang="en-US" altLang="ja-JP" sz="1400" dirty="0"/>
              <a:t>I/F</a:t>
            </a:r>
            <a:r>
              <a:rPr lang="ja-JP" altLang="en-US" sz="1400" dirty="0"/>
              <a:t>を有するにも関わらず，</a:t>
            </a:r>
            <a:r>
              <a:rPr lang="en-US" altLang="ja-JP" sz="1400" dirty="0"/>
              <a:t>Reference MLI</a:t>
            </a:r>
            <a:r>
              <a:rPr lang="ja-JP" altLang="en-US" sz="1400" dirty="0"/>
              <a:t>に迫る性能．</a:t>
            </a:r>
            <a:endParaRPr lang="en-US" altLang="ja-JP" sz="1400" dirty="0"/>
          </a:p>
          <a:p>
            <a:pPr eaLnBrk="1" hangingPunct="1">
              <a:spcBef>
                <a:spcPct val="0"/>
              </a:spcBef>
              <a:buFontTx/>
              <a:buNone/>
            </a:pPr>
            <a:r>
              <a:rPr lang="ja-JP" altLang="en-US" sz="1400" dirty="0"/>
              <a:t>・多層ブランケット②でも常温域では</a:t>
            </a:r>
            <a:r>
              <a:rPr lang="en-US" altLang="ja-JP" sz="1400" dirty="0"/>
              <a:t>ε*&lt;0.0050</a:t>
            </a:r>
            <a:r>
              <a:rPr lang="ja-JP" altLang="en-US" sz="1400" dirty="0"/>
              <a:t>の性能を達成．</a:t>
            </a:r>
            <a:endParaRPr lang="en-US" altLang="ja-JP" sz="1400" dirty="0"/>
          </a:p>
          <a:p>
            <a:pPr eaLnBrk="1" hangingPunct="1">
              <a:spcBef>
                <a:spcPct val="0"/>
              </a:spcBef>
              <a:buFontTx/>
              <a:buNone/>
            </a:pPr>
            <a:r>
              <a:rPr lang="ja-JP" altLang="en-US" sz="1400" dirty="0"/>
              <a:t>・層間非接触スペーサＭＬＩは低温領域で優れた性能を発揮する可能性が高い．</a:t>
            </a:r>
          </a:p>
        </p:txBody>
      </p:sp>
      <p:cxnSp>
        <p:nvCxnSpPr>
          <p:cNvPr id="66" name="直線矢印コネクタ 65"/>
          <p:cNvCxnSpPr/>
          <p:nvPr/>
        </p:nvCxnSpPr>
        <p:spPr>
          <a:xfrm>
            <a:off x="1598613" y="5011267"/>
            <a:ext cx="1225550" cy="0"/>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689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2014/12/3</a:t>
            </a:r>
            <a:endParaRPr kumimoji="1" lang="ja-JP" altLang="en-US"/>
          </a:p>
        </p:txBody>
      </p:sp>
      <p:sp>
        <p:nvSpPr>
          <p:cNvPr id="3" name="フッター プレースホルダー 2"/>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a:p>
        </p:txBody>
      </p:sp>
      <p:sp>
        <p:nvSpPr>
          <p:cNvPr id="4" name="スライド番号プレースホルダー 3"/>
          <p:cNvSpPr>
            <a:spLocks noGrp="1"/>
          </p:cNvSpPr>
          <p:nvPr>
            <p:ph type="sldNum" sz="quarter" idx="11"/>
          </p:nvPr>
        </p:nvSpPr>
        <p:spPr/>
        <p:txBody>
          <a:bodyPr/>
          <a:lstStyle/>
          <a:p>
            <a:fld id="{8E2604DD-68A4-496D-9641-23351E0C8AB9}" type="slidenum">
              <a:rPr kumimoji="1" lang="ja-JP" altLang="en-US" smtClean="0"/>
              <a:t>18</a:t>
            </a:fld>
            <a:endParaRPr kumimoji="1" lang="ja-JP" altLang="en-US"/>
          </a:p>
        </p:txBody>
      </p:sp>
      <p:sp>
        <p:nvSpPr>
          <p:cNvPr id="8" name="テキスト ボックス 3"/>
          <p:cNvSpPr txBox="1">
            <a:spLocks noChangeArrowheads="1"/>
          </p:cNvSpPr>
          <p:nvPr/>
        </p:nvSpPr>
        <p:spPr bwMode="auto">
          <a:xfrm>
            <a:off x="1261120" y="2492896"/>
            <a:ext cx="7343328" cy="1323439"/>
          </a:xfrm>
          <a:prstGeom prst="rect">
            <a:avLst/>
          </a:prstGeom>
          <a:noFill/>
          <a:ln w="9525">
            <a:noFill/>
            <a:miter lim="800000"/>
            <a:headEnd/>
            <a:tailEnd/>
          </a:ln>
        </p:spPr>
        <p:txBody>
          <a:bodyPr wrap="square">
            <a:spAutoFit/>
          </a:bodyPr>
          <a:lstStyle/>
          <a:p>
            <a:pPr>
              <a:defRPr/>
            </a:pPr>
            <a:r>
              <a:rPr lang="ja-JP" altLang="en-US" sz="2800" dirty="0" smtClean="0">
                <a:solidFill>
                  <a:srgbClr val="C00000"/>
                </a:solidFill>
                <a:latin typeface="+mj-lt"/>
              </a:rPr>
              <a:t>極低温試験技術</a:t>
            </a:r>
            <a:endParaRPr lang="en-US" altLang="ja-JP" sz="2800" dirty="0" smtClean="0">
              <a:solidFill>
                <a:srgbClr val="C00000"/>
              </a:solidFill>
              <a:latin typeface="+mj-lt"/>
            </a:endParaRPr>
          </a:p>
          <a:p>
            <a:pPr marL="828000" lvl="1" indent="-360000">
              <a:buFont typeface="Arial" panose="020B0604020202020204" pitchFamily="34" charset="0"/>
              <a:buChar char="•"/>
              <a:defRPr/>
            </a:pPr>
            <a:r>
              <a:rPr lang="ja-JP" altLang="en-US" sz="2600" dirty="0" smtClean="0">
                <a:latin typeface="+mj-lt"/>
              </a:rPr>
              <a:t>深宇宙温度環境の模擬</a:t>
            </a:r>
            <a:endParaRPr lang="en-US" altLang="ja-JP" sz="2600" dirty="0" smtClean="0">
              <a:latin typeface="+mj-lt"/>
            </a:endParaRPr>
          </a:p>
          <a:p>
            <a:pPr marL="828000" lvl="1" indent="-360000">
              <a:buFont typeface="Arial" panose="020B0604020202020204" pitchFamily="34" charset="0"/>
              <a:buChar char="•"/>
              <a:defRPr/>
            </a:pPr>
            <a:r>
              <a:rPr lang="ja-JP" altLang="en-US" sz="2600" dirty="0" smtClean="0">
                <a:latin typeface="+mj-lt"/>
              </a:rPr>
              <a:t>極低温における赤外放射率向上</a:t>
            </a:r>
            <a:endParaRPr lang="en-US" altLang="ja-JP" sz="2600" dirty="0" smtClean="0">
              <a:latin typeface="+mj-lt"/>
            </a:endParaRPr>
          </a:p>
        </p:txBody>
      </p:sp>
    </p:spTree>
    <p:extLst>
      <p:ext uri="{BB962C8B-B14F-4D97-AF65-F5344CB8AC3E}">
        <p14:creationId xmlns:p14="http://schemas.microsoft.com/office/powerpoint/2010/main" val="266575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2014/12/3</a:t>
            </a:r>
            <a:endParaRPr kumimoji="1" lang="ja-JP" altLang="en-US"/>
          </a:p>
        </p:txBody>
      </p:sp>
      <p:sp>
        <p:nvSpPr>
          <p:cNvPr id="3" name="フッター プレースホルダー 2"/>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a:p>
        </p:txBody>
      </p:sp>
      <p:sp>
        <p:nvSpPr>
          <p:cNvPr id="4" name="スライド番号プレースホルダー 3"/>
          <p:cNvSpPr>
            <a:spLocks noGrp="1"/>
          </p:cNvSpPr>
          <p:nvPr>
            <p:ph type="sldNum" sz="quarter" idx="11"/>
          </p:nvPr>
        </p:nvSpPr>
        <p:spPr/>
        <p:txBody>
          <a:bodyPr/>
          <a:lstStyle/>
          <a:p>
            <a:fld id="{8E2604DD-68A4-496D-9641-23351E0C8AB9}" type="slidenum">
              <a:rPr kumimoji="1" lang="ja-JP" altLang="en-US" smtClean="0"/>
              <a:t>19</a:t>
            </a:fld>
            <a:endParaRPr kumimoji="1" lang="ja-JP" altLang="en-US"/>
          </a:p>
        </p:txBody>
      </p:sp>
      <p:sp>
        <p:nvSpPr>
          <p:cNvPr id="7" name="タイトル 1"/>
          <p:cNvSpPr>
            <a:spLocks noGrp="1"/>
          </p:cNvSpPr>
          <p:nvPr>
            <p:ph type="title"/>
          </p:nvPr>
        </p:nvSpPr>
        <p:spPr>
          <a:xfrm>
            <a:off x="179512" y="116632"/>
            <a:ext cx="7848600" cy="533400"/>
          </a:xfrm>
        </p:spPr>
        <p:txBody>
          <a:bodyPr/>
          <a:lstStyle/>
          <a:p>
            <a:r>
              <a:rPr lang="en-US" altLang="ja-JP" dirty="0" smtClean="0">
                <a:latin typeface="Calibri" panose="020F0502020204030204" pitchFamily="34" charset="0"/>
                <a:ea typeface="+mn-ea"/>
              </a:rPr>
              <a:t>SPIC</a:t>
            </a:r>
            <a:r>
              <a:rPr lang="en-US" altLang="ja-JP" dirty="0">
                <a:latin typeface="Calibri" panose="020F0502020204030204" pitchFamily="34" charset="0"/>
                <a:ea typeface="+mn-ea"/>
              </a:rPr>
              <a:t>A</a:t>
            </a:r>
            <a:r>
              <a:rPr lang="ja-JP" altLang="en-US" dirty="0" smtClean="0">
                <a:latin typeface="Calibri" panose="020F0502020204030204" pitchFamily="34" charset="0"/>
                <a:ea typeface="+mn-ea"/>
              </a:rPr>
              <a:t>で必要な熱試験環境</a:t>
            </a:r>
            <a:endParaRPr kumimoji="1" lang="ja-JP" altLang="en-US" dirty="0">
              <a:latin typeface="Calibri" panose="020F0502020204030204" pitchFamily="34" charset="0"/>
              <a:ea typeface="+mn-ea"/>
            </a:endParaRPr>
          </a:p>
        </p:txBody>
      </p:sp>
      <p:sp>
        <p:nvSpPr>
          <p:cNvPr id="32" name="テキスト ボックス 5"/>
          <p:cNvSpPr txBox="1">
            <a:spLocks noChangeArrowheads="1"/>
          </p:cNvSpPr>
          <p:nvPr/>
        </p:nvSpPr>
        <p:spPr bwMode="auto">
          <a:xfrm>
            <a:off x="35496" y="896233"/>
            <a:ext cx="5112568"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216000" indent="-216000" eaLnBrk="1" hangingPunct="1">
              <a:buFont typeface="Wingdings" panose="05000000000000000000" pitchFamily="2" charset="2"/>
              <a:buChar char="n"/>
              <a:defRPr/>
            </a:pPr>
            <a:r>
              <a:rPr lang="ja-JP" altLang="en-US" sz="1700" dirty="0" smtClean="0">
                <a:latin typeface="Calibri" panose="020F0502020204030204" pitchFamily="34" charset="0"/>
                <a:ea typeface="+mn-ea"/>
                <a:cs typeface="メイリオ" panose="020B0604030504040204" pitchFamily="50" charset="-128"/>
              </a:rPr>
              <a:t>従来の熱真空試験</a:t>
            </a:r>
            <a:endParaRPr lang="en-US" altLang="ja-JP" sz="1700" dirty="0" smtClean="0">
              <a:latin typeface="Calibri" panose="020F0502020204030204" pitchFamily="34" charset="0"/>
              <a:ea typeface="+mn-ea"/>
              <a:cs typeface="メイリオ" panose="020B0604030504040204" pitchFamily="50" charset="-128"/>
            </a:endParaRPr>
          </a:p>
          <a:p>
            <a:pPr marL="288000" indent="-180000" eaLnBrk="1" hangingPunct="1">
              <a:buFont typeface="Arial" panose="020B0604020202020204" pitchFamily="34" charset="0"/>
              <a:buChar char="•"/>
              <a:defRPr/>
            </a:pPr>
            <a:r>
              <a:rPr lang="ja-JP" altLang="en-US" sz="1500" dirty="0" smtClean="0">
                <a:latin typeface="Calibri" panose="020F0502020204030204" pitchFamily="34" charset="0"/>
                <a:ea typeface="+mn-ea"/>
                <a:cs typeface="メイリオ" panose="020B0604030504040204" pitchFamily="50" charset="-128"/>
              </a:rPr>
              <a:t>液体窒素シュラウドによる宇宙の冷暗黒環境模擬</a:t>
            </a:r>
            <a:endParaRPr lang="en-US" altLang="ja-JP" sz="1500" dirty="0" smtClean="0">
              <a:latin typeface="Calibri" panose="020F0502020204030204" pitchFamily="34" charset="0"/>
              <a:ea typeface="+mn-ea"/>
              <a:cs typeface="メイリオ" panose="020B0604030504040204" pitchFamily="50" charset="-128"/>
            </a:endParaRPr>
          </a:p>
          <a:p>
            <a:pPr marL="288000" eaLnBrk="1" hangingPunct="1">
              <a:spcBef>
                <a:spcPts val="0"/>
              </a:spcBef>
              <a:buNone/>
              <a:defRPr/>
            </a:pPr>
            <a:r>
              <a:rPr lang="ja-JP" altLang="en-US" sz="1500" dirty="0" smtClean="0">
                <a:latin typeface="Calibri" panose="020F0502020204030204" pitchFamily="34" charset="0"/>
                <a:ea typeface="+mn-ea"/>
                <a:cs typeface="メイリオ" panose="020B0604030504040204" pitchFamily="50" charset="-128"/>
              </a:rPr>
              <a:t>－</a:t>
            </a:r>
            <a:r>
              <a:rPr lang="ja-JP" altLang="en-US" sz="1500" dirty="0" smtClean="0">
                <a:solidFill>
                  <a:srgbClr val="0070C0"/>
                </a:solidFill>
                <a:latin typeface="Calibri" panose="020F0502020204030204" pitchFamily="34" charset="0"/>
                <a:ea typeface="+mn-ea"/>
                <a:cs typeface="メイリオ" panose="020B0604030504040204" pitchFamily="50" charset="-128"/>
              </a:rPr>
              <a:t>温度：</a:t>
            </a:r>
            <a:r>
              <a:rPr lang="en-US" altLang="ja-JP" sz="1500" dirty="0" smtClean="0">
                <a:solidFill>
                  <a:srgbClr val="0070C0"/>
                </a:solidFill>
                <a:latin typeface="Calibri" panose="020F0502020204030204" pitchFamily="34" charset="0"/>
                <a:ea typeface="+mn-ea"/>
                <a:cs typeface="メイリオ" panose="020B0604030504040204" pitchFamily="50" charset="-128"/>
              </a:rPr>
              <a:t>100K</a:t>
            </a:r>
            <a:endParaRPr lang="en-US" altLang="ja-JP" sz="1500" dirty="0">
              <a:solidFill>
                <a:srgbClr val="0070C0"/>
              </a:solidFill>
              <a:latin typeface="Calibri" panose="020F0502020204030204" pitchFamily="34" charset="0"/>
              <a:ea typeface="+mn-ea"/>
              <a:cs typeface="メイリオ" panose="020B0604030504040204" pitchFamily="50" charset="-128"/>
            </a:endParaRPr>
          </a:p>
          <a:p>
            <a:pPr marL="288000" eaLnBrk="1" hangingPunct="1">
              <a:spcBef>
                <a:spcPts val="0"/>
              </a:spcBef>
              <a:buNone/>
              <a:defRPr/>
            </a:pPr>
            <a:r>
              <a:rPr lang="ja-JP" altLang="en-US" sz="1500" dirty="0" smtClean="0">
                <a:latin typeface="Calibri" panose="020F0502020204030204" pitchFamily="34" charset="0"/>
                <a:ea typeface="+mn-ea"/>
                <a:cs typeface="メイリオ" panose="020B0604030504040204" pitchFamily="50" charset="-128"/>
              </a:rPr>
              <a:t>－</a:t>
            </a:r>
            <a:r>
              <a:rPr lang="ja-JP" altLang="en-US" sz="1500" dirty="0" smtClean="0">
                <a:solidFill>
                  <a:srgbClr val="0070C0"/>
                </a:solidFill>
                <a:latin typeface="Calibri" panose="020F0502020204030204" pitchFamily="34" charset="0"/>
                <a:ea typeface="+mn-ea"/>
                <a:cs typeface="メイリオ" panose="020B0604030504040204" pitchFamily="50" charset="-128"/>
              </a:rPr>
              <a:t>赤外放射率：</a:t>
            </a:r>
            <a:r>
              <a:rPr lang="en-US" altLang="ja-JP" sz="1500" dirty="0" smtClean="0">
                <a:solidFill>
                  <a:srgbClr val="0070C0"/>
                </a:solidFill>
                <a:latin typeface="Calibri" panose="020F0502020204030204" pitchFamily="34" charset="0"/>
                <a:ea typeface="+mn-ea"/>
                <a:cs typeface="メイリオ" panose="020B0604030504040204" pitchFamily="50" charset="-128"/>
              </a:rPr>
              <a:t>0.9</a:t>
            </a:r>
            <a:r>
              <a:rPr lang="ja-JP" altLang="en-US" sz="1500" dirty="0" smtClean="0">
                <a:solidFill>
                  <a:srgbClr val="0070C0"/>
                </a:solidFill>
                <a:latin typeface="Calibri" panose="020F0502020204030204" pitchFamily="34" charset="0"/>
                <a:ea typeface="+mn-ea"/>
                <a:cs typeface="メイリオ" panose="020B0604030504040204" pitchFamily="50" charset="-128"/>
              </a:rPr>
              <a:t>程度</a:t>
            </a:r>
            <a:endParaRPr lang="en-US" altLang="ja-JP" sz="1500" dirty="0" smtClean="0">
              <a:solidFill>
                <a:srgbClr val="0070C0"/>
              </a:solidFill>
              <a:latin typeface="Calibri" panose="020F0502020204030204" pitchFamily="34" charset="0"/>
              <a:ea typeface="+mn-ea"/>
              <a:cs typeface="メイリオ" panose="020B0604030504040204" pitchFamily="50" charset="-128"/>
            </a:endParaRPr>
          </a:p>
        </p:txBody>
      </p:sp>
      <p:sp>
        <p:nvSpPr>
          <p:cNvPr id="33" name="テキスト ボックス 5"/>
          <p:cNvSpPr txBox="1">
            <a:spLocks noChangeArrowheads="1"/>
          </p:cNvSpPr>
          <p:nvPr/>
        </p:nvSpPr>
        <p:spPr bwMode="auto">
          <a:xfrm>
            <a:off x="179512" y="1988840"/>
            <a:ext cx="4968551" cy="784830"/>
          </a:xfrm>
          <a:prstGeom prst="rect">
            <a:avLst/>
          </a:prstGeom>
          <a:solidFill>
            <a:srgbClr val="FFFF66"/>
          </a:solid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44000" eaLnBrk="1" hangingPunct="1">
              <a:buNone/>
              <a:defRPr/>
            </a:pPr>
            <a:r>
              <a:rPr lang="en-US" altLang="ja-JP" sz="1500" dirty="0" smtClean="0">
                <a:latin typeface="Calibri" panose="020F0502020204030204" pitchFamily="34" charset="0"/>
                <a:ea typeface="+mn-ea"/>
                <a:cs typeface="メイリオ" panose="020B0604030504040204" pitchFamily="50" charset="-128"/>
              </a:rPr>
              <a:t>SPICA</a:t>
            </a:r>
            <a:r>
              <a:rPr lang="ja-JP" altLang="en-US" sz="1500" dirty="0" err="1" smtClean="0">
                <a:latin typeface="Calibri" panose="020F0502020204030204" pitchFamily="34" charset="0"/>
                <a:ea typeface="+mn-ea"/>
                <a:cs typeface="メイリオ" panose="020B0604030504040204" pitchFamily="50" charset="-128"/>
              </a:rPr>
              <a:t>のように</a:t>
            </a:r>
            <a:r>
              <a:rPr lang="ja-JP" altLang="en-US" sz="1500" dirty="0" smtClean="0">
                <a:latin typeface="Calibri" panose="020F0502020204030204" pitchFamily="34" charset="0"/>
                <a:ea typeface="+mn-ea"/>
                <a:cs typeface="メイリオ" panose="020B0604030504040204" pitchFamily="50" charset="-128"/>
              </a:rPr>
              <a:t>放射冷却を最大限に利用して衛星自体を数</a:t>
            </a:r>
            <a:r>
              <a:rPr lang="en-US" altLang="ja-JP" sz="1500" dirty="0" smtClean="0">
                <a:latin typeface="Calibri" panose="020F0502020204030204" pitchFamily="34" charset="0"/>
                <a:ea typeface="+mn-ea"/>
                <a:cs typeface="メイリオ" panose="020B0604030504040204" pitchFamily="50" charset="-128"/>
              </a:rPr>
              <a:t>K</a:t>
            </a:r>
            <a:r>
              <a:rPr lang="ja-JP" altLang="en-US" sz="1500" dirty="0" smtClean="0">
                <a:latin typeface="Calibri" panose="020F0502020204030204" pitchFamily="34" charset="0"/>
                <a:ea typeface="+mn-ea"/>
                <a:cs typeface="メイリオ" panose="020B0604030504040204" pitchFamily="50" charset="-128"/>
              </a:rPr>
              <a:t>～数十</a:t>
            </a:r>
            <a:r>
              <a:rPr lang="en-US" altLang="ja-JP" sz="1500" dirty="0" smtClean="0">
                <a:latin typeface="Calibri" panose="020F0502020204030204" pitchFamily="34" charset="0"/>
                <a:ea typeface="+mn-ea"/>
                <a:cs typeface="メイリオ" panose="020B0604030504040204" pitchFamily="50" charset="-128"/>
              </a:rPr>
              <a:t>K</a:t>
            </a:r>
            <a:r>
              <a:rPr lang="ja-JP" altLang="en-US" sz="1500" dirty="0" smtClean="0">
                <a:latin typeface="Calibri" panose="020F0502020204030204" pitchFamily="34" charset="0"/>
                <a:ea typeface="+mn-ea"/>
                <a:cs typeface="メイリオ" panose="020B0604030504040204" pitchFamily="50" charset="-128"/>
              </a:rPr>
              <a:t>に冷却する衛星では，</a:t>
            </a:r>
            <a:r>
              <a:rPr lang="en-US" altLang="ja-JP" sz="1500" u="sng" dirty="0" smtClean="0">
                <a:solidFill>
                  <a:srgbClr val="FF0000"/>
                </a:solidFill>
                <a:latin typeface="Calibri" panose="020F0502020204030204" pitchFamily="34" charset="0"/>
                <a:ea typeface="+mn-ea"/>
                <a:cs typeface="メイリオ" panose="020B0604030504040204" pitchFamily="50" charset="-128"/>
              </a:rPr>
              <a:t>100K</a:t>
            </a:r>
            <a:r>
              <a:rPr lang="ja-JP" altLang="en-US" sz="1500" u="sng" dirty="0" smtClean="0">
                <a:solidFill>
                  <a:srgbClr val="FF0000"/>
                </a:solidFill>
                <a:latin typeface="Calibri" panose="020F0502020204030204" pitchFamily="34" charset="0"/>
                <a:ea typeface="+mn-ea"/>
                <a:cs typeface="メイリオ" panose="020B0604030504040204" pitchFamily="50" charset="-128"/>
              </a:rPr>
              <a:t>シュラウドでは宇宙の極低温を模擬したことにならず，熱設計検証ができない</a:t>
            </a:r>
            <a:r>
              <a:rPr lang="ja-JP" altLang="en-US" sz="1500" dirty="0" smtClean="0">
                <a:latin typeface="Calibri" panose="020F0502020204030204" pitchFamily="34" charset="0"/>
                <a:ea typeface="+mn-ea"/>
                <a:cs typeface="メイリオ" panose="020B0604030504040204" pitchFamily="50" charset="-128"/>
              </a:rPr>
              <a:t>。</a:t>
            </a:r>
            <a:endParaRPr lang="en-US" altLang="ja-JP" sz="1500" dirty="0" smtClean="0">
              <a:latin typeface="Calibri" panose="020F0502020204030204" pitchFamily="34" charset="0"/>
              <a:ea typeface="+mn-ea"/>
              <a:cs typeface="メイリオ" panose="020B0604030504040204" pitchFamily="50" charset="-128"/>
            </a:endParaRPr>
          </a:p>
        </p:txBody>
      </p:sp>
      <p:sp>
        <p:nvSpPr>
          <p:cNvPr id="34" name="テキスト ボックス 33"/>
          <p:cNvSpPr txBox="1"/>
          <p:nvPr/>
        </p:nvSpPr>
        <p:spPr>
          <a:xfrm>
            <a:off x="5040220" y="2824145"/>
            <a:ext cx="4245159" cy="276999"/>
          </a:xfrm>
          <a:prstGeom prst="rect">
            <a:avLst/>
          </a:prstGeom>
          <a:noFill/>
        </p:spPr>
        <p:txBody>
          <a:bodyPr wrap="square" rtlCol="0">
            <a:spAutoFit/>
          </a:bodyPr>
          <a:lstStyle/>
          <a:p>
            <a:pPr algn="ctr"/>
            <a:r>
              <a:rPr lang="ja-JP" altLang="en-US" sz="1200" dirty="0">
                <a:latin typeface="Calibri" panose="020F0502020204030204" pitchFamily="34" charset="0"/>
                <a:cs typeface="メイリオ" panose="020B0604030504040204" pitchFamily="50" charset="-128"/>
              </a:rPr>
              <a:t>熱真空</a:t>
            </a:r>
            <a:r>
              <a:rPr lang="ja-JP" altLang="en-US" sz="1200" dirty="0" smtClean="0">
                <a:latin typeface="Calibri" panose="020F0502020204030204" pitchFamily="34" charset="0"/>
                <a:cs typeface="メイリオ" panose="020B0604030504040204" pitchFamily="50" charset="-128"/>
              </a:rPr>
              <a:t>試験設備（筑波宇宙センター </a:t>
            </a:r>
            <a:r>
              <a:rPr lang="en-US" altLang="ja-JP" sz="1200" dirty="0" smtClean="0">
                <a:latin typeface="Calibri" panose="020F0502020204030204" pitchFamily="34" charset="0"/>
                <a:cs typeface="メイリオ" panose="020B0604030504040204" pitchFamily="50" charset="-128"/>
              </a:rPr>
              <a:t>13mφ</a:t>
            </a:r>
            <a:r>
              <a:rPr lang="ja-JP" altLang="en-US" sz="1200" dirty="0" smtClean="0">
                <a:latin typeface="Calibri" panose="020F0502020204030204" pitchFamily="34" charset="0"/>
                <a:cs typeface="メイリオ" panose="020B0604030504040204" pitchFamily="50" charset="-128"/>
              </a:rPr>
              <a:t>スペースチャンバ）</a:t>
            </a:r>
            <a:endParaRPr lang="en-US" altLang="ja-JP" sz="1200" dirty="0" smtClean="0">
              <a:latin typeface="Calibri" panose="020F0502020204030204" pitchFamily="34" charset="0"/>
              <a:cs typeface="メイリオ" panose="020B0604030504040204" pitchFamily="50" charset="-128"/>
            </a:endParaRPr>
          </a:p>
        </p:txBody>
      </p:sp>
      <p:sp>
        <p:nvSpPr>
          <p:cNvPr id="36" name="テキスト ボックス 5"/>
          <p:cNvSpPr txBox="1">
            <a:spLocks noChangeArrowheads="1"/>
          </p:cNvSpPr>
          <p:nvPr/>
        </p:nvSpPr>
        <p:spPr bwMode="auto">
          <a:xfrm>
            <a:off x="35497" y="2994684"/>
            <a:ext cx="3119120" cy="259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216000" indent="-216000" eaLnBrk="1" hangingPunct="1">
              <a:buFont typeface="Wingdings" panose="05000000000000000000" pitchFamily="2" charset="2"/>
              <a:buChar char="n"/>
              <a:defRPr/>
            </a:pPr>
            <a:r>
              <a:rPr lang="ja-JP" altLang="en-US" sz="1700" dirty="0" smtClean="0">
                <a:latin typeface="Calibri" panose="020F0502020204030204" pitchFamily="34" charset="0"/>
                <a:ea typeface="+mn-ea"/>
                <a:cs typeface="メイリオ" panose="020B0604030504040204" pitchFamily="50" charset="-128"/>
              </a:rPr>
              <a:t>求められる熱試験環境</a:t>
            </a:r>
            <a:endParaRPr lang="en-US" altLang="ja-JP" sz="1700" dirty="0" smtClean="0">
              <a:latin typeface="Calibri" panose="020F0502020204030204" pitchFamily="34" charset="0"/>
              <a:ea typeface="+mn-ea"/>
              <a:cs typeface="メイリオ" panose="020B0604030504040204" pitchFamily="50" charset="-128"/>
            </a:endParaRPr>
          </a:p>
          <a:p>
            <a:pPr marL="360000" indent="-180000" eaLnBrk="1" hangingPunct="1">
              <a:buFont typeface="Arial" panose="020B0604020202020204" pitchFamily="34" charset="0"/>
              <a:buChar char="•"/>
              <a:defRPr/>
            </a:pPr>
            <a:r>
              <a:rPr lang="ja-JP" altLang="en-US" sz="1400" u="sng" dirty="0" smtClean="0">
                <a:solidFill>
                  <a:srgbClr val="FF0000"/>
                </a:solidFill>
                <a:latin typeface="Calibri" panose="020F0502020204030204" pitchFamily="34" charset="0"/>
                <a:ea typeface="+mn-ea"/>
              </a:rPr>
              <a:t>シュラウド</a:t>
            </a:r>
            <a:r>
              <a:rPr lang="ja-JP" altLang="en-US" sz="1400" u="sng" dirty="0">
                <a:solidFill>
                  <a:srgbClr val="FF0000"/>
                </a:solidFill>
                <a:latin typeface="Calibri" panose="020F0502020204030204" pitchFamily="34" charset="0"/>
                <a:ea typeface="+mn-ea"/>
              </a:rPr>
              <a:t>に要求される温度・放射率</a:t>
            </a:r>
            <a:r>
              <a:rPr lang="ja-JP" altLang="en-US" sz="1400" dirty="0">
                <a:latin typeface="Calibri" panose="020F0502020204030204" pitchFamily="34" charset="0"/>
                <a:ea typeface="+mn-ea"/>
              </a:rPr>
              <a:t>を決定するため，</a:t>
            </a:r>
            <a:r>
              <a:rPr lang="en-US" altLang="ja-JP" sz="1400" dirty="0">
                <a:latin typeface="Calibri" panose="020F0502020204030204" pitchFamily="34" charset="0"/>
                <a:ea typeface="+mn-ea"/>
              </a:rPr>
              <a:t>SPICA</a:t>
            </a:r>
            <a:r>
              <a:rPr lang="ja-JP" altLang="en-US" sz="1400" dirty="0">
                <a:latin typeface="Calibri" panose="020F0502020204030204" pitchFamily="34" charset="0"/>
                <a:ea typeface="+mn-ea"/>
              </a:rPr>
              <a:t>のミッション部（</a:t>
            </a:r>
            <a:r>
              <a:rPr lang="en-US" altLang="ja-JP" sz="1400" dirty="0">
                <a:latin typeface="Calibri" panose="020F0502020204030204" pitchFamily="34" charset="0"/>
                <a:ea typeface="+mn-ea"/>
              </a:rPr>
              <a:t>PLM</a:t>
            </a:r>
            <a:r>
              <a:rPr lang="ja-JP" altLang="en-US" sz="1400" dirty="0">
                <a:latin typeface="Calibri" panose="020F0502020204030204" pitchFamily="34" charset="0"/>
                <a:ea typeface="+mn-ea"/>
              </a:rPr>
              <a:t>）の熱数学モデルを用いて感度解析を実施</a:t>
            </a:r>
            <a:r>
              <a:rPr lang="ja-JP" altLang="en-US" sz="1400" dirty="0" smtClean="0">
                <a:latin typeface="Calibri" panose="020F0502020204030204" pitchFamily="34" charset="0"/>
                <a:ea typeface="+mn-ea"/>
              </a:rPr>
              <a:t>。</a:t>
            </a:r>
            <a:endParaRPr lang="en-US" altLang="ja-JP" sz="1400" dirty="0" smtClean="0">
              <a:latin typeface="Calibri" panose="020F0502020204030204" pitchFamily="34" charset="0"/>
              <a:ea typeface="+mn-ea"/>
            </a:endParaRPr>
          </a:p>
          <a:p>
            <a:pPr marL="360000" indent="-180000" eaLnBrk="1" hangingPunct="1">
              <a:buFont typeface="Arial" panose="020B0604020202020204" pitchFamily="34" charset="0"/>
              <a:buChar char="•"/>
              <a:defRPr/>
            </a:pPr>
            <a:r>
              <a:rPr lang="ja-JP" altLang="en-US" sz="1400" dirty="0" smtClean="0">
                <a:latin typeface="Calibri" panose="020F0502020204030204" pitchFamily="34" charset="0"/>
                <a:ea typeface="+mn-ea"/>
              </a:rPr>
              <a:t>シュラウド</a:t>
            </a:r>
            <a:r>
              <a:rPr lang="ja-JP" altLang="en-US" sz="1400" dirty="0">
                <a:latin typeface="Calibri" panose="020F0502020204030204" pitchFamily="34" charset="0"/>
                <a:ea typeface="+mn-ea"/>
              </a:rPr>
              <a:t>温度に対する感度が大きく，シュラウド温度が</a:t>
            </a:r>
            <a:r>
              <a:rPr lang="en-US" altLang="ja-JP" sz="1400" dirty="0">
                <a:latin typeface="Calibri" panose="020F0502020204030204" pitchFamily="34" charset="0"/>
                <a:ea typeface="+mn-ea"/>
              </a:rPr>
              <a:t>12.5K</a:t>
            </a:r>
            <a:r>
              <a:rPr lang="ja-JP" altLang="en-US" sz="1400" dirty="0">
                <a:latin typeface="Calibri" panose="020F0502020204030204" pitchFamily="34" charset="0"/>
                <a:ea typeface="+mn-ea"/>
              </a:rPr>
              <a:t>以上になると急激に熱侵入量及び温度が上昇．実現性も考慮し，</a:t>
            </a:r>
            <a:r>
              <a:rPr lang="ja-JP" altLang="en-US" sz="1400" b="1" u="sng" dirty="0">
                <a:solidFill>
                  <a:srgbClr val="FF0000"/>
                </a:solidFill>
                <a:latin typeface="Calibri" panose="020F0502020204030204" pitchFamily="34" charset="0"/>
                <a:ea typeface="+mn-ea"/>
              </a:rPr>
              <a:t>シュラウド温度</a:t>
            </a:r>
            <a:r>
              <a:rPr lang="ja-JP" altLang="en-US" sz="1400" b="1" u="sng" dirty="0" smtClean="0">
                <a:solidFill>
                  <a:srgbClr val="FF0000"/>
                </a:solidFill>
                <a:latin typeface="Calibri" panose="020F0502020204030204" pitchFamily="34" charset="0"/>
                <a:ea typeface="+mn-ea"/>
              </a:rPr>
              <a:t>は</a:t>
            </a:r>
            <a:r>
              <a:rPr lang="en-US" altLang="ja-JP" sz="1400" b="1" u="sng" dirty="0" smtClean="0">
                <a:solidFill>
                  <a:srgbClr val="FF0000"/>
                </a:solidFill>
                <a:latin typeface="Calibri" panose="020F0502020204030204" pitchFamily="34" charset="0"/>
                <a:ea typeface="+mn-ea"/>
              </a:rPr>
              <a:t>10K</a:t>
            </a:r>
            <a:r>
              <a:rPr lang="ja-JP" altLang="en-US" sz="1400" b="1" u="sng" dirty="0">
                <a:solidFill>
                  <a:srgbClr val="FF0000"/>
                </a:solidFill>
                <a:latin typeface="Calibri" panose="020F0502020204030204" pitchFamily="34" charset="0"/>
                <a:ea typeface="+mn-ea"/>
              </a:rPr>
              <a:t>以下（目標</a:t>
            </a:r>
            <a:r>
              <a:rPr lang="ja-JP" altLang="en-US" sz="1400" b="1" u="sng" dirty="0" smtClean="0">
                <a:solidFill>
                  <a:srgbClr val="FF0000"/>
                </a:solidFill>
                <a:latin typeface="Calibri" panose="020F0502020204030204" pitchFamily="34" charset="0"/>
                <a:ea typeface="+mn-ea"/>
              </a:rPr>
              <a:t>は</a:t>
            </a:r>
            <a:r>
              <a:rPr lang="en-US" altLang="ja-JP" sz="1400" b="1" u="sng" dirty="0" smtClean="0">
                <a:solidFill>
                  <a:srgbClr val="FF0000"/>
                </a:solidFill>
                <a:latin typeface="Calibri" panose="020F0502020204030204" pitchFamily="34" charset="0"/>
                <a:ea typeface="+mn-ea"/>
              </a:rPr>
              <a:t>7K</a:t>
            </a:r>
            <a:r>
              <a:rPr lang="ja-JP" altLang="en-US" sz="1400" b="1" u="sng" dirty="0" smtClean="0">
                <a:solidFill>
                  <a:srgbClr val="FF0000"/>
                </a:solidFill>
                <a:latin typeface="Calibri" panose="020F0502020204030204" pitchFamily="34" charset="0"/>
                <a:ea typeface="+mn-ea"/>
              </a:rPr>
              <a:t>以下）</a:t>
            </a:r>
            <a:r>
              <a:rPr lang="ja-JP" altLang="en-US" sz="1400" b="1" u="sng" dirty="0">
                <a:solidFill>
                  <a:srgbClr val="FF0000"/>
                </a:solidFill>
                <a:latin typeface="Calibri" panose="020F0502020204030204" pitchFamily="34" charset="0"/>
                <a:ea typeface="+mn-ea"/>
              </a:rPr>
              <a:t>とする</a:t>
            </a:r>
            <a:r>
              <a:rPr lang="ja-JP" altLang="en-US" sz="1400" b="1" u="sng" dirty="0" smtClean="0">
                <a:solidFill>
                  <a:srgbClr val="FF0000"/>
                </a:solidFill>
                <a:latin typeface="Calibri" panose="020F0502020204030204" pitchFamily="34" charset="0"/>
                <a:ea typeface="+mn-ea"/>
              </a:rPr>
              <a:t>．</a:t>
            </a:r>
            <a:endParaRPr lang="en-US" altLang="ja-JP" sz="1400" b="1" u="sng" dirty="0">
              <a:solidFill>
                <a:srgbClr val="FF0000"/>
              </a:solidFill>
              <a:latin typeface="Calibri" panose="020F0502020204030204" pitchFamily="34" charset="0"/>
              <a:ea typeface="+mn-ea"/>
            </a:endParaRPr>
          </a:p>
        </p:txBody>
      </p:sp>
      <p:pic>
        <p:nvPicPr>
          <p:cNvPr id="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284984"/>
            <a:ext cx="4521663" cy="23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テキスト ボックス 6"/>
          <p:cNvSpPr txBox="1">
            <a:spLocks noChangeArrowheads="1"/>
          </p:cNvSpPr>
          <p:nvPr/>
        </p:nvSpPr>
        <p:spPr bwMode="auto">
          <a:xfrm>
            <a:off x="5796136" y="5772824"/>
            <a:ext cx="3192289" cy="430887"/>
          </a:xfrm>
          <a:prstGeom prst="rect">
            <a:avLst/>
          </a:prstGeom>
          <a:solidFill>
            <a:schemeClr val="bg1"/>
          </a:solidFill>
          <a:ln>
            <a:solidFill>
              <a:schemeClr val="tx1">
                <a:lumMod val="50000"/>
                <a:lumOff val="50000"/>
              </a:schemeClr>
            </a:solidFill>
          </a:ln>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defRPr/>
            </a:pPr>
            <a:r>
              <a:rPr lang="ja-JP" altLang="en-US" sz="1100" dirty="0" smtClean="0"/>
              <a:t>（</a:t>
            </a:r>
            <a:r>
              <a:rPr lang="en-US" altLang="ja-JP" sz="1100" dirty="0" smtClean="0"/>
              <a:t>4K, ε=1.0</a:t>
            </a:r>
            <a:r>
              <a:rPr lang="ja-JP" altLang="en-US" sz="1100" dirty="0" smtClean="0"/>
              <a:t>）→（</a:t>
            </a:r>
            <a:r>
              <a:rPr lang="en-US" altLang="ja-JP" sz="1100" dirty="0" smtClean="0"/>
              <a:t>7K,  ε=0.3</a:t>
            </a:r>
            <a:r>
              <a:rPr lang="ja-JP" altLang="en-US" sz="1100" dirty="0" smtClean="0"/>
              <a:t>）　　　　侵入熱は</a:t>
            </a:r>
            <a:r>
              <a:rPr lang="en-US" altLang="ja-JP" sz="1100" dirty="0" smtClean="0"/>
              <a:t>+2.3%</a:t>
            </a:r>
          </a:p>
          <a:p>
            <a:pPr eaLnBrk="1" hangingPunct="1">
              <a:spcBef>
                <a:spcPct val="0"/>
              </a:spcBef>
              <a:buFontTx/>
              <a:buNone/>
              <a:defRPr/>
            </a:pPr>
            <a:r>
              <a:rPr lang="ja-JP" altLang="en-US" sz="1100" dirty="0" smtClean="0"/>
              <a:t>（</a:t>
            </a:r>
            <a:r>
              <a:rPr lang="en-US" altLang="ja-JP" sz="1100" dirty="0" smtClean="0"/>
              <a:t>4K, ε=1.0</a:t>
            </a:r>
            <a:r>
              <a:rPr lang="ja-JP" altLang="en-US" sz="1100" dirty="0" smtClean="0"/>
              <a:t>）→（</a:t>
            </a:r>
            <a:r>
              <a:rPr lang="en-US" altLang="ja-JP" sz="1100" dirty="0" smtClean="0"/>
              <a:t>12.5K,  ε=0.3</a:t>
            </a:r>
            <a:r>
              <a:rPr lang="ja-JP" altLang="en-US" sz="1100" dirty="0" smtClean="0"/>
              <a:t>）　　侵入熱は</a:t>
            </a:r>
            <a:r>
              <a:rPr lang="en-US" altLang="ja-JP" sz="1100" dirty="0" smtClean="0"/>
              <a:t>+5.0%</a:t>
            </a:r>
            <a:endParaRPr lang="ja-JP" altLang="en-US" sz="1100" dirty="0" smtClean="0"/>
          </a:p>
        </p:txBody>
      </p:sp>
      <p:pic>
        <p:nvPicPr>
          <p:cNvPr id="5" name="図 4"/>
          <p:cNvPicPr>
            <a:picLocks noChangeAspect="1"/>
          </p:cNvPicPr>
          <p:nvPr/>
        </p:nvPicPr>
        <p:blipFill>
          <a:blip r:embed="rId3"/>
          <a:stretch>
            <a:fillRect/>
          </a:stretch>
        </p:blipFill>
        <p:spPr>
          <a:xfrm>
            <a:off x="3154616" y="3167303"/>
            <a:ext cx="1683382" cy="2052000"/>
          </a:xfrm>
          <a:prstGeom prst="rect">
            <a:avLst/>
          </a:prstGeom>
        </p:spPr>
      </p:pic>
      <p:sp>
        <p:nvSpPr>
          <p:cNvPr id="41" name="テキスト ボックス 5"/>
          <p:cNvSpPr txBox="1">
            <a:spLocks noChangeArrowheads="1"/>
          </p:cNvSpPr>
          <p:nvPr/>
        </p:nvSpPr>
        <p:spPr bwMode="auto">
          <a:xfrm>
            <a:off x="35496" y="5527568"/>
            <a:ext cx="4945503"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360000" indent="-180000" eaLnBrk="1" hangingPunct="1">
              <a:buFont typeface="Arial" panose="020B0604020202020204" pitchFamily="34" charset="0"/>
              <a:buChar char="•"/>
              <a:defRPr/>
            </a:pPr>
            <a:r>
              <a:rPr lang="en-US" altLang="ja-JP" sz="1400" dirty="0" smtClean="0">
                <a:latin typeface="Calibri" panose="020F0502020204030204" pitchFamily="34" charset="0"/>
              </a:rPr>
              <a:t>ε=0.3</a:t>
            </a:r>
            <a:r>
              <a:rPr lang="ja-JP" altLang="en-US" sz="1400" dirty="0">
                <a:latin typeface="Calibri" panose="020F0502020204030204" pitchFamily="34" charset="0"/>
              </a:rPr>
              <a:t>以上であれば赤外放射率に対する感度は小さいため，</a:t>
            </a:r>
            <a:r>
              <a:rPr lang="ja-JP" altLang="en-US" sz="1400" b="1" u="sng" dirty="0">
                <a:solidFill>
                  <a:srgbClr val="FF0000"/>
                </a:solidFill>
                <a:latin typeface="Calibri" panose="020F0502020204030204" pitchFamily="34" charset="0"/>
              </a:rPr>
              <a:t>シュラウド赤外放射率の要求は</a:t>
            </a:r>
            <a:r>
              <a:rPr lang="en-US" altLang="ja-JP" sz="1400" b="1" u="sng" dirty="0">
                <a:solidFill>
                  <a:srgbClr val="FF0000"/>
                </a:solidFill>
                <a:latin typeface="Calibri" panose="020F0502020204030204" pitchFamily="34" charset="0"/>
              </a:rPr>
              <a:t>0.3</a:t>
            </a:r>
            <a:r>
              <a:rPr lang="ja-JP" altLang="en-US" sz="1400" b="1" u="sng" dirty="0">
                <a:solidFill>
                  <a:srgbClr val="FF0000"/>
                </a:solidFill>
                <a:latin typeface="Calibri" panose="020F0502020204030204" pitchFamily="34" charset="0"/>
              </a:rPr>
              <a:t>以上とする．</a:t>
            </a:r>
            <a:endParaRPr lang="ja-JP" altLang="en-US" sz="1400" b="1" dirty="0">
              <a:latin typeface="Calibri" panose="020F0502020204030204" pitchFamily="34" charset="0"/>
            </a:endParaRPr>
          </a:p>
          <a:p>
            <a:pPr eaLnBrk="1" hangingPunct="1">
              <a:buNone/>
              <a:defRPr/>
            </a:pPr>
            <a:endParaRPr lang="en-US" altLang="ja-JP" sz="1400" dirty="0" smtClean="0">
              <a:latin typeface="Calibri" panose="020F0502020204030204" pitchFamily="34" charset="0"/>
              <a:ea typeface="+mn-ea"/>
              <a:cs typeface="メイリオ" panose="020B0604030504040204" pitchFamily="50" charset="-128"/>
            </a:endParaRPr>
          </a:p>
        </p:txBody>
      </p:sp>
      <p:sp>
        <p:nvSpPr>
          <p:cNvPr id="42" name="正方形/長方形 5"/>
          <p:cNvSpPr>
            <a:spLocks noChangeArrowheads="1"/>
          </p:cNvSpPr>
          <p:nvPr/>
        </p:nvSpPr>
        <p:spPr bwMode="auto">
          <a:xfrm>
            <a:off x="5126188" y="5465953"/>
            <a:ext cx="3962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00" b="1"/>
              <a:t>図　シュラウド温度・赤外放射率に対する</a:t>
            </a:r>
            <a:r>
              <a:rPr lang="en-US" altLang="ja-JP" sz="1000" b="1"/>
              <a:t>4.5K</a:t>
            </a:r>
            <a:r>
              <a:rPr lang="ja-JP" altLang="en-US" sz="1000" b="1"/>
              <a:t>ステージ熱負荷の変化</a:t>
            </a:r>
            <a:endParaRPr lang="ja-JP" altLang="ja-JP" sz="1000" b="1"/>
          </a:p>
        </p:txBody>
      </p:sp>
      <p:pic>
        <p:nvPicPr>
          <p:cNvPr id="6" name="図 5"/>
          <p:cNvPicPr>
            <a:picLocks noChangeAspect="1"/>
          </p:cNvPicPr>
          <p:nvPr/>
        </p:nvPicPr>
        <p:blipFill>
          <a:blip r:embed="rId4"/>
          <a:stretch>
            <a:fillRect/>
          </a:stretch>
        </p:blipFill>
        <p:spPr>
          <a:xfrm>
            <a:off x="5516912" y="875696"/>
            <a:ext cx="3180952" cy="1914286"/>
          </a:xfrm>
          <a:prstGeom prst="rect">
            <a:avLst/>
          </a:prstGeom>
        </p:spPr>
      </p:pic>
    </p:spTree>
    <p:extLst>
      <p:ext uri="{BB962C8B-B14F-4D97-AF65-F5344CB8AC3E}">
        <p14:creationId xmlns:p14="http://schemas.microsoft.com/office/powerpoint/2010/main" val="2842090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タイトル 1"/>
          <p:cNvSpPr>
            <a:spLocks noGrp="1"/>
          </p:cNvSpPr>
          <p:nvPr>
            <p:ph type="title"/>
          </p:nvPr>
        </p:nvSpPr>
        <p:spPr>
          <a:xfrm>
            <a:off x="12700" y="49188"/>
            <a:ext cx="7286625" cy="571500"/>
          </a:xfrm>
        </p:spPr>
        <p:txBody>
          <a:bodyPr/>
          <a:lstStyle/>
          <a:p>
            <a:pPr eaLnBrk="1" hangingPunct="1">
              <a:defRPr/>
            </a:pPr>
            <a:r>
              <a:rPr lang="en-US" altLang="ja-JP" sz="2800" dirty="0" smtClean="0">
                <a:latin typeface="Calibri" panose="020F0502020204030204" pitchFamily="34" charset="0"/>
                <a:ea typeface="+mn-ea"/>
                <a:cs typeface="メイリオ" panose="020B0604030504040204" pitchFamily="50" charset="-128"/>
              </a:rPr>
              <a:t>SPICA</a:t>
            </a:r>
            <a:r>
              <a:rPr lang="ja-JP" altLang="en-US" sz="2800" dirty="0" smtClean="0">
                <a:latin typeface="Calibri" panose="020F0502020204030204" pitchFamily="34" charset="0"/>
                <a:ea typeface="+mn-ea"/>
                <a:cs typeface="メイリオ" panose="020B0604030504040204" pitchFamily="50" charset="-128"/>
              </a:rPr>
              <a:t>ミッション部の熱制御技術</a:t>
            </a:r>
          </a:p>
        </p:txBody>
      </p:sp>
      <p:sp>
        <p:nvSpPr>
          <p:cNvPr id="11271" name="テキスト ボックス 52"/>
          <p:cNvSpPr txBox="1">
            <a:spLocks noChangeArrowheads="1"/>
          </p:cNvSpPr>
          <p:nvPr/>
        </p:nvSpPr>
        <p:spPr bwMode="auto">
          <a:xfrm>
            <a:off x="107504" y="943560"/>
            <a:ext cx="3097323" cy="1754326"/>
          </a:xfrm>
          <a:prstGeom prst="rect">
            <a:avLst/>
          </a:prstGeom>
          <a:noFill/>
          <a:ln w="9525">
            <a:noFill/>
            <a:miter lim="800000"/>
            <a:headEnd/>
            <a:tailEnd/>
          </a:ln>
        </p:spPr>
        <p:txBody>
          <a:bodyPr wrap="none">
            <a:spAutoFit/>
          </a:bodyPr>
          <a:lstStyle/>
          <a:p>
            <a:pPr>
              <a:buFont typeface="Wingdings" pitchFamily="2" charset="2"/>
              <a:buChar char="l"/>
              <a:defRPr/>
            </a:pPr>
            <a:r>
              <a:rPr lang="en-US" altLang="ja-JP" dirty="0">
                <a:solidFill>
                  <a:srgbClr val="C00000"/>
                </a:solidFill>
                <a:latin typeface="Calibri" panose="020F0502020204030204" pitchFamily="34" charset="0"/>
                <a:cs typeface="メイリオ" panose="020B0604030504040204" pitchFamily="50" charset="-128"/>
              </a:rPr>
              <a:t> </a:t>
            </a:r>
            <a:r>
              <a:rPr lang="en-US" altLang="ja-JP" dirty="0" smtClean="0">
                <a:solidFill>
                  <a:srgbClr val="C00000"/>
                </a:solidFill>
                <a:latin typeface="Calibri" panose="020F0502020204030204" pitchFamily="34" charset="0"/>
                <a:cs typeface="メイリオ" panose="020B0604030504040204" pitchFamily="50" charset="-128"/>
              </a:rPr>
              <a:t>SPICA</a:t>
            </a:r>
          </a:p>
          <a:p>
            <a:pPr>
              <a:defRPr/>
            </a:pPr>
            <a:r>
              <a:rPr lang="ja-JP" altLang="en-US" dirty="0">
                <a:solidFill>
                  <a:srgbClr val="C00000"/>
                </a:solidFill>
                <a:latin typeface="Calibri" panose="020F0502020204030204" pitchFamily="34" charset="0"/>
                <a:cs typeface="メイリオ" panose="020B0604030504040204" pitchFamily="50" charset="-128"/>
              </a:rPr>
              <a:t>　</a:t>
            </a:r>
            <a:r>
              <a:rPr lang="en-US" altLang="ja-JP" dirty="0" smtClean="0">
                <a:solidFill>
                  <a:srgbClr val="C00000"/>
                </a:solidFill>
                <a:latin typeface="Calibri" panose="020F0502020204030204" pitchFamily="34" charset="0"/>
                <a:cs typeface="メイリオ" panose="020B0604030504040204" pitchFamily="50" charset="-128"/>
              </a:rPr>
              <a:t>3m</a:t>
            </a:r>
            <a:r>
              <a:rPr lang="ja-JP" altLang="en-US" dirty="0">
                <a:solidFill>
                  <a:srgbClr val="C00000"/>
                </a:solidFill>
                <a:latin typeface="Calibri" panose="020F0502020204030204" pitchFamily="34" charset="0"/>
                <a:cs typeface="メイリオ" panose="020B0604030504040204" pitchFamily="50" charset="-128"/>
              </a:rPr>
              <a:t>級望遠鏡</a:t>
            </a:r>
            <a:r>
              <a:rPr lang="ja-JP" altLang="en-US" dirty="0" smtClean="0">
                <a:solidFill>
                  <a:srgbClr val="C00000"/>
                </a:solidFill>
                <a:latin typeface="Calibri" panose="020F0502020204030204" pitchFamily="34" charset="0"/>
                <a:cs typeface="メイリオ" panose="020B0604030504040204" pitchFamily="50" charset="-128"/>
              </a:rPr>
              <a:t>の</a:t>
            </a:r>
            <a:endParaRPr lang="en-US" altLang="ja-JP" dirty="0" smtClean="0">
              <a:solidFill>
                <a:srgbClr val="C00000"/>
              </a:solidFill>
              <a:latin typeface="Calibri" panose="020F0502020204030204" pitchFamily="34" charset="0"/>
              <a:cs typeface="メイリオ" panose="020B0604030504040204" pitchFamily="50" charset="-128"/>
            </a:endParaRPr>
          </a:p>
          <a:p>
            <a:pPr>
              <a:defRPr/>
            </a:pPr>
            <a:r>
              <a:rPr lang="ja-JP" altLang="en-US" dirty="0">
                <a:solidFill>
                  <a:srgbClr val="C00000"/>
                </a:solidFill>
                <a:latin typeface="Calibri" panose="020F0502020204030204" pitchFamily="34" charset="0"/>
                <a:cs typeface="メイリオ" panose="020B0604030504040204" pitchFamily="50" charset="-128"/>
              </a:rPr>
              <a:t>　</a:t>
            </a:r>
            <a:r>
              <a:rPr lang="ja-JP" altLang="en-US" dirty="0" smtClean="0">
                <a:solidFill>
                  <a:srgbClr val="C00000"/>
                </a:solidFill>
                <a:latin typeface="Calibri" panose="020F0502020204030204" pitchFamily="34" charset="0"/>
                <a:cs typeface="メイリオ" panose="020B0604030504040204" pitchFamily="50" charset="-128"/>
              </a:rPr>
              <a:t>赤外線</a:t>
            </a:r>
            <a:r>
              <a:rPr lang="ja-JP" altLang="en-US" dirty="0">
                <a:solidFill>
                  <a:srgbClr val="C00000"/>
                </a:solidFill>
                <a:latin typeface="Calibri" panose="020F0502020204030204" pitchFamily="34" charset="0"/>
                <a:cs typeface="メイリオ" panose="020B0604030504040204" pitchFamily="50" charset="-128"/>
              </a:rPr>
              <a:t>天文</a:t>
            </a:r>
            <a:r>
              <a:rPr lang="ja-JP" altLang="en-US" dirty="0" smtClean="0">
                <a:solidFill>
                  <a:srgbClr val="C00000"/>
                </a:solidFill>
                <a:latin typeface="Calibri" panose="020F0502020204030204" pitchFamily="34" charset="0"/>
                <a:cs typeface="メイリオ" panose="020B0604030504040204" pitchFamily="50" charset="-128"/>
              </a:rPr>
              <a:t>衛星</a:t>
            </a:r>
            <a:endParaRPr lang="en-US" altLang="ja-JP" dirty="0">
              <a:solidFill>
                <a:srgbClr val="C00000"/>
              </a:solidFill>
              <a:latin typeface="Calibri" panose="020F0502020204030204" pitchFamily="34" charset="0"/>
              <a:cs typeface="メイリオ" panose="020B0604030504040204" pitchFamily="50" charset="-128"/>
            </a:endParaRPr>
          </a:p>
          <a:p>
            <a:pPr marL="432000" indent="-180000">
              <a:buFont typeface="Arial" panose="020B0604020202020204" pitchFamily="34" charset="0"/>
              <a:buChar char="•"/>
              <a:defRPr/>
            </a:pPr>
            <a:r>
              <a:rPr lang="en-US" altLang="ja-JP" dirty="0" smtClean="0">
                <a:latin typeface="Calibri" panose="020F0502020204030204" pitchFamily="34" charset="0"/>
                <a:cs typeface="メイリオ" panose="020B0604030504040204" pitchFamily="50" charset="-128"/>
              </a:rPr>
              <a:t>L2</a:t>
            </a:r>
            <a:r>
              <a:rPr lang="ja-JP" altLang="en-US" dirty="0">
                <a:latin typeface="Calibri" panose="020F0502020204030204" pitchFamily="34" charset="0"/>
                <a:cs typeface="メイリオ" panose="020B0604030504040204" pitchFamily="50" charset="-128"/>
              </a:rPr>
              <a:t>軌道</a:t>
            </a:r>
            <a:endParaRPr lang="en-US" altLang="ja-JP" dirty="0">
              <a:latin typeface="Calibri" panose="020F0502020204030204" pitchFamily="34" charset="0"/>
              <a:cs typeface="メイリオ" panose="020B0604030504040204" pitchFamily="50" charset="-128"/>
            </a:endParaRPr>
          </a:p>
          <a:p>
            <a:pPr marL="432000" indent="-180000">
              <a:buFont typeface="Arial" panose="020B0604020202020204" pitchFamily="34" charset="0"/>
              <a:buChar char="•"/>
              <a:defRPr/>
            </a:pPr>
            <a:r>
              <a:rPr lang="ja-JP" altLang="en-US" u="sng" dirty="0">
                <a:solidFill>
                  <a:srgbClr val="C00000"/>
                </a:solidFill>
                <a:latin typeface="Calibri" panose="020F0502020204030204" pitchFamily="34" charset="0"/>
                <a:cs typeface="メイリオ" panose="020B0604030504040204" pitchFamily="50" charset="-128"/>
              </a:rPr>
              <a:t>望遠鏡</a:t>
            </a:r>
            <a:r>
              <a:rPr lang="en-US" altLang="ja-JP" u="sng" dirty="0">
                <a:solidFill>
                  <a:srgbClr val="C00000"/>
                </a:solidFill>
                <a:latin typeface="Calibri" panose="020F0502020204030204" pitchFamily="34" charset="0"/>
                <a:cs typeface="メイリオ" panose="020B0604030504040204" pitchFamily="50" charset="-128"/>
              </a:rPr>
              <a:t>: 3m, &lt;6K</a:t>
            </a:r>
          </a:p>
          <a:p>
            <a:pPr marL="432000" indent="-180000">
              <a:buFont typeface="Arial" panose="020B0604020202020204" pitchFamily="34" charset="0"/>
              <a:buChar char="•"/>
              <a:defRPr/>
            </a:pPr>
            <a:r>
              <a:rPr lang="ja-JP" altLang="en-US" dirty="0">
                <a:latin typeface="Calibri" panose="020F0502020204030204" pitchFamily="34" charset="0"/>
                <a:cs typeface="メイリオ" panose="020B0604030504040204" pitchFamily="50" charset="-128"/>
              </a:rPr>
              <a:t>要求寿命</a:t>
            </a:r>
            <a:r>
              <a:rPr lang="en-US" altLang="ja-JP" dirty="0">
                <a:latin typeface="Calibri" panose="020F0502020204030204" pitchFamily="34" charset="0"/>
                <a:cs typeface="メイリオ" panose="020B0604030504040204" pitchFamily="50" charset="-128"/>
              </a:rPr>
              <a:t>: 3</a:t>
            </a:r>
            <a:r>
              <a:rPr lang="ja-JP" altLang="en-US" dirty="0">
                <a:latin typeface="Calibri" panose="020F0502020204030204" pitchFamily="34" charset="0"/>
                <a:cs typeface="メイリオ" panose="020B0604030504040204" pitchFamily="50" charset="-128"/>
              </a:rPr>
              <a:t>年 </a:t>
            </a:r>
            <a:r>
              <a:rPr lang="en-US" altLang="ja-JP" dirty="0">
                <a:latin typeface="Calibri" panose="020F0502020204030204" pitchFamily="34" charset="0"/>
                <a:cs typeface="メイリオ" panose="020B0604030504040204" pitchFamily="50" charset="-128"/>
              </a:rPr>
              <a:t>(</a:t>
            </a:r>
            <a:r>
              <a:rPr lang="ja-JP" altLang="en-US" dirty="0">
                <a:latin typeface="Calibri" panose="020F0502020204030204" pitchFamily="34" charset="0"/>
                <a:cs typeface="メイリオ" panose="020B0604030504040204" pitchFamily="50" charset="-128"/>
              </a:rPr>
              <a:t>目標 </a:t>
            </a:r>
            <a:r>
              <a:rPr lang="en-US" altLang="ja-JP" dirty="0">
                <a:latin typeface="Calibri" panose="020F0502020204030204" pitchFamily="34" charset="0"/>
                <a:cs typeface="メイリオ" panose="020B0604030504040204" pitchFamily="50" charset="-128"/>
              </a:rPr>
              <a:t>5</a:t>
            </a:r>
            <a:r>
              <a:rPr lang="ja-JP" altLang="en-US" dirty="0">
                <a:latin typeface="Calibri" panose="020F0502020204030204" pitchFamily="34" charset="0"/>
                <a:cs typeface="メイリオ" panose="020B0604030504040204" pitchFamily="50" charset="-128"/>
              </a:rPr>
              <a:t>年</a:t>
            </a:r>
            <a:r>
              <a:rPr lang="en-US" altLang="ja-JP" dirty="0">
                <a:latin typeface="Calibri" panose="020F0502020204030204" pitchFamily="34" charset="0"/>
                <a:cs typeface="メイリオ" panose="020B0604030504040204" pitchFamily="50" charset="-128"/>
              </a:rPr>
              <a:t>)</a:t>
            </a:r>
          </a:p>
        </p:txBody>
      </p:sp>
      <p:sp>
        <p:nvSpPr>
          <p:cNvPr id="11272" name="テキスト ボックス 53"/>
          <p:cNvSpPr txBox="1">
            <a:spLocks noChangeArrowheads="1"/>
          </p:cNvSpPr>
          <p:nvPr/>
        </p:nvSpPr>
        <p:spPr bwMode="auto">
          <a:xfrm>
            <a:off x="40927" y="2852936"/>
            <a:ext cx="4315049" cy="1138773"/>
          </a:xfrm>
          <a:prstGeom prst="rect">
            <a:avLst/>
          </a:prstGeom>
          <a:noFill/>
          <a:ln w="9525">
            <a:noFill/>
            <a:miter lim="800000"/>
            <a:headEnd/>
            <a:tailEnd/>
          </a:ln>
        </p:spPr>
        <p:txBody>
          <a:bodyPr wrap="square">
            <a:spAutoFit/>
          </a:bodyPr>
          <a:lstStyle/>
          <a:p>
            <a:pPr>
              <a:buFont typeface="Wingdings" pitchFamily="2" charset="2"/>
              <a:buChar char="l"/>
              <a:defRPr/>
            </a:pPr>
            <a:r>
              <a:rPr lang="ja-JP" altLang="en-US" dirty="0">
                <a:solidFill>
                  <a:srgbClr val="C00000"/>
                </a:solidFill>
                <a:latin typeface="Calibri" panose="020F0502020204030204" pitchFamily="34" charset="0"/>
                <a:cs typeface="メイリオ" panose="020B0604030504040204" pitchFamily="50" charset="-128"/>
              </a:rPr>
              <a:t> </a:t>
            </a:r>
            <a:r>
              <a:rPr lang="ja-JP" altLang="en-US" dirty="0" smtClean="0">
                <a:solidFill>
                  <a:srgbClr val="C00000"/>
                </a:solidFill>
                <a:latin typeface="Calibri" panose="020F0502020204030204" pitchFamily="34" charset="0"/>
                <a:cs typeface="メイリオ" panose="020B0604030504040204" pitchFamily="50" charset="-128"/>
              </a:rPr>
              <a:t>冷却システム</a:t>
            </a:r>
            <a:r>
              <a:rPr lang="en-US" altLang="ja-JP" dirty="0" smtClean="0">
                <a:solidFill>
                  <a:srgbClr val="C00000"/>
                </a:solidFill>
                <a:latin typeface="Calibri" panose="020F0502020204030204" pitchFamily="34" charset="0"/>
                <a:cs typeface="メイリオ" panose="020B0604030504040204" pitchFamily="50" charset="-128"/>
              </a:rPr>
              <a:t> </a:t>
            </a:r>
            <a:endParaRPr lang="en-US" altLang="ja-JP" dirty="0">
              <a:solidFill>
                <a:srgbClr val="3366FF"/>
              </a:solidFill>
              <a:latin typeface="Calibri" panose="020F0502020204030204" pitchFamily="34" charset="0"/>
              <a:cs typeface="メイリオ" panose="020B0604030504040204" pitchFamily="50" charset="-128"/>
            </a:endParaRPr>
          </a:p>
          <a:p>
            <a:pPr>
              <a:defRPr/>
            </a:pPr>
            <a:r>
              <a:rPr lang="ja-JP" altLang="en-US" dirty="0" smtClean="0">
                <a:latin typeface="Calibri" panose="020F0502020204030204" pitchFamily="34" charset="0"/>
                <a:cs typeface="メイリオ" panose="020B0604030504040204" pitchFamily="50" charset="-128"/>
              </a:rPr>
              <a:t>　放射</a:t>
            </a:r>
            <a:r>
              <a:rPr lang="ja-JP" altLang="en-US" dirty="0">
                <a:latin typeface="Calibri" panose="020F0502020204030204" pitchFamily="34" charset="0"/>
                <a:cs typeface="メイリオ" panose="020B0604030504040204" pitchFamily="50" charset="-128"/>
              </a:rPr>
              <a:t>冷却</a:t>
            </a:r>
            <a:r>
              <a:rPr lang="ja-JP" altLang="en-US" dirty="0" smtClean="0">
                <a:latin typeface="Calibri" panose="020F0502020204030204" pitchFamily="34" charset="0"/>
                <a:cs typeface="メイリオ" panose="020B0604030504040204" pitchFamily="50" charset="-128"/>
              </a:rPr>
              <a:t>と機械式冷凍機による冷却</a:t>
            </a:r>
            <a:endParaRPr lang="en-US" altLang="ja-JP" dirty="0" smtClean="0">
              <a:latin typeface="Calibri" panose="020F0502020204030204" pitchFamily="34" charset="0"/>
              <a:cs typeface="メイリオ" panose="020B0604030504040204" pitchFamily="50" charset="-128"/>
            </a:endParaRPr>
          </a:p>
          <a:p>
            <a:pPr>
              <a:defRPr/>
            </a:pPr>
            <a:r>
              <a:rPr lang="ja-JP" altLang="en-US" sz="1600" dirty="0">
                <a:latin typeface="Calibri" panose="020F0502020204030204" pitchFamily="34" charset="0"/>
                <a:cs typeface="メイリオ" panose="020B0604030504040204" pitchFamily="50" charset="-128"/>
              </a:rPr>
              <a:t>　</a:t>
            </a:r>
            <a:r>
              <a:rPr lang="ja-JP" altLang="en-US" sz="1600" dirty="0" smtClean="0">
                <a:latin typeface="Calibri" panose="020F0502020204030204" pitchFamily="34" charset="0"/>
                <a:cs typeface="メイリオ" panose="020B0604030504040204" pitchFamily="50" charset="-128"/>
              </a:rPr>
              <a:t>・・・無寒剤とすることにより，長期</a:t>
            </a:r>
            <a:endParaRPr lang="en-US" altLang="ja-JP" sz="1600" dirty="0" smtClean="0">
              <a:latin typeface="Calibri" panose="020F0502020204030204" pitchFamily="34" charset="0"/>
              <a:cs typeface="メイリオ" panose="020B0604030504040204" pitchFamily="50" charset="-128"/>
            </a:endParaRPr>
          </a:p>
          <a:p>
            <a:pPr>
              <a:defRPr/>
            </a:pPr>
            <a:r>
              <a:rPr lang="ja-JP" altLang="en-US" sz="1600" dirty="0" smtClean="0">
                <a:latin typeface="Calibri" panose="020F0502020204030204" pitchFamily="34" charset="0"/>
                <a:cs typeface="メイリオ" panose="020B0604030504040204" pitchFamily="50" charset="-128"/>
              </a:rPr>
              <a:t>　　　観測・大型観測系の実現が可能</a:t>
            </a:r>
            <a:endParaRPr lang="en-US" altLang="ja-JP" sz="1600" dirty="0">
              <a:latin typeface="Calibri" panose="020F0502020204030204" pitchFamily="34" charset="0"/>
              <a:cs typeface="メイリオ" panose="020B0604030504040204" pitchFamily="50" charset="-128"/>
            </a:endParaRPr>
          </a:p>
        </p:txBody>
      </p:sp>
      <p:sp>
        <p:nvSpPr>
          <p:cNvPr id="2" name="日付プレースホルダー 1"/>
          <p:cNvSpPr>
            <a:spLocks noGrp="1"/>
          </p:cNvSpPr>
          <p:nvPr>
            <p:ph type="dt" sz="half" idx="10"/>
          </p:nvPr>
        </p:nvSpPr>
        <p:spPr/>
        <p:txBody>
          <a:bodyPr/>
          <a:lstStyle/>
          <a:p>
            <a:r>
              <a:rPr kumimoji="1" lang="en-US" altLang="ja-JP" smtClean="0"/>
              <a:t>2014/12/3</a:t>
            </a:r>
            <a:endParaRPr kumimoji="1" lang="ja-JP" altLang="en-US"/>
          </a:p>
        </p:txBody>
      </p:sp>
      <p:sp>
        <p:nvSpPr>
          <p:cNvPr id="4" name="フッター プレースホルダー 3"/>
          <p:cNvSpPr>
            <a:spLocks noGrp="1"/>
          </p:cNvSpPr>
          <p:nvPr>
            <p:ph type="ftr" sz="quarter" idx="12"/>
          </p:nvPr>
        </p:nvSpPr>
        <p:spPr/>
        <p:txBody>
          <a:bodyPr/>
          <a:lstStyle/>
          <a:p>
            <a:r>
              <a:rPr lang="ja-JP" altLang="en-US" dirty="0" smtClean="0"/>
              <a:t>第</a:t>
            </a:r>
            <a:r>
              <a:rPr lang="en-US" altLang="ja-JP" dirty="0" smtClean="0"/>
              <a:t>4</a:t>
            </a:r>
            <a:r>
              <a:rPr lang="ja-JP" altLang="en-US" dirty="0" smtClean="0"/>
              <a:t>回可視赤外線観測装置技術ワークショップ</a:t>
            </a:r>
            <a:endParaRPr lang="en-US" altLang="ja-JP" dirty="0"/>
          </a:p>
        </p:txBody>
      </p:sp>
      <p:sp>
        <p:nvSpPr>
          <p:cNvPr id="5" name="スライド番号プレースホルダー 4"/>
          <p:cNvSpPr>
            <a:spLocks noGrp="1"/>
          </p:cNvSpPr>
          <p:nvPr>
            <p:ph type="sldNum" sz="quarter" idx="11"/>
          </p:nvPr>
        </p:nvSpPr>
        <p:spPr/>
        <p:txBody>
          <a:bodyPr/>
          <a:lstStyle/>
          <a:p>
            <a:fld id="{8E2604DD-68A4-496D-9641-23351E0C8AB9}" type="slidenum">
              <a:rPr kumimoji="1" lang="ja-JP" altLang="en-US" smtClean="0"/>
              <a:t>2</a:t>
            </a:fld>
            <a:endParaRPr kumimoji="1" lang="ja-JP" altLang="en-US"/>
          </a:p>
        </p:txBody>
      </p:sp>
      <p:sp>
        <p:nvSpPr>
          <p:cNvPr id="62" name="テキスト ボックス 53"/>
          <p:cNvSpPr txBox="1">
            <a:spLocks noChangeArrowheads="1"/>
          </p:cNvSpPr>
          <p:nvPr/>
        </p:nvSpPr>
        <p:spPr bwMode="auto">
          <a:xfrm>
            <a:off x="76200" y="4164756"/>
            <a:ext cx="4265398" cy="2000548"/>
          </a:xfrm>
          <a:prstGeom prst="rect">
            <a:avLst/>
          </a:prstGeom>
          <a:noFill/>
          <a:ln w="9525">
            <a:noFill/>
            <a:miter lim="800000"/>
            <a:headEnd/>
            <a:tailEnd/>
          </a:ln>
        </p:spPr>
        <p:txBody>
          <a:bodyPr wrap="none">
            <a:spAutoFit/>
          </a:bodyPr>
          <a:lstStyle/>
          <a:p>
            <a:pPr>
              <a:buFont typeface="Wingdings" pitchFamily="2" charset="2"/>
              <a:buChar char="l"/>
              <a:defRPr/>
            </a:pPr>
            <a:r>
              <a:rPr lang="ja-JP" altLang="en-US" dirty="0">
                <a:solidFill>
                  <a:srgbClr val="C00000"/>
                </a:solidFill>
                <a:latin typeface="Calibri" panose="020F0502020204030204" pitchFamily="34" charset="0"/>
                <a:cs typeface="メイリオ" panose="020B0604030504040204" pitchFamily="50" charset="-128"/>
              </a:rPr>
              <a:t> </a:t>
            </a:r>
            <a:r>
              <a:rPr lang="ja-JP" altLang="en-US" dirty="0" smtClean="0">
                <a:solidFill>
                  <a:srgbClr val="C00000"/>
                </a:solidFill>
                <a:latin typeface="Calibri" panose="020F0502020204030204" pitchFamily="34" charset="0"/>
                <a:cs typeface="メイリオ" panose="020B0604030504040204" pitchFamily="50" charset="-128"/>
              </a:rPr>
              <a:t>冷却機システム</a:t>
            </a:r>
            <a:endParaRPr lang="en-US" altLang="ja-JP" u="sng" dirty="0">
              <a:latin typeface="Calibri" panose="020F0502020204030204" pitchFamily="34" charset="0"/>
              <a:cs typeface="メイリオ" panose="020B0604030504040204" pitchFamily="50" charset="-128"/>
            </a:endParaRPr>
          </a:p>
          <a:p>
            <a:pPr marL="432000" indent="-180000">
              <a:buFont typeface="Arial" panose="020B0604020202020204" pitchFamily="34" charset="0"/>
              <a:buChar char="•"/>
              <a:defRPr/>
            </a:pPr>
            <a:r>
              <a:rPr lang="en-US" altLang="ja-JP" dirty="0">
                <a:latin typeface="Calibri" panose="020F0502020204030204" pitchFamily="34" charset="0"/>
                <a:cs typeface="メイリオ" panose="020B0604030504040204" pitchFamily="50" charset="-128"/>
              </a:rPr>
              <a:t>2</a:t>
            </a:r>
            <a:r>
              <a:rPr lang="ja-JP" altLang="en-US" dirty="0">
                <a:latin typeface="Calibri" panose="020F0502020204030204" pitchFamily="34" charset="0"/>
                <a:cs typeface="メイリオ" panose="020B0604030504040204" pitchFamily="50" charset="-128"/>
              </a:rPr>
              <a:t>台の</a:t>
            </a:r>
            <a:r>
              <a:rPr lang="en-US" altLang="ja-JP" dirty="0">
                <a:latin typeface="Calibri" panose="020F0502020204030204" pitchFamily="34" charset="0"/>
                <a:cs typeface="メイリオ" panose="020B0604030504040204" pitchFamily="50" charset="-128"/>
              </a:rPr>
              <a:t>4K-JT cooler</a:t>
            </a:r>
            <a:r>
              <a:rPr lang="ja-JP" altLang="en-US" dirty="0">
                <a:latin typeface="Calibri" panose="020F0502020204030204" pitchFamily="34" charset="0"/>
                <a:cs typeface="メイリオ" panose="020B0604030504040204" pitchFamily="50" charset="-128"/>
              </a:rPr>
              <a:t> </a:t>
            </a:r>
            <a:r>
              <a:rPr lang="en-US" altLang="ja-JP" dirty="0">
                <a:latin typeface="Calibri" panose="020F0502020204030204" pitchFamily="34" charset="0"/>
                <a:cs typeface="メイリオ" panose="020B0604030504040204" pitchFamily="50" charset="-128"/>
              </a:rPr>
              <a:t>(</a:t>
            </a:r>
            <a:r>
              <a:rPr lang="ja-JP" altLang="en-US" dirty="0">
                <a:latin typeface="Calibri" panose="020F0502020204030204" pitchFamily="34" charset="0"/>
                <a:cs typeface="メイリオ" panose="020B0604030504040204" pitchFamily="50" charset="-128"/>
              </a:rPr>
              <a:t>制御温度</a:t>
            </a:r>
            <a:r>
              <a:rPr lang="en-US" altLang="ja-JP" dirty="0">
                <a:latin typeface="Calibri" panose="020F0502020204030204" pitchFamily="34" charset="0"/>
                <a:cs typeface="メイリオ" panose="020B0604030504040204" pitchFamily="50" charset="-128"/>
              </a:rPr>
              <a:t>4.5K)</a:t>
            </a:r>
          </a:p>
          <a:p>
            <a:pPr marL="432000" indent="-180000">
              <a:buFont typeface="Arial" panose="020B0604020202020204" pitchFamily="34" charset="0"/>
              <a:buChar char="•"/>
              <a:defRPr/>
            </a:pPr>
            <a:r>
              <a:rPr lang="en-US" altLang="ja-JP" dirty="0">
                <a:latin typeface="Calibri" panose="020F0502020204030204" pitchFamily="34" charset="0"/>
                <a:cs typeface="メイリオ" panose="020B0604030504040204" pitchFamily="50" charset="-128"/>
              </a:rPr>
              <a:t>2</a:t>
            </a:r>
            <a:r>
              <a:rPr lang="ja-JP" altLang="en-US" dirty="0">
                <a:latin typeface="Calibri" panose="020F0502020204030204" pitchFamily="34" charset="0"/>
                <a:cs typeface="メイリオ" panose="020B0604030504040204" pitchFamily="50" charset="-128"/>
              </a:rPr>
              <a:t>台の</a:t>
            </a:r>
            <a:r>
              <a:rPr lang="en-US" altLang="ja-JP" dirty="0">
                <a:latin typeface="Calibri" panose="020F0502020204030204" pitchFamily="34" charset="0"/>
                <a:cs typeface="メイリオ" panose="020B0604030504040204" pitchFamily="50" charset="-128"/>
              </a:rPr>
              <a:t>1K-JT cooler (</a:t>
            </a:r>
            <a:r>
              <a:rPr lang="ja-JP" altLang="en-US" dirty="0">
                <a:latin typeface="Calibri" panose="020F0502020204030204" pitchFamily="34" charset="0"/>
                <a:cs typeface="メイリオ" panose="020B0604030504040204" pitchFamily="50" charset="-128"/>
              </a:rPr>
              <a:t>制御温度 </a:t>
            </a:r>
            <a:r>
              <a:rPr lang="en-US" altLang="ja-JP" dirty="0">
                <a:latin typeface="Calibri" panose="020F0502020204030204" pitchFamily="34" charset="0"/>
                <a:cs typeface="メイリオ" panose="020B0604030504040204" pitchFamily="50" charset="-128"/>
              </a:rPr>
              <a:t>1.7K)</a:t>
            </a:r>
          </a:p>
          <a:p>
            <a:pPr marL="432000" indent="-180000">
              <a:buFont typeface="Arial" panose="020B0604020202020204" pitchFamily="34" charset="0"/>
              <a:buChar char="•"/>
              <a:defRPr/>
            </a:pPr>
            <a:r>
              <a:rPr lang="en-US" altLang="ja-JP" dirty="0">
                <a:latin typeface="Calibri" panose="020F0502020204030204" pitchFamily="34" charset="0"/>
                <a:cs typeface="メイリオ" panose="020B0604030504040204" pitchFamily="50" charset="-128"/>
              </a:rPr>
              <a:t>4</a:t>
            </a:r>
            <a:r>
              <a:rPr lang="ja-JP" altLang="en-US" dirty="0">
                <a:latin typeface="Calibri" panose="020F0502020204030204" pitchFamily="34" charset="0"/>
                <a:cs typeface="メイリオ" panose="020B0604030504040204" pitchFamily="50" charset="-128"/>
              </a:rPr>
              <a:t>台の</a:t>
            </a:r>
            <a:r>
              <a:rPr lang="en-US" altLang="ja-JP" dirty="0">
                <a:latin typeface="Calibri" panose="020F0502020204030204" pitchFamily="34" charset="0"/>
                <a:cs typeface="メイリオ" panose="020B0604030504040204" pitchFamily="50" charset="-128"/>
              </a:rPr>
              <a:t>2ST</a:t>
            </a:r>
            <a:r>
              <a:rPr lang="ja-JP" altLang="en-US" dirty="0">
                <a:latin typeface="Calibri" panose="020F0502020204030204" pitchFamily="34" charset="0"/>
                <a:cs typeface="メイリオ" panose="020B0604030504040204" pitchFamily="50" charset="-128"/>
              </a:rPr>
              <a:t> </a:t>
            </a:r>
            <a:r>
              <a:rPr lang="en-US" altLang="ja-JP" dirty="0">
                <a:latin typeface="Calibri" panose="020F0502020204030204" pitchFamily="34" charset="0"/>
                <a:cs typeface="メイリオ" panose="020B0604030504040204" pitchFamily="50" charset="-128"/>
              </a:rPr>
              <a:t>pre-cooler</a:t>
            </a:r>
          </a:p>
          <a:p>
            <a:pPr marL="432000" indent="-180000">
              <a:buFont typeface="Arial" panose="020B0604020202020204" pitchFamily="34" charset="0"/>
              <a:buChar char="•"/>
              <a:defRPr/>
            </a:pPr>
            <a:r>
              <a:rPr lang="en-US" altLang="ja-JP" dirty="0">
                <a:latin typeface="Calibri" panose="020F0502020204030204" pitchFamily="34" charset="0"/>
                <a:cs typeface="メイリオ" panose="020B0604030504040204" pitchFamily="50" charset="-128"/>
              </a:rPr>
              <a:t>1.7K</a:t>
            </a:r>
            <a:r>
              <a:rPr lang="ja-JP" altLang="en-US" dirty="0">
                <a:latin typeface="Calibri" panose="020F0502020204030204" pitchFamily="34" charset="0"/>
                <a:cs typeface="メイリオ" panose="020B0604030504040204" pitchFamily="50" charset="-128"/>
              </a:rPr>
              <a:t>からは観測機器ごと</a:t>
            </a:r>
            <a:r>
              <a:rPr lang="ja-JP" altLang="en-US" dirty="0" smtClean="0">
                <a:latin typeface="Calibri" panose="020F0502020204030204" pitchFamily="34" charset="0"/>
                <a:cs typeface="メイリオ" panose="020B0604030504040204" pitchFamily="50" charset="-128"/>
              </a:rPr>
              <a:t>に</a:t>
            </a:r>
            <a:endParaRPr lang="en-US" altLang="ja-JP" dirty="0" smtClean="0">
              <a:latin typeface="Calibri" panose="020F0502020204030204" pitchFamily="34" charset="0"/>
              <a:cs typeface="メイリオ" panose="020B0604030504040204" pitchFamily="50" charset="-128"/>
            </a:endParaRPr>
          </a:p>
          <a:p>
            <a:pPr marL="252000">
              <a:defRPr/>
            </a:pPr>
            <a:r>
              <a:rPr lang="ja-JP" altLang="en-US" dirty="0">
                <a:latin typeface="Calibri" panose="020F0502020204030204" pitchFamily="34" charset="0"/>
                <a:cs typeface="メイリオ" panose="020B0604030504040204" pitchFamily="50" charset="-128"/>
              </a:rPr>
              <a:t>　</a:t>
            </a:r>
            <a:r>
              <a:rPr lang="ja-JP" altLang="en-US" dirty="0" smtClean="0">
                <a:latin typeface="Calibri" panose="020F0502020204030204" pitchFamily="34" charset="0"/>
                <a:cs typeface="メイリオ" panose="020B0604030504040204" pitchFamily="50" charset="-128"/>
              </a:rPr>
              <a:t>冷凍機</a:t>
            </a:r>
            <a:r>
              <a:rPr lang="ja-JP" altLang="en-US" dirty="0">
                <a:latin typeface="Calibri" panose="020F0502020204030204" pitchFamily="34" charset="0"/>
                <a:cs typeface="メイリオ" panose="020B0604030504040204" pitchFamily="50" charset="-128"/>
              </a:rPr>
              <a:t>を</a:t>
            </a:r>
            <a:r>
              <a:rPr lang="ja-JP" altLang="en-US" dirty="0" smtClean="0">
                <a:latin typeface="Calibri" panose="020F0502020204030204" pitchFamily="34" charset="0"/>
                <a:cs typeface="メイリオ" panose="020B0604030504040204" pitchFamily="50" charset="-128"/>
              </a:rPr>
              <a:t>持つ。</a:t>
            </a:r>
            <a:endParaRPr lang="en-US" altLang="ja-JP" dirty="0">
              <a:latin typeface="Calibri" panose="020F0502020204030204" pitchFamily="34" charset="0"/>
              <a:cs typeface="メイリオ" panose="020B0604030504040204" pitchFamily="50" charset="-128"/>
            </a:endParaRPr>
          </a:p>
          <a:p>
            <a:pPr marL="252000">
              <a:defRPr/>
            </a:pPr>
            <a:r>
              <a:rPr lang="ja-JP" altLang="en-US" sz="1600" dirty="0" smtClean="0">
                <a:latin typeface="Calibri" panose="020F0502020204030204" pitchFamily="34" charset="0"/>
                <a:cs typeface="メイリオ" panose="020B0604030504040204" pitchFamily="50" charset="-128"/>
              </a:rPr>
              <a:t>　</a:t>
            </a:r>
            <a:r>
              <a:rPr lang="en-US" altLang="ja-JP" sz="1600" dirty="0" smtClean="0">
                <a:latin typeface="Calibri" panose="020F0502020204030204" pitchFamily="34" charset="0"/>
                <a:cs typeface="メイリオ" panose="020B0604030504040204" pitchFamily="50" charset="-128"/>
              </a:rPr>
              <a:t> (</a:t>
            </a:r>
            <a:r>
              <a:rPr lang="ja-JP" altLang="en-US" sz="1600" dirty="0">
                <a:latin typeface="Calibri" panose="020F0502020204030204" pitchFamily="34" charset="0"/>
                <a:cs typeface="メイリオ" panose="020B0604030504040204" pitchFamily="50" charset="-128"/>
              </a:rPr>
              <a:t>右</a:t>
            </a:r>
            <a:r>
              <a:rPr lang="ja-JP" altLang="en-US" sz="1600" dirty="0" smtClean="0">
                <a:latin typeface="Calibri" panose="020F0502020204030204" pitchFamily="34" charset="0"/>
                <a:cs typeface="メイリオ" panose="020B0604030504040204" pitchFamily="50" charset="-128"/>
              </a:rPr>
              <a:t>図</a:t>
            </a:r>
            <a:r>
              <a:rPr lang="ja-JP" altLang="en-US" sz="1600" dirty="0">
                <a:latin typeface="Calibri" panose="020F0502020204030204" pitchFamily="34" charset="0"/>
                <a:cs typeface="メイリオ" panose="020B0604030504040204" pitchFamily="50" charset="-128"/>
              </a:rPr>
              <a:t>は</a:t>
            </a:r>
            <a:r>
              <a:rPr lang="en-US" altLang="ja-JP" sz="1600" dirty="0">
                <a:latin typeface="Calibri" panose="020F0502020204030204" pitchFamily="34" charset="0"/>
                <a:cs typeface="メイリオ" panose="020B0604030504040204" pitchFamily="50" charset="-128"/>
              </a:rPr>
              <a:t>SAFARI</a:t>
            </a:r>
            <a:r>
              <a:rPr lang="ja-JP" altLang="en-US" sz="1600" dirty="0">
                <a:latin typeface="Calibri" panose="020F0502020204030204" pitchFamily="34" charset="0"/>
                <a:cs typeface="メイリオ" panose="020B0604030504040204" pitchFamily="50" charset="-128"/>
              </a:rPr>
              <a:t>観測装置用冷凍機を含む</a:t>
            </a:r>
            <a:r>
              <a:rPr lang="en-US" altLang="ja-JP" sz="1600" dirty="0" smtClean="0">
                <a:latin typeface="Calibri" panose="020F0502020204030204" pitchFamily="34" charset="0"/>
                <a:cs typeface="メイリオ" panose="020B0604030504040204" pitchFamily="50" charset="-128"/>
              </a:rPr>
              <a:t>)</a:t>
            </a:r>
            <a:endParaRPr lang="en-US" altLang="ja-JP" sz="1600" dirty="0">
              <a:latin typeface="Calibri" panose="020F0502020204030204" pitchFamily="34" charset="0"/>
              <a:cs typeface="メイリオ" panose="020B0604030504040204" pitchFamily="50" charset="-128"/>
            </a:endParaRPr>
          </a:p>
        </p:txBody>
      </p:sp>
      <p:pic>
        <p:nvPicPr>
          <p:cNvPr id="7" name="図 6"/>
          <p:cNvPicPr>
            <a:picLocks noChangeAspect="1"/>
          </p:cNvPicPr>
          <p:nvPr/>
        </p:nvPicPr>
        <p:blipFill>
          <a:blip r:embed="rId2"/>
          <a:stretch>
            <a:fillRect/>
          </a:stretch>
        </p:blipFill>
        <p:spPr>
          <a:xfrm>
            <a:off x="4232185" y="922887"/>
            <a:ext cx="4876319" cy="2340000"/>
          </a:xfrm>
          <a:prstGeom prst="rect">
            <a:avLst/>
          </a:prstGeom>
        </p:spPr>
      </p:pic>
      <p:pic>
        <p:nvPicPr>
          <p:cNvPr id="8" name="図 7"/>
          <p:cNvPicPr>
            <a:picLocks noChangeAspect="1"/>
          </p:cNvPicPr>
          <p:nvPr/>
        </p:nvPicPr>
        <p:blipFill>
          <a:blip r:embed="rId3"/>
          <a:stretch>
            <a:fillRect/>
          </a:stretch>
        </p:blipFill>
        <p:spPr>
          <a:xfrm>
            <a:off x="4418508" y="3334887"/>
            <a:ext cx="4689996" cy="2916000"/>
          </a:xfrm>
          <a:prstGeom prst="rect">
            <a:avLst/>
          </a:prstGeom>
        </p:spPr>
      </p:pic>
      <p:pic>
        <p:nvPicPr>
          <p:cNvPr id="66" name="図 65"/>
          <p:cNvPicPr>
            <a:picLocks noChangeAspect="1"/>
          </p:cNvPicPr>
          <p:nvPr/>
        </p:nvPicPr>
        <p:blipFill>
          <a:blip r:embed="rId4"/>
          <a:stretch>
            <a:fillRect/>
          </a:stretch>
        </p:blipFill>
        <p:spPr>
          <a:xfrm>
            <a:off x="2571127" y="1047237"/>
            <a:ext cx="1496817" cy="1157627"/>
          </a:xfrm>
          <a:prstGeom prst="rect">
            <a:avLst/>
          </a:prstGeom>
        </p:spPr>
      </p:pic>
      <p:sp>
        <p:nvSpPr>
          <p:cNvPr id="10" name="角丸四角形 9"/>
          <p:cNvSpPr/>
          <p:nvPr/>
        </p:nvSpPr>
        <p:spPr>
          <a:xfrm>
            <a:off x="683568" y="5226984"/>
            <a:ext cx="7776864" cy="947138"/>
          </a:xfrm>
          <a:prstGeom prst="roundRect">
            <a:avLst/>
          </a:prstGeom>
          <a:solidFill>
            <a:srgbClr val="FF66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ミッション部</a:t>
            </a:r>
            <a:r>
              <a:rPr lang="ja-JP" altLang="en-US" sz="2000" b="1" dirty="0">
                <a:solidFill>
                  <a:schemeClr val="tx1"/>
                </a:solidFill>
              </a:rPr>
              <a:t>の断熱放射冷却</a:t>
            </a:r>
            <a:r>
              <a:rPr lang="ja-JP" altLang="en-US" sz="2000" b="1" dirty="0" smtClean="0">
                <a:solidFill>
                  <a:schemeClr val="tx1"/>
                </a:solidFill>
              </a:rPr>
              <a:t>システムおよび機械式</a:t>
            </a:r>
            <a:r>
              <a:rPr lang="ja-JP" altLang="en-US" sz="2000" b="1" dirty="0">
                <a:solidFill>
                  <a:schemeClr val="tx1"/>
                </a:solidFill>
              </a:rPr>
              <a:t>冷凍機</a:t>
            </a:r>
            <a:r>
              <a:rPr lang="ja-JP" altLang="en-US" sz="2000" b="1" dirty="0" smtClean="0">
                <a:solidFill>
                  <a:schemeClr val="tx1"/>
                </a:solidFill>
              </a:rPr>
              <a:t>システム</a:t>
            </a:r>
            <a:r>
              <a:rPr lang="ja-JP" altLang="en-US" sz="2000" b="1" dirty="0">
                <a:solidFill>
                  <a:schemeClr val="tx1"/>
                </a:solidFill>
              </a:rPr>
              <a:t>の</a:t>
            </a:r>
            <a:r>
              <a:rPr lang="ja-JP" altLang="en-US" sz="2000" b="1" dirty="0" smtClean="0">
                <a:solidFill>
                  <a:schemeClr val="tx1"/>
                </a:solidFill>
              </a:rPr>
              <a:t>高性能化</a:t>
            </a:r>
            <a:r>
              <a:rPr lang="ja-JP" altLang="en-US" sz="2000" b="1" dirty="0">
                <a:solidFill>
                  <a:schemeClr val="tx1"/>
                </a:solidFill>
              </a:rPr>
              <a:t>・高信頼化が</a:t>
            </a:r>
            <a:r>
              <a:rPr lang="ja-JP" altLang="en-US" sz="2000" b="1" dirty="0" smtClean="0">
                <a:solidFill>
                  <a:schemeClr val="tx1"/>
                </a:solidFill>
              </a:rPr>
              <a:t>重要！</a:t>
            </a:r>
            <a:endParaRPr kumimoji="1" lang="ja-JP" altLang="en-US" sz="2000" b="1" dirty="0">
              <a:solidFill>
                <a:schemeClr val="tx1"/>
              </a:solidFill>
            </a:endParaRPr>
          </a:p>
        </p:txBody>
      </p:sp>
    </p:spTree>
    <p:extLst>
      <p:ext uri="{BB962C8B-B14F-4D97-AF65-F5344CB8AC3E}">
        <p14:creationId xmlns:p14="http://schemas.microsoft.com/office/powerpoint/2010/main" val="186830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4624"/>
            <a:ext cx="7848600" cy="533400"/>
          </a:xfrm>
        </p:spPr>
        <p:txBody>
          <a:bodyPr/>
          <a:lstStyle/>
          <a:p>
            <a:r>
              <a:rPr kumimoji="1" lang="ja-JP" altLang="en-US" dirty="0" smtClean="0">
                <a:latin typeface="+mn-ea"/>
                <a:ea typeface="+mn-ea"/>
              </a:rPr>
              <a:t>深宇宙温度環境の模擬</a:t>
            </a:r>
            <a:endParaRPr kumimoji="1" lang="ja-JP" altLang="en-US" dirty="0">
              <a:latin typeface="+mn-ea"/>
              <a:ea typeface="+mn-ea"/>
            </a:endParaRPr>
          </a:p>
        </p:txBody>
      </p:sp>
      <p:sp>
        <p:nvSpPr>
          <p:cNvPr id="4" name="日付プレースホルダー 3"/>
          <p:cNvSpPr>
            <a:spLocks noGrp="1"/>
          </p:cNvSpPr>
          <p:nvPr>
            <p:ph type="dt" sz="half" idx="10"/>
          </p:nvPr>
        </p:nvSpPr>
        <p:spPr/>
        <p:txBody>
          <a:bodyPr/>
          <a:lstStyle/>
          <a:p>
            <a:r>
              <a:rPr lang="en-US" altLang="ja-JP" smtClean="0"/>
              <a:t>2014/12/3</a:t>
            </a:r>
            <a:endParaRPr lang="ja-JP" altLang="en-US"/>
          </a:p>
        </p:txBody>
      </p:sp>
      <p:sp>
        <p:nvSpPr>
          <p:cNvPr id="5" name="スライド番号プレースホルダー 4"/>
          <p:cNvSpPr>
            <a:spLocks noGrp="1"/>
          </p:cNvSpPr>
          <p:nvPr>
            <p:ph type="sldNum" sz="quarter" idx="11"/>
          </p:nvPr>
        </p:nvSpPr>
        <p:spPr/>
        <p:txBody>
          <a:bodyPr/>
          <a:lstStyle/>
          <a:p>
            <a:fld id="{8E2604DD-68A4-496D-9641-23351E0C8AB9}" type="slidenum">
              <a:rPr lang="ja-JP" altLang="en-US" smtClean="0"/>
              <a:pPr/>
              <a:t>20</a:t>
            </a:fld>
            <a:endParaRPr lang="ja-JP" altLang="en-US"/>
          </a:p>
        </p:txBody>
      </p:sp>
      <p:sp>
        <p:nvSpPr>
          <p:cNvPr id="6" name="フッター プレースホルダー 5"/>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a:p>
        </p:txBody>
      </p:sp>
      <p:sp>
        <p:nvSpPr>
          <p:cNvPr id="7" name="Text Box 7"/>
          <p:cNvSpPr txBox="1">
            <a:spLocks noChangeArrowheads="1"/>
          </p:cNvSpPr>
          <p:nvPr/>
        </p:nvSpPr>
        <p:spPr bwMode="auto">
          <a:xfrm>
            <a:off x="3898900" y="5604768"/>
            <a:ext cx="1714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6493" tIns="43247" rIns="86493" bIns="43247">
            <a:spAutoFit/>
          </a:bodyPr>
          <a:lstStyle>
            <a:lvl1pPr defTabSz="9699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6996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6996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6996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6996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6996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6996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6996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6996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100">
              <a:latin typeface="Arial Black" panose="020B0A04020102020204" pitchFamily="34" charset="0"/>
            </a:endParaRPr>
          </a:p>
        </p:txBody>
      </p:sp>
      <p:sp>
        <p:nvSpPr>
          <p:cNvPr id="8" name="Rectangle 2"/>
          <p:cNvSpPr txBox="1">
            <a:spLocks noChangeArrowheads="1"/>
          </p:cNvSpPr>
          <p:nvPr/>
        </p:nvSpPr>
        <p:spPr bwMode="auto">
          <a:xfrm>
            <a:off x="28777" y="918900"/>
            <a:ext cx="8840586" cy="229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93750" indent="-285750" eaLnBrk="1" hangingPunct="1">
              <a:spcBef>
                <a:spcPts val="300"/>
              </a:spcBef>
              <a:buFont typeface="Wingdings" panose="05000000000000000000" pitchFamily="2" charset="2"/>
              <a:buChar char="n"/>
              <a:defRPr/>
            </a:pPr>
            <a:r>
              <a:rPr lang="en-US" altLang="ja-JP" sz="1800" dirty="0" smtClean="0">
                <a:latin typeface="Calibri" panose="020F0502020204030204" pitchFamily="34" charset="0"/>
                <a:ea typeface="+mn-ea"/>
              </a:rPr>
              <a:t>7K</a:t>
            </a:r>
            <a:r>
              <a:rPr lang="ja-JP" altLang="en-US" sz="1800" dirty="0" smtClean="0">
                <a:latin typeface="Calibri" panose="020F0502020204030204" pitchFamily="34" charset="0"/>
                <a:ea typeface="+mn-ea"/>
              </a:rPr>
              <a:t>シュラウド冷却方式の検討</a:t>
            </a:r>
            <a:endParaRPr lang="en-US" altLang="ja-JP" sz="1800" dirty="0" smtClean="0">
              <a:latin typeface="Calibri" panose="020F0502020204030204" pitchFamily="34" charset="0"/>
              <a:ea typeface="+mn-ea"/>
            </a:endParaRPr>
          </a:p>
          <a:p>
            <a:pPr marL="540000" indent="-180000">
              <a:spcBef>
                <a:spcPts val="600"/>
              </a:spcBef>
              <a:defRPr/>
            </a:pPr>
            <a:r>
              <a:rPr lang="ja-JP" altLang="en-US" sz="1700" dirty="0">
                <a:latin typeface="Calibri" panose="020F0502020204030204" pitchFamily="34" charset="0"/>
                <a:ea typeface="+mn-ea"/>
              </a:rPr>
              <a:t>海外の極低温シュラウドでは、</a:t>
            </a:r>
            <a:r>
              <a:rPr lang="en-US" altLang="ja-JP" sz="1700" dirty="0">
                <a:latin typeface="Calibri" panose="020F0502020204030204" pitchFamily="34" charset="0"/>
                <a:ea typeface="+mn-ea"/>
              </a:rPr>
              <a:t>He</a:t>
            </a:r>
            <a:r>
              <a:rPr lang="ja-JP" altLang="en-US" sz="1700" dirty="0">
                <a:latin typeface="Calibri" panose="020F0502020204030204" pitchFamily="34" charset="0"/>
                <a:ea typeface="+mn-ea"/>
              </a:rPr>
              <a:t>（ガス／液体）を使った設備が多いが、設備の複雑化や昨今の</a:t>
            </a:r>
            <a:r>
              <a:rPr lang="en-US" altLang="ja-JP" sz="1700" dirty="0">
                <a:latin typeface="Calibri" panose="020F0502020204030204" pitchFamily="34" charset="0"/>
                <a:ea typeface="+mn-ea"/>
              </a:rPr>
              <a:t>He</a:t>
            </a:r>
            <a:r>
              <a:rPr lang="ja-JP" altLang="en-US" sz="1700" dirty="0">
                <a:latin typeface="Calibri" panose="020F0502020204030204" pitchFamily="34" charset="0"/>
                <a:ea typeface="+mn-ea"/>
              </a:rPr>
              <a:t>入手性等の難点あり。</a:t>
            </a:r>
            <a:endParaRPr lang="en-US" altLang="ja-JP" sz="1700" dirty="0">
              <a:latin typeface="Calibri" panose="020F0502020204030204" pitchFamily="34" charset="0"/>
              <a:ea typeface="+mn-ea"/>
            </a:endParaRPr>
          </a:p>
          <a:p>
            <a:pPr marL="540000" indent="-180000" eaLnBrk="1" hangingPunct="1">
              <a:spcBef>
                <a:spcPts val="600"/>
              </a:spcBef>
              <a:defRPr/>
            </a:pPr>
            <a:r>
              <a:rPr lang="ja-JP" altLang="en-US" sz="1700" u="sng" dirty="0" smtClean="0">
                <a:solidFill>
                  <a:srgbClr val="FF0000"/>
                </a:solidFill>
                <a:latin typeface="Calibri" panose="020F0502020204030204" pitchFamily="34" charset="0"/>
                <a:ea typeface="+mn-ea"/>
              </a:rPr>
              <a:t>機械式冷凍機と、極低温における高純度金属の高い熱伝導率を積極的に利用した冷却方式</a:t>
            </a:r>
            <a:r>
              <a:rPr lang="ja-JP" altLang="en-US" sz="1700" dirty="0" smtClean="0">
                <a:latin typeface="Calibri" panose="020F0502020204030204" pitchFamily="34" charset="0"/>
                <a:ea typeface="+mn-ea"/>
              </a:rPr>
              <a:t>を検討。</a:t>
            </a:r>
            <a:endParaRPr lang="en-US" altLang="ja-JP" sz="1700" dirty="0" smtClean="0">
              <a:latin typeface="Calibri" panose="020F0502020204030204" pitchFamily="34" charset="0"/>
              <a:ea typeface="+mn-ea"/>
            </a:endParaRPr>
          </a:p>
          <a:p>
            <a:pPr marL="540000" indent="-180000" eaLnBrk="1" hangingPunct="1">
              <a:spcBef>
                <a:spcPts val="300"/>
              </a:spcBef>
              <a:defRPr/>
            </a:pPr>
            <a:r>
              <a:rPr lang="en-US" altLang="ja-JP" sz="1700" dirty="0" smtClean="0">
                <a:latin typeface="Calibri" panose="020F0502020204030204" pitchFamily="34" charset="0"/>
                <a:ea typeface="+mn-ea"/>
              </a:rPr>
              <a:t>FY25</a:t>
            </a:r>
            <a:r>
              <a:rPr lang="ja-JP" altLang="en-US" sz="1700" dirty="0" smtClean="0">
                <a:latin typeface="Calibri" panose="020F0502020204030204" pitchFamily="34" charset="0"/>
                <a:ea typeface="+mn-ea"/>
              </a:rPr>
              <a:t>に小型の</a:t>
            </a:r>
            <a:r>
              <a:rPr lang="en-US" altLang="ja-JP" sz="1700" dirty="0" smtClean="0">
                <a:latin typeface="Calibri" panose="020F0502020204030204" pitchFamily="34" charset="0"/>
                <a:ea typeface="+mn-ea"/>
              </a:rPr>
              <a:t>7K</a:t>
            </a:r>
            <a:r>
              <a:rPr lang="ja-JP" altLang="en-US" sz="1700" dirty="0" smtClean="0">
                <a:latin typeface="Calibri" panose="020F0502020204030204" pitchFamily="34" charset="0"/>
                <a:ea typeface="+mn-ea"/>
              </a:rPr>
              <a:t>シュラウドを製作し冷却試験を実施。</a:t>
            </a:r>
            <a:r>
              <a:rPr lang="ja-JP" altLang="en-US" sz="1700" u="sng" dirty="0" smtClean="0">
                <a:solidFill>
                  <a:srgbClr val="FF0000"/>
                </a:solidFill>
                <a:latin typeface="Calibri" panose="020F0502020204030204" pitchFamily="34" charset="0"/>
                <a:ea typeface="+mn-ea"/>
              </a:rPr>
              <a:t>シュラウド到達温度</a:t>
            </a:r>
            <a:r>
              <a:rPr lang="en-US" altLang="ja-JP" sz="1700" u="sng" dirty="0" smtClean="0">
                <a:solidFill>
                  <a:srgbClr val="FF0000"/>
                </a:solidFill>
                <a:latin typeface="Calibri" panose="020F0502020204030204" pitchFamily="34" charset="0"/>
                <a:ea typeface="+mn-ea"/>
              </a:rPr>
              <a:t>3.8K</a:t>
            </a:r>
            <a:r>
              <a:rPr lang="ja-JP" altLang="en-US" sz="1700" u="sng" dirty="0" smtClean="0">
                <a:solidFill>
                  <a:srgbClr val="FF0000"/>
                </a:solidFill>
                <a:latin typeface="Calibri" panose="020F0502020204030204" pitchFamily="34" charset="0"/>
                <a:ea typeface="+mn-ea"/>
              </a:rPr>
              <a:t>を達成</a:t>
            </a:r>
            <a:r>
              <a:rPr lang="ja-JP" altLang="en-US" sz="1700" dirty="0" smtClean="0">
                <a:latin typeface="Calibri" panose="020F0502020204030204" pitchFamily="34" charset="0"/>
                <a:ea typeface="+mn-ea"/>
              </a:rPr>
              <a:t>（供試体無しの状態）。</a:t>
            </a:r>
            <a:endParaRPr lang="en-US" altLang="ja-JP" sz="1700" dirty="0" smtClean="0">
              <a:latin typeface="Calibri" panose="020F0502020204030204" pitchFamily="34" charset="0"/>
              <a:ea typeface="+mn-ea"/>
            </a:endParaRPr>
          </a:p>
          <a:p>
            <a:pPr eaLnBrk="1" hangingPunct="1">
              <a:spcBef>
                <a:spcPts val="300"/>
              </a:spcBef>
              <a:buFontTx/>
              <a:buNone/>
              <a:defRPr/>
            </a:pPr>
            <a:endParaRPr lang="en-US" altLang="ja-JP" sz="1600" dirty="0" smtClean="0">
              <a:latin typeface="Calibri" panose="020F0502020204030204" pitchFamily="34" charset="0"/>
              <a:ea typeface="+mn-ea"/>
            </a:endParaRPr>
          </a:p>
        </p:txBody>
      </p:sp>
      <p:grpSp>
        <p:nvGrpSpPr>
          <p:cNvPr id="9" name="グループ化 29"/>
          <p:cNvGrpSpPr>
            <a:grpSpLocks noChangeAspect="1"/>
          </p:cNvGrpSpPr>
          <p:nvPr/>
        </p:nvGrpSpPr>
        <p:grpSpPr bwMode="auto">
          <a:xfrm>
            <a:off x="3127375" y="3140968"/>
            <a:ext cx="2770188" cy="2663825"/>
            <a:chOff x="3275856" y="3429000"/>
            <a:chExt cx="3292461" cy="3167063"/>
          </a:xfrm>
        </p:grpSpPr>
        <p:grpSp>
          <p:nvGrpSpPr>
            <p:cNvPr id="10" name="グループ化 9"/>
            <p:cNvGrpSpPr>
              <a:grpSpLocks/>
            </p:cNvGrpSpPr>
            <p:nvPr/>
          </p:nvGrpSpPr>
          <p:grpSpPr bwMode="auto">
            <a:xfrm>
              <a:off x="3275856" y="3429000"/>
              <a:ext cx="2990861" cy="3167063"/>
              <a:chOff x="3347864" y="3430289"/>
              <a:chExt cx="2990861" cy="3167063"/>
            </a:xfrm>
          </p:grpSpPr>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rcRect l="19688" r="17085"/>
              <a:stretch>
                <a:fillRect/>
              </a:stretch>
            </p:blipFill>
            <p:spPr bwMode="auto">
              <a:xfrm>
                <a:off x="3347864" y="3430289"/>
                <a:ext cx="2891897"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
              <p:cNvSpPr txBox="1">
                <a:spLocks noChangeArrowheads="1"/>
              </p:cNvSpPr>
              <p:nvPr/>
            </p:nvSpPr>
            <p:spPr bwMode="auto">
              <a:xfrm>
                <a:off x="3436620" y="3535266"/>
                <a:ext cx="1190661" cy="2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000"/>
                  <a:t>30K</a:t>
                </a:r>
                <a:r>
                  <a:rPr lang="ja-JP" altLang="en-US" sz="1000"/>
                  <a:t>シュラウド</a:t>
                </a:r>
                <a:endParaRPr lang="en-US" altLang="ja-JP" sz="1000"/>
              </a:p>
            </p:txBody>
          </p:sp>
          <p:cxnSp>
            <p:nvCxnSpPr>
              <p:cNvPr id="15" name="直線コネクタ 14"/>
              <p:cNvCxnSpPr/>
              <p:nvPr/>
            </p:nvCxnSpPr>
            <p:spPr>
              <a:xfrm>
                <a:off x="3923338" y="3766247"/>
                <a:ext cx="109434" cy="2661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
              <p:cNvSpPr txBox="1">
                <a:spLocks noChangeArrowheads="1"/>
              </p:cNvSpPr>
              <p:nvPr/>
            </p:nvSpPr>
            <p:spPr bwMode="auto">
              <a:xfrm>
                <a:off x="3470735" y="6135984"/>
                <a:ext cx="1190661" cy="2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000"/>
                  <a:t>7K</a:t>
                </a:r>
                <a:r>
                  <a:rPr lang="ja-JP" altLang="en-US" sz="1000"/>
                  <a:t>シュラウド</a:t>
                </a:r>
                <a:endParaRPr lang="en-US" altLang="ja-JP" sz="1000"/>
              </a:p>
            </p:txBody>
          </p:sp>
          <p:cxnSp>
            <p:nvCxnSpPr>
              <p:cNvPr id="17" name="直線コネクタ 16"/>
              <p:cNvCxnSpPr/>
              <p:nvPr/>
            </p:nvCxnSpPr>
            <p:spPr>
              <a:xfrm flipH="1">
                <a:off x="3910129" y="5198787"/>
                <a:ext cx="122642" cy="953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908245" y="5013821"/>
                <a:ext cx="454717" cy="1849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
              <p:cNvSpPr txBox="1">
                <a:spLocks noChangeArrowheads="1"/>
              </p:cNvSpPr>
              <p:nvPr/>
            </p:nvSpPr>
            <p:spPr bwMode="auto">
              <a:xfrm>
                <a:off x="5148064" y="5183614"/>
                <a:ext cx="1190661" cy="2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000"/>
                  <a:t>7K</a:t>
                </a:r>
                <a:r>
                  <a:rPr lang="ja-JP" altLang="en-US" sz="1000"/>
                  <a:t>ｺﾝﾀﾐﾊﾟﾈﾙ</a:t>
                </a:r>
                <a:endParaRPr lang="en-US" altLang="ja-JP" sz="1000"/>
              </a:p>
            </p:txBody>
          </p:sp>
        </p:grpSp>
        <p:sp>
          <p:nvSpPr>
            <p:cNvPr id="11" name="テキスト ボックス 1"/>
            <p:cNvSpPr txBox="1">
              <a:spLocks noChangeArrowheads="1"/>
            </p:cNvSpPr>
            <p:nvPr/>
          </p:nvSpPr>
          <p:spPr bwMode="auto">
            <a:xfrm>
              <a:off x="5018888" y="4294257"/>
              <a:ext cx="1549429" cy="65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00"/>
                <a:t>ｼｭﾗｳﾄﾞ－冷凍機間</a:t>
              </a:r>
              <a:endParaRPr lang="en-US" altLang="ja-JP" sz="1000"/>
            </a:p>
            <a:p>
              <a:pPr eaLnBrk="1" hangingPunct="1">
                <a:spcBef>
                  <a:spcPct val="0"/>
                </a:spcBef>
                <a:buFontTx/>
                <a:buNone/>
              </a:pPr>
              <a:r>
                <a:rPr lang="ja-JP" altLang="en-US" sz="1000"/>
                <a:t>ｻｰﾏﾙｽﾄﾗｯﾌﾟ（高純度銅）</a:t>
              </a:r>
              <a:endParaRPr lang="en-US" altLang="ja-JP" sz="1000"/>
            </a:p>
          </p:txBody>
        </p:sp>
        <p:cxnSp>
          <p:nvCxnSpPr>
            <p:cNvPr id="12" name="直線コネクタ 11"/>
            <p:cNvCxnSpPr/>
            <p:nvPr/>
          </p:nvCxnSpPr>
          <p:spPr>
            <a:xfrm>
              <a:off x="4807935" y="3761183"/>
              <a:ext cx="322643" cy="5397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グループ化 11"/>
          <p:cNvGrpSpPr>
            <a:grpSpLocks noChangeAspect="1"/>
          </p:cNvGrpSpPr>
          <p:nvPr/>
        </p:nvGrpSpPr>
        <p:grpSpPr bwMode="auto">
          <a:xfrm>
            <a:off x="179388" y="3285431"/>
            <a:ext cx="2611437" cy="2411412"/>
            <a:chOff x="145907" y="3522393"/>
            <a:chExt cx="3158558" cy="2918487"/>
          </a:xfrm>
        </p:grpSpPr>
        <p:pic>
          <p:nvPicPr>
            <p:cNvPr id="21" name="Picture 2" descr="C:\Users\ANDO\Desktop\極低温シュラウド全景.png"/>
            <p:cNvPicPr>
              <a:picLocks noChangeAspect="1" noChangeArrowheads="1"/>
            </p:cNvPicPr>
            <p:nvPr/>
          </p:nvPicPr>
          <p:blipFill>
            <a:blip r:embed="rId3">
              <a:extLst>
                <a:ext uri="{28A0092B-C50C-407E-A947-70E740481C1C}">
                  <a14:useLocalDpi xmlns:a14="http://schemas.microsoft.com/office/drawing/2010/main" val="0"/>
                </a:ext>
              </a:extLst>
            </a:blip>
            <a:srcRect l="2" r="1329"/>
            <a:stretch>
              <a:fillRect/>
            </a:stretch>
          </p:blipFill>
          <p:spPr bwMode="auto">
            <a:xfrm>
              <a:off x="145907" y="3522393"/>
              <a:ext cx="3158558" cy="291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1"/>
            <p:cNvSpPr txBox="1">
              <a:spLocks noChangeArrowheads="1"/>
            </p:cNvSpPr>
            <p:nvPr/>
          </p:nvSpPr>
          <p:spPr bwMode="auto">
            <a:xfrm>
              <a:off x="1993733" y="6129977"/>
              <a:ext cx="1257884" cy="28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000">
                  <a:solidFill>
                    <a:schemeClr val="bg1"/>
                  </a:solidFill>
                </a:rPr>
                <a:t>100K</a:t>
              </a:r>
              <a:r>
                <a:rPr lang="ja-JP" altLang="en-US" sz="1000">
                  <a:solidFill>
                    <a:schemeClr val="bg1"/>
                  </a:solidFill>
                </a:rPr>
                <a:t>シュラウド</a:t>
              </a:r>
              <a:endParaRPr lang="en-US" altLang="ja-JP" sz="1000">
                <a:solidFill>
                  <a:schemeClr val="bg1"/>
                </a:solidFill>
              </a:endParaRPr>
            </a:p>
          </p:txBody>
        </p:sp>
        <p:sp>
          <p:nvSpPr>
            <p:cNvPr id="23" name="テキスト ボックス 1"/>
            <p:cNvSpPr txBox="1">
              <a:spLocks noChangeArrowheads="1"/>
            </p:cNvSpPr>
            <p:nvPr/>
          </p:nvSpPr>
          <p:spPr bwMode="auto">
            <a:xfrm>
              <a:off x="157274" y="3681460"/>
              <a:ext cx="1568459" cy="29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000" dirty="0" smtClean="0">
                  <a:solidFill>
                    <a:schemeClr val="bg1"/>
                  </a:solidFill>
                </a:rPr>
                <a:t>30K/7K</a:t>
              </a:r>
              <a:r>
                <a:rPr lang="ja-JP" altLang="en-US" sz="1000" dirty="0">
                  <a:solidFill>
                    <a:schemeClr val="bg1"/>
                  </a:solidFill>
                </a:rPr>
                <a:t>シュラウド</a:t>
              </a:r>
              <a:endParaRPr lang="en-US" altLang="ja-JP" sz="1000" dirty="0">
                <a:solidFill>
                  <a:schemeClr val="bg1"/>
                </a:solidFill>
              </a:endParaRPr>
            </a:p>
          </p:txBody>
        </p:sp>
        <p:cxnSp>
          <p:nvCxnSpPr>
            <p:cNvPr id="24" name="直線コネクタ 23"/>
            <p:cNvCxnSpPr>
              <a:stCxn id="23" idx="2"/>
            </p:cNvCxnSpPr>
            <p:nvPr/>
          </p:nvCxnSpPr>
          <p:spPr>
            <a:xfrm>
              <a:off x="941504" y="3979457"/>
              <a:ext cx="535029" cy="6745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269534" y="5731913"/>
              <a:ext cx="203530" cy="505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テキスト ボックス 1"/>
            <p:cNvSpPr txBox="1">
              <a:spLocks noChangeArrowheads="1"/>
            </p:cNvSpPr>
            <p:nvPr/>
          </p:nvSpPr>
          <p:spPr bwMode="auto">
            <a:xfrm>
              <a:off x="240179" y="6021288"/>
              <a:ext cx="861821" cy="307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000">
                  <a:solidFill>
                    <a:schemeClr val="bg1"/>
                  </a:solidFill>
                </a:rPr>
                <a:t>冷凍機</a:t>
              </a:r>
              <a:endParaRPr lang="en-US" altLang="ja-JP" sz="1000">
                <a:solidFill>
                  <a:schemeClr val="bg1"/>
                </a:solidFill>
              </a:endParaRPr>
            </a:p>
          </p:txBody>
        </p:sp>
      </p:grpSp>
      <p:graphicFrame>
        <p:nvGraphicFramePr>
          <p:cNvPr id="27" name="表 26"/>
          <p:cNvGraphicFramePr>
            <a:graphicFrameLocks noGrp="1"/>
          </p:cNvGraphicFramePr>
          <p:nvPr>
            <p:extLst>
              <p:ext uri="{D42A27DB-BD31-4B8C-83A1-F6EECF244321}">
                <p14:modId xmlns:p14="http://schemas.microsoft.com/office/powerpoint/2010/main" val="188216327"/>
              </p:ext>
            </p:extLst>
          </p:nvPr>
        </p:nvGraphicFramePr>
        <p:xfrm>
          <a:off x="5988229" y="4440994"/>
          <a:ext cx="2957513" cy="1333500"/>
        </p:xfrm>
        <a:graphic>
          <a:graphicData uri="http://schemas.openxmlformats.org/drawingml/2006/table">
            <a:tbl>
              <a:tblPr firstRow="1" firstCol="1" bandRow="1">
                <a:tableStyleId>{5940675A-B579-460E-94D1-54222C63F5DA}</a:tableStyleId>
              </a:tblPr>
              <a:tblGrid>
                <a:gridCol w="1084716"/>
                <a:gridCol w="792747"/>
                <a:gridCol w="1080050"/>
              </a:tblGrid>
              <a:tr h="333375">
                <a:tc>
                  <a:txBody>
                    <a:bodyPr/>
                    <a:lstStyle/>
                    <a:p>
                      <a:pPr algn="ctr">
                        <a:spcAft>
                          <a:spcPts val="0"/>
                        </a:spcAft>
                      </a:pPr>
                      <a:r>
                        <a:rPr lang="ja-JP" sz="1200" dirty="0">
                          <a:effectLst/>
                          <a:latin typeface="Calibri" panose="020F0502020204030204" pitchFamily="34" charset="0"/>
                          <a:ea typeface="+mn-ea"/>
                        </a:rPr>
                        <a:t>シュラウド</a:t>
                      </a:r>
                      <a:endParaRPr lang="ja-JP" sz="1200" dirty="0">
                        <a:effectLst/>
                        <a:latin typeface="Calibri" panose="020F0502020204030204" pitchFamily="34" charset="0"/>
                        <a:ea typeface="+mn-ea"/>
                        <a:cs typeface="Times New Roman" panose="02020603050405020304" pitchFamily="18" charset="0"/>
                      </a:endParaRPr>
                    </a:p>
                  </a:txBody>
                  <a:tcPr marL="68576" marR="68576" marT="0" marB="0" anchor="ctr"/>
                </a:tc>
                <a:tc>
                  <a:txBody>
                    <a:bodyPr/>
                    <a:lstStyle/>
                    <a:p>
                      <a:pPr algn="ctr">
                        <a:spcAft>
                          <a:spcPts val="0"/>
                        </a:spcAft>
                      </a:pPr>
                      <a:r>
                        <a:rPr lang="ja-JP" altLang="en-US" sz="1200" dirty="0" smtClean="0">
                          <a:effectLst/>
                          <a:latin typeface="Calibri" panose="020F0502020204030204" pitchFamily="34" charset="0"/>
                          <a:ea typeface="+mn-ea"/>
                          <a:cs typeface="Times New Roman" panose="02020603050405020304" pitchFamily="18" charset="0"/>
                        </a:rPr>
                        <a:t>到達温度</a:t>
                      </a:r>
                      <a:endParaRPr lang="ja-JP" sz="1200" dirty="0">
                        <a:effectLst/>
                        <a:latin typeface="Calibri" panose="020F0502020204030204" pitchFamily="34" charset="0"/>
                        <a:ea typeface="+mn-ea"/>
                        <a:cs typeface="Times New Roman" panose="02020603050405020304" pitchFamily="18" charset="0"/>
                      </a:endParaRPr>
                    </a:p>
                  </a:txBody>
                  <a:tcPr marL="68576" marR="68576"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altLang="en-US" sz="1200" dirty="0" smtClean="0">
                          <a:effectLst/>
                          <a:latin typeface="Calibri" panose="020F0502020204030204" pitchFamily="34" charset="0"/>
                          <a:ea typeface="+mn-ea"/>
                          <a:cs typeface="Times New Roman" panose="02020603050405020304" pitchFamily="18" charset="0"/>
                        </a:rPr>
                        <a:t>面内温度分布</a:t>
                      </a:r>
                      <a:endParaRPr lang="ja-JP" sz="1200" dirty="0">
                        <a:effectLst/>
                        <a:latin typeface="Calibri" panose="020F0502020204030204" pitchFamily="34" charset="0"/>
                        <a:ea typeface="+mn-ea"/>
                        <a:cs typeface="Times New Roman" panose="02020603050405020304" pitchFamily="18" charset="0"/>
                      </a:endParaRPr>
                    </a:p>
                  </a:txBody>
                  <a:tcPr marL="68576" marR="68576" marT="0" marB="0" anchor="ctr">
                    <a:lnL w="12700" cap="flat" cmpd="sng" algn="ctr">
                      <a:solidFill>
                        <a:schemeClr val="tx1"/>
                      </a:solidFill>
                      <a:prstDash val="solid"/>
                      <a:round/>
                      <a:headEnd type="none" w="med" len="med"/>
                      <a:tailEnd type="none" w="med" len="med"/>
                    </a:lnL>
                  </a:tcPr>
                </a:tc>
              </a:tr>
              <a:tr h="333375">
                <a:tc>
                  <a:txBody>
                    <a:bodyPr/>
                    <a:lstStyle/>
                    <a:p>
                      <a:pPr algn="ctr">
                        <a:spcAft>
                          <a:spcPts val="0"/>
                        </a:spcAft>
                      </a:pPr>
                      <a:r>
                        <a:rPr lang="en-US" sz="1200" dirty="0">
                          <a:effectLst/>
                          <a:latin typeface="Calibri" panose="020F0502020204030204" pitchFamily="34" charset="0"/>
                          <a:ea typeface="+mn-ea"/>
                        </a:rPr>
                        <a:t>30K</a:t>
                      </a:r>
                      <a:r>
                        <a:rPr lang="ja-JP" sz="1200" dirty="0">
                          <a:effectLst/>
                          <a:latin typeface="Calibri" panose="020F0502020204030204" pitchFamily="34" charset="0"/>
                          <a:ea typeface="+mn-ea"/>
                        </a:rPr>
                        <a:t>シュラウド</a:t>
                      </a:r>
                      <a:endParaRPr lang="ja-JP" sz="1200" dirty="0">
                        <a:effectLst/>
                        <a:latin typeface="Calibri" panose="020F0502020204030204" pitchFamily="34" charset="0"/>
                        <a:ea typeface="+mn-ea"/>
                        <a:cs typeface="Times New Roman" panose="02020603050405020304" pitchFamily="18" charset="0"/>
                      </a:endParaRPr>
                    </a:p>
                  </a:txBody>
                  <a:tcPr marL="68576" marR="68576" marT="0" marB="0" anchor="ctr"/>
                </a:tc>
                <a:tc>
                  <a:txBody>
                    <a:bodyPr/>
                    <a:lstStyle/>
                    <a:p>
                      <a:pPr algn="ctr">
                        <a:spcAft>
                          <a:spcPts val="0"/>
                        </a:spcAft>
                      </a:pPr>
                      <a:r>
                        <a:rPr lang="en-US" sz="1200" dirty="0">
                          <a:effectLst/>
                          <a:latin typeface="Calibri" panose="020F0502020204030204" pitchFamily="34" charset="0"/>
                          <a:ea typeface="+mn-ea"/>
                        </a:rPr>
                        <a:t>21K</a:t>
                      </a:r>
                      <a:endParaRPr lang="ja-JP" sz="1200" dirty="0">
                        <a:effectLst/>
                        <a:latin typeface="Calibri" panose="020F0502020204030204" pitchFamily="34" charset="0"/>
                        <a:ea typeface="+mn-ea"/>
                        <a:cs typeface="Times New Roman" panose="02020603050405020304" pitchFamily="18" charset="0"/>
                      </a:endParaRPr>
                    </a:p>
                  </a:txBody>
                  <a:tcPr marL="68576" marR="68576"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en-US" sz="1200" dirty="0">
                          <a:effectLst/>
                          <a:latin typeface="Calibri" panose="020F0502020204030204" pitchFamily="34" charset="0"/>
                          <a:ea typeface="+mn-ea"/>
                        </a:rPr>
                        <a:t>0.3K</a:t>
                      </a:r>
                      <a:endParaRPr lang="ja-JP" sz="1200" dirty="0">
                        <a:effectLst/>
                        <a:latin typeface="Calibri" panose="020F0502020204030204" pitchFamily="34" charset="0"/>
                        <a:ea typeface="+mn-ea"/>
                        <a:cs typeface="Times New Roman" panose="02020603050405020304" pitchFamily="18" charset="0"/>
                      </a:endParaRPr>
                    </a:p>
                  </a:txBody>
                  <a:tcPr marL="68576" marR="68576" marT="0" marB="0" anchor="ctr">
                    <a:lnL w="12700" cap="flat" cmpd="sng" algn="ctr">
                      <a:solidFill>
                        <a:schemeClr val="tx1"/>
                      </a:solidFill>
                      <a:prstDash val="solid"/>
                      <a:round/>
                      <a:headEnd type="none" w="med" len="med"/>
                      <a:tailEnd type="none" w="med" len="med"/>
                    </a:lnL>
                  </a:tcPr>
                </a:tc>
              </a:tr>
              <a:tr h="333375">
                <a:tc>
                  <a:txBody>
                    <a:bodyPr/>
                    <a:lstStyle/>
                    <a:p>
                      <a:pPr algn="ctr">
                        <a:spcAft>
                          <a:spcPts val="0"/>
                        </a:spcAft>
                      </a:pPr>
                      <a:r>
                        <a:rPr lang="en-US" sz="1200" dirty="0" smtClean="0">
                          <a:effectLst/>
                          <a:latin typeface="Calibri" panose="020F0502020204030204" pitchFamily="34" charset="0"/>
                          <a:ea typeface="+mn-ea"/>
                        </a:rPr>
                        <a:t>7K</a:t>
                      </a:r>
                      <a:r>
                        <a:rPr lang="ja-JP" sz="1200" dirty="0">
                          <a:effectLst/>
                          <a:latin typeface="Calibri" panose="020F0502020204030204" pitchFamily="34" charset="0"/>
                          <a:ea typeface="+mn-ea"/>
                        </a:rPr>
                        <a:t>シュラウド</a:t>
                      </a:r>
                      <a:endParaRPr lang="ja-JP" sz="1200" dirty="0">
                        <a:effectLst/>
                        <a:latin typeface="Calibri" panose="020F0502020204030204" pitchFamily="34" charset="0"/>
                        <a:ea typeface="+mn-ea"/>
                        <a:cs typeface="Times New Roman" panose="02020603050405020304" pitchFamily="18" charset="0"/>
                      </a:endParaRPr>
                    </a:p>
                  </a:txBody>
                  <a:tcPr marL="68576" marR="68576" marT="0" marB="0" anchor="ctr">
                    <a:solidFill>
                      <a:srgbClr val="FF9933"/>
                    </a:solidFill>
                  </a:tcPr>
                </a:tc>
                <a:tc>
                  <a:txBody>
                    <a:bodyPr/>
                    <a:lstStyle/>
                    <a:p>
                      <a:pPr algn="ctr">
                        <a:spcAft>
                          <a:spcPts val="0"/>
                        </a:spcAft>
                      </a:pPr>
                      <a:r>
                        <a:rPr lang="en-US" sz="1200" dirty="0">
                          <a:effectLst/>
                          <a:latin typeface="Calibri" panose="020F0502020204030204" pitchFamily="34" charset="0"/>
                          <a:ea typeface="+mn-ea"/>
                        </a:rPr>
                        <a:t>3.8K</a:t>
                      </a:r>
                      <a:endParaRPr lang="ja-JP" sz="1200" dirty="0">
                        <a:effectLst/>
                        <a:latin typeface="Calibri" panose="020F0502020204030204" pitchFamily="34" charset="0"/>
                        <a:ea typeface="+mn-ea"/>
                        <a:cs typeface="Times New Roman" panose="02020603050405020304" pitchFamily="18" charset="0"/>
                      </a:endParaRPr>
                    </a:p>
                  </a:txBody>
                  <a:tcPr marL="68576" marR="68576" marT="0" marB="0" anchor="ctr">
                    <a:solidFill>
                      <a:srgbClr val="FF9933"/>
                    </a:solidFill>
                  </a:tcPr>
                </a:tc>
                <a:tc>
                  <a:txBody>
                    <a:bodyPr/>
                    <a:lstStyle/>
                    <a:p>
                      <a:pPr algn="ctr">
                        <a:spcAft>
                          <a:spcPts val="0"/>
                        </a:spcAft>
                      </a:pPr>
                      <a:r>
                        <a:rPr lang="en-US" sz="1200" dirty="0">
                          <a:effectLst/>
                          <a:latin typeface="Calibri" panose="020F0502020204030204" pitchFamily="34" charset="0"/>
                          <a:ea typeface="+mn-ea"/>
                        </a:rPr>
                        <a:t>0.2K</a:t>
                      </a:r>
                      <a:endParaRPr lang="ja-JP" sz="1200" dirty="0">
                        <a:effectLst/>
                        <a:latin typeface="Calibri" panose="020F0502020204030204" pitchFamily="34" charset="0"/>
                        <a:ea typeface="+mn-ea"/>
                        <a:cs typeface="Times New Roman" panose="02020603050405020304" pitchFamily="18" charset="0"/>
                      </a:endParaRPr>
                    </a:p>
                  </a:txBody>
                  <a:tcPr marL="68576" marR="68576" marT="0" marB="0" anchor="ctr">
                    <a:solidFill>
                      <a:srgbClr val="FF9933"/>
                    </a:solidFill>
                  </a:tcPr>
                </a:tc>
              </a:tr>
              <a:tr h="333375">
                <a:tc>
                  <a:txBody>
                    <a:bodyPr/>
                    <a:lstStyle/>
                    <a:p>
                      <a:pPr algn="ctr">
                        <a:spcAft>
                          <a:spcPts val="0"/>
                        </a:spcAft>
                      </a:pPr>
                      <a:r>
                        <a:rPr lang="en-US" sz="1200" dirty="0" smtClean="0">
                          <a:effectLst/>
                          <a:latin typeface="Calibri" panose="020F0502020204030204" pitchFamily="34" charset="0"/>
                          <a:ea typeface="+mn-ea"/>
                        </a:rPr>
                        <a:t>7K</a:t>
                      </a:r>
                      <a:r>
                        <a:rPr lang="ja-JP" sz="1200" dirty="0">
                          <a:effectLst/>
                          <a:latin typeface="Calibri" panose="020F0502020204030204" pitchFamily="34" charset="0"/>
                          <a:ea typeface="+mn-ea"/>
                        </a:rPr>
                        <a:t>ｺﾝﾀﾐﾊﾟﾈﾙ</a:t>
                      </a:r>
                      <a:endParaRPr lang="ja-JP" sz="1200" dirty="0">
                        <a:effectLst/>
                        <a:latin typeface="Calibri" panose="020F0502020204030204" pitchFamily="34" charset="0"/>
                        <a:ea typeface="+mn-ea"/>
                        <a:cs typeface="Times New Roman" panose="02020603050405020304" pitchFamily="18" charset="0"/>
                      </a:endParaRPr>
                    </a:p>
                  </a:txBody>
                  <a:tcPr marL="68576" marR="68576" marT="0" marB="0" anchor="ctr"/>
                </a:tc>
                <a:tc>
                  <a:txBody>
                    <a:bodyPr/>
                    <a:lstStyle/>
                    <a:p>
                      <a:pPr algn="ctr">
                        <a:spcAft>
                          <a:spcPts val="0"/>
                        </a:spcAft>
                      </a:pPr>
                      <a:r>
                        <a:rPr lang="en-US" sz="1200" dirty="0">
                          <a:effectLst/>
                          <a:latin typeface="Calibri" panose="020F0502020204030204" pitchFamily="34" charset="0"/>
                          <a:ea typeface="+mn-ea"/>
                        </a:rPr>
                        <a:t>2.7K</a:t>
                      </a:r>
                      <a:endParaRPr lang="ja-JP" sz="1200" dirty="0">
                        <a:effectLst/>
                        <a:latin typeface="Calibri" panose="020F0502020204030204" pitchFamily="34" charset="0"/>
                        <a:ea typeface="+mn-ea"/>
                        <a:cs typeface="Times New Roman" panose="02020603050405020304" pitchFamily="18" charset="0"/>
                      </a:endParaRPr>
                    </a:p>
                  </a:txBody>
                  <a:tcPr marL="68576" marR="68576" marT="0" marB="0" anchor="ctr"/>
                </a:tc>
                <a:tc>
                  <a:txBody>
                    <a:bodyPr/>
                    <a:lstStyle/>
                    <a:p>
                      <a:pPr algn="ctr">
                        <a:spcAft>
                          <a:spcPts val="0"/>
                        </a:spcAft>
                      </a:pPr>
                      <a:r>
                        <a:rPr lang="ja-JP" sz="1200" dirty="0">
                          <a:effectLst/>
                          <a:latin typeface="Calibri" panose="020F0502020204030204" pitchFamily="34" charset="0"/>
                          <a:ea typeface="+mn-ea"/>
                        </a:rPr>
                        <a:t>－</a:t>
                      </a:r>
                      <a:endParaRPr lang="ja-JP" sz="1200" dirty="0">
                        <a:effectLst/>
                        <a:latin typeface="Calibri" panose="020F0502020204030204" pitchFamily="34" charset="0"/>
                        <a:ea typeface="+mn-ea"/>
                        <a:cs typeface="Times New Roman" panose="02020603050405020304" pitchFamily="18" charset="0"/>
                      </a:endParaRPr>
                    </a:p>
                  </a:txBody>
                  <a:tcPr marL="68576" marR="68576" marT="0" marB="0" anchor="ctr"/>
                </a:tc>
              </a:tr>
            </a:tbl>
          </a:graphicData>
        </a:graphic>
      </p:graphicFrame>
      <p:sp>
        <p:nvSpPr>
          <p:cNvPr id="28" name="テキスト ボックス 1"/>
          <p:cNvSpPr txBox="1">
            <a:spLocks noChangeArrowheads="1"/>
          </p:cNvSpPr>
          <p:nvPr/>
        </p:nvSpPr>
        <p:spPr bwMode="auto">
          <a:xfrm>
            <a:off x="2025650" y="5687318"/>
            <a:ext cx="24971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a:t>30K/7K</a:t>
            </a:r>
            <a:r>
              <a:rPr lang="ja-JP" altLang="en-US" sz="1100"/>
              <a:t>シュラウド　概観図</a:t>
            </a:r>
            <a:endParaRPr lang="en-US" altLang="ja-JP" sz="1100"/>
          </a:p>
        </p:txBody>
      </p:sp>
      <p:sp>
        <p:nvSpPr>
          <p:cNvPr id="29" name="テキスト ボックス 1"/>
          <p:cNvSpPr txBox="1">
            <a:spLocks noChangeArrowheads="1"/>
          </p:cNvSpPr>
          <p:nvPr/>
        </p:nvSpPr>
        <p:spPr bwMode="auto">
          <a:xfrm>
            <a:off x="6353354" y="4145719"/>
            <a:ext cx="24971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dirty="0" smtClean="0"/>
              <a:t>シュラウド</a:t>
            </a:r>
            <a:r>
              <a:rPr lang="ja-JP" altLang="en-US" sz="1100" dirty="0"/>
              <a:t>冷却試験結果</a:t>
            </a:r>
            <a:endParaRPr lang="en-US" altLang="ja-JP" sz="1100" dirty="0"/>
          </a:p>
        </p:txBody>
      </p:sp>
      <p:sp>
        <p:nvSpPr>
          <p:cNvPr id="30" name="テキスト ボックス 1"/>
          <p:cNvSpPr txBox="1">
            <a:spLocks noChangeArrowheads="1"/>
          </p:cNvSpPr>
          <p:nvPr/>
        </p:nvSpPr>
        <p:spPr bwMode="auto">
          <a:xfrm>
            <a:off x="5928724" y="3309462"/>
            <a:ext cx="321527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ts val="400"/>
              </a:spcBef>
              <a:buFontTx/>
              <a:buNone/>
              <a:defRPr/>
            </a:pPr>
            <a:r>
              <a:rPr lang="ja-JP" altLang="en-US" sz="1300" dirty="0" smtClean="0">
                <a:latin typeface="Calibri" panose="020F0502020204030204" pitchFamily="34" charset="0"/>
                <a:ea typeface="+mn-ea"/>
              </a:rPr>
              <a:t>・</a:t>
            </a:r>
            <a:r>
              <a:rPr lang="en-US" altLang="ja-JP" sz="1300" dirty="0" smtClean="0">
                <a:latin typeface="Calibri" panose="020F0502020204030204" pitchFamily="34" charset="0"/>
                <a:ea typeface="+mn-ea"/>
              </a:rPr>
              <a:t>30K</a:t>
            </a:r>
            <a:r>
              <a:rPr lang="ja-JP" altLang="en-US" sz="1300" dirty="0" smtClean="0">
                <a:latin typeface="Calibri" panose="020F0502020204030204" pitchFamily="34" charset="0"/>
                <a:ea typeface="+mn-ea"/>
              </a:rPr>
              <a:t>シュラウド：</a:t>
            </a:r>
            <a:r>
              <a:rPr lang="en-US" altLang="ja-JP" sz="1300" dirty="0" smtClean="0">
                <a:latin typeface="Calibri" panose="020F0502020204030204" pitchFamily="34" charset="0"/>
                <a:ea typeface="+mn-ea"/>
              </a:rPr>
              <a:t>1</a:t>
            </a:r>
            <a:r>
              <a:rPr lang="ja-JP" altLang="en-US" sz="1300" dirty="0" smtClean="0">
                <a:latin typeface="Calibri" panose="020F0502020204030204" pitchFamily="34" charset="0"/>
                <a:ea typeface="+mn-ea"/>
              </a:rPr>
              <a:t>段</a:t>
            </a:r>
            <a:r>
              <a:rPr lang="en-US" altLang="ja-JP" sz="1300" dirty="0" smtClean="0">
                <a:latin typeface="Calibri" panose="020F0502020204030204" pitchFamily="34" charset="0"/>
                <a:ea typeface="+mn-ea"/>
              </a:rPr>
              <a:t>GM</a:t>
            </a:r>
            <a:r>
              <a:rPr lang="ja-JP" altLang="en-US" sz="1300" dirty="0" smtClean="0">
                <a:latin typeface="Calibri" panose="020F0502020204030204" pitchFamily="34" charset="0"/>
                <a:ea typeface="+mn-ea"/>
              </a:rPr>
              <a:t>冷凍機（</a:t>
            </a:r>
            <a:r>
              <a:rPr lang="en-US" altLang="ja-JP" sz="1300" dirty="0" smtClean="0">
                <a:latin typeface="Calibri" panose="020F0502020204030204" pitchFamily="34" charset="0"/>
                <a:ea typeface="+mn-ea"/>
              </a:rPr>
              <a:t>40W@30K</a:t>
            </a:r>
            <a:r>
              <a:rPr lang="ja-JP" altLang="en-US" sz="1300" dirty="0" smtClean="0">
                <a:latin typeface="Calibri" panose="020F0502020204030204" pitchFamily="34" charset="0"/>
                <a:ea typeface="+mn-ea"/>
              </a:rPr>
              <a:t>）</a:t>
            </a:r>
            <a:endParaRPr lang="en-US" altLang="ja-JP" sz="1300" dirty="0" smtClean="0">
              <a:latin typeface="Calibri" panose="020F0502020204030204" pitchFamily="34" charset="0"/>
              <a:ea typeface="+mn-ea"/>
            </a:endParaRPr>
          </a:p>
          <a:p>
            <a:pPr eaLnBrk="1" hangingPunct="1">
              <a:spcBef>
                <a:spcPct val="0"/>
              </a:spcBef>
              <a:buNone/>
              <a:defRPr/>
            </a:pPr>
            <a:r>
              <a:rPr lang="ja-JP" altLang="en-US" sz="1300" dirty="0" smtClean="0">
                <a:latin typeface="Calibri" panose="020F0502020204030204" pitchFamily="34" charset="0"/>
                <a:ea typeface="+mn-ea"/>
              </a:rPr>
              <a:t>・</a:t>
            </a:r>
            <a:r>
              <a:rPr lang="en-US" altLang="ja-JP" sz="1300" dirty="0">
                <a:latin typeface="Calibri" panose="020F0502020204030204" pitchFamily="34" charset="0"/>
                <a:ea typeface="+mn-ea"/>
              </a:rPr>
              <a:t>7</a:t>
            </a:r>
            <a:r>
              <a:rPr lang="en-US" altLang="ja-JP" sz="1300" dirty="0" smtClean="0">
                <a:latin typeface="Calibri" panose="020F0502020204030204" pitchFamily="34" charset="0"/>
                <a:ea typeface="+mn-ea"/>
              </a:rPr>
              <a:t>K</a:t>
            </a:r>
            <a:r>
              <a:rPr lang="ja-JP" altLang="en-US" sz="1300" dirty="0" smtClean="0">
                <a:latin typeface="Calibri" panose="020F0502020204030204" pitchFamily="34" charset="0"/>
                <a:ea typeface="+mn-ea"/>
              </a:rPr>
              <a:t>シュラウド：</a:t>
            </a:r>
            <a:r>
              <a:rPr lang="en-US" altLang="ja-JP" sz="1300" dirty="0" smtClean="0">
                <a:latin typeface="Calibri" panose="020F0502020204030204" pitchFamily="34" charset="0"/>
                <a:ea typeface="+mn-ea"/>
              </a:rPr>
              <a:t>2</a:t>
            </a:r>
            <a:r>
              <a:rPr lang="ja-JP" altLang="en-US" sz="1300" dirty="0" smtClean="0">
                <a:latin typeface="Calibri" panose="020F0502020204030204" pitchFamily="34" charset="0"/>
                <a:ea typeface="+mn-ea"/>
              </a:rPr>
              <a:t>段</a:t>
            </a:r>
            <a:r>
              <a:rPr lang="en-US" altLang="ja-JP" sz="1300" dirty="0" smtClean="0">
                <a:latin typeface="Calibri" panose="020F0502020204030204" pitchFamily="34" charset="0"/>
                <a:ea typeface="+mn-ea"/>
              </a:rPr>
              <a:t>GM</a:t>
            </a:r>
            <a:r>
              <a:rPr lang="ja-JP" altLang="en-US" sz="1300" dirty="0" smtClean="0">
                <a:latin typeface="Calibri" panose="020F0502020204030204" pitchFamily="34" charset="0"/>
                <a:ea typeface="+mn-ea"/>
              </a:rPr>
              <a:t>冷凍機</a:t>
            </a:r>
            <a:r>
              <a:rPr lang="ja-JP" altLang="en-US" sz="1300" dirty="0">
                <a:latin typeface="Calibri" panose="020F0502020204030204" pitchFamily="34" charset="0"/>
                <a:ea typeface="+mn-ea"/>
              </a:rPr>
              <a:t>（</a:t>
            </a:r>
            <a:r>
              <a:rPr lang="en-US" altLang="ja-JP" sz="1300" dirty="0">
                <a:latin typeface="Calibri" panose="020F0502020204030204" pitchFamily="34" charset="0"/>
                <a:ea typeface="+mn-ea"/>
              </a:rPr>
              <a:t>1.0W@4K</a:t>
            </a:r>
            <a:r>
              <a:rPr lang="ja-JP" altLang="en-US" sz="1300" dirty="0" smtClean="0">
                <a:latin typeface="Calibri" panose="020F0502020204030204" pitchFamily="34" charset="0"/>
                <a:ea typeface="+mn-ea"/>
              </a:rPr>
              <a:t>）　　</a:t>
            </a:r>
            <a:endParaRPr lang="en-US" altLang="ja-JP" sz="1300" dirty="0" smtClean="0">
              <a:latin typeface="Calibri" panose="020F0502020204030204" pitchFamily="34" charset="0"/>
              <a:ea typeface="+mn-ea"/>
            </a:endParaRPr>
          </a:p>
          <a:p>
            <a:pPr eaLnBrk="1" hangingPunct="1">
              <a:spcBef>
                <a:spcPct val="0"/>
              </a:spcBef>
              <a:buNone/>
              <a:defRPr/>
            </a:pPr>
            <a:r>
              <a:rPr lang="ja-JP" altLang="en-US" sz="1300" dirty="0" smtClean="0">
                <a:latin typeface="Calibri" panose="020F0502020204030204" pitchFamily="34" charset="0"/>
                <a:ea typeface="+mn-ea"/>
              </a:rPr>
              <a:t>・</a:t>
            </a:r>
            <a:r>
              <a:rPr lang="en-US" altLang="ja-JP" sz="1300" dirty="0">
                <a:latin typeface="Calibri" panose="020F0502020204030204" pitchFamily="34" charset="0"/>
                <a:ea typeface="+mn-ea"/>
              </a:rPr>
              <a:t>7</a:t>
            </a:r>
            <a:r>
              <a:rPr lang="en-US" altLang="ja-JP" sz="1300" dirty="0" smtClean="0">
                <a:latin typeface="Calibri" panose="020F0502020204030204" pitchFamily="34" charset="0"/>
                <a:ea typeface="+mn-ea"/>
              </a:rPr>
              <a:t>K</a:t>
            </a:r>
            <a:r>
              <a:rPr lang="ja-JP" altLang="en-US" sz="1300" dirty="0" smtClean="0">
                <a:latin typeface="Calibri" panose="020F0502020204030204" pitchFamily="34" charset="0"/>
                <a:ea typeface="+mn-ea"/>
              </a:rPr>
              <a:t>ｺﾝﾀﾐﾊﾟﾈﾙ：</a:t>
            </a:r>
            <a:r>
              <a:rPr lang="en-US" altLang="ja-JP" sz="1300" dirty="0" smtClean="0">
                <a:latin typeface="Calibri" panose="020F0502020204030204" pitchFamily="34" charset="0"/>
                <a:ea typeface="+mn-ea"/>
              </a:rPr>
              <a:t>2</a:t>
            </a:r>
            <a:r>
              <a:rPr lang="ja-JP" altLang="en-US" sz="1300" dirty="0" smtClean="0">
                <a:latin typeface="Calibri" panose="020F0502020204030204" pitchFamily="34" charset="0"/>
                <a:ea typeface="+mn-ea"/>
              </a:rPr>
              <a:t>段</a:t>
            </a:r>
            <a:r>
              <a:rPr lang="en-US" altLang="ja-JP" sz="1300" dirty="0" smtClean="0">
                <a:latin typeface="Calibri" panose="020F0502020204030204" pitchFamily="34" charset="0"/>
                <a:ea typeface="+mn-ea"/>
              </a:rPr>
              <a:t>GM</a:t>
            </a:r>
            <a:r>
              <a:rPr lang="ja-JP" altLang="en-US" sz="1300" dirty="0" smtClean="0">
                <a:latin typeface="Calibri" panose="020F0502020204030204" pitchFamily="34" charset="0"/>
                <a:ea typeface="+mn-ea"/>
              </a:rPr>
              <a:t>冷凍機</a:t>
            </a:r>
            <a:r>
              <a:rPr lang="ja-JP" altLang="en-US" sz="1300" dirty="0">
                <a:latin typeface="Calibri" panose="020F0502020204030204" pitchFamily="34" charset="0"/>
                <a:ea typeface="+mn-ea"/>
              </a:rPr>
              <a:t>（</a:t>
            </a:r>
            <a:r>
              <a:rPr lang="en-US" altLang="ja-JP" sz="1300" dirty="0">
                <a:latin typeface="Calibri" panose="020F0502020204030204" pitchFamily="34" charset="0"/>
                <a:ea typeface="+mn-ea"/>
              </a:rPr>
              <a:t>1.0W@4K</a:t>
            </a:r>
            <a:r>
              <a:rPr lang="ja-JP" altLang="en-US" sz="1300" dirty="0" smtClean="0">
                <a:latin typeface="Calibri" panose="020F0502020204030204" pitchFamily="34" charset="0"/>
                <a:ea typeface="+mn-ea"/>
              </a:rPr>
              <a:t>）</a:t>
            </a:r>
            <a:endParaRPr lang="en-US" altLang="ja-JP" sz="1300" dirty="0" smtClean="0">
              <a:latin typeface="Calibri" panose="020F0502020204030204" pitchFamily="34" charset="0"/>
              <a:ea typeface="+mn-ea"/>
            </a:endParaRPr>
          </a:p>
        </p:txBody>
      </p:sp>
      <p:sp>
        <p:nvSpPr>
          <p:cNvPr id="31" name="左中かっこ 30"/>
          <p:cNvSpPr/>
          <p:nvPr/>
        </p:nvSpPr>
        <p:spPr>
          <a:xfrm>
            <a:off x="5856559" y="3284960"/>
            <a:ext cx="155601" cy="72885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520034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2014/12/3</a:t>
            </a:r>
            <a:endParaRPr kumimoji="1" lang="ja-JP" altLang="en-US"/>
          </a:p>
        </p:txBody>
      </p:sp>
      <p:sp>
        <p:nvSpPr>
          <p:cNvPr id="3" name="フッター プレースホルダー 2"/>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a:p>
        </p:txBody>
      </p:sp>
      <p:sp>
        <p:nvSpPr>
          <p:cNvPr id="4" name="スライド番号プレースホルダー 3"/>
          <p:cNvSpPr>
            <a:spLocks noGrp="1"/>
          </p:cNvSpPr>
          <p:nvPr>
            <p:ph type="sldNum" sz="quarter" idx="11"/>
          </p:nvPr>
        </p:nvSpPr>
        <p:spPr/>
        <p:txBody>
          <a:bodyPr/>
          <a:lstStyle/>
          <a:p>
            <a:fld id="{8E2604DD-68A4-496D-9641-23351E0C8AB9}" type="slidenum">
              <a:rPr kumimoji="1" lang="ja-JP" altLang="en-US" smtClean="0"/>
              <a:t>21</a:t>
            </a:fld>
            <a:endParaRPr kumimoji="1" lang="ja-JP" altLang="en-US"/>
          </a:p>
        </p:txBody>
      </p:sp>
      <p:sp>
        <p:nvSpPr>
          <p:cNvPr id="8" name="タイトル 1"/>
          <p:cNvSpPr>
            <a:spLocks noGrp="1"/>
          </p:cNvSpPr>
          <p:nvPr>
            <p:ph type="title"/>
          </p:nvPr>
        </p:nvSpPr>
        <p:spPr>
          <a:xfrm>
            <a:off x="179512" y="231304"/>
            <a:ext cx="7848600" cy="533400"/>
          </a:xfrm>
        </p:spPr>
        <p:txBody>
          <a:bodyPr/>
          <a:lstStyle/>
          <a:p>
            <a:r>
              <a:rPr kumimoji="1" lang="ja-JP" altLang="en-US" dirty="0" smtClean="0"/>
              <a:t>極低温における赤外放射率の向上検討</a:t>
            </a:r>
            <a:endParaRPr kumimoji="1" lang="ja-JP" altLang="en-US" dirty="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91" t="7128" r="3015"/>
          <a:stretch/>
        </p:blipFill>
        <p:spPr bwMode="auto">
          <a:xfrm>
            <a:off x="5195469" y="872960"/>
            <a:ext cx="3625003" cy="21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10" name="テキスト ボックス 9"/>
          <p:cNvSpPr txBox="1"/>
          <p:nvPr/>
        </p:nvSpPr>
        <p:spPr>
          <a:xfrm>
            <a:off x="5220072" y="3031567"/>
            <a:ext cx="3847728" cy="261610"/>
          </a:xfrm>
          <a:prstGeom prst="rect">
            <a:avLst/>
          </a:prstGeom>
          <a:noFill/>
        </p:spPr>
        <p:txBody>
          <a:bodyPr wrap="square" rtlCol="0">
            <a:spAutoFit/>
          </a:bodyPr>
          <a:lstStyle/>
          <a:p>
            <a:r>
              <a:rPr kumimoji="1" lang="ja-JP" altLang="en-US" sz="1100" dirty="0" smtClean="0">
                <a:latin typeface="Calibri" panose="020F0502020204030204" pitchFamily="34" charset="0"/>
                <a:cs typeface="メイリオ" panose="020B0604030504040204" pitchFamily="50" charset="-128"/>
              </a:rPr>
              <a:t>物体の温度と全半球放射エネルギー分布の関係（黒体放射）</a:t>
            </a:r>
            <a:endParaRPr kumimoji="1" lang="ja-JP" altLang="en-US" sz="1100" dirty="0">
              <a:latin typeface="Calibri" panose="020F0502020204030204" pitchFamily="34" charset="0"/>
              <a:cs typeface="メイリオ"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775241217"/>
              </p:ext>
            </p:extLst>
          </p:nvPr>
        </p:nvGraphicFramePr>
        <p:xfrm>
          <a:off x="539552" y="3399031"/>
          <a:ext cx="8064896" cy="1417320"/>
        </p:xfrm>
        <a:graphic>
          <a:graphicData uri="http://schemas.openxmlformats.org/drawingml/2006/table">
            <a:tbl>
              <a:tblPr firstRow="1" bandRow="1">
                <a:tableStyleId>{8A107856-5554-42FB-B03E-39F5DBC370BA}</a:tableStyleId>
              </a:tblPr>
              <a:tblGrid>
                <a:gridCol w="2574540"/>
                <a:gridCol w="5490356"/>
              </a:tblGrid>
              <a:tr h="261515">
                <a:tc>
                  <a:txBody>
                    <a:bodyPr/>
                    <a:lstStyle/>
                    <a:p>
                      <a:pPr algn="ctr"/>
                      <a:r>
                        <a:rPr kumimoji="1" lang="ja-JP" altLang="en-US" sz="1500" dirty="0" smtClean="0">
                          <a:latin typeface="Calibri" panose="020F0502020204030204" pitchFamily="34" charset="0"/>
                          <a:ea typeface="+mn-ea"/>
                          <a:cs typeface="メイリオ" panose="020B0604030504040204" pitchFamily="50" charset="-128"/>
                        </a:rPr>
                        <a:t>対策案</a:t>
                      </a:r>
                      <a:endParaRPr kumimoji="1" lang="ja-JP" altLang="en-US" sz="1500" dirty="0">
                        <a:solidFill>
                          <a:schemeClr val="tx1"/>
                        </a:solidFill>
                        <a:latin typeface="Calibri" panose="020F0502020204030204" pitchFamily="34" charset="0"/>
                        <a:ea typeface="+mn-ea"/>
                        <a:cs typeface="メイリオ" panose="020B0604030504040204" pitchFamily="50" charset="-128"/>
                      </a:endParaRPr>
                    </a:p>
                  </a:txBody>
                  <a:tcPr anchor="ctr"/>
                </a:tc>
                <a:tc>
                  <a:txBody>
                    <a:bodyPr/>
                    <a:lstStyle/>
                    <a:p>
                      <a:pPr algn="ctr"/>
                      <a:r>
                        <a:rPr kumimoji="1" lang="ja-JP" altLang="en-US" sz="1500" dirty="0" smtClean="0">
                          <a:latin typeface="Calibri" panose="020F0502020204030204" pitchFamily="34" charset="0"/>
                          <a:ea typeface="+mn-ea"/>
                          <a:cs typeface="メイリオ" panose="020B0604030504040204" pitchFamily="50" charset="-128"/>
                        </a:rPr>
                        <a:t>内容</a:t>
                      </a:r>
                      <a:endParaRPr kumimoji="1" lang="ja-JP" altLang="en-US" sz="1500" dirty="0">
                        <a:solidFill>
                          <a:schemeClr val="tx1"/>
                        </a:solidFill>
                        <a:latin typeface="Calibri" panose="020F0502020204030204" pitchFamily="34" charset="0"/>
                        <a:ea typeface="+mn-ea"/>
                        <a:cs typeface="メイリオ" panose="020B0604030504040204" pitchFamily="50" charset="-128"/>
                      </a:endParaRPr>
                    </a:p>
                  </a:txBody>
                  <a:tcPr anchor="ctr"/>
                </a:tc>
              </a:tr>
              <a:tr h="448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500" dirty="0" smtClean="0">
                          <a:latin typeface="Calibri" panose="020F0502020204030204" pitchFamily="34" charset="0"/>
                          <a:ea typeface="+mn-ea"/>
                          <a:cs typeface="メイリオ" panose="020B0604030504040204" pitchFamily="50" charset="-128"/>
                        </a:rPr>
                        <a:t>適切な塗料・膜厚の選定</a:t>
                      </a:r>
                      <a:endParaRPr lang="en-US" altLang="ja-JP" sz="1500" dirty="0" smtClean="0">
                        <a:latin typeface="Calibri" panose="020F0502020204030204" pitchFamily="34" charset="0"/>
                        <a:ea typeface="+mn-ea"/>
                        <a:cs typeface="メイリオ" panose="020B0604030504040204" pitchFamily="50" charset="-128"/>
                      </a:endParaRPr>
                    </a:p>
                  </a:txBody>
                  <a:tcPr anchor="ctr"/>
                </a:tc>
                <a:tc>
                  <a:txBody>
                    <a:bodyPr/>
                    <a:lstStyle/>
                    <a:p>
                      <a:pPr marL="180000" indent="-180000" eaLnBrk="1" hangingPunct="1">
                        <a:buFont typeface="Arial" panose="020B0604020202020204" pitchFamily="34" charset="0"/>
                        <a:buChar char="•"/>
                        <a:defRPr/>
                      </a:pPr>
                      <a:r>
                        <a:rPr lang="ja-JP" altLang="en-US" sz="1500" dirty="0" smtClean="0">
                          <a:latin typeface="Calibri" panose="020F0502020204030204" pitchFamily="34" charset="0"/>
                          <a:ea typeface="+mn-ea"/>
                          <a:cs typeface="メイリオ" panose="020B0604030504040204" pitchFamily="50" charset="-128"/>
                        </a:rPr>
                        <a:t>低温でも放射率の低下が少ない塗料を選定．</a:t>
                      </a:r>
                      <a:endParaRPr lang="en-US" altLang="ja-JP" sz="1500" dirty="0" smtClean="0">
                        <a:latin typeface="Calibri" panose="020F0502020204030204" pitchFamily="34" charset="0"/>
                        <a:ea typeface="+mn-ea"/>
                        <a:cs typeface="メイリオ" panose="020B0604030504040204" pitchFamily="50" charset="-128"/>
                      </a:endParaRPr>
                    </a:p>
                    <a:p>
                      <a:pPr marL="180000" indent="-180000" eaLnBrk="1" hangingPunct="1">
                        <a:buFont typeface="Arial" panose="020B0604020202020204" pitchFamily="34" charset="0"/>
                        <a:buChar char="•"/>
                        <a:defRPr/>
                      </a:pPr>
                      <a:r>
                        <a:rPr lang="ja-JP" altLang="en-US" sz="1500" dirty="0" smtClean="0">
                          <a:latin typeface="Calibri" panose="020F0502020204030204" pitchFamily="34" charset="0"/>
                          <a:ea typeface="+mn-ea"/>
                          <a:cs typeface="メイリオ" panose="020B0604030504040204" pitchFamily="50" charset="-128"/>
                        </a:rPr>
                        <a:t>赤外波長の透過抑制のためできるだけ厚膜化．</a:t>
                      </a:r>
                      <a:endParaRPr kumimoji="1" lang="ja-JP" altLang="en-US" sz="1500" dirty="0">
                        <a:solidFill>
                          <a:schemeClr val="tx1"/>
                        </a:solidFill>
                        <a:latin typeface="Calibri" panose="020F0502020204030204" pitchFamily="34" charset="0"/>
                        <a:ea typeface="+mn-ea"/>
                        <a:cs typeface="メイリオ" panose="020B0604030504040204" pitchFamily="50" charset="-128"/>
                      </a:endParaRPr>
                    </a:p>
                  </a:txBody>
                  <a:tcPr anchor="ctr"/>
                </a:tc>
              </a:tr>
              <a:tr h="448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500" dirty="0" smtClean="0">
                          <a:solidFill>
                            <a:schemeClr val="tx1"/>
                          </a:solidFill>
                          <a:latin typeface="Calibri" panose="020F0502020204030204" pitchFamily="34" charset="0"/>
                          <a:ea typeface="+mn-ea"/>
                          <a:cs typeface="メイリオ" panose="020B0604030504040204" pitchFamily="50" charset="-128"/>
                        </a:rPr>
                        <a:t>表面形状による実効放射率の向上</a:t>
                      </a:r>
                      <a:endParaRPr kumimoji="1" lang="ja-JP" altLang="en-US" sz="1500" dirty="0">
                        <a:solidFill>
                          <a:schemeClr val="tx1"/>
                        </a:solidFill>
                        <a:latin typeface="Calibri" panose="020F0502020204030204" pitchFamily="34" charset="0"/>
                        <a:ea typeface="+mn-ea"/>
                        <a:cs typeface="メイリオ" panose="020B0604030504040204" pitchFamily="50" charset="-128"/>
                      </a:endParaRPr>
                    </a:p>
                  </a:txBody>
                  <a:tcPr anchor="ctr"/>
                </a:tc>
                <a:tc>
                  <a:txBody>
                    <a:bodyPr/>
                    <a:lstStyle/>
                    <a:p>
                      <a:pPr marL="180000" indent="-180000" eaLnBrk="1" hangingPunct="1">
                        <a:buFont typeface="Arial" panose="020B0604020202020204" pitchFamily="34" charset="0"/>
                        <a:buChar char="•"/>
                        <a:defRPr/>
                      </a:pPr>
                      <a:r>
                        <a:rPr lang="ja-JP" altLang="en-US" sz="1500" dirty="0" smtClean="0">
                          <a:solidFill>
                            <a:schemeClr val="tx1"/>
                          </a:solidFill>
                          <a:latin typeface="Calibri" panose="020F0502020204030204" pitchFamily="34" charset="0"/>
                          <a:ea typeface="+mn-ea"/>
                          <a:cs typeface="メイリオ" panose="020B0604030504040204" pitchFamily="50" charset="-128"/>
                        </a:rPr>
                        <a:t>表面微細加工：キャビティ効果による放射率向上</a:t>
                      </a:r>
                      <a:r>
                        <a:rPr lang="en-US" altLang="ja-JP" sz="1500" dirty="0" smtClean="0">
                          <a:solidFill>
                            <a:schemeClr val="tx1"/>
                          </a:solidFill>
                          <a:latin typeface="Calibri" panose="020F0502020204030204" pitchFamily="34" charset="0"/>
                          <a:ea typeface="+mn-ea"/>
                          <a:cs typeface="メイリオ" panose="020B0604030504040204" pitchFamily="50" charset="-128"/>
                        </a:rPr>
                        <a:t>.</a:t>
                      </a:r>
                    </a:p>
                    <a:p>
                      <a:pPr marL="180000" indent="-180000" eaLnBrk="1" hangingPunct="1">
                        <a:buFont typeface="Arial" panose="020B0604020202020204" pitchFamily="34" charset="0"/>
                        <a:buChar char="•"/>
                        <a:defRPr/>
                      </a:pPr>
                      <a:r>
                        <a:rPr lang="ja-JP" altLang="en-US" sz="1500" dirty="0" smtClean="0">
                          <a:solidFill>
                            <a:schemeClr val="tx1"/>
                          </a:solidFill>
                          <a:latin typeface="Calibri" panose="020F0502020204030204" pitchFamily="34" charset="0"/>
                          <a:ea typeface="+mn-ea"/>
                          <a:cs typeface="メイリオ" panose="020B0604030504040204" pitchFamily="50" charset="-128"/>
                        </a:rPr>
                        <a:t>オープンハニカム構造：フィン効果による放射率向上</a:t>
                      </a:r>
                      <a:r>
                        <a:rPr lang="en-US" altLang="ja-JP" sz="1500" dirty="0" smtClean="0">
                          <a:solidFill>
                            <a:schemeClr val="tx1"/>
                          </a:solidFill>
                          <a:latin typeface="Calibri" panose="020F0502020204030204" pitchFamily="34" charset="0"/>
                          <a:ea typeface="+mn-ea"/>
                          <a:cs typeface="メイリオ" panose="020B0604030504040204" pitchFamily="50" charset="-128"/>
                        </a:rPr>
                        <a:t>.</a:t>
                      </a:r>
                      <a:endParaRPr kumimoji="1" lang="ja-JP" altLang="en-US" sz="1500" dirty="0">
                        <a:solidFill>
                          <a:schemeClr val="tx1"/>
                        </a:solidFill>
                        <a:latin typeface="Calibri" panose="020F0502020204030204" pitchFamily="34" charset="0"/>
                        <a:ea typeface="+mn-ea"/>
                        <a:cs typeface="メイリオ" panose="020B0604030504040204" pitchFamily="50" charset="-128"/>
                      </a:endParaRPr>
                    </a:p>
                  </a:txBody>
                  <a:tcPr anchor="ctr"/>
                </a:tc>
              </a:tr>
            </a:tbl>
          </a:graphicData>
        </a:graphic>
      </p:graphicFrame>
      <p:sp>
        <p:nvSpPr>
          <p:cNvPr id="12" name="テキスト ボックス 11"/>
          <p:cNvSpPr txBox="1">
            <a:spLocks noChangeArrowheads="1"/>
          </p:cNvSpPr>
          <p:nvPr/>
        </p:nvSpPr>
        <p:spPr bwMode="auto">
          <a:xfrm>
            <a:off x="151725" y="908720"/>
            <a:ext cx="4924331" cy="175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285750" indent="-285750" eaLnBrk="1" hangingPunct="1">
              <a:buFont typeface="Wingdings" panose="05000000000000000000" pitchFamily="2" charset="2"/>
              <a:buChar char="n"/>
              <a:defRPr/>
            </a:pPr>
            <a:r>
              <a:rPr lang="ja-JP" altLang="en-US" sz="1800" dirty="0" smtClean="0">
                <a:latin typeface="Calibri" panose="020F0502020204030204" pitchFamily="34" charset="0"/>
                <a:ea typeface="+mn-ea"/>
                <a:cs typeface="メイリオ" panose="020B0604030504040204" pitchFamily="50" charset="-128"/>
              </a:rPr>
              <a:t>極低温における赤外放射率</a:t>
            </a:r>
            <a:endParaRPr lang="en-US" altLang="ja-JP" sz="1800" dirty="0" smtClean="0">
              <a:latin typeface="Calibri" panose="020F0502020204030204" pitchFamily="34" charset="0"/>
              <a:ea typeface="+mn-ea"/>
              <a:cs typeface="メイリオ" panose="020B0604030504040204" pitchFamily="50" charset="-128"/>
            </a:endParaRPr>
          </a:p>
          <a:p>
            <a:pPr marL="108000" eaLnBrk="1" hangingPunct="1">
              <a:buNone/>
              <a:defRPr/>
            </a:pPr>
            <a:r>
              <a:rPr lang="ja-JP" altLang="en-US" sz="1600" dirty="0">
                <a:latin typeface="Calibri" panose="020F0502020204030204" pitchFamily="34" charset="0"/>
                <a:ea typeface="+mn-ea"/>
                <a:cs typeface="メイリオ" panose="020B0604030504040204" pitchFamily="50" charset="-128"/>
              </a:rPr>
              <a:t>物体</a:t>
            </a:r>
            <a:r>
              <a:rPr lang="ja-JP" altLang="en-US" sz="1600" dirty="0" smtClean="0">
                <a:latin typeface="Calibri" panose="020F0502020204030204" pitchFamily="34" charset="0"/>
                <a:ea typeface="+mn-ea"/>
                <a:cs typeface="メイリオ" panose="020B0604030504040204" pitchFamily="50" charset="-128"/>
              </a:rPr>
              <a:t>が低温になると，赤外放射を支配するピーク波長が長波長側にシフトするため（</a:t>
            </a:r>
            <a:r>
              <a:rPr lang="en-US" altLang="ja-JP" sz="1600" dirty="0" smtClean="0">
                <a:latin typeface="Calibri" panose="020F0502020204030204" pitchFamily="34" charset="0"/>
                <a:ea typeface="+mn-ea"/>
                <a:cs typeface="メイリオ" panose="020B0604030504040204" pitchFamily="50" charset="-128"/>
              </a:rPr>
              <a:t>Wien</a:t>
            </a:r>
            <a:r>
              <a:rPr lang="ja-JP" altLang="en-US" sz="1600" dirty="0" smtClean="0">
                <a:latin typeface="Calibri" panose="020F0502020204030204" pitchFamily="34" charset="0"/>
                <a:ea typeface="+mn-ea"/>
                <a:cs typeface="メイリオ" panose="020B0604030504040204" pitchFamily="50" charset="-128"/>
              </a:rPr>
              <a:t>の変位則），</a:t>
            </a:r>
            <a:r>
              <a:rPr lang="ja-JP" altLang="en-US" sz="1600" dirty="0" smtClean="0">
                <a:solidFill>
                  <a:srgbClr val="FF0000"/>
                </a:solidFill>
                <a:latin typeface="Calibri" panose="020F0502020204030204" pitchFamily="34" charset="0"/>
                <a:ea typeface="+mn-ea"/>
                <a:cs typeface="メイリオ" panose="020B0604030504040204" pitchFamily="50" charset="-128"/>
              </a:rPr>
              <a:t>透過により素地の反射率が顕在化し，放熱面の放射率が低下する</a:t>
            </a:r>
            <a:r>
              <a:rPr lang="ja-JP" altLang="en-US" sz="1600" dirty="0" smtClean="0">
                <a:latin typeface="Calibri" panose="020F0502020204030204" pitchFamily="34" charset="0"/>
                <a:ea typeface="+mn-ea"/>
                <a:cs typeface="メイリオ" panose="020B0604030504040204" pitchFamily="50" charset="-128"/>
              </a:rPr>
              <a:t>．</a:t>
            </a:r>
            <a:endParaRPr lang="en-US" altLang="ja-JP" sz="1600" dirty="0" smtClean="0">
              <a:latin typeface="Calibri" panose="020F0502020204030204" pitchFamily="34" charset="0"/>
              <a:ea typeface="+mn-ea"/>
              <a:cs typeface="メイリオ" panose="020B0604030504040204" pitchFamily="50" charset="-128"/>
            </a:endParaRPr>
          </a:p>
          <a:p>
            <a:pPr marL="108000" eaLnBrk="1" hangingPunct="1">
              <a:spcBef>
                <a:spcPts val="800"/>
              </a:spcBef>
              <a:buNone/>
              <a:defRPr/>
            </a:pPr>
            <a:r>
              <a:rPr lang="ja-JP" altLang="en-US" sz="1600" dirty="0">
                <a:latin typeface="Calibri" panose="020F0502020204030204" pitchFamily="34" charset="0"/>
                <a:ea typeface="+mn-ea"/>
                <a:cs typeface="メイリオ" panose="020B0604030504040204" pitchFamily="50" charset="-128"/>
              </a:rPr>
              <a:t>　</a:t>
            </a:r>
            <a:r>
              <a:rPr lang="ja-JP" altLang="en-US" sz="1600" dirty="0" smtClean="0">
                <a:latin typeface="Calibri" panose="020F0502020204030204" pitchFamily="34" charset="0"/>
                <a:ea typeface="+mn-ea"/>
                <a:cs typeface="メイリオ" panose="020B0604030504040204" pitchFamily="50" charset="-128"/>
              </a:rPr>
              <a:t>　　　</a:t>
            </a:r>
            <a:r>
              <a:rPr lang="ja-JP" altLang="en-US" sz="1600" b="1" dirty="0" smtClean="0">
                <a:solidFill>
                  <a:srgbClr val="FF0000"/>
                </a:solidFill>
                <a:latin typeface="Calibri" panose="020F0502020204030204" pitchFamily="34" charset="0"/>
                <a:ea typeface="+mn-ea"/>
                <a:cs typeface="メイリオ" panose="020B0604030504040204" pitchFamily="50" charset="-128"/>
              </a:rPr>
              <a:t>極低温における赤外放射率向上策が必要</a:t>
            </a:r>
            <a:endParaRPr lang="en-US" altLang="ja-JP" sz="1600" b="1" dirty="0" smtClean="0">
              <a:solidFill>
                <a:srgbClr val="FF0000"/>
              </a:solidFill>
              <a:latin typeface="Calibri" panose="020F0502020204030204" pitchFamily="34" charset="0"/>
              <a:ea typeface="+mn-ea"/>
              <a:cs typeface="メイリオ" panose="020B0604030504040204" pitchFamily="50" charset="-128"/>
            </a:endParaRPr>
          </a:p>
        </p:txBody>
      </p:sp>
      <p:sp>
        <p:nvSpPr>
          <p:cNvPr id="13" name="テキスト ボックス 12"/>
          <p:cNvSpPr txBox="1">
            <a:spLocks noChangeArrowheads="1"/>
          </p:cNvSpPr>
          <p:nvPr/>
        </p:nvSpPr>
        <p:spPr bwMode="auto">
          <a:xfrm>
            <a:off x="107504" y="2708920"/>
            <a:ext cx="4924331"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285750" indent="-285750" eaLnBrk="1" hangingPunct="1">
              <a:buFont typeface="Wingdings" panose="05000000000000000000" pitchFamily="2" charset="2"/>
              <a:buChar char="n"/>
              <a:defRPr/>
            </a:pPr>
            <a:r>
              <a:rPr lang="ja-JP" altLang="en-US" sz="1800" dirty="0" smtClean="0">
                <a:latin typeface="Calibri" panose="020F0502020204030204" pitchFamily="34" charset="0"/>
                <a:ea typeface="+mn-ea"/>
                <a:cs typeface="メイリオ" panose="020B0604030504040204" pitchFamily="50" charset="-128"/>
              </a:rPr>
              <a:t>課題</a:t>
            </a:r>
            <a:endParaRPr lang="en-US" altLang="ja-JP" sz="1800" dirty="0" smtClean="0">
              <a:latin typeface="Calibri" panose="020F0502020204030204" pitchFamily="34" charset="0"/>
              <a:ea typeface="+mn-ea"/>
              <a:cs typeface="メイリオ" panose="020B0604030504040204" pitchFamily="50" charset="-128"/>
            </a:endParaRPr>
          </a:p>
          <a:p>
            <a:pPr marL="432000" indent="-285750" eaLnBrk="1" hangingPunct="1">
              <a:defRPr/>
            </a:pPr>
            <a:r>
              <a:rPr lang="ja-JP" altLang="en-US" sz="1800" dirty="0" smtClean="0">
                <a:latin typeface="Calibri" panose="020F0502020204030204" pitchFamily="34" charset="0"/>
                <a:ea typeface="+mn-ea"/>
                <a:cs typeface="メイリオ" panose="020B0604030504040204" pitchFamily="50" charset="-128"/>
              </a:rPr>
              <a:t>赤外放射率向上策</a:t>
            </a:r>
            <a:endParaRPr lang="en-US" altLang="ja-JP" sz="1800" dirty="0" smtClean="0">
              <a:latin typeface="Calibri" panose="020F0502020204030204" pitchFamily="34" charset="0"/>
              <a:ea typeface="+mn-ea"/>
              <a:cs typeface="メイリオ" panose="020B0604030504040204" pitchFamily="50" charset="-128"/>
            </a:endParaRPr>
          </a:p>
        </p:txBody>
      </p:sp>
      <p:sp>
        <p:nvSpPr>
          <p:cNvPr id="15" name="テキスト ボックス 14"/>
          <p:cNvSpPr txBox="1">
            <a:spLocks noChangeArrowheads="1"/>
          </p:cNvSpPr>
          <p:nvPr/>
        </p:nvSpPr>
        <p:spPr bwMode="auto">
          <a:xfrm>
            <a:off x="107503" y="4875066"/>
            <a:ext cx="8640961" cy="126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432000" indent="-285750" eaLnBrk="1" hangingPunct="1">
              <a:defRPr/>
            </a:pPr>
            <a:r>
              <a:rPr lang="ja-JP" altLang="en-US" sz="1800" dirty="0" smtClean="0">
                <a:latin typeface="Calibri" panose="020F0502020204030204" pitchFamily="34" charset="0"/>
                <a:ea typeface="+mn-ea"/>
                <a:cs typeface="メイリオ" panose="020B0604030504040204" pitchFamily="50" charset="-128"/>
              </a:rPr>
              <a:t>極低温における赤外放射率評価方法</a:t>
            </a:r>
            <a:endParaRPr lang="en-US" altLang="ja-JP" sz="1800" dirty="0" smtClean="0">
              <a:latin typeface="Calibri" panose="020F0502020204030204" pitchFamily="34" charset="0"/>
              <a:ea typeface="+mn-ea"/>
              <a:cs typeface="メイリオ" panose="020B0604030504040204" pitchFamily="50" charset="-128"/>
            </a:endParaRPr>
          </a:p>
          <a:p>
            <a:pPr marL="540000" indent="-180000" eaLnBrk="1" hangingPunct="1">
              <a:buFont typeface="Arial" panose="020B0604020202020204" pitchFamily="34" charset="0"/>
              <a:buChar char="•"/>
              <a:defRPr/>
            </a:pPr>
            <a:r>
              <a:rPr lang="ja-JP" altLang="en-US" sz="1600" dirty="0">
                <a:latin typeface="Calibri" panose="020F0502020204030204" pitchFamily="34" charset="0"/>
                <a:cs typeface="メイリオ" panose="020B0604030504040204" pitchFamily="50" charset="-128"/>
              </a:rPr>
              <a:t>光学特性（分光反射率）からの</a:t>
            </a:r>
            <a:r>
              <a:rPr lang="ja-JP" altLang="en-US" sz="1600" dirty="0" smtClean="0">
                <a:latin typeface="Calibri" panose="020F0502020204030204" pitchFamily="34" charset="0"/>
                <a:cs typeface="メイリオ" panose="020B0604030504040204" pitchFamily="50" charset="-128"/>
              </a:rPr>
              <a:t>推算</a:t>
            </a:r>
            <a:endParaRPr lang="en-US" altLang="ja-JP" sz="1600" dirty="0" smtClean="0">
              <a:latin typeface="Calibri" panose="020F0502020204030204" pitchFamily="34" charset="0"/>
              <a:cs typeface="メイリオ" panose="020B0604030504040204" pitchFamily="50" charset="-128"/>
            </a:endParaRPr>
          </a:p>
          <a:p>
            <a:pPr marL="540000" indent="-180000" eaLnBrk="1" hangingPunct="1">
              <a:buFont typeface="Arial" panose="020B0604020202020204" pitchFamily="34" charset="0"/>
              <a:buChar char="•"/>
              <a:defRPr/>
            </a:pPr>
            <a:r>
              <a:rPr lang="ja-JP" altLang="en-US" sz="1600" dirty="0" smtClean="0">
                <a:latin typeface="Calibri" panose="020F0502020204030204" pitchFamily="34" charset="0"/>
                <a:cs typeface="メイリオ" panose="020B0604030504040204" pitchFamily="50" charset="-128"/>
              </a:rPr>
              <a:t>極</a:t>
            </a:r>
            <a:r>
              <a:rPr lang="ja-JP" altLang="en-US" sz="1600" dirty="0">
                <a:latin typeface="Calibri" panose="020F0502020204030204" pitchFamily="34" charset="0"/>
                <a:cs typeface="メイリオ" panose="020B0604030504040204" pitchFamily="50" charset="-128"/>
              </a:rPr>
              <a:t>低温チャンバを用いた熱量的な</a:t>
            </a:r>
            <a:r>
              <a:rPr lang="ja-JP" altLang="en-US" sz="1600" dirty="0" smtClean="0">
                <a:latin typeface="Calibri" panose="020F0502020204030204" pitchFamily="34" charset="0"/>
                <a:cs typeface="メイリオ" panose="020B0604030504040204" pitchFamily="50" charset="-128"/>
              </a:rPr>
              <a:t>測定</a:t>
            </a:r>
            <a:endParaRPr lang="en-US" altLang="ja-JP" sz="1600" dirty="0" smtClean="0">
              <a:latin typeface="Calibri" panose="020F0502020204030204" pitchFamily="34" charset="0"/>
              <a:cs typeface="メイリオ" panose="020B0604030504040204" pitchFamily="50" charset="-128"/>
            </a:endParaRPr>
          </a:p>
          <a:p>
            <a:pPr marL="720000" eaLnBrk="1" hangingPunct="1">
              <a:spcBef>
                <a:spcPts val="200"/>
              </a:spcBef>
              <a:buNone/>
              <a:defRPr/>
            </a:pPr>
            <a:endParaRPr lang="en-US" altLang="ja-JP" sz="1800" dirty="0" smtClean="0">
              <a:latin typeface="Calibri" panose="020F0502020204030204" pitchFamily="34" charset="0"/>
              <a:ea typeface="+mn-ea"/>
              <a:cs typeface="メイリオ" panose="020B0604030504040204" pitchFamily="50" charset="-128"/>
            </a:endParaRPr>
          </a:p>
        </p:txBody>
      </p:sp>
      <p:sp>
        <p:nvSpPr>
          <p:cNvPr id="5" name="右矢印 4"/>
          <p:cNvSpPr/>
          <p:nvPr/>
        </p:nvSpPr>
        <p:spPr>
          <a:xfrm>
            <a:off x="583620" y="2376820"/>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71783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2014/12/3</a:t>
            </a:r>
            <a:endParaRPr kumimoji="1" lang="ja-JP" altLang="en-US"/>
          </a:p>
        </p:txBody>
      </p:sp>
      <p:sp>
        <p:nvSpPr>
          <p:cNvPr id="3" name="フッター プレースホルダー 2"/>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a:p>
        </p:txBody>
      </p:sp>
      <p:sp>
        <p:nvSpPr>
          <p:cNvPr id="4" name="スライド番号プレースホルダー 3"/>
          <p:cNvSpPr>
            <a:spLocks noGrp="1"/>
          </p:cNvSpPr>
          <p:nvPr>
            <p:ph type="sldNum" sz="quarter" idx="11"/>
          </p:nvPr>
        </p:nvSpPr>
        <p:spPr/>
        <p:txBody>
          <a:bodyPr/>
          <a:lstStyle/>
          <a:p>
            <a:fld id="{8E2604DD-68A4-496D-9641-23351E0C8AB9}" type="slidenum">
              <a:rPr kumimoji="1" lang="ja-JP" altLang="en-US" smtClean="0"/>
              <a:t>22</a:t>
            </a:fld>
            <a:endParaRPr kumimoji="1" lang="ja-JP" altLang="en-US"/>
          </a:p>
        </p:txBody>
      </p:sp>
      <p:sp>
        <p:nvSpPr>
          <p:cNvPr id="8" name="タイトル 1"/>
          <p:cNvSpPr>
            <a:spLocks noGrp="1"/>
          </p:cNvSpPr>
          <p:nvPr>
            <p:ph type="title"/>
          </p:nvPr>
        </p:nvSpPr>
        <p:spPr>
          <a:xfrm>
            <a:off x="179512" y="231304"/>
            <a:ext cx="7848600" cy="533400"/>
          </a:xfrm>
        </p:spPr>
        <p:txBody>
          <a:bodyPr/>
          <a:lstStyle/>
          <a:p>
            <a:r>
              <a:rPr kumimoji="1" lang="ja-JP" altLang="en-US" dirty="0" smtClean="0"/>
              <a:t>極低温における赤外放射率</a:t>
            </a:r>
            <a:r>
              <a:rPr lang="ja-JP" altLang="en-US" dirty="0" smtClean="0"/>
              <a:t>の評価</a:t>
            </a:r>
            <a:endParaRPr kumimoji="1" lang="ja-JP" altLang="en-US" dirty="0"/>
          </a:p>
        </p:txBody>
      </p:sp>
      <p:sp>
        <p:nvSpPr>
          <p:cNvPr id="10" name="テキスト ボックス 9"/>
          <p:cNvSpPr txBox="1"/>
          <p:nvPr/>
        </p:nvSpPr>
        <p:spPr>
          <a:xfrm>
            <a:off x="1547664" y="4930072"/>
            <a:ext cx="1584176" cy="261610"/>
          </a:xfrm>
          <a:prstGeom prst="rect">
            <a:avLst/>
          </a:prstGeom>
          <a:noFill/>
        </p:spPr>
        <p:txBody>
          <a:bodyPr wrap="square" rtlCol="0">
            <a:spAutoFit/>
          </a:bodyPr>
          <a:lstStyle/>
          <a:p>
            <a:r>
              <a:rPr lang="ja-JP" altLang="en-US" sz="1100" dirty="0" smtClean="0">
                <a:latin typeface="Calibri" panose="020F0502020204030204" pitchFamily="34" charset="0"/>
                <a:cs typeface="メイリオ" panose="020B0604030504040204" pitchFamily="50" charset="-128"/>
              </a:rPr>
              <a:t>分光反射率測定結果</a:t>
            </a:r>
            <a:endParaRPr kumimoji="1" lang="ja-JP" altLang="en-US" sz="1100" dirty="0">
              <a:latin typeface="Calibri" panose="020F0502020204030204" pitchFamily="34" charset="0"/>
              <a:cs typeface="メイリオ" panose="020B0604030504040204" pitchFamily="50" charset="-128"/>
            </a:endParaRPr>
          </a:p>
        </p:txBody>
      </p:sp>
      <p:sp>
        <p:nvSpPr>
          <p:cNvPr id="13" name="テキスト ボックス 12"/>
          <p:cNvSpPr txBox="1">
            <a:spLocks noChangeArrowheads="1"/>
          </p:cNvSpPr>
          <p:nvPr/>
        </p:nvSpPr>
        <p:spPr bwMode="auto">
          <a:xfrm>
            <a:off x="159594" y="836712"/>
            <a:ext cx="8300838"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285750" indent="-285750" eaLnBrk="1" hangingPunct="1">
              <a:buFont typeface="Wingdings" panose="05000000000000000000" pitchFamily="2" charset="2"/>
              <a:buChar char="n"/>
              <a:defRPr/>
            </a:pPr>
            <a:r>
              <a:rPr lang="ja-JP" altLang="en-US" sz="1800" dirty="0" smtClean="0">
                <a:latin typeface="Calibri" panose="020F0502020204030204" pitchFamily="34" charset="0"/>
                <a:ea typeface="+mn-ea"/>
                <a:cs typeface="メイリオ" panose="020B0604030504040204" pitchFamily="50" charset="-128"/>
              </a:rPr>
              <a:t>分光反射率からの推算</a:t>
            </a:r>
            <a:endParaRPr lang="en-US" altLang="ja-JP" sz="1800" dirty="0" smtClean="0">
              <a:latin typeface="Calibri" panose="020F0502020204030204" pitchFamily="34" charset="0"/>
              <a:ea typeface="+mn-ea"/>
              <a:cs typeface="メイリオ" panose="020B0604030504040204" pitchFamily="50" charset="-128"/>
            </a:endParaRPr>
          </a:p>
          <a:p>
            <a:pPr marL="432000" indent="-285750" eaLnBrk="1" hangingPunct="1">
              <a:defRPr/>
            </a:pPr>
            <a:r>
              <a:rPr lang="ja-JP" altLang="en-US" sz="1600" dirty="0" smtClean="0">
                <a:latin typeface="Calibri" panose="020F0502020204030204" pitchFamily="34" charset="0"/>
                <a:ea typeface="+mn-ea"/>
                <a:cs typeface="メイリオ" panose="020B0604030504040204" pitchFamily="50" charset="-128"/>
              </a:rPr>
              <a:t>黒色塗装面（</a:t>
            </a:r>
            <a:r>
              <a:rPr lang="en-US" altLang="ja-JP" sz="1600" dirty="0" smtClean="0">
                <a:latin typeface="Calibri" panose="020F0502020204030204" pitchFamily="34" charset="0"/>
                <a:ea typeface="+mn-ea"/>
                <a:cs typeface="メイリオ" panose="020B0604030504040204" pitchFamily="50" charset="-128"/>
              </a:rPr>
              <a:t>Desoto Black, </a:t>
            </a:r>
            <a:r>
              <a:rPr lang="ja-JP" altLang="en-US" sz="1600" dirty="0" smtClean="0">
                <a:latin typeface="Calibri" panose="020F0502020204030204" pitchFamily="34" charset="0"/>
                <a:ea typeface="+mn-ea"/>
                <a:cs typeface="メイリオ" panose="020B0604030504040204" pitchFamily="50" charset="-128"/>
              </a:rPr>
              <a:t>膜厚</a:t>
            </a:r>
            <a:r>
              <a:rPr lang="en-US" altLang="ja-JP" sz="1600" dirty="0" smtClean="0">
                <a:latin typeface="Calibri" panose="020F0502020204030204" pitchFamily="34" charset="0"/>
                <a:ea typeface="+mn-ea"/>
                <a:cs typeface="メイリオ" panose="020B0604030504040204" pitchFamily="50" charset="-128"/>
              </a:rPr>
              <a:t>130μm</a:t>
            </a:r>
            <a:r>
              <a:rPr lang="ja-JP" altLang="en-US" sz="1600" dirty="0" smtClean="0">
                <a:latin typeface="Calibri" panose="020F0502020204030204" pitchFamily="34" charset="0"/>
                <a:ea typeface="+mn-ea"/>
                <a:cs typeface="メイリオ" panose="020B0604030504040204" pitchFamily="50" charset="-128"/>
              </a:rPr>
              <a:t>）の分光反射率を波長</a:t>
            </a:r>
            <a:r>
              <a:rPr lang="en-US" altLang="ja-JP" sz="1600" dirty="0" smtClean="0">
                <a:latin typeface="Calibri" panose="020F0502020204030204" pitchFamily="34" charset="0"/>
                <a:ea typeface="+mn-ea"/>
                <a:cs typeface="メイリオ" panose="020B0604030504040204" pitchFamily="50" charset="-128"/>
              </a:rPr>
              <a:t>1.4</a:t>
            </a:r>
            <a:r>
              <a:rPr lang="ja-JP" altLang="en-US" sz="1600" dirty="0" smtClean="0">
                <a:latin typeface="Calibri" panose="020F0502020204030204" pitchFamily="34" charset="0"/>
                <a:ea typeface="+mn-ea"/>
                <a:cs typeface="メイリオ" panose="020B0604030504040204" pitchFamily="50" charset="-128"/>
              </a:rPr>
              <a:t>～</a:t>
            </a:r>
            <a:r>
              <a:rPr lang="en-US" altLang="ja-JP" sz="1600" dirty="0" smtClean="0">
                <a:latin typeface="Calibri" panose="020F0502020204030204" pitchFamily="34" charset="0"/>
                <a:ea typeface="+mn-ea"/>
                <a:cs typeface="メイリオ" panose="020B0604030504040204" pitchFamily="50" charset="-128"/>
              </a:rPr>
              <a:t>1000μm</a:t>
            </a:r>
            <a:r>
              <a:rPr lang="ja-JP" altLang="en-US" sz="1600" dirty="0" smtClean="0">
                <a:latin typeface="Calibri" panose="020F0502020204030204" pitchFamily="34" charset="0"/>
                <a:ea typeface="+mn-ea"/>
                <a:cs typeface="メイリオ" panose="020B0604030504040204" pitchFamily="50" charset="-128"/>
              </a:rPr>
              <a:t>の範囲で測定。</a:t>
            </a:r>
            <a:endParaRPr lang="en-US" altLang="ja-JP" sz="1600" dirty="0" smtClean="0">
              <a:latin typeface="Calibri" panose="020F0502020204030204" pitchFamily="34" charset="0"/>
              <a:ea typeface="+mn-ea"/>
              <a:cs typeface="メイリオ" panose="020B0604030504040204" pitchFamily="50" charset="-128"/>
            </a:endParaRPr>
          </a:p>
          <a:p>
            <a:pPr marL="146250" eaLnBrk="1" hangingPunct="1">
              <a:buNone/>
              <a:defRPr/>
            </a:pPr>
            <a:r>
              <a:rPr lang="en-US" altLang="ja-JP" sz="1600" dirty="0">
                <a:latin typeface="Calibri" panose="020F0502020204030204" pitchFamily="34" charset="0"/>
                <a:ea typeface="+mn-ea"/>
                <a:cs typeface="メイリオ" panose="020B0604030504040204" pitchFamily="50" charset="-128"/>
              </a:rPr>
              <a:t> </a:t>
            </a:r>
            <a:r>
              <a:rPr lang="en-US" altLang="ja-JP" sz="1600" dirty="0" smtClean="0">
                <a:latin typeface="Calibri" panose="020F0502020204030204" pitchFamily="34" charset="0"/>
                <a:ea typeface="+mn-ea"/>
                <a:cs typeface="メイリオ" panose="020B0604030504040204" pitchFamily="50" charset="-128"/>
              </a:rPr>
              <a:t>     </a:t>
            </a:r>
            <a:r>
              <a:rPr lang="ja-JP" altLang="en-US" sz="1600" dirty="0" smtClean="0">
                <a:latin typeface="Calibri" panose="020F0502020204030204" pitchFamily="34" charset="0"/>
                <a:ea typeface="+mn-ea"/>
                <a:cs typeface="メイリオ" panose="020B0604030504040204" pitchFamily="50" charset="-128"/>
              </a:rPr>
              <a:t>測定装置　</a:t>
            </a:r>
            <a:r>
              <a:rPr lang="en-US" altLang="ja-JP" sz="1600" dirty="0" smtClean="0">
                <a:latin typeface="Calibri" panose="020F0502020204030204" pitchFamily="34" charset="0"/>
                <a:ea typeface="+mn-ea"/>
                <a:cs typeface="メイリオ" panose="020B0604030504040204" pitchFamily="50" charset="-128"/>
              </a:rPr>
              <a:t>FT/IR-6000</a:t>
            </a:r>
            <a:r>
              <a:rPr lang="ja-JP" altLang="en-US" sz="1600" dirty="0">
                <a:latin typeface="Calibri" panose="020F0502020204030204" pitchFamily="34" charset="0"/>
                <a:ea typeface="+mn-ea"/>
                <a:cs typeface="メイリオ" panose="020B0604030504040204" pitchFamily="50" charset="-128"/>
              </a:rPr>
              <a:t> </a:t>
            </a:r>
            <a:r>
              <a:rPr lang="en-US" altLang="ja-JP" sz="1600" dirty="0" smtClean="0">
                <a:latin typeface="Calibri" panose="020F0502020204030204" pitchFamily="34" charset="0"/>
                <a:ea typeface="+mn-ea"/>
                <a:cs typeface="メイリオ" panose="020B0604030504040204" pitchFamily="50" charset="-128"/>
              </a:rPr>
              <a:t>(@λ=1.4</a:t>
            </a:r>
            <a:r>
              <a:rPr lang="ja-JP" altLang="en-US" sz="1600" dirty="0" smtClean="0">
                <a:latin typeface="Calibri" panose="020F0502020204030204" pitchFamily="34" charset="0"/>
                <a:ea typeface="+mn-ea"/>
                <a:cs typeface="メイリオ" panose="020B0604030504040204" pitchFamily="50" charset="-128"/>
              </a:rPr>
              <a:t>～</a:t>
            </a:r>
            <a:r>
              <a:rPr lang="en-US" altLang="ja-JP" sz="1600" dirty="0" smtClean="0">
                <a:latin typeface="Calibri" panose="020F0502020204030204" pitchFamily="34" charset="0"/>
                <a:ea typeface="+mn-ea"/>
                <a:cs typeface="メイリオ" panose="020B0604030504040204" pitchFamily="50" charset="-128"/>
              </a:rPr>
              <a:t>16.7μm)</a:t>
            </a:r>
          </a:p>
          <a:p>
            <a:pPr marL="146250" eaLnBrk="1" hangingPunct="1">
              <a:buNone/>
              <a:defRPr/>
            </a:pPr>
            <a:r>
              <a:rPr lang="en-US" altLang="ja-JP" sz="1600" dirty="0">
                <a:latin typeface="Calibri" panose="020F0502020204030204" pitchFamily="34" charset="0"/>
                <a:ea typeface="+mn-ea"/>
                <a:cs typeface="メイリオ" panose="020B0604030504040204" pitchFamily="50" charset="-128"/>
              </a:rPr>
              <a:t> </a:t>
            </a:r>
            <a:r>
              <a:rPr lang="en-US" altLang="ja-JP" sz="1600" dirty="0" smtClean="0">
                <a:latin typeface="Calibri" panose="020F0502020204030204" pitchFamily="34" charset="0"/>
                <a:ea typeface="+mn-ea"/>
                <a:cs typeface="メイリオ" panose="020B0604030504040204" pitchFamily="50" charset="-128"/>
              </a:rPr>
              <a:t>                          FARIS-1 (@λ=16.7</a:t>
            </a:r>
            <a:r>
              <a:rPr lang="ja-JP" altLang="en-US" sz="1600" dirty="0" smtClean="0">
                <a:latin typeface="Calibri" panose="020F0502020204030204" pitchFamily="34" charset="0"/>
                <a:ea typeface="+mn-ea"/>
                <a:cs typeface="メイリオ" panose="020B0604030504040204" pitchFamily="50" charset="-128"/>
              </a:rPr>
              <a:t>～</a:t>
            </a:r>
            <a:r>
              <a:rPr lang="en-US" altLang="ja-JP" sz="1600" dirty="0" smtClean="0">
                <a:latin typeface="Calibri" panose="020F0502020204030204" pitchFamily="34" charset="0"/>
                <a:ea typeface="+mn-ea"/>
                <a:cs typeface="メイリオ" panose="020B0604030504040204" pitchFamily="50" charset="-128"/>
              </a:rPr>
              <a:t>1000μm)</a:t>
            </a:r>
          </a:p>
          <a:p>
            <a:pPr marL="432000" indent="-285750" eaLnBrk="1" hangingPunct="1">
              <a:defRPr/>
            </a:pPr>
            <a:r>
              <a:rPr lang="ja-JP" altLang="en-US" sz="1600" dirty="0" smtClean="0">
                <a:latin typeface="Calibri" panose="020F0502020204030204" pitchFamily="34" charset="0"/>
                <a:ea typeface="+mn-ea"/>
                <a:cs typeface="メイリオ" panose="020B0604030504040204" pitchFamily="50" charset="-128"/>
              </a:rPr>
              <a:t>分光反射率から各温度での赤外放射率を推算。</a:t>
            </a:r>
            <a:endParaRPr lang="en-US" altLang="ja-JP" sz="1600" dirty="0" smtClean="0">
              <a:latin typeface="Calibri" panose="020F0502020204030204" pitchFamily="34" charset="0"/>
              <a:ea typeface="+mn-ea"/>
              <a:cs typeface="メイリオ" panose="020B0604030504040204" pitchFamily="50" charset="-128"/>
            </a:endParaRPr>
          </a:p>
          <a:p>
            <a:pPr marL="146250" eaLnBrk="1" hangingPunct="1">
              <a:buNone/>
              <a:defRPr/>
            </a:pPr>
            <a:endParaRPr lang="en-US" altLang="ja-JP" sz="1600" dirty="0" smtClean="0">
              <a:latin typeface="Calibri" panose="020F0502020204030204" pitchFamily="34" charset="0"/>
              <a:ea typeface="+mn-ea"/>
              <a:cs typeface="メイリオ" panose="020B0604030504040204" pitchFamily="50" charset="-128"/>
            </a:endParaRPr>
          </a:p>
        </p:txBody>
      </p:sp>
      <p:sp>
        <p:nvSpPr>
          <p:cNvPr id="15" name="テキスト ボックス 14"/>
          <p:cNvSpPr txBox="1">
            <a:spLocks noChangeArrowheads="1"/>
          </p:cNvSpPr>
          <p:nvPr/>
        </p:nvSpPr>
        <p:spPr bwMode="auto">
          <a:xfrm>
            <a:off x="46199" y="5665693"/>
            <a:ext cx="8640961" cy="61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720000" eaLnBrk="1" hangingPunct="1">
              <a:spcBef>
                <a:spcPts val="200"/>
              </a:spcBef>
              <a:buNone/>
              <a:defRPr/>
            </a:pPr>
            <a:r>
              <a:rPr lang="ja-JP" altLang="en-US" sz="1600" dirty="0" smtClean="0">
                <a:latin typeface="Calibri" panose="020F0502020204030204" pitchFamily="34" charset="0"/>
                <a:ea typeface="+mn-ea"/>
                <a:cs typeface="メイリオ" panose="020B0604030504040204" pitchFamily="50" charset="-128"/>
              </a:rPr>
              <a:t>放射率測定ができる極低温チャンバを今年度整備し，測定を実施予定。</a:t>
            </a:r>
            <a:endParaRPr lang="en-US" altLang="ja-JP" sz="1600" dirty="0" smtClean="0">
              <a:latin typeface="Calibri" panose="020F0502020204030204" pitchFamily="34" charset="0"/>
              <a:ea typeface="+mn-ea"/>
              <a:cs typeface="メイリオ" panose="020B0604030504040204" pitchFamily="50" charset="-128"/>
            </a:endParaRPr>
          </a:p>
          <a:p>
            <a:pPr marL="720000" eaLnBrk="1" hangingPunct="1">
              <a:spcBef>
                <a:spcPts val="200"/>
              </a:spcBef>
              <a:buNone/>
              <a:defRPr/>
            </a:pPr>
            <a:r>
              <a:rPr lang="en-US" altLang="ja-JP" sz="1600" dirty="0">
                <a:latin typeface="Calibri" panose="020F0502020204030204" pitchFamily="34" charset="0"/>
                <a:ea typeface="+mn-ea"/>
                <a:cs typeface="メイリオ" panose="020B0604030504040204" pitchFamily="50" charset="-128"/>
              </a:rPr>
              <a:t> </a:t>
            </a:r>
            <a:r>
              <a:rPr lang="en-US" altLang="ja-JP" sz="1600" dirty="0" smtClean="0">
                <a:latin typeface="Calibri" panose="020F0502020204030204" pitchFamily="34" charset="0"/>
                <a:ea typeface="+mn-ea"/>
                <a:cs typeface="メイリオ" panose="020B0604030504040204" pitchFamily="50" charset="-128"/>
              </a:rPr>
              <a:t> </a:t>
            </a:r>
            <a:r>
              <a:rPr lang="ja-JP" altLang="en-US" sz="1600" dirty="0" smtClean="0">
                <a:latin typeface="Calibri" panose="020F0502020204030204" pitchFamily="34" charset="0"/>
                <a:ea typeface="+mn-ea"/>
                <a:cs typeface="メイリオ" panose="020B0604030504040204" pitchFamily="50" charset="-128"/>
              </a:rPr>
              <a:t>⇒分光反射率からの推算結果と比較評価</a:t>
            </a:r>
            <a:endParaRPr lang="en-US" altLang="ja-JP" sz="1800" dirty="0" smtClean="0">
              <a:latin typeface="Calibri" panose="020F0502020204030204" pitchFamily="34" charset="0"/>
              <a:ea typeface="+mn-ea"/>
              <a:cs typeface="メイリオ" panose="020B0604030504040204" pitchFamily="50" charset="-128"/>
            </a:endParaRPr>
          </a:p>
        </p:txBody>
      </p:sp>
      <p:sp>
        <p:nvSpPr>
          <p:cNvPr id="6" name="Rectangle 2"/>
          <p:cNvSpPr>
            <a:spLocks noChangeArrowheads="1"/>
          </p:cNvSpPr>
          <p:nvPr/>
        </p:nvSpPr>
        <p:spPr bwMode="auto">
          <a:xfrm>
            <a:off x="119179" y="22768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675" y="2516300"/>
            <a:ext cx="3954285" cy="237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右矢印 13"/>
          <p:cNvSpPr/>
          <p:nvPr/>
        </p:nvSpPr>
        <p:spPr>
          <a:xfrm>
            <a:off x="4478866" y="3336064"/>
            <a:ext cx="38116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3"/>
          <a:stretch>
            <a:fillRect/>
          </a:stretch>
        </p:blipFill>
        <p:spPr>
          <a:xfrm>
            <a:off x="5004048" y="2420888"/>
            <a:ext cx="3899013" cy="2700000"/>
          </a:xfrm>
          <a:prstGeom prst="rect">
            <a:avLst/>
          </a:prstGeom>
        </p:spPr>
      </p:pic>
      <p:sp>
        <p:nvSpPr>
          <p:cNvPr id="21" name="テキスト ボックス 20"/>
          <p:cNvSpPr txBox="1"/>
          <p:nvPr/>
        </p:nvSpPr>
        <p:spPr>
          <a:xfrm>
            <a:off x="6446986" y="5013176"/>
            <a:ext cx="1584176" cy="261610"/>
          </a:xfrm>
          <a:prstGeom prst="rect">
            <a:avLst/>
          </a:prstGeom>
          <a:noFill/>
        </p:spPr>
        <p:txBody>
          <a:bodyPr wrap="square" rtlCol="0">
            <a:spAutoFit/>
          </a:bodyPr>
          <a:lstStyle/>
          <a:p>
            <a:r>
              <a:rPr lang="ja-JP" altLang="en-US" sz="1100" dirty="0" smtClean="0">
                <a:latin typeface="Calibri" panose="020F0502020204030204" pitchFamily="34" charset="0"/>
                <a:cs typeface="メイリオ" panose="020B0604030504040204" pitchFamily="50" charset="-128"/>
              </a:rPr>
              <a:t>赤外放射率推算結果</a:t>
            </a:r>
            <a:endParaRPr kumimoji="1" lang="ja-JP" altLang="en-US" sz="1100" dirty="0">
              <a:latin typeface="Calibri" panose="020F0502020204030204" pitchFamily="34" charset="0"/>
              <a:cs typeface="メイリオ" panose="020B0604030504040204" pitchFamily="50" charset="-128"/>
            </a:endParaRPr>
          </a:p>
        </p:txBody>
      </p:sp>
      <p:sp>
        <p:nvSpPr>
          <p:cNvPr id="22" name="テキスト ボックス 21"/>
          <p:cNvSpPr txBox="1">
            <a:spLocks noChangeArrowheads="1"/>
          </p:cNvSpPr>
          <p:nvPr/>
        </p:nvSpPr>
        <p:spPr bwMode="auto">
          <a:xfrm>
            <a:off x="179512" y="5363924"/>
            <a:ext cx="8300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285750" indent="-285750" eaLnBrk="1" hangingPunct="1">
              <a:buFont typeface="Wingdings" panose="05000000000000000000" pitchFamily="2" charset="2"/>
              <a:buChar char="n"/>
              <a:defRPr/>
            </a:pPr>
            <a:r>
              <a:rPr lang="ja-JP" altLang="en-US" sz="1800" dirty="0" smtClean="0">
                <a:latin typeface="Calibri" panose="020F0502020204030204" pitchFamily="34" charset="0"/>
                <a:ea typeface="+mn-ea"/>
                <a:cs typeface="メイリオ" panose="020B0604030504040204" pitchFamily="50" charset="-128"/>
              </a:rPr>
              <a:t>極低温チャンバを用いた熱量的な測定</a:t>
            </a:r>
            <a:endParaRPr lang="en-US" altLang="ja-JP" sz="1600" dirty="0" smtClean="0">
              <a:latin typeface="Calibri" panose="020F0502020204030204" pitchFamily="34" charset="0"/>
              <a:ea typeface="+mn-ea"/>
              <a:cs typeface="メイリオ" panose="020B0604030504040204" pitchFamily="50" charset="-128"/>
            </a:endParaRPr>
          </a:p>
        </p:txBody>
      </p:sp>
    </p:spTree>
    <p:extLst>
      <p:ext uri="{BB962C8B-B14F-4D97-AF65-F5344CB8AC3E}">
        <p14:creationId xmlns:p14="http://schemas.microsoft.com/office/powerpoint/2010/main" val="3710257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テキスト ボックス 2"/>
          <p:cNvSpPr txBox="1">
            <a:spLocks noChangeArrowheads="1"/>
          </p:cNvSpPr>
          <p:nvPr/>
        </p:nvSpPr>
        <p:spPr bwMode="auto">
          <a:xfrm>
            <a:off x="323850" y="1124744"/>
            <a:ext cx="828059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u"/>
            </a:pPr>
            <a:r>
              <a:rPr lang="ja-JP" altLang="en-US" dirty="0"/>
              <a:t>極低温が必要なミッションの技術的要求は非常に高く、室温から極低温まで高度な熱設計を要する</a:t>
            </a:r>
            <a:r>
              <a:rPr lang="ja-JP" altLang="en-US" dirty="0" smtClean="0"/>
              <a:t>。</a:t>
            </a:r>
            <a:endParaRPr lang="en-US" altLang="ja-JP" dirty="0" smtClean="0"/>
          </a:p>
          <a:p>
            <a:pPr eaLnBrk="1" hangingPunct="1">
              <a:buFont typeface="Wingdings" panose="05000000000000000000" pitchFamily="2" charset="2"/>
              <a:buChar char="u"/>
            </a:pPr>
            <a:endParaRPr lang="en-US" altLang="ja-JP" dirty="0"/>
          </a:p>
          <a:p>
            <a:pPr eaLnBrk="1" hangingPunct="1">
              <a:buFont typeface="Wingdings" panose="05000000000000000000" pitchFamily="2" charset="2"/>
              <a:buChar char="u"/>
            </a:pPr>
            <a:r>
              <a:rPr lang="ja-JP" altLang="en-US" dirty="0" smtClean="0"/>
              <a:t>新規の熱制御技術・各種要素技術の組合せによって，</a:t>
            </a:r>
            <a:r>
              <a:rPr lang="ja-JP" altLang="en-US" dirty="0" smtClean="0">
                <a:solidFill>
                  <a:srgbClr val="0070C0"/>
                </a:solidFill>
              </a:rPr>
              <a:t>より信頼性の高い熱設計</a:t>
            </a:r>
            <a:r>
              <a:rPr lang="ja-JP" altLang="en-US" dirty="0" smtClean="0"/>
              <a:t>と</a:t>
            </a:r>
            <a:r>
              <a:rPr lang="ja-JP" altLang="en-US" dirty="0" smtClean="0">
                <a:solidFill>
                  <a:srgbClr val="0070C0"/>
                </a:solidFill>
              </a:rPr>
              <a:t>コスト・開発期間の削減</a:t>
            </a:r>
            <a:r>
              <a:rPr lang="ja-JP" altLang="en-US" dirty="0" smtClean="0"/>
              <a:t>を目指す。</a:t>
            </a:r>
            <a:endParaRPr lang="en-US" altLang="ja-JP" dirty="0"/>
          </a:p>
          <a:p>
            <a:pPr marL="540000" indent="-180000" eaLnBrk="1" hangingPunct="1">
              <a:spcBef>
                <a:spcPts val="600"/>
              </a:spcBef>
              <a:buFont typeface="Arial" panose="020B0604020202020204" pitchFamily="34" charset="0"/>
              <a:buChar char="•"/>
            </a:pPr>
            <a:r>
              <a:rPr lang="ja-JP" altLang="en-US" sz="1600" dirty="0"/>
              <a:t>機械式冷凍機の開発</a:t>
            </a:r>
            <a:endParaRPr lang="en-US" altLang="ja-JP" sz="1600" dirty="0"/>
          </a:p>
          <a:p>
            <a:pPr marL="684000" lvl="1" indent="0" eaLnBrk="1" hangingPunct="1"/>
            <a:r>
              <a:rPr lang="en-US" altLang="ja-JP" sz="1600" dirty="0" smtClean="0"/>
              <a:t>‐2ST</a:t>
            </a:r>
            <a:r>
              <a:rPr lang="ja-JP" altLang="en-US" sz="1600" dirty="0" smtClean="0"/>
              <a:t>冷凍機</a:t>
            </a:r>
            <a:r>
              <a:rPr lang="ja-JP" altLang="en-US" sz="1600" dirty="0"/>
              <a:t>、</a:t>
            </a:r>
            <a:r>
              <a:rPr lang="en-US" altLang="ja-JP" sz="1600" dirty="0"/>
              <a:t>1K / 4K</a:t>
            </a:r>
            <a:r>
              <a:rPr lang="ja-JP" altLang="en-US" sz="1600" dirty="0" smtClean="0"/>
              <a:t>級</a:t>
            </a:r>
            <a:r>
              <a:rPr lang="en-US" altLang="ja-JP" sz="1600" dirty="0" smtClean="0"/>
              <a:t>JT</a:t>
            </a:r>
            <a:r>
              <a:rPr lang="ja-JP" altLang="en-US" sz="1600" dirty="0" smtClean="0"/>
              <a:t>冷凍機</a:t>
            </a:r>
            <a:r>
              <a:rPr lang="ja-JP" altLang="en-US" sz="1600" dirty="0"/>
              <a:t>など、世界最高レベルの熱効率、冷凍能力の</a:t>
            </a:r>
            <a:r>
              <a:rPr lang="ja-JP" altLang="en-US" sz="1600" dirty="0" smtClean="0"/>
              <a:t>機械　　</a:t>
            </a:r>
            <a:endParaRPr lang="en-US" altLang="ja-JP" sz="1600" dirty="0" smtClean="0"/>
          </a:p>
          <a:p>
            <a:pPr marL="684000" lvl="1" indent="0" eaLnBrk="1" hangingPunct="1"/>
            <a:r>
              <a:rPr lang="ja-JP" altLang="en-US" sz="1600" dirty="0"/>
              <a:t>　 </a:t>
            </a:r>
            <a:r>
              <a:rPr lang="ja-JP" altLang="en-US" sz="1600" dirty="0" smtClean="0"/>
              <a:t>式冷凍機</a:t>
            </a:r>
            <a:r>
              <a:rPr lang="ja-JP" altLang="en-US" sz="1600" dirty="0"/>
              <a:t>を開発</a:t>
            </a:r>
            <a:r>
              <a:rPr lang="ja-JP" altLang="en-US" sz="1600" dirty="0" smtClean="0"/>
              <a:t>。</a:t>
            </a:r>
            <a:endParaRPr lang="en-US" altLang="ja-JP" sz="1600" dirty="0"/>
          </a:p>
          <a:p>
            <a:pPr marL="540000" indent="-180000" eaLnBrk="1" hangingPunct="1">
              <a:spcBef>
                <a:spcPts val="600"/>
              </a:spcBef>
              <a:buFont typeface="Arial" panose="020B0604020202020204" pitchFamily="34" charset="0"/>
              <a:buChar char="•"/>
            </a:pPr>
            <a:r>
              <a:rPr lang="ja-JP" altLang="en-US" sz="1600" dirty="0"/>
              <a:t>熱物性測定</a:t>
            </a:r>
            <a:endParaRPr lang="en-US" altLang="ja-JP" sz="1600" dirty="0"/>
          </a:p>
          <a:p>
            <a:pPr marL="684000" lvl="1" indent="0" eaLnBrk="1" hangingPunct="1"/>
            <a:r>
              <a:rPr lang="en-US" altLang="ja-JP" sz="1600" dirty="0" smtClean="0"/>
              <a:t>‐</a:t>
            </a:r>
            <a:r>
              <a:rPr lang="ja-JP" altLang="en-US" sz="1600" dirty="0" smtClean="0"/>
              <a:t>より</a:t>
            </a:r>
            <a:r>
              <a:rPr lang="ja-JP" altLang="en-US" sz="1600" dirty="0"/>
              <a:t>確実に熱構造設計を達成すべく、物性値の正確な把握は重要</a:t>
            </a:r>
            <a:r>
              <a:rPr lang="ja-JP" altLang="en-US" sz="1600" dirty="0" smtClean="0"/>
              <a:t>。</a:t>
            </a:r>
            <a:endParaRPr lang="en-US" altLang="ja-JP" sz="1600" dirty="0" smtClean="0"/>
          </a:p>
          <a:p>
            <a:pPr marL="540000" indent="-180000" eaLnBrk="1" hangingPunct="1">
              <a:spcBef>
                <a:spcPts val="600"/>
              </a:spcBef>
              <a:buFont typeface="Arial" panose="020B0604020202020204" pitchFamily="34" charset="0"/>
              <a:buChar char="•"/>
            </a:pPr>
            <a:r>
              <a:rPr lang="ja-JP" altLang="en-US" sz="1600" dirty="0" smtClean="0"/>
              <a:t>高断熱技術</a:t>
            </a:r>
            <a:endParaRPr lang="en-US" altLang="ja-JP" sz="1600" dirty="0"/>
          </a:p>
          <a:p>
            <a:pPr marL="684000" lvl="1" indent="0" eaLnBrk="1" hangingPunct="1"/>
            <a:r>
              <a:rPr lang="en-US" altLang="ja-JP" sz="1600" dirty="0" smtClean="0"/>
              <a:t>‐</a:t>
            </a:r>
            <a:r>
              <a:rPr lang="ja-JP" altLang="en-US" sz="1600" dirty="0" smtClean="0"/>
              <a:t>タグピン／層間非接触型スペーサを用いた新様式</a:t>
            </a:r>
            <a:r>
              <a:rPr lang="en-US" altLang="ja-JP" sz="1600" dirty="0" smtClean="0"/>
              <a:t>MLI</a:t>
            </a:r>
            <a:r>
              <a:rPr lang="ja-JP" altLang="en-US" sz="1600" dirty="0" smtClean="0"/>
              <a:t>による断熱性能向上。</a:t>
            </a:r>
            <a:endParaRPr lang="en-US" altLang="ja-JP" sz="1600" dirty="0"/>
          </a:p>
          <a:p>
            <a:pPr marL="540000" indent="-180000" eaLnBrk="1" hangingPunct="1">
              <a:spcBef>
                <a:spcPts val="600"/>
              </a:spcBef>
              <a:buFont typeface="Arial" panose="020B0604020202020204" pitchFamily="34" charset="0"/>
              <a:buChar char="•"/>
            </a:pPr>
            <a:r>
              <a:rPr lang="ja-JP" altLang="en-US" sz="1600" dirty="0" smtClean="0"/>
              <a:t>極低温試験技術</a:t>
            </a:r>
            <a:endParaRPr lang="en-US" altLang="ja-JP" sz="1600" dirty="0"/>
          </a:p>
          <a:p>
            <a:pPr marL="684000" lvl="1" indent="0" eaLnBrk="1" hangingPunct="1"/>
            <a:r>
              <a:rPr lang="en-US" altLang="ja-JP" sz="1600" dirty="0" smtClean="0"/>
              <a:t>‐</a:t>
            </a:r>
            <a:r>
              <a:rPr lang="ja-JP" altLang="en-US" sz="1600" dirty="0" smtClean="0"/>
              <a:t>機械式冷凍機と高純度金属の熱伝導を利用した</a:t>
            </a:r>
            <a:r>
              <a:rPr lang="en-US" altLang="ja-JP" sz="1600" dirty="0" smtClean="0"/>
              <a:t>7K</a:t>
            </a:r>
            <a:r>
              <a:rPr lang="ja-JP" altLang="en-US" sz="1600" dirty="0" smtClean="0"/>
              <a:t>シュラウド冷却。</a:t>
            </a:r>
            <a:endParaRPr lang="en-US" altLang="ja-JP" sz="1600" dirty="0" smtClean="0"/>
          </a:p>
          <a:p>
            <a:pPr marL="684000" lvl="1" indent="0" eaLnBrk="1" hangingPunct="1"/>
            <a:r>
              <a:rPr lang="en-US" altLang="ja-JP" sz="1600" dirty="0" smtClean="0"/>
              <a:t>‐</a:t>
            </a:r>
            <a:r>
              <a:rPr lang="ja-JP" altLang="en-US" sz="1600" dirty="0" smtClean="0"/>
              <a:t>適切な塗料・膜厚の選定，表面形状の工夫による極低温での赤外放射率向上。</a:t>
            </a:r>
            <a:endParaRPr lang="en-US" altLang="ja-JP" sz="1600" dirty="0" smtClean="0"/>
          </a:p>
          <a:p>
            <a:pPr marL="457200" lvl="1" indent="0" eaLnBrk="1" hangingPunct="1"/>
            <a:endParaRPr lang="en-US" altLang="ja-JP" dirty="0"/>
          </a:p>
          <a:p>
            <a:pPr marL="457200" lvl="1" indent="0" eaLnBrk="1" hangingPunct="1"/>
            <a:endParaRPr lang="en-US" altLang="ja-JP" dirty="0" smtClean="0"/>
          </a:p>
          <a:p>
            <a:pPr marL="457200" lvl="1" indent="0" eaLnBrk="1" hangingPunct="1"/>
            <a:endParaRPr lang="en-US" altLang="ja-JP" dirty="0"/>
          </a:p>
          <a:p>
            <a:pPr marL="457200" lvl="1" indent="0" eaLnBrk="1" hangingPunct="1"/>
            <a:endParaRPr lang="en-US" altLang="ja-JP" dirty="0" smtClean="0"/>
          </a:p>
          <a:p>
            <a:pPr marL="457200" lvl="1" indent="0" eaLnBrk="1" hangingPunct="1"/>
            <a:endParaRPr lang="en-US" altLang="ja-JP" dirty="0"/>
          </a:p>
        </p:txBody>
      </p:sp>
      <p:sp>
        <p:nvSpPr>
          <p:cNvPr id="2" name="日付プレースホルダー 1"/>
          <p:cNvSpPr>
            <a:spLocks noGrp="1"/>
          </p:cNvSpPr>
          <p:nvPr>
            <p:ph type="dt" sz="half" idx="10"/>
          </p:nvPr>
        </p:nvSpPr>
        <p:spPr/>
        <p:txBody>
          <a:bodyPr/>
          <a:lstStyle/>
          <a:p>
            <a:r>
              <a:rPr kumimoji="1" lang="en-US" altLang="ja-JP" smtClean="0"/>
              <a:t>2014/12/3</a:t>
            </a:r>
            <a:endParaRPr kumimoji="1" lang="ja-JP" altLang="en-US"/>
          </a:p>
        </p:txBody>
      </p:sp>
      <p:sp>
        <p:nvSpPr>
          <p:cNvPr id="3" name="フッター プレースホルダー 2"/>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a:p>
        </p:txBody>
      </p:sp>
      <p:sp>
        <p:nvSpPr>
          <p:cNvPr id="4" name="スライド番号プレースホルダー 3"/>
          <p:cNvSpPr>
            <a:spLocks noGrp="1"/>
          </p:cNvSpPr>
          <p:nvPr>
            <p:ph type="sldNum" sz="quarter" idx="11"/>
          </p:nvPr>
        </p:nvSpPr>
        <p:spPr/>
        <p:txBody>
          <a:bodyPr/>
          <a:lstStyle/>
          <a:p>
            <a:fld id="{8E2604DD-68A4-496D-9641-23351E0C8AB9}" type="slidenum">
              <a:rPr kumimoji="1" lang="ja-JP" altLang="en-US" smtClean="0"/>
              <a:t>23</a:t>
            </a:fld>
            <a:endParaRPr kumimoji="1" lang="ja-JP" altLang="en-US"/>
          </a:p>
        </p:txBody>
      </p:sp>
      <p:sp>
        <p:nvSpPr>
          <p:cNvPr id="8" name="タイトル 1"/>
          <p:cNvSpPr>
            <a:spLocks noGrp="1"/>
          </p:cNvSpPr>
          <p:nvPr>
            <p:ph type="title"/>
          </p:nvPr>
        </p:nvSpPr>
        <p:spPr>
          <a:xfrm>
            <a:off x="179512" y="231304"/>
            <a:ext cx="7848600" cy="533400"/>
          </a:xfrm>
        </p:spPr>
        <p:txBody>
          <a:bodyPr/>
          <a:lstStyle/>
          <a:p>
            <a:r>
              <a:rPr kumimoji="1" lang="en-US" altLang="ja-JP" dirty="0" smtClean="0"/>
              <a:t>Summary</a:t>
            </a:r>
            <a:endParaRPr kumimoji="1" lang="ja-JP" altLang="en-US" dirty="0"/>
          </a:p>
        </p:txBody>
      </p:sp>
    </p:spTree>
    <p:extLst>
      <p:ext uri="{BB962C8B-B14F-4D97-AF65-F5344CB8AC3E}">
        <p14:creationId xmlns:p14="http://schemas.microsoft.com/office/powerpoint/2010/main" val="53371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テキスト ボックス 3"/>
          <p:cNvSpPr txBox="1">
            <a:spLocks noChangeArrowheads="1"/>
          </p:cNvSpPr>
          <p:nvPr/>
        </p:nvSpPr>
        <p:spPr bwMode="auto">
          <a:xfrm>
            <a:off x="23168" y="128245"/>
            <a:ext cx="8425059" cy="492443"/>
          </a:xfrm>
          <a:prstGeom prst="rect">
            <a:avLst/>
          </a:prstGeom>
          <a:noFill/>
          <a:ln w="9525">
            <a:noFill/>
            <a:miter lim="800000"/>
            <a:headEnd/>
            <a:tailEnd/>
          </a:ln>
        </p:spPr>
        <p:txBody>
          <a:bodyPr wrap="square">
            <a:spAutoFit/>
          </a:bodyPr>
          <a:lstStyle/>
          <a:p>
            <a:pPr>
              <a:defRPr/>
            </a:pPr>
            <a:r>
              <a:rPr lang="ja-JP" altLang="en-US" sz="2600" dirty="0">
                <a:latin typeface="+mn-ea"/>
                <a:cs typeface="メイリオ" panose="020B0604030504040204" pitchFamily="50" charset="-128"/>
              </a:rPr>
              <a:t>宇宙科学ミッションに求められる</a:t>
            </a:r>
            <a:r>
              <a:rPr lang="ja-JP" altLang="en-US" sz="2600" dirty="0" smtClean="0">
                <a:latin typeface="+mn-ea"/>
                <a:cs typeface="メイリオ" panose="020B0604030504040204" pitchFamily="50" charset="-128"/>
              </a:rPr>
              <a:t>熱（・構造）技術</a:t>
            </a:r>
            <a:endParaRPr lang="en-US" altLang="ja-JP" sz="2600" dirty="0">
              <a:latin typeface="+mn-ea"/>
              <a:cs typeface="メイリオ" panose="020B0604030504040204" pitchFamily="50" charset="-128"/>
            </a:endParaRPr>
          </a:p>
        </p:txBody>
      </p:sp>
      <p:sp>
        <p:nvSpPr>
          <p:cNvPr id="6148" name="テキスト ボックス 1"/>
          <p:cNvSpPr txBox="1">
            <a:spLocks noChangeArrowheads="1"/>
          </p:cNvSpPr>
          <p:nvPr/>
        </p:nvSpPr>
        <p:spPr bwMode="auto">
          <a:xfrm>
            <a:off x="5291113" y="2814661"/>
            <a:ext cx="2375971" cy="553998"/>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latin typeface="Calibri" panose="020F0502020204030204" pitchFamily="34" charset="0"/>
                <a:ea typeface="+mn-ea"/>
                <a:cs typeface="メイリオ" panose="020B0604030504040204" pitchFamily="50" charset="-128"/>
              </a:rPr>
              <a:t>地上試験による</a:t>
            </a:r>
            <a:r>
              <a:rPr lang="ja-JP" altLang="en-US" sz="1600" dirty="0" smtClean="0">
                <a:latin typeface="Calibri" panose="020F0502020204030204" pitchFamily="34" charset="0"/>
                <a:ea typeface="+mn-ea"/>
                <a:cs typeface="メイリオ" panose="020B0604030504040204" pitchFamily="50" charset="-128"/>
              </a:rPr>
              <a:t>検証技術</a:t>
            </a:r>
          </a:p>
          <a:p>
            <a:pPr eaLnBrk="1" hangingPunct="1">
              <a:spcBef>
                <a:spcPct val="0"/>
              </a:spcBef>
              <a:buFontTx/>
              <a:buNone/>
            </a:pPr>
            <a:r>
              <a:rPr lang="en-US" altLang="ja-JP" sz="1400" dirty="0" smtClean="0">
                <a:latin typeface="Calibri" panose="020F0502020204030204" pitchFamily="34" charset="0"/>
                <a:ea typeface="+mn-ea"/>
                <a:cs typeface="メイリオ" panose="020B0604030504040204" pitchFamily="50" charset="-128"/>
              </a:rPr>
              <a:t>(</a:t>
            </a:r>
            <a:r>
              <a:rPr lang="ja-JP" altLang="en-US" sz="1400" dirty="0" smtClean="0">
                <a:latin typeface="Calibri" panose="020F0502020204030204" pitchFamily="34" charset="0"/>
                <a:ea typeface="+mn-ea"/>
                <a:cs typeface="メイリオ" panose="020B0604030504040204" pitchFamily="50" charset="-128"/>
              </a:rPr>
              <a:t>極低温シミュレーション技術</a:t>
            </a:r>
            <a:r>
              <a:rPr lang="en-US" altLang="ja-JP" sz="1400" dirty="0" smtClean="0">
                <a:latin typeface="Calibri" panose="020F0502020204030204" pitchFamily="34" charset="0"/>
                <a:ea typeface="+mn-ea"/>
                <a:cs typeface="メイリオ" panose="020B0604030504040204" pitchFamily="50" charset="-128"/>
              </a:rPr>
              <a:t>)</a:t>
            </a:r>
            <a:endParaRPr lang="ja-JP" altLang="en-US" sz="1400" dirty="0">
              <a:latin typeface="Calibri" panose="020F0502020204030204" pitchFamily="34" charset="0"/>
              <a:ea typeface="+mn-ea"/>
              <a:cs typeface="メイリオ" panose="020B0604030504040204" pitchFamily="50" charset="-128"/>
            </a:endParaRPr>
          </a:p>
        </p:txBody>
      </p:sp>
      <p:sp>
        <p:nvSpPr>
          <p:cNvPr id="6149" name="テキスト ボックス 3"/>
          <p:cNvSpPr txBox="1">
            <a:spLocks noChangeArrowheads="1"/>
          </p:cNvSpPr>
          <p:nvPr/>
        </p:nvSpPr>
        <p:spPr bwMode="auto">
          <a:xfrm>
            <a:off x="5291113" y="908322"/>
            <a:ext cx="3156633" cy="1031051"/>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latin typeface="Calibri" panose="020F0502020204030204" pitchFamily="34" charset="0"/>
                <a:ea typeface="+mn-ea"/>
                <a:cs typeface="メイリオ" panose="020B0604030504040204" pitchFamily="50" charset="-128"/>
              </a:rPr>
              <a:t>機械式冷凍機</a:t>
            </a:r>
            <a:endParaRPr lang="en-US" altLang="ja-JP" sz="1600" dirty="0">
              <a:latin typeface="Calibri" panose="020F0502020204030204" pitchFamily="34" charset="0"/>
              <a:ea typeface="+mn-ea"/>
              <a:cs typeface="メイリオ" panose="020B0604030504040204" pitchFamily="50" charset="-128"/>
            </a:endParaRPr>
          </a:p>
          <a:p>
            <a:pPr eaLnBrk="1" hangingPunct="1">
              <a:spcBef>
                <a:spcPct val="0"/>
              </a:spcBef>
              <a:buFontTx/>
              <a:buNone/>
            </a:pPr>
            <a:r>
              <a:rPr lang="en-US" altLang="ja-JP" sz="1500" dirty="0">
                <a:latin typeface="Calibri" panose="020F0502020204030204" pitchFamily="34" charset="0"/>
                <a:ea typeface="+mn-ea"/>
                <a:cs typeface="メイリオ" panose="020B0604030504040204" pitchFamily="50" charset="-128"/>
              </a:rPr>
              <a:t>(2</a:t>
            </a:r>
            <a:r>
              <a:rPr lang="ja-JP" altLang="en-US" sz="1500" dirty="0">
                <a:latin typeface="Calibri" panose="020F0502020204030204" pitchFamily="34" charset="0"/>
                <a:ea typeface="+mn-ea"/>
                <a:cs typeface="メイリオ" panose="020B0604030504040204" pitchFamily="50" charset="-128"/>
              </a:rPr>
              <a:t>段スターリング冷凍機 </a:t>
            </a:r>
            <a:r>
              <a:rPr lang="en-US" altLang="ja-JP" sz="1500" dirty="0">
                <a:latin typeface="Calibri" panose="020F0502020204030204" pitchFamily="34" charset="0"/>
                <a:ea typeface="+mn-ea"/>
                <a:cs typeface="メイリオ" panose="020B0604030504040204" pitchFamily="50" charset="-128"/>
              </a:rPr>
              <a:t>: 2ST)</a:t>
            </a:r>
          </a:p>
          <a:p>
            <a:pPr eaLnBrk="1" hangingPunct="1">
              <a:spcBef>
                <a:spcPct val="0"/>
              </a:spcBef>
              <a:buFontTx/>
              <a:buNone/>
            </a:pPr>
            <a:r>
              <a:rPr lang="en-US" altLang="ja-JP" sz="1500" dirty="0">
                <a:latin typeface="Calibri" panose="020F0502020204030204" pitchFamily="34" charset="0"/>
                <a:ea typeface="+mn-ea"/>
                <a:cs typeface="メイリオ" panose="020B0604030504040204" pitchFamily="50" charset="-128"/>
              </a:rPr>
              <a:t>(4K</a:t>
            </a:r>
            <a:r>
              <a:rPr lang="ja-JP" altLang="en-US" sz="1500" dirty="0">
                <a:latin typeface="Calibri" panose="020F0502020204030204" pitchFamily="34" charset="0"/>
                <a:ea typeface="+mn-ea"/>
                <a:cs typeface="メイリオ" panose="020B0604030504040204" pitchFamily="50" charset="-128"/>
              </a:rPr>
              <a:t>級ジュールトムソン冷凍機 </a:t>
            </a:r>
            <a:r>
              <a:rPr lang="en-US" altLang="ja-JP" sz="1500" dirty="0">
                <a:latin typeface="Calibri" panose="020F0502020204030204" pitchFamily="34" charset="0"/>
                <a:ea typeface="+mn-ea"/>
                <a:cs typeface="メイリオ" panose="020B0604030504040204" pitchFamily="50" charset="-128"/>
              </a:rPr>
              <a:t>: 4K-JT)</a:t>
            </a:r>
          </a:p>
          <a:p>
            <a:pPr eaLnBrk="1" hangingPunct="1">
              <a:spcBef>
                <a:spcPct val="0"/>
              </a:spcBef>
              <a:buFontTx/>
              <a:buNone/>
            </a:pPr>
            <a:r>
              <a:rPr lang="en-US" altLang="ja-JP" sz="1500" dirty="0">
                <a:latin typeface="Calibri" panose="020F0502020204030204" pitchFamily="34" charset="0"/>
                <a:ea typeface="+mn-ea"/>
                <a:cs typeface="メイリオ" panose="020B0604030504040204" pitchFamily="50" charset="-128"/>
              </a:rPr>
              <a:t>(1K</a:t>
            </a:r>
            <a:r>
              <a:rPr lang="ja-JP" altLang="en-US" sz="1500" dirty="0">
                <a:latin typeface="Calibri" panose="020F0502020204030204" pitchFamily="34" charset="0"/>
                <a:ea typeface="+mn-ea"/>
                <a:cs typeface="メイリオ" panose="020B0604030504040204" pitchFamily="50" charset="-128"/>
              </a:rPr>
              <a:t>級ジュールトムソン冷凍機 </a:t>
            </a:r>
            <a:r>
              <a:rPr lang="en-US" altLang="ja-JP" sz="1500" dirty="0">
                <a:latin typeface="Calibri" panose="020F0502020204030204" pitchFamily="34" charset="0"/>
                <a:ea typeface="+mn-ea"/>
                <a:cs typeface="メイリオ" panose="020B0604030504040204" pitchFamily="50" charset="-128"/>
              </a:rPr>
              <a:t>: 1K-JT)</a:t>
            </a:r>
          </a:p>
        </p:txBody>
      </p:sp>
      <p:sp>
        <p:nvSpPr>
          <p:cNvPr id="6150" name="テキスト ボックス 4"/>
          <p:cNvSpPr txBox="1">
            <a:spLocks noChangeArrowheads="1"/>
          </p:cNvSpPr>
          <p:nvPr/>
        </p:nvSpPr>
        <p:spPr bwMode="auto">
          <a:xfrm>
            <a:off x="5291113" y="3573016"/>
            <a:ext cx="3313113" cy="830263"/>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dirty="0" smtClean="0">
                <a:latin typeface="Calibri" panose="020F0502020204030204" pitchFamily="34" charset="0"/>
                <a:ea typeface="+mn-ea"/>
                <a:cs typeface="メイリオ" panose="020B0604030504040204" pitchFamily="50" charset="-128"/>
              </a:rPr>
              <a:t>MLI</a:t>
            </a:r>
            <a:r>
              <a:rPr lang="ja-JP" altLang="en-US" sz="1600" dirty="0" err="1" smtClean="0">
                <a:latin typeface="Calibri" panose="020F0502020204030204" pitchFamily="34" charset="0"/>
                <a:ea typeface="+mn-ea"/>
                <a:cs typeface="メイリオ" panose="020B0604030504040204" pitchFamily="50" charset="-128"/>
              </a:rPr>
              <a:t>，</a:t>
            </a:r>
            <a:r>
              <a:rPr lang="ja-JP" altLang="en-US" sz="1600" dirty="0" smtClean="0">
                <a:latin typeface="Calibri" panose="020F0502020204030204" pitchFamily="34" charset="0"/>
                <a:ea typeface="+mn-ea"/>
                <a:cs typeface="メイリオ" panose="020B0604030504040204" pitchFamily="50" charset="-128"/>
              </a:rPr>
              <a:t>ヒートスイッチ</a:t>
            </a:r>
            <a:r>
              <a:rPr lang="ja-JP" altLang="en-US" sz="1600" dirty="0">
                <a:latin typeface="Calibri" panose="020F0502020204030204" pitchFamily="34" charset="0"/>
                <a:ea typeface="+mn-ea"/>
                <a:cs typeface="メイリオ" panose="020B0604030504040204" pitchFamily="50" charset="-128"/>
              </a:rPr>
              <a:t>，</a:t>
            </a:r>
            <a:r>
              <a:rPr lang="ja-JP" altLang="en-US" sz="1600" dirty="0" smtClean="0">
                <a:latin typeface="Calibri" panose="020F0502020204030204" pitchFamily="34" charset="0"/>
                <a:ea typeface="+mn-ea"/>
                <a:cs typeface="メイリオ" panose="020B0604030504040204" pitchFamily="50" charset="-128"/>
              </a:rPr>
              <a:t>低温高放射率，ストラップ</a:t>
            </a:r>
            <a:r>
              <a:rPr lang="ja-JP" altLang="en-US" sz="1600" dirty="0">
                <a:latin typeface="Calibri" panose="020F0502020204030204" pitchFamily="34" charset="0"/>
                <a:ea typeface="+mn-ea"/>
                <a:cs typeface="メイリオ" panose="020B0604030504040204" pitchFamily="50" charset="-128"/>
              </a:rPr>
              <a:t>などの要素技術</a:t>
            </a:r>
            <a:endParaRPr lang="en-US" altLang="ja-JP" sz="1600" dirty="0">
              <a:latin typeface="Calibri" panose="020F0502020204030204" pitchFamily="34" charset="0"/>
              <a:ea typeface="+mn-ea"/>
              <a:cs typeface="メイリオ" panose="020B0604030504040204" pitchFamily="50" charset="-128"/>
            </a:endParaRPr>
          </a:p>
          <a:p>
            <a:pPr eaLnBrk="1" hangingPunct="1">
              <a:spcBef>
                <a:spcPct val="0"/>
              </a:spcBef>
              <a:buFontTx/>
              <a:buNone/>
            </a:pPr>
            <a:r>
              <a:rPr lang="en-US" altLang="ja-JP" sz="1500" dirty="0">
                <a:latin typeface="Calibri" panose="020F0502020204030204" pitchFamily="34" charset="0"/>
                <a:ea typeface="+mn-ea"/>
                <a:cs typeface="メイリオ" panose="020B0604030504040204" pitchFamily="50" charset="-128"/>
              </a:rPr>
              <a:t>(</a:t>
            </a:r>
            <a:r>
              <a:rPr lang="ja-JP" altLang="en-US" sz="1500" dirty="0">
                <a:latin typeface="Calibri" panose="020F0502020204030204" pitchFamily="34" charset="0"/>
                <a:ea typeface="+mn-ea"/>
                <a:cs typeface="メイリオ" panose="020B0604030504040204" pitchFamily="50" charset="-128"/>
              </a:rPr>
              <a:t>高断熱システム</a:t>
            </a:r>
            <a:r>
              <a:rPr lang="en-US" altLang="ja-JP" sz="1500" dirty="0">
                <a:latin typeface="Calibri" panose="020F0502020204030204" pitchFamily="34" charset="0"/>
                <a:ea typeface="+mn-ea"/>
                <a:cs typeface="メイリオ" panose="020B0604030504040204" pitchFamily="50" charset="-128"/>
              </a:rPr>
              <a:t>)</a:t>
            </a:r>
          </a:p>
        </p:txBody>
      </p:sp>
      <p:sp>
        <p:nvSpPr>
          <p:cNvPr id="6151" name="テキスト ボックス 5"/>
          <p:cNvSpPr txBox="1">
            <a:spLocks noChangeArrowheads="1"/>
          </p:cNvSpPr>
          <p:nvPr/>
        </p:nvSpPr>
        <p:spPr bwMode="auto">
          <a:xfrm>
            <a:off x="5291113" y="4561859"/>
            <a:ext cx="2962671" cy="584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latin typeface="Calibri" panose="020F0502020204030204" pitchFamily="34" charset="0"/>
                <a:ea typeface="+mn-ea"/>
                <a:cs typeface="メイリオ" panose="020B0604030504040204" pitchFamily="50" charset="-128"/>
              </a:rPr>
              <a:t>Loop Heat Pipe</a:t>
            </a:r>
            <a:r>
              <a:rPr lang="ja-JP" altLang="en-US" sz="1600">
                <a:latin typeface="Calibri" panose="020F0502020204030204" pitchFamily="34" charset="0"/>
                <a:ea typeface="+mn-ea"/>
                <a:cs typeface="メイリオ" panose="020B0604030504040204" pitchFamily="50" charset="-128"/>
              </a:rPr>
              <a:t>などの排熱技術</a:t>
            </a:r>
            <a:endParaRPr lang="en-US" altLang="ja-JP" sz="1600">
              <a:latin typeface="Calibri" panose="020F0502020204030204" pitchFamily="34" charset="0"/>
              <a:ea typeface="+mn-ea"/>
              <a:cs typeface="メイリオ" panose="020B0604030504040204" pitchFamily="50" charset="-128"/>
            </a:endParaRPr>
          </a:p>
          <a:p>
            <a:pPr eaLnBrk="1" hangingPunct="1">
              <a:spcBef>
                <a:spcPct val="0"/>
              </a:spcBef>
              <a:buFontTx/>
              <a:buNone/>
            </a:pPr>
            <a:r>
              <a:rPr lang="en-US" altLang="ja-JP" sz="1600">
                <a:latin typeface="Calibri" panose="020F0502020204030204" pitchFamily="34" charset="0"/>
                <a:ea typeface="+mn-ea"/>
                <a:cs typeface="メイリオ" panose="020B0604030504040204" pitchFamily="50" charset="-128"/>
              </a:rPr>
              <a:t>(</a:t>
            </a:r>
            <a:r>
              <a:rPr lang="ja-JP" altLang="en-US" sz="1600">
                <a:latin typeface="Calibri" panose="020F0502020204030204" pitchFamily="34" charset="0"/>
                <a:ea typeface="+mn-ea"/>
                <a:cs typeface="メイリオ" panose="020B0604030504040204" pitchFamily="50" charset="-128"/>
              </a:rPr>
              <a:t>小型高機能ループヒートパイプ</a:t>
            </a:r>
            <a:r>
              <a:rPr lang="en-US" altLang="ja-JP" sz="1600">
                <a:latin typeface="Calibri" panose="020F0502020204030204" pitchFamily="34" charset="0"/>
                <a:ea typeface="+mn-ea"/>
                <a:cs typeface="メイリオ" panose="020B0604030504040204" pitchFamily="50" charset="-128"/>
              </a:rPr>
              <a:t>)</a:t>
            </a:r>
            <a:endParaRPr lang="ja-JP" altLang="en-US" sz="1600">
              <a:latin typeface="Calibri" panose="020F0502020204030204" pitchFamily="34" charset="0"/>
              <a:ea typeface="+mn-ea"/>
              <a:cs typeface="メイリオ" panose="020B0604030504040204" pitchFamily="50" charset="-128"/>
            </a:endParaRPr>
          </a:p>
        </p:txBody>
      </p:sp>
      <p:sp>
        <p:nvSpPr>
          <p:cNvPr id="6152" name="テキスト ボックス 1"/>
          <p:cNvSpPr txBox="1">
            <a:spLocks noChangeArrowheads="1"/>
          </p:cNvSpPr>
          <p:nvPr/>
        </p:nvSpPr>
        <p:spPr bwMode="auto">
          <a:xfrm>
            <a:off x="5291113" y="2060848"/>
            <a:ext cx="2435282" cy="55399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a:latin typeface="Calibri" panose="020F0502020204030204" pitchFamily="34" charset="0"/>
                <a:ea typeface="+mn-ea"/>
                <a:cs typeface="メイリオ" panose="020B0604030504040204" pitchFamily="50" charset="-128"/>
              </a:rPr>
              <a:t>断熱消磁冷凍、希釈冷凍</a:t>
            </a:r>
            <a:endParaRPr lang="en-US" altLang="ja-JP" sz="1600" dirty="0">
              <a:latin typeface="Calibri" panose="020F0502020204030204" pitchFamily="34" charset="0"/>
              <a:ea typeface="+mn-ea"/>
              <a:cs typeface="メイリオ" panose="020B0604030504040204" pitchFamily="50" charset="-128"/>
            </a:endParaRPr>
          </a:p>
          <a:p>
            <a:pPr eaLnBrk="1" hangingPunct="1"/>
            <a:r>
              <a:rPr lang="en-US" altLang="ja-JP" sz="1400" dirty="0">
                <a:latin typeface="Calibri" panose="020F0502020204030204" pitchFamily="34" charset="0"/>
                <a:ea typeface="+mn-ea"/>
                <a:cs typeface="メイリオ" panose="020B0604030504040204" pitchFamily="50" charset="-128"/>
              </a:rPr>
              <a:t>(</a:t>
            </a:r>
            <a:r>
              <a:rPr lang="ja-JP" altLang="en-US" sz="1400" dirty="0">
                <a:latin typeface="Calibri" panose="020F0502020204030204" pitchFamily="34" charset="0"/>
                <a:ea typeface="+mn-ea"/>
                <a:cs typeface="メイリオ" panose="020B0604030504040204" pitchFamily="50" charset="-128"/>
              </a:rPr>
              <a:t>クローズドサイクル希釈冷凍</a:t>
            </a:r>
            <a:r>
              <a:rPr lang="en-US" altLang="ja-JP" sz="1400" dirty="0">
                <a:latin typeface="Calibri" panose="020F0502020204030204" pitchFamily="34" charset="0"/>
                <a:ea typeface="+mn-ea"/>
                <a:cs typeface="メイリオ" panose="020B0604030504040204" pitchFamily="50" charset="-128"/>
              </a:rPr>
              <a:t>)</a:t>
            </a:r>
            <a:endParaRPr lang="ja-JP" altLang="en-US" sz="1400" dirty="0">
              <a:latin typeface="Calibri" panose="020F0502020204030204" pitchFamily="34" charset="0"/>
              <a:ea typeface="+mn-ea"/>
              <a:cs typeface="メイリオ" panose="020B0604030504040204" pitchFamily="50" charset="-128"/>
            </a:endParaRPr>
          </a:p>
        </p:txBody>
      </p:sp>
      <p:sp>
        <p:nvSpPr>
          <p:cNvPr id="6154" name="テキスト ボックス 2"/>
          <p:cNvSpPr txBox="1">
            <a:spLocks noChangeArrowheads="1"/>
          </p:cNvSpPr>
          <p:nvPr/>
        </p:nvSpPr>
        <p:spPr bwMode="auto">
          <a:xfrm>
            <a:off x="2554263" y="1618952"/>
            <a:ext cx="1800493"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latin typeface="Calibri" panose="020F0502020204030204" pitchFamily="34" charset="0"/>
                <a:ea typeface="+mn-ea"/>
                <a:cs typeface="メイリオ" panose="020B0604030504040204" pitchFamily="50" charset="-128"/>
              </a:rPr>
              <a:t>無</a:t>
            </a:r>
            <a:r>
              <a:rPr lang="ja-JP" altLang="en-US" dirty="0">
                <a:latin typeface="Calibri" panose="020F0502020204030204" pitchFamily="34" charset="0"/>
                <a:ea typeface="+mn-ea"/>
                <a:cs typeface="メイリオ" panose="020B0604030504040204" pitchFamily="50" charset="-128"/>
              </a:rPr>
              <a:t>寒剤</a:t>
            </a:r>
            <a:r>
              <a:rPr lang="ja-JP" altLang="en-US" dirty="0" smtClean="0">
                <a:latin typeface="Calibri" panose="020F0502020204030204" pitchFamily="34" charset="0"/>
                <a:ea typeface="+mn-ea"/>
                <a:cs typeface="メイリオ" panose="020B0604030504040204" pitchFamily="50" charset="-128"/>
              </a:rPr>
              <a:t>冷却</a:t>
            </a:r>
            <a:r>
              <a:rPr lang="ja-JP" altLang="en-US" dirty="0">
                <a:latin typeface="Calibri" panose="020F0502020204030204" pitchFamily="34" charset="0"/>
                <a:ea typeface="+mn-ea"/>
                <a:cs typeface="メイリオ" panose="020B0604030504040204" pitchFamily="50" charset="-128"/>
              </a:rPr>
              <a:t>技術</a:t>
            </a:r>
          </a:p>
        </p:txBody>
      </p:sp>
      <p:grpSp>
        <p:nvGrpSpPr>
          <p:cNvPr id="6155" name="グループ化 4"/>
          <p:cNvGrpSpPr>
            <a:grpSpLocks noChangeAspect="1"/>
          </p:cNvGrpSpPr>
          <p:nvPr/>
        </p:nvGrpSpPr>
        <p:grpSpPr bwMode="auto">
          <a:xfrm>
            <a:off x="88901" y="3429000"/>
            <a:ext cx="2305050" cy="2489200"/>
            <a:chOff x="251520" y="3492428"/>
            <a:chExt cx="2592288" cy="2798988"/>
          </a:xfrm>
        </p:grpSpPr>
        <p:pic>
          <p:nvPicPr>
            <p:cNvPr id="6170" name="Picture 21" descr="C:\Users\shino\Desktop\SXSde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44" y="3492428"/>
              <a:ext cx="2463764" cy="27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正方形/長方形 17"/>
            <p:cNvSpPr/>
            <p:nvPr/>
          </p:nvSpPr>
          <p:spPr>
            <a:xfrm>
              <a:off x="251520" y="4509389"/>
              <a:ext cx="287437" cy="50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6156" name="テキスト ボックス 5"/>
          <p:cNvSpPr txBox="1">
            <a:spLocks noChangeArrowheads="1"/>
          </p:cNvSpPr>
          <p:nvPr/>
        </p:nvSpPr>
        <p:spPr bwMode="auto">
          <a:xfrm>
            <a:off x="2195736" y="2762273"/>
            <a:ext cx="2160240" cy="6477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dirty="0">
                <a:latin typeface="Calibri" panose="020F0502020204030204" pitchFamily="34" charset="0"/>
                <a:ea typeface="+mn-ea"/>
                <a:cs typeface="メイリオ" panose="020B0604030504040204" pitchFamily="50" charset="-128"/>
              </a:rPr>
              <a:t>放射冷却</a:t>
            </a:r>
            <a:r>
              <a:rPr lang="ja-JP" altLang="en-US" dirty="0" smtClean="0">
                <a:latin typeface="Calibri" panose="020F0502020204030204" pitchFamily="34" charset="0"/>
                <a:ea typeface="+mn-ea"/>
                <a:cs typeface="メイリオ" panose="020B0604030504040204" pitchFamily="50" charset="-128"/>
              </a:rPr>
              <a:t>と機械式</a:t>
            </a:r>
            <a:r>
              <a:rPr lang="ja-JP" altLang="en-US" dirty="0">
                <a:latin typeface="Calibri" panose="020F0502020204030204" pitchFamily="34" charset="0"/>
                <a:ea typeface="+mn-ea"/>
                <a:cs typeface="メイリオ" panose="020B0604030504040204" pitchFamily="50" charset="-128"/>
              </a:rPr>
              <a:t>冷凍機の組合せ</a:t>
            </a:r>
          </a:p>
        </p:txBody>
      </p:sp>
      <p:sp>
        <p:nvSpPr>
          <p:cNvPr id="6157" name="テキスト ボックス 6"/>
          <p:cNvSpPr txBox="1">
            <a:spLocks noChangeArrowheads="1"/>
          </p:cNvSpPr>
          <p:nvPr/>
        </p:nvSpPr>
        <p:spPr bwMode="auto">
          <a:xfrm>
            <a:off x="2554263" y="3829167"/>
            <a:ext cx="1801813" cy="3698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latin typeface="Calibri" panose="020F0502020204030204" pitchFamily="34" charset="0"/>
                <a:ea typeface="+mn-ea"/>
                <a:cs typeface="メイリオ" panose="020B0604030504040204" pitchFamily="50" charset="-128"/>
              </a:rPr>
              <a:t>低温用要素技術</a:t>
            </a:r>
          </a:p>
        </p:txBody>
      </p:sp>
      <p:sp>
        <p:nvSpPr>
          <p:cNvPr id="6158" name="テキスト ボックス 7"/>
          <p:cNvSpPr txBox="1">
            <a:spLocks noChangeArrowheads="1"/>
          </p:cNvSpPr>
          <p:nvPr/>
        </p:nvSpPr>
        <p:spPr bwMode="auto">
          <a:xfrm>
            <a:off x="3248001" y="4669809"/>
            <a:ext cx="1108075" cy="3683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latin typeface="Calibri" panose="020F0502020204030204" pitchFamily="34" charset="0"/>
                <a:ea typeface="+mn-ea"/>
                <a:cs typeface="メイリオ" panose="020B0604030504040204" pitchFamily="50" charset="-128"/>
              </a:rPr>
              <a:t>排熱技術</a:t>
            </a:r>
          </a:p>
        </p:txBody>
      </p:sp>
      <p:cxnSp>
        <p:nvCxnSpPr>
          <p:cNvPr id="17" name="直線矢印コネクタ 16"/>
          <p:cNvCxnSpPr>
            <a:stCxn id="6154" idx="3"/>
            <a:endCxn id="6149" idx="1"/>
          </p:cNvCxnSpPr>
          <p:nvPr/>
        </p:nvCxnSpPr>
        <p:spPr>
          <a:xfrm flipV="1">
            <a:off x="4354756" y="1423848"/>
            <a:ext cx="936357" cy="37977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6154" idx="3"/>
            <a:endCxn id="6152" idx="1"/>
          </p:cNvCxnSpPr>
          <p:nvPr/>
        </p:nvCxnSpPr>
        <p:spPr>
          <a:xfrm>
            <a:off x="4354756" y="1803618"/>
            <a:ext cx="936357" cy="534229"/>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6156" idx="3"/>
            <a:endCxn id="6148" idx="1"/>
          </p:cNvCxnSpPr>
          <p:nvPr/>
        </p:nvCxnSpPr>
        <p:spPr>
          <a:xfrm>
            <a:off x="4355976" y="3086123"/>
            <a:ext cx="935137" cy="5537"/>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4356076" y="4005064"/>
            <a:ext cx="93503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6158" idx="3"/>
            <a:endCxn id="6151" idx="1"/>
          </p:cNvCxnSpPr>
          <p:nvPr/>
        </p:nvCxnSpPr>
        <p:spPr>
          <a:xfrm>
            <a:off x="4356076" y="4853959"/>
            <a:ext cx="935037" cy="2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64" name="テキスト ボックス 5"/>
          <p:cNvSpPr txBox="1">
            <a:spLocks noChangeArrowheads="1"/>
          </p:cNvSpPr>
          <p:nvPr/>
        </p:nvSpPr>
        <p:spPr bwMode="auto">
          <a:xfrm>
            <a:off x="5319688" y="5307235"/>
            <a:ext cx="2363147" cy="33855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latin typeface="Calibri" panose="020F0502020204030204" pitchFamily="34" charset="0"/>
                <a:ea typeface="+mn-ea"/>
                <a:cs typeface="メイリオ" panose="020B0604030504040204" pitchFamily="50" charset="-128"/>
              </a:rPr>
              <a:t>トラス開発、</a:t>
            </a:r>
            <a:r>
              <a:rPr lang="en-US" altLang="ja-JP" sz="1600">
                <a:latin typeface="Calibri" panose="020F0502020204030204" pitchFamily="34" charset="0"/>
                <a:ea typeface="+mn-ea"/>
                <a:cs typeface="メイリオ" panose="020B0604030504040204" pitchFamily="50" charset="-128"/>
              </a:rPr>
              <a:t>FRP</a:t>
            </a:r>
            <a:r>
              <a:rPr lang="ja-JP" altLang="en-US" sz="1600">
                <a:latin typeface="Calibri" panose="020F0502020204030204" pitchFamily="34" charset="0"/>
                <a:ea typeface="+mn-ea"/>
                <a:cs typeface="メイリオ" panose="020B0604030504040204" pitchFamily="50" charset="-128"/>
              </a:rPr>
              <a:t>部材など</a:t>
            </a:r>
          </a:p>
        </p:txBody>
      </p:sp>
      <p:sp>
        <p:nvSpPr>
          <p:cNvPr id="6165" name="テキスト ボックス 37"/>
          <p:cNvSpPr txBox="1">
            <a:spLocks noChangeArrowheads="1"/>
          </p:cNvSpPr>
          <p:nvPr/>
        </p:nvSpPr>
        <p:spPr bwMode="auto">
          <a:xfrm>
            <a:off x="3016226" y="5291360"/>
            <a:ext cx="1339850" cy="3698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latin typeface="Calibri" panose="020F0502020204030204" pitchFamily="34" charset="0"/>
                <a:ea typeface="+mn-ea"/>
                <a:cs typeface="メイリオ" panose="020B0604030504040204" pitchFamily="50" charset="-128"/>
              </a:rPr>
              <a:t>熱構造材料</a:t>
            </a:r>
          </a:p>
        </p:txBody>
      </p:sp>
      <p:cxnSp>
        <p:nvCxnSpPr>
          <p:cNvPr id="39" name="直線矢印コネクタ 38"/>
          <p:cNvCxnSpPr/>
          <p:nvPr/>
        </p:nvCxnSpPr>
        <p:spPr>
          <a:xfrm>
            <a:off x="4356076" y="5528249"/>
            <a:ext cx="963612"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67" name="テキスト ボックス 5"/>
          <p:cNvSpPr txBox="1">
            <a:spLocks noChangeArrowheads="1"/>
          </p:cNvSpPr>
          <p:nvPr/>
        </p:nvSpPr>
        <p:spPr bwMode="auto">
          <a:xfrm>
            <a:off x="5337151" y="5805264"/>
            <a:ext cx="1620837" cy="339725"/>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a:latin typeface="Calibri" panose="020F0502020204030204" pitchFamily="34" charset="0"/>
                <a:ea typeface="+mn-ea"/>
                <a:cs typeface="メイリオ" panose="020B0604030504040204" pitchFamily="50" charset="-128"/>
              </a:rPr>
              <a:t>熱構造物性測定</a:t>
            </a:r>
          </a:p>
        </p:txBody>
      </p:sp>
      <p:sp>
        <p:nvSpPr>
          <p:cNvPr id="6168" name="テキスト ボックス 44"/>
          <p:cNvSpPr txBox="1">
            <a:spLocks noChangeArrowheads="1"/>
          </p:cNvSpPr>
          <p:nvPr/>
        </p:nvSpPr>
        <p:spPr bwMode="auto">
          <a:xfrm>
            <a:off x="2803501" y="5805264"/>
            <a:ext cx="1568450" cy="3698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latin typeface="Calibri" panose="020F0502020204030204" pitchFamily="34" charset="0"/>
                <a:ea typeface="+mn-ea"/>
                <a:cs typeface="メイリオ" panose="020B0604030504040204" pitchFamily="50" charset="-128"/>
              </a:rPr>
              <a:t>物性値の把握</a:t>
            </a:r>
          </a:p>
        </p:txBody>
      </p:sp>
      <p:cxnSp>
        <p:nvCxnSpPr>
          <p:cNvPr id="46" name="直線矢印コネクタ 45"/>
          <p:cNvCxnSpPr/>
          <p:nvPr/>
        </p:nvCxnSpPr>
        <p:spPr>
          <a:xfrm>
            <a:off x="4371951" y="5982331"/>
            <a:ext cx="965200"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日付プレースホルダー 1"/>
          <p:cNvSpPr>
            <a:spLocks noGrp="1"/>
          </p:cNvSpPr>
          <p:nvPr>
            <p:ph type="dt" sz="half" idx="10"/>
          </p:nvPr>
        </p:nvSpPr>
        <p:spPr/>
        <p:txBody>
          <a:bodyPr/>
          <a:lstStyle/>
          <a:p>
            <a:r>
              <a:rPr kumimoji="1" lang="en-US" altLang="ja-JP" smtClean="0"/>
              <a:t>2014/12/3</a:t>
            </a:r>
            <a:endParaRPr kumimoji="1" lang="ja-JP" altLang="en-US"/>
          </a:p>
        </p:txBody>
      </p:sp>
      <p:sp>
        <p:nvSpPr>
          <p:cNvPr id="3" name="フッター プレースホルダー 2"/>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a:p>
        </p:txBody>
      </p:sp>
      <p:sp>
        <p:nvSpPr>
          <p:cNvPr id="4" name="スライド番号プレースホルダー 3"/>
          <p:cNvSpPr>
            <a:spLocks noGrp="1"/>
          </p:cNvSpPr>
          <p:nvPr>
            <p:ph type="sldNum" sz="quarter" idx="11"/>
          </p:nvPr>
        </p:nvSpPr>
        <p:spPr/>
        <p:txBody>
          <a:bodyPr/>
          <a:lstStyle/>
          <a:p>
            <a:fld id="{8E2604DD-68A4-496D-9641-23351E0C8AB9}" type="slidenum">
              <a:rPr kumimoji="1" lang="ja-JP" altLang="en-US" smtClean="0"/>
              <a:t>3</a:t>
            </a:fld>
            <a:endParaRPr kumimoji="1" lang="ja-JP" altLang="en-US"/>
          </a:p>
        </p:txBody>
      </p:sp>
      <p:sp>
        <p:nvSpPr>
          <p:cNvPr id="35" name="テキスト ボックス 53"/>
          <p:cNvSpPr txBox="1">
            <a:spLocks noChangeArrowheads="1"/>
          </p:cNvSpPr>
          <p:nvPr/>
        </p:nvSpPr>
        <p:spPr bwMode="auto">
          <a:xfrm>
            <a:off x="744760" y="2276872"/>
            <a:ext cx="663964" cy="338554"/>
          </a:xfrm>
          <a:prstGeom prst="rect">
            <a:avLst/>
          </a:prstGeom>
          <a:noFill/>
          <a:ln w="9525">
            <a:noFill/>
            <a:miter lim="800000"/>
            <a:headEnd/>
            <a:tailEnd/>
          </a:ln>
        </p:spPr>
        <p:txBody>
          <a:bodyPr wrap="none">
            <a:spAutoFit/>
          </a:bodyPr>
          <a:lstStyle/>
          <a:p>
            <a:pPr>
              <a:defRPr/>
            </a:pPr>
            <a:r>
              <a:rPr lang="en-US" altLang="ja-JP" sz="1600" dirty="0" smtClean="0">
                <a:latin typeface="Calibri" panose="020F0502020204030204" pitchFamily="34" charset="0"/>
                <a:ea typeface="メイリオ" panose="020B0604030504040204" pitchFamily="50" charset="-128"/>
                <a:cs typeface="メイリオ" panose="020B0604030504040204" pitchFamily="50" charset="-128"/>
              </a:rPr>
              <a:t>SPICA</a:t>
            </a:r>
            <a:endParaRPr lang="en-US" altLang="ja-JP" sz="1600" dirty="0">
              <a:latin typeface="Calibri" panose="020F0502020204030204" pitchFamily="34" charset="0"/>
              <a:ea typeface="メイリオ" panose="020B0604030504040204" pitchFamily="50" charset="-128"/>
              <a:cs typeface="メイリオ" panose="020B0604030504040204" pitchFamily="50" charset="-128"/>
            </a:endParaRPr>
          </a:p>
        </p:txBody>
      </p:sp>
      <p:sp>
        <p:nvSpPr>
          <p:cNvPr id="36" name="テキスト ボックス 53"/>
          <p:cNvSpPr txBox="1">
            <a:spLocks noChangeArrowheads="1"/>
          </p:cNvSpPr>
          <p:nvPr/>
        </p:nvSpPr>
        <p:spPr bwMode="auto">
          <a:xfrm>
            <a:off x="323528" y="5949280"/>
            <a:ext cx="1866345" cy="338554"/>
          </a:xfrm>
          <a:prstGeom prst="rect">
            <a:avLst/>
          </a:prstGeom>
          <a:noFill/>
          <a:ln w="9525">
            <a:noFill/>
            <a:miter lim="800000"/>
            <a:headEnd/>
            <a:tailEnd/>
          </a:ln>
        </p:spPr>
        <p:txBody>
          <a:bodyPr wrap="none">
            <a:spAutoFit/>
          </a:bodyPr>
          <a:lstStyle/>
          <a:p>
            <a:pPr>
              <a:defRPr/>
            </a:pPr>
            <a:r>
              <a:rPr lang="en-US" altLang="ja-JP" sz="1600" dirty="0" smtClean="0">
                <a:latin typeface="Calibri" panose="020F0502020204030204" pitchFamily="34" charset="0"/>
                <a:ea typeface="メイリオ" panose="020B0604030504040204" pitchFamily="50" charset="-128"/>
                <a:cs typeface="メイリオ" panose="020B0604030504040204" pitchFamily="50" charset="-128"/>
              </a:rPr>
              <a:t>ASTRO-H</a:t>
            </a:r>
            <a:r>
              <a:rPr lang="ja-JP" altLang="en-US" sz="1600" dirty="0">
                <a:latin typeface="Calibri" panose="020F0502020204030204" pitchFamily="34" charset="0"/>
                <a:ea typeface="メイリオ" panose="020B0604030504040204" pitchFamily="50" charset="-128"/>
                <a:cs typeface="メイリオ" panose="020B0604030504040204" pitchFamily="50" charset="-128"/>
              </a:rPr>
              <a:t> </a:t>
            </a:r>
            <a:r>
              <a:rPr lang="en-US" altLang="ja-JP" sz="1600" dirty="0" smtClean="0">
                <a:latin typeface="Calibri" panose="020F0502020204030204" pitchFamily="34" charset="0"/>
                <a:ea typeface="メイリオ" panose="020B0604030504040204" pitchFamily="50" charset="-128"/>
                <a:cs typeface="メイリオ" panose="020B0604030504040204" pitchFamily="50" charset="-128"/>
              </a:rPr>
              <a:t>SXS </a:t>
            </a:r>
            <a:r>
              <a:rPr lang="en-US" altLang="ja-JP" sz="1600" dirty="0" err="1">
                <a:latin typeface="Calibri" panose="020F0502020204030204" pitchFamily="34" charset="0"/>
                <a:ea typeface="メイリオ" panose="020B0604030504040204" pitchFamily="50" charset="-128"/>
                <a:cs typeface="メイリオ" panose="020B0604030504040204" pitchFamily="50" charset="-128"/>
              </a:rPr>
              <a:t>D</a:t>
            </a:r>
            <a:r>
              <a:rPr lang="en-US" altLang="ja-JP" sz="1600" dirty="0" err="1" smtClean="0">
                <a:latin typeface="Calibri" panose="020F0502020204030204" pitchFamily="34" charset="0"/>
                <a:ea typeface="メイリオ" panose="020B0604030504040204" pitchFamily="50" charset="-128"/>
                <a:cs typeface="メイリオ" panose="020B0604030504040204" pitchFamily="50" charset="-128"/>
              </a:rPr>
              <a:t>ewer</a:t>
            </a:r>
            <a:endParaRPr lang="en-US" altLang="ja-JP" sz="1600" dirty="0">
              <a:latin typeface="Calibri" panose="020F0502020204030204" pitchFamily="34" charset="0"/>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290155" y="838777"/>
            <a:ext cx="1866667" cy="1438095"/>
          </a:xfrm>
          <a:prstGeom prst="rect">
            <a:avLst/>
          </a:prstGeom>
        </p:spPr>
      </p:pic>
    </p:spTree>
    <p:extLst>
      <p:ext uri="{BB962C8B-B14F-4D97-AF65-F5344CB8AC3E}">
        <p14:creationId xmlns:p14="http://schemas.microsoft.com/office/powerpoint/2010/main" val="3633558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テキスト ボックス 3"/>
          <p:cNvSpPr txBox="1">
            <a:spLocks noChangeArrowheads="1"/>
          </p:cNvSpPr>
          <p:nvPr/>
        </p:nvSpPr>
        <p:spPr bwMode="auto">
          <a:xfrm>
            <a:off x="1619250" y="2420888"/>
            <a:ext cx="5905500" cy="1723549"/>
          </a:xfrm>
          <a:prstGeom prst="rect">
            <a:avLst/>
          </a:prstGeom>
          <a:noFill/>
          <a:ln w="9525">
            <a:noFill/>
            <a:miter lim="800000"/>
            <a:headEnd/>
            <a:tailEnd/>
          </a:ln>
        </p:spPr>
        <p:txBody>
          <a:bodyPr>
            <a:spAutoFit/>
          </a:bodyPr>
          <a:lstStyle/>
          <a:p>
            <a:pPr>
              <a:defRPr/>
            </a:pPr>
            <a:r>
              <a:rPr lang="ja-JP" altLang="en-US" sz="2800" dirty="0">
                <a:solidFill>
                  <a:srgbClr val="C00000"/>
                </a:solidFill>
                <a:latin typeface="Calibri" panose="020F0502020204030204" pitchFamily="34" charset="0"/>
                <a:cs typeface="Times New Roman" pitchFamily="18" charset="0"/>
              </a:rPr>
              <a:t>機械式冷凍機の開発</a:t>
            </a:r>
            <a:endParaRPr lang="en-US" altLang="ja-JP" sz="2800" dirty="0">
              <a:solidFill>
                <a:srgbClr val="C00000"/>
              </a:solidFill>
              <a:latin typeface="Calibri" panose="020F0502020204030204" pitchFamily="34" charset="0"/>
              <a:cs typeface="Times New Roman" pitchFamily="18" charset="0"/>
            </a:endParaRPr>
          </a:p>
          <a:p>
            <a:pPr marL="914400" lvl="1" indent="-457200">
              <a:buFont typeface="Arial" panose="020B0604020202020204" pitchFamily="34" charset="0"/>
              <a:buChar char="•"/>
              <a:defRPr/>
            </a:pPr>
            <a:r>
              <a:rPr lang="en-US" altLang="ja-JP" sz="2600" dirty="0">
                <a:latin typeface="Calibri" panose="020F0502020204030204" pitchFamily="34" charset="0"/>
              </a:rPr>
              <a:t>2</a:t>
            </a:r>
            <a:r>
              <a:rPr lang="ja-JP" altLang="en-US" sz="2600" dirty="0">
                <a:latin typeface="Calibri" panose="020F0502020204030204" pitchFamily="34" charset="0"/>
              </a:rPr>
              <a:t>段スターリング冷凍機</a:t>
            </a:r>
            <a:endParaRPr lang="en-US" altLang="ja-JP" sz="2600" dirty="0">
              <a:latin typeface="Calibri" panose="020F0502020204030204" pitchFamily="34" charset="0"/>
            </a:endParaRPr>
          </a:p>
          <a:p>
            <a:pPr marL="914400" lvl="1" indent="-457200">
              <a:buFont typeface="Arial" panose="020B0604020202020204" pitchFamily="34" charset="0"/>
              <a:buChar char="•"/>
              <a:defRPr/>
            </a:pPr>
            <a:r>
              <a:rPr lang="en-US" altLang="ja-JP" sz="2600" dirty="0">
                <a:latin typeface="Calibri" panose="020F0502020204030204" pitchFamily="34" charset="0"/>
              </a:rPr>
              <a:t>4K</a:t>
            </a:r>
            <a:r>
              <a:rPr lang="ja-JP" altLang="en-US" sz="2600" dirty="0">
                <a:latin typeface="Calibri" panose="020F0502020204030204" pitchFamily="34" charset="0"/>
              </a:rPr>
              <a:t>級ジュールトムソン冷凍機</a:t>
            </a:r>
            <a:endParaRPr lang="en-US" altLang="ja-JP" sz="2600" dirty="0">
              <a:latin typeface="Calibri" panose="020F0502020204030204" pitchFamily="34" charset="0"/>
            </a:endParaRPr>
          </a:p>
          <a:p>
            <a:pPr marL="914400" lvl="1" indent="-457200">
              <a:buFont typeface="Arial" panose="020B0604020202020204" pitchFamily="34" charset="0"/>
              <a:buChar char="•"/>
              <a:defRPr/>
            </a:pPr>
            <a:r>
              <a:rPr lang="en-US" altLang="ja-JP" sz="2600" dirty="0">
                <a:latin typeface="Calibri" panose="020F0502020204030204" pitchFamily="34" charset="0"/>
              </a:rPr>
              <a:t>1K</a:t>
            </a:r>
            <a:r>
              <a:rPr lang="ja-JP" altLang="en-US" sz="2600" dirty="0">
                <a:latin typeface="Calibri" panose="020F0502020204030204" pitchFamily="34" charset="0"/>
              </a:rPr>
              <a:t>級ジュールトムソン冷凍機</a:t>
            </a:r>
            <a:endParaRPr lang="en-US" altLang="ja-JP" sz="2600" dirty="0">
              <a:latin typeface="Calibri" panose="020F0502020204030204" pitchFamily="34" charset="0"/>
            </a:endParaRPr>
          </a:p>
        </p:txBody>
      </p:sp>
      <p:sp>
        <p:nvSpPr>
          <p:cNvPr id="2" name="日付プレースホルダー 1"/>
          <p:cNvSpPr>
            <a:spLocks noGrp="1"/>
          </p:cNvSpPr>
          <p:nvPr>
            <p:ph type="dt" sz="half" idx="10"/>
          </p:nvPr>
        </p:nvSpPr>
        <p:spPr/>
        <p:txBody>
          <a:bodyPr/>
          <a:lstStyle/>
          <a:p>
            <a:r>
              <a:rPr kumimoji="1" lang="en-US" altLang="ja-JP" smtClean="0"/>
              <a:t>2014/12/3</a:t>
            </a:r>
            <a:endParaRPr kumimoji="1" lang="ja-JP" altLang="en-US"/>
          </a:p>
        </p:txBody>
      </p:sp>
      <p:sp>
        <p:nvSpPr>
          <p:cNvPr id="3" name="フッター プレースホルダー 2"/>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a:p>
        </p:txBody>
      </p:sp>
      <p:sp>
        <p:nvSpPr>
          <p:cNvPr id="4" name="スライド番号プレースホルダー 3"/>
          <p:cNvSpPr>
            <a:spLocks noGrp="1"/>
          </p:cNvSpPr>
          <p:nvPr>
            <p:ph type="sldNum" sz="quarter" idx="11"/>
          </p:nvPr>
        </p:nvSpPr>
        <p:spPr/>
        <p:txBody>
          <a:bodyPr/>
          <a:lstStyle/>
          <a:p>
            <a:fld id="{8E2604DD-68A4-496D-9641-23351E0C8AB9}" type="slidenum">
              <a:rPr kumimoji="1" lang="ja-JP" altLang="en-US" smtClean="0"/>
              <a:t>4</a:t>
            </a:fld>
            <a:endParaRPr kumimoji="1" lang="ja-JP" altLang="en-US"/>
          </a:p>
        </p:txBody>
      </p:sp>
    </p:spTree>
    <p:extLst>
      <p:ext uri="{BB962C8B-B14F-4D97-AF65-F5344CB8AC3E}">
        <p14:creationId xmlns:p14="http://schemas.microsoft.com/office/powerpoint/2010/main" val="1118287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30683" y="49758"/>
            <a:ext cx="8213725" cy="642938"/>
          </a:xfrm>
        </p:spPr>
        <p:txBody>
          <a:bodyPr/>
          <a:lstStyle/>
          <a:p>
            <a:pPr eaLnBrk="1" hangingPunct="1"/>
            <a:r>
              <a:rPr lang="en-US" altLang="ja-JP" sz="2800" dirty="0" smtClean="0">
                <a:latin typeface="+mj-ea"/>
                <a:cs typeface="メイリオ" panose="020B0604030504040204" pitchFamily="50" charset="-128"/>
              </a:rPr>
              <a:t>20K</a:t>
            </a:r>
            <a:r>
              <a:rPr lang="ja-JP" altLang="en-US" sz="2800" dirty="0" smtClean="0">
                <a:latin typeface="+mj-ea"/>
                <a:cs typeface="メイリオ" panose="020B0604030504040204" pitchFamily="50" charset="-128"/>
              </a:rPr>
              <a:t>級</a:t>
            </a:r>
            <a:r>
              <a:rPr lang="en-US" altLang="ja-JP" sz="2800" dirty="0" smtClean="0">
                <a:latin typeface="+mj-ea"/>
                <a:cs typeface="メイリオ" panose="020B0604030504040204" pitchFamily="50" charset="-128"/>
              </a:rPr>
              <a:t>2</a:t>
            </a:r>
            <a:r>
              <a:rPr lang="ja-JP" altLang="en-US" sz="2800" dirty="0" smtClean="0">
                <a:latin typeface="+mj-ea"/>
                <a:cs typeface="メイリオ" panose="020B0604030504040204" pitchFamily="50" charset="-128"/>
              </a:rPr>
              <a:t>段スターリング冷凍機の開発</a:t>
            </a:r>
          </a:p>
        </p:txBody>
      </p:sp>
      <p:sp>
        <p:nvSpPr>
          <p:cNvPr id="10251" name="テキスト ボックス 17"/>
          <p:cNvSpPr txBox="1">
            <a:spLocks noChangeArrowheads="1"/>
          </p:cNvSpPr>
          <p:nvPr/>
        </p:nvSpPr>
        <p:spPr bwMode="auto">
          <a:xfrm>
            <a:off x="7938" y="836712"/>
            <a:ext cx="4852094" cy="5632311"/>
          </a:xfrm>
          <a:prstGeom prst="rect">
            <a:avLst/>
          </a:prstGeom>
          <a:noFill/>
          <a:ln w="9525">
            <a:noFill/>
            <a:miter lim="800000"/>
            <a:headEnd/>
            <a:tailEnd/>
          </a:ln>
        </p:spPr>
        <p:txBody>
          <a:bodyPr wrap="square">
            <a:spAutoFit/>
          </a:bodyPr>
          <a:lstStyle/>
          <a:p>
            <a:pPr marL="285750" lvl="1" indent="-285750">
              <a:buFont typeface="Wingdings" pitchFamily="2" charset="2"/>
              <a:buChar char="l"/>
              <a:defRPr/>
            </a:pPr>
            <a:r>
              <a:rPr lang="ja-JP" altLang="en-US" dirty="0">
                <a:latin typeface="Calibri" panose="020F0502020204030204" pitchFamily="34" charset="0"/>
                <a:cs typeface="Times New Roman" pitchFamily="18" charset="0"/>
              </a:rPr>
              <a:t>あかり用</a:t>
            </a:r>
            <a:r>
              <a:rPr lang="en-US" altLang="ja-JP" dirty="0">
                <a:latin typeface="Calibri" panose="020F0502020204030204" pitchFamily="34" charset="0"/>
                <a:cs typeface="Times New Roman" pitchFamily="18" charset="0"/>
              </a:rPr>
              <a:t>2ST</a:t>
            </a:r>
            <a:r>
              <a:rPr lang="ja-JP" altLang="en-US" dirty="0">
                <a:latin typeface="Calibri" panose="020F0502020204030204" pitchFamily="34" charset="0"/>
                <a:cs typeface="Times New Roman" pitchFamily="18" charset="0"/>
              </a:rPr>
              <a:t>冷凍機から</a:t>
            </a:r>
            <a:r>
              <a:rPr lang="ja-JP" altLang="en-US" dirty="0">
                <a:solidFill>
                  <a:srgbClr val="FF0000"/>
                </a:solidFill>
                <a:latin typeface="Calibri" panose="020F0502020204030204" pitchFamily="34" charset="0"/>
                <a:cs typeface="Times New Roman" pitchFamily="18" charset="0"/>
              </a:rPr>
              <a:t>さらに高い冷却能力、高信頼性、低擾乱</a:t>
            </a:r>
            <a:r>
              <a:rPr lang="ja-JP" altLang="en-US" dirty="0">
                <a:latin typeface="Calibri" panose="020F0502020204030204" pitchFamily="34" charset="0"/>
                <a:cs typeface="Times New Roman" pitchFamily="18" charset="0"/>
              </a:rPr>
              <a:t>を目指して開発</a:t>
            </a:r>
            <a:r>
              <a:rPr lang="ja-JP" altLang="en-US" dirty="0" smtClean="0">
                <a:latin typeface="Calibri" panose="020F0502020204030204" pitchFamily="34" charset="0"/>
                <a:cs typeface="Times New Roman" pitchFamily="18" charset="0"/>
              </a:rPr>
              <a:t>。</a:t>
            </a:r>
            <a:endParaRPr lang="en-US" altLang="ja-JP" dirty="0" smtClean="0">
              <a:latin typeface="Calibri" panose="020F0502020204030204" pitchFamily="34" charset="0"/>
              <a:cs typeface="Times New Roman" pitchFamily="18" charset="0"/>
            </a:endParaRPr>
          </a:p>
          <a:p>
            <a:pPr marL="285750" lvl="1" indent="-285750">
              <a:buFont typeface="Wingdings" pitchFamily="2" charset="2"/>
              <a:buChar char="l"/>
              <a:defRPr/>
            </a:pPr>
            <a:r>
              <a:rPr lang="en-US" altLang="ja-JP" dirty="0" smtClean="0">
                <a:latin typeface="Calibri" panose="020F0502020204030204" pitchFamily="34" charset="0"/>
                <a:cs typeface="Times New Roman" pitchFamily="18" charset="0"/>
              </a:rPr>
              <a:t>Astro-H/SXS</a:t>
            </a:r>
            <a:r>
              <a:rPr lang="ja-JP" altLang="en-US" dirty="0">
                <a:latin typeface="Calibri" panose="020F0502020204030204" pitchFamily="34" charset="0"/>
                <a:cs typeface="Times New Roman" pitchFamily="18" charset="0"/>
              </a:rPr>
              <a:t>搭載に向け、</a:t>
            </a:r>
            <a:r>
              <a:rPr lang="en-US" altLang="ja-JP" dirty="0">
                <a:latin typeface="Calibri" panose="020F0502020204030204" pitchFamily="34" charset="0"/>
                <a:cs typeface="Times New Roman" pitchFamily="18" charset="0"/>
              </a:rPr>
              <a:t>FM</a:t>
            </a:r>
            <a:r>
              <a:rPr lang="ja-JP" altLang="en-US" dirty="0">
                <a:latin typeface="Calibri" panose="020F0502020204030204" pitchFamily="34" charset="0"/>
                <a:cs typeface="Times New Roman" pitchFamily="18" charset="0"/>
              </a:rPr>
              <a:t>品の製造・組立及び冷却試験を実施</a:t>
            </a:r>
            <a:r>
              <a:rPr lang="ja-JP" altLang="en-US" dirty="0" smtClean="0">
                <a:latin typeface="Calibri" panose="020F0502020204030204" pitchFamily="34" charset="0"/>
                <a:cs typeface="Times New Roman" pitchFamily="18" charset="0"/>
              </a:rPr>
              <a:t>。</a:t>
            </a:r>
            <a:endParaRPr lang="en-US" altLang="ja-JP" dirty="0">
              <a:latin typeface="Calibri" panose="020F0502020204030204" pitchFamily="34" charset="0"/>
              <a:cs typeface="Times New Roman" pitchFamily="18" charset="0"/>
            </a:endParaRPr>
          </a:p>
          <a:p>
            <a:pPr marL="285750" indent="-285750">
              <a:buFont typeface="Wingdings" pitchFamily="2" charset="2"/>
              <a:buChar char="l"/>
              <a:defRPr/>
            </a:pPr>
            <a:r>
              <a:rPr lang="ja-JP" altLang="en-US" dirty="0">
                <a:solidFill>
                  <a:srgbClr val="C00000"/>
                </a:solidFill>
                <a:latin typeface="Calibri" panose="020F0502020204030204" pitchFamily="34" charset="0"/>
                <a:cs typeface="Times New Roman" pitchFamily="18" charset="0"/>
              </a:rPr>
              <a:t>要求</a:t>
            </a:r>
            <a:r>
              <a:rPr lang="ja-JP" altLang="en-US" dirty="0" smtClean="0">
                <a:solidFill>
                  <a:srgbClr val="C00000"/>
                </a:solidFill>
                <a:latin typeface="Calibri" panose="020F0502020204030204" pitchFamily="34" charset="0"/>
                <a:cs typeface="Times New Roman" pitchFamily="18" charset="0"/>
              </a:rPr>
              <a:t>仕様</a:t>
            </a:r>
            <a:endParaRPr lang="en-US" altLang="ja-JP" dirty="0">
              <a:solidFill>
                <a:srgbClr val="C00000"/>
              </a:solidFill>
              <a:latin typeface="Calibri" panose="020F0502020204030204" pitchFamily="34" charset="0"/>
              <a:cs typeface="Times New Roman" pitchFamily="18" charset="0"/>
            </a:endParaRPr>
          </a:p>
          <a:p>
            <a:pPr marL="540000" indent="-180000">
              <a:buFont typeface="Arial" panose="020B0604020202020204" pitchFamily="34" charset="0"/>
              <a:buChar char="•"/>
              <a:defRPr/>
            </a:pPr>
            <a:r>
              <a:rPr lang="ja-JP" altLang="en-US" dirty="0" smtClean="0">
                <a:latin typeface="Calibri" panose="020F0502020204030204" pitchFamily="34" charset="0"/>
                <a:cs typeface="Times New Roman" pitchFamily="18" charset="0"/>
              </a:rPr>
              <a:t>寿命</a:t>
            </a:r>
            <a:r>
              <a:rPr lang="en-US" altLang="ja-JP" dirty="0">
                <a:latin typeface="Calibri" panose="020F0502020204030204" pitchFamily="34" charset="0"/>
                <a:cs typeface="Times New Roman" pitchFamily="18" charset="0"/>
              </a:rPr>
              <a:t>: 3</a:t>
            </a:r>
            <a:r>
              <a:rPr lang="ja-JP" altLang="en-US" dirty="0">
                <a:latin typeface="Calibri" panose="020F0502020204030204" pitchFamily="34" charset="0"/>
                <a:cs typeface="Times New Roman" pitchFamily="18" charset="0"/>
              </a:rPr>
              <a:t>年以上 </a:t>
            </a:r>
            <a:r>
              <a:rPr lang="en-US" altLang="ja-JP" dirty="0">
                <a:latin typeface="Calibri" panose="020F0502020204030204" pitchFamily="34" charset="0"/>
                <a:cs typeface="Times New Roman" pitchFamily="18" charset="0"/>
              </a:rPr>
              <a:t>(</a:t>
            </a:r>
            <a:r>
              <a:rPr lang="ja-JP" altLang="en-US" dirty="0">
                <a:latin typeface="Calibri" panose="020F0502020204030204" pitchFamily="34" charset="0"/>
                <a:cs typeface="Times New Roman" pitchFamily="18" charset="0"/>
              </a:rPr>
              <a:t>目標</a:t>
            </a:r>
            <a:r>
              <a:rPr lang="en-US" altLang="ja-JP" dirty="0">
                <a:latin typeface="Calibri" panose="020F0502020204030204" pitchFamily="34" charset="0"/>
                <a:cs typeface="Times New Roman" pitchFamily="18" charset="0"/>
              </a:rPr>
              <a:t>5</a:t>
            </a:r>
            <a:r>
              <a:rPr lang="ja-JP" altLang="en-US" dirty="0">
                <a:latin typeface="Calibri" panose="020F0502020204030204" pitchFamily="34" charset="0"/>
                <a:cs typeface="Times New Roman" pitchFamily="18" charset="0"/>
              </a:rPr>
              <a:t>年</a:t>
            </a:r>
            <a:r>
              <a:rPr lang="en-US" altLang="ja-JP" dirty="0" smtClean="0">
                <a:latin typeface="Calibri" panose="020F0502020204030204" pitchFamily="34" charset="0"/>
                <a:cs typeface="Times New Roman" pitchFamily="18" charset="0"/>
              </a:rPr>
              <a:t>)</a:t>
            </a:r>
          </a:p>
          <a:p>
            <a:pPr marL="540000" indent="-180000">
              <a:buFont typeface="Arial" panose="020B0604020202020204" pitchFamily="34" charset="0"/>
              <a:buChar char="•"/>
              <a:defRPr/>
            </a:pPr>
            <a:r>
              <a:rPr lang="ja-JP" altLang="en-US" dirty="0" smtClean="0">
                <a:latin typeface="Calibri" panose="020F0502020204030204" pitchFamily="34" charset="0"/>
                <a:cs typeface="Times New Roman" pitchFamily="18" charset="0"/>
              </a:rPr>
              <a:t>冷凍</a:t>
            </a:r>
            <a:r>
              <a:rPr lang="ja-JP" altLang="en-US" dirty="0">
                <a:latin typeface="Calibri" panose="020F0502020204030204" pitchFamily="34" charset="0"/>
                <a:cs typeface="Times New Roman" pitchFamily="18" charset="0"/>
              </a:rPr>
              <a:t>能力</a:t>
            </a:r>
            <a:r>
              <a:rPr lang="en-US" altLang="ja-JP" dirty="0">
                <a:latin typeface="Calibri" panose="020F0502020204030204" pitchFamily="34" charset="0"/>
                <a:cs typeface="Times New Roman" pitchFamily="18" charset="0"/>
              </a:rPr>
              <a:t>: 200mW</a:t>
            </a:r>
            <a:r>
              <a:rPr lang="ja-JP" altLang="en-US" dirty="0">
                <a:latin typeface="Calibri" panose="020F0502020204030204" pitchFamily="34" charset="0"/>
                <a:cs typeface="Times New Roman" pitchFamily="18" charset="0"/>
              </a:rPr>
              <a:t>以上 </a:t>
            </a:r>
            <a:r>
              <a:rPr lang="en-US" altLang="ja-JP" dirty="0">
                <a:latin typeface="Calibri" panose="020F0502020204030204" pitchFamily="34" charset="0"/>
                <a:cs typeface="Times New Roman" pitchFamily="18" charset="0"/>
              </a:rPr>
              <a:t>(20K</a:t>
            </a:r>
            <a:r>
              <a:rPr lang="en-US" altLang="ja-JP" dirty="0" smtClean="0">
                <a:latin typeface="Calibri" panose="020F0502020204030204" pitchFamily="34" charset="0"/>
                <a:cs typeface="Times New Roman" pitchFamily="18" charset="0"/>
              </a:rPr>
              <a:t>)</a:t>
            </a:r>
          </a:p>
          <a:p>
            <a:pPr marL="540000" indent="-180000">
              <a:buFont typeface="Arial" panose="020B0604020202020204" pitchFamily="34" charset="0"/>
              <a:buChar char="•"/>
              <a:defRPr/>
            </a:pPr>
            <a:r>
              <a:rPr lang="ja-JP" altLang="en-US" dirty="0" smtClean="0">
                <a:latin typeface="Calibri" panose="020F0502020204030204" pitchFamily="34" charset="0"/>
                <a:cs typeface="Times New Roman" pitchFamily="18" charset="0"/>
              </a:rPr>
              <a:t>低擾乱化</a:t>
            </a:r>
            <a:endParaRPr lang="en-US" altLang="ja-JP" dirty="0">
              <a:latin typeface="Calibri" panose="020F0502020204030204" pitchFamily="34" charset="0"/>
              <a:cs typeface="Times New Roman" pitchFamily="18" charset="0"/>
            </a:endParaRPr>
          </a:p>
          <a:p>
            <a:pPr marL="540000" indent="-180000">
              <a:buFont typeface="Arial" panose="020B0604020202020204" pitchFamily="34" charset="0"/>
              <a:buChar char="•"/>
              <a:defRPr/>
            </a:pPr>
            <a:r>
              <a:rPr lang="ja-JP" altLang="en-US" dirty="0" smtClean="0">
                <a:latin typeface="Calibri" panose="020F0502020204030204" pitchFamily="34" charset="0"/>
                <a:cs typeface="Times New Roman" pitchFamily="18" charset="0"/>
              </a:rPr>
              <a:t>駆動</a:t>
            </a:r>
            <a:r>
              <a:rPr lang="ja-JP" altLang="en-US" dirty="0">
                <a:latin typeface="Calibri" panose="020F0502020204030204" pitchFamily="34" charset="0"/>
                <a:cs typeface="Times New Roman" pitchFamily="18" charset="0"/>
              </a:rPr>
              <a:t>周波数</a:t>
            </a:r>
            <a:r>
              <a:rPr lang="en-US" altLang="ja-JP" dirty="0">
                <a:latin typeface="Calibri" panose="020F0502020204030204" pitchFamily="34" charset="0"/>
                <a:cs typeface="Times New Roman" pitchFamily="18" charset="0"/>
              </a:rPr>
              <a:t>: 15Hz</a:t>
            </a:r>
          </a:p>
          <a:p>
            <a:pPr marL="285750" indent="-285750">
              <a:buFont typeface="Wingdings" pitchFamily="2" charset="2"/>
              <a:buChar char="l"/>
              <a:defRPr/>
            </a:pPr>
            <a:r>
              <a:rPr lang="ja-JP" altLang="en-US" dirty="0" smtClean="0">
                <a:solidFill>
                  <a:srgbClr val="C00000"/>
                </a:solidFill>
                <a:latin typeface="Calibri" panose="020F0502020204030204" pitchFamily="34" charset="0"/>
                <a:cs typeface="Times New Roman" pitchFamily="18" charset="0"/>
              </a:rPr>
              <a:t>特徴</a:t>
            </a:r>
            <a:endParaRPr lang="en-US" altLang="ja-JP" dirty="0">
              <a:solidFill>
                <a:srgbClr val="C00000"/>
              </a:solidFill>
              <a:latin typeface="Calibri" panose="020F0502020204030204" pitchFamily="34" charset="0"/>
              <a:cs typeface="Times New Roman" pitchFamily="18" charset="0"/>
            </a:endParaRPr>
          </a:p>
          <a:p>
            <a:pPr marL="540000" indent="-180000">
              <a:buFont typeface="Arial" panose="020B0604020202020204" pitchFamily="34" charset="0"/>
              <a:buChar char="•"/>
              <a:defRPr/>
            </a:pPr>
            <a:r>
              <a:rPr lang="ja-JP" altLang="en-US" dirty="0" smtClean="0">
                <a:latin typeface="Calibri" panose="020F0502020204030204" pitchFamily="34" charset="0"/>
                <a:cs typeface="Times New Roman" pitchFamily="18" charset="0"/>
              </a:rPr>
              <a:t>ディスプレーサ</a:t>
            </a:r>
            <a:r>
              <a:rPr lang="ja-JP" altLang="en-US" dirty="0">
                <a:latin typeface="Calibri" panose="020F0502020204030204" pitchFamily="34" charset="0"/>
                <a:cs typeface="Times New Roman" pitchFamily="18" charset="0"/>
              </a:rPr>
              <a:t>支持構造改良による機械摩耗</a:t>
            </a:r>
            <a:r>
              <a:rPr lang="ja-JP" altLang="en-US" dirty="0" smtClean="0">
                <a:latin typeface="Calibri" panose="020F0502020204030204" pitchFamily="34" charset="0"/>
                <a:cs typeface="Times New Roman" pitchFamily="18" charset="0"/>
              </a:rPr>
              <a:t>低減（コールドヘッド側）</a:t>
            </a:r>
            <a:endParaRPr lang="en-US" altLang="ja-JP" dirty="0" smtClean="0">
              <a:latin typeface="Calibri" panose="020F0502020204030204" pitchFamily="34" charset="0"/>
              <a:cs typeface="Times New Roman" pitchFamily="18" charset="0"/>
            </a:endParaRPr>
          </a:p>
          <a:p>
            <a:pPr marL="540000" indent="-180000">
              <a:buFont typeface="Arial" panose="020B0604020202020204" pitchFamily="34" charset="0"/>
              <a:buChar char="•"/>
              <a:defRPr/>
            </a:pPr>
            <a:r>
              <a:rPr lang="ja-JP" altLang="en-US" dirty="0" smtClean="0">
                <a:latin typeface="Calibri" panose="020F0502020204030204" pitchFamily="34" charset="0"/>
                <a:cs typeface="Times New Roman" pitchFamily="18" charset="0"/>
              </a:rPr>
              <a:t>構成</a:t>
            </a:r>
            <a:r>
              <a:rPr lang="ja-JP" altLang="en-US" dirty="0">
                <a:latin typeface="Calibri" panose="020F0502020204030204" pitchFamily="34" charset="0"/>
                <a:cs typeface="Times New Roman" pitchFamily="18" charset="0"/>
              </a:rPr>
              <a:t>部品のアウトガス低減</a:t>
            </a:r>
            <a:r>
              <a:rPr lang="ja-JP" altLang="en-US" dirty="0" smtClean="0">
                <a:latin typeface="Calibri" panose="020F0502020204030204" pitchFamily="34" charset="0"/>
                <a:cs typeface="Times New Roman" pitchFamily="18" charset="0"/>
              </a:rPr>
              <a:t>対策</a:t>
            </a:r>
            <a:endParaRPr lang="en-US" altLang="ja-JP" dirty="0" smtClean="0">
              <a:latin typeface="Calibri" panose="020F0502020204030204" pitchFamily="34" charset="0"/>
              <a:cs typeface="Times New Roman" pitchFamily="18" charset="0"/>
            </a:endParaRPr>
          </a:p>
          <a:p>
            <a:pPr marL="540000" indent="-180000">
              <a:buFont typeface="Arial" panose="020B0604020202020204" pitchFamily="34" charset="0"/>
              <a:buChar char="•"/>
              <a:defRPr/>
            </a:pPr>
            <a:r>
              <a:rPr lang="ja-JP" altLang="en-US" dirty="0" smtClean="0">
                <a:latin typeface="Calibri" panose="020F0502020204030204" pitchFamily="34" charset="0"/>
                <a:cs typeface="Times New Roman" pitchFamily="18" charset="0"/>
              </a:rPr>
              <a:t>ベアリング</a:t>
            </a:r>
            <a:r>
              <a:rPr lang="ja-JP" altLang="en-US" dirty="0">
                <a:latin typeface="Calibri" panose="020F0502020204030204" pitchFamily="34" charset="0"/>
                <a:cs typeface="Times New Roman" pitchFamily="18" charset="0"/>
              </a:rPr>
              <a:t>の隙間寸法管理による擾乱</a:t>
            </a:r>
            <a:r>
              <a:rPr lang="ja-JP" altLang="en-US" dirty="0" smtClean="0">
                <a:latin typeface="Calibri" panose="020F0502020204030204" pitchFamily="34" charset="0"/>
                <a:cs typeface="Times New Roman" pitchFamily="18" charset="0"/>
              </a:rPr>
              <a:t>管理</a:t>
            </a:r>
            <a:endParaRPr lang="en-US" altLang="ja-JP" dirty="0" smtClean="0">
              <a:latin typeface="Calibri" panose="020F0502020204030204" pitchFamily="34" charset="0"/>
              <a:cs typeface="Times New Roman" pitchFamily="18" charset="0"/>
            </a:endParaRPr>
          </a:p>
          <a:p>
            <a:pPr marL="540000" indent="-180000">
              <a:buFont typeface="Arial" panose="020B0604020202020204" pitchFamily="34" charset="0"/>
              <a:buChar char="•"/>
              <a:defRPr/>
            </a:pPr>
            <a:r>
              <a:rPr lang="ja-JP" altLang="en-US" dirty="0" smtClean="0">
                <a:latin typeface="Calibri" panose="020F0502020204030204" pitchFamily="34" charset="0"/>
                <a:cs typeface="Times New Roman" pitchFamily="18" charset="0"/>
              </a:rPr>
              <a:t>ガス</a:t>
            </a:r>
            <a:r>
              <a:rPr lang="ja-JP" altLang="en-US" dirty="0">
                <a:latin typeface="Calibri" panose="020F0502020204030204" pitchFamily="34" charset="0"/>
                <a:cs typeface="Times New Roman" pitchFamily="18" charset="0"/>
              </a:rPr>
              <a:t>精製基準見直し・</a:t>
            </a:r>
            <a:r>
              <a:rPr lang="en-US" altLang="ja-JP" dirty="0">
                <a:latin typeface="Calibri" panose="020F0502020204030204" pitchFamily="34" charset="0"/>
                <a:cs typeface="Times New Roman" pitchFamily="18" charset="0"/>
              </a:rPr>
              <a:t>He</a:t>
            </a:r>
            <a:r>
              <a:rPr lang="ja-JP" altLang="en-US" dirty="0">
                <a:latin typeface="Calibri" panose="020F0502020204030204" pitchFamily="34" charset="0"/>
                <a:cs typeface="Times New Roman" pitchFamily="18" charset="0"/>
              </a:rPr>
              <a:t>ガス封入前の初期駆動による不純ガス除去工程を追加</a:t>
            </a:r>
            <a:endParaRPr lang="en-US" altLang="ja-JP" dirty="0">
              <a:latin typeface="Calibri" panose="020F0502020204030204" pitchFamily="34" charset="0"/>
              <a:cs typeface="Times New Roman" pitchFamily="18" charset="0"/>
            </a:endParaRPr>
          </a:p>
          <a:p>
            <a:pPr marL="285750" indent="-285750">
              <a:buFont typeface="Wingdings" pitchFamily="2" charset="2"/>
              <a:buChar char="l"/>
              <a:defRPr/>
            </a:pPr>
            <a:r>
              <a:rPr lang="ja-JP" altLang="en-US" dirty="0" smtClean="0">
                <a:solidFill>
                  <a:srgbClr val="C00000"/>
                </a:solidFill>
                <a:latin typeface="Calibri" panose="020F0502020204030204" pitchFamily="34" charset="0"/>
                <a:cs typeface="Times New Roman" pitchFamily="18" charset="0"/>
              </a:rPr>
              <a:t>開発状況</a:t>
            </a:r>
            <a:endParaRPr lang="en-US" altLang="ja-JP" dirty="0">
              <a:solidFill>
                <a:srgbClr val="C00000"/>
              </a:solidFill>
              <a:latin typeface="Calibri" panose="020F0502020204030204" pitchFamily="34" charset="0"/>
              <a:cs typeface="Times New Roman" pitchFamily="18" charset="0"/>
            </a:endParaRPr>
          </a:p>
          <a:p>
            <a:pPr marL="180000">
              <a:defRPr/>
            </a:pPr>
            <a:r>
              <a:rPr lang="en-US" altLang="ja-JP" dirty="0" smtClean="0">
                <a:latin typeface="Calibri" panose="020F0502020204030204" pitchFamily="34" charset="0"/>
                <a:cs typeface="Times New Roman" pitchFamily="18" charset="0"/>
              </a:rPr>
              <a:t>4K-JT</a:t>
            </a:r>
            <a:r>
              <a:rPr lang="ja-JP" altLang="en-US" dirty="0" smtClean="0">
                <a:latin typeface="Calibri" panose="020F0502020204030204" pitchFamily="34" charset="0"/>
                <a:cs typeface="Times New Roman" pitchFamily="18" charset="0"/>
              </a:rPr>
              <a:t>連続運転試験の予冷機として使用。総駆動</a:t>
            </a:r>
            <a:r>
              <a:rPr lang="ja-JP" altLang="en-US" dirty="0">
                <a:latin typeface="Calibri" panose="020F0502020204030204" pitchFamily="34" charset="0"/>
                <a:cs typeface="Times New Roman" pitchFamily="18" charset="0"/>
              </a:rPr>
              <a:t>時間</a:t>
            </a:r>
            <a:r>
              <a:rPr lang="en-US" altLang="ja-JP" dirty="0" smtClean="0">
                <a:latin typeface="Calibri" panose="020F0502020204030204" pitchFamily="34" charset="0"/>
                <a:cs typeface="Times New Roman" pitchFamily="18" charset="0"/>
              </a:rPr>
              <a:t>3</a:t>
            </a:r>
            <a:r>
              <a:rPr lang="ja-JP" altLang="en-US" dirty="0" smtClean="0">
                <a:latin typeface="Calibri" panose="020F0502020204030204" pitchFamily="34" charset="0"/>
                <a:cs typeface="Times New Roman" pitchFamily="18" charset="0"/>
              </a:rPr>
              <a:t>年経過したが、大きな性能劣化は起こらず。</a:t>
            </a:r>
            <a:endParaRPr lang="en-US" altLang="ja-JP" dirty="0">
              <a:latin typeface="Calibri" panose="020F0502020204030204" pitchFamily="34" charset="0"/>
              <a:cs typeface="Times New Roman" pitchFamily="18" charset="0"/>
            </a:endParaRPr>
          </a:p>
        </p:txBody>
      </p:sp>
      <p:pic>
        <p:nvPicPr>
          <p:cNvPr id="10244" name="Picture 151" descr="2stem_cp_90w"/>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64" b="6321"/>
          <a:stretch/>
        </p:blipFill>
        <p:spPr bwMode="auto">
          <a:xfrm>
            <a:off x="5020378" y="3645024"/>
            <a:ext cx="4027826"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付プレースホルダー 1"/>
          <p:cNvSpPr>
            <a:spLocks noGrp="1"/>
          </p:cNvSpPr>
          <p:nvPr>
            <p:ph type="dt" sz="half" idx="10"/>
          </p:nvPr>
        </p:nvSpPr>
        <p:spPr/>
        <p:txBody>
          <a:bodyPr/>
          <a:lstStyle/>
          <a:p>
            <a:r>
              <a:rPr kumimoji="1" lang="en-US" altLang="ja-JP" smtClean="0"/>
              <a:t>2014/12/3</a:t>
            </a:r>
            <a:endParaRPr kumimoji="1" lang="ja-JP" altLang="en-US"/>
          </a:p>
        </p:txBody>
      </p:sp>
      <p:sp>
        <p:nvSpPr>
          <p:cNvPr id="3" name="フッター プレースホルダー 2"/>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a:p>
        </p:txBody>
      </p:sp>
      <p:sp>
        <p:nvSpPr>
          <p:cNvPr id="5" name="スライド番号プレースホルダー 4"/>
          <p:cNvSpPr>
            <a:spLocks noGrp="1"/>
          </p:cNvSpPr>
          <p:nvPr>
            <p:ph type="sldNum" sz="quarter" idx="11"/>
          </p:nvPr>
        </p:nvSpPr>
        <p:spPr/>
        <p:txBody>
          <a:bodyPr/>
          <a:lstStyle/>
          <a:p>
            <a:fld id="{8E2604DD-68A4-496D-9641-23351E0C8AB9}" type="slidenum">
              <a:rPr kumimoji="1" lang="ja-JP" altLang="en-US" smtClean="0"/>
              <a:t>5</a:t>
            </a:fld>
            <a:endParaRPr kumimoji="1" lang="ja-JP" altLang="en-US"/>
          </a:p>
        </p:txBody>
      </p:sp>
      <p:pic>
        <p:nvPicPr>
          <p:cNvPr id="4" name="図 3"/>
          <p:cNvPicPr>
            <a:picLocks noChangeAspect="1"/>
          </p:cNvPicPr>
          <p:nvPr/>
        </p:nvPicPr>
        <p:blipFill rotWithShape="1">
          <a:blip r:embed="rId3"/>
          <a:srcRect l="2463" t="3273" r="3199" b="4951"/>
          <a:stretch/>
        </p:blipFill>
        <p:spPr>
          <a:xfrm>
            <a:off x="5303476" y="908720"/>
            <a:ext cx="3710986" cy="2664297"/>
          </a:xfrm>
          <a:prstGeom prst="rect">
            <a:avLst/>
          </a:prstGeom>
        </p:spPr>
      </p:pic>
    </p:spTree>
    <p:extLst>
      <p:ext uri="{BB962C8B-B14F-4D97-AF65-F5344CB8AC3E}">
        <p14:creationId xmlns:p14="http://schemas.microsoft.com/office/powerpoint/2010/main" val="2551198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7"/>
          <p:cNvSpPr txBox="1">
            <a:spLocks noChangeArrowheads="1"/>
          </p:cNvSpPr>
          <p:nvPr/>
        </p:nvSpPr>
        <p:spPr bwMode="auto">
          <a:xfrm>
            <a:off x="-4763" y="836712"/>
            <a:ext cx="5656263" cy="5309146"/>
          </a:xfrm>
          <a:prstGeom prst="rect">
            <a:avLst/>
          </a:prstGeom>
          <a:noFill/>
          <a:ln w="9525">
            <a:noFill/>
            <a:miter lim="800000"/>
            <a:headEnd/>
            <a:tailEnd/>
          </a:ln>
        </p:spPr>
        <p:txBody>
          <a:bodyPr wrap="square">
            <a:spAutoFit/>
          </a:bodyPr>
          <a:lstStyle/>
          <a:p>
            <a:pPr marL="285750" indent="-285750">
              <a:buFont typeface="Wingdings" pitchFamily="2" charset="2"/>
              <a:buChar char="l"/>
              <a:defRPr/>
            </a:pPr>
            <a:r>
              <a:rPr lang="en-US" altLang="ja-JP" dirty="0" smtClean="0">
                <a:latin typeface="Calibri" panose="020F0502020204030204" pitchFamily="34" charset="0"/>
                <a:cs typeface="Times New Roman" pitchFamily="18" charset="0"/>
              </a:rPr>
              <a:t>SMILES </a:t>
            </a:r>
            <a:r>
              <a:rPr lang="en-US" altLang="ja-JP" dirty="0">
                <a:latin typeface="Calibri" panose="020F0502020204030204" pitchFamily="34" charset="0"/>
                <a:cs typeface="Times New Roman" pitchFamily="18" charset="0"/>
              </a:rPr>
              <a:t>(Sub-millimeter Wave Limb Emission sounder) </a:t>
            </a:r>
            <a:r>
              <a:rPr lang="ja-JP" altLang="en-US" dirty="0">
                <a:latin typeface="Calibri" panose="020F0502020204030204" pitchFamily="34" charset="0"/>
                <a:cs typeface="Times New Roman" pitchFamily="18" charset="0"/>
              </a:rPr>
              <a:t>用</a:t>
            </a:r>
            <a:r>
              <a:rPr lang="en-US" altLang="ja-JP" dirty="0">
                <a:latin typeface="Calibri" panose="020F0502020204030204" pitchFamily="34" charset="0"/>
                <a:cs typeface="Times New Roman" pitchFamily="18" charset="0"/>
              </a:rPr>
              <a:t>4K-JT</a:t>
            </a:r>
            <a:r>
              <a:rPr lang="ja-JP" altLang="en-US" dirty="0">
                <a:latin typeface="Calibri" panose="020F0502020204030204" pitchFamily="34" charset="0"/>
                <a:cs typeface="Times New Roman" pitchFamily="18" charset="0"/>
              </a:rPr>
              <a:t>からさらに</a:t>
            </a:r>
            <a:r>
              <a:rPr lang="ja-JP" altLang="en-US" dirty="0">
                <a:solidFill>
                  <a:srgbClr val="FF0000"/>
                </a:solidFill>
                <a:latin typeface="Calibri" panose="020F0502020204030204" pitchFamily="34" charset="0"/>
                <a:cs typeface="Times New Roman" pitchFamily="18" charset="0"/>
              </a:rPr>
              <a:t>高い冷凍能力、長寿命、高信頼性</a:t>
            </a:r>
            <a:r>
              <a:rPr lang="ja-JP" altLang="en-US" dirty="0">
                <a:latin typeface="Calibri" panose="020F0502020204030204" pitchFamily="34" charset="0"/>
                <a:cs typeface="Times New Roman" pitchFamily="18" charset="0"/>
              </a:rPr>
              <a:t>を目指し開発</a:t>
            </a:r>
            <a:r>
              <a:rPr lang="ja-JP" altLang="en-US" dirty="0" smtClean="0">
                <a:latin typeface="Calibri" panose="020F0502020204030204" pitchFamily="34" charset="0"/>
                <a:cs typeface="Times New Roman" pitchFamily="18" charset="0"/>
              </a:rPr>
              <a:t>。</a:t>
            </a:r>
            <a:endParaRPr lang="en-US" altLang="ja-JP" dirty="0">
              <a:latin typeface="Calibri" panose="020F0502020204030204" pitchFamily="34" charset="0"/>
              <a:cs typeface="Times New Roman" pitchFamily="18" charset="0"/>
            </a:endParaRPr>
          </a:p>
          <a:p>
            <a:pPr marL="285750" indent="-285750">
              <a:spcBef>
                <a:spcPts val="600"/>
              </a:spcBef>
              <a:buFont typeface="Wingdings" pitchFamily="2" charset="2"/>
              <a:buChar char="l"/>
              <a:defRPr/>
            </a:pPr>
            <a:r>
              <a:rPr lang="ja-JP" altLang="en-US" dirty="0">
                <a:solidFill>
                  <a:srgbClr val="C00000"/>
                </a:solidFill>
                <a:latin typeface="Calibri" panose="020F0502020204030204" pitchFamily="34" charset="0"/>
                <a:cs typeface="Times New Roman" pitchFamily="18" charset="0"/>
              </a:rPr>
              <a:t>要求</a:t>
            </a:r>
            <a:r>
              <a:rPr lang="ja-JP" altLang="en-US" dirty="0" smtClean="0">
                <a:solidFill>
                  <a:srgbClr val="C00000"/>
                </a:solidFill>
                <a:latin typeface="Calibri" panose="020F0502020204030204" pitchFamily="34" charset="0"/>
                <a:cs typeface="Times New Roman" pitchFamily="18" charset="0"/>
              </a:rPr>
              <a:t>仕様</a:t>
            </a:r>
            <a:endParaRPr lang="en-US" altLang="ja-JP" dirty="0">
              <a:solidFill>
                <a:srgbClr val="C00000"/>
              </a:solidFill>
              <a:latin typeface="Calibri" panose="020F0502020204030204" pitchFamily="34" charset="0"/>
              <a:cs typeface="Times New Roman" pitchFamily="18" charset="0"/>
            </a:endParaRPr>
          </a:p>
          <a:p>
            <a:pPr marL="540000" indent="-180000">
              <a:buFont typeface="Arial" panose="020B0604020202020204" pitchFamily="34" charset="0"/>
              <a:buChar char="•"/>
              <a:defRPr/>
            </a:pPr>
            <a:r>
              <a:rPr lang="ja-JP" altLang="en-US" dirty="0" smtClean="0">
                <a:latin typeface="Calibri" panose="020F0502020204030204" pitchFamily="34" charset="0"/>
                <a:cs typeface="Times New Roman" pitchFamily="18" charset="0"/>
              </a:rPr>
              <a:t>寿命</a:t>
            </a:r>
            <a:r>
              <a:rPr lang="en-US" altLang="ja-JP" dirty="0">
                <a:latin typeface="Calibri" panose="020F0502020204030204" pitchFamily="34" charset="0"/>
                <a:cs typeface="Times New Roman" pitchFamily="18" charset="0"/>
              </a:rPr>
              <a:t>: 3</a:t>
            </a:r>
            <a:r>
              <a:rPr lang="ja-JP" altLang="en-US" dirty="0">
                <a:latin typeface="Calibri" panose="020F0502020204030204" pitchFamily="34" charset="0"/>
                <a:cs typeface="Times New Roman" pitchFamily="18" charset="0"/>
              </a:rPr>
              <a:t>年以上 </a:t>
            </a:r>
            <a:r>
              <a:rPr lang="en-US" altLang="ja-JP" dirty="0">
                <a:latin typeface="Calibri" panose="020F0502020204030204" pitchFamily="34" charset="0"/>
                <a:cs typeface="Times New Roman" pitchFamily="18" charset="0"/>
              </a:rPr>
              <a:t>(</a:t>
            </a:r>
            <a:r>
              <a:rPr lang="ja-JP" altLang="en-US" dirty="0">
                <a:latin typeface="Calibri" panose="020F0502020204030204" pitchFamily="34" charset="0"/>
                <a:cs typeface="Times New Roman" pitchFamily="18" charset="0"/>
              </a:rPr>
              <a:t>目標</a:t>
            </a:r>
            <a:r>
              <a:rPr lang="en-US" altLang="ja-JP" dirty="0">
                <a:latin typeface="Calibri" panose="020F0502020204030204" pitchFamily="34" charset="0"/>
                <a:cs typeface="Times New Roman" pitchFamily="18" charset="0"/>
              </a:rPr>
              <a:t>5</a:t>
            </a:r>
            <a:r>
              <a:rPr lang="ja-JP" altLang="en-US" dirty="0">
                <a:latin typeface="Calibri" panose="020F0502020204030204" pitchFamily="34" charset="0"/>
                <a:cs typeface="Times New Roman" pitchFamily="18" charset="0"/>
              </a:rPr>
              <a:t>年</a:t>
            </a:r>
            <a:r>
              <a:rPr lang="en-US" altLang="ja-JP" dirty="0" smtClean="0">
                <a:latin typeface="Calibri" panose="020F0502020204030204" pitchFamily="34" charset="0"/>
                <a:cs typeface="Times New Roman" pitchFamily="18" charset="0"/>
              </a:rPr>
              <a:t>)</a:t>
            </a:r>
          </a:p>
          <a:p>
            <a:pPr marL="540000" indent="-180000">
              <a:buFont typeface="Arial" panose="020B0604020202020204" pitchFamily="34" charset="0"/>
              <a:buChar char="•"/>
              <a:defRPr/>
            </a:pPr>
            <a:r>
              <a:rPr lang="ja-JP" altLang="en-US" dirty="0" smtClean="0">
                <a:latin typeface="Calibri" panose="020F0502020204030204" pitchFamily="34" charset="0"/>
                <a:cs typeface="Times New Roman" pitchFamily="18" charset="0"/>
              </a:rPr>
              <a:t>冷凍</a:t>
            </a:r>
            <a:r>
              <a:rPr lang="ja-JP" altLang="en-US" dirty="0">
                <a:latin typeface="Calibri" panose="020F0502020204030204" pitchFamily="34" charset="0"/>
                <a:cs typeface="Times New Roman" pitchFamily="18" charset="0"/>
              </a:rPr>
              <a:t>能力</a:t>
            </a:r>
            <a:r>
              <a:rPr lang="en-US" altLang="ja-JP" dirty="0">
                <a:latin typeface="Calibri" panose="020F0502020204030204" pitchFamily="34" charset="0"/>
                <a:cs typeface="Times New Roman" pitchFamily="18" charset="0"/>
              </a:rPr>
              <a:t>:</a:t>
            </a:r>
            <a:r>
              <a:rPr lang="ja-JP" altLang="en-US" dirty="0">
                <a:latin typeface="Calibri" panose="020F0502020204030204" pitchFamily="34" charset="0"/>
                <a:cs typeface="Times New Roman" pitchFamily="18" charset="0"/>
              </a:rPr>
              <a:t> </a:t>
            </a:r>
            <a:r>
              <a:rPr lang="en-US" altLang="ja-JP" dirty="0">
                <a:latin typeface="Calibri" panose="020F0502020204030204" pitchFamily="34" charset="0"/>
                <a:cs typeface="Times New Roman" pitchFamily="18" charset="0"/>
              </a:rPr>
              <a:t>40mW</a:t>
            </a:r>
            <a:r>
              <a:rPr lang="ja-JP" altLang="en-US" dirty="0">
                <a:latin typeface="Calibri" panose="020F0502020204030204" pitchFamily="34" charset="0"/>
                <a:cs typeface="Times New Roman" pitchFamily="18" charset="0"/>
              </a:rPr>
              <a:t>以上 </a:t>
            </a:r>
            <a:r>
              <a:rPr lang="en-US" altLang="ja-JP" dirty="0">
                <a:latin typeface="Calibri" panose="020F0502020204030204" pitchFamily="34" charset="0"/>
                <a:cs typeface="Times New Roman" pitchFamily="18" charset="0"/>
              </a:rPr>
              <a:t>(4.5K</a:t>
            </a:r>
            <a:r>
              <a:rPr lang="en-US" altLang="ja-JP" dirty="0" smtClean="0">
                <a:latin typeface="Calibri" panose="020F0502020204030204" pitchFamily="34" charset="0"/>
                <a:cs typeface="Times New Roman" pitchFamily="18" charset="0"/>
              </a:rPr>
              <a:t>)</a:t>
            </a:r>
          </a:p>
          <a:p>
            <a:pPr marL="540000" indent="-180000">
              <a:buFont typeface="Arial" panose="020B0604020202020204" pitchFamily="34" charset="0"/>
              <a:buChar char="•"/>
              <a:defRPr/>
            </a:pPr>
            <a:r>
              <a:rPr lang="ja-JP" altLang="en-US" dirty="0" smtClean="0">
                <a:latin typeface="Calibri" panose="020F0502020204030204" pitchFamily="34" charset="0"/>
                <a:cs typeface="Times New Roman" pitchFamily="18" charset="0"/>
              </a:rPr>
              <a:t>使用</a:t>
            </a:r>
            <a:r>
              <a:rPr lang="ja-JP" altLang="en-US" dirty="0">
                <a:latin typeface="Calibri" panose="020F0502020204030204" pitchFamily="34" charset="0"/>
                <a:cs typeface="Times New Roman" pitchFamily="18" charset="0"/>
              </a:rPr>
              <a:t>電力</a:t>
            </a:r>
            <a:r>
              <a:rPr lang="en-US" altLang="ja-JP" dirty="0">
                <a:latin typeface="Calibri" panose="020F0502020204030204" pitchFamily="34" charset="0"/>
                <a:cs typeface="Times New Roman" pitchFamily="18" charset="0"/>
              </a:rPr>
              <a:t>: </a:t>
            </a:r>
            <a:r>
              <a:rPr lang="en-US" altLang="ja-JP" dirty="0" smtClean="0">
                <a:latin typeface="Calibri" panose="020F0502020204030204" pitchFamily="34" charset="0"/>
                <a:cs typeface="Times New Roman" pitchFamily="18" charset="0"/>
              </a:rPr>
              <a:t>90W</a:t>
            </a:r>
            <a:r>
              <a:rPr lang="ja-JP" altLang="en-US" dirty="0" smtClean="0">
                <a:latin typeface="Calibri" panose="020F0502020204030204" pitchFamily="34" charset="0"/>
                <a:cs typeface="Times New Roman" pitchFamily="18" charset="0"/>
              </a:rPr>
              <a:t>以下（予冷機を除く）</a:t>
            </a:r>
            <a:endParaRPr lang="en-US" altLang="ja-JP" dirty="0">
              <a:latin typeface="Calibri" panose="020F0502020204030204" pitchFamily="34" charset="0"/>
              <a:cs typeface="Times New Roman" pitchFamily="18" charset="0"/>
            </a:endParaRPr>
          </a:p>
          <a:p>
            <a:pPr marL="285750" indent="-285750">
              <a:spcBef>
                <a:spcPts val="600"/>
              </a:spcBef>
              <a:buFont typeface="Wingdings" pitchFamily="2" charset="2"/>
              <a:buChar char="l"/>
              <a:defRPr/>
            </a:pPr>
            <a:r>
              <a:rPr lang="ja-JP" altLang="en-US" dirty="0" smtClean="0">
                <a:solidFill>
                  <a:srgbClr val="C00000"/>
                </a:solidFill>
                <a:latin typeface="Calibri" panose="020F0502020204030204" pitchFamily="34" charset="0"/>
                <a:cs typeface="Times New Roman" pitchFamily="18" charset="0"/>
              </a:rPr>
              <a:t>特徴</a:t>
            </a:r>
            <a:endParaRPr lang="en-US" altLang="ja-JP" dirty="0">
              <a:solidFill>
                <a:srgbClr val="C00000"/>
              </a:solidFill>
              <a:latin typeface="Calibri" panose="020F0502020204030204" pitchFamily="34" charset="0"/>
              <a:cs typeface="Times New Roman" pitchFamily="18" charset="0"/>
            </a:endParaRPr>
          </a:p>
          <a:p>
            <a:pPr marL="540000" indent="-180000">
              <a:buFont typeface="Arial" panose="020B0604020202020204" pitchFamily="34" charset="0"/>
              <a:buChar char="•"/>
              <a:defRPr/>
            </a:pPr>
            <a:r>
              <a:rPr lang="ja-JP" altLang="en-US" dirty="0" smtClean="0">
                <a:latin typeface="Calibri" panose="020F0502020204030204" pitchFamily="34" charset="0"/>
                <a:cs typeface="Times New Roman" pitchFamily="18" charset="0"/>
              </a:rPr>
              <a:t>アウトガス</a:t>
            </a:r>
            <a:r>
              <a:rPr lang="ja-JP" altLang="en-US" dirty="0">
                <a:latin typeface="Calibri" panose="020F0502020204030204" pitchFamily="34" charset="0"/>
                <a:cs typeface="Times New Roman" pitchFamily="18" charset="0"/>
              </a:rPr>
              <a:t>低減のための部材選定、ベーキングを含めた組立てプロセスの大幅な改善</a:t>
            </a:r>
            <a:r>
              <a:rPr lang="ja-JP" altLang="en-US" dirty="0" smtClean="0">
                <a:latin typeface="Calibri" panose="020F0502020204030204" pitchFamily="34" charset="0"/>
                <a:cs typeface="Times New Roman" pitchFamily="18" charset="0"/>
              </a:rPr>
              <a:t>。</a:t>
            </a:r>
            <a:endParaRPr lang="en-US" altLang="ja-JP" dirty="0" smtClean="0">
              <a:latin typeface="Calibri" panose="020F0502020204030204" pitchFamily="34" charset="0"/>
              <a:cs typeface="Times New Roman" pitchFamily="18" charset="0"/>
            </a:endParaRPr>
          </a:p>
          <a:p>
            <a:pPr marL="540000" indent="-180000">
              <a:buFont typeface="Arial" panose="020B0604020202020204" pitchFamily="34" charset="0"/>
              <a:buChar char="•"/>
              <a:defRPr/>
            </a:pPr>
            <a:r>
              <a:rPr lang="ja-JP" altLang="en-US" dirty="0" smtClean="0">
                <a:latin typeface="Calibri" panose="020F0502020204030204" pitchFamily="34" charset="0"/>
                <a:cs typeface="Times New Roman" pitchFamily="18" charset="0"/>
              </a:rPr>
              <a:t>板</a:t>
            </a:r>
            <a:r>
              <a:rPr lang="ja-JP" altLang="en-US" dirty="0">
                <a:latin typeface="Calibri" panose="020F0502020204030204" pitchFamily="34" charset="0"/>
                <a:cs typeface="Times New Roman" pitchFamily="18" charset="0"/>
              </a:rPr>
              <a:t>バネ採用による高信頼性</a:t>
            </a:r>
            <a:r>
              <a:rPr lang="ja-JP" altLang="en-US" dirty="0" smtClean="0">
                <a:latin typeface="Calibri" panose="020F0502020204030204" pitchFamily="34" charset="0"/>
                <a:cs typeface="Times New Roman" pitchFamily="18" charset="0"/>
              </a:rPr>
              <a:t>。</a:t>
            </a:r>
            <a:endParaRPr lang="en-US" altLang="ja-JP" dirty="0">
              <a:latin typeface="Calibri" panose="020F0502020204030204" pitchFamily="34" charset="0"/>
              <a:cs typeface="Times New Roman" pitchFamily="18" charset="0"/>
            </a:endParaRPr>
          </a:p>
          <a:p>
            <a:pPr marL="285750" indent="-285750">
              <a:spcBef>
                <a:spcPts val="600"/>
              </a:spcBef>
              <a:buFont typeface="Wingdings" pitchFamily="2" charset="2"/>
              <a:buChar char="l"/>
              <a:defRPr/>
            </a:pPr>
            <a:r>
              <a:rPr lang="ja-JP" altLang="en-US" dirty="0" smtClean="0">
                <a:solidFill>
                  <a:srgbClr val="C00000"/>
                </a:solidFill>
                <a:latin typeface="Calibri" panose="020F0502020204030204" pitchFamily="34" charset="0"/>
                <a:cs typeface="Times New Roman" pitchFamily="18" charset="0"/>
              </a:rPr>
              <a:t>開発の状況</a:t>
            </a:r>
            <a:endParaRPr lang="en-US" altLang="ja-JP" dirty="0">
              <a:solidFill>
                <a:srgbClr val="C00000"/>
              </a:solidFill>
              <a:latin typeface="Calibri" panose="020F0502020204030204" pitchFamily="34" charset="0"/>
              <a:cs typeface="Times New Roman" pitchFamily="18" charset="0"/>
            </a:endParaRPr>
          </a:p>
          <a:p>
            <a:pPr marL="540000" indent="-180000">
              <a:buFont typeface="Arial" panose="020B0604020202020204" pitchFamily="34" charset="0"/>
              <a:buChar char="•"/>
              <a:defRPr/>
            </a:pPr>
            <a:r>
              <a:rPr lang="en-US" altLang="ja-JP" dirty="0" smtClean="0">
                <a:latin typeface="Calibri" panose="020F0502020204030204" pitchFamily="34" charset="0"/>
                <a:cs typeface="Times New Roman" pitchFamily="18" charset="0"/>
              </a:rPr>
              <a:t>Astro-H/SXS</a:t>
            </a:r>
            <a:r>
              <a:rPr lang="ja-JP" altLang="en-US" dirty="0">
                <a:latin typeface="Calibri" panose="020F0502020204030204" pitchFamily="34" charset="0"/>
                <a:cs typeface="Times New Roman" pitchFamily="18" charset="0"/>
              </a:rPr>
              <a:t>搭載に向け</a:t>
            </a:r>
            <a:r>
              <a:rPr lang="ja-JP" altLang="en-US" dirty="0" smtClean="0">
                <a:latin typeface="Calibri" panose="020F0502020204030204" pitchFamily="34" charset="0"/>
                <a:cs typeface="Times New Roman" pitchFamily="18" charset="0"/>
              </a:rPr>
              <a:t>、</a:t>
            </a:r>
            <a:r>
              <a:rPr lang="en-US" altLang="ja-JP" dirty="0" smtClean="0">
                <a:latin typeface="Calibri" panose="020F0502020204030204" pitchFamily="34" charset="0"/>
                <a:cs typeface="Times New Roman" pitchFamily="18" charset="0"/>
              </a:rPr>
              <a:t>FM</a:t>
            </a:r>
            <a:r>
              <a:rPr lang="ja-JP" altLang="en-US" dirty="0" smtClean="0">
                <a:latin typeface="Calibri" panose="020F0502020204030204" pitchFamily="34" charset="0"/>
                <a:cs typeface="Times New Roman" pitchFamily="18" charset="0"/>
              </a:rPr>
              <a:t>による冷却性能試験を実施。</a:t>
            </a:r>
            <a:endParaRPr lang="en-US" altLang="ja-JP" dirty="0" smtClean="0">
              <a:latin typeface="Calibri" panose="020F0502020204030204" pitchFamily="34" charset="0"/>
              <a:cs typeface="Times New Roman" pitchFamily="18" charset="0"/>
            </a:endParaRPr>
          </a:p>
          <a:p>
            <a:pPr marL="540000" indent="-180000">
              <a:buFont typeface="Arial" panose="020B0604020202020204" pitchFamily="34" charset="0"/>
              <a:buChar char="•"/>
              <a:defRPr/>
            </a:pPr>
            <a:r>
              <a:rPr lang="en-US" altLang="ja-JP" dirty="0" smtClean="0">
                <a:latin typeface="Calibri" panose="020F0502020204030204" pitchFamily="34" charset="0"/>
                <a:cs typeface="Times New Roman" pitchFamily="18" charset="0"/>
              </a:rPr>
              <a:t>2ST</a:t>
            </a:r>
            <a:r>
              <a:rPr lang="ja-JP" altLang="en-US" dirty="0" smtClean="0">
                <a:latin typeface="Calibri" panose="020F0502020204030204" pitchFamily="34" charset="0"/>
                <a:cs typeface="Times New Roman" pitchFamily="18" charset="0"/>
              </a:rPr>
              <a:t>冷凍機を予冷機として</a:t>
            </a:r>
            <a:r>
              <a:rPr lang="en-US" altLang="ja-JP" dirty="0" smtClean="0">
                <a:latin typeface="Calibri" panose="020F0502020204030204" pitchFamily="34" charset="0"/>
                <a:cs typeface="Times New Roman" pitchFamily="18" charset="0"/>
              </a:rPr>
              <a:t>EM</a:t>
            </a:r>
            <a:r>
              <a:rPr lang="ja-JP" altLang="en-US" dirty="0" smtClean="0">
                <a:latin typeface="Calibri" panose="020F0502020204030204" pitchFamily="34" charset="0"/>
                <a:cs typeface="Times New Roman" pitchFamily="18" charset="0"/>
              </a:rPr>
              <a:t>の連続運転試験を実施中。</a:t>
            </a:r>
            <a:r>
              <a:rPr lang="en-US" altLang="ja-JP" dirty="0" smtClean="0">
                <a:latin typeface="Calibri" panose="020F0502020204030204" pitchFamily="34" charset="0"/>
                <a:cs typeface="Times New Roman" pitchFamily="18" charset="0"/>
              </a:rPr>
              <a:t>H26.9</a:t>
            </a:r>
            <a:r>
              <a:rPr lang="ja-JP" altLang="en-US" dirty="0" smtClean="0">
                <a:latin typeface="Calibri" panose="020F0502020204030204" pitchFamily="34" charset="0"/>
                <a:cs typeface="Times New Roman" pitchFamily="18" charset="0"/>
              </a:rPr>
              <a:t>月に総駆動時間</a:t>
            </a:r>
            <a:r>
              <a:rPr lang="en-US" altLang="ja-JP" dirty="0" smtClean="0">
                <a:latin typeface="Calibri" panose="020F0502020204030204" pitchFamily="34" charset="0"/>
                <a:cs typeface="Times New Roman" pitchFamily="18" charset="0"/>
              </a:rPr>
              <a:t>3</a:t>
            </a:r>
            <a:r>
              <a:rPr lang="ja-JP" altLang="en-US" dirty="0" smtClean="0">
                <a:latin typeface="Calibri" panose="020F0502020204030204" pitchFamily="34" charset="0"/>
                <a:cs typeface="Times New Roman" pitchFamily="18" charset="0"/>
              </a:rPr>
              <a:t>年を達成。</a:t>
            </a:r>
            <a:endParaRPr lang="en-US" altLang="ja-JP" dirty="0">
              <a:latin typeface="Calibri" panose="020F0502020204030204" pitchFamily="34" charset="0"/>
              <a:cs typeface="Times New Roman" pitchFamily="18" charset="0"/>
            </a:endParaRPr>
          </a:p>
          <a:p>
            <a:pPr marL="540000" indent="-180000">
              <a:buFont typeface="Arial" panose="020B0604020202020204" pitchFamily="34" charset="0"/>
              <a:buChar char="•"/>
              <a:defRPr/>
            </a:pPr>
            <a:r>
              <a:rPr lang="ja-JP" altLang="en-US" dirty="0" smtClean="0">
                <a:latin typeface="Calibri" panose="020F0502020204030204" pitchFamily="34" charset="0"/>
                <a:cs typeface="Times New Roman" pitchFamily="18" charset="0"/>
              </a:rPr>
              <a:t>最大電力</a:t>
            </a:r>
            <a:r>
              <a:rPr lang="en-US" altLang="ja-JP" dirty="0" smtClean="0">
                <a:latin typeface="Calibri" panose="020F0502020204030204" pitchFamily="34" charset="0"/>
                <a:cs typeface="Times New Roman" pitchFamily="18" charset="0"/>
              </a:rPr>
              <a:t>90W</a:t>
            </a:r>
            <a:r>
              <a:rPr lang="ja-JP" altLang="en-US" dirty="0" smtClean="0">
                <a:latin typeface="Calibri" panose="020F0502020204030204" pitchFamily="34" charset="0"/>
                <a:cs typeface="Times New Roman" pitchFamily="18" charset="0"/>
              </a:rPr>
              <a:t>に対してマージンを持って所定の性能を維持。</a:t>
            </a:r>
            <a:endParaRPr lang="en-US" altLang="ja-JP" dirty="0">
              <a:solidFill>
                <a:srgbClr val="C00000"/>
              </a:solidFill>
              <a:latin typeface="Calibri" panose="020F0502020204030204" pitchFamily="34" charset="0"/>
              <a:cs typeface="Times New Roman" pitchFamily="18" charset="0"/>
            </a:endParaRPr>
          </a:p>
        </p:txBody>
      </p:sp>
      <p:pic>
        <p:nvPicPr>
          <p:cNvPr id="11269" name="図 51" descr="SXS-JT-configuration.png"/>
          <p:cNvPicPr>
            <a:picLocks noChangeAspect="1"/>
          </p:cNvPicPr>
          <p:nvPr/>
        </p:nvPicPr>
        <p:blipFill>
          <a:blip r:embed="rId2" cstate="print">
            <a:extLst>
              <a:ext uri="{28A0092B-C50C-407E-A947-70E740481C1C}">
                <a14:useLocalDpi xmlns:a14="http://schemas.microsoft.com/office/drawing/2010/main" val="0"/>
              </a:ext>
            </a:extLst>
          </a:blip>
          <a:srcRect l="1682"/>
          <a:stretch>
            <a:fillRect/>
          </a:stretch>
        </p:blipFill>
        <p:spPr bwMode="auto">
          <a:xfrm>
            <a:off x="5661256" y="1956649"/>
            <a:ext cx="3375240" cy="392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7"/>
          <p:cNvSpPr txBox="1">
            <a:spLocks noChangeArrowheads="1"/>
          </p:cNvSpPr>
          <p:nvPr/>
        </p:nvSpPr>
        <p:spPr bwMode="auto">
          <a:xfrm>
            <a:off x="5724128" y="5929535"/>
            <a:ext cx="3353309" cy="307777"/>
          </a:xfrm>
          <a:prstGeom prst="rect">
            <a:avLst/>
          </a:prstGeom>
          <a:noFill/>
          <a:ln w="9525">
            <a:noFill/>
            <a:miter lim="800000"/>
            <a:headEnd/>
            <a:tailEnd/>
          </a:ln>
        </p:spPr>
        <p:txBody>
          <a:bodyPr wrap="square">
            <a:spAutoFit/>
          </a:bodyPr>
          <a:lstStyle/>
          <a:p>
            <a:pPr algn="ctr">
              <a:defRPr/>
            </a:pPr>
            <a:r>
              <a:rPr lang="ja-JP" altLang="en-US" sz="1400" dirty="0">
                <a:latin typeface="Times New Roman" pitchFamily="18" charset="0"/>
                <a:ea typeface="+mn-ea"/>
                <a:cs typeface="Times New Roman" pitchFamily="18" charset="0"/>
              </a:rPr>
              <a:t>連続運転試験の</a:t>
            </a:r>
            <a:r>
              <a:rPr lang="ja-JP" altLang="en-US" sz="1400" dirty="0" smtClean="0">
                <a:latin typeface="Times New Roman" pitchFamily="18" charset="0"/>
                <a:ea typeface="+mn-ea"/>
                <a:cs typeface="Times New Roman" pitchFamily="18" charset="0"/>
              </a:rPr>
              <a:t>コンフィギュレーション</a:t>
            </a:r>
            <a:endParaRPr lang="ja-JP" altLang="en-US" sz="1400" dirty="0">
              <a:latin typeface="Times New Roman" pitchFamily="18" charset="0"/>
              <a:ea typeface="+mn-ea"/>
              <a:cs typeface="Times New Roman" pitchFamily="18" charset="0"/>
            </a:endParaRPr>
          </a:p>
        </p:txBody>
      </p:sp>
      <p:pic>
        <p:nvPicPr>
          <p:cNvPr id="11271" name="図 9" descr="iss022e06305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517525"/>
            <a:ext cx="1836737"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上矢印 19"/>
          <p:cNvSpPr/>
          <p:nvPr/>
        </p:nvSpPr>
        <p:spPr>
          <a:xfrm>
            <a:off x="8358188" y="1628775"/>
            <a:ext cx="246260" cy="288057"/>
          </a:xfrm>
          <a:prstGeom prst="upArrow">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Times New Roman" pitchFamily="18" charset="0"/>
              <a:cs typeface="Times New Roman" pitchFamily="18" charset="0"/>
            </a:endParaRPr>
          </a:p>
        </p:txBody>
      </p:sp>
      <p:sp>
        <p:nvSpPr>
          <p:cNvPr id="2" name="日付プレースホルダー 1"/>
          <p:cNvSpPr>
            <a:spLocks noGrp="1"/>
          </p:cNvSpPr>
          <p:nvPr>
            <p:ph type="dt" sz="half" idx="10"/>
          </p:nvPr>
        </p:nvSpPr>
        <p:spPr/>
        <p:txBody>
          <a:bodyPr/>
          <a:lstStyle/>
          <a:p>
            <a:r>
              <a:rPr kumimoji="1" lang="en-US" altLang="ja-JP" smtClean="0"/>
              <a:t>2014/12/3</a:t>
            </a:r>
            <a:endParaRPr kumimoji="1" lang="ja-JP" altLang="en-US"/>
          </a:p>
        </p:txBody>
      </p:sp>
      <p:sp>
        <p:nvSpPr>
          <p:cNvPr id="3" name="フッター プレースホルダー 2"/>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a:p>
        </p:txBody>
      </p:sp>
      <p:sp>
        <p:nvSpPr>
          <p:cNvPr id="4" name="スライド番号プレースホルダー 3"/>
          <p:cNvSpPr>
            <a:spLocks noGrp="1"/>
          </p:cNvSpPr>
          <p:nvPr>
            <p:ph type="sldNum" sz="quarter" idx="11"/>
          </p:nvPr>
        </p:nvSpPr>
        <p:spPr/>
        <p:txBody>
          <a:bodyPr/>
          <a:lstStyle/>
          <a:p>
            <a:fld id="{8E2604DD-68A4-496D-9641-23351E0C8AB9}" type="slidenum">
              <a:rPr kumimoji="1" lang="ja-JP" altLang="en-US" smtClean="0"/>
              <a:t>6</a:t>
            </a:fld>
            <a:endParaRPr kumimoji="1" lang="ja-JP" altLang="en-US"/>
          </a:p>
        </p:txBody>
      </p:sp>
      <p:sp>
        <p:nvSpPr>
          <p:cNvPr id="5" name="タイトル 4"/>
          <p:cNvSpPr>
            <a:spLocks noGrp="1"/>
          </p:cNvSpPr>
          <p:nvPr>
            <p:ph type="title"/>
          </p:nvPr>
        </p:nvSpPr>
        <p:spPr>
          <a:xfrm>
            <a:off x="35496" y="116632"/>
            <a:ext cx="7848600" cy="533400"/>
          </a:xfrm>
        </p:spPr>
        <p:txBody>
          <a:bodyPr/>
          <a:lstStyle/>
          <a:p>
            <a:r>
              <a:rPr kumimoji="1" lang="en-US" altLang="ja-JP" dirty="0" smtClean="0"/>
              <a:t>4K</a:t>
            </a:r>
            <a:r>
              <a:rPr kumimoji="1" lang="ja-JP" altLang="en-US" dirty="0" smtClean="0"/>
              <a:t>級ジュールトムソン冷凍機の開発</a:t>
            </a:r>
            <a:endParaRPr kumimoji="1" lang="ja-JP" altLang="en-US" dirty="0"/>
          </a:p>
        </p:txBody>
      </p:sp>
      <p:sp>
        <p:nvSpPr>
          <p:cNvPr id="6" name="角丸四角形吹き出し 5"/>
          <p:cNvSpPr/>
          <p:nvPr/>
        </p:nvSpPr>
        <p:spPr>
          <a:xfrm>
            <a:off x="4036760" y="1628775"/>
            <a:ext cx="1614739" cy="648097"/>
          </a:xfrm>
          <a:prstGeom prst="wedgeRoundRectCallout">
            <a:avLst>
              <a:gd name="adj1" fmla="val -83367"/>
              <a:gd name="adj2" fmla="val 67791"/>
              <a:gd name="adj3" fmla="val 16667"/>
            </a:avLst>
          </a:prstGeom>
          <a:solidFill>
            <a:srgbClr val="FFCC66"/>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rPr>
              <a:t>SMILES</a:t>
            </a:r>
            <a:r>
              <a:rPr lang="ja-JP" altLang="en-US" sz="1600" dirty="0" smtClean="0">
                <a:solidFill>
                  <a:schemeClr val="tx1"/>
                </a:solidFill>
              </a:rPr>
              <a:t>用の</a:t>
            </a:r>
            <a:endParaRPr lang="en-US" altLang="ja-JP" sz="1600" dirty="0" smtClean="0">
              <a:solidFill>
                <a:schemeClr val="tx1"/>
              </a:solidFill>
            </a:endParaRPr>
          </a:p>
          <a:p>
            <a:pPr algn="ctr"/>
            <a:r>
              <a:rPr lang="ja-JP" altLang="en-US" sz="1600" dirty="0" smtClean="0">
                <a:solidFill>
                  <a:schemeClr val="tx1"/>
                </a:solidFill>
              </a:rPr>
              <a:t>約</a:t>
            </a:r>
            <a:r>
              <a:rPr lang="en-US" altLang="ja-JP" sz="1600" dirty="0" smtClean="0">
                <a:solidFill>
                  <a:schemeClr val="tx1"/>
                </a:solidFill>
              </a:rPr>
              <a:t>2</a:t>
            </a:r>
            <a:r>
              <a:rPr lang="ja-JP" altLang="en-US" sz="1600" dirty="0" smtClean="0">
                <a:solidFill>
                  <a:schemeClr val="tx1"/>
                </a:solidFill>
              </a:rPr>
              <a:t>倍に向上！</a:t>
            </a:r>
            <a:endParaRPr kumimoji="1" lang="ja-JP" altLang="en-US" sz="1600" dirty="0">
              <a:solidFill>
                <a:schemeClr val="tx1"/>
              </a:solidFill>
            </a:endParaRPr>
          </a:p>
        </p:txBody>
      </p:sp>
    </p:spTree>
    <p:extLst>
      <p:ext uri="{BB962C8B-B14F-4D97-AF65-F5344CB8AC3E}">
        <p14:creationId xmlns:p14="http://schemas.microsoft.com/office/powerpoint/2010/main" val="604949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7"/>
          <p:cNvSpPr txBox="1">
            <a:spLocks noChangeArrowheads="1"/>
          </p:cNvSpPr>
          <p:nvPr/>
        </p:nvSpPr>
        <p:spPr bwMode="auto">
          <a:xfrm>
            <a:off x="-4763" y="836712"/>
            <a:ext cx="9072563" cy="369332"/>
          </a:xfrm>
          <a:prstGeom prst="rect">
            <a:avLst/>
          </a:prstGeom>
          <a:noFill/>
          <a:ln w="9525">
            <a:noFill/>
            <a:miter lim="800000"/>
            <a:headEnd/>
            <a:tailEnd/>
          </a:ln>
        </p:spPr>
        <p:txBody>
          <a:bodyPr wrap="square">
            <a:spAutoFit/>
          </a:bodyPr>
          <a:lstStyle/>
          <a:p>
            <a:pPr marL="285750" indent="-285750">
              <a:buFont typeface="Wingdings" pitchFamily="2" charset="2"/>
              <a:buChar char="l"/>
              <a:defRPr/>
            </a:pPr>
            <a:r>
              <a:rPr lang="en-US" altLang="ja-JP" dirty="0" smtClean="0">
                <a:latin typeface="Calibri" panose="020F0502020204030204" pitchFamily="34" charset="0"/>
                <a:cs typeface="Times New Roman" pitchFamily="18" charset="0"/>
              </a:rPr>
              <a:t>4K-JT</a:t>
            </a:r>
            <a:r>
              <a:rPr lang="ja-JP" altLang="en-US" dirty="0" smtClean="0">
                <a:latin typeface="Calibri" panose="020F0502020204030204" pitchFamily="34" charset="0"/>
                <a:cs typeface="Times New Roman" pitchFamily="18" charset="0"/>
              </a:rPr>
              <a:t>冷凍機（</a:t>
            </a:r>
            <a:r>
              <a:rPr lang="en-US" altLang="ja-JP" dirty="0" smtClean="0">
                <a:latin typeface="Calibri" panose="020F0502020204030204" pitchFamily="34" charset="0"/>
                <a:cs typeface="Times New Roman" pitchFamily="18" charset="0"/>
              </a:rPr>
              <a:t>EM</a:t>
            </a:r>
            <a:r>
              <a:rPr lang="ja-JP" altLang="en-US" dirty="0" smtClean="0">
                <a:latin typeface="Calibri" panose="020F0502020204030204" pitchFamily="34" charset="0"/>
                <a:cs typeface="Times New Roman" pitchFamily="18" charset="0"/>
              </a:rPr>
              <a:t>）　連続運転試験</a:t>
            </a:r>
            <a:endParaRPr lang="en-US" altLang="ja-JP" dirty="0">
              <a:latin typeface="Calibri" panose="020F0502020204030204" pitchFamily="34" charset="0"/>
              <a:cs typeface="Times New Roman" pitchFamily="18" charset="0"/>
            </a:endParaRPr>
          </a:p>
        </p:txBody>
      </p:sp>
      <p:sp>
        <p:nvSpPr>
          <p:cNvPr id="2" name="日付プレースホルダー 1"/>
          <p:cNvSpPr>
            <a:spLocks noGrp="1"/>
          </p:cNvSpPr>
          <p:nvPr>
            <p:ph type="dt" sz="half" idx="10"/>
          </p:nvPr>
        </p:nvSpPr>
        <p:spPr/>
        <p:txBody>
          <a:bodyPr/>
          <a:lstStyle/>
          <a:p>
            <a:r>
              <a:rPr kumimoji="1" lang="en-US" altLang="ja-JP" smtClean="0"/>
              <a:t>2014/12/3</a:t>
            </a:r>
            <a:endParaRPr kumimoji="1" lang="ja-JP" altLang="en-US"/>
          </a:p>
        </p:txBody>
      </p:sp>
      <p:sp>
        <p:nvSpPr>
          <p:cNvPr id="3" name="フッター プレースホルダー 2"/>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a:p>
        </p:txBody>
      </p:sp>
      <p:sp>
        <p:nvSpPr>
          <p:cNvPr id="4" name="スライド番号プレースホルダー 3"/>
          <p:cNvSpPr>
            <a:spLocks noGrp="1"/>
          </p:cNvSpPr>
          <p:nvPr>
            <p:ph type="sldNum" sz="quarter" idx="11"/>
          </p:nvPr>
        </p:nvSpPr>
        <p:spPr/>
        <p:txBody>
          <a:bodyPr/>
          <a:lstStyle/>
          <a:p>
            <a:fld id="{8E2604DD-68A4-496D-9641-23351E0C8AB9}" type="slidenum">
              <a:rPr kumimoji="1" lang="ja-JP" altLang="en-US" smtClean="0"/>
              <a:t>7</a:t>
            </a:fld>
            <a:endParaRPr kumimoji="1" lang="ja-JP" altLang="en-US"/>
          </a:p>
        </p:txBody>
      </p:sp>
      <p:sp>
        <p:nvSpPr>
          <p:cNvPr id="5" name="タイトル 4"/>
          <p:cNvSpPr>
            <a:spLocks noGrp="1"/>
          </p:cNvSpPr>
          <p:nvPr>
            <p:ph type="title"/>
          </p:nvPr>
        </p:nvSpPr>
        <p:spPr>
          <a:xfrm>
            <a:off x="35496" y="116632"/>
            <a:ext cx="7848600" cy="533400"/>
          </a:xfrm>
        </p:spPr>
        <p:txBody>
          <a:bodyPr/>
          <a:lstStyle/>
          <a:p>
            <a:r>
              <a:rPr kumimoji="1" lang="en-US" altLang="ja-JP" dirty="0" smtClean="0"/>
              <a:t>4K</a:t>
            </a:r>
            <a:r>
              <a:rPr kumimoji="1" lang="ja-JP" altLang="en-US" dirty="0" smtClean="0"/>
              <a:t>級ジュールトムソン冷凍機の連続運転試験</a:t>
            </a:r>
            <a:endParaRPr kumimoji="1" lang="ja-JP" altLang="en-US" dirty="0"/>
          </a:p>
        </p:txBody>
      </p:sp>
      <p:pic>
        <p:nvPicPr>
          <p:cNvPr id="7" name="図 6"/>
          <p:cNvPicPr>
            <a:picLocks noChangeAspect="1"/>
          </p:cNvPicPr>
          <p:nvPr/>
        </p:nvPicPr>
        <p:blipFill rotWithShape="1">
          <a:blip r:embed="rId3"/>
          <a:srcRect l="11956" t="34043" r="13890" b="9727"/>
          <a:stretch/>
        </p:blipFill>
        <p:spPr>
          <a:xfrm>
            <a:off x="720033" y="1197280"/>
            <a:ext cx="7384863" cy="4752000"/>
          </a:xfrm>
          <a:prstGeom prst="rect">
            <a:avLst/>
          </a:prstGeom>
        </p:spPr>
      </p:pic>
      <p:sp>
        <p:nvSpPr>
          <p:cNvPr id="13" name="テキスト ボックス 7"/>
          <p:cNvSpPr txBox="1">
            <a:spLocks noChangeArrowheads="1"/>
          </p:cNvSpPr>
          <p:nvPr/>
        </p:nvSpPr>
        <p:spPr bwMode="auto">
          <a:xfrm>
            <a:off x="4427984" y="5960313"/>
            <a:ext cx="4577445" cy="276999"/>
          </a:xfrm>
          <a:prstGeom prst="rect">
            <a:avLst/>
          </a:prstGeom>
          <a:noFill/>
          <a:ln w="9525">
            <a:noFill/>
            <a:miter lim="800000"/>
            <a:headEnd/>
            <a:tailEnd/>
          </a:ln>
        </p:spPr>
        <p:txBody>
          <a:bodyPr wrap="square">
            <a:spAutoFit/>
          </a:bodyPr>
          <a:lstStyle/>
          <a:p>
            <a:pPr algn="ctr">
              <a:defRPr/>
            </a:pPr>
            <a:r>
              <a:rPr lang="ja-JP" altLang="en-US" sz="1200" dirty="0" smtClean="0">
                <a:latin typeface="Times New Roman" pitchFamily="18" charset="0"/>
                <a:cs typeface="Times New Roman" pitchFamily="18" charset="0"/>
              </a:rPr>
              <a:t>佐藤ら，第</a:t>
            </a:r>
            <a:r>
              <a:rPr lang="en-US" altLang="ja-JP" sz="1200" dirty="0" smtClean="0">
                <a:latin typeface="Times New Roman" pitchFamily="18" charset="0"/>
                <a:cs typeface="Times New Roman" pitchFamily="18" charset="0"/>
              </a:rPr>
              <a:t>58</a:t>
            </a:r>
            <a:r>
              <a:rPr lang="ja-JP" altLang="en-US" sz="1200" dirty="0" smtClean="0">
                <a:latin typeface="Times New Roman" pitchFamily="18" charset="0"/>
                <a:cs typeface="Times New Roman" pitchFamily="18" charset="0"/>
              </a:rPr>
              <a:t>回宇宙科学技術連合講演会</a:t>
            </a:r>
            <a:r>
              <a:rPr lang="en-US" altLang="ja-JP" sz="1200" dirty="0" smtClean="0">
                <a:latin typeface="Times New Roman" pitchFamily="18" charset="0"/>
                <a:cs typeface="Times New Roman" pitchFamily="18" charset="0"/>
              </a:rPr>
              <a:t>, “E13, 2014</a:t>
            </a:r>
            <a:endParaRPr lang="ja-JP" alt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2128016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5272319" y="1999568"/>
            <a:ext cx="3695238" cy="2752381"/>
          </a:xfrm>
          <a:prstGeom prst="rect">
            <a:avLst/>
          </a:prstGeom>
        </p:spPr>
      </p:pic>
      <p:sp>
        <p:nvSpPr>
          <p:cNvPr id="7" name="円/楕円 6"/>
          <p:cNvSpPr/>
          <p:nvPr/>
        </p:nvSpPr>
        <p:spPr>
          <a:xfrm>
            <a:off x="6905625" y="2200275"/>
            <a:ext cx="642938" cy="357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294" name="テキスト ボックス 7"/>
          <p:cNvSpPr txBox="1">
            <a:spLocks noChangeArrowheads="1"/>
          </p:cNvSpPr>
          <p:nvPr/>
        </p:nvSpPr>
        <p:spPr bwMode="auto">
          <a:xfrm>
            <a:off x="7413625" y="1485900"/>
            <a:ext cx="11636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t>Cold stage</a:t>
            </a:r>
            <a:endParaRPr lang="ja-JP" altLang="en-US" sz="1600"/>
          </a:p>
        </p:txBody>
      </p:sp>
      <p:cxnSp>
        <p:nvCxnSpPr>
          <p:cNvPr id="10" name="直線コネクタ 9"/>
          <p:cNvCxnSpPr>
            <a:endCxn id="7" idx="7"/>
          </p:cNvCxnSpPr>
          <p:nvPr/>
        </p:nvCxnSpPr>
        <p:spPr>
          <a:xfrm rot="5400000">
            <a:off x="7368381" y="1929607"/>
            <a:ext cx="409575" cy="2365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296" name="テキスト ボックス 13"/>
          <p:cNvSpPr txBox="1">
            <a:spLocks noChangeArrowheads="1"/>
          </p:cNvSpPr>
          <p:nvPr/>
        </p:nvSpPr>
        <p:spPr bwMode="auto">
          <a:xfrm>
            <a:off x="5476875" y="1771650"/>
            <a:ext cx="1323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t>第</a:t>
            </a:r>
            <a:r>
              <a:rPr lang="en-US" altLang="ja-JP" sz="1600"/>
              <a:t>3</a:t>
            </a:r>
            <a:r>
              <a:rPr lang="ja-JP" altLang="en-US" sz="1600"/>
              <a:t>熱交換部</a:t>
            </a:r>
          </a:p>
        </p:txBody>
      </p:sp>
      <p:cxnSp>
        <p:nvCxnSpPr>
          <p:cNvPr id="17" name="直線コネクタ 16"/>
          <p:cNvCxnSpPr>
            <a:stCxn id="12296" idx="2"/>
          </p:cNvCxnSpPr>
          <p:nvPr/>
        </p:nvCxnSpPr>
        <p:spPr>
          <a:xfrm>
            <a:off x="6138863" y="2109788"/>
            <a:ext cx="981075" cy="6619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298" name="テキスト ボックス 19"/>
          <p:cNvSpPr txBox="1">
            <a:spLocks noChangeArrowheads="1"/>
          </p:cNvSpPr>
          <p:nvPr/>
        </p:nvSpPr>
        <p:spPr bwMode="auto">
          <a:xfrm>
            <a:off x="5548313" y="4772025"/>
            <a:ext cx="1119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t>第</a:t>
            </a:r>
            <a:r>
              <a:rPr lang="en-US" altLang="ja-JP" sz="1600"/>
              <a:t>2</a:t>
            </a:r>
            <a:r>
              <a:rPr lang="ja-JP" altLang="en-US" sz="1600"/>
              <a:t>交換部</a:t>
            </a:r>
          </a:p>
        </p:txBody>
      </p:sp>
      <p:sp>
        <p:nvSpPr>
          <p:cNvPr id="12299" name="テキスト ボックス 20"/>
          <p:cNvSpPr txBox="1">
            <a:spLocks noChangeArrowheads="1"/>
          </p:cNvSpPr>
          <p:nvPr/>
        </p:nvSpPr>
        <p:spPr bwMode="auto">
          <a:xfrm>
            <a:off x="7119938" y="4819650"/>
            <a:ext cx="1323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t>第</a:t>
            </a:r>
            <a:r>
              <a:rPr lang="en-US" altLang="ja-JP" sz="1600"/>
              <a:t>1</a:t>
            </a:r>
            <a:r>
              <a:rPr lang="ja-JP" altLang="en-US" sz="1600"/>
              <a:t>熱交換部</a:t>
            </a:r>
          </a:p>
        </p:txBody>
      </p:sp>
      <p:cxnSp>
        <p:nvCxnSpPr>
          <p:cNvPr id="22" name="直線コネクタ 21"/>
          <p:cNvCxnSpPr/>
          <p:nvPr/>
        </p:nvCxnSpPr>
        <p:spPr>
          <a:xfrm rot="5400000">
            <a:off x="6191251" y="3914775"/>
            <a:ext cx="1428750" cy="4286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7405688" y="4057650"/>
            <a:ext cx="285750" cy="7858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テキスト ボックス 17"/>
          <p:cNvSpPr txBox="1">
            <a:spLocks noChangeArrowheads="1"/>
          </p:cNvSpPr>
          <p:nvPr/>
        </p:nvSpPr>
        <p:spPr bwMode="auto">
          <a:xfrm>
            <a:off x="67046" y="966787"/>
            <a:ext cx="5153026" cy="2462213"/>
          </a:xfrm>
          <a:prstGeom prst="rect">
            <a:avLst/>
          </a:prstGeom>
          <a:noFill/>
          <a:ln w="9525">
            <a:noFill/>
            <a:miter lim="800000"/>
            <a:headEnd/>
            <a:tailEnd/>
          </a:ln>
        </p:spPr>
        <p:txBody>
          <a:bodyPr>
            <a:spAutoFit/>
          </a:bodyPr>
          <a:lstStyle/>
          <a:p>
            <a:pPr marL="101600" indent="-285750">
              <a:spcBef>
                <a:spcPts val="600"/>
              </a:spcBef>
              <a:buFont typeface="Wingdings" pitchFamily="2" charset="2"/>
              <a:buChar char="l"/>
              <a:defRPr/>
            </a:pPr>
            <a:r>
              <a:rPr lang="en-US" altLang="ja-JP" dirty="0" smtClean="0">
                <a:latin typeface="+mn-lt"/>
                <a:ea typeface="+mn-ea"/>
                <a:cs typeface="Times New Roman" pitchFamily="18" charset="0"/>
              </a:rPr>
              <a:t>SPICA</a:t>
            </a:r>
            <a:r>
              <a:rPr lang="ja-JP" altLang="en-US" dirty="0">
                <a:latin typeface="+mn-lt"/>
                <a:ea typeface="+mn-ea"/>
                <a:cs typeface="Times New Roman" pitchFamily="18" charset="0"/>
              </a:rPr>
              <a:t>搭載を目指して開発</a:t>
            </a:r>
            <a:r>
              <a:rPr lang="ja-JP" altLang="en-US" dirty="0" smtClean="0">
                <a:latin typeface="+mn-lt"/>
                <a:ea typeface="+mn-ea"/>
                <a:cs typeface="Times New Roman" pitchFamily="18" charset="0"/>
              </a:rPr>
              <a:t>。</a:t>
            </a:r>
            <a:endParaRPr lang="en-US" altLang="ja-JP" dirty="0">
              <a:latin typeface="+mn-lt"/>
              <a:ea typeface="+mn-ea"/>
              <a:cs typeface="Times New Roman" pitchFamily="18" charset="0"/>
            </a:endParaRPr>
          </a:p>
          <a:p>
            <a:pPr marL="279400" indent="-279400">
              <a:spcBef>
                <a:spcPts val="600"/>
              </a:spcBef>
              <a:buFont typeface="Wingdings" pitchFamily="2" charset="2"/>
              <a:buChar char="l"/>
              <a:defRPr/>
            </a:pPr>
            <a:r>
              <a:rPr lang="en-US" altLang="ja-JP" dirty="0" smtClean="0">
                <a:latin typeface="+mn-lt"/>
                <a:ea typeface="+mn-ea"/>
                <a:cs typeface="Times New Roman" pitchFamily="18" charset="0"/>
              </a:rPr>
              <a:t>4K-</a:t>
            </a:r>
            <a:r>
              <a:rPr lang="en-US" altLang="ja-JP" dirty="0" smtClean="0">
                <a:cs typeface="Times New Roman" pitchFamily="18" charset="0"/>
              </a:rPr>
              <a:t>JT</a:t>
            </a:r>
            <a:r>
              <a:rPr lang="ja-JP" altLang="en-US" dirty="0" smtClean="0">
                <a:cs typeface="Times New Roman" pitchFamily="18" charset="0"/>
              </a:rPr>
              <a:t>冷凍機の設計をベースに開発。</a:t>
            </a:r>
            <a:r>
              <a:rPr lang="ja-JP" altLang="en-US" dirty="0" smtClean="0">
                <a:latin typeface="+mn-lt"/>
                <a:ea typeface="+mn-ea"/>
                <a:cs typeface="Times New Roman" pitchFamily="18" charset="0"/>
              </a:rPr>
              <a:t>圧縮</a:t>
            </a:r>
            <a:r>
              <a:rPr lang="ja-JP" altLang="en-US" dirty="0">
                <a:latin typeface="+mn-lt"/>
                <a:ea typeface="+mn-ea"/>
                <a:cs typeface="Times New Roman" pitchFamily="18" charset="0"/>
              </a:rPr>
              <a:t>段数や用いる冷媒ガスが異なる</a:t>
            </a:r>
            <a:r>
              <a:rPr lang="ja-JP" altLang="en-US" dirty="0" smtClean="0">
                <a:latin typeface="+mn-lt"/>
                <a:ea typeface="+mn-ea"/>
                <a:cs typeface="Times New Roman" pitchFamily="18" charset="0"/>
              </a:rPr>
              <a:t>。</a:t>
            </a:r>
            <a:endParaRPr lang="en-US" altLang="ja-JP" dirty="0">
              <a:latin typeface="+mn-lt"/>
              <a:ea typeface="+mn-ea"/>
              <a:cs typeface="Times New Roman" pitchFamily="18" charset="0"/>
            </a:endParaRPr>
          </a:p>
          <a:p>
            <a:pPr marL="101600" indent="-285750">
              <a:spcBef>
                <a:spcPts val="600"/>
              </a:spcBef>
              <a:buFont typeface="Wingdings" pitchFamily="2" charset="2"/>
              <a:buChar char="l"/>
              <a:defRPr/>
            </a:pPr>
            <a:r>
              <a:rPr lang="ja-JP" altLang="en-US" dirty="0">
                <a:solidFill>
                  <a:srgbClr val="C00000"/>
                </a:solidFill>
                <a:latin typeface="+mn-lt"/>
                <a:ea typeface="+mn-ea"/>
                <a:cs typeface="Times New Roman" pitchFamily="18" charset="0"/>
              </a:rPr>
              <a:t>要求仕様</a:t>
            </a:r>
            <a:endParaRPr lang="en-US" altLang="ja-JP" dirty="0">
              <a:solidFill>
                <a:srgbClr val="C00000"/>
              </a:solidFill>
              <a:latin typeface="+mn-lt"/>
              <a:ea typeface="+mn-ea"/>
              <a:cs typeface="Times New Roman" pitchFamily="18" charset="0"/>
            </a:endParaRPr>
          </a:p>
          <a:p>
            <a:pPr marL="450850" lvl="1" indent="-177800">
              <a:buFont typeface="Arial" pitchFamily="34" charset="0"/>
              <a:buChar char="‒"/>
              <a:defRPr/>
            </a:pPr>
            <a:r>
              <a:rPr lang="ja-JP" altLang="en-US" dirty="0">
                <a:latin typeface="Arial" charset="0"/>
                <a:cs typeface="Times New Roman" pitchFamily="18" charset="0"/>
              </a:rPr>
              <a:t>寿命</a:t>
            </a:r>
            <a:r>
              <a:rPr lang="en-US" altLang="ja-JP" dirty="0">
                <a:latin typeface="Arial" charset="0"/>
                <a:cs typeface="Times New Roman" pitchFamily="18" charset="0"/>
              </a:rPr>
              <a:t>: 3</a:t>
            </a:r>
            <a:r>
              <a:rPr lang="ja-JP" altLang="en-US" dirty="0">
                <a:latin typeface="Arial" charset="0"/>
                <a:cs typeface="Times New Roman" pitchFamily="18" charset="0"/>
              </a:rPr>
              <a:t>年以上 </a:t>
            </a:r>
            <a:r>
              <a:rPr lang="en-US" altLang="ja-JP" dirty="0">
                <a:latin typeface="Arial" charset="0"/>
                <a:cs typeface="Times New Roman" pitchFamily="18" charset="0"/>
              </a:rPr>
              <a:t>(</a:t>
            </a:r>
            <a:r>
              <a:rPr lang="ja-JP" altLang="en-US" dirty="0">
                <a:latin typeface="Arial" charset="0"/>
                <a:cs typeface="Times New Roman" pitchFamily="18" charset="0"/>
              </a:rPr>
              <a:t>目標</a:t>
            </a:r>
            <a:r>
              <a:rPr lang="en-US" altLang="ja-JP" dirty="0">
                <a:latin typeface="Arial" charset="0"/>
                <a:cs typeface="Times New Roman" pitchFamily="18" charset="0"/>
              </a:rPr>
              <a:t>5</a:t>
            </a:r>
            <a:r>
              <a:rPr lang="ja-JP" altLang="en-US" dirty="0">
                <a:latin typeface="Arial" charset="0"/>
                <a:cs typeface="Times New Roman" pitchFamily="18" charset="0"/>
              </a:rPr>
              <a:t>年</a:t>
            </a:r>
            <a:r>
              <a:rPr lang="en-US" altLang="ja-JP" dirty="0">
                <a:latin typeface="Arial" charset="0"/>
                <a:cs typeface="Times New Roman" pitchFamily="18" charset="0"/>
              </a:rPr>
              <a:t>)</a:t>
            </a:r>
          </a:p>
          <a:p>
            <a:pPr marL="450850" lvl="1" indent="-177800">
              <a:buFont typeface="Arial" pitchFamily="34" charset="0"/>
              <a:buChar char="‒"/>
              <a:defRPr/>
            </a:pPr>
            <a:r>
              <a:rPr lang="ja-JP" altLang="en-US" dirty="0">
                <a:latin typeface="Arial" charset="0"/>
                <a:cs typeface="Times New Roman" pitchFamily="18" charset="0"/>
              </a:rPr>
              <a:t>冷凍能力</a:t>
            </a:r>
            <a:r>
              <a:rPr lang="en-US" altLang="ja-JP" dirty="0">
                <a:latin typeface="Arial" charset="0"/>
                <a:cs typeface="Times New Roman" pitchFamily="18" charset="0"/>
              </a:rPr>
              <a:t>:</a:t>
            </a:r>
            <a:r>
              <a:rPr lang="ja-JP" altLang="en-US" dirty="0">
                <a:latin typeface="Arial" charset="0"/>
                <a:cs typeface="Times New Roman" pitchFamily="18" charset="0"/>
              </a:rPr>
              <a:t> </a:t>
            </a:r>
            <a:r>
              <a:rPr lang="en-US" altLang="ja-JP" dirty="0">
                <a:latin typeface="Arial" charset="0"/>
                <a:cs typeface="Times New Roman" pitchFamily="18" charset="0"/>
              </a:rPr>
              <a:t>10mW</a:t>
            </a:r>
            <a:r>
              <a:rPr lang="ja-JP" altLang="en-US" dirty="0">
                <a:latin typeface="Arial" charset="0"/>
                <a:cs typeface="Times New Roman" pitchFamily="18" charset="0"/>
              </a:rPr>
              <a:t>以上 </a:t>
            </a:r>
            <a:r>
              <a:rPr lang="en-US" altLang="ja-JP" dirty="0">
                <a:latin typeface="Arial" charset="0"/>
                <a:cs typeface="Times New Roman" pitchFamily="18" charset="0"/>
              </a:rPr>
              <a:t>(1.7K)</a:t>
            </a:r>
          </a:p>
          <a:p>
            <a:pPr marL="450850" lvl="1" indent="-177800">
              <a:buFont typeface="Arial" pitchFamily="34" charset="0"/>
              <a:buChar char="‒"/>
              <a:defRPr/>
            </a:pPr>
            <a:r>
              <a:rPr lang="ja-JP" altLang="en-US" dirty="0">
                <a:latin typeface="Arial" charset="0"/>
                <a:cs typeface="Times New Roman" pitchFamily="18" charset="0"/>
              </a:rPr>
              <a:t>使用電力</a:t>
            </a:r>
            <a:r>
              <a:rPr lang="en-US" altLang="ja-JP" dirty="0">
                <a:latin typeface="Arial" charset="0"/>
                <a:cs typeface="Times New Roman" pitchFamily="18" charset="0"/>
              </a:rPr>
              <a:t>: 180W</a:t>
            </a:r>
            <a:r>
              <a:rPr lang="ja-JP" altLang="en-US" dirty="0">
                <a:latin typeface="Arial" charset="0"/>
                <a:cs typeface="Times New Roman" pitchFamily="18" charset="0"/>
              </a:rPr>
              <a:t>以下。</a:t>
            </a:r>
            <a:endParaRPr lang="en-US" altLang="ja-JP" dirty="0">
              <a:latin typeface="Arial" charset="0"/>
              <a:cs typeface="Times New Roman" pitchFamily="18" charset="0"/>
            </a:endParaRPr>
          </a:p>
          <a:p>
            <a:pPr marL="450850" lvl="1" indent="-177800">
              <a:buFont typeface="Arial" pitchFamily="34" charset="0"/>
              <a:buChar char="‒"/>
              <a:defRPr/>
            </a:pPr>
            <a:r>
              <a:rPr lang="en-US" altLang="ja-JP" baseline="30000" dirty="0">
                <a:latin typeface="Arial" charset="0"/>
                <a:cs typeface="Times New Roman" pitchFamily="18" charset="0"/>
              </a:rPr>
              <a:t>3</a:t>
            </a:r>
            <a:r>
              <a:rPr lang="en-US" altLang="ja-JP" dirty="0">
                <a:latin typeface="Arial" charset="0"/>
                <a:cs typeface="Times New Roman" pitchFamily="18" charset="0"/>
              </a:rPr>
              <a:t>He</a:t>
            </a:r>
            <a:r>
              <a:rPr lang="ja-JP" altLang="en-US" dirty="0">
                <a:latin typeface="Arial" charset="0"/>
                <a:cs typeface="Times New Roman" pitchFamily="18" charset="0"/>
              </a:rPr>
              <a:t>ガスを使用</a:t>
            </a:r>
            <a:endParaRPr lang="en-US" altLang="ja-JP" dirty="0">
              <a:latin typeface="Arial" charset="0"/>
              <a:cs typeface="Times New Roman" pitchFamily="18" charset="0"/>
            </a:endParaRPr>
          </a:p>
        </p:txBody>
      </p:sp>
      <p:sp>
        <p:nvSpPr>
          <p:cNvPr id="12303" name="テキスト ボックス 1"/>
          <p:cNvSpPr txBox="1">
            <a:spLocks noChangeArrowheads="1"/>
          </p:cNvSpPr>
          <p:nvPr/>
        </p:nvSpPr>
        <p:spPr bwMode="auto">
          <a:xfrm>
            <a:off x="31750" y="3429000"/>
            <a:ext cx="511651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800" dirty="0">
                <a:solidFill>
                  <a:srgbClr val="C00000"/>
                </a:solidFill>
              </a:rPr>
              <a:t>開発の状況</a:t>
            </a:r>
            <a:endParaRPr lang="en-US" altLang="ja-JP" sz="1800" dirty="0">
              <a:solidFill>
                <a:srgbClr val="C00000"/>
              </a:solidFill>
            </a:endParaRPr>
          </a:p>
          <a:p>
            <a:pPr lvl="1" eaLnBrk="1" hangingPunct="1">
              <a:spcBef>
                <a:spcPct val="0"/>
              </a:spcBef>
              <a:buFont typeface="Arial" panose="020B0604020202020204" pitchFamily="34" charset="0"/>
              <a:buChar char="‒"/>
            </a:pPr>
            <a:r>
              <a:rPr lang="ja-JP" altLang="en-US" sz="1800" dirty="0"/>
              <a:t>技術実証</a:t>
            </a:r>
            <a:r>
              <a:rPr lang="ja-JP" altLang="en-US" sz="1800" dirty="0" smtClean="0"/>
              <a:t>モデル（</a:t>
            </a:r>
            <a:r>
              <a:rPr lang="en-US" altLang="ja-JP" sz="1800" dirty="0" smtClean="0"/>
              <a:t>BBM</a:t>
            </a:r>
            <a:r>
              <a:rPr lang="ja-JP" altLang="en-US" sz="1800" dirty="0" smtClean="0"/>
              <a:t>）にて</a:t>
            </a:r>
            <a:r>
              <a:rPr lang="en-US" altLang="ja-JP" sz="1800" dirty="0" smtClean="0"/>
              <a:t>16mW </a:t>
            </a:r>
            <a:r>
              <a:rPr lang="en-US" altLang="ja-JP" sz="1800" dirty="0"/>
              <a:t>at 1.7K</a:t>
            </a:r>
            <a:r>
              <a:rPr lang="ja-JP" altLang="en-US" sz="1800" dirty="0"/>
              <a:t>を確認</a:t>
            </a:r>
            <a:r>
              <a:rPr lang="ja-JP" altLang="en-US" sz="1800" dirty="0" smtClean="0"/>
              <a:t>。また、重力依存性評価を行い、明らかな性能変化がないことを確認。</a:t>
            </a:r>
            <a:endParaRPr lang="en-US" altLang="ja-JP" sz="1800" dirty="0" smtClean="0"/>
          </a:p>
          <a:p>
            <a:pPr lvl="1" eaLnBrk="1" hangingPunct="1">
              <a:spcBef>
                <a:spcPct val="0"/>
              </a:spcBef>
              <a:buFont typeface="Arial" panose="020B0604020202020204" pitchFamily="34" charset="0"/>
              <a:buChar char="‒"/>
            </a:pPr>
            <a:r>
              <a:rPr lang="ja-JP" altLang="en-US" sz="1800" dirty="0" smtClean="0"/>
              <a:t>アウトガス評価など、信頼性向上のための検討。</a:t>
            </a:r>
            <a:endParaRPr lang="en-US" altLang="ja-JP" sz="1800" dirty="0" smtClean="0"/>
          </a:p>
          <a:p>
            <a:pPr lvl="1" eaLnBrk="1" hangingPunct="1">
              <a:spcBef>
                <a:spcPct val="0"/>
              </a:spcBef>
              <a:buFont typeface="Arial" panose="020B0604020202020204" pitchFamily="34" charset="0"/>
              <a:buChar char="‒"/>
            </a:pPr>
            <a:r>
              <a:rPr lang="ja-JP" altLang="en-US" sz="1800" dirty="0" smtClean="0"/>
              <a:t>現在、</a:t>
            </a:r>
            <a:r>
              <a:rPr lang="en-US" altLang="ja-JP" sz="1800" dirty="0" smtClean="0"/>
              <a:t>EM</a:t>
            </a:r>
            <a:r>
              <a:rPr lang="ja-JP" altLang="en-US" sz="1800" dirty="0" smtClean="0"/>
              <a:t>開発中。圧縮機の評価試験を完了。今後、冷却機システムとしての冷却性能評価試験及び寿命評価試験を実施予定。</a:t>
            </a:r>
            <a:endParaRPr lang="en-US" altLang="ja-JP" sz="1800" dirty="0"/>
          </a:p>
        </p:txBody>
      </p:sp>
      <p:sp>
        <p:nvSpPr>
          <p:cNvPr id="2" name="日付プレースホルダー 1"/>
          <p:cNvSpPr>
            <a:spLocks noGrp="1"/>
          </p:cNvSpPr>
          <p:nvPr>
            <p:ph type="dt" sz="half" idx="10"/>
          </p:nvPr>
        </p:nvSpPr>
        <p:spPr/>
        <p:txBody>
          <a:bodyPr/>
          <a:lstStyle/>
          <a:p>
            <a:r>
              <a:rPr kumimoji="1" lang="en-US" altLang="ja-JP" smtClean="0"/>
              <a:t>2014/12/3</a:t>
            </a:r>
            <a:endParaRPr kumimoji="1" lang="ja-JP" altLang="en-US"/>
          </a:p>
        </p:txBody>
      </p:sp>
      <p:sp>
        <p:nvSpPr>
          <p:cNvPr id="3" name="フッター プレースホルダー 2"/>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a:p>
        </p:txBody>
      </p:sp>
      <p:sp>
        <p:nvSpPr>
          <p:cNvPr id="4" name="スライド番号プレースホルダー 3"/>
          <p:cNvSpPr>
            <a:spLocks noGrp="1"/>
          </p:cNvSpPr>
          <p:nvPr>
            <p:ph type="sldNum" sz="quarter" idx="11"/>
          </p:nvPr>
        </p:nvSpPr>
        <p:spPr/>
        <p:txBody>
          <a:bodyPr/>
          <a:lstStyle/>
          <a:p>
            <a:fld id="{8E2604DD-68A4-496D-9641-23351E0C8AB9}" type="slidenum">
              <a:rPr kumimoji="1" lang="ja-JP" altLang="en-US" smtClean="0"/>
              <a:t>8</a:t>
            </a:fld>
            <a:endParaRPr kumimoji="1" lang="ja-JP" altLang="en-US"/>
          </a:p>
        </p:txBody>
      </p:sp>
      <p:sp>
        <p:nvSpPr>
          <p:cNvPr id="5" name="タイトル 4"/>
          <p:cNvSpPr>
            <a:spLocks noGrp="1"/>
          </p:cNvSpPr>
          <p:nvPr>
            <p:ph type="title"/>
          </p:nvPr>
        </p:nvSpPr>
        <p:spPr>
          <a:xfrm>
            <a:off x="35496" y="116632"/>
            <a:ext cx="7848600" cy="533400"/>
          </a:xfrm>
        </p:spPr>
        <p:txBody>
          <a:bodyPr/>
          <a:lstStyle/>
          <a:p>
            <a:r>
              <a:rPr kumimoji="1" lang="en-US" altLang="ja-JP" dirty="0" smtClean="0"/>
              <a:t>1K</a:t>
            </a:r>
            <a:r>
              <a:rPr kumimoji="1" lang="ja-JP" altLang="en-US" dirty="0" smtClean="0"/>
              <a:t>ジュールトムソン冷凍機の開発</a:t>
            </a:r>
            <a:endParaRPr kumimoji="1" lang="ja-JP" altLang="en-US" dirty="0"/>
          </a:p>
        </p:txBody>
      </p:sp>
    </p:spTree>
    <p:extLst>
      <p:ext uri="{BB962C8B-B14F-4D97-AF65-F5344CB8AC3E}">
        <p14:creationId xmlns:p14="http://schemas.microsoft.com/office/powerpoint/2010/main" val="2429466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テキスト ボックス 3"/>
          <p:cNvSpPr txBox="1">
            <a:spLocks noChangeArrowheads="1"/>
          </p:cNvSpPr>
          <p:nvPr/>
        </p:nvSpPr>
        <p:spPr bwMode="auto">
          <a:xfrm>
            <a:off x="1835696" y="2564904"/>
            <a:ext cx="7489825" cy="1323439"/>
          </a:xfrm>
          <a:prstGeom prst="rect">
            <a:avLst/>
          </a:prstGeom>
          <a:noFill/>
          <a:ln w="9525">
            <a:noFill/>
            <a:miter lim="800000"/>
            <a:headEnd/>
            <a:tailEnd/>
          </a:ln>
        </p:spPr>
        <p:txBody>
          <a:bodyPr>
            <a:spAutoFit/>
          </a:bodyPr>
          <a:lstStyle/>
          <a:p>
            <a:pPr>
              <a:defRPr/>
            </a:pPr>
            <a:r>
              <a:rPr lang="ja-JP" altLang="en-US" sz="2800" dirty="0">
                <a:solidFill>
                  <a:srgbClr val="C00000"/>
                </a:solidFill>
                <a:latin typeface="+mj-lt"/>
              </a:rPr>
              <a:t>熱物性測定</a:t>
            </a:r>
            <a:endParaRPr lang="en-US" altLang="ja-JP" sz="2800" dirty="0">
              <a:solidFill>
                <a:srgbClr val="C00000"/>
              </a:solidFill>
              <a:latin typeface="+mj-lt"/>
            </a:endParaRPr>
          </a:p>
          <a:p>
            <a:pPr marL="914400" lvl="1" indent="-457200">
              <a:buFont typeface="Arial" panose="020B0604020202020204" pitchFamily="34" charset="0"/>
              <a:buChar char="•"/>
              <a:defRPr/>
            </a:pPr>
            <a:r>
              <a:rPr lang="ja-JP" altLang="en-US" sz="2600" dirty="0">
                <a:latin typeface="+mj-lt"/>
              </a:rPr>
              <a:t>低温の熱物性について</a:t>
            </a:r>
            <a:endParaRPr lang="en-US" altLang="ja-JP" sz="2600" dirty="0">
              <a:latin typeface="+mj-lt"/>
            </a:endParaRPr>
          </a:p>
          <a:p>
            <a:pPr marL="914400" lvl="1" indent="-457200">
              <a:buFont typeface="Arial" panose="020B0604020202020204" pitchFamily="34" charset="0"/>
              <a:buChar char="•"/>
              <a:defRPr/>
            </a:pPr>
            <a:r>
              <a:rPr lang="en-US" altLang="ja-JP" sz="2600" dirty="0">
                <a:latin typeface="+mj-lt"/>
              </a:rPr>
              <a:t>SPICA</a:t>
            </a:r>
            <a:r>
              <a:rPr lang="ja-JP" altLang="en-US" sz="2600" dirty="0">
                <a:latin typeface="+mj-lt"/>
              </a:rPr>
              <a:t>における</a:t>
            </a:r>
            <a:r>
              <a:rPr lang="ja-JP" altLang="en-US" sz="2600" dirty="0" smtClean="0">
                <a:latin typeface="+mj-lt"/>
              </a:rPr>
              <a:t>熱物性</a:t>
            </a:r>
            <a:r>
              <a:rPr lang="ja-JP" altLang="en-US" sz="2600" dirty="0">
                <a:latin typeface="+mj-lt"/>
              </a:rPr>
              <a:t>測定</a:t>
            </a:r>
            <a:endParaRPr lang="en-US" altLang="ja-JP" sz="2600" dirty="0">
              <a:latin typeface="+mj-lt"/>
            </a:endParaRPr>
          </a:p>
        </p:txBody>
      </p:sp>
      <p:sp>
        <p:nvSpPr>
          <p:cNvPr id="2" name="日付プレースホルダー 1"/>
          <p:cNvSpPr>
            <a:spLocks noGrp="1"/>
          </p:cNvSpPr>
          <p:nvPr>
            <p:ph type="dt" sz="half" idx="10"/>
          </p:nvPr>
        </p:nvSpPr>
        <p:spPr/>
        <p:txBody>
          <a:bodyPr/>
          <a:lstStyle/>
          <a:p>
            <a:r>
              <a:rPr kumimoji="1" lang="en-US" altLang="ja-JP" smtClean="0"/>
              <a:t>2014/12/3</a:t>
            </a:r>
            <a:endParaRPr kumimoji="1" lang="ja-JP" altLang="en-US"/>
          </a:p>
        </p:txBody>
      </p:sp>
      <p:sp>
        <p:nvSpPr>
          <p:cNvPr id="3" name="フッター プレースホルダー 2"/>
          <p:cNvSpPr>
            <a:spLocks noGrp="1"/>
          </p:cNvSpPr>
          <p:nvPr>
            <p:ph type="ftr" sz="quarter" idx="12"/>
          </p:nvPr>
        </p:nvSpPr>
        <p:spPr/>
        <p:txBody>
          <a:bodyPr/>
          <a:lstStyle/>
          <a:p>
            <a:r>
              <a:rPr lang="ja-JP" altLang="en-US" smtClean="0"/>
              <a:t>第</a:t>
            </a:r>
            <a:r>
              <a:rPr lang="en-US" altLang="ja-JP" smtClean="0"/>
              <a:t>4</a:t>
            </a:r>
            <a:r>
              <a:rPr lang="ja-JP" altLang="en-US" smtClean="0"/>
              <a:t>回可視赤外線観測装置技術ワークショップ</a:t>
            </a:r>
            <a:endParaRPr lang="en-US" altLang="ja-JP"/>
          </a:p>
        </p:txBody>
      </p:sp>
      <p:sp>
        <p:nvSpPr>
          <p:cNvPr id="4" name="スライド番号プレースホルダー 3"/>
          <p:cNvSpPr>
            <a:spLocks noGrp="1"/>
          </p:cNvSpPr>
          <p:nvPr>
            <p:ph type="sldNum" sz="quarter" idx="11"/>
          </p:nvPr>
        </p:nvSpPr>
        <p:spPr/>
        <p:txBody>
          <a:bodyPr/>
          <a:lstStyle/>
          <a:p>
            <a:fld id="{8E2604DD-68A4-496D-9641-23351E0C8AB9}" type="slidenum">
              <a:rPr kumimoji="1" lang="ja-JP" altLang="en-US" smtClean="0"/>
              <a:t>9</a:t>
            </a:fld>
            <a:endParaRPr kumimoji="1" lang="ja-JP" altLang="en-US"/>
          </a:p>
        </p:txBody>
      </p:sp>
      <p:sp>
        <p:nvSpPr>
          <p:cNvPr id="5" name="角丸四角形 4"/>
          <p:cNvSpPr/>
          <p:nvPr/>
        </p:nvSpPr>
        <p:spPr>
          <a:xfrm>
            <a:off x="4355976" y="3888343"/>
            <a:ext cx="309634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東大低温センターの協力で実施</a:t>
            </a:r>
            <a:endParaRPr kumimoji="1" lang="ja-JP" altLang="en-US" sz="1600" dirty="0">
              <a:solidFill>
                <a:schemeClr val="tx1"/>
              </a:solidFill>
            </a:endParaRPr>
          </a:p>
        </p:txBody>
      </p:sp>
    </p:spTree>
    <p:extLst>
      <p:ext uri="{BB962C8B-B14F-4D97-AF65-F5344CB8AC3E}">
        <p14:creationId xmlns:p14="http://schemas.microsoft.com/office/powerpoint/2010/main" val="2479060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water">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elvetica"/>
        <a:ea typeface="Osaka"/>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Template>
  <TotalTime>5008</TotalTime>
  <Words>2432</Words>
  <Application>Microsoft Office PowerPoint</Application>
  <PresentationFormat>画面に合わせる (4:3)</PresentationFormat>
  <Paragraphs>423</Paragraphs>
  <Slides>23</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23</vt:i4>
      </vt:variant>
    </vt:vector>
  </HeadingPairs>
  <TitlesOfParts>
    <vt:vector size="34" baseType="lpstr">
      <vt:lpstr>ＭＳ Ｐゴシック</vt:lpstr>
      <vt:lpstr>Osaka</vt:lpstr>
      <vt:lpstr>ヒラギノ角ゴ Pro W3</vt:lpstr>
      <vt:lpstr>メイリオ</vt:lpstr>
      <vt:lpstr>Arial</vt:lpstr>
      <vt:lpstr>Arial Black</vt:lpstr>
      <vt:lpstr>Calibri</vt:lpstr>
      <vt:lpstr>Helvetica</vt:lpstr>
      <vt:lpstr>Times New Roman</vt:lpstr>
      <vt:lpstr>Wingdings</vt:lpstr>
      <vt:lpstr>water</vt:lpstr>
      <vt:lpstr>SPICAを代表する極低温ミッションの 熱制御技術</vt:lpstr>
      <vt:lpstr>SPICAミッション部の熱制御技術</vt:lpstr>
      <vt:lpstr>PowerPoint プレゼンテーション</vt:lpstr>
      <vt:lpstr>PowerPoint プレゼンテーション</vt:lpstr>
      <vt:lpstr>20K級2段スターリング冷凍機の開発</vt:lpstr>
      <vt:lpstr>4K級ジュールトムソン冷凍機の開発</vt:lpstr>
      <vt:lpstr>4K級ジュールトムソン冷凍機の連続運転試験</vt:lpstr>
      <vt:lpstr>1Kジュールトムソン冷凍機の開発</vt:lpstr>
      <vt:lpstr>PowerPoint プレゼンテーション</vt:lpstr>
      <vt:lpstr>低温における熱物性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SPICAにおける断熱性能要求</vt:lpstr>
      <vt:lpstr>MLI断熱性能評価試験</vt:lpstr>
      <vt:lpstr>PowerPoint プレゼンテーション</vt:lpstr>
      <vt:lpstr>SPICAで必要な熱試験環境</vt:lpstr>
      <vt:lpstr>深宇宙温度環境の模擬</vt:lpstr>
      <vt:lpstr>極低温における赤外放射率の向上検討</vt:lpstr>
      <vt:lpstr>極低温における赤外放射率の評価</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ANDO</dc:creator>
  <cp:lastModifiedBy>Makiko ANDO</cp:lastModifiedBy>
  <cp:revision>212</cp:revision>
  <cp:lastPrinted>2014-12-02T12:46:42Z</cp:lastPrinted>
  <dcterms:created xsi:type="dcterms:W3CDTF">2014-05-13T06:12:03Z</dcterms:created>
  <dcterms:modified xsi:type="dcterms:W3CDTF">2014-12-03T14:42:48Z</dcterms:modified>
</cp:coreProperties>
</file>