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7" r:id="rId2"/>
    <p:sldId id="297" r:id="rId3"/>
    <p:sldId id="272" r:id="rId4"/>
    <p:sldId id="387" r:id="rId5"/>
    <p:sldId id="388" r:id="rId6"/>
    <p:sldId id="356" r:id="rId7"/>
    <p:sldId id="258" r:id="rId8"/>
    <p:sldId id="260" r:id="rId9"/>
    <p:sldId id="261" r:id="rId10"/>
    <p:sldId id="404" r:id="rId11"/>
    <p:sldId id="403" r:id="rId12"/>
    <p:sldId id="300" r:id="rId13"/>
    <p:sldId id="301" r:id="rId14"/>
    <p:sldId id="401" r:id="rId15"/>
    <p:sldId id="277" r:id="rId16"/>
    <p:sldId id="313" r:id="rId17"/>
    <p:sldId id="310" r:id="rId18"/>
    <p:sldId id="370" r:id="rId19"/>
    <p:sldId id="259" r:id="rId20"/>
    <p:sldId id="305" r:id="rId21"/>
    <p:sldId id="377" r:id="rId22"/>
    <p:sldId id="283" r:id="rId23"/>
    <p:sldId id="284" r:id="rId24"/>
    <p:sldId id="398" r:id="rId25"/>
    <p:sldId id="354" r:id="rId26"/>
    <p:sldId id="399" r:id="rId27"/>
    <p:sldId id="393" r:id="rId28"/>
    <p:sldId id="394" r:id="rId29"/>
    <p:sldId id="395" r:id="rId30"/>
    <p:sldId id="396" r:id="rId31"/>
    <p:sldId id="343" r:id="rId32"/>
  </p:sldIdLst>
  <p:sldSz cx="9144000" cy="6858000" type="screen4x3"/>
  <p:notesSz cx="7099300" cy="102346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EF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2" d="100"/>
          <a:sy n="72" d="100"/>
        </p:scale>
        <p:origin x="1020" y="54"/>
      </p:cViewPr>
      <p:guideLst>
        <p:guide orient="horz" pos="2160"/>
        <p:guide pos="2880"/>
      </p:guideLst>
    </p:cSldViewPr>
  </p:slideViewPr>
  <p:notesTextViewPr>
    <p:cViewPr>
      <p:scale>
        <a:sx n="100" d="100"/>
        <a:sy n="100" d="100"/>
      </p:scale>
      <p:origin x="0" y="0"/>
    </p:cViewPr>
  </p:notesTextViewPr>
  <p:sorterViewPr>
    <p:cViewPr>
      <p:scale>
        <a:sx n="71" d="100"/>
        <a:sy n="71" d="100"/>
      </p:scale>
      <p:origin x="0" y="-30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r>
              <a:rPr kumimoji="1" lang="en-US" altLang="ja-JP" smtClean="0"/>
              <a:t>2014/11/17</a:t>
            </a:r>
            <a:endParaRPr kumimoji="1" lang="ja-JP" altLang="en-US"/>
          </a:p>
        </p:txBody>
      </p:sp>
      <p:sp>
        <p:nvSpPr>
          <p:cNvPr id="4" name="フッター プレースホルダー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6A9F4BC7-FB74-4BFE-9D64-78E1B9C9ADCD}" type="slidenum">
              <a:rPr kumimoji="1" lang="ja-JP" altLang="en-US" smtClean="0"/>
              <a:t>‹#›</a:t>
            </a:fld>
            <a:endParaRPr kumimoji="1" lang="ja-JP" altLang="en-US"/>
          </a:p>
        </p:txBody>
      </p:sp>
    </p:spTree>
    <p:extLst>
      <p:ext uri="{BB962C8B-B14F-4D97-AF65-F5344CB8AC3E}">
        <p14:creationId xmlns:p14="http://schemas.microsoft.com/office/powerpoint/2010/main" val="7386510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r>
              <a:rPr kumimoji="1" lang="en-US" altLang="ja-JP" smtClean="0"/>
              <a:t>2014/11/17</a:t>
            </a:r>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498A581-C360-624C-8C9B-3DE2AE8CA077}" type="slidenum">
              <a:rPr kumimoji="1" lang="ja-JP" altLang="en-US" smtClean="0"/>
              <a:t>‹#›</a:t>
            </a:fld>
            <a:endParaRPr kumimoji="1" lang="ja-JP" altLang="en-US"/>
          </a:p>
        </p:txBody>
      </p:sp>
    </p:spTree>
    <p:extLst>
      <p:ext uri="{BB962C8B-B14F-4D97-AF65-F5344CB8AC3E}">
        <p14:creationId xmlns:p14="http://schemas.microsoft.com/office/powerpoint/2010/main" val="3378783531"/>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90317">
              <a:defRPr kumimoji="1" sz="2700">
                <a:solidFill>
                  <a:schemeClr val="tx1"/>
                </a:solidFill>
                <a:latin typeface="Comic Sans MS" charset="0"/>
                <a:ea typeface="ＭＳ Ｐゴシック" charset="0"/>
                <a:cs typeface="ＭＳ Ｐゴシック" charset="0"/>
              </a:defRPr>
            </a:lvl1pPr>
            <a:lvl2pPr marL="853532" indent="-328281" defTabSz="990317">
              <a:defRPr kumimoji="1" sz="2700">
                <a:solidFill>
                  <a:schemeClr val="tx1"/>
                </a:solidFill>
                <a:latin typeface="Comic Sans MS" charset="0"/>
                <a:ea typeface="ＭＳ Ｐゴシック" charset="0"/>
              </a:defRPr>
            </a:lvl2pPr>
            <a:lvl3pPr marL="1313127" indent="-262625" defTabSz="990317">
              <a:defRPr kumimoji="1" sz="2700">
                <a:solidFill>
                  <a:schemeClr val="tx1"/>
                </a:solidFill>
                <a:latin typeface="Comic Sans MS" charset="0"/>
                <a:ea typeface="ＭＳ Ｐゴシック" charset="0"/>
              </a:defRPr>
            </a:lvl3pPr>
            <a:lvl4pPr marL="1838377" indent="-262625" defTabSz="990317">
              <a:defRPr kumimoji="1" sz="2700">
                <a:solidFill>
                  <a:schemeClr val="tx1"/>
                </a:solidFill>
                <a:latin typeface="Comic Sans MS" charset="0"/>
                <a:ea typeface="ＭＳ Ｐゴシック" charset="0"/>
              </a:defRPr>
            </a:lvl4pPr>
            <a:lvl5pPr marL="2363627" indent="-262625" defTabSz="990317">
              <a:defRPr kumimoji="1" sz="2700">
                <a:solidFill>
                  <a:schemeClr val="tx1"/>
                </a:solidFill>
                <a:latin typeface="Comic Sans MS" charset="0"/>
                <a:ea typeface="ＭＳ Ｐゴシック" charset="0"/>
              </a:defRPr>
            </a:lvl5pPr>
            <a:lvl6pPr marL="2888878" indent="-262625" defTabSz="990317" eaLnBrk="0" fontAlgn="base" hangingPunct="0">
              <a:spcBef>
                <a:spcPct val="0"/>
              </a:spcBef>
              <a:spcAft>
                <a:spcPct val="0"/>
              </a:spcAft>
              <a:defRPr kumimoji="1" sz="2700">
                <a:solidFill>
                  <a:schemeClr val="tx1"/>
                </a:solidFill>
                <a:latin typeface="Comic Sans MS" charset="0"/>
                <a:ea typeface="ＭＳ Ｐゴシック" charset="0"/>
              </a:defRPr>
            </a:lvl6pPr>
            <a:lvl7pPr marL="3414128" indent="-262625" defTabSz="990317" eaLnBrk="0" fontAlgn="base" hangingPunct="0">
              <a:spcBef>
                <a:spcPct val="0"/>
              </a:spcBef>
              <a:spcAft>
                <a:spcPct val="0"/>
              </a:spcAft>
              <a:defRPr kumimoji="1" sz="2700">
                <a:solidFill>
                  <a:schemeClr val="tx1"/>
                </a:solidFill>
                <a:latin typeface="Comic Sans MS" charset="0"/>
                <a:ea typeface="ＭＳ Ｐゴシック" charset="0"/>
              </a:defRPr>
            </a:lvl7pPr>
            <a:lvl8pPr marL="3939379" indent="-262625" defTabSz="990317" eaLnBrk="0" fontAlgn="base" hangingPunct="0">
              <a:spcBef>
                <a:spcPct val="0"/>
              </a:spcBef>
              <a:spcAft>
                <a:spcPct val="0"/>
              </a:spcAft>
              <a:defRPr kumimoji="1" sz="2700">
                <a:solidFill>
                  <a:schemeClr val="tx1"/>
                </a:solidFill>
                <a:latin typeface="Comic Sans MS" charset="0"/>
                <a:ea typeface="ＭＳ Ｐゴシック" charset="0"/>
              </a:defRPr>
            </a:lvl8pPr>
            <a:lvl9pPr marL="4464630" indent="-262625" defTabSz="990317" eaLnBrk="0" fontAlgn="base" hangingPunct="0">
              <a:spcBef>
                <a:spcPct val="0"/>
              </a:spcBef>
              <a:spcAft>
                <a:spcPct val="0"/>
              </a:spcAft>
              <a:defRPr kumimoji="1" sz="2700">
                <a:solidFill>
                  <a:schemeClr val="tx1"/>
                </a:solidFill>
                <a:latin typeface="Comic Sans MS" charset="0"/>
                <a:ea typeface="ＭＳ Ｐゴシック" charset="0"/>
              </a:defRPr>
            </a:lvl9pPr>
          </a:lstStyle>
          <a:p>
            <a:fld id="{13D8BA2D-9244-6E42-924E-FE28465F3658}" type="slidenum">
              <a:rPr lang="en-US" altLang="ja-JP" sz="1300">
                <a:latin typeface="Arial Unicode MS" charset="0"/>
              </a:rPr>
              <a:pPr/>
              <a:t>1</a:t>
            </a:fld>
            <a:endParaRPr lang="en-US" altLang="ja-JP" sz="1300">
              <a:latin typeface="Arial Unicode MS"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a:latin typeface="Arial Unicode MS" charset="0"/>
              <a:ea typeface="ＭＳ Ｐゴシック" charset="0"/>
              <a:cs typeface="ＭＳ Ｐゴシック" charset="0"/>
            </a:endParaRPr>
          </a:p>
        </p:txBody>
      </p:sp>
      <p:sp>
        <p:nvSpPr>
          <p:cNvPr id="2" name="日付プレースホルダー 1"/>
          <p:cNvSpPr>
            <a:spLocks noGrp="1"/>
          </p:cNvSpPr>
          <p:nvPr>
            <p:ph type="dt" idx="10"/>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893466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498A581-C360-624C-8C9B-3DE2AE8CA077}" type="slidenum">
              <a:rPr kumimoji="1" lang="ja-JP" altLang="en-US" smtClean="0"/>
              <a:t>16</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390391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スライド イメージ プレースホルダ 1"/>
          <p:cNvSpPr>
            <a:spLocks noGrp="1" noRot="1" noChangeAspect="1" noTextEdit="1"/>
          </p:cNvSpPr>
          <p:nvPr>
            <p:ph type="sldImg"/>
          </p:nvPr>
        </p:nvSpPr>
        <p:spPr>
          <a:ln/>
        </p:spPr>
      </p:sp>
      <p:sp>
        <p:nvSpPr>
          <p:cNvPr id="126978" name="ノート プレースホル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a:latin typeface="Arial Unicode MS" charset="0"/>
              <a:ea typeface="ＭＳ Ｐゴシック" charset="0"/>
              <a:cs typeface="ＭＳ Ｐゴシック" charset="0"/>
            </a:endParaRPr>
          </a:p>
        </p:txBody>
      </p:sp>
      <p:sp>
        <p:nvSpPr>
          <p:cNvPr id="126979" name="スライド番号プレースホルダ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732">
              <a:defRPr kumimoji="1" sz="2600">
                <a:solidFill>
                  <a:schemeClr val="tx1"/>
                </a:solidFill>
                <a:latin typeface="Comic Sans MS" charset="0"/>
                <a:ea typeface="ＭＳ Ｐゴシック" charset="0"/>
                <a:cs typeface="ＭＳ Ｐゴシック" charset="0"/>
              </a:defRPr>
            </a:lvl1pPr>
            <a:lvl2pPr marL="804763" indent="-309524" defTabSz="933732">
              <a:defRPr kumimoji="1" sz="2600">
                <a:solidFill>
                  <a:schemeClr val="tx1"/>
                </a:solidFill>
                <a:latin typeface="Comic Sans MS" charset="0"/>
                <a:ea typeface="ＭＳ Ｐゴシック" charset="0"/>
              </a:defRPr>
            </a:lvl2pPr>
            <a:lvl3pPr marL="1238098" indent="-247620" defTabSz="933732">
              <a:defRPr kumimoji="1" sz="2600">
                <a:solidFill>
                  <a:schemeClr val="tx1"/>
                </a:solidFill>
                <a:latin typeface="Comic Sans MS" charset="0"/>
                <a:ea typeface="ＭＳ Ｐゴシック" charset="0"/>
              </a:defRPr>
            </a:lvl3pPr>
            <a:lvl4pPr marL="1733337" indent="-247620" defTabSz="933732">
              <a:defRPr kumimoji="1" sz="2600">
                <a:solidFill>
                  <a:schemeClr val="tx1"/>
                </a:solidFill>
                <a:latin typeface="Comic Sans MS" charset="0"/>
                <a:ea typeface="ＭＳ Ｐゴシック" charset="0"/>
              </a:defRPr>
            </a:lvl4pPr>
            <a:lvl5pPr marL="2228576" indent="-247620" defTabSz="933732">
              <a:defRPr kumimoji="1" sz="2600">
                <a:solidFill>
                  <a:schemeClr val="tx1"/>
                </a:solidFill>
                <a:latin typeface="Comic Sans MS" charset="0"/>
                <a:ea typeface="ＭＳ Ｐゴシック" charset="0"/>
              </a:defRPr>
            </a:lvl5pPr>
            <a:lvl6pPr marL="2723815"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6pPr>
            <a:lvl7pPr marL="3219054"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7pPr>
            <a:lvl8pPr marL="3714293"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8pPr>
            <a:lvl9pPr marL="4209532"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9pPr>
          </a:lstStyle>
          <a:p>
            <a:fld id="{B0C4DE3F-2AD0-3C47-B0BC-BC3FFBF0987C}" type="slidenum">
              <a:rPr lang="en-US" altLang="ja-JP" sz="1200">
                <a:latin typeface="Arial Unicode MS" charset="0"/>
              </a:rPr>
              <a:pPr/>
              <a:t>17</a:t>
            </a:fld>
            <a:endParaRPr lang="en-US" altLang="ja-JP" sz="1200">
              <a:latin typeface="Arial Unicode MS" charset="0"/>
            </a:endParaRPr>
          </a:p>
        </p:txBody>
      </p:sp>
      <p:sp>
        <p:nvSpPr>
          <p:cNvPr id="2" name="日付プレースホルダー 1"/>
          <p:cNvSpPr>
            <a:spLocks noGrp="1"/>
          </p:cNvSpPr>
          <p:nvPr>
            <p:ph type="dt" idx="10"/>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1217015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a:latin typeface="Arial" charset="0"/>
              <a:ea typeface="ＭＳ Ｐゴシック" charset="0"/>
              <a:cs typeface="ＭＳ Ｐゴシック" charset="0"/>
            </a:endParaRPr>
          </a:p>
        </p:txBody>
      </p:sp>
      <p:sp>
        <p:nvSpPr>
          <p:cNvPr id="44035" name="スライド番号プレースホルダ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732">
              <a:defRPr kumimoji="1" sz="2600">
                <a:solidFill>
                  <a:schemeClr val="tx1"/>
                </a:solidFill>
                <a:latin typeface="Comic Sans MS" charset="0"/>
                <a:ea typeface="ＭＳ Ｐゴシック" charset="0"/>
                <a:cs typeface="ＭＳ Ｐゴシック" charset="0"/>
              </a:defRPr>
            </a:lvl1pPr>
            <a:lvl2pPr marL="804763" indent="-309524" defTabSz="933732">
              <a:defRPr kumimoji="1" sz="2600">
                <a:solidFill>
                  <a:schemeClr val="tx1"/>
                </a:solidFill>
                <a:latin typeface="Comic Sans MS" charset="0"/>
                <a:ea typeface="ＭＳ Ｐゴシック" charset="0"/>
              </a:defRPr>
            </a:lvl2pPr>
            <a:lvl3pPr marL="1238098" indent="-247620" defTabSz="933732">
              <a:defRPr kumimoji="1" sz="2600">
                <a:solidFill>
                  <a:schemeClr val="tx1"/>
                </a:solidFill>
                <a:latin typeface="Comic Sans MS" charset="0"/>
                <a:ea typeface="ＭＳ Ｐゴシック" charset="0"/>
              </a:defRPr>
            </a:lvl3pPr>
            <a:lvl4pPr marL="1733337" indent="-247620" defTabSz="933732">
              <a:defRPr kumimoji="1" sz="2600">
                <a:solidFill>
                  <a:schemeClr val="tx1"/>
                </a:solidFill>
                <a:latin typeface="Comic Sans MS" charset="0"/>
                <a:ea typeface="ＭＳ Ｐゴシック" charset="0"/>
              </a:defRPr>
            </a:lvl4pPr>
            <a:lvl5pPr marL="2228576" indent="-247620" defTabSz="933732">
              <a:defRPr kumimoji="1" sz="2600">
                <a:solidFill>
                  <a:schemeClr val="tx1"/>
                </a:solidFill>
                <a:latin typeface="Comic Sans MS" charset="0"/>
                <a:ea typeface="ＭＳ Ｐゴシック" charset="0"/>
              </a:defRPr>
            </a:lvl5pPr>
            <a:lvl6pPr marL="2723815"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6pPr>
            <a:lvl7pPr marL="3219054"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7pPr>
            <a:lvl8pPr marL="3714293"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8pPr>
            <a:lvl9pPr marL="4209532"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9pPr>
          </a:lstStyle>
          <a:p>
            <a:fld id="{349AB563-C429-A542-A8CF-1189C8ECE7DB}" type="slidenum">
              <a:rPr lang="en-US" altLang="ja-JP" sz="1200">
                <a:latin typeface="Arial" charset="0"/>
              </a:rPr>
              <a:pPr/>
              <a:t>18</a:t>
            </a:fld>
            <a:endParaRPr lang="en-US" altLang="ja-JP" sz="1200">
              <a:latin typeface="Arial" charset="0"/>
            </a:endParaRPr>
          </a:p>
        </p:txBody>
      </p:sp>
      <p:sp>
        <p:nvSpPr>
          <p:cNvPr id="2" name="日付プレースホルダー 1"/>
          <p:cNvSpPr>
            <a:spLocks noGrp="1"/>
          </p:cNvSpPr>
          <p:nvPr>
            <p:ph type="dt" idx="10"/>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1162088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 1"/>
          <p:cNvSpPr>
            <a:spLocks noGrp="1" noRot="1" noChangeAspect="1" noTextEdit="1"/>
          </p:cNvSpPr>
          <p:nvPr>
            <p:ph type="sldImg"/>
          </p:nvPr>
        </p:nvSpPr>
        <p:spPr>
          <a:ln/>
        </p:spPr>
      </p:sp>
      <p:sp>
        <p:nvSpPr>
          <p:cNvPr id="55298" name="ノート プレースホル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ja-JP" altLang="en-US" dirty="0" smtClean="0">
                <a:latin typeface="Arial" charset="0"/>
                <a:ea typeface="ＭＳ Ｐゴシック" charset="0"/>
                <a:cs typeface="ＭＳ Ｐゴシック" charset="0"/>
              </a:rPr>
              <a:t>最後にこれ</a:t>
            </a:r>
            <a:r>
              <a:rPr lang="ja-JP" altLang="en-US" dirty="0">
                <a:latin typeface="Arial" charset="0"/>
                <a:ea typeface="ＭＳ Ｐゴシック" charset="0"/>
                <a:cs typeface="ＭＳ Ｐゴシック" charset="0"/>
              </a:rPr>
              <a:t>までに開発した</a:t>
            </a:r>
            <a:r>
              <a:rPr lang="en-US" altLang="ja-JP" dirty="0">
                <a:latin typeface="Arial" charset="0"/>
                <a:ea typeface="ＭＳ Ｐゴシック" charset="0"/>
                <a:cs typeface="ＭＳ Ｐゴシック" charset="0"/>
              </a:rPr>
              <a:t>SOIPIX</a:t>
            </a:r>
            <a:r>
              <a:rPr lang="ja-JP" altLang="en-US" dirty="0">
                <a:latin typeface="Arial" charset="0"/>
                <a:ea typeface="ＭＳ Ｐゴシック" charset="0"/>
                <a:cs typeface="ＭＳ Ｐゴシック" charset="0"/>
              </a:rPr>
              <a:t>で測定した</a:t>
            </a:r>
            <a:r>
              <a:rPr lang="ja-JP" altLang="en-US" dirty="0" smtClean="0">
                <a:latin typeface="Arial" charset="0"/>
                <a:ea typeface="ＭＳ Ｐゴシック" charset="0"/>
                <a:cs typeface="ＭＳ Ｐゴシック" charset="0"/>
              </a:rPr>
              <a:t>例をご紹介させていただきます。</a:t>
            </a:r>
            <a:endParaRPr lang="en-US" altLang="ja-JP" dirty="0">
              <a:latin typeface="Arial" charset="0"/>
              <a:ea typeface="ＭＳ Ｐゴシック" charset="0"/>
              <a:cs typeface="ＭＳ Ｐゴシック" charset="0"/>
            </a:endParaRPr>
          </a:p>
          <a:p>
            <a:r>
              <a:rPr lang="ja-JP" altLang="en-US" dirty="0" smtClean="0">
                <a:latin typeface="Arial" charset="0"/>
                <a:ea typeface="ＭＳ Ｐゴシック" charset="0"/>
                <a:cs typeface="ＭＳ Ｐゴシック" charset="0"/>
              </a:rPr>
              <a:t>これ</a:t>
            </a:r>
            <a:r>
              <a:rPr lang="ja-JP" altLang="en-US" dirty="0">
                <a:latin typeface="Arial" charset="0"/>
                <a:ea typeface="ＭＳ Ｐゴシック" charset="0"/>
                <a:cs typeface="ＭＳ Ｐゴシック" charset="0"/>
              </a:rPr>
              <a:t>は煮干しの</a:t>
            </a:r>
            <a:r>
              <a:rPr lang="en-US" altLang="ja-JP" dirty="0">
                <a:latin typeface="Arial" charset="0"/>
                <a:ea typeface="ＭＳ Ｐゴシック" charset="0"/>
                <a:cs typeface="ＭＳ Ｐゴシック" charset="0"/>
              </a:rPr>
              <a:t>X</a:t>
            </a:r>
            <a:r>
              <a:rPr lang="ja-JP" altLang="en-US" dirty="0" smtClean="0">
                <a:latin typeface="Arial" charset="0"/>
                <a:ea typeface="ＭＳ Ｐゴシック" charset="0"/>
                <a:cs typeface="ＭＳ Ｐゴシック" charset="0"/>
              </a:rPr>
              <a:t>線透過像</a:t>
            </a:r>
            <a:r>
              <a:rPr lang="ja-JP" altLang="en-US" dirty="0">
                <a:latin typeface="Arial" charset="0"/>
                <a:ea typeface="ＭＳ Ｐゴシック" charset="0"/>
                <a:cs typeface="ＭＳ Ｐゴシック" charset="0"/>
              </a:rPr>
              <a:t>ですが、細かい骨までよく見えています</a:t>
            </a:r>
            <a:r>
              <a:rPr lang="ja-JP" altLang="en-US" dirty="0" smtClean="0">
                <a:latin typeface="Arial" charset="0"/>
                <a:ea typeface="ＭＳ Ｐゴシック" charset="0"/>
                <a:cs typeface="ＭＳ Ｐゴシック" charset="0"/>
              </a:rPr>
              <a:t>。このセンサーは、我々が開発した中で最大のもので３</a:t>
            </a:r>
            <a:r>
              <a:rPr lang="en-US" altLang="ja-JP" dirty="0" smtClean="0">
                <a:latin typeface="Arial" charset="0"/>
                <a:ea typeface="ＭＳ Ｐゴシック" charset="0"/>
                <a:cs typeface="ＭＳ Ｐゴシック" charset="0"/>
              </a:rPr>
              <a:t>cm x 6cm</a:t>
            </a:r>
            <a:r>
              <a:rPr lang="ja-JP" altLang="en-US" dirty="0" smtClean="0">
                <a:latin typeface="Arial" charset="0"/>
                <a:ea typeface="ＭＳ Ｐゴシック" charset="0"/>
                <a:cs typeface="ＭＳ Ｐゴシック" charset="0"/>
              </a:rPr>
              <a:t>の大きさがあります。</a:t>
            </a:r>
            <a:endParaRPr lang="en-US" altLang="ja-JP" dirty="0" smtClean="0">
              <a:latin typeface="Arial" charset="0"/>
              <a:ea typeface="ＭＳ Ｐゴシック" charset="0"/>
              <a:cs typeface="ＭＳ Ｐゴシック" charset="0"/>
            </a:endParaRPr>
          </a:p>
          <a:p>
            <a:endParaRPr lang="en-US" altLang="ja-JP" dirty="0">
              <a:latin typeface="Arial" charset="0"/>
              <a:ea typeface="ＭＳ Ｐゴシック" charset="0"/>
              <a:cs typeface="ＭＳ Ｐゴシック" charset="0"/>
            </a:endParaRPr>
          </a:p>
          <a:p>
            <a:r>
              <a:rPr lang="ja-JP" altLang="en-US" dirty="0" smtClean="0">
                <a:latin typeface="Arial" charset="0"/>
                <a:ea typeface="ＭＳ Ｐゴシック" charset="0"/>
                <a:cs typeface="ＭＳ Ｐゴシック" charset="0"/>
              </a:rPr>
              <a:t>また</a:t>
            </a:r>
            <a:r>
              <a:rPr lang="ja-JP" altLang="en-US" dirty="0">
                <a:latin typeface="Arial" charset="0"/>
                <a:ea typeface="ＭＳ Ｐゴシック" charset="0"/>
                <a:cs typeface="ＭＳ Ｐゴシック" charset="0"/>
              </a:rPr>
              <a:t>こちらの図は高エネルギーの</a:t>
            </a:r>
            <a:r>
              <a:rPr lang="en-US" altLang="ja-JP" dirty="0">
                <a:latin typeface="Arial" charset="0"/>
                <a:ea typeface="ＭＳ Ｐゴシック" charset="0"/>
                <a:cs typeface="ＭＳ Ｐゴシック" charset="0"/>
              </a:rPr>
              <a:t>X</a:t>
            </a:r>
            <a:r>
              <a:rPr lang="ja-JP" altLang="en-US" dirty="0">
                <a:latin typeface="Arial" charset="0"/>
                <a:ea typeface="ＭＳ Ｐゴシック" charset="0"/>
                <a:cs typeface="ＭＳ Ｐゴシック" charset="0"/>
              </a:rPr>
              <a:t>線を照射した際に発生したコンプトロン電子の様子を捕まえた物で停止点での</a:t>
            </a:r>
            <a:r>
              <a:rPr lang="en-US" altLang="ja-JP" dirty="0">
                <a:latin typeface="Arial" charset="0"/>
                <a:ea typeface="ＭＳ Ｐゴシック" charset="0"/>
                <a:cs typeface="ＭＳ Ｐゴシック" charset="0"/>
              </a:rPr>
              <a:t>BRAGG Peak</a:t>
            </a:r>
            <a:r>
              <a:rPr lang="ja-JP" altLang="en-US" dirty="0">
                <a:latin typeface="Arial" charset="0"/>
                <a:ea typeface="ＭＳ Ｐゴシック" charset="0"/>
                <a:cs typeface="ＭＳ Ｐゴシック" charset="0"/>
              </a:rPr>
              <a:t>も見えています</a:t>
            </a:r>
            <a:r>
              <a:rPr lang="ja-JP" altLang="en-US" dirty="0" smtClean="0">
                <a:latin typeface="Arial" charset="0"/>
                <a:ea typeface="ＭＳ Ｐゴシック" charset="0"/>
                <a:cs typeface="ＭＳ Ｐゴシック" charset="0"/>
              </a:rPr>
              <a:t>。</a:t>
            </a:r>
            <a:endParaRPr lang="en-US" altLang="ja-JP" dirty="0" smtClean="0">
              <a:latin typeface="Arial" charset="0"/>
              <a:ea typeface="ＭＳ Ｐゴシック" charset="0"/>
              <a:cs typeface="ＭＳ Ｐゴシック" charset="0"/>
            </a:endParaRPr>
          </a:p>
          <a:p>
            <a:endParaRPr lang="ja-JP" altLang="en-US" dirty="0">
              <a:latin typeface="Arial" charset="0"/>
              <a:ea typeface="ＭＳ Ｐゴシック" charset="0"/>
              <a:cs typeface="ＭＳ Ｐゴシック" charset="0"/>
            </a:endParaRPr>
          </a:p>
          <a:p>
            <a:r>
              <a:rPr lang="ja-JP" altLang="en-US" dirty="0" smtClean="0">
                <a:latin typeface="Arial" charset="0"/>
                <a:ea typeface="ＭＳ Ｐゴシック" charset="0"/>
                <a:cs typeface="ＭＳ Ｐゴシック" charset="0"/>
              </a:rPr>
              <a:t>また</a:t>
            </a:r>
            <a:r>
              <a:rPr lang="ja-JP" altLang="en-US" dirty="0">
                <a:latin typeface="Arial" charset="0"/>
                <a:ea typeface="ＭＳ Ｐゴシック" charset="0"/>
                <a:cs typeface="ＭＳ Ｐゴシック" charset="0"/>
              </a:rPr>
              <a:t>こちらは</a:t>
            </a:r>
            <a:r>
              <a:rPr lang="en-US" altLang="ja-JP" dirty="0">
                <a:latin typeface="Arial" charset="0"/>
                <a:ea typeface="ＭＳ Ｐゴシック" charset="0"/>
                <a:cs typeface="ＭＳ Ｐゴシック" charset="0"/>
              </a:rPr>
              <a:t>−</a:t>
            </a:r>
            <a:r>
              <a:rPr lang="ja-JP" altLang="en-US" dirty="0">
                <a:latin typeface="Arial" charset="0"/>
                <a:ea typeface="ＭＳ Ｐゴシック" charset="0"/>
                <a:cs typeface="ＭＳ Ｐゴシック" charset="0"/>
              </a:rPr>
              <a:t>５０</a:t>
            </a:r>
            <a:r>
              <a:rPr lang="en-US" altLang="ja-JP" dirty="0">
                <a:latin typeface="Arial" charset="0"/>
                <a:ea typeface="ＭＳ Ｐゴシック" charset="0"/>
                <a:cs typeface="ＭＳ Ｐゴシック" charset="0"/>
              </a:rPr>
              <a:t>℃</a:t>
            </a:r>
            <a:r>
              <a:rPr lang="ja-JP" altLang="en-US" dirty="0">
                <a:latin typeface="Arial" charset="0"/>
                <a:ea typeface="ＭＳ Ｐゴシック" charset="0"/>
                <a:cs typeface="ＭＳ Ｐゴシック" charset="0"/>
              </a:rPr>
              <a:t>まで冷却して軟</a:t>
            </a:r>
            <a:r>
              <a:rPr lang="en-US" altLang="ja-JP" dirty="0">
                <a:latin typeface="Arial" charset="0"/>
                <a:ea typeface="ＭＳ Ｐゴシック" charset="0"/>
                <a:cs typeface="ＭＳ Ｐゴシック" charset="0"/>
              </a:rPr>
              <a:t>X</a:t>
            </a:r>
            <a:r>
              <a:rPr lang="ja-JP" altLang="en-US" dirty="0">
                <a:latin typeface="Arial" charset="0"/>
                <a:ea typeface="ＭＳ Ｐゴシック" charset="0"/>
                <a:cs typeface="ＭＳ Ｐゴシック" charset="0"/>
              </a:rPr>
              <a:t>線の測定を行った物で</a:t>
            </a:r>
            <a:r>
              <a:rPr lang="en-US" altLang="ja-JP" dirty="0">
                <a:latin typeface="Arial" charset="0"/>
                <a:ea typeface="ＭＳ Ｐゴシック" charset="0"/>
                <a:cs typeface="ＭＳ Ｐゴシック" charset="0"/>
              </a:rPr>
              <a:t>Al-</a:t>
            </a:r>
            <a:r>
              <a:rPr lang="en-US" altLang="ja-JP" dirty="0" err="1">
                <a:latin typeface="Arial" charset="0"/>
                <a:ea typeface="ＭＳ Ｐゴシック" charset="0"/>
                <a:cs typeface="ＭＳ Ｐゴシック" charset="0"/>
              </a:rPr>
              <a:t>Ka</a:t>
            </a:r>
            <a:r>
              <a:rPr lang="ja-JP" altLang="en-US" dirty="0">
                <a:latin typeface="Arial" charset="0"/>
                <a:ea typeface="ＭＳ Ｐゴシック" charset="0"/>
                <a:cs typeface="ＭＳ Ｐゴシック" charset="0"/>
              </a:rPr>
              <a:t>の</a:t>
            </a:r>
            <a:r>
              <a:rPr lang="en-US" altLang="ja-JP" dirty="0">
                <a:latin typeface="Arial" charset="0"/>
                <a:ea typeface="ＭＳ Ｐゴシック" charset="0"/>
                <a:cs typeface="ＭＳ Ｐゴシック" charset="0"/>
              </a:rPr>
              <a:t>1.49 keV</a:t>
            </a:r>
            <a:r>
              <a:rPr lang="ja-JP" altLang="en-US" dirty="0">
                <a:latin typeface="Arial" charset="0"/>
                <a:ea typeface="ＭＳ Ｐゴシック" charset="0"/>
                <a:cs typeface="ＭＳ Ｐゴシック" charset="0"/>
              </a:rPr>
              <a:t>ピークに対して</a:t>
            </a:r>
            <a:r>
              <a:rPr lang="en-US" altLang="ja-JP" dirty="0">
                <a:latin typeface="Arial" charset="0"/>
                <a:ea typeface="ＭＳ Ｐゴシック" charset="0"/>
                <a:cs typeface="ＭＳ Ｐゴシック" charset="0"/>
              </a:rPr>
              <a:t>188eV</a:t>
            </a:r>
            <a:r>
              <a:rPr lang="ja-JP" altLang="en-US" dirty="0">
                <a:latin typeface="Arial" charset="0"/>
                <a:ea typeface="ＭＳ Ｐゴシック" charset="0"/>
                <a:cs typeface="ＭＳ Ｐゴシック" charset="0"/>
              </a:rPr>
              <a:t>という高い分解能を得ています。</a:t>
            </a:r>
          </a:p>
          <a:p>
            <a:pPr>
              <a:spcBef>
                <a:spcPct val="0"/>
              </a:spcBef>
            </a:pPr>
            <a:endParaRPr lang="en-US" altLang="ja-JP" dirty="0" smtClean="0">
              <a:latin typeface="Arial" charset="0"/>
              <a:ea typeface="ＭＳ Ｐゴシック" charset="0"/>
              <a:cs typeface="ＭＳ Ｐゴシック" charset="0"/>
            </a:endParaRPr>
          </a:p>
          <a:p>
            <a:pPr>
              <a:spcBef>
                <a:spcPct val="0"/>
              </a:spcBef>
            </a:pPr>
            <a:r>
              <a:rPr lang="ja-JP" altLang="en-US" dirty="0" smtClean="0">
                <a:latin typeface="Arial" charset="0"/>
                <a:ea typeface="ＭＳ Ｐゴシック" charset="0"/>
                <a:cs typeface="ＭＳ Ｐゴシック" charset="0"/>
              </a:rPr>
              <a:t>最後に、読み出し速度を早くする事により</a:t>
            </a:r>
            <a:r>
              <a:rPr lang="en-US" altLang="ja-JP" dirty="0" smtClean="0">
                <a:latin typeface="Arial" charset="0"/>
                <a:ea typeface="ＭＳ Ｐゴシック" charset="0"/>
                <a:cs typeface="ＭＳ Ｐゴシック" charset="0"/>
              </a:rPr>
              <a:t>X</a:t>
            </a:r>
            <a:r>
              <a:rPr lang="ja-JP" altLang="en-US" dirty="0" smtClean="0">
                <a:latin typeface="Arial" charset="0"/>
                <a:ea typeface="ＭＳ Ｐゴシック" charset="0"/>
                <a:cs typeface="ＭＳ Ｐゴシック" charset="0"/>
              </a:rPr>
              <a:t>線の動画も撮る事が出来ています。</a:t>
            </a:r>
            <a:endParaRPr lang="ja-JP" altLang="en-US" dirty="0">
              <a:latin typeface="Arial" charset="0"/>
              <a:ea typeface="ＭＳ Ｐゴシック" charset="0"/>
              <a:cs typeface="ＭＳ Ｐゴシック" charset="0"/>
            </a:endParaRPr>
          </a:p>
        </p:txBody>
      </p:sp>
      <p:sp>
        <p:nvSpPr>
          <p:cNvPr id="55299" name="スライド番号プレースホルダ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732">
              <a:defRPr kumimoji="1" sz="2600">
                <a:solidFill>
                  <a:schemeClr val="tx1"/>
                </a:solidFill>
                <a:latin typeface="Comic Sans MS" charset="0"/>
                <a:ea typeface="ＭＳ Ｐゴシック" charset="0"/>
                <a:cs typeface="ＭＳ Ｐゴシック" charset="0"/>
              </a:defRPr>
            </a:lvl1pPr>
            <a:lvl2pPr marL="804763" indent="-309524" defTabSz="933732">
              <a:defRPr kumimoji="1" sz="2600">
                <a:solidFill>
                  <a:schemeClr val="tx1"/>
                </a:solidFill>
                <a:latin typeface="Comic Sans MS" charset="0"/>
                <a:ea typeface="ＭＳ Ｐゴシック" charset="0"/>
              </a:defRPr>
            </a:lvl2pPr>
            <a:lvl3pPr marL="1238098" indent="-247620" defTabSz="933732">
              <a:defRPr kumimoji="1" sz="2600">
                <a:solidFill>
                  <a:schemeClr val="tx1"/>
                </a:solidFill>
                <a:latin typeface="Comic Sans MS" charset="0"/>
                <a:ea typeface="ＭＳ Ｐゴシック" charset="0"/>
              </a:defRPr>
            </a:lvl3pPr>
            <a:lvl4pPr marL="1733337" indent="-247620" defTabSz="933732">
              <a:defRPr kumimoji="1" sz="2600">
                <a:solidFill>
                  <a:schemeClr val="tx1"/>
                </a:solidFill>
                <a:latin typeface="Comic Sans MS" charset="0"/>
                <a:ea typeface="ＭＳ Ｐゴシック" charset="0"/>
              </a:defRPr>
            </a:lvl4pPr>
            <a:lvl5pPr marL="2228576" indent="-247620" defTabSz="933732">
              <a:defRPr kumimoji="1" sz="2600">
                <a:solidFill>
                  <a:schemeClr val="tx1"/>
                </a:solidFill>
                <a:latin typeface="Comic Sans MS" charset="0"/>
                <a:ea typeface="ＭＳ Ｐゴシック" charset="0"/>
              </a:defRPr>
            </a:lvl5pPr>
            <a:lvl6pPr marL="2723815" indent="-247620" defTabSz="933732" fontAlgn="base">
              <a:spcBef>
                <a:spcPct val="0"/>
              </a:spcBef>
              <a:spcAft>
                <a:spcPct val="0"/>
              </a:spcAft>
              <a:defRPr kumimoji="1" sz="2600">
                <a:solidFill>
                  <a:schemeClr val="tx1"/>
                </a:solidFill>
                <a:latin typeface="Comic Sans MS" charset="0"/>
                <a:ea typeface="ＭＳ Ｐゴシック" charset="0"/>
              </a:defRPr>
            </a:lvl6pPr>
            <a:lvl7pPr marL="3219054" indent="-247620" defTabSz="933732" fontAlgn="base">
              <a:spcBef>
                <a:spcPct val="0"/>
              </a:spcBef>
              <a:spcAft>
                <a:spcPct val="0"/>
              </a:spcAft>
              <a:defRPr kumimoji="1" sz="2600">
                <a:solidFill>
                  <a:schemeClr val="tx1"/>
                </a:solidFill>
                <a:latin typeface="Comic Sans MS" charset="0"/>
                <a:ea typeface="ＭＳ Ｐゴシック" charset="0"/>
              </a:defRPr>
            </a:lvl7pPr>
            <a:lvl8pPr marL="3714293" indent="-247620" defTabSz="933732" fontAlgn="base">
              <a:spcBef>
                <a:spcPct val="0"/>
              </a:spcBef>
              <a:spcAft>
                <a:spcPct val="0"/>
              </a:spcAft>
              <a:defRPr kumimoji="1" sz="2600">
                <a:solidFill>
                  <a:schemeClr val="tx1"/>
                </a:solidFill>
                <a:latin typeface="Comic Sans MS" charset="0"/>
                <a:ea typeface="ＭＳ Ｐゴシック" charset="0"/>
              </a:defRPr>
            </a:lvl8pPr>
            <a:lvl9pPr marL="4209532" indent="-247620" defTabSz="933732" fontAlgn="base">
              <a:spcBef>
                <a:spcPct val="0"/>
              </a:spcBef>
              <a:spcAft>
                <a:spcPct val="0"/>
              </a:spcAft>
              <a:defRPr kumimoji="1" sz="2600">
                <a:solidFill>
                  <a:schemeClr val="tx1"/>
                </a:solidFill>
                <a:latin typeface="Comic Sans MS" charset="0"/>
                <a:ea typeface="ＭＳ Ｐゴシック" charset="0"/>
              </a:defRPr>
            </a:lvl9pPr>
          </a:lstStyle>
          <a:p>
            <a:fld id="{24CAAB1E-5880-064D-A391-65D7F57C398A}" type="slidenum">
              <a:rPr lang="ja-JP" altLang="en-US" sz="1200">
                <a:solidFill>
                  <a:srgbClr val="000000"/>
                </a:solidFill>
                <a:latin typeface="Arial" charset="0"/>
              </a:rPr>
              <a:pPr/>
              <a:t>19</a:t>
            </a:fld>
            <a:endParaRPr lang="ja-JP" altLang="en-US" sz="1200">
              <a:solidFill>
                <a:srgbClr val="000000"/>
              </a:solidFill>
              <a:latin typeface="Arial" charset="0"/>
            </a:endParaRPr>
          </a:p>
        </p:txBody>
      </p:sp>
      <p:sp>
        <p:nvSpPr>
          <p:cNvPr id="2" name="日付プレースホルダー 1"/>
          <p:cNvSpPr>
            <a:spLocks noGrp="1"/>
          </p:cNvSpPr>
          <p:nvPr>
            <p:ph type="dt" idx="10"/>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2379442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732">
              <a:defRPr kumimoji="1" sz="2600">
                <a:solidFill>
                  <a:schemeClr val="tx1"/>
                </a:solidFill>
                <a:latin typeface="Comic Sans MS" charset="0"/>
                <a:ea typeface="ＭＳ Ｐゴシック" charset="0"/>
                <a:cs typeface="ＭＳ Ｐゴシック" charset="0"/>
              </a:defRPr>
            </a:lvl1pPr>
            <a:lvl2pPr marL="804763" indent="-309524" defTabSz="933732">
              <a:defRPr kumimoji="1" sz="2600">
                <a:solidFill>
                  <a:schemeClr val="tx1"/>
                </a:solidFill>
                <a:latin typeface="Comic Sans MS" charset="0"/>
                <a:ea typeface="ＭＳ Ｐゴシック" charset="0"/>
              </a:defRPr>
            </a:lvl2pPr>
            <a:lvl3pPr marL="1238098" indent="-247620" defTabSz="933732">
              <a:defRPr kumimoji="1" sz="2600">
                <a:solidFill>
                  <a:schemeClr val="tx1"/>
                </a:solidFill>
                <a:latin typeface="Comic Sans MS" charset="0"/>
                <a:ea typeface="ＭＳ Ｐゴシック" charset="0"/>
              </a:defRPr>
            </a:lvl3pPr>
            <a:lvl4pPr marL="1733337" indent="-247620" defTabSz="933732">
              <a:defRPr kumimoji="1" sz="2600">
                <a:solidFill>
                  <a:schemeClr val="tx1"/>
                </a:solidFill>
                <a:latin typeface="Comic Sans MS" charset="0"/>
                <a:ea typeface="ＭＳ Ｐゴシック" charset="0"/>
              </a:defRPr>
            </a:lvl4pPr>
            <a:lvl5pPr marL="2228576" indent="-247620" defTabSz="933732">
              <a:defRPr kumimoji="1" sz="2600">
                <a:solidFill>
                  <a:schemeClr val="tx1"/>
                </a:solidFill>
                <a:latin typeface="Comic Sans MS" charset="0"/>
                <a:ea typeface="ＭＳ Ｐゴシック" charset="0"/>
              </a:defRPr>
            </a:lvl5pPr>
            <a:lvl6pPr marL="2723815"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6pPr>
            <a:lvl7pPr marL="3219054"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7pPr>
            <a:lvl8pPr marL="3714293"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8pPr>
            <a:lvl9pPr marL="4209532"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9pPr>
          </a:lstStyle>
          <a:p>
            <a:fld id="{2218ECA6-A4C8-A74E-B57D-507B4766E093}" type="slidenum">
              <a:rPr lang="en-US" altLang="ja-JP" sz="1200">
                <a:latin typeface="Arial Unicode MS" charset="0"/>
              </a:rPr>
              <a:pPr/>
              <a:t>20</a:t>
            </a:fld>
            <a:endParaRPr lang="en-US" altLang="ja-JP" sz="1200">
              <a:latin typeface="Arial Unicode MS"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a:latin typeface="Arial Unicode MS" charset="0"/>
              <a:ea typeface="ＭＳ Ｐゴシック" charset="0"/>
              <a:cs typeface="ＭＳ Ｐゴシック" charset="0"/>
            </a:endParaRPr>
          </a:p>
        </p:txBody>
      </p:sp>
      <p:sp>
        <p:nvSpPr>
          <p:cNvPr id="2" name="日付プレースホルダー 1"/>
          <p:cNvSpPr>
            <a:spLocks noGrp="1"/>
          </p:cNvSpPr>
          <p:nvPr>
            <p:ph type="dt" idx="10"/>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77818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732">
              <a:defRPr kumimoji="1" sz="2600">
                <a:solidFill>
                  <a:schemeClr val="tx1"/>
                </a:solidFill>
                <a:latin typeface="Comic Sans MS" charset="0"/>
                <a:ea typeface="ＭＳ Ｐゴシック" charset="0"/>
                <a:cs typeface="ＭＳ Ｐゴシック" charset="0"/>
              </a:defRPr>
            </a:lvl1pPr>
            <a:lvl2pPr marL="804763" indent="-309524" defTabSz="933732">
              <a:defRPr kumimoji="1" sz="2600">
                <a:solidFill>
                  <a:schemeClr val="tx1"/>
                </a:solidFill>
                <a:latin typeface="Comic Sans MS" charset="0"/>
                <a:ea typeface="ＭＳ Ｐゴシック" charset="0"/>
              </a:defRPr>
            </a:lvl2pPr>
            <a:lvl3pPr marL="1238098" indent="-247620" defTabSz="933732">
              <a:defRPr kumimoji="1" sz="2600">
                <a:solidFill>
                  <a:schemeClr val="tx1"/>
                </a:solidFill>
                <a:latin typeface="Comic Sans MS" charset="0"/>
                <a:ea typeface="ＭＳ Ｐゴシック" charset="0"/>
              </a:defRPr>
            </a:lvl3pPr>
            <a:lvl4pPr marL="1733337" indent="-247620" defTabSz="933732">
              <a:defRPr kumimoji="1" sz="2600">
                <a:solidFill>
                  <a:schemeClr val="tx1"/>
                </a:solidFill>
                <a:latin typeface="Comic Sans MS" charset="0"/>
                <a:ea typeface="ＭＳ Ｐゴシック" charset="0"/>
              </a:defRPr>
            </a:lvl4pPr>
            <a:lvl5pPr marL="2228576" indent="-247620" defTabSz="933732">
              <a:defRPr kumimoji="1" sz="2600">
                <a:solidFill>
                  <a:schemeClr val="tx1"/>
                </a:solidFill>
                <a:latin typeface="Comic Sans MS" charset="0"/>
                <a:ea typeface="ＭＳ Ｐゴシック" charset="0"/>
              </a:defRPr>
            </a:lvl5pPr>
            <a:lvl6pPr marL="2723815"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6pPr>
            <a:lvl7pPr marL="3219054"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7pPr>
            <a:lvl8pPr marL="3714293"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8pPr>
            <a:lvl9pPr marL="4209532"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9pPr>
          </a:lstStyle>
          <a:p>
            <a:fld id="{F566637E-C348-5D4E-824C-B65A52617BAE}" type="slidenum">
              <a:rPr lang="en-US" altLang="ja-JP" sz="1200">
                <a:solidFill>
                  <a:srgbClr val="000000"/>
                </a:solidFill>
                <a:latin typeface="Arial" charset="0"/>
              </a:rPr>
              <a:pPr/>
              <a:t>22</a:t>
            </a:fld>
            <a:endParaRPr lang="en-US" altLang="ja-JP" sz="1200">
              <a:solidFill>
                <a:srgbClr val="000000"/>
              </a:solidFill>
              <a:latin typeface="Arial" charset="0"/>
            </a:endParaRPr>
          </a:p>
        </p:txBody>
      </p:sp>
      <p:sp>
        <p:nvSpPr>
          <p:cNvPr id="52226" name="Rectangle 2"/>
          <p:cNvSpPr>
            <a:spLocks noGrp="1" noRot="1" noChangeAspect="1" noChangeArrowheads="1" noTextEdit="1"/>
          </p:cNvSpPr>
          <p:nvPr>
            <p:ph type="sldImg"/>
          </p:nvPr>
        </p:nvSpPr>
        <p:spPr>
          <a:xfrm>
            <a:off x="882650" y="728663"/>
            <a:ext cx="4860925" cy="3646487"/>
          </a:xfrm>
          <a:solidFill>
            <a:srgbClr val="FFFFFF"/>
          </a:solidFill>
          <a:ln/>
        </p:spPr>
      </p:sp>
      <p:sp>
        <p:nvSpPr>
          <p:cNvPr id="52227" name="Rectangle 3"/>
          <p:cNvSpPr>
            <a:spLocks noGrp="1" noChangeArrowheads="1"/>
          </p:cNvSpPr>
          <p:nvPr>
            <p:ph type="body" idx="1"/>
          </p:nvPr>
        </p:nvSpPr>
        <p:spPr>
          <a:xfrm>
            <a:off x="662274" y="4618014"/>
            <a:ext cx="5301468" cy="437636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ja-JP" altLang="en-US">
              <a:latin typeface="Arial" charset="0"/>
              <a:ea typeface="ＭＳ Ｐゴシック" charset="0"/>
              <a:cs typeface="ＭＳ Ｐゴシック" charset="0"/>
            </a:endParaRPr>
          </a:p>
        </p:txBody>
      </p:sp>
      <p:sp>
        <p:nvSpPr>
          <p:cNvPr id="2" name="日付プレースホルダー 1"/>
          <p:cNvSpPr>
            <a:spLocks noGrp="1"/>
          </p:cNvSpPr>
          <p:nvPr>
            <p:ph type="dt" idx="10"/>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971520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a:latin typeface="Arial" charset="0"/>
              <a:ea typeface="ＭＳ Ｐゴシック" charset="0"/>
              <a:cs typeface="ＭＳ Ｐゴシック" charset="0"/>
            </a:endParaRPr>
          </a:p>
        </p:txBody>
      </p:sp>
      <p:sp>
        <p:nvSpPr>
          <p:cNvPr id="58371" name="スライド番号プレースホルダ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732">
              <a:defRPr kumimoji="1" sz="2600">
                <a:solidFill>
                  <a:schemeClr val="tx1"/>
                </a:solidFill>
                <a:latin typeface="Comic Sans MS" charset="0"/>
                <a:ea typeface="ＭＳ Ｐゴシック" charset="0"/>
                <a:cs typeface="ＭＳ Ｐゴシック" charset="0"/>
              </a:defRPr>
            </a:lvl1pPr>
            <a:lvl2pPr marL="804763" indent="-309524" defTabSz="933732">
              <a:defRPr kumimoji="1" sz="2600">
                <a:solidFill>
                  <a:schemeClr val="tx1"/>
                </a:solidFill>
                <a:latin typeface="Comic Sans MS" charset="0"/>
                <a:ea typeface="ＭＳ Ｐゴシック" charset="0"/>
              </a:defRPr>
            </a:lvl2pPr>
            <a:lvl3pPr marL="1238098" indent="-247620" defTabSz="933732">
              <a:defRPr kumimoji="1" sz="2600">
                <a:solidFill>
                  <a:schemeClr val="tx1"/>
                </a:solidFill>
                <a:latin typeface="Comic Sans MS" charset="0"/>
                <a:ea typeface="ＭＳ Ｐゴシック" charset="0"/>
              </a:defRPr>
            </a:lvl3pPr>
            <a:lvl4pPr marL="1733337" indent="-247620" defTabSz="933732">
              <a:defRPr kumimoji="1" sz="2600">
                <a:solidFill>
                  <a:schemeClr val="tx1"/>
                </a:solidFill>
                <a:latin typeface="Comic Sans MS" charset="0"/>
                <a:ea typeface="ＭＳ Ｐゴシック" charset="0"/>
              </a:defRPr>
            </a:lvl4pPr>
            <a:lvl5pPr marL="2228576" indent="-247620" defTabSz="933732">
              <a:defRPr kumimoji="1" sz="2600">
                <a:solidFill>
                  <a:schemeClr val="tx1"/>
                </a:solidFill>
                <a:latin typeface="Comic Sans MS" charset="0"/>
                <a:ea typeface="ＭＳ Ｐゴシック" charset="0"/>
              </a:defRPr>
            </a:lvl5pPr>
            <a:lvl6pPr marL="2723815"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6pPr>
            <a:lvl7pPr marL="3219054"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7pPr>
            <a:lvl8pPr marL="3714293"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8pPr>
            <a:lvl9pPr marL="4209532"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9pPr>
          </a:lstStyle>
          <a:p>
            <a:fld id="{F2438F37-8ADF-8047-93B8-4749212E9C7D}" type="slidenum">
              <a:rPr lang="en-US" altLang="ja-JP" sz="1200">
                <a:latin typeface="Arial" charset="0"/>
              </a:rPr>
              <a:pPr/>
              <a:t>23</a:t>
            </a:fld>
            <a:endParaRPr lang="en-US" altLang="ja-JP" sz="1200">
              <a:latin typeface="Arial" charset="0"/>
            </a:endParaRPr>
          </a:p>
        </p:txBody>
      </p:sp>
      <p:sp>
        <p:nvSpPr>
          <p:cNvPr id="2" name="日付プレースホルダー 1"/>
          <p:cNvSpPr>
            <a:spLocks noGrp="1"/>
          </p:cNvSpPr>
          <p:nvPr>
            <p:ph type="dt" idx="10"/>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411058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BA5937E0-F056-8244-A597-23000C779E70}" type="slidenum">
              <a:rPr lang="en-US" altLang="ja-JP" smtClean="0">
                <a:solidFill>
                  <a:srgbClr val="000000"/>
                </a:solidFill>
              </a:rPr>
              <a:pPr>
                <a:defRPr/>
              </a:pPr>
              <a:t>27</a:t>
            </a:fld>
            <a:endParaRPr lang="en-US" altLang="ja-JP">
              <a:solidFill>
                <a:srgbClr val="000000"/>
              </a:solidFill>
            </a:endParaRPr>
          </a:p>
        </p:txBody>
      </p:sp>
      <p:sp>
        <p:nvSpPr>
          <p:cNvPr id="5" name="日付プレースホルダー 4"/>
          <p:cNvSpPr>
            <a:spLocks noGrp="1"/>
          </p:cNvSpPr>
          <p:nvPr>
            <p:ph type="dt" idx="11"/>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259256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732">
              <a:defRPr kumimoji="1" sz="2600">
                <a:solidFill>
                  <a:schemeClr val="tx1"/>
                </a:solidFill>
                <a:latin typeface="Comic Sans MS" charset="0"/>
                <a:ea typeface="ＭＳ Ｐゴシック" charset="0"/>
                <a:cs typeface="ＭＳ Ｐゴシック" charset="0"/>
              </a:defRPr>
            </a:lvl1pPr>
            <a:lvl2pPr marL="804763" indent="-309524" defTabSz="933732">
              <a:defRPr kumimoji="1" sz="2600">
                <a:solidFill>
                  <a:schemeClr val="tx1"/>
                </a:solidFill>
                <a:latin typeface="Comic Sans MS" charset="0"/>
                <a:ea typeface="ＭＳ Ｐゴシック" charset="0"/>
              </a:defRPr>
            </a:lvl2pPr>
            <a:lvl3pPr marL="1238098" indent="-247620" defTabSz="933732">
              <a:defRPr kumimoji="1" sz="2600">
                <a:solidFill>
                  <a:schemeClr val="tx1"/>
                </a:solidFill>
                <a:latin typeface="Comic Sans MS" charset="0"/>
                <a:ea typeface="ＭＳ Ｐゴシック" charset="0"/>
              </a:defRPr>
            </a:lvl3pPr>
            <a:lvl4pPr marL="1733337" indent="-247620" defTabSz="933732">
              <a:defRPr kumimoji="1" sz="2600">
                <a:solidFill>
                  <a:schemeClr val="tx1"/>
                </a:solidFill>
                <a:latin typeface="Comic Sans MS" charset="0"/>
                <a:ea typeface="ＭＳ Ｐゴシック" charset="0"/>
              </a:defRPr>
            </a:lvl4pPr>
            <a:lvl5pPr marL="2228576" indent="-247620" defTabSz="933732">
              <a:defRPr kumimoji="1" sz="2600">
                <a:solidFill>
                  <a:schemeClr val="tx1"/>
                </a:solidFill>
                <a:latin typeface="Comic Sans MS" charset="0"/>
                <a:ea typeface="ＭＳ Ｐゴシック" charset="0"/>
              </a:defRPr>
            </a:lvl5pPr>
            <a:lvl6pPr marL="2723815" indent="-247620" defTabSz="933732" fontAlgn="base">
              <a:spcBef>
                <a:spcPct val="0"/>
              </a:spcBef>
              <a:spcAft>
                <a:spcPct val="0"/>
              </a:spcAft>
              <a:defRPr kumimoji="1" sz="2600">
                <a:solidFill>
                  <a:schemeClr val="tx1"/>
                </a:solidFill>
                <a:latin typeface="Comic Sans MS" charset="0"/>
                <a:ea typeface="ＭＳ Ｐゴシック" charset="0"/>
              </a:defRPr>
            </a:lvl6pPr>
            <a:lvl7pPr marL="3219054" indent="-247620" defTabSz="933732" fontAlgn="base">
              <a:spcBef>
                <a:spcPct val="0"/>
              </a:spcBef>
              <a:spcAft>
                <a:spcPct val="0"/>
              </a:spcAft>
              <a:defRPr kumimoji="1" sz="2600">
                <a:solidFill>
                  <a:schemeClr val="tx1"/>
                </a:solidFill>
                <a:latin typeface="Comic Sans MS" charset="0"/>
                <a:ea typeface="ＭＳ Ｐゴシック" charset="0"/>
              </a:defRPr>
            </a:lvl7pPr>
            <a:lvl8pPr marL="3714293" indent="-247620" defTabSz="933732" fontAlgn="base">
              <a:spcBef>
                <a:spcPct val="0"/>
              </a:spcBef>
              <a:spcAft>
                <a:spcPct val="0"/>
              </a:spcAft>
              <a:defRPr kumimoji="1" sz="2600">
                <a:solidFill>
                  <a:schemeClr val="tx1"/>
                </a:solidFill>
                <a:latin typeface="Comic Sans MS" charset="0"/>
                <a:ea typeface="ＭＳ Ｐゴシック" charset="0"/>
              </a:defRPr>
            </a:lvl8pPr>
            <a:lvl9pPr marL="4209532" indent="-247620" defTabSz="933732" fontAlgn="base">
              <a:spcBef>
                <a:spcPct val="0"/>
              </a:spcBef>
              <a:spcAft>
                <a:spcPct val="0"/>
              </a:spcAft>
              <a:defRPr kumimoji="1" sz="2600">
                <a:solidFill>
                  <a:schemeClr val="tx1"/>
                </a:solidFill>
                <a:latin typeface="Comic Sans MS" charset="0"/>
                <a:ea typeface="ＭＳ Ｐゴシック" charset="0"/>
              </a:defRPr>
            </a:lvl9pPr>
          </a:lstStyle>
          <a:p>
            <a:fld id="{931A9CA6-F956-FC41-874A-E30B0D84F613}" type="slidenum">
              <a:rPr lang="en-US" altLang="ja-JP" sz="1200">
                <a:solidFill>
                  <a:srgbClr val="000000"/>
                </a:solidFill>
                <a:latin typeface="Arial" charset="0"/>
              </a:rPr>
              <a:pPr/>
              <a:t>3</a:t>
            </a:fld>
            <a:endParaRPr lang="en-US" altLang="ja-JP" sz="1200">
              <a:solidFill>
                <a:srgbClr val="000000"/>
              </a:solidFill>
              <a:latin typeface="Arial"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ja-JP" dirty="0">
              <a:latin typeface="Arial" charset="0"/>
              <a:ea typeface="ＭＳ Ｐゴシック" charset="0"/>
              <a:cs typeface="ＭＳ Ｐゴシック" charset="0"/>
            </a:endParaRPr>
          </a:p>
        </p:txBody>
      </p:sp>
      <p:sp>
        <p:nvSpPr>
          <p:cNvPr id="2" name="日付プレースホルダー 1"/>
          <p:cNvSpPr>
            <a:spLocks noGrp="1"/>
          </p:cNvSpPr>
          <p:nvPr>
            <p:ph type="dt" idx="10"/>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254070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スライド イメージ プレースホルダ 1"/>
          <p:cNvSpPr>
            <a:spLocks noGrp="1" noRot="1" noChangeAspect="1" noTextEdit="1"/>
          </p:cNvSpPr>
          <p:nvPr>
            <p:ph type="sldImg"/>
          </p:nvPr>
        </p:nvSpPr>
        <p:spPr>
          <a:ln/>
        </p:spPr>
      </p:sp>
      <p:sp>
        <p:nvSpPr>
          <p:cNvPr id="89090" name="ノート プレースホルダ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a:latin typeface="細明朝体" charset="0"/>
              <a:ea typeface="細明朝体" charset="0"/>
              <a:cs typeface="細明朝体" charset="0"/>
            </a:endParaRPr>
          </a:p>
        </p:txBody>
      </p:sp>
      <p:sp>
        <p:nvSpPr>
          <p:cNvPr id="2" name="日付プレースホルダー 1"/>
          <p:cNvSpPr>
            <a:spLocks noGrp="1"/>
          </p:cNvSpPr>
          <p:nvPr>
            <p:ph type="dt" idx="10"/>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295324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スライド イメージ プレースホルダ 1"/>
          <p:cNvSpPr>
            <a:spLocks noGrp="1" noRot="1" noChangeAspect="1" noTextEdit="1"/>
          </p:cNvSpPr>
          <p:nvPr>
            <p:ph type="sldImg"/>
          </p:nvPr>
        </p:nvSpPr>
        <p:spPr>
          <a:ln/>
        </p:spPr>
      </p:sp>
      <p:sp>
        <p:nvSpPr>
          <p:cNvPr id="86018" name="ノート プレースホル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ja-JP" altLang="en-US" dirty="0" smtClean="0">
                <a:latin typeface="Arial" charset="0"/>
                <a:ea typeface="ＭＳ Ｐゴシック" charset="0"/>
                <a:cs typeface="ＭＳ Ｐゴシック" charset="0"/>
              </a:rPr>
              <a:t>３次元半導体検出器の基盤となる技術は</a:t>
            </a:r>
            <a:r>
              <a:rPr lang="en-US" altLang="ja-JP" dirty="0" smtClean="0">
                <a:latin typeface="Arial" charset="0"/>
                <a:ea typeface="ＭＳ Ｐゴシック" charset="0"/>
                <a:cs typeface="ＭＳ Ｐゴシック" charset="0"/>
              </a:rPr>
              <a:t>Silicon-On-Insulator (SOI)</a:t>
            </a:r>
            <a:r>
              <a:rPr lang="ja-JP" altLang="en-US" dirty="0" smtClean="0">
                <a:latin typeface="Arial" charset="0"/>
                <a:ea typeface="ＭＳ Ｐゴシック" charset="0"/>
                <a:cs typeface="ＭＳ Ｐゴシック" charset="0"/>
              </a:rPr>
              <a:t>と呼ばれる</a:t>
            </a:r>
            <a:r>
              <a:rPr lang="en-US" altLang="ja-JP" dirty="0" smtClean="0">
                <a:latin typeface="Arial" charset="0"/>
                <a:ea typeface="ＭＳ Ｐゴシック" charset="0"/>
                <a:cs typeface="ＭＳ Ｐゴシック" charset="0"/>
              </a:rPr>
              <a:t>2</a:t>
            </a:r>
            <a:r>
              <a:rPr lang="ja-JP" altLang="en-US" dirty="0" smtClean="0">
                <a:latin typeface="Arial" charset="0"/>
                <a:ea typeface="ＭＳ Ｐゴシック" charset="0"/>
                <a:cs typeface="ＭＳ Ｐゴシック" charset="0"/>
              </a:rPr>
              <a:t>枚のシリコン結晶を張合わせウエハです。</a:t>
            </a:r>
            <a:endParaRPr lang="en-US" altLang="ja-JP" dirty="0" smtClean="0">
              <a:latin typeface="Arial" charset="0"/>
              <a:ea typeface="ＭＳ Ｐゴシック" charset="0"/>
              <a:cs typeface="ＭＳ Ｐゴシック" charset="0"/>
            </a:endParaRPr>
          </a:p>
          <a:p>
            <a:r>
              <a:rPr lang="ja-JP" altLang="en-US" dirty="0" smtClean="0">
                <a:latin typeface="Arial" charset="0"/>
                <a:ea typeface="ＭＳ Ｐゴシック" charset="0"/>
                <a:cs typeface="ＭＳ Ｐゴシック" charset="0"/>
              </a:rPr>
              <a:t>このウエハーは、主に高性能プロセッサーや低消費電力用途の</a:t>
            </a:r>
            <a:r>
              <a:rPr lang="en-US" altLang="ja-JP" dirty="0" smtClean="0">
                <a:latin typeface="Arial" charset="0"/>
                <a:ea typeface="ＭＳ Ｐゴシック" charset="0"/>
                <a:cs typeface="ＭＳ Ｐゴシック" charset="0"/>
              </a:rPr>
              <a:t>LSI</a:t>
            </a:r>
            <a:r>
              <a:rPr lang="ja-JP" altLang="en-US" dirty="0" smtClean="0">
                <a:latin typeface="Arial" charset="0"/>
                <a:ea typeface="ＭＳ Ｐゴシック" charset="0"/>
                <a:cs typeface="ＭＳ Ｐゴシック" charset="0"/>
              </a:rPr>
              <a:t>で用いられていますが</a:t>
            </a:r>
            <a:endParaRPr lang="en-US" altLang="ja-JP" dirty="0" smtClean="0">
              <a:latin typeface="Arial" charset="0"/>
              <a:ea typeface="ＭＳ Ｐゴシック" charset="0"/>
              <a:cs typeface="ＭＳ Ｐゴシック" charset="0"/>
            </a:endParaRPr>
          </a:p>
          <a:p>
            <a:r>
              <a:rPr lang="en-US" altLang="ja-JP" dirty="0" smtClean="0">
                <a:latin typeface="Arial" charset="0"/>
                <a:ea typeface="ＭＳ Ｐゴシック" charset="0"/>
                <a:cs typeface="ＭＳ Ｐゴシック" charset="0"/>
              </a:rPr>
              <a:t>LSI</a:t>
            </a:r>
            <a:r>
              <a:rPr lang="ja-JP" altLang="en-US" dirty="0" smtClean="0">
                <a:latin typeface="Arial" charset="0"/>
                <a:ea typeface="ＭＳ Ｐゴシック" charset="0"/>
                <a:cs typeface="ＭＳ Ｐゴシック" charset="0"/>
              </a:rPr>
              <a:t>では上部シリコンにのみ使用され、下部のシリコンは構造物としての役割しか果たしていません。</a:t>
            </a:r>
            <a:endParaRPr lang="en-US" altLang="ja-JP" dirty="0" smtClean="0">
              <a:latin typeface="Arial" charset="0"/>
              <a:ea typeface="ＭＳ Ｐゴシック" charset="0"/>
              <a:cs typeface="ＭＳ Ｐゴシック" charset="0"/>
            </a:endParaRPr>
          </a:p>
          <a:p>
            <a:r>
              <a:rPr lang="ja-JP" altLang="en-US" dirty="0" smtClean="0">
                <a:latin typeface="Arial" charset="0"/>
                <a:ea typeface="ＭＳ Ｐゴシック" charset="0"/>
                <a:cs typeface="ＭＳ Ｐゴシック" charset="0"/>
              </a:rPr>
              <a:t>ーーー</a:t>
            </a:r>
            <a:endParaRPr lang="en-US" altLang="ja-JP" dirty="0" smtClean="0">
              <a:latin typeface="Arial" charset="0"/>
              <a:ea typeface="ＭＳ Ｐゴシック" charset="0"/>
              <a:cs typeface="ＭＳ Ｐゴシック" charset="0"/>
            </a:endParaRPr>
          </a:p>
          <a:p>
            <a:pPr defTabSz="990478" eaLnBrk="0" fontAlgn="base" hangingPunct="0">
              <a:spcBef>
                <a:spcPct val="30000"/>
              </a:spcBef>
              <a:spcAft>
                <a:spcPct val="0"/>
              </a:spcAft>
              <a:defRPr/>
            </a:pPr>
            <a:r>
              <a:rPr lang="ja-JP" altLang="en-US" dirty="0" smtClean="0">
                <a:latin typeface="Arial" charset="0"/>
                <a:ea typeface="ＭＳ Ｐゴシック" charset="0"/>
                <a:cs typeface="ＭＳ Ｐゴシック" charset="0"/>
              </a:rPr>
              <a:t>ここにしめしたのが３次元半導体放射線検出器</a:t>
            </a:r>
            <a:r>
              <a:rPr lang="en-US" altLang="ja-JP" dirty="0" smtClean="0">
                <a:latin typeface="Arial" charset="0"/>
                <a:ea typeface="ＭＳ Ｐゴシック" charset="0"/>
                <a:cs typeface="ＭＳ Ｐゴシック" charset="0"/>
              </a:rPr>
              <a:t>(SOIPIX)</a:t>
            </a:r>
            <a:r>
              <a:rPr lang="ja-JP" altLang="en-US" dirty="0" smtClean="0">
                <a:latin typeface="Arial" charset="0"/>
                <a:ea typeface="ＭＳ Ｐゴシック" charset="0"/>
                <a:cs typeface="ＭＳ Ｐゴシック" charset="0"/>
              </a:rPr>
              <a:t>の概念図です。</a:t>
            </a:r>
            <a:endParaRPr lang="en-US" altLang="ja-JP" dirty="0" smtClean="0">
              <a:latin typeface="Arial" charset="0"/>
              <a:ea typeface="ＭＳ Ｐゴシック" charset="0"/>
              <a:cs typeface="ＭＳ Ｐゴシック" charset="0"/>
            </a:endParaRPr>
          </a:p>
          <a:p>
            <a:r>
              <a:rPr lang="ja-JP" altLang="en-US" dirty="0" smtClean="0">
                <a:latin typeface="Arial" charset="0"/>
                <a:ea typeface="ＭＳ Ｐゴシック" charset="0"/>
                <a:cs typeface="ＭＳ Ｐゴシック" charset="0"/>
              </a:rPr>
              <a:t>我々は下部シリコンに高純度</a:t>
            </a:r>
            <a:r>
              <a:rPr lang="en-US" altLang="ja-JP" dirty="0" smtClean="0">
                <a:latin typeface="Arial" charset="0"/>
                <a:ea typeface="ＭＳ Ｐゴシック" charset="0"/>
                <a:cs typeface="ＭＳ Ｐゴシック" charset="0"/>
              </a:rPr>
              <a:t>Si</a:t>
            </a:r>
            <a:r>
              <a:rPr lang="ja-JP" altLang="en-US" dirty="0" smtClean="0">
                <a:latin typeface="Arial" charset="0"/>
                <a:ea typeface="ＭＳ Ｐゴシック" charset="0"/>
                <a:cs typeface="ＭＳ Ｐゴシック" charset="0"/>
              </a:rPr>
              <a:t>ウエハーを用い、上部の回路と繋げる技術を開発しました。</a:t>
            </a:r>
            <a:endParaRPr lang="en-US" altLang="ja-JP" dirty="0" smtClean="0">
              <a:latin typeface="Arial" charset="0"/>
              <a:ea typeface="ＭＳ Ｐゴシック" charset="0"/>
              <a:cs typeface="ＭＳ Ｐゴシック" charset="0"/>
            </a:endParaRPr>
          </a:p>
          <a:p>
            <a:endParaRPr lang="en-US" altLang="ja-JP" dirty="0" smtClean="0">
              <a:latin typeface="Arial" charset="0"/>
              <a:ea typeface="ＭＳ Ｐゴシック" charset="0"/>
              <a:cs typeface="ＭＳ Ｐゴシック" charset="0"/>
            </a:endParaRPr>
          </a:p>
          <a:p>
            <a:r>
              <a:rPr lang="en-US" altLang="ja-JP" dirty="0" smtClean="0">
                <a:latin typeface="Arial" charset="0"/>
                <a:ea typeface="ＭＳ Ｐゴシック" charset="0"/>
                <a:cs typeface="ＭＳ Ｐゴシック" charset="0"/>
              </a:rPr>
              <a:t>SOIPIX</a:t>
            </a:r>
            <a:r>
              <a:rPr lang="ja-JP" altLang="en-US" dirty="0" smtClean="0">
                <a:latin typeface="Arial" charset="0"/>
                <a:ea typeface="ＭＳ Ｐゴシック" charset="0"/>
                <a:cs typeface="ＭＳ Ｐゴシック" charset="0"/>
              </a:rPr>
              <a:t>は半導体</a:t>
            </a:r>
            <a:r>
              <a:rPr lang="ja-JP" altLang="en-US" dirty="0">
                <a:latin typeface="Arial" charset="0"/>
                <a:ea typeface="ＭＳ Ｐゴシック" charset="0"/>
                <a:cs typeface="ＭＳ Ｐゴシック" charset="0"/>
              </a:rPr>
              <a:t>放射線センサ</a:t>
            </a:r>
            <a:r>
              <a:rPr lang="ja-JP" altLang="en-US" dirty="0" smtClean="0">
                <a:latin typeface="Arial" charset="0"/>
                <a:ea typeface="ＭＳ Ｐゴシック" charset="0"/>
                <a:cs typeface="ＭＳ Ｐゴシック" charset="0"/>
              </a:rPr>
              <a:t>の優れた検出能力と</a:t>
            </a:r>
            <a:r>
              <a:rPr lang="ja-JP" altLang="en-US" dirty="0">
                <a:latin typeface="Arial" charset="0"/>
                <a:ea typeface="ＭＳ Ｐゴシック" charset="0"/>
                <a:cs typeface="ＭＳ Ｐゴシック" charset="0"/>
              </a:rPr>
              <a:t>、集積回路の高機能を併せ持つ、３次元構造</a:t>
            </a:r>
            <a:r>
              <a:rPr lang="ja-JP" altLang="en-US" dirty="0" smtClean="0">
                <a:latin typeface="Arial" charset="0"/>
                <a:ea typeface="ＭＳ Ｐゴシック" charset="0"/>
                <a:cs typeface="ＭＳ Ｐゴシック" charset="0"/>
              </a:rPr>
              <a:t>の量子イメージング検出器です。</a:t>
            </a:r>
            <a:endParaRPr lang="en-US" altLang="ja-JP" dirty="0" smtClean="0">
              <a:latin typeface="Arial" charset="0"/>
              <a:ea typeface="ＭＳ Ｐゴシック" charset="0"/>
              <a:cs typeface="ＭＳ Ｐゴシック" charset="0"/>
            </a:endParaRPr>
          </a:p>
          <a:p>
            <a:endParaRPr lang="en-US" altLang="ja-JP" dirty="0">
              <a:latin typeface="Arial" charset="0"/>
              <a:ea typeface="ＭＳ Ｐゴシック" charset="0"/>
              <a:cs typeface="ＭＳ Ｐゴシック" charset="0"/>
            </a:endParaRPr>
          </a:p>
          <a:p>
            <a:r>
              <a:rPr lang="ja-JP" altLang="en-US" dirty="0" smtClean="0">
                <a:latin typeface="Arial" charset="0"/>
                <a:ea typeface="ＭＳ Ｐゴシック" charset="0"/>
                <a:cs typeface="ＭＳ Ｐゴシック" charset="0"/>
              </a:rPr>
              <a:t>通常</a:t>
            </a:r>
            <a:r>
              <a:rPr lang="ja-JP" altLang="en-US" dirty="0">
                <a:latin typeface="Arial" charset="0"/>
                <a:ea typeface="ＭＳ Ｐゴシック" charset="0"/>
                <a:cs typeface="ＭＳ Ｐゴシック" charset="0"/>
              </a:rPr>
              <a:t>の放射線イメージセンサはセンサー部と</a:t>
            </a:r>
            <a:r>
              <a:rPr lang="ja-JP" altLang="en-US" dirty="0" smtClean="0">
                <a:latin typeface="Arial" charset="0"/>
                <a:ea typeface="ＭＳ Ｐゴシック" charset="0"/>
                <a:cs typeface="ＭＳ Ｐゴシック" charset="0"/>
              </a:rPr>
              <a:t>読み出し部は</a:t>
            </a:r>
            <a:r>
              <a:rPr lang="ja-JP" altLang="en-US" dirty="0">
                <a:latin typeface="Arial" charset="0"/>
                <a:ea typeface="ＭＳ Ｐゴシック" charset="0"/>
                <a:cs typeface="ＭＳ Ｐゴシック" charset="0"/>
              </a:rPr>
              <a:t>別々になっていますが、</a:t>
            </a:r>
            <a:r>
              <a:rPr lang="en-US" altLang="ja-JP" dirty="0">
                <a:latin typeface="Arial" charset="0"/>
                <a:ea typeface="ＭＳ Ｐゴシック" charset="0"/>
                <a:cs typeface="ＭＳ Ｐゴシック" charset="0"/>
              </a:rPr>
              <a:t>SOIPIX</a:t>
            </a:r>
            <a:r>
              <a:rPr lang="ja-JP" altLang="en-US" dirty="0">
                <a:latin typeface="Arial" charset="0"/>
                <a:ea typeface="ＭＳ Ｐゴシック" charset="0"/>
                <a:cs typeface="ＭＳ Ｐゴシック" charset="0"/>
              </a:rPr>
              <a:t>では一体化されています。</a:t>
            </a:r>
          </a:p>
          <a:p>
            <a:r>
              <a:rPr lang="ja-JP" altLang="en-US" dirty="0" smtClean="0">
                <a:latin typeface="Arial" charset="0"/>
                <a:ea typeface="ＭＳ Ｐゴシック" charset="0"/>
                <a:cs typeface="ＭＳ Ｐゴシック" charset="0"/>
              </a:rPr>
              <a:t>この</a:t>
            </a:r>
            <a:r>
              <a:rPr lang="ja-JP" altLang="en-US" dirty="0">
                <a:latin typeface="Arial" charset="0"/>
                <a:ea typeface="ＭＳ Ｐゴシック" charset="0"/>
                <a:cs typeface="ＭＳ Ｐゴシック" charset="0"/>
              </a:rPr>
              <a:t>ため、各画素毎に様々なデータ処理回路を内蔵する事が出来、またセンサーの寄生容量が小さい事から高いゲインを得る事が出来ます</a:t>
            </a:r>
            <a:r>
              <a:rPr lang="ja-JP" altLang="en-US" dirty="0" smtClean="0">
                <a:latin typeface="Arial" charset="0"/>
                <a:ea typeface="ＭＳ Ｐゴシック" charset="0"/>
                <a:cs typeface="ＭＳ Ｐゴシック" charset="0"/>
              </a:rPr>
              <a:t>。</a:t>
            </a:r>
            <a:endParaRPr lang="en-US" altLang="ja-JP" dirty="0" smtClean="0">
              <a:latin typeface="Arial" charset="0"/>
              <a:ea typeface="ＭＳ Ｐゴシック" charset="0"/>
              <a:cs typeface="ＭＳ Ｐゴシック" charset="0"/>
            </a:endParaRPr>
          </a:p>
          <a:p>
            <a:endParaRPr lang="en-US" altLang="ja-JP" dirty="0" smtClean="0">
              <a:latin typeface="Arial" charset="0"/>
              <a:ea typeface="ＭＳ Ｐゴシック" charset="0"/>
              <a:cs typeface="ＭＳ Ｐゴシック" charset="0"/>
            </a:endParaRPr>
          </a:p>
          <a:p>
            <a:r>
              <a:rPr lang="ja-JP" altLang="en-US" dirty="0" smtClean="0">
                <a:latin typeface="Arial" charset="0"/>
                <a:ea typeface="ＭＳ Ｐゴシック" charset="0"/>
                <a:cs typeface="ＭＳ Ｐゴシック" charset="0"/>
              </a:rPr>
              <a:t>このように、２種類の</a:t>
            </a:r>
            <a:r>
              <a:rPr lang="en-US" altLang="ja-JP" dirty="0" smtClean="0">
                <a:latin typeface="Arial" charset="0"/>
                <a:ea typeface="ＭＳ Ｐゴシック" charset="0"/>
                <a:cs typeface="ＭＳ Ｐゴシック" charset="0"/>
              </a:rPr>
              <a:t>Si</a:t>
            </a:r>
            <a:r>
              <a:rPr lang="ja-JP" altLang="en-US" dirty="0" smtClean="0">
                <a:latin typeface="Arial" charset="0"/>
                <a:ea typeface="ＭＳ Ｐゴシック" charset="0"/>
                <a:cs typeface="ＭＳ Ｐゴシック" charset="0"/>
              </a:rPr>
              <a:t>単結晶を持ち、センサー及び回路を目的に応じて変更出来る点が、従来の検出器と大きく異なる点です。</a:t>
            </a:r>
            <a:endParaRPr lang="en-US" altLang="ja-JP" dirty="0" smtClean="0">
              <a:latin typeface="Arial" charset="0"/>
              <a:ea typeface="ＭＳ Ｐゴシック" charset="0"/>
              <a:cs typeface="ＭＳ Ｐゴシック" charset="0"/>
            </a:endParaRPr>
          </a:p>
          <a:p>
            <a:r>
              <a:rPr lang="ja-JP" altLang="en-US" dirty="0" smtClean="0">
                <a:latin typeface="Arial" charset="0"/>
                <a:ea typeface="ＭＳ Ｐゴシック" charset="0"/>
                <a:cs typeface="ＭＳ Ｐゴシック" charset="0"/>
              </a:rPr>
              <a:t>この事から、測定を行う研究者とセンサー開発者が一緒になって研究することにより、従来不可能であったような測定が行えるようになります。</a:t>
            </a:r>
            <a:endParaRPr lang="ja-JP" altLang="en-US" dirty="0">
              <a:latin typeface="Arial" charset="0"/>
              <a:ea typeface="ＭＳ Ｐゴシック" charset="0"/>
              <a:cs typeface="ＭＳ Ｐゴシック" charset="0"/>
            </a:endParaRPr>
          </a:p>
        </p:txBody>
      </p:sp>
      <p:sp>
        <p:nvSpPr>
          <p:cNvPr id="86019" name="スライド番号プレースホルダ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732">
              <a:defRPr kumimoji="1" sz="2600">
                <a:solidFill>
                  <a:schemeClr val="tx1"/>
                </a:solidFill>
                <a:latin typeface="Comic Sans MS" charset="0"/>
                <a:ea typeface="ＭＳ Ｐゴシック" charset="0"/>
                <a:cs typeface="ＭＳ Ｐゴシック" charset="0"/>
              </a:defRPr>
            </a:lvl1pPr>
            <a:lvl2pPr marL="804763" indent="-309524" defTabSz="933732">
              <a:defRPr kumimoji="1" sz="2600">
                <a:solidFill>
                  <a:schemeClr val="tx1"/>
                </a:solidFill>
                <a:latin typeface="Comic Sans MS" charset="0"/>
                <a:ea typeface="ＭＳ Ｐゴシック" charset="0"/>
              </a:defRPr>
            </a:lvl2pPr>
            <a:lvl3pPr marL="1238098" indent="-247620" defTabSz="933732">
              <a:defRPr kumimoji="1" sz="2600">
                <a:solidFill>
                  <a:schemeClr val="tx1"/>
                </a:solidFill>
                <a:latin typeface="Comic Sans MS" charset="0"/>
                <a:ea typeface="ＭＳ Ｐゴシック" charset="0"/>
              </a:defRPr>
            </a:lvl3pPr>
            <a:lvl4pPr marL="1733337" indent="-247620" defTabSz="933732">
              <a:defRPr kumimoji="1" sz="2600">
                <a:solidFill>
                  <a:schemeClr val="tx1"/>
                </a:solidFill>
                <a:latin typeface="Comic Sans MS" charset="0"/>
                <a:ea typeface="ＭＳ Ｐゴシック" charset="0"/>
              </a:defRPr>
            </a:lvl4pPr>
            <a:lvl5pPr marL="2228576" indent="-247620" defTabSz="933732">
              <a:defRPr kumimoji="1" sz="2600">
                <a:solidFill>
                  <a:schemeClr val="tx1"/>
                </a:solidFill>
                <a:latin typeface="Comic Sans MS" charset="0"/>
                <a:ea typeface="ＭＳ Ｐゴシック" charset="0"/>
              </a:defRPr>
            </a:lvl5pPr>
            <a:lvl6pPr marL="2723815" indent="-247620" defTabSz="933732" fontAlgn="base">
              <a:spcBef>
                <a:spcPct val="0"/>
              </a:spcBef>
              <a:spcAft>
                <a:spcPct val="0"/>
              </a:spcAft>
              <a:defRPr kumimoji="1" sz="2600">
                <a:solidFill>
                  <a:schemeClr val="tx1"/>
                </a:solidFill>
                <a:latin typeface="Comic Sans MS" charset="0"/>
                <a:ea typeface="ＭＳ Ｐゴシック" charset="0"/>
              </a:defRPr>
            </a:lvl6pPr>
            <a:lvl7pPr marL="3219054" indent="-247620" defTabSz="933732" fontAlgn="base">
              <a:spcBef>
                <a:spcPct val="0"/>
              </a:spcBef>
              <a:spcAft>
                <a:spcPct val="0"/>
              </a:spcAft>
              <a:defRPr kumimoji="1" sz="2600">
                <a:solidFill>
                  <a:schemeClr val="tx1"/>
                </a:solidFill>
                <a:latin typeface="Comic Sans MS" charset="0"/>
                <a:ea typeface="ＭＳ Ｐゴシック" charset="0"/>
              </a:defRPr>
            </a:lvl7pPr>
            <a:lvl8pPr marL="3714293" indent="-247620" defTabSz="933732" fontAlgn="base">
              <a:spcBef>
                <a:spcPct val="0"/>
              </a:spcBef>
              <a:spcAft>
                <a:spcPct val="0"/>
              </a:spcAft>
              <a:defRPr kumimoji="1" sz="2600">
                <a:solidFill>
                  <a:schemeClr val="tx1"/>
                </a:solidFill>
                <a:latin typeface="Comic Sans MS" charset="0"/>
                <a:ea typeface="ＭＳ Ｐゴシック" charset="0"/>
              </a:defRPr>
            </a:lvl8pPr>
            <a:lvl9pPr marL="4209532" indent="-247620" defTabSz="933732" fontAlgn="base">
              <a:spcBef>
                <a:spcPct val="0"/>
              </a:spcBef>
              <a:spcAft>
                <a:spcPct val="0"/>
              </a:spcAft>
              <a:defRPr kumimoji="1" sz="2600">
                <a:solidFill>
                  <a:schemeClr val="tx1"/>
                </a:solidFill>
                <a:latin typeface="Comic Sans MS" charset="0"/>
                <a:ea typeface="ＭＳ Ｐゴシック" charset="0"/>
              </a:defRPr>
            </a:lvl9pPr>
          </a:lstStyle>
          <a:p>
            <a:fld id="{1D48265B-1F2E-AE46-A098-33DE6AF180A0}" type="slidenum">
              <a:rPr lang="en-US" altLang="ja-JP" sz="1200">
                <a:solidFill>
                  <a:srgbClr val="000000"/>
                </a:solidFill>
                <a:latin typeface="Arial" charset="0"/>
              </a:rPr>
              <a:pPr/>
              <a:t>7</a:t>
            </a:fld>
            <a:endParaRPr lang="en-US" altLang="ja-JP" sz="1200">
              <a:solidFill>
                <a:srgbClr val="000000"/>
              </a:solidFill>
              <a:latin typeface="Arial" charset="0"/>
            </a:endParaRPr>
          </a:p>
        </p:txBody>
      </p:sp>
      <p:sp>
        <p:nvSpPr>
          <p:cNvPr id="2" name="日付プレースホルダー 1"/>
          <p:cNvSpPr>
            <a:spLocks noGrp="1"/>
          </p:cNvSpPr>
          <p:nvPr>
            <p:ph type="dt" idx="10"/>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247257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SOI</a:t>
            </a:r>
            <a:r>
              <a:rPr kumimoji="1" lang="ja-JP" altLang="en-US" dirty="0" smtClean="0"/>
              <a:t>検出器の革新的な所を例えを使って説明したいと思います。</a:t>
            </a:r>
            <a:endParaRPr kumimoji="1" lang="en-US" altLang="ja-JP" dirty="0" smtClean="0"/>
          </a:p>
          <a:p>
            <a:r>
              <a:rPr kumimoji="1" lang="ja-JP" altLang="en-US" dirty="0" smtClean="0"/>
              <a:t>従来の半導体検出器は、放射線を雨で例えるならば、やって来た放射線をバケツに貯めて行くようなもので、個々の放射線を識別する事は出来ませんでした。</a:t>
            </a:r>
            <a:endParaRPr kumimoji="1" lang="en-US" altLang="ja-JP" dirty="0" smtClean="0"/>
          </a:p>
          <a:p>
            <a:r>
              <a:rPr kumimoji="1" lang="ja-JP" altLang="en-US" dirty="0" smtClean="0"/>
              <a:t>一方</a:t>
            </a:r>
            <a:r>
              <a:rPr kumimoji="1" lang="en-US" altLang="ja-JP" dirty="0" smtClean="0"/>
              <a:t>SOI</a:t>
            </a:r>
            <a:r>
              <a:rPr kumimoji="1" lang="ja-JP" altLang="en-US" dirty="0" smtClean="0"/>
              <a:t>検出器の場合、各画素毎に処理回路を持てる事から、放射線を量子として数えたり、エネルギーを分けたり、個々にメモリーしたりと言った従来の検出器と異なる測定が可能となります。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A5937E0-F056-8244-A597-23000C779E70}" type="slidenum">
              <a:rPr lang="en-US" altLang="ja-JP" smtClean="0">
                <a:solidFill>
                  <a:srgbClr val="000000"/>
                </a:solidFill>
              </a:rPr>
              <a:pPr>
                <a:defRPr/>
              </a:pPr>
              <a:t>8</a:t>
            </a:fld>
            <a:endParaRPr lang="en-US" altLang="ja-JP">
              <a:solidFill>
                <a:srgbClr val="000000"/>
              </a:solidFill>
            </a:endParaRPr>
          </a:p>
        </p:txBody>
      </p:sp>
      <p:sp>
        <p:nvSpPr>
          <p:cNvPr id="5" name="日付プレースホルダー 4"/>
          <p:cNvSpPr>
            <a:spLocks noGrp="1"/>
          </p:cNvSpPr>
          <p:nvPr>
            <p:ph type="dt" idx="11"/>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89056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A5937E0-F056-8244-A597-23000C779E70}" type="slidenum">
              <a:rPr lang="en-US" altLang="ja-JP" smtClean="0">
                <a:solidFill>
                  <a:srgbClr val="000000"/>
                </a:solidFill>
              </a:rPr>
              <a:pPr>
                <a:defRPr/>
              </a:pPr>
              <a:t>9</a:t>
            </a:fld>
            <a:endParaRPr lang="en-US" altLang="ja-JP">
              <a:solidFill>
                <a:srgbClr val="000000"/>
              </a:solidFill>
            </a:endParaRPr>
          </a:p>
        </p:txBody>
      </p:sp>
      <p:sp>
        <p:nvSpPr>
          <p:cNvPr id="5" name="日付プレースホルダー 4"/>
          <p:cNvSpPr>
            <a:spLocks noGrp="1"/>
          </p:cNvSpPr>
          <p:nvPr>
            <p:ph type="dt" idx="11"/>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1837106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solidFill>
            <a:srgbClr val="FFFFFF"/>
          </a:solidFill>
          <a:ln/>
        </p:spPr>
      </p:sp>
      <p:sp>
        <p:nvSpPr>
          <p:cNvPr id="53250" name="Rectangle 3"/>
          <p:cNvSpPr>
            <a:spLocks noGrp="1" noChangeArrowheads="1"/>
          </p:cNvSpPr>
          <p:nvPr>
            <p:ph type="body" idx="1"/>
          </p:nvPr>
        </p:nvSpPr>
        <p:spPr>
          <a:solidFill>
            <a:srgbClr val="FFFFFF"/>
          </a:solidFill>
          <a:ln>
            <a:solidFill>
              <a:srgbClr val="000000"/>
            </a:solidFill>
          </a:ln>
        </p:spPr>
        <p:txBody>
          <a:bodyPr lIns="86200" tIns="43101" rIns="86200" bIns="43101"/>
          <a:lstStyle/>
          <a:p>
            <a:pPr eaLnBrk="1" hangingPunct="1"/>
            <a:endParaRPr lang="ja-JP" altLang="en-US" smtClean="0">
              <a:latin typeface="Arial" panose="020B0604020202020204" pitchFamily="34" charset="0"/>
              <a:ea typeface="ＭＳ Ｐゴシック" panose="020B0600070205080204" pitchFamily="50" charset="-128"/>
            </a:endParaRPr>
          </a:p>
        </p:txBody>
      </p:sp>
      <p:sp>
        <p:nvSpPr>
          <p:cNvPr id="2" name="日付プレースホルダー 1"/>
          <p:cNvSpPr>
            <a:spLocks noGrp="1"/>
          </p:cNvSpPr>
          <p:nvPr>
            <p:ph type="dt" idx="10"/>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383147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スライド イメージ プレースホルダ 1"/>
          <p:cNvSpPr>
            <a:spLocks noGrp="1" noRot="1" noChangeAspect="1" noTextEdit="1"/>
          </p:cNvSpPr>
          <p:nvPr>
            <p:ph type="sldImg"/>
          </p:nvPr>
        </p:nvSpPr>
        <p:spPr>
          <a:ln/>
        </p:spPr>
      </p:sp>
      <p:sp>
        <p:nvSpPr>
          <p:cNvPr id="92162" name="ノート プレースホル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ja-JP" dirty="0" smtClean="0">
                <a:latin typeface="Arial" charset="0"/>
                <a:ea typeface="ＭＳ Ｐゴシック" charset="0"/>
                <a:cs typeface="ＭＳ Ｐゴシック" charset="0"/>
              </a:rPr>
              <a:t>SOI</a:t>
            </a:r>
            <a:r>
              <a:rPr lang="ja-JP" altLang="en-US" dirty="0" smtClean="0">
                <a:latin typeface="Arial" charset="0"/>
                <a:ea typeface="ＭＳ Ｐゴシック" charset="0"/>
                <a:cs typeface="ＭＳ Ｐゴシック" charset="0"/>
              </a:rPr>
              <a:t>検出器の製作には半導体プロセスが必要ですが、半導体プロセスには多額の費用が必要となる事から、我々は</a:t>
            </a:r>
            <a:r>
              <a:rPr lang="en-US" altLang="ja-JP" dirty="0" smtClean="0">
                <a:latin typeface="Arial" charset="0"/>
                <a:ea typeface="ＭＳ Ｐゴシック" charset="0"/>
                <a:cs typeface="ＭＳ Ｐゴシック" charset="0"/>
              </a:rPr>
              <a:t>Multi Project Wafer</a:t>
            </a:r>
            <a:r>
              <a:rPr lang="ja-JP" altLang="en-US" dirty="0" smtClean="0">
                <a:latin typeface="Arial" charset="0"/>
                <a:ea typeface="ＭＳ Ｐゴシック" charset="0"/>
                <a:cs typeface="ＭＳ Ｐゴシック" charset="0"/>
              </a:rPr>
              <a:t>ラン、という相乗りプロセスを当初から取り入れ、我々自身で運用しています。</a:t>
            </a:r>
            <a:endParaRPr lang="en-US" altLang="ja-JP" dirty="0" smtClean="0">
              <a:latin typeface="Arial" charset="0"/>
              <a:ea typeface="ＭＳ Ｐゴシック" charset="0"/>
              <a:cs typeface="ＭＳ Ｐゴシック" charset="0"/>
            </a:endParaRPr>
          </a:p>
          <a:p>
            <a:r>
              <a:rPr lang="ja-JP" altLang="en-US" dirty="0" smtClean="0">
                <a:latin typeface="Arial" charset="0"/>
                <a:ea typeface="ＭＳ Ｐゴシック" charset="0"/>
                <a:cs typeface="ＭＳ Ｐゴシック" charset="0"/>
              </a:rPr>
              <a:t>このような</a:t>
            </a:r>
            <a:r>
              <a:rPr lang="en-US" altLang="ja-JP" dirty="0" smtClean="0">
                <a:latin typeface="Arial" charset="0"/>
                <a:ea typeface="ＭＳ Ｐゴシック" charset="0"/>
                <a:cs typeface="ＭＳ Ｐゴシック" charset="0"/>
              </a:rPr>
              <a:t>SOI Pixel</a:t>
            </a:r>
            <a:r>
              <a:rPr lang="ja-JP" altLang="en-US" dirty="0" smtClean="0">
                <a:latin typeface="Arial" charset="0"/>
                <a:ea typeface="ＭＳ Ｐゴシック" charset="0"/>
                <a:cs typeface="ＭＳ Ｐゴシック" charset="0"/>
              </a:rPr>
              <a:t>プロセスは世界で唯一のプロセスであることから、このランには国内を始め海外の研究機関からも参加を得ています。</a:t>
            </a:r>
            <a:endParaRPr lang="en-US" altLang="ja-JP" dirty="0" smtClean="0">
              <a:latin typeface="Arial" charset="0"/>
              <a:ea typeface="ＭＳ Ｐゴシック" charset="0"/>
              <a:cs typeface="ＭＳ Ｐゴシック" charset="0"/>
            </a:endParaRPr>
          </a:p>
          <a:p>
            <a:r>
              <a:rPr lang="ja-JP" altLang="en-US" dirty="0" smtClean="0">
                <a:latin typeface="Arial" charset="0"/>
                <a:ea typeface="ＭＳ Ｐゴシック" charset="0"/>
                <a:cs typeface="ＭＳ Ｐゴシック" charset="0"/>
              </a:rPr>
              <a:t>これにより、個々の研究者は比較的少ない費用で自分専用の検出器を作る事が出来ます。</a:t>
            </a:r>
            <a:endParaRPr lang="en-US" altLang="ja-JP" dirty="0" smtClean="0">
              <a:latin typeface="Arial" charset="0"/>
              <a:ea typeface="ＭＳ Ｐゴシック" charset="0"/>
              <a:cs typeface="ＭＳ Ｐゴシック" charset="0"/>
            </a:endParaRPr>
          </a:p>
          <a:p>
            <a:r>
              <a:rPr lang="ja-JP" altLang="en-US" dirty="0" smtClean="0">
                <a:latin typeface="Arial" charset="0"/>
                <a:ea typeface="ＭＳ Ｐゴシック" charset="0"/>
                <a:cs typeface="ＭＳ Ｐゴシック" charset="0"/>
              </a:rPr>
              <a:t>本領域研究では、</a:t>
            </a:r>
            <a:r>
              <a:rPr lang="en-US" altLang="ja-JP" dirty="0" smtClean="0">
                <a:latin typeface="Arial" charset="0"/>
                <a:ea typeface="ＭＳ Ｐゴシック" charset="0"/>
                <a:cs typeface="ＭＳ Ｐゴシック" charset="0"/>
              </a:rPr>
              <a:t>A01,</a:t>
            </a:r>
            <a:r>
              <a:rPr lang="ja-JP" altLang="en-US" dirty="0" smtClean="0">
                <a:latin typeface="Arial" charset="0"/>
                <a:ea typeface="ＭＳ Ｐゴシック" charset="0"/>
                <a:cs typeface="ＭＳ Ｐゴシック" charset="0"/>
              </a:rPr>
              <a:t>班が中心となってこの</a:t>
            </a:r>
            <a:r>
              <a:rPr lang="en-US" altLang="ja-JP" dirty="0" smtClean="0">
                <a:latin typeface="Arial" charset="0"/>
                <a:ea typeface="ＭＳ Ｐゴシック" charset="0"/>
                <a:cs typeface="ＭＳ Ｐゴシック" charset="0"/>
              </a:rPr>
              <a:t>MPW</a:t>
            </a:r>
            <a:r>
              <a:rPr lang="ja-JP" altLang="en-US" dirty="0" smtClean="0">
                <a:latin typeface="Arial" charset="0"/>
                <a:ea typeface="ＭＳ Ｐゴシック" charset="0"/>
                <a:cs typeface="ＭＳ Ｐゴシック" charset="0"/>
              </a:rPr>
              <a:t>ランを運営し、各研究班に試作の機会を提供します。</a:t>
            </a:r>
            <a:endParaRPr lang="en-US" altLang="ja-JP" dirty="0" smtClean="0">
              <a:latin typeface="Arial" charset="0"/>
              <a:ea typeface="ＭＳ Ｐゴシック" charset="0"/>
              <a:cs typeface="ＭＳ Ｐゴシック" charset="0"/>
            </a:endParaRPr>
          </a:p>
          <a:p>
            <a:r>
              <a:rPr lang="ja-JP" altLang="en-US" dirty="0" smtClean="0">
                <a:latin typeface="Arial" charset="0"/>
                <a:ea typeface="ＭＳ Ｐゴシック" charset="0"/>
                <a:cs typeface="ＭＳ Ｐゴシック" charset="0"/>
              </a:rPr>
              <a:t>またこれにより、若手の研究者や公募研究に参加する研究者も容易に開発に携わる事が出来ます。</a:t>
            </a:r>
            <a:endParaRPr lang="ja-JP" altLang="en-US" dirty="0">
              <a:latin typeface="Arial" charset="0"/>
              <a:ea typeface="ＭＳ Ｐゴシック" charset="0"/>
              <a:cs typeface="ＭＳ Ｐゴシック" charset="0"/>
            </a:endParaRPr>
          </a:p>
        </p:txBody>
      </p:sp>
      <p:sp>
        <p:nvSpPr>
          <p:cNvPr id="92163" name="スライド番号プレースホルダ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732">
              <a:defRPr kumimoji="1" sz="2600">
                <a:solidFill>
                  <a:schemeClr val="tx1"/>
                </a:solidFill>
                <a:latin typeface="Comic Sans MS" charset="0"/>
                <a:ea typeface="ＭＳ Ｐゴシック" charset="0"/>
                <a:cs typeface="ＭＳ Ｐゴシック" charset="0"/>
              </a:defRPr>
            </a:lvl1pPr>
            <a:lvl2pPr marL="804763" indent="-309524" defTabSz="933732">
              <a:defRPr kumimoji="1" sz="2600">
                <a:solidFill>
                  <a:schemeClr val="tx1"/>
                </a:solidFill>
                <a:latin typeface="Comic Sans MS" charset="0"/>
                <a:ea typeface="ＭＳ Ｐゴシック" charset="0"/>
              </a:defRPr>
            </a:lvl2pPr>
            <a:lvl3pPr marL="1238098" indent="-247620" defTabSz="933732">
              <a:defRPr kumimoji="1" sz="2600">
                <a:solidFill>
                  <a:schemeClr val="tx1"/>
                </a:solidFill>
                <a:latin typeface="Comic Sans MS" charset="0"/>
                <a:ea typeface="ＭＳ Ｐゴシック" charset="0"/>
              </a:defRPr>
            </a:lvl3pPr>
            <a:lvl4pPr marL="1733337" indent="-247620" defTabSz="933732">
              <a:defRPr kumimoji="1" sz="2600">
                <a:solidFill>
                  <a:schemeClr val="tx1"/>
                </a:solidFill>
                <a:latin typeface="Comic Sans MS" charset="0"/>
                <a:ea typeface="ＭＳ Ｐゴシック" charset="0"/>
              </a:defRPr>
            </a:lvl4pPr>
            <a:lvl5pPr marL="2228576" indent="-247620" defTabSz="933732">
              <a:defRPr kumimoji="1" sz="2600">
                <a:solidFill>
                  <a:schemeClr val="tx1"/>
                </a:solidFill>
                <a:latin typeface="Comic Sans MS" charset="0"/>
                <a:ea typeface="ＭＳ Ｐゴシック" charset="0"/>
              </a:defRPr>
            </a:lvl5pPr>
            <a:lvl6pPr marL="2723815" indent="-247620" defTabSz="933732" fontAlgn="base">
              <a:spcBef>
                <a:spcPct val="0"/>
              </a:spcBef>
              <a:spcAft>
                <a:spcPct val="0"/>
              </a:spcAft>
              <a:defRPr kumimoji="1" sz="2600">
                <a:solidFill>
                  <a:schemeClr val="tx1"/>
                </a:solidFill>
                <a:latin typeface="Comic Sans MS" charset="0"/>
                <a:ea typeface="ＭＳ Ｐゴシック" charset="0"/>
              </a:defRPr>
            </a:lvl6pPr>
            <a:lvl7pPr marL="3219054" indent="-247620" defTabSz="933732" fontAlgn="base">
              <a:spcBef>
                <a:spcPct val="0"/>
              </a:spcBef>
              <a:spcAft>
                <a:spcPct val="0"/>
              </a:spcAft>
              <a:defRPr kumimoji="1" sz="2600">
                <a:solidFill>
                  <a:schemeClr val="tx1"/>
                </a:solidFill>
                <a:latin typeface="Comic Sans MS" charset="0"/>
                <a:ea typeface="ＭＳ Ｐゴシック" charset="0"/>
              </a:defRPr>
            </a:lvl7pPr>
            <a:lvl8pPr marL="3714293" indent="-247620" defTabSz="933732" fontAlgn="base">
              <a:spcBef>
                <a:spcPct val="0"/>
              </a:spcBef>
              <a:spcAft>
                <a:spcPct val="0"/>
              </a:spcAft>
              <a:defRPr kumimoji="1" sz="2600">
                <a:solidFill>
                  <a:schemeClr val="tx1"/>
                </a:solidFill>
                <a:latin typeface="Comic Sans MS" charset="0"/>
                <a:ea typeface="ＭＳ Ｐゴシック" charset="0"/>
              </a:defRPr>
            </a:lvl8pPr>
            <a:lvl9pPr marL="4209532" indent="-247620" defTabSz="933732" fontAlgn="base">
              <a:spcBef>
                <a:spcPct val="0"/>
              </a:spcBef>
              <a:spcAft>
                <a:spcPct val="0"/>
              </a:spcAft>
              <a:defRPr kumimoji="1" sz="2600">
                <a:solidFill>
                  <a:schemeClr val="tx1"/>
                </a:solidFill>
                <a:latin typeface="Comic Sans MS" charset="0"/>
                <a:ea typeface="ＭＳ Ｐゴシック" charset="0"/>
              </a:defRPr>
            </a:lvl9pPr>
          </a:lstStyle>
          <a:p>
            <a:fld id="{B9E7DBEC-5922-6B46-B30F-F629439BAFAA}" type="slidenum">
              <a:rPr lang="en-US" altLang="ja-JP" sz="1200">
                <a:solidFill>
                  <a:srgbClr val="000000"/>
                </a:solidFill>
                <a:latin typeface="Arial" charset="0"/>
              </a:rPr>
              <a:pPr/>
              <a:t>14</a:t>
            </a:fld>
            <a:endParaRPr lang="en-US" altLang="ja-JP" sz="1200">
              <a:solidFill>
                <a:srgbClr val="000000"/>
              </a:solidFill>
              <a:latin typeface="Arial" charset="0"/>
            </a:endParaRPr>
          </a:p>
        </p:txBody>
      </p:sp>
    </p:spTree>
    <p:extLst>
      <p:ext uri="{BB962C8B-B14F-4D97-AF65-F5344CB8AC3E}">
        <p14:creationId xmlns:p14="http://schemas.microsoft.com/office/powerpoint/2010/main" val="405791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732">
              <a:defRPr kumimoji="1" sz="2600">
                <a:solidFill>
                  <a:schemeClr val="tx1"/>
                </a:solidFill>
                <a:latin typeface="Comic Sans MS" charset="0"/>
                <a:ea typeface="ＭＳ Ｐゴシック" charset="0"/>
                <a:cs typeface="ＭＳ Ｐゴシック" charset="0"/>
              </a:defRPr>
            </a:lvl1pPr>
            <a:lvl2pPr marL="804763" indent="-309524" defTabSz="933732">
              <a:defRPr kumimoji="1" sz="2600">
                <a:solidFill>
                  <a:schemeClr val="tx1"/>
                </a:solidFill>
                <a:latin typeface="Comic Sans MS" charset="0"/>
                <a:ea typeface="ＭＳ Ｐゴシック" charset="0"/>
              </a:defRPr>
            </a:lvl2pPr>
            <a:lvl3pPr marL="1238098" indent="-247620" defTabSz="933732">
              <a:defRPr kumimoji="1" sz="2600">
                <a:solidFill>
                  <a:schemeClr val="tx1"/>
                </a:solidFill>
                <a:latin typeface="Comic Sans MS" charset="0"/>
                <a:ea typeface="ＭＳ Ｐゴシック" charset="0"/>
              </a:defRPr>
            </a:lvl3pPr>
            <a:lvl4pPr marL="1733337" indent="-247620" defTabSz="933732">
              <a:defRPr kumimoji="1" sz="2600">
                <a:solidFill>
                  <a:schemeClr val="tx1"/>
                </a:solidFill>
                <a:latin typeface="Comic Sans MS" charset="0"/>
                <a:ea typeface="ＭＳ Ｐゴシック" charset="0"/>
              </a:defRPr>
            </a:lvl4pPr>
            <a:lvl5pPr marL="2228576" indent="-247620" defTabSz="933732">
              <a:defRPr kumimoji="1" sz="2600">
                <a:solidFill>
                  <a:schemeClr val="tx1"/>
                </a:solidFill>
                <a:latin typeface="Comic Sans MS" charset="0"/>
                <a:ea typeface="ＭＳ Ｐゴシック" charset="0"/>
              </a:defRPr>
            </a:lvl5pPr>
            <a:lvl6pPr marL="2723815"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6pPr>
            <a:lvl7pPr marL="3219054"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7pPr>
            <a:lvl8pPr marL="3714293"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8pPr>
            <a:lvl9pPr marL="4209532" indent="-247620" defTabSz="933732" eaLnBrk="0" fontAlgn="base" hangingPunct="0">
              <a:spcBef>
                <a:spcPct val="0"/>
              </a:spcBef>
              <a:spcAft>
                <a:spcPct val="0"/>
              </a:spcAft>
              <a:defRPr kumimoji="1" sz="2600">
                <a:solidFill>
                  <a:schemeClr val="tx1"/>
                </a:solidFill>
                <a:latin typeface="Comic Sans MS" charset="0"/>
                <a:ea typeface="ＭＳ Ｐゴシック" charset="0"/>
              </a:defRPr>
            </a:lvl9pPr>
          </a:lstStyle>
          <a:p>
            <a:fld id="{7A78A889-8C0C-A848-8471-8A5D462C26D4}" type="slidenum">
              <a:rPr lang="en-US" altLang="ja-JP" sz="1200">
                <a:latin typeface="Arial Unicode MS" charset="0"/>
              </a:rPr>
              <a:pPr/>
              <a:t>15</a:t>
            </a:fld>
            <a:endParaRPr lang="en-US" altLang="ja-JP" sz="1200">
              <a:latin typeface="Arial Unicode MS"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a:latin typeface="Arial Unicode MS" charset="0"/>
              <a:ea typeface="ＭＳ Ｐゴシック" charset="0"/>
              <a:cs typeface="ＭＳ Ｐゴシック" charset="0"/>
            </a:endParaRPr>
          </a:p>
        </p:txBody>
      </p:sp>
      <p:sp>
        <p:nvSpPr>
          <p:cNvPr id="2" name="日付プレースホルダー 1"/>
          <p:cNvSpPr>
            <a:spLocks noGrp="1"/>
          </p:cNvSpPr>
          <p:nvPr>
            <p:ph type="dt" idx="10"/>
          </p:nvPr>
        </p:nvSpPr>
        <p:spPr/>
        <p:txBody>
          <a:bodyPr/>
          <a:lstStyle/>
          <a:p>
            <a:r>
              <a:rPr kumimoji="1" lang="en-US" altLang="ja-JP" smtClean="0"/>
              <a:t>2014/11/17</a:t>
            </a:r>
            <a:endParaRPr kumimoji="1" lang="ja-JP" altLang="en-US"/>
          </a:p>
        </p:txBody>
      </p:sp>
    </p:spTree>
    <p:extLst>
      <p:ext uri="{BB962C8B-B14F-4D97-AF65-F5344CB8AC3E}">
        <p14:creationId xmlns:p14="http://schemas.microsoft.com/office/powerpoint/2010/main" val="11285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AF45DA-F6FB-F746-B51F-E7336F6AA741}" type="slidenum">
              <a:rPr kumimoji="1" lang="ja-JP" altLang="en-US" smtClean="0"/>
              <a:t>‹#›</a:t>
            </a:fld>
            <a:endParaRPr kumimoji="1" lang="ja-JP" altLang="en-US"/>
          </a:p>
        </p:txBody>
      </p:sp>
    </p:spTree>
    <p:extLst>
      <p:ext uri="{BB962C8B-B14F-4D97-AF65-F5344CB8AC3E}">
        <p14:creationId xmlns:p14="http://schemas.microsoft.com/office/powerpoint/2010/main" val="300050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AF45DA-F6FB-F746-B51F-E7336F6AA741}" type="slidenum">
              <a:rPr kumimoji="1" lang="ja-JP" altLang="en-US" smtClean="0"/>
              <a:t>‹#›</a:t>
            </a:fld>
            <a:endParaRPr kumimoji="1" lang="ja-JP" altLang="en-US"/>
          </a:p>
        </p:txBody>
      </p:sp>
    </p:spTree>
    <p:extLst>
      <p:ext uri="{BB962C8B-B14F-4D97-AF65-F5344CB8AC3E}">
        <p14:creationId xmlns:p14="http://schemas.microsoft.com/office/powerpoint/2010/main" val="299814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AF45DA-F6FB-F746-B51F-E7336F6AA741}" type="slidenum">
              <a:rPr kumimoji="1" lang="ja-JP" altLang="en-US" smtClean="0"/>
              <a:t>‹#›</a:t>
            </a:fld>
            <a:endParaRPr kumimoji="1" lang="ja-JP" altLang="en-US"/>
          </a:p>
        </p:txBody>
      </p:sp>
    </p:spTree>
    <p:extLst>
      <p:ext uri="{BB962C8B-B14F-4D97-AF65-F5344CB8AC3E}">
        <p14:creationId xmlns:p14="http://schemas.microsoft.com/office/powerpoint/2010/main" val="1275396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p:txBody>
          <a:bodyPr/>
          <a:lstStyle>
            <a:lvl1pPr>
              <a:defRPr/>
            </a:lvl1pPr>
          </a:lstStyle>
          <a:p>
            <a:pPr>
              <a:defRPr/>
            </a:pPr>
            <a:fld id="{AECFAB0F-986A-C641-A9E3-71C7F24CDE9D}" type="slidenum">
              <a:rPr lang="ja-JP" altLang="en-US"/>
              <a:pPr>
                <a:defRPr/>
              </a:pPr>
              <a:t>‹#›</a:t>
            </a:fld>
            <a:endParaRPr lang="ja-JP" altLang="en-US"/>
          </a:p>
        </p:txBody>
      </p:sp>
    </p:spTree>
    <p:extLst>
      <p:ext uri="{BB962C8B-B14F-4D97-AF65-F5344CB8AC3E}">
        <p14:creationId xmlns:p14="http://schemas.microsoft.com/office/powerpoint/2010/main" val="2620599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p:txBody>
          <a:bodyPr/>
          <a:lstStyle>
            <a:lvl1pPr>
              <a:defRPr sz="1200" smtClean="0">
                <a:latin typeface="Arial" charset="0"/>
                <a:cs typeface="Arial" charset="0"/>
              </a:defRPr>
            </a:lvl1pPr>
          </a:lstStyle>
          <a:p>
            <a:pPr>
              <a:defRPr/>
            </a:pPr>
            <a:fld id="{809E26E5-0377-2546-8862-249C3D7BA11F}" type="slidenum">
              <a:rPr lang="ja-JP" altLang="en-US"/>
              <a:pPr>
                <a:defRPr/>
              </a:pPr>
              <a:t>‹#›</a:t>
            </a:fld>
            <a:endParaRPr lang="ja-JP" altLang="en-US"/>
          </a:p>
        </p:txBody>
      </p:sp>
    </p:spTree>
    <p:extLst>
      <p:ext uri="{BB962C8B-B14F-4D97-AF65-F5344CB8AC3E}">
        <p14:creationId xmlns:p14="http://schemas.microsoft.com/office/powerpoint/2010/main" val="78092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p:txBody>
          <a:bodyPr/>
          <a:lstStyle>
            <a:lvl1pPr>
              <a:defRPr/>
            </a:lvl1pPr>
          </a:lstStyle>
          <a:p>
            <a:pPr>
              <a:defRPr/>
            </a:pPr>
            <a:fld id="{24486357-1B3B-7649-A5CE-6FF4964886ED}" type="slidenum">
              <a:rPr lang="ja-JP" altLang="en-US"/>
              <a:pPr>
                <a:defRPr/>
              </a:pPr>
              <a:t>‹#›</a:t>
            </a:fld>
            <a:endParaRPr lang="ja-JP" altLang="en-US"/>
          </a:p>
        </p:txBody>
      </p:sp>
    </p:spTree>
    <p:extLst>
      <p:ext uri="{BB962C8B-B14F-4D97-AF65-F5344CB8AC3E}">
        <p14:creationId xmlns:p14="http://schemas.microsoft.com/office/powerpoint/2010/main" val="121556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p:txBody>
          <a:bodyPr/>
          <a:lstStyle>
            <a:lvl1pPr>
              <a:defRPr/>
            </a:lvl1pPr>
          </a:lstStyle>
          <a:p>
            <a:pPr>
              <a:defRPr/>
            </a:pPr>
            <a:fld id="{A9C3816A-D710-534B-AC4E-7CE7B0E1AA33}" type="slidenum">
              <a:rPr lang="ja-JP" altLang="en-US"/>
              <a:pPr>
                <a:defRPr/>
              </a:pPr>
              <a:t>‹#›</a:t>
            </a:fld>
            <a:endParaRPr lang="ja-JP" altLang="en-US"/>
          </a:p>
        </p:txBody>
      </p:sp>
    </p:spTree>
    <p:extLst>
      <p:ext uri="{BB962C8B-B14F-4D97-AF65-F5344CB8AC3E}">
        <p14:creationId xmlns:p14="http://schemas.microsoft.com/office/powerpoint/2010/main" val="2411899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p:txBody>
          <a:bodyPr/>
          <a:lstStyle>
            <a:lvl1pPr>
              <a:defRPr/>
            </a:lvl1pPr>
          </a:lstStyle>
          <a:p>
            <a:pPr>
              <a:defRPr/>
            </a:pPr>
            <a:fld id="{24486357-1B3B-7649-A5CE-6FF4964886ED}" type="slidenum">
              <a:rPr lang="ja-JP" altLang="en-US"/>
              <a:pPr>
                <a:defRPr/>
              </a:pPr>
              <a:t>‹#›</a:t>
            </a:fld>
            <a:endParaRPr lang="ja-JP" altLang="en-US"/>
          </a:p>
        </p:txBody>
      </p:sp>
    </p:spTree>
    <p:extLst>
      <p:ext uri="{BB962C8B-B14F-4D97-AF65-F5344CB8AC3E}">
        <p14:creationId xmlns:p14="http://schemas.microsoft.com/office/powerpoint/2010/main" val="831778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p:txBody>
          <a:bodyPr/>
          <a:lstStyle>
            <a:lvl1pPr>
              <a:defRPr/>
            </a:lvl1pPr>
          </a:lstStyle>
          <a:p>
            <a:pPr>
              <a:defRPr/>
            </a:pPr>
            <a:fld id="{24486357-1B3B-7649-A5CE-6FF4964886ED}" type="slidenum">
              <a:rPr lang="ja-JP" altLang="en-US"/>
              <a:pPr>
                <a:defRPr/>
              </a:pPr>
              <a:t>‹#›</a:t>
            </a:fld>
            <a:endParaRPr lang="ja-JP" altLang="en-US"/>
          </a:p>
        </p:txBody>
      </p:sp>
    </p:spTree>
    <p:extLst>
      <p:ext uri="{BB962C8B-B14F-4D97-AF65-F5344CB8AC3E}">
        <p14:creationId xmlns:p14="http://schemas.microsoft.com/office/powerpoint/2010/main" val="308351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p:txBody>
          <a:bodyPr/>
          <a:lstStyle>
            <a:lvl1pPr>
              <a:defRPr/>
            </a:lvl1pPr>
          </a:lstStyle>
          <a:p>
            <a:pPr>
              <a:defRPr/>
            </a:pPr>
            <a:fld id="{24486357-1B3B-7649-A5CE-6FF4964886ED}" type="slidenum">
              <a:rPr lang="ja-JP" altLang="en-US"/>
              <a:pPr>
                <a:defRPr/>
              </a:pPr>
              <a:t>‹#›</a:t>
            </a:fld>
            <a:endParaRPr lang="ja-JP" altLang="en-US"/>
          </a:p>
        </p:txBody>
      </p:sp>
    </p:spTree>
    <p:extLst>
      <p:ext uri="{BB962C8B-B14F-4D97-AF65-F5344CB8AC3E}">
        <p14:creationId xmlns:p14="http://schemas.microsoft.com/office/powerpoint/2010/main" val="2344302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p:txBody>
          <a:bodyPr/>
          <a:lstStyle>
            <a:lvl1pPr>
              <a:defRPr/>
            </a:lvl1pPr>
          </a:lstStyle>
          <a:p>
            <a:pPr>
              <a:defRPr/>
            </a:pPr>
            <a:fld id="{24486357-1B3B-7649-A5CE-6FF4964886ED}" type="slidenum">
              <a:rPr lang="ja-JP" altLang="en-US"/>
              <a:pPr>
                <a:defRPr/>
              </a:pPr>
              <a:t>‹#›</a:t>
            </a:fld>
            <a:endParaRPr lang="ja-JP" altLang="en-US"/>
          </a:p>
        </p:txBody>
      </p:sp>
    </p:spTree>
    <p:extLst>
      <p:ext uri="{BB962C8B-B14F-4D97-AF65-F5344CB8AC3E}">
        <p14:creationId xmlns:p14="http://schemas.microsoft.com/office/powerpoint/2010/main" val="286383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AF45DA-F6FB-F746-B51F-E7336F6AA741}" type="slidenum">
              <a:rPr kumimoji="1" lang="ja-JP" altLang="en-US" smtClean="0"/>
              <a:t>‹#›</a:t>
            </a:fld>
            <a:endParaRPr kumimoji="1" lang="ja-JP" altLang="en-US"/>
          </a:p>
        </p:txBody>
      </p:sp>
    </p:spTree>
    <p:extLst>
      <p:ext uri="{BB962C8B-B14F-4D97-AF65-F5344CB8AC3E}">
        <p14:creationId xmlns:p14="http://schemas.microsoft.com/office/powerpoint/2010/main" val="4152657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p:txBody>
          <a:bodyPr/>
          <a:lstStyle>
            <a:lvl1pPr>
              <a:defRPr/>
            </a:lvl1pPr>
          </a:lstStyle>
          <a:p>
            <a:fld id="{1EA9276B-BDBD-904A-98E2-9457C2DC1BB2}" type="slidenum">
              <a:rPr lang="en-US" altLang="ja-JP"/>
              <a:pPr/>
              <a:t>‹#›</a:t>
            </a:fld>
            <a:endParaRPr lang="en-US" altLang="ja-JP"/>
          </a:p>
        </p:txBody>
      </p:sp>
    </p:spTree>
    <p:extLst>
      <p:ext uri="{BB962C8B-B14F-4D97-AF65-F5344CB8AC3E}">
        <p14:creationId xmlns:p14="http://schemas.microsoft.com/office/powerpoint/2010/main" val="1392045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p:txBody>
          <a:bodyPr/>
          <a:lstStyle>
            <a:lvl1pPr>
              <a:defRPr sz="1200" smtClean="0">
                <a:latin typeface="Arial" charset="0"/>
                <a:cs typeface="Arial" charset="0"/>
              </a:defRPr>
            </a:lvl1pPr>
          </a:lstStyle>
          <a:p>
            <a:pPr>
              <a:defRPr/>
            </a:pPr>
            <a:fld id="{809E26E5-0377-2546-8862-249C3D7BA11F}" type="slidenum">
              <a:rPr lang="ja-JP" altLang="en-US"/>
              <a:pPr>
                <a:defRPr/>
              </a:pPr>
              <a:t>‹#›</a:t>
            </a:fld>
            <a:endParaRPr lang="ja-JP" altLang="en-US"/>
          </a:p>
        </p:txBody>
      </p:sp>
    </p:spTree>
    <p:extLst>
      <p:ext uri="{BB962C8B-B14F-4D97-AF65-F5344CB8AC3E}">
        <p14:creationId xmlns:p14="http://schemas.microsoft.com/office/powerpoint/2010/main" val="133049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AF45DA-F6FB-F746-B51F-E7336F6AA741}" type="slidenum">
              <a:rPr kumimoji="1" lang="ja-JP" altLang="en-US" smtClean="0"/>
              <a:t>‹#›</a:t>
            </a:fld>
            <a:endParaRPr kumimoji="1" lang="ja-JP" altLang="en-US"/>
          </a:p>
        </p:txBody>
      </p:sp>
    </p:spTree>
    <p:extLst>
      <p:ext uri="{BB962C8B-B14F-4D97-AF65-F5344CB8AC3E}">
        <p14:creationId xmlns:p14="http://schemas.microsoft.com/office/powerpoint/2010/main" val="295368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AF45DA-F6FB-F746-B51F-E7336F6AA741}" type="slidenum">
              <a:rPr kumimoji="1" lang="ja-JP" altLang="en-US" smtClean="0"/>
              <a:t>‹#›</a:t>
            </a:fld>
            <a:endParaRPr kumimoji="1" lang="ja-JP" altLang="en-US"/>
          </a:p>
        </p:txBody>
      </p:sp>
    </p:spTree>
    <p:extLst>
      <p:ext uri="{BB962C8B-B14F-4D97-AF65-F5344CB8AC3E}">
        <p14:creationId xmlns:p14="http://schemas.microsoft.com/office/powerpoint/2010/main" val="260751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CAF45DA-F6FB-F746-B51F-E7336F6AA741}" type="slidenum">
              <a:rPr kumimoji="1" lang="ja-JP" altLang="en-US" smtClean="0"/>
              <a:t>‹#›</a:t>
            </a:fld>
            <a:endParaRPr kumimoji="1" lang="ja-JP" altLang="en-US"/>
          </a:p>
        </p:txBody>
      </p:sp>
    </p:spTree>
    <p:extLst>
      <p:ext uri="{BB962C8B-B14F-4D97-AF65-F5344CB8AC3E}">
        <p14:creationId xmlns:p14="http://schemas.microsoft.com/office/powerpoint/2010/main" val="9246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CAF45DA-F6FB-F746-B51F-E7336F6AA741}" type="slidenum">
              <a:rPr kumimoji="1" lang="ja-JP" altLang="en-US" smtClean="0"/>
              <a:t>‹#›</a:t>
            </a:fld>
            <a:endParaRPr kumimoji="1" lang="ja-JP" altLang="en-US"/>
          </a:p>
        </p:txBody>
      </p:sp>
    </p:spTree>
    <p:extLst>
      <p:ext uri="{BB962C8B-B14F-4D97-AF65-F5344CB8AC3E}">
        <p14:creationId xmlns:p14="http://schemas.microsoft.com/office/powerpoint/2010/main" val="358989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CAF45DA-F6FB-F746-B51F-E7336F6AA741}" type="slidenum">
              <a:rPr kumimoji="1" lang="ja-JP" altLang="en-US" smtClean="0"/>
              <a:t>‹#›</a:t>
            </a:fld>
            <a:endParaRPr kumimoji="1" lang="ja-JP" altLang="en-US"/>
          </a:p>
        </p:txBody>
      </p:sp>
    </p:spTree>
    <p:extLst>
      <p:ext uri="{BB962C8B-B14F-4D97-AF65-F5344CB8AC3E}">
        <p14:creationId xmlns:p14="http://schemas.microsoft.com/office/powerpoint/2010/main" val="302075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AF45DA-F6FB-F746-B51F-E7336F6AA741}" type="slidenum">
              <a:rPr kumimoji="1" lang="ja-JP" altLang="en-US" smtClean="0"/>
              <a:t>‹#›</a:t>
            </a:fld>
            <a:endParaRPr kumimoji="1" lang="ja-JP" altLang="en-US"/>
          </a:p>
        </p:txBody>
      </p:sp>
    </p:spTree>
    <p:extLst>
      <p:ext uri="{BB962C8B-B14F-4D97-AF65-F5344CB8AC3E}">
        <p14:creationId xmlns:p14="http://schemas.microsoft.com/office/powerpoint/2010/main" val="267917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AF45DA-F6FB-F746-B51F-E7336F6AA741}" type="slidenum">
              <a:rPr kumimoji="1" lang="ja-JP" altLang="en-US" smtClean="0"/>
              <a:t>‹#›</a:t>
            </a:fld>
            <a:endParaRPr kumimoji="1" lang="ja-JP" altLang="en-US"/>
          </a:p>
        </p:txBody>
      </p:sp>
    </p:spTree>
    <p:extLst>
      <p:ext uri="{BB962C8B-B14F-4D97-AF65-F5344CB8AC3E}">
        <p14:creationId xmlns:p14="http://schemas.microsoft.com/office/powerpoint/2010/main" val="47473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F45DA-F6FB-F746-B51F-E7336F6AA741}" type="slidenum">
              <a:rPr kumimoji="1" lang="ja-JP" altLang="en-US" smtClean="0"/>
              <a:t>‹#›</a:t>
            </a:fld>
            <a:endParaRPr kumimoji="1" lang="ja-JP" altLang="en-US"/>
          </a:p>
        </p:txBody>
      </p:sp>
    </p:spTree>
    <p:extLst>
      <p:ext uri="{BB962C8B-B14F-4D97-AF65-F5344CB8AC3E}">
        <p14:creationId xmlns:p14="http://schemas.microsoft.com/office/powerpoint/2010/main" val="3798613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9" r:id="rId12"/>
    <p:sldLayoutId id="2147483711" r:id="rId13"/>
    <p:sldLayoutId id="2147483713" r:id="rId14"/>
    <p:sldLayoutId id="2147483714" r:id="rId15"/>
    <p:sldLayoutId id="2147483715" r:id="rId16"/>
    <p:sldLayoutId id="2147483716" r:id="rId17"/>
    <p:sldLayoutId id="2147483719" r:id="rId18"/>
    <p:sldLayoutId id="2147483721" r:id="rId19"/>
    <p:sldLayoutId id="2147483722" r:id="rId20"/>
    <p:sldLayoutId id="2147483693" r:id="rId2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1.xml"/><Relationship Id="rId7"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3.gif"/><Relationship Id="rId3" Type="http://schemas.openxmlformats.org/officeDocument/2006/relationships/image" Target="../media/image48.jpeg"/><Relationship Id="rId7" Type="http://schemas.openxmlformats.org/officeDocument/2006/relationships/image" Target="../media/image52.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gif"/><Relationship Id="rId4" Type="http://schemas.openxmlformats.org/officeDocument/2006/relationships/image" Target="../media/image49.png"/><Relationship Id="rId9"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13.xml"/><Relationship Id="rId4" Type="http://schemas.openxmlformats.org/officeDocument/2006/relationships/image" Target="../media/image5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図 6" descr="MX1501waf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8" name="テキスト ボックス 7"/>
          <p:cNvSpPr txBox="1">
            <a:spLocks noChangeArrowheads="1"/>
          </p:cNvSpPr>
          <p:nvPr/>
        </p:nvSpPr>
        <p:spPr bwMode="auto">
          <a:xfrm>
            <a:off x="645776" y="1628800"/>
            <a:ext cx="7888624" cy="884797"/>
          </a:xfrm>
          <a:prstGeom prst="rect">
            <a:avLst/>
          </a:prstGeom>
          <a:solidFill>
            <a:schemeClr val="bg1">
              <a:alpha val="7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216000" tIns="140400" rIns="216000" bIns="187200">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algn="ctr"/>
            <a:r>
              <a:rPr lang="en-US" altLang="ja-JP" sz="3600" dirty="0"/>
              <a:t>SOI</a:t>
            </a:r>
            <a:r>
              <a:rPr lang="ja-JP" altLang="en-US" sz="3600" dirty="0"/>
              <a:t>技術による量子イメージング研究</a:t>
            </a:r>
            <a:endParaRPr lang="ja-JP" altLang="en-US" sz="3600" b="1" dirty="0">
              <a:latin typeface="+mj-ea"/>
              <a:ea typeface="+mj-ea"/>
            </a:endParaRPr>
          </a:p>
        </p:txBody>
      </p:sp>
      <p:sp>
        <p:nvSpPr>
          <p:cNvPr id="14339" name="テキスト ボックス 8"/>
          <p:cNvSpPr txBox="1">
            <a:spLocks noChangeArrowheads="1"/>
          </p:cNvSpPr>
          <p:nvPr/>
        </p:nvSpPr>
        <p:spPr bwMode="auto">
          <a:xfrm>
            <a:off x="2189163" y="3861048"/>
            <a:ext cx="4527725" cy="2606165"/>
          </a:xfrm>
          <a:prstGeom prst="rect">
            <a:avLst/>
          </a:prstGeom>
          <a:solidFill>
            <a:schemeClr val="bg1">
              <a:alpha val="50000"/>
            </a:schemeClr>
          </a:solidFill>
          <a:ln>
            <a:noFill/>
          </a:ln>
          <a:extLst/>
        </p:spPr>
        <p:txBody>
          <a:bodyPr wrap="square" tIns="93600" bIns="140400">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algn="ctr" eaLnBrk="1" hangingPunct="1">
              <a:spcAft>
                <a:spcPts val="300"/>
              </a:spcAft>
            </a:pPr>
            <a:r>
              <a:rPr lang="en-US" altLang="ja-JP" b="1" dirty="0" smtClean="0">
                <a:solidFill>
                  <a:srgbClr val="0000FF"/>
                </a:solidFill>
                <a:latin typeface="+mn-ea"/>
                <a:ea typeface="+mn-ea"/>
              </a:rPr>
              <a:t>Dec. </a:t>
            </a:r>
            <a:r>
              <a:rPr lang="en-US" altLang="ja-JP" b="1" dirty="0">
                <a:solidFill>
                  <a:srgbClr val="0000FF"/>
                </a:solidFill>
                <a:latin typeface="+mn-ea"/>
                <a:ea typeface="+mn-ea"/>
              </a:rPr>
              <a:t>4</a:t>
            </a:r>
            <a:r>
              <a:rPr lang="en-US" altLang="ja-JP" b="1" dirty="0" smtClean="0">
                <a:solidFill>
                  <a:srgbClr val="0000FF"/>
                </a:solidFill>
                <a:latin typeface="+mn-ea"/>
                <a:ea typeface="+mn-ea"/>
              </a:rPr>
              <a:t>, 2014</a:t>
            </a:r>
            <a:endParaRPr lang="en-US" altLang="ja-JP" b="1" dirty="0">
              <a:solidFill>
                <a:srgbClr val="0000FF"/>
              </a:solidFill>
              <a:latin typeface="+mn-ea"/>
              <a:ea typeface="+mn-ea"/>
            </a:endParaRPr>
          </a:p>
          <a:p>
            <a:pPr algn="ctr">
              <a:spcAft>
                <a:spcPts val="300"/>
              </a:spcAft>
            </a:pPr>
            <a:r>
              <a:rPr lang="ja-JP" altLang="en-US" dirty="0">
                <a:solidFill>
                  <a:srgbClr val="0000FF"/>
                </a:solidFill>
                <a:latin typeface="+mn-ea"/>
                <a:ea typeface="+mn-ea"/>
                <a:cs typeface="Consolas"/>
              </a:rPr>
              <a:t>第</a:t>
            </a:r>
            <a:r>
              <a:rPr lang="en-US" altLang="ja-JP" dirty="0">
                <a:solidFill>
                  <a:srgbClr val="0000FF"/>
                </a:solidFill>
                <a:latin typeface="+mn-ea"/>
                <a:ea typeface="+mn-ea"/>
                <a:cs typeface="Consolas"/>
              </a:rPr>
              <a:t>4</a:t>
            </a:r>
            <a:r>
              <a:rPr lang="ja-JP" altLang="en-US" dirty="0">
                <a:solidFill>
                  <a:srgbClr val="0000FF"/>
                </a:solidFill>
                <a:latin typeface="+mn-ea"/>
                <a:ea typeface="+mn-ea"/>
                <a:cs typeface="Consolas"/>
              </a:rPr>
              <a:t>回 可視赤外線観測装置技術</a:t>
            </a:r>
            <a:r>
              <a:rPr lang="ja-JP" altLang="en-US" dirty="0" smtClean="0">
                <a:solidFill>
                  <a:srgbClr val="0000FF"/>
                </a:solidFill>
                <a:latin typeface="+mn-ea"/>
                <a:ea typeface="+mn-ea"/>
                <a:cs typeface="Consolas"/>
              </a:rPr>
              <a:t>ワークショップ</a:t>
            </a:r>
            <a:r>
              <a:rPr lang="en-US" altLang="ja-JP" b="1" dirty="0" smtClean="0">
                <a:solidFill>
                  <a:srgbClr val="0000FF"/>
                </a:solidFill>
                <a:latin typeface="+mn-ea"/>
                <a:ea typeface="+mn-ea"/>
              </a:rPr>
              <a:t>@</a:t>
            </a:r>
            <a:r>
              <a:rPr lang="ja-JP" altLang="en-US" b="1" dirty="0" smtClean="0">
                <a:solidFill>
                  <a:srgbClr val="0000FF"/>
                </a:solidFill>
                <a:latin typeface="+mn-ea"/>
                <a:ea typeface="+mn-ea"/>
              </a:rPr>
              <a:t>三鷹天文台</a:t>
            </a:r>
            <a:endParaRPr lang="en-US" altLang="ja-JP" b="1" dirty="0" smtClean="0">
              <a:solidFill>
                <a:srgbClr val="0000FF"/>
              </a:solidFill>
              <a:latin typeface="+mn-ea"/>
              <a:ea typeface="+mn-ea"/>
            </a:endParaRPr>
          </a:p>
          <a:p>
            <a:pPr algn="ctr" eaLnBrk="1" hangingPunct="1">
              <a:spcAft>
                <a:spcPts val="300"/>
              </a:spcAft>
            </a:pPr>
            <a:r>
              <a:rPr lang="ja-JP" altLang="en-US" b="1" dirty="0" smtClean="0">
                <a:solidFill>
                  <a:srgbClr val="0000FF"/>
                </a:solidFill>
                <a:latin typeface="+mn-ea"/>
                <a:ea typeface="+mn-ea"/>
              </a:rPr>
              <a:t>新井康夫</a:t>
            </a:r>
            <a:r>
              <a:rPr lang="en-US" altLang="ja-JP" b="1" dirty="0" smtClean="0">
                <a:solidFill>
                  <a:srgbClr val="0000FF"/>
                </a:solidFill>
                <a:latin typeface="+mn-ea"/>
                <a:ea typeface="+mn-ea"/>
              </a:rPr>
              <a:t>, </a:t>
            </a:r>
            <a:r>
              <a:rPr lang="en-US" altLang="ja-JP" b="1" dirty="0">
                <a:solidFill>
                  <a:srgbClr val="0000FF"/>
                </a:solidFill>
                <a:latin typeface="+mn-ea"/>
                <a:ea typeface="+mn-ea"/>
              </a:rPr>
              <a:t>KEK</a:t>
            </a:r>
          </a:p>
          <a:p>
            <a:pPr algn="ctr" eaLnBrk="1" hangingPunct="1">
              <a:spcAft>
                <a:spcPts val="300"/>
              </a:spcAft>
            </a:pPr>
            <a:r>
              <a:rPr lang="en-US" altLang="ja-JP" b="1" dirty="0" err="1">
                <a:solidFill>
                  <a:srgbClr val="0000FF"/>
                </a:solidFill>
                <a:latin typeface="+mn-ea"/>
                <a:ea typeface="+mn-ea"/>
              </a:rPr>
              <a:t>yasuo.arai@kek.jp</a:t>
            </a:r>
            <a:endParaRPr lang="en-US" altLang="ja-JP" b="1" dirty="0">
              <a:solidFill>
                <a:srgbClr val="0000FF"/>
              </a:solidFill>
              <a:latin typeface="+mn-ea"/>
              <a:ea typeface="+mn-ea"/>
            </a:endParaRPr>
          </a:p>
          <a:p>
            <a:pPr algn="ctr" eaLnBrk="1" hangingPunct="1">
              <a:spcAft>
                <a:spcPts val="300"/>
              </a:spcAft>
            </a:pPr>
            <a:r>
              <a:rPr lang="en-US" altLang="ja-JP" b="1" dirty="0">
                <a:solidFill>
                  <a:srgbClr val="0000FF"/>
                </a:solidFill>
                <a:latin typeface="+mn-ea"/>
                <a:ea typeface="+mn-ea"/>
              </a:rPr>
              <a:t>http</a:t>
            </a:r>
            <a:r>
              <a:rPr lang="en-US" altLang="ja-JP" b="1" dirty="0" smtClean="0">
                <a:solidFill>
                  <a:srgbClr val="0000FF"/>
                </a:solidFill>
                <a:latin typeface="+mn-ea"/>
                <a:ea typeface="+mn-ea"/>
              </a:rPr>
              <a:t>://soipix.jp/</a:t>
            </a:r>
            <a:endParaRPr lang="ja-JP" altLang="en-US" b="1" dirty="0">
              <a:solidFill>
                <a:srgbClr val="0000FF"/>
              </a:solidFill>
              <a:latin typeface="+mn-ea"/>
              <a:ea typeface="+mn-ea"/>
            </a:endParaRPr>
          </a:p>
        </p:txBody>
      </p:sp>
      <p:pic>
        <p:nvPicPr>
          <p:cNvPr id="14340" name="図 12" descr="keklogo-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60350"/>
            <a:ext cx="1720850" cy="108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ECAF45DA-F6FB-F746-B51F-E7336F6AA741}" type="slidenum">
              <a:rPr kumimoji="1" lang="ja-JP" altLang="en-US" smtClean="0"/>
              <a:t>1</a:t>
            </a:fld>
            <a:endParaRPr kumimoji="1" lang="ja-JP" altLang="en-US"/>
          </a:p>
        </p:txBody>
      </p:sp>
    </p:spTree>
    <p:extLst>
      <p:ext uri="{BB962C8B-B14F-4D97-AF65-F5344CB8AC3E}">
        <p14:creationId xmlns:p14="http://schemas.microsoft.com/office/powerpoint/2010/main" val="3091351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テキスト ボックス 2"/>
          <p:cNvSpPr txBox="1">
            <a:spLocks noChangeArrowheads="1"/>
          </p:cNvSpPr>
          <p:nvPr/>
        </p:nvSpPr>
        <p:spPr bwMode="auto">
          <a:xfrm>
            <a:off x="811698" y="117895"/>
            <a:ext cx="397656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lnSpc>
                <a:spcPct val="120000"/>
              </a:lnSpc>
            </a:pPr>
            <a:r>
              <a:rPr lang="ja-JP" altLang="en-US" u="sng" dirty="0" smtClean="0">
                <a:solidFill>
                  <a:srgbClr val="000000"/>
                </a:solidFill>
                <a:latin typeface="Comic Sans MS" charset="0"/>
              </a:rPr>
              <a:t>もう一つの特徴：極低温動作</a:t>
            </a:r>
            <a:endParaRPr lang="en-US" altLang="ja-JP" u="sng" dirty="0" smtClean="0">
              <a:solidFill>
                <a:srgbClr val="000000"/>
              </a:solidFill>
              <a:latin typeface="Comic Sans MS" charset="0"/>
            </a:endParaRPr>
          </a:p>
        </p:txBody>
      </p:sp>
      <p:pic>
        <p:nvPicPr>
          <p:cNvPr id="7" name="図 6"/>
          <p:cNvPicPr>
            <a:picLocks noChangeAspect="1"/>
          </p:cNvPicPr>
          <p:nvPr/>
        </p:nvPicPr>
        <p:blipFill>
          <a:blip r:embed="rId2"/>
          <a:stretch>
            <a:fillRect/>
          </a:stretch>
        </p:blipFill>
        <p:spPr>
          <a:xfrm>
            <a:off x="5344212" y="656504"/>
            <a:ext cx="3650234" cy="2519839"/>
          </a:xfrm>
          <a:prstGeom prst="rect">
            <a:avLst/>
          </a:prstGeom>
        </p:spPr>
      </p:pic>
      <p:pic>
        <p:nvPicPr>
          <p:cNvPr id="8" name="図 7"/>
          <p:cNvPicPr>
            <a:picLocks noChangeAspect="1"/>
          </p:cNvPicPr>
          <p:nvPr/>
        </p:nvPicPr>
        <p:blipFill>
          <a:blip r:embed="rId3"/>
          <a:stretch>
            <a:fillRect/>
          </a:stretch>
        </p:blipFill>
        <p:spPr>
          <a:xfrm>
            <a:off x="5175092" y="3248119"/>
            <a:ext cx="3768000" cy="2699152"/>
          </a:xfrm>
          <a:prstGeom prst="rect">
            <a:avLst/>
          </a:prstGeom>
        </p:spPr>
      </p:pic>
      <p:sp>
        <p:nvSpPr>
          <p:cNvPr id="9" name="正方形/長方形 8"/>
          <p:cNvSpPr/>
          <p:nvPr/>
        </p:nvSpPr>
        <p:spPr>
          <a:xfrm>
            <a:off x="7138594" y="1507839"/>
            <a:ext cx="1482422" cy="369332"/>
          </a:xfrm>
          <a:prstGeom prst="rect">
            <a:avLst/>
          </a:prstGeom>
        </p:spPr>
        <p:txBody>
          <a:bodyPr wrap="none">
            <a:spAutoFit/>
          </a:bodyPr>
          <a:lstStyle/>
          <a:p>
            <a:r>
              <a:rPr lang="ja-JP" altLang="en-US" dirty="0">
                <a:solidFill>
                  <a:srgbClr val="FF0000"/>
                </a:solidFill>
              </a:rPr>
              <a:t>従来の</a:t>
            </a:r>
            <a:r>
              <a:rPr lang="en-US" altLang="ja-JP" dirty="0">
                <a:solidFill>
                  <a:srgbClr val="FF0000"/>
                </a:solidFill>
              </a:rPr>
              <a:t>NMOS</a:t>
            </a:r>
            <a:endParaRPr lang="ja-JP" altLang="en-US" dirty="0">
              <a:solidFill>
                <a:srgbClr val="FF0000"/>
              </a:solidFill>
            </a:endParaRPr>
          </a:p>
        </p:txBody>
      </p:sp>
      <p:sp>
        <p:nvSpPr>
          <p:cNvPr id="10" name="正方形/長方形 9"/>
          <p:cNvSpPr/>
          <p:nvPr/>
        </p:nvSpPr>
        <p:spPr>
          <a:xfrm>
            <a:off x="6961587" y="3770024"/>
            <a:ext cx="1659429" cy="369332"/>
          </a:xfrm>
          <a:prstGeom prst="rect">
            <a:avLst/>
          </a:prstGeom>
        </p:spPr>
        <p:txBody>
          <a:bodyPr wrap="none">
            <a:spAutoFit/>
          </a:bodyPr>
          <a:lstStyle/>
          <a:p>
            <a:r>
              <a:rPr lang="en-US" altLang="ja-JP" dirty="0">
                <a:solidFill>
                  <a:srgbClr val="FF0000"/>
                </a:solidFill>
              </a:rPr>
              <a:t>FD-SOI</a:t>
            </a:r>
            <a:r>
              <a:rPr lang="ja-JP" altLang="en-US" dirty="0">
                <a:solidFill>
                  <a:srgbClr val="FF0000"/>
                </a:solidFill>
              </a:rPr>
              <a:t>の</a:t>
            </a:r>
            <a:r>
              <a:rPr lang="en-US" altLang="ja-JP" dirty="0">
                <a:solidFill>
                  <a:srgbClr val="FF0000"/>
                </a:solidFill>
              </a:rPr>
              <a:t>NMOS</a:t>
            </a:r>
            <a:endParaRPr lang="ja-JP" altLang="en-US" dirty="0">
              <a:solidFill>
                <a:srgbClr val="FF0000"/>
              </a:solidFill>
            </a:endParaRPr>
          </a:p>
        </p:txBody>
      </p:sp>
      <p:pic>
        <p:nvPicPr>
          <p:cNvPr id="11" name="図 10"/>
          <p:cNvPicPr>
            <a:picLocks noChangeAspect="1"/>
          </p:cNvPicPr>
          <p:nvPr/>
        </p:nvPicPr>
        <p:blipFill>
          <a:blip r:embed="rId4"/>
          <a:stretch>
            <a:fillRect/>
          </a:stretch>
        </p:blipFill>
        <p:spPr>
          <a:xfrm>
            <a:off x="498679" y="3776986"/>
            <a:ext cx="3822536" cy="2308966"/>
          </a:xfrm>
          <a:prstGeom prst="rect">
            <a:avLst/>
          </a:prstGeom>
        </p:spPr>
      </p:pic>
      <p:sp>
        <p:nvSpPr>
          <p:cNvPr id="12" name="テキスト ボックス 11"/>
          <p:cNvSpPr txBox="1"/>
          <p:nvPr/>
        </p:nvSpPr>
        <p:spPr>
          <a:xfrm>
            <a:off x="354244" y="773137"/>
            <a:ext cx="4609172" cy="26407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10000"/>
              </a:lnSpc>
              <a:spcAft>
                <a:spcPts val="300"/>
              </a:spcAft>
            </a:pPr>
            <a:r>
              <a:rPr lang="ja-JP" altLang="en-US" dirty="0"/>
              <a:t>極低温</a:t>
            </a:r>
            <a:r>
              <a:rPr lang="ja-JP" altLang="en-US" dirty="0" smtClean="0"/>
              <a:t>でバルク</a:t>
            </a:r>
            <a:r>
              <a:rPr lang="en-US" altLang="ja-JP" dirty="0" smtClean="0"/>
              <a:t>CMOS </a:t>
            </a:r>
            <a:r>
              <a:rPr lang="en-US" altLang="ja-JP" dirty="0" err="1" smtClean="0"/>
              <a:t>Tr</a:t>
            </a:r>
            <a:r>
              <a:rPr lang="ja-JP" altLang="en-US" dirty="0" smtClean="0"/>
              <a:t>は、</a:t>
            </a:r>
            <a:endParaRPr lang="en-US" altLang="ja-JP" dirty="0" smtClean="0"/>
          </a:p>
          <a:p>
            <a:pPr marL="285750" indent="-285750">
              <a:lnSpc>
                <a:spcPct val="110000"/>
              </a:lnSpc>
              <a:spcAft>
                <a:spcPts val="300"/>
              </a:spcAft>
              <a:buFont typeface="Arial"/>
              <a:buChar char="•"/>
            </a:pPr>
            <a:r>
              <a:rPr lang="ja-JP" altLang="en-US" dirty="0" smtClean="0"/>
              <a:t>キャリア</a:t>
            </a:r>
            <a:r>
              <a:rPr lang="ja-JP" altLang="en-US" dirty="0"/>
              <a:t>の移動度が大きくなり、衝突電離が顕著になる。</a:t>
            </a:r>
          </a:p>
          <a:p>
            <a:pPr marL="285750" indent="-285750">
              <a:lnSpc>
                <a:spcPct val="110000"/>
              </a:lnSpc>
              <a:spcAft>
                <a:spcPts val="300"/>
              </a:spcAft>
              <a:buFont typeface="Arial"/>
              <a:buChar char="•"/>
            </a:pPr>
            <a:r>
              <a:rPr lang="ja-JP" altLang="en-US" dirty="0"/>
              <a:t>特に、電子がキャリアである</a:t>
            </a:r>
            <a:r>
              <a:rPr lang="en-US" altLang="ja-JP" dirty="0" smtClean="0"/>
              <a:t>NMOS</a:t>
            </a:r>
            <a:r>
              <a:rPr lang="ja-JP" altLang="en-US" dirty="0" smtClean="0"/>
              <a:t>では、より</a:t>
            </a:r>
            <a:r>
              <a:rPr lang="ja-JP" altLang="en-US" dirty="0"/>
              <a:t>顕著。</a:t>
            </a:r>
          </a:p>
          <a:p>
            <a:pPr marL="285750" indent="-285750">
              <a:lnSpc>
                <a:spcPct val="110000"/>
              </a:lnSpc>
              <a:spcAft>
                <a:spcPts val="300"/>
              </a:spcAft>
              <a:buFont typeface="Arial"/>
              <a:buChar char="•"/>
            </a:pPr>
            <a:r>
              <a:rPr lang="ja-JP" altLang="en-US" dirty="0" smtClean="0"/>
              <a:t>バルク</a:t>
            </a:r>
            <a:r>
              <a:rPr lang="ja-JP" altLang="en-US" dirty="0"/>
              <a:t>部分</a:t>
            </a:r>
            <a:r>
              <a:rPr lang="ja-JP" altLang="en-US" dirty="0" smtClean="0"/>
              <a:t>の不純物が凍結、イオン化しないため</a:t>
            </a:r>
            <a:r>
              <a:rPr lang="ja-JP" altLang="en-US" dirty="0"/>
              <a:t>、衝突電離で発生したキャリアが蓄積してしまう。</a:t>
            </a:r>
            <a:endParaRPr kumimoji="1" lang="ja-JP" altLang="en-US" dirty="0"/>
          </a:p>
        </p:txBody>
      </p:sp>
      <p:sp>
        <p:nvSpPr>
          <p:cNvPr id="13" name="テキスト ボックス 12"/>
          <p:cNvSpPr txBox="1"/>
          <p:nvPr/>
        </p:nvSpPr>
        <p:spPr>
          <a:xfrm>
            <a:off x="5459296" y="379505"/>
            <a:ext cx="3483796" cy="276999"/>
          </a:xfrm>
          <a:prstGeom prst="rect">
            <a:avLst/>
          </a:prstGeom>
          <a:noFill/>
        </p:spPr>
        <p:txBody>
          <a:bodyPr wrap="none" rtlCol="0">
            <a:spAutoFit/>
          </a:bodyPr>
          <a:lstStyle/>
          <a:p>
            <a:r>
              <a:rPr lang="de-DE" altLang="ja-JP" sz="1200" dirty="0" err="1" smtClean="0"/>
              <a:t>Herschell</a:t>
            </a:r>
            <a:r>
              <a:rPr lang="de-DE" altLang="ja-JP" sz="1200" dirty="0"/>
              <a:t>/PACS</a:t>
            </a:r>
            <a:r>
              <a:rPr lang="ja-JP" altLang="de-DE" sz="1200" dirty="0"/>
              <a:t>の</a:t>
            </a:r>
            <a:r>
              <a:rPr lang="de-DE" altLang="ja-JP" sz="1200" dirty="0"/>
              <a:t>NMOS(SPIE Vol.5498 </a:t>
            </a:r>
            <a:r>
              <a:rPr lang="de-DE" altLang="ja-JP" sz="1200" dirty="0" err="1"/>
              <a:t>Merkenet</a:t>
            </a:r>
            <a:r>
              <a:rPr lang="de-DE" altLang="ja-JP" sz="1200" dirty="0"/>
              <a:t> al.)</a:t>
            </a:r>
            <a:endParaRPr kumimoji="1" lang="ja-JP" altLang="en-US" sz="1200" dirty="0"/>
          </a:p>
        </p:txBody>
      </p:sp>
      <p:sp>
        <p:nvSpPr>
          <p:cNvPr id="14" name="テキスト ボックス 13"/>
          <p:cNvSpPr txBox="1"/>
          <p:nvPr/>
        </p:nvSpPr>
        <p:spPr>
          <a:xfrm>
            <a:off x="354244" y="6364017"/>
            <a:ext cx="2370861" cy="338554"/>
          </a:xfrm>
          <a:prstGeom prst="rect">
            <a:avLst/>
          </a:prstGeom>
          <a:noFill/>
        </p:spPr>
        <p:txBody>
          <a:bodyPr wrap="none" rtlCol="0">
            <a:spAutoFit/>
          </a:bodyPr>
          <a:lstStyle/>
          <a:p>
            <a:r>
              <a:rPr kumimoji="1" lang="en-US" altLang="ja-JP" sz="1600" dirty="0" smtClean="0"/>
              <a:t>(</a:t>
            </a:r>
            <a:r>
              <a:rPr kumimoji="1" lang="ja-JP" altLang="en-US" sz="1600" dirty="0" smtClean="0"/>
              <a:t>長勢晃一氏スライドより）</a:t>
            </a:r>
            <a:endParaRPr kumimoji="1" lang="ja-JP" altLang="en-US" sz="1600" dirty="0"/>
          </a:p>
        </p:txBody>
      </p:sp>
      <p:sp>
        <p:nvSpPr>
          <p:cNvPr id="16" name="正方形/長方形 15"/>
          <p:cNvSpPr/>
          <p:nvPr/>
        </p:nvSpPr>
        <p:spPr>
          <a:xfrm>
            <a:off x="811698" y="3690994"/>
            <a:ext cx="808836" cy="369332"/>
          </a:xfrm>
          <a:prstGeom prst="rect">
            <a:avLst/>
          </a:prstGeom>
          <a:solidFill>
            <a:schemeClr val="bg1"/>
          </a:solidFill>
        </p:spPr>
        <p:txBody>
          <a:bodyPr wrap="square">
            <a:spAutoFit/>
          </a:bodyPr>
          <a:lstStyle/>
          <a:p>
            <a:r>
              <a:rPr lang="ja-JP" altLang="en-US" dirty="0" smtClean="0"/>
              <a:t>ソース</a:t>
            </a:r>
            <a:endParaRPr lang="ja-JP" altLang="en-US" dirty="0"/>
          </a:p>
        </p:txBody>
      </p:sp>
      <p:sp>
        <p:nvSpPr>
          <p:cNvPr id="17" name="正方形/長方形 16"/>
          <p:cNvSpPr/>
          <p:nvPr/>
        </p:nvSpPr>
        <p:spPr>
          <a:xfrm>
            <a:off x="2023356" y="3597428"/>
            <a:ext cx="779639" cy="369332"/>
          </a:xfrm>
          <a:prstGeom prst="rect">
            <a:avLst/>
          </a:prstGeom>
          <a:solidFill>
            <a:schemeClr val="bg1"/>
          </a:solidFill>
        </p:spPr>
        <p:txBody>
          <a:bodyPr wrap="square">
            <a:spAutoFit/>
          </a:bodyPr>
          <a:lstStyle/>
          <a:p>
            <a:r>
              <a:rPr lang="ja-JP" altLang="en-US" dirty="0" smtClean="0"/>
              <a:t>ゲート</a:t>
            </a:r>
            <a:endParaRPr lang="ja-JP" altLang="en-US" dirty="0"/>
          </a:p>
        </p:txBody>
      </p:sp>
      <p:sp>
        <p:nvSpPr>
          <p:cNvPr id="18" name="正方形/長方形 17"/>
          <p:cNvSpPr/>
          <p:nvPr/>
        </p:nvSpPr>
        <p:spPr>
          <a:xfrm>
            <a:off x="3154722" y="3606115"/>
            <a:ext cx="925622" cy="369332"/>
          </a:xfrm>
          <a:prstGeom prst="rect">
            <a:avLst/>
          </a:prstGeom>
          <a:solidFill>
            <a:schemeClr val="bg1"/>
          </a:solidFill>
        </p:spPr>
        <p:txBody>
          <a:bodyPr wrap="square">
            <a:spAutoFit/>
          </a:bodyPr>
          <a:lstStyle/>
          <a:p>
            <a:r>
              <a:rPr lang="ja-JP" altLang="en-US" dirty="0" smtClean="0"/>
              <a:t>ドレイン</a:t>
            </a:r>
            <a:endParaRPr lang="ja-JP" altLang="en-US" dirty="0"/>
          </a:p>
        </p:txBody>
      </p:sp>
      <p:sp>
        <p:nvSpPr>
          <p:cNvPr id="19" name="テキスト ボックス 18"/>
          <p:cNvSpPr txBox="1"/>
          <p:nvPr/>
        </p:nvSpPr>
        <p:spPr>
          <a:xfrm>
            <a:off x="2321251" y="5810105"/>
            <a:ext cx="1433505" cy="369332"/>
          </a:xfrm>
          <a:prstGeom prst="rect">
            <a:avLst/>
          </a:prstGeom>
          <a:noFill/>
        </p:spPr>
        <p:txBody>
          <a:bodyPr wrap="none" rtlCol="0">
            <a:spAutoFit/>
          </a:bodyPr>
          <a:lstStyle/>
          <a:p>
            <a:r>
              <a:rPr lang="ja-JP" altLang="en-US" dirty="0" smtClean="0">
                <a:solidFill>
                  <a:srgbClr val="0000FF"/>
                </a:solidFill>
              </a:rPr>
              <a:t>キャリア蓄積</a:t>
            </a:r>
            <a:endParaRPr kumimoji="1" lang="ja-JP" altLang="en-US" dirty="0">
              <a:solidFill>
                <a:srgbClr val="0000FF"/>
              </a:solidFill>
            </a:endParaRPr>
          </a:p>
        </p:txBody>
      </p:sp>
      <p:sp>
        <p:nvSpPr>
          <p:cNvPr id="20" name="テキスト ボックス 19"/>
          <p:cNvSpPr txBox="1"/>
          <p:nvPr/>
        </p:nvSpPr>
        <p:spPr>
          <a:xfrm>
            <a:off x="2052552" y="4737286"/>
            <a:ext cx="1107996" cy="369332"/>
          </a:xfrm>
          <a:prstGeom prst="rect">
            <a:avLst/>
          </a:prstGeom>
          <a:noFill/>
        </p:spPr>
        <p:txBody>
          <a:bodyPr wrap="none" rtlCol="0">
            <a:spAutoFit/>
          </a:bodyPr>
          <a:lstStyle/>
          <a:p>
            <a:r>
              <a:rPr kumimoji="1" lang="ja-JP" altLang="en-US" dirty="0" smtClean="0">
                <a:solidFill>
                  <a:srgbClr val="0000FF"/>
                </a:solidFill>
              </a:rPr>
              <a:t>移動度大</a:t>
            </a:r>
            <a:endParaRPr kumimoji="1" lang="ja-JP" altLang="en-US" dirty="0">
              <a:solidFill>
                <a:srgbClr val="0000FF"/>
              </a:solidFill>
            </a:endParaRPr>
          </a:p>
        </p:txBody>
      </p:sp>
      <p:sp>
        <p:nvSpPr>
          <p:cNvPr id="21" name="テキスト ボックス 20"/>
          <p:cNvSpPr txBox="1"/>
          <p:nvPr/>
        </p:nvSpPr>
        <p:spPr>
          <a:xfrm>
            <a:off x="5686031" y="6033728"/>
            <a:ext cx="3300393" cy="58477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1600" dirty="0" smtClean="0"/>
              <a:t>SOI</a:t>
            </a:r>
            <a:r>
              <a:rPr kumimoji="1" lang="ja-JP" altLang="en-US" sz="1600" dirty="0" smtClean="0"/>
              <a:t>では発生キャリアがソースに吸われ、キャリア蓄積が無い。</a:t>
            </a:r>
            <a:endParaRPr kumimoji="1" lang="ja-JP" altLang="en-US" sz="1600" dirty="0"/>
          </a:p>
        </p:txBody>
      </p:sp>
    </p:spTree>
    <p:extLst>
      <p:ext uri="{BB962C8B-B14F-4D97-AF65-F5344CB8AC3E}">
        <p14:creationId xmlns:p14="http://schemas.microsoft.com/office/powerpoint/2010/main" val="2895531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テキスト ボックス 2"/>
          <p:cNvSpPr txBox="1">
            <a:spLocks noChangeArrowheads="1"/>
          </p:cNvSpPr>
          <p:nvPr/>
        </p:nvSpPr>
        <p:spPr bwMode="auto">
          <a:xfrm>
            <a:off x="2616550" y="70587"/>
            <a:ext cx="319961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lnSpc>
                <a:spcPct val="120000"/>
              </a:lnSpc>
            </a:pPr>
            <a:r>
              <a:rPr lang="en-US" altLang="ja-JP" u="sng" dirty="0" smtClean="0">
                <a:solidFill>
                  <a:srgbClr val="000000"/>
                </a:solidFill>
                <a:latin typeface="Comic Sans MS" charset="0"/>
              </a:rPr>
              <a:t>SOI </a:t>
            </a:r>
            <a:r>
              <a:rPr lang="en-US" altLang="ja-JP" u="sng" dirty="0" err="1" smtClean="0">
                <a:solidFill>
                  <a:srgbClr val="000000"/>
                </a:solidFill>
                <a:latin typeface="Comic Sans MS" charset="0"/>
              </a:rPr>
              <a:t>Tr</a:t>
            </a:r>
            <a:r>
              <a:rPr lang="en-US" altLang="ja-JP" u="sng" dirty="0">
                <a:solidFill>
                  <a:srgbClr val="000000"/>
                </a:solidFill>
                <a:latin typeface="Comic Sans MS" charset="0"/>
              </a:rPr>
              <a:t> </a:t>
            </a:r>
            <a:r>
              <a:rPr lang="ja-JP" altLang="en-US" u="sng" dirty="0" smtClean="0">
                <a:solidFill>
                  <a:srgbClr val="000000"/>
                </a:solidFill>
                <a:latin typeface="Comic Sans MS" charset="0"/>
              </a:rPr>
              <a:t>の極低温動作</a:t>
            </a:r>
            <a:endParaRPr lang="en-US" altLang="ja-JP" u="sng" dirty="0" smtClean="0">
              <a:solidFill>
                <a:srgbClr val="000000"/>
              </a:solidFill>
              <a:latin typeface="Comic Sans MS" charset="0"/>
            </a:endParaRPr>
          </a:p>
        </p:txBody>
      </p:sp>
      <p:pic>
        <p:nvPicPr>
          <p:cNvPr id="55300" name="図 2" descr="SOI-STJ_NMO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297" y="3786884"/>
            <a:ext cx="3527425" cy="284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01" name="図 4" descr="SOI-STJ_PMO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9667" y="3817047"/>
            <a:ext cx="3563938" cy="286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4" name="テキスト ボックス 7"/>
          <p:cNvSpPr txBox="1">
            <a:spLocks noChangeArrowheads="1"/>
          </p:cNvSpPr>
          <p:nvPr/>
        </p:nvSpPr>
        <p:spPr bwMode="auto">
          <a:xfrm>
            <a:off x="2133597" y="4147247"/>
            <a:ext cx="117316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solidFill>
                  <a:srgbClr val="000090"/>
                </a:solidFill>
              </a:rPr>
              <a:t>NMOS</a:t>
            </a:r>
          </a:p>
          <a:p>
            <a:r>
              <a:rPr lang="en-US" altLang="ja-JP" sz="1800">
                <a:solidFill>
                  <a:srgbClr val="000090"/>
                </a:solidFill>
              </a:rPr>
              <a:t>at 960mK</a:t>
            </a:r>
            <a:endParaRPr lang="ja-JP" altLang="en-US" sz="1800">
              <a:solidFill>
                <a:srgbClr val="000090"/>
              </a:solidFill>
            </a:endParaRPr>
          </a:p>
        </p:txBody>
      </p:sp>
      <p:sp>
        <p:nvSpPr>
          <p:cNvPr id="55305" name="テキスト ボックス 8"/>
          <p:cNvSpPr txBox="1">
            <a:spLocks noChangeArrowheads="1"/>
          </p:cNvSpPr>
          <p:nvPr/>
        </p:nvSpPr>
        <p:spPr bwMode="auto">
          <a:xfrm>
            <a:off x="5980755" y="4147247"/>
            <a:ext cx="11715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solidFill>
                  <a:srgbClr val="000090"/>
                </a:solidFill>
              </a:rPr>
              <a:t>PMOS</a:t>
            </a:r>
          </a:p>
          <a:p>
            <a:r>
              <a:rPr lang="en-US" altLang="ja-JP" sz="1800" dirty="0">
                <a:solidFill>
                  <a:srgbClr val="000090"/>
                </a:solidFill>
              </a:rPr>
              <a:t>at 750mK</a:t>
            </a:r>
            <a:endParaRPr lang="ja-JP" altLang="en-US" sz="1800" dirty="0">
              <a:solidFill>
                <a:srgbClr val="000090"/>
              </a:solidFill>
            </a:endParaRPr>
          </a:p>
        </p:txBody>
      </p:sp>
      <p:sp>
        <p:nvSpPr>
          <p:cNvPr id="3" name="スライド番号プレースホルダー 2"/>
          <p:cNvSpPr>
            <a:spLocks noGrp="1"/>
          </p:cNvSpPr>
          <p:nvPr>
            <p:ph type="sldNum" sz="quarter" idx="10"/>
          </p:nvPr>
        </p:nvSpPr>
        <p:spPr/>
        <p:txBody>
          <a:bodyPr/>
          <a:lstStyle/>
          <a:p>
            <a:pPr>
              <a:defRPr/>
            </a:pPr>
            <a:fld id="{0DFA7CFE-F964-8A47-9273-69940FF44D37}" type="slidenum">
              <a:rPr lang="ja-JP" altLang="en-US" smtClean="0"/>
              <a:pPr>
                <a:defRPr/>
              </a:pPr>
              <a:t>11</a:t>
            </a:fld>
            <a:endParaRPr lang="ja-JP" altLang="en-US"/>
          </a:p>
        </p:txBody>
      </p:sp>
      <p:pic>
        <p:nvPicPr>
          <p:cNvPr id="5" name="図 4"/>
          <p:cNvPicPr>
            <a:picLocks noChangeAspect="1"/>
          </p:cNvPicPr>
          <p:nvPr/>
        </p:nvPicPr>
        <p:blipFill>
          <a:blip r:embed="rId4"/>
          <a:stretch>
            <a:fillRect/>
          </a:stretch>
        </p:blipFill>
        <p:spPr>
          <a:xfrm>
            <a:off x="516620" y="747646"/>
            <a:ext cx="3652610" cy="3076731"/>
          </a:xfrm>
          <a:prstGeom prst="rect">
            <a:avLst/>
          </a:prstGeom>
        </p:spPr>
      </p:pic>
      <p:sp>
        <p:nvSpPr>
          <p:cNvPr id="15" name="テキスト ボックス 8"/>
          <p:cNvSpPr txBox="1">
            <a:spLocks noChangeArrowheads="1"/>
          </p:cNvSpPr>
          <p:nvPr/>
        </p:nvSpPr>
        <p:spPr bwMode="auto">
          <a:xfrm>
            <a:off x="2868177" y="697594"/>
            <a:ext cx="8771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solidFill>
                  <a:srgbClr val="000090"/>
                </a:solidFill>
              </a:rPr>
              <a:t>N</a:t>
            </a:r>
            <a:r>
              <a:rPr lang="en-US" altLang="ja-JP" sz="1800" dirty="0" smtClean="0">
                <a:solidFill>
                  <a:srgbClr val="000090"/>
                </a:solidFill>
              </a:rPr>
              <a:t>MOS</a:t>
            </a:r>
            <a:endParaRPr lang="en-US" altLang="ja-JP" sz="1800" dirty="0">
              <a:solidFill>
                <a:srgbClr val="000090"/>
              </a:solidFill>
            </a:endParaRPr>
          </a:p>
        </p:txBody>
      </p:sp>
      <p:sp>
        <p:nvSpPr>
          <p:cNvPr id="4" name="テキスト ボックス 3"/>
          <p:cNvSpPr txBox="1"/>
          <p:nvPr/>
        </p:nvSpPr>
        <p:spPr>
          <a:xfrm>
            <a:off x="4530722" y="747646"/>
            <a:ext cx="4396129" cy="275614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nSpc>
                <a:spcPct val="110000"/>
              </a:lnSpc>
              <a:spcAft>
                <a:spcPts val="600"/>
              </a:spcAft>
              <a:buFont typeface="Arial"/>
              <a:buChar char="•"/>
            </a:pPr>
            <a:r>
              <a:rPr kumimoji="1" lang="en-US" altLang="ja-JP" dirty="0" smtClean="0"/>
              <a:t>SOI</a:t>
            </a:r>
            <a:r>
              <a:rPr kumimoji="1" lang="ja-JP" altLang="en-US" dirty="0" smtClean="0"/>
              <a:t>は</a:t>
            </a:r>
            <a:r>
              <a:rPr kumimoji="1" lang="en-US" altLang="ja-JP" dirty="0" smtClean="0"/>
              <a:t>1K</a:t>
            </a:r>
            <a:r>
              <a:rPr kumimoji="1" lang="ja-JP" altLang="en-US" dirty="0" smtClean="0"/>
              <a:t>以下でもトランジスタ特性を示す。</a:t>
            </a:r>
            <a:endParaRPr kumimoji="1" lang="en-US" altLang="ja-JP" dirty="0" smtClean="0"/>
          </a:p>
          <a:p>
            <a:pPr marL="285750" indent="-285750">
              <a:lnSpc>
                <a:spcPct val="110000"/>
              </a:lnSpc>
              <a:spcAft>
                <a:spcPts val="600"/>
              </a:spcAft>
              <a:buFont typeface="Arial"/>
              <a:buChar char="•"/>
            </a:pPr>
            <a:r>
              <a:rPr kumimoji="1" lang="en-US" altLang="ja-JP" dirty="0" smtClean="0"/>
              <a:t>Ids-</a:t>
            </a:r>
            <a:r>
              <a:rPr kumimoji="1" lang="en-US" altLang="ja-JP" dirty="0" err="1" smtClean="0"/>
              <a:t>Vgs</a:t>
            </a:r>
            <a:r>
              <a:rPr kumimoji="1" lang="ja-JP" altLang="en-US" dirty="0" smtClean="0"/>
              <a:t>スロープは急峻になり、しきい値電圧は上がる。</a:t>
            </a:r>
            <a:endParaRPr kumimoji="1" lang="en-US" altLang="ja-JP" dirty="0" smtClean="0"/>
          </a:p>
          <a:p>
            <a:pPr marL="285750" indent="-285750">
              <a:lnSpc>
                <a:spcPct val="110000"/>
              </a:lnSpc>
              <a:spcAft>
                <a:spcPts val="600"/>
              </a:spcAft>
              <a:buFont typeface="Arial"/>
              <a:buChar char="•"/>
            </a:pPr>
            <a:r>
              <a:rPr lang="ja-JP" altLang="en-US" dirty="0" smtClean="0"/>
              <a:t>低消費電力にする為には、しきい値電圧が低くなるよう、プロセスの調整が必要。</a:t>
            </a:r>
            <a:endParaRPr lang="en-US" altLang="ja-JP" dirty="0" smtClean="0"/>
          </a:p>
          <a:p>
            <a:pPr marL="285750" indent="-285750">
              <a:lnSpc>
                <a:spcPct val="110000"/>
              </a:lnSpc>
              <a:spcAft>
                <a:spcPts val="600"/>
              </a:spcAft>
              <a:buFont typeface="Arial"/>
              <a:buChar char="•"/>
            </a:pPr>
            <a:r>
              <a:rPr lang="ja-JP" altLang="en-US" dirty="0" smtClean="0"/>
              <a:t>先月から</a:t>
            </a:r>
            <a:r>
              <a:rPr lang="en-US" altLang="ja-JP" dirty="0" smtClean="0"/>
              <a:t>KEK-JAXA(</a:t>
            </a:r>
            <a:r>
              <a:rPr lang="ja-JP" altLang="en-US" dirty="0" smtClean="0"/>
              <a:t>つくば）</a:t>
            </a:r>
            <a:r>
              <a:rPr lang="en-US" altLang="ja-JP" dirty="0" smtClean="0"/>
              <a:t>-ISAS-</a:t>
            </a:r>
            <a:r>
              <a:rPr lang="ja-JP" altLang="en-US" dirty="0" smtClean="0"/>
              <a:t>筑波大</a:t>
            </a:r>
            <a:r>
              <a:rPr lang="en-US" altLang="ja-JP" dirty="0" smtClean="0"/>
              <a:t>-</a:t>
            </a:r>
            <a:r>
              <a:rPr lang="ja-JP" altLang="en-US" dirty="0" smtClean="0"/>
              <a:t>岡山大による、極低温</a:t>
            </a:r>
            <a:r>
              <a:rPr lang="en-US" altLang="ja-JP" dirty="0" smtClean="0"/>
              <a:t>SPICE</a:t>
            </a:r>
            <a:r>
              <a:rPr lang="ja-JP" altLang="en-US" dirty="0" smtClean="0"/>
              <a:t>モデル開発の為の協力がスタートした。</a:t>
            </a:r>
            <a:endParaRPr lang="en-US" altLang="ja-JP" dirty="0" smtClean="0"/>
          </a:p>
        </p:txBody>
      </p:sp>
      <p:sp>
        <p:nvSpPr>
          <p:cNvPr id="7" name="テキスト ボックス 6"/>
          <p:cNvSpPr txBox="1"/>
          <p:nvPr/>
        </p:nvSpPr>
        <p:spPr>
          <a:xfrm>
            <a:off x="3173884" y="6308390"/>
            <a:ext cx="3157197"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en-US" altLang="ja-JP" dirty="0" smtClean="0"/>
              <a:t>SOI-STJ </a:t>
            </a:r>
            <a:r>
              <a:rPr kumimoji="1" lang="en-US" altLang="ja-JP" dirty="0" smtClean="0">
                <a:sym typeface="Wingdings"/>
              </a:rPr>
              <a:t></a:t>
            </a:r>
            <a:r>
              <a:rPr kumimoji="1" lang="ja-JP" altLang="en-US" dirty="0" smtClean="0">
                <a:sym typeface="Wingdings"/>
              </a:rPr>
              <a:t>次の武内さんの講演</a:t>
            </a:r>
            <a:endParaRPr kumimoji="1" lang="ja-JP" altLang="en-US" dirty="0"/>
          </a:p>
        </p:txBody>
      </p:sp>
    </p:spTree>
    <p:extLst>
      <p:ext uri="{BB962C8B-B14F-4D97-AF65-F5344CB8AC3E}">
        <p14:creationId xmlns:p14="http://schemas.microsoft.com/office/powerpoint/2010/main" val="1487398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a:spLocks noChangeArrowheads="1"/>
          </p:cNvSpPr>
          <p:nvPr/>
        </p:nvSpPr>
        <p:spPr bwMode="auto">
          <a:xfrm>
            <a:off x="304800" y="990600"/>
            <a:ext cx="8534400" cy="5246688"/>
          </a:xfrm>
          <a:prstGeom prst="rect">
            <a:avLst/>
          </a:prstGeom>
          <a:solidFill>
            <a:srgbClr val="C6D9F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52226" name="Text Box 7"/>
          <p:cNvSpPr txBox="1">
            <a:spLocks noChangeArrowheads="1"/>
          </p:cNvSpPr>
          <p:nvPr/>
        </p:nvSpPr>
        <p:spPr bwMode="auto">
          <a:xfrm>
            <a:off x="304800" y="990600"/>
            <a:ext cx="7391400" cy="966788"/>
          </a:xfrm>
          <a:prstGeom prst="rect">
            <a:avLst/>
          </a:prstGeom>
          <a:noFill/>
          <a:ln>
            <a:noFill/>
          </a:ln>
          <a:effectLst>
            <a:outerShdw dist="20000" dir="5400000" rotWithShape="0">
              <a:srgbClr val="808080">
                <a:alpha val="37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93675" indent="-193675">
              <a:defRPr kumimoji="1" sz="2400">
                <a:solidFill>
                  <a:schemeClr val="tx1"/>
                </a:solidFill>
                <a:latin typeface="Comic Sans MS" panose="030F0702030302020204" pitchFamily="66" charset="0"/>
                <a:ea typeface="ＭＳ Ｐゴシック" panose="020B0600070205080204" pitchFamily="50" charset="-128"/>
              </a:defRPr>
            </a:lvl1pPr>
            <a:lvl2pPr marL="742950" indent="-285750">
              <a:defRPr kumimoji="1" sz="2400">
                <a:solidFill>
                  <a:schemeClr val="tx1"/>
                </a:solidFill>
                <a:latin typeface="Comic Sans MS" panose="030F0702030302020204" pitchFamily="66" charset="0"/>
                <a:ea typeface="ＭＳ Ｐゴシック" panose="020B0600070205080204" pitchFamily="50" charset="-128"/>
              </a:defRPr>
            </a:lvl2pPr>
            <a:lvl3pPr marL="1143000" indent="-228600">
              <a:defRPr kumimoji="1" sz="2400">
                <a:solidFill>
                  <a:schemeClr val="tx1"/>
                </a:solidFill>
                <a:latin typeface="Comic Sans MS" panose="030F0702030302020204" pitchFamily="66" charset="0"/>
                <a:ea typeface="ＭＳ Ｐゴシック" panose="020B0600070205080204" pitchFamily="50" charset="-128"/>
              </a:defRPr>
            </a:lvl3pPr>
            <a:lvl4pPr marL="1600200" indent="-228600">
              <a:defRPr kumimoji="1" sz="2400">
                <a:solidFill>
                  <a:schemeClr val="tx1"/>
                </a:solidFill>
                <a:latin typeface="Comic Sans MS" panose="030F0702030302020204" pitchFamily="66" charset="0"/>
                <a:ea typeface="ＭＳ Ｐゴシック" panose="020B0600070205080204" pitchFamily="50" charset="-128"/>
              </a:defRPr>
            </a:lvl4pPr>
            <a:lvl5pPr marL="2057400" indent="-228600">
              <a:defRPr kumimoji="1" sz="2400">
                <a:solidFill>
                  <a:schemeClr val="tx1"/>
                </a:solidFill>
                <a:latin typeface="Comic Sans MS" panose="030F0702030302020204" pitchFamily="66"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9pPr>
          </a:lstStyle>
          <a:p>
            <a:pPr>
              <a:lnSpc>
                <a:spcPct val="120000"/>
              </a:lnSpc>
              <a:spcAft>
                <a:spcPts val="1200"/>
              </a:spcAft>
              <a:buFont typeface="Times" panose="02020603050405020304" pitchFamily="18" charset="0"/>
              <a:buChar char="•"/>
            </a:pPr>
            <a:r>
              <a:rPr lang="ja-JP" altLang="en-US">
                <a:solidFill>
                  <a:srgbClr val="000000"/>
                </a:solidFill>
              </a:rPr>
              <a:t>機械的接合がなく、半導体微細加工のみで製造。</a:t>
            </a:r>
            <a:r>
              <a:rPr lang="en-US" altLang="ja-JP">
                <a:solidFill>
                  <a:srgbClr val="000000"/>
                </a:solidFill>
              </a:rPr>
              <a:t/>
            </a:r>
            <a:br>
              <a:rPr lang="en-US" altLang="ja-JP">
                <a:solidFill>
                  <a:srgbClr val="000000"/>
                </a:solidFill>
              </a:rPr>
            </a:br>
            <a:r>
              <a:rPr lang="ja-JP" altLang="en-US">
                <a:solidFill>
                  <a:srgbClr val="000000"/>
                </a:solidFill>
              </a:rPr>
              <a:t>高信頼性、高分解能、低価格が望める。</a:t>
            </a:r>
            <a:endParaRPr lang="en-US" altLang="ja-JP">
              <a:solidFill>
                <a:srgbClr val="000000"/>
              </a:solidFill>
            </a:endParaRPr>
          </a:p>
        </p:txBody>
      </p:sp>
      <p:sp>
        <p:nvSpPr>
          <p:cNvPr id="52227" name="Text Box 3"/>
          <p:cNvSpPr txBox="1">
            <a:spLocks noChangeArrowheads="1"/>
          </p:cNvSpPr>
          <p:nvPr/>
        </p:nvSpPr>
        <p:spPr bwMode="auto">
          <a:xfrm>
            <a:off x="2514600" y="228600"/>
            <a:ext cx="39354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panose="030F0702030302020204" pitchFamily="66" charset="0"/>
                <a:ea typeface="ＭＳ Ｐゴシック" panose="020B0600070205080204" pitchFamily="50" charset="-128"/>
              </a:defRPr>
            </a:lvl1pPr>
            <a:lvl2pPr marL="742950" indent="-285750">
              <a:defRPr kumimoji="1" sz="2400">
                <a:solidFill>
                  <a:schemeClr val="tx1"/>
                </a:solidFill>
                <a:latin typeface="Comic Sans MS" panose="030F0702030302020204" pitchFamily="66" charset="0"/>
                <a:ea typeface="ＭＳ Ｐゴシック" panose="020B0600070205080204" pitchFamily="50" charset="-128"/>
              </a:defRPr>
            </a:lvl2pPr>
            <a:lvl3pPr marL="1143000" indent="-228600">
              <a:defRPr kumimoji="1" sz="2400">
                <a:solidFill>
                  <a:schemeClr val="tx1"/>
                </a:solidFill>
                <a:latin typeface="Comic Sans MS" panose="030F0702030302020204" pitchFamily="66" charset="0"/>
                <a:ea typeface="ＭＳ Ｐゴシック" panose="020B0600070205080204" pitchFamily="50" charset="-128"/>
              </a:defRPr>
            </a:lvl3pPr>
            <a:lvl4pPr marL="1600200" indent="-228600">
              <a:defRPr kumimoji="1" sz="2400">
                <a:solidFill>
                  <a:schemeClr val="tx1"/>
                </a:solidFill>
                <a:latin typeface="Comic Sans MS" panose="030F0702030302020204" pitchFamily="66" charset="0"/>
                <a:ea typeface="ＭＳ Ｐゴシック" panose="020B0600070205080204" pitchFamily="50" charset="-128"/>
              </a:defRPr>
            </a:lvl4pPr>
            <a:lvl5pPr marL="2057400" indent="-228600">
              <a:defRPr kumimoji="1" sz="2400">
                <a:solidFill>
                  <a:schemeClr val="tx1"/>
                </a:solidFill>
                <a:latin typeface="Comic Sans MS" panose="030F0702030302020204" pitchFamily="66"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9pPr>
          </a:lstStyle>
          <a:p>
            <a:r>
              <a:rPr lang="en-US" altLang="ja-JP" sz="2800" u="sng">
                <a:solidFill>
                  <a:srgbClr val="1907FD"/>
                </a:solidFill>
                <a:latin typeface="Arial" panose="020B0604020202020204" pitchFamily="34" charset="0"/>
              </a:rPr>
              <a:t>SOI Pixel</a:t>
            </a:r>
            <a:r>
              <a:rPr lang="ja-JP" altLang="en-US" sz="2800" u="sng">
                <a:solidFill>
                  <a:srgbClr val="1907FD"/>
                </a:solidFill>
                <a:latin typeface="Arial" panose="020B0604020202020204" pitchFamily="34" charset="0"/>
              </a:rPr>
              <a:t>検出器の特徴</a:t>
            </a:r>
          </a:p>
        </p:txBody>
      </p:sp>
      <p:pic>
        <p:nvPicPr>
          <p:cNvPr id="52228" name="図 7" descr="SOI_X_cr_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932363"/>
            <a:ext cx="3633788" cy="164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304800" y="2054225"/>
            <a:ext cx="8228013" cy="966788"/>
          </a:xfrm>
          <a:prstGeom prst="rect">
            <a:avLst/>
          </a:prstGeom>
          <a:noFill/>
          <a:ln>
            <a:noFill/>
          </a:ln>
          <a:effectLst>
            <a:outerShdw dist="20000" dir="5400000" rotWithShape="0">
              <a:srgbClr val="808080">
                <a:alpha val="37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93675" indent="-193675">
              <a:defRPr kumimoji="1" sz="2400">
                <a:solidFill>
                  <a:schemeClr val="tx1"/>
                </a:solidFill>
                <a:latin typeface="Comic Sans MS" panose="030F0702030302020204" pitchFamily="66" charset="0"/>
                <a:ea typeface="ＭＳ Ｐゴシック" panose="020B0600070205080204" pitchFamily="50" charset="-128"/>
              </a:defRPr>
            </a:lvl1pPr>
            <a:lvl2pPr marL="742950" indent="-285750">
              <a:defRPr kumimoji="1" sz="2400">
                <a:solidFill>
                  <a:schemeClr val="tx1"/>
                </a:solidFill>
                <a:latin typeface="Comic Sans MS" panose="030F0702030302020204" pitchFamily="66" charset="0"/>
                <a:ea typeface="ＭＳ Ｐゴシック" panose="020B0600070205080204" pitchFamily="50" charset="-128"/>
              </a:defRPr>
            </a:lvl2pPr>
            <a:lvl3pPr marL="1143000" indent="-228600">
              <a:defRPr kumimoji="1" sz="2400">
                <a:solidFill>
                  <a:schemeClr val="tx1"/>
                </a:solidFill>
                <a:latin typeface="Comic Sans MS" panose="030F0702030302020204" pitchFamily="66" charset="0"/>
                <a:ea typeface="ＭＳ Ｐゴシック" panose="020B0600070205080204" pitchFamily="50" charset="-128"/>
              </a:defRPr>
            </a:lvl3pPr>
            <a:lvl4pPr marL="1600200" indent="-228600">
              <a:defRPr kumimoji="1" sz="2400">
                <a:solidFill>
                  <a:schemeClr val="tx1"/>
                </a:solidFill>
                <a:latin typeface="Comic Sans MS" panose="030F0702030302020204" pitchFamily="66" charset="0"/>
                <a:ea typeface="ＭＳ Ｐゴシック" panose="020B0600070205080204" pitchFamily="50" charset="-128"/>
              </a:defRPr>
            </a:lvl4pPr>
            <a:lvl5pPr marL="2057400" indent="-228600">
              <a:defRPr kumimoji="1" sz="2400">
                <a:solidFill>
                  <a:schemeClr val="tx1"/>
                </a:solidFill>
                <a:latin typeface="Comic Sans MS" panose="030F0702030302020204" pitchFamily="66"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9pPr>
          </a:lstStyle>
          <a:p>
            <a:pPr>
              <a:lnSpc>
                <a:spcPct val="120000"/>
              </a:lnSpc>
              <a:spcAft>
                <a:spcPts val="1200"/>
              </a:spcAft>
              <a:buFont typeface="Times" panose="02020603050405020304" pitchFamily="18" charset="0"/>
              <a:buChar char="•"/>
            </a:pPr>
            <a:r>
              <a:rPr lang="ja-JP" altLang="en-US">
                <a:solidFill>
                  <a:srgbClr val="000000"/>
                </a:solidFill>
              </a:rPr>
              <a:t>超薄型センサ</a:t>
            </a:r>
            <a:r>
              <a:rPr lang="en-US" altLang="ja-JP">
                <a:solidFill>
                  <a:srgbClr val="000000"/>
                </a:solidFill>
              </a:rPr>
              <a:t>(~50</a:t>
            </a:r>
            <a:r>
              <a:rPr lang="en-US" altLang="ja-JP">
                <a:solidFill>
                  <a:srgbClr val="000000"/>
                </a:solidFill>
                <a:latin typeface="Symbol" panose="05050102010706020507" pitchFamily="18" charset="2"/>
              </a:rPr>
              <a:t>m</a:t>
            </a:r>
            <a:r>
              <a:rPr lang="en-US" altLang="ja-JP">
                <a:solidFill>
                  <a:srgbClr val="000000"/>
                </a:solidFill>
              </a:rPr>
              <a:t>m)</a:t>
            </a:r>
            <a:r>
              <a:rPr lang="ja-JP" altLang="en-US">
                <a:solidFill>
                  <a:srgbClr val="000000"/>
                </a:solidFill>
              </a:rPr>
              <a:t>による、多重散乱を防ぐ荷電粒子検出。</a:t>
            </a:r>
            <a:r>
              <a:rPr lang="en-US" altLang="ja-JP">
                <a:solidFill>
                  <a:srgbClr val="000000"/>
                </a:solidFill>
              </a:rPr>
              <a:t/>
            </a:r>
            <a:br>
              <a:rPr lang="en-US" altLang="ja-JP">
                <a:solidFill>
                  <a:srgbClr val="000000"/>
                </a:solidFill>
              </a:rPr>
            </a:br>
            <a:r>
              <a:rPr lang="ja-JP" altLang="en-US">
                <a:solidFill>
                  <a:srgbClr val="000000"/>
                </a:solidFill>
              </a:rPr>
              <a:t>厚い空乏層</a:t>
            </a:r>
            <a:r>
              <a:rPr lang="en-US" altLang="ja-JP">
                <a:solidFill>
                  <a:srgbClr val="000000"/>
                </a:solidFill>
              </a:rPr>
              <a:t>(~500</a:t>
            </a:r>
            <a:r>
              <a:rPr lang="en-US" altLang="ja-JP">
                <a:solidFill>
                  <a:srgbClr val="000000"/>
                </a:solidFill>
                <a:latin typeface="Symbol" panose="05050102010706020507" pitchFamily="18" charset="2"/>
              </a:rPr>
              <a:t>m</a:t>
            </a:r>
            <a:r>
              <a:rPr lang="en-US" altLang="ja-JP">
                <a:solidFill>
                  <a:srgbClr val="000000"/>
                </a:solidFill>
              </a:rPr>
              <a:t>m)</a:t>
            </a:r>
            <a:r>
              <a:rPr lang="ja-JP" altLang="en-US">
                <a:solidFill>
                  <a:srgbClr val="000000"/>
                </a:solidFill>
              </a:rPr>
              <a:t>による、</a:t>
            </a:r>
            <a:r>
              <a:rPr lang="en-US" altLang="ja-JP">
                <a:solidFill>
                  <a:srgbClr val="000000"/>
                </a:solidFill>
              </a:rPr>
              <a:t>X</a:t>
            </a:r>
            <a:r>
              <a:rPr lang="ja-JP" altLang="en-US">
                <a:solidFill>
                  <a:srgbClr val="000000"/>
                </a:solidFill>
              </a:rPr>
              <a:t>線・赤外線への高い感度。</a:t>
            </a:r>
            <a:endParaRPr lang="en-US" altLang="ja-JP">
              <a:solidFill>
                <a:srgbClr val="000000"/>
              </a:solidFill>
            </a:endParaRPr>
          </a:p>
        </p:txBody>
      </p:sp>
      <p:sp>
        <p:nvSpPr>
          <p:cNvPr id="11" name="Text Box 7"/>
          <p:cNvSpPr txBox="1">
            <a:spLocks noChangeArrowheads="1"/>
          </p:cNvSpPr>
          <p:nvPr/>
        </p:nvSpPr>
        <p:spPr bwMode="auto">
          <a:xfrm>
            <a:off x="304800" y="3117850"/>
            <a:ext cx="8382000" cy="965200"/>
          </a:xfrm>
          <a:prstGeom prst="rect">
            <a:avLst/>
          </a:prstGeom>
          <a:noFill/>
          <a:ln>
            <a:noFill/>
          </a:ln>
          <a:effectLst>
            <a:outerShdw dist="20000" dir="5400000" rotWithShape="0">
              <a:srgbClr val="808080">
                <a:alpha val="37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93675" indent="-193675">
              <a:defRPr kumimoji="1" sz="2400">
                <a:solidFill>
                  <a:schemeClr val="tx1"/>
                </a:solidFill>
                <a:latin typeface="Comic Sans MS" panose="030F0702030302020204" pitchFamily="66" charset="0"/>
                <a:ea typeface="ＭＳ Ｐゴシック" panose="020B0600070205080204" pitchFamily="50" charset="-128"/>
              </a:defRPr>
            </a:lvl1pPr>
            <a:lvl2pPr marL="742950" indent="-285750">
              <a:defRPr kumimoji="1" sz="2400">
                <a:solidFill>
                  <a:schemeClr val="tx1"/>
                </a:solidFill>
                <a:latin typeface="Comic Sans MS" panose="030F0702030302020204" pitchFamily="66" charset="0"/>
                <a:ea typeface="ＭＳ Ｐゴシック" panose="020B0600070205080204" pitchFamily="50" charset="-128"/>
              </a:defRPr>
            </a:lvl2pPr>
            <a:lvl3pPr marL="1143000" indent="-228600">
              <a:defRPr kumimoji="1" sz="2400">
                <a:solidFill>
                  <a:schemeClr val="tx1"/>
                </a:solidFill>
                <a:latin typeface="Comic Sans MS" panose="030F0702030302020204" pitchFamily="66" charset="0"/>
                <a:ea typeface="ＭＳ Ｐゴシック" panose="020B0600070205080204" pitchFamily="50" charset="-128"/>
              </a:defRPr>
            </a:lvl3pPr>
            <a:lvl4pPr marL="1600200" indent="-228600">
              <a:defRPr kumimoji="1" sz="2400">
                <a:solidFill>
                  <a:schemeClr val="tx1"/>
                </a:solidFill>
                <a:latin typeface="Comic Sans MS" panose="030F0702030302020204" pitchFamily="66" charset="0"/>
                <a:ea typeface="ＭＳ Ｐゴシック" panose="020B0600070205080204" pitchFamily="50" charset="-128"/>
              </a:defRPr>
            </a:lvl4pPr>
            <a:lvl5pPr marL="2057400" indent="-228600">
              <a:defRPr kumimoji="1" sz="2400">
                <a:solidFill>
                  <a:schemeClr val="tx1"/>
                </a:solidFill>
                <a:latin typeface="Comic Sans MS" panose="030F0702030302020204" pitchFamily="66"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9pPr>
          </a:lstStyle>
          <a:p>
            <a:pPr>
              <a:lnSpc>
                <a:spcPct val="120000"/>
              </a:lnSpc>
              <a:spcAft>
                <a:spcPts val="1200"/>
              </a:spcAft>
              <a:buFont typeface="Times" panose="02020603050405020304" pitchFamily="18" charset="0"/>
              <a:buChar char="•"/>
            </a:pPr>
            <a:r>
              <a:rPr lang="en-US" altLang="en-US">
                <a:solidFill>
                  <a:srgbClr val="000000"/>
                </a:solidFill>
              </a:rPr>
              <a:t>高度</a:t>
            </a:r>
            <a:r>
              <a:rPr lang="ja-JP" altLang="en-US">
                <a:solidFill>
                  <a:srgbClr val="000000"/>
                </a:solidFill>
              </a:rPr>
              <a:t>信号処理回路やメモリーを持つインテリジェント・ピクセルが可能に。</a:t>
            </a:r>
            <a:endParaRPr lang="en-US" altLang="ja-JP">
              <a:solidFill>
                <a:srgbClr val="000000"/>
              </a:solidFill>
            </a:endParaRPr>
          </a:p>
        </p:txBody>
      </p:sp>
      <p:sp>
        <p:nvSpPr>
          <p:cNvPr id="12" name="Text Box 7"/>
          <p:cNvSpPr txBox="1">
            <a:spLocks noChangeArrowheads="1"/>
          </p:cNvSpPr>
          <p:nvPr/>
        </p:nvSpPr>
        <p:spPr bwMode="auto">
          <a:xfrm>
            <a:off x="304800" y="4179888"/>
            <a:ext cx="6040438" cy="523875"/>
          </a:xfrm>
          <a:prstGeom prst="rect">
            <a:avLst/>
          </a:prstGeom>
          <a:noFill/>
          <a:ln>
            <a:noFill/>
          </a:ln>
          <a:effectLst>
            <a:outerShdw dist="20000" dir="5400000" rotWithShape="0">
              <a:srgbClr val="808080">
                <a:alpha val="37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93675" indent="-193675">
              <a:defRPr kumimoji="1" sz="2400">
                <a:solidFill>
                  <a:schemeClr val="tx1"/>
                </a:solidFill>
                <a:latin typeface="Comic Sans MS" panose="030F0702030302020204" pitchFamily="66" charset="0"/>
                <a:ea typeface="ＭＳ Ｐゴシック" panose="020B0600070205080204" pitchFamily="50" charset="-128"/>
              </a:defRPr>
            </a:lvl1pPr>
            <a:lvl2pPr marL="742950" indent="-285750">
              <a:defRPr kumimoji="1" sz="2400">
                <a:solidFill>
                  <a:schemeClr val="tx1"/>
                </a:solidFill>
                <a:latin typeface="Comic Sans MS" panose="030F0702030302020204" pitchFamily="66" charset="0"/>
                <a:ea typeface="ＭＳ Ｐゴシック" panose="020B0600070205080204" pitchFamily="50" charset="-128"/>
              </a:defRPr>
            </a:lvl2pPr>
            <a:lvl3pPr marL="1143000" indent="-228600">
              <a:defRPr kumimoji="1" sz="2400">
                <a:solidFill>
                  <a:schemeClr val="tx1"/>
                </a:solidFill>
                <a:latin typeface="Comic Sans MS" panose="030F0702030302020204" pitchFamily="66" charset="0"/>
                <a:ea typeface="ＭＳ Ｐゴシック" panose="020B0600070205080204" pitchFamily="50" charset="-128"/>
              </a:defRPr>
            </a:lvl3pPr>
            <a:lvl4pPr marL="1600200" indent="-228600">
              <a:defRPr kumimoji="1" sz="2400">
                <a:solidFill>
                  <a:schemeClr val="tx1"/>
                </a:solidFill>
                <a:latin typeface="Comic Sans MS" panose="030F0702030302020204" pitchFamily="66" charset="0"/>
                <a:ea typeface="ＭＳ Ｐゴシック" panose="020B0600070205080204" pitchFamily="50" charset="-128"/>
              </a:defRPr>
            </a:lvl4pPr>
            <a:lvl5pPr marL="2057400" indent="-228600">
              <a:defRPr kumimoji="1" sz="2400">
                <a:solidFill>
                  <a:schemeClr val="tx1"/>
                </a:solidFill>
                <a:latin typeface="Comic Sans MS" panose="030F0702030302020204" pitchFamily="66"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9pPr>
          </a:lstStyle>
          <a:p>
            <a:pPr>
              <a:lnSpc>
                <a:spcPct val="120000"/>
              </a:lnSpc>
              <a:spcAft>
                <a:spcPts val="1200"/>
              </a:spcAft>
              <a:buFont typeface="Times" panose="02020603050405020304" pitchFamily="18" charset="0"/>
              <a:buChar char="•"/>
            </a:pPr>
            <a:r>
              <a:rPr lang="ja-JP" altLang="en-US">
                <a:solidFill>
                  <a:srgbClr val="000000"/>
                </a:solidFill>
              </a:rPr>
              <a:t>過酷な環境（極低温、放射線）への強い耐性。</a:t>
            </a:r>
            <a:endParaRPr lang="en-US" altLang="ja-JP">
              <a:solidFill>
                <a:srgbClr val="000000"/>
              </a:solidFill>
            </a:endParaRPr>
          </a:p>
        </p:txBody>
      </p:sp>
      <p:sp>
        <p:nvSpPr>
          <p:cNvPr id="13" name="Text Box 7"/>
          <p:cNvSpPr txBox="1">
            <a:spLocks noChangeArrowheads="1"/>
          </p:cNvSpPr>
          <p:nvPr/>
        </p:nvSpPr>
        <p:spPr bwMode="auto">
          <a:xfrm>
            <a:off x="304800" y="4800600"/>
            <a:ext cx="4572000" cy="1409700"/>
          </a:xfrm>
          <a:prstGeom prst="rect">
            <a:avLst/>
          </a:prstGeom>
          <a:noFill/>
          <a:ln>
            <a:noFill/>
          </a:ln>
          <a:effectLst>
            <a:outerShdw dist="20000" dir="5400000" rotWithShape="0">
              <a:srgbClr val="808080">
                <a:alpha val="37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93675" indent="-193675">
              <a:defRPr kumimoji="1" sz="2400">
                <a:solidFill>
                  <a:schemeClr val="tx1"/>
                </a:solidFill>
                <a:latin typeface="Comic Sans MS" panose="030F0702030302020204" pitchFamily="66" charset="0"/>
                <a:ea typeface="ＭＳ Ｐゴシック" panose="020B0600070205080204" pitchFamily="50" charset="-128"/>
              </a:defRPr>
            </a:lvl1pPr>
            <a:lvl2pPr marL="742950" indent="-285750">
              <a:defRPr kumimoji="1" sz="2400">
                <a:solidFill>
                  <a:schemeClr val="tx1"/>
                </a:solidFill>
                <a:latin typeface="Comic Sans MS" panose="030F0702030302020204" pitchFamily="66" charset="0"/>
                <a:ea typeface="ＭＳ Ｐゴシック" panose="020B0600070205080204" pitchFamily="50" charset="-128"/>
              </a:defRPr>
            </a:lvl2pPr>
            <a:lvl3pPr marL="1143000" indent="-228600">
              <a:defRPr kumimoji="1" sz="2400">
                <a:solidFill>
                  <a:schemeClr val="tx1"/>
                </a:solidFill>
                <a:latin typeface="Comic Sans MS" panose="030F0702030302020204" pitchFamily="66" charset="0"/>
                <a:ea typeface="ＭＳ Ｐゴシック" panose="020B0600070205080204" pitchFamily="50" charset="-128"/>
              </a:defRPr>
            </a:lvl3pPr>
            <a:lvl4pPr marL="1600200" indent="-228600">
              <a:defRPr kumimoji="1" sz="2400">
                <a:solidFill>
                  <a:schemeClr val="tx1"/>
                </a:solidFill>
                <a:latin typeface="Comic Sans MS" panose="030F0702030302020204" pitchFamily="66" charset="0"/>
                <a:ea typeface="ＭＳ Ｐゴシック" panose="020B0600070205080204" pitchFamily="50" charset="-128"/>
              </a:defRPr>
            </a:lvl4pPr>
            <a:lvl5pPr marL="2057400" indent="-228600">
              <a:defRPr kumimoji="1" sz="2400">
                <a:solidFill>
                  <a:schemeClr val="tx1"/>
                </a:solidFill>
                <a:latin typeface="Comic Sans MS" panose="030F0702030302020204" pitchFamily="66"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omic Sans MS" panose="030F0702030302020204" pitchFamily="66" charset="0"/>
                <a:ea typeface="ＭＳ Ｐゴシック" panose="020B0600070205080204" pitchFamily="50" charset="-128"/>
              </a:defRPr>
            </a:lvl9pPr>
          </a:lstStyle>
          <a:p>
            <a:pPr>
              <a:lnSpc>
                <a:spcPct val="120000"/>
              </a:lnSpc>
              <a:spcAft>
                <a:spcPts val="1200"/>
              </a:spcAft>
              <a:buFont typeface="Times" panose="02020603050405020304" pitchFamily="18" charset="0"/>
              <a:buChar char="•"/>
            </a:pPr>
            <a:r>
              <a:rPr lang="ja-JP" altLang="en-US">
                <a:solidFill>
                  <a:srgbClr val="000000"/>
                </a:solidFill>
              </a:rPr>
              <a:t>基本は産業界の標準技術。</a:t>
            </a:r>
            <a:r>
              <a:rPr lang="en-US" altLang="ja-JP">
                <a:solidFill>
                  <a:srgbClr val="000000"/>
                </a:solidFill>
              </a:rPr>
              <a:t/>
            </a:r>
            <a:br>
              <a:rPr lang="en-US" altLang="ja-JP">
                <a:solidFill>
                  <a:srgbClr val="000000"/>
                </a:solidFill>
              </a:rPr>
            </a:br>
            <a:r>
              <a:rPr lang="ja-JP" altLang="en-US">
                <a:solidFill>
                  <a:srgbClr val="000000"/>
                </a:solidFill>
              </a:rPr>
              <a:t>（技術発展の取り込みが容易）</a:t>
            </a:r>
            <a:r>
              <a:rPr lang="en-US" altLang="ja-JP">
                <a:solidFill>
                  <a:srgbClr val="000000"/>
                </a:solidFill>
              </a:rPr>
              <a:t/>
            </a:r>
            <a:br>
              <a:rPr lang="en-US" altLang="ja-JP">
                <a:solidFill>
                  <a:srgbClr val="000000"/>
                </a:solidFill>
              </a:rPr>
            </a:br>
            <a:r>
              <a:rPr lang="ja-JP" altLang="en-US">
                <a:solidFill>
                  <a:srgbClr val="000000"/>
                </a:solidFill>
              </a:rPr>
              <a:t>日本発の最先端技術。</a:t>
            </a:r>
          </a:p>
        </p:txBody>
      </p:sp>
      <p:sp>
        <p:nvSpPr>
          <p:cNvPr id="2" name="スライド番号プレースホルダー 1"/>
          <p:cNvSpPr>
            <a:spLocks noGrp="1"/>
          </p:cNvSpPr>
          <p:nvPr>
            <p:ph type="sldNum" sz="quarter" idx="10"/>
          </p:nvPr>
        </p:nvSpPr>
        <p:spPr/>
        <p:txBody>
          <a:bodyPr/>
          <a:lstStyle/>
          <a:p>
            <a:pPr>
              <a:defRPr/>
            </a:pPr>
            <a:fld id="{24486357-1B3B-7649-A5CE-6FF4964886ED}" type="slidenum">
              <a:rPr lang="ja-JP" altLang="en-US" smtClean="0"/>
              <a:pPr>
                <a:defRPr/>
              </a:pPr>
              <a:t>12</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83190" y="876952"/>
            <a:ext cx="6092759" cy="738664"/>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a:lnSpc>
                <a:spcPct val="120000"/>
              </a:lnSpc>
              <a:defRPr/>
            </a:pPr>
            <a:r>
              <a:rPr lang="en-US" altLang="ja-JP" sz="3600" dirty="0" smtClean="0">
                <a:solidFill>
                  <a:srgbClr val="000000"/>
                </a:solidFill>
              </a:rPr>
              <a:t>II. SOIPIX</a:t>
            </a:r>
            <a:r>
              <a:rPr lang="ja-JP" altLang="en-US" sz="3600" dirty="0">
                <a:solidFill>
                  <a:srgbClr val="000000"/>
                </a:solidFill>
              </a:rPr>
              <a:t>プロセス</a:t>
            </a:r>
            <a:r>
              <a:rPr lang="ja-JP" altLang="en-US" sz="3600" dirty="0" smtClean="0">
                <a:solidFill>
                  <a:srgbClr val="000000"/>
                </a:solidFill>
              </a:rPr>
              <a:t>と検出器</a:t>
            </a:r>
            <a:endParaRPr lang="en-US" altLang="ja-JP" sz="3600" dirty="0">
              <a:solidFill>
                <a:srgbClr val="000000"/>
              </a:solidFill>
            </a:endParaRPr>
          </a:p>
        </p:txBody>
      </p:sp>
      <p:pic>
        <p:nvPicPr>
          <p:cNvPr id="47106"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276475"/>
            <a:ext cx="4025900" cy="3929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0"/>
          </p:nvPr>
        </p:nvSpPr>
        <p:spPr/>
        <p:txBody>
          <a:bodyPr/>
          <a:lstStyle/>
          <a:p>
            <a:pPr>
              <a:defRPr/>
            </a:pPr>
            <a:fld id="{AECFAB0F-986A-C641-A9E3-71C7F24CDE9D}" type="slidenum">
              <a:rPr lang="ja-JP" altLang="en-US" smtClean="0"/>
              <a:pPr>
                <a:defRPr/>
              </a:pPr>
              <a:t>13</a:t>
            </a:fld>
            <a:endParaRPr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3" descr="MX1542_Wafer_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0"/>
            <a:ext cx="71056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4" name="テキスト ボックス 11"/>
          <p:cNvSpPr txBox="1">
            <a:spLocks noChangeArrowheads="1"/>
          </p:cNvSpPr>
          <p:nvPr/>
        </p:nvSpPr>
        <p:spPr bwMode="auto">
          <a:xfrm>
            <a:off x="3707904" y="3245899"/>
            <a:ext cx="1108075" cy="4619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ja-JP" altLang="en-US" dirty="0" smtClean="0">
                <a:solidFill>
                  <a:srgbClr val="000000"/>
                </a:solidFill>
                <a:latin typeface="Arial" charset="0"/>
              </a:rPr>
              <a:t>東北大</a:t>
            </a:r>
          </a:p>
        </p:txBody>
      </p:sp>
      <p:sp>
        <p:nvSpPr>
          <p:cNvPr id="24585" name="テキスト ボックス 11"/>
          <p:cNvSpPr txBox="1">
            <a:spLocks noChangeArrowheads="1"/>
          </p:cNvSpPr>
          <p:nvPr/>
        </p:nvSpPr>
        <p:spPr bwMode="auto">
          <a:xfrm>
            <a:off x="6228184" y="2679931"/>
            <a:ext cx="1108075" cy="4619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ja-JP" altLang="en-US" dirty="0" smtClean="0">
                <a:solidFill>
                  <a:srgbClr val="000000"/>
                </a:solidFill>
                <a:latin typeface="Arial" charset="0"/>
                <a:cs typeface="Arial" charset="0"/>
              </a:rPr>
              <a:t>京都大</a:t>
            </a:r>
          </a:p>
        </p:txBody>
      </p:sp>
      <p:sp>
        <p:nvSpPr>
          <p:cNvPr id="24586" name="テキスト ボックス 11"/>
          <p:cNvSpPr txBox="1">
            <a:spLocks noChangeArrowheads="1"/>
          </p:cNvSpPr>
          <p:nvPr/>
        </p:nvSpPr>
        <p:spPr bwMode="auto">
          <a:xfrm>
            <a:off x="4751402" y="2679931"/>
            <a:ext cx="1108075" cy="46037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ja-JP" altLang="en-US" dirty="0" smtClean="0">
                <a:solidFill>
                  <a:srgbClr val="000000"/>
                </a:solidFill>
                <a:latin typeface="Arial" charset="0"/>
              </a:rPr>
              <a:t>筑波大</a:t>
            </a:r>
          </a:p>
        </p:txBody>
      </p:sp>
      <p:sp>
        <p:nvSpPr>
          <p:cNvPr id="24587" name="テキスト ボックス 11"/>
          <p:cNvSpPr txBox="1">
            <a:spLocks noChangeArrowheads="1"/>
          </p:cNvSpPr>
          <p:nvPr/>
        </p:nvSpPr>
        <p:spPr bwMode="auto">
          <a:xfrm>
            <a:off x="2555776" y="2679931"/>
            <a:ext cx="1741282"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en-US" altLang="ja-JP" dirty="0" smtClean="0">
                <a:solidFill>
                  <a:srgbClr val="000000"/>
                </a:solidFill>
                <a:latin typeface="Arial" charset="0"/>
                <a:cs typeface="Arial" charset="0"/>
              </a:rPr>
              <a:t>JAXA/ISAS</a:t>
            </a:r>
            <a:endParaRPr lang="ja-JP" altLang="en-US" dirty="0" smtClean="0">
              <a:solidFill>
                <a:srgbClr val="000000"/>
              </a:solidFill>
              <a:latin typeface="Arial" charset="0"/>
              <a:cs typeface="Arial" charset="0"/>
            </a:endParaRPr>
          </a:p>
        </p:txBody>
      </p:sp>
      <p:sp>
        <p:nvSpPr>
          <p:cNvPr id="24588" name="テキスト ボックス 11"/>
          <p:cNvSpPr txBox="1">
            <a:spLocks noChangeArrowheads="1"/>
          </p:cNvSpPr>
          <p:nvPr/>
        </p:nvSpPr>
        <p:spPr bwMode="auto">
          <a:xfrm>
            <a:off x="2483768" y="3245899"/>
            <a:ext cx="1108075" cy="4619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ja-JP" altLang="en-US" dirty="0" smtClean="0">
                <a:solidFill>
                  <a:srgbClr val="000000"/>
                </a:solidFill>
                <a:latin typeface="Arial" charset="0"/>
                <a:cs typeface="Arial" charset="0"/>
              </a:rPr>
              <a:t>産総研</a:t>
            </a:r>
          </a:p>
        </p:txBody>
      </p:sp>
      <p:sp>
        <p:nvSpPr>
          <p:cNvPr id="91143" name="テキスト ボックス 19"/>
          <p:cNvSpPr txBox="1">
            <a:spLocks noChangeArrowheads="1"/>
          </p:cNvSpPr>
          <p:nvPr/>
        </p:nvSpPr>
        <p:spPr bwMode="auto">
          <a:xfrm>
            <a:off x="1259632" y="160799"/>
            <a:ext cx="6552728"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fontAlgn="base">
              <a:spcBef>
                <a:spcPct val="0"/>
              </a:spcBef>
              <a:spcAft>
                <a:spcPct val="0"/>
              </a:spcAft>
              <a:defRPr kumimoji="1" sz="2400">
                <a:solidFill>
                  <a:schemeClr val="tx1"/>
                </a:solidFill>
                <a:latin typeface="Comic Sans MS" charset="0"/>
                <a:ea typeface="ＭＳ Ｐゴシック" charset="0"/>
              </a:defRPr>
            </a:lvl6pPr>
            <a:lvl7pPr marL="2971800" indent="-228600" fontAlgn="base">
              <a:spcBef>
                <a:spcPct val="0"/>
              </a:spcBef>
              <a:spcAft>
                <a:spcPct val="0"/>
              </a:spcAft>
              <a:defRPr kumimoji="1" sz="2400">
                <a:solidFill>
                  <a:schemeClr val="tx1"/>
                </a:solidFill>
                <a:latin typeface="Comic Sans MS" charset="0"/>
                <a:ea typeface="ＭＳ Ｐゴシック" charset="0"/>
              </a:defRPr>
            </a:lvl7pPr>
            <a:lvl8pPr marL="3429000" indent="-228600" fontAlgn="base">
              <a:spcBef>
                <a:spcPct val="0"/>
              </a:spcBef>
              <a:spcAft>
                <a:spcPct val="0"/>
              </a:spcAft>
              <a:defRPr kumimoji="1" sz="2400">
                <a:solidFill>
                  <a:schemeClr val="tx1"/>
                </a:solidFill>
                <a:latin typeface="Comic Sans MS" charset="0"/>
                <a:ea typeface="ＭＳ Ｐゴシック" charset="0"/>
              </a:defRPr>
            </a:lvl8pPr>
            <a:lvl9pPr marL="3886200" indent="-228600" fontAlgn="base">
              <a:spcBef>
                <a:spcPct val="0"/>
              </a:spcBef>
              <a:spcAft>
                <a:spcPct val="0"/>
              </a:spcAft>
              <a:defRPr kumimoji="1" sz="2400">
                <a:solidFill>
                  <a:schemeClr val="tx1"/>
                </a:solidFill>
                <a:latin typeface="Comic Sans MS" charset="0"/>
                <a:ea typeface="ＭＳ Ｐゴシック" charset="0"/>
              </a:defRPr>
            </a:lvl9pPr>
          </a:lstStyle>
          <a:p>
            <a:pPr algn="ctr" defTabSz="914400" fontAlgn="base">
              <a:spcBef>
                <a:spcPct val="0"/>
              </a:spcBef>
            </a:pPr>
            <a:r>
              <a:rPr lang="ja-JP" altLang="en-US" dirty="0" smtClean="0">
                <a:solidFill>
                  <a:srgbClr val="0000FF"/>
                </a:solidFill>
                <a:latin typeface="Arial" charset="0"/>
              </a:rPr>
              <a:t>ベースとなる研究手法：相乗りプロセス</a:t>
            </a:r>
            <a:r>
              <a:rPr lang="en-US" altLang="ja-JP" dirty="0" smtClean="0">
                <a:solidFill>
                  <a:srgbClr val="0000FF"/>
                </a:solidFill>
                <a:latin typeface="Arial" charset="0"/>
              </a:rPr>
              <a:t>(</a:t>
            </a:r>
            <a:r>
              <a:rPr lang="en-US" altLang="ja-JP" dirty="0">
                <a:solidFill>
                  <a:srgbClr val="0000FF"/>
                </a:solidFill>
                <a:latin typeface="Arial" charset="0"/>
              </a:rPr>
              <a:t>MPW) </a:t>
            </a:r>
            <a:endParaRPr lang="en-US" altLang="ja-JP" dirty="0" smtClean="0">
              <a:solidFill>
                <a:srgbClr val="0000FF"/>
              </a:solidFill>
              <a:latin typeface="Arial" charset="0"/>
            </a:endParaRPr>
          </a:p>
        </p:txBody>
      </p:sp>
      <p:sp>
        <p:nvSpPr>
          <p:cNvPr id="24591" name="テキスト ボックス 11"/>
          <p:cNvSpPr txBox="1">
            <a:spLocks noChangeArrowheads="1"/>
          </p:cNvSpPr>
          <p:nvPr/>
        </p:nvSpPr>
        <p:spPr bwMode="auto">
          <a:xfrm>
            <a:off x="6228184" y="3245899"/>
            <a:ext cx="1108075" cy="4619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ja-JP" altLang="en-US" dirty="0" smtClean="0">
                <a:solidFill>
                  <a:srgbClr val="000000"/>
                </a:solidFill>
                <a:latin typeface="Arial" charset="0"/>
                <a:cs typeface="Arial" charset="0"/>
              </a:rPr>
              <a:t>大阪大</a:t>
            </a:r>
          </a:p>
        </p:txBody>
      </p:sp>
      <p:sp>
        <p:nvSpPr>
          <p:cNvPr id="21" name="テキスト ボックス 20"/>
          <p:cNvSpPr txBox="1"/>
          <p:nvPr/>
        </p:nvSpPr>
        <p:spPr>
          <a:xfrm>
            <a:off x="1475656" y="3245899"/>
            <a:ext cx="800100" cy="4603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ja-JP" altLang="en-US" dirty="0" smtClean="0">
                <a:solidFill>
                  <a:srgbClr val="000000"/>
                </a:solidFill>
                <a:latin typeface="Arial" charset="0"/>
              </a:rPr>
              <a:t>理研</a:t>
            </a:r>
          </a:p>
        </p:txBody>
      </p:sp>
      <p:sp>
        <p:nvSpPr>
          <p:cNvPr id="23" name="テキスト ボックス 22"/>
          <p:cNvSpPr txBox="1"/>
          <p:nvPr/>
        </p:nvSpPr>
        <p:spPr>
          <a:xfrm>
            <a:off x="1046749" y="3894147"/>
            <a:ext cx="2385990" cy="830997"/>
          </a:xfrm>
          <a:prstGeom prst="rect">
            <a:avLst/>
          </a:prstGeom>
          <a:solidFill>
            <a:schemeClr val="bg1"/>
          </a:solidFill>
        </p:spPr>
        <p:txBody>
          <a:bodyPr wrap="none">
            <a:spAutoFit/>
          </a:bodyPr>
          <a:lstStyle/>
          <a:p>
            <a:pPr defTabSz="914400" fontAlgn="base">
              <a:spcBef>
                <a:spcPct val="0"/>
              </a:spcBef>
              <a:spcAft>
                <a:spcPct val="0"/>
              </a:spcAft>
              <a:defRPr/>
            </a:pPr>
            <a:r>
              <a:rPr lang="en-US" altLang="ja-JP" sz="1600" dirty="0">
                <a:solidFill>
                  <a:prstClr val="black"/>
                </a:solidFill>
              </a:rPr>
              <a:t>Lawrence Berkeley </a:t>
            </a:r>
            <a:r>
              <a:rPr lang="en-US" altLang="ja-JP" sz="1600" dirty="0" smtClean="0">
                <a:solidFill>
                  <a:prstClr val="black"/>
                </a:solidFill>
              </a:rPr>
              <a:t>Lab.</a:t>
            </a:r>
          </a:p>
          <a:p>
            <a:pPr defTabSz="914400" fontAlgn="base">
              <a:spcBef>
                <a:spcPct val="0"/>
              </a:spcBef>
              <a:spcAft>
                <a:spcPct val="0"/>
              </a:spcAft>
              <a:defRPr/>
            </a:pPr>
            <a:r>
              <a:rPr lang="en-US" altLang="ja-JP" sz="1600" dirty="0">
                <a:solidFill>
                  <a:prstClr val="black"/>
                </a:solidFill>
              </a:rPr>
              <a:t>Fermi Nat'l </a:t>
            </a:r>
            <a:r>
              <a:rPr lang="en-US" altLang="ja-JP" sz="1600" dirty="0" err="1">
                <a:solidFill>
                  <a:prstClr val="black"/>
                </a:solidFill>
              </a:rPr>
              <a:t>Accl</a:t>
            </a:r>
            <a:r>
              <a:rPr lang="en-US" altLang="ja-JP" sz="1600" dirty="0">
                <a:solidFill>
                  <a:prstClr val="black"/>
                </a:solidFill>
              </a:rPr>
              <a:t>. Lab.</a:t>
            </a:r>
            <a:endParaRPr lang="ja-JP" altLang="en-US" sz="1600" dirty="0">
              <a:solidFill>
                <a:prstClr val="black"/>
              </a:solidFill>
            </a:endParaRPr>
          </a:p>
          <a:p>
            <a:pPr defTabSz="914400" fontAlgn="base">
              <a:spcBef>
                <a:spcPct val="0"/>
              </a:spcBef>
              <a:spcAft>
                <a:spcPct val="0"/>
              </a:spcAft>
              <a:defRPr/>
            </a:pPr>
            <a:r>
              <a:rPr lang="en-US" altLang="ja-JP" sz="1600" dirty="0">
                <a:solidFill>
                  <a:srgbClr val="000000"/>
                </a:solidFill>
              </a:rPr>
              <a:t>U. of </a:t>
            </a:r>
            <a:r>
              <a:rPr lang="en-US" altLang="ja-JP" sz="1600" dirty="0" smtClean="0">
                <a:solidFill>
                  <a:srgbClr val="000000"/>
                </a:solidFill>
              </a:rPr>
              <a:t>Hawaii</a:t>
            </a:r>
            <a:endParaRPr lang="ja-JP" altLang="en-US" sz="1600" dirty="0">
              <a:solidFill>
                <a:srgbClr val="000000"/>
              </a:solidFill>
              <a:latin typeface="Comic Sans MS" charset="0"/>
            </a:endParaRPr>
          </a:p>
        </p:txBody>
      </p:sp>
      <p:pic>
        <p:nvPicPr>
          <p:cNvPr id="27" name="図 26" descr="USflag.jpeg"/>
          <p:cNvPicPr>
            <a:picLocks noChangeAspect="1"/>
          </p:cNvPicPr>
          <p:nvPr/>
        </p:nvPicPr>
        <p:blipFill>
          <a:blip r:embed="rId4"/>
          <a:stretch>
            <a:fillRect/>
          </a:stretch>
        </p:blipFill>
        <p:spPr>
          <a:xfrm>
            <a:off x="123511" y="4005064"/>
            <a:ext cx="805868" cy="504056"/>
          </a:xfrm>
          <a:prstGeom prst="rect">
            <a:avLst/>
          </a:prstGeom>
          <a:solidFill>
            <a:schemeClr val="accent3">
              <a:lumMod val="40000"/>
              <a:lumOff val="60000"/>
            </a:schemeClr>
          </a:solidFill>
        </p:spPr>
      </p:pic>
      <p:sp>
        <p:nvSpPr>
          <p:cNvPr id="24582" name="テキスト ボックス 12"/>
          <p:cNvSpPr txBox="1">
            <a:spLocks noChangeArrowheads="1"/>
          </p:cNvSpPr>
          <p:nvPr/>
        </p:nvSpPr>
        <p:spPr bwMode="auto">
          <a:xfrm>
            <a:off x="1043608" y="5766355"/>
            <a:ext cx="2952328" cy="830997"/>
          </a:xfrm>
          <a:prstGeom prst="rect">
            <a:avLst/>
          </a:prstGeom>
          <a:solidFill>
            <a:schemeClr val="bg1"/>
          </a:solidFill>
          <a:ln w="9525">
            <a:noFill/>
            <a:miter lim="800000"/>
            <a:headEnd/>
            <a:tailEnd/>
          </a:ln>
        </p:spPr>
        <p:txBody>
          <a:bodyPr wrap="square">
            <a:spAutoFit/>
          </a:bodyPr>
          <a:lstStyle/>
          <a:p>
            <a:pPr defTabSz="914400" fontAlgn="base">
              <a:spcBef>
                <a:spcPct val="0"/>
              </a:spcBef>
              <a:spcAft>
                <a:spcPct val="0"/>
              </a:spcAft>
              <a:defRPr/>
            </a:pPr>
            <a:r>
              <a:rPr lang="en-US" altLang="ja-JP" sz="1600" dirty="0" smtClean="0">
                <a:solidFill>
                  <a:srgbClr val="000000"/>
                </a:solidFill>
              </a:rPr>
              <a:t>Inst. High Energy Physics</a:t>
            </a:r>
          </a:p>
          <a:p>
            <a:pPr defTabSz="914400" fontAlgn="base">
              <a:spcBef>
                <a:spcPct val="0"/>
              </a:spcBef>
              <a:spcAft>
                <a:spcPct val="0"/>
              </a:spcAft>
              <a:defRPr/>
            </a:pPr>
            <a:r>
              <a:rPr lang="en-US" altLang="ja-JP" sz="1600" dirty="0" smtClean="0">
                <a:solidFill>
                  <a:srgbClr val="000000"/>
                </a:solidFill>
              </a:rPr>
              <a:t>Inst. of Microelectronics</a:t>
            </a:r>
            <a:r>
              <a:rPr lang="en-US" altLang="ja-JP" sz="1600" dirty="0">
                <a:solidFill>
                  <a:srgbClr val="000000"/>
                </a:solidFill>
              </a:rPr>
              <a:t/>
            </a:r>
            <a:br>
              <a:rPr lang="en-US" altLang="ja-JP" sz="1600" dirty="0">
                <a:solidFill>
                  <a:srgbClr val="000000"/>
                </a:solidFill>
              </a:rPr>
            </a:br>
            <a:r>
              <a:rPr lang="en-US" altLang="ja-JP" sz="1600" dirty="0" smtClean="0">
                <a:solidFill>
                  <a:srgbClr val="000000"/>
                </a:solidFill>
              </a:rPr>
              <a:t>Shanghai Advance. </a:t>
            </a:r>
            <a:r>
              <a:rPr lang="en-US" altLang="ja-JP" sz="1600" dirty="0" err="1" smtClean="0">
                <a:solidFill>
                  <a:srgbClr val="000000"/>
                </a:solidFill>
              </a:rPr>
              <a:t>Resr</a:t>
            </a:r>
            <a:r>
              <a:rPr lang="en-US" altLang="ja-JP" sz="1600" dirty="0" smtClean="0">
                <a:solidFill>
                  <a:srgbClr val="000000"/>
                </a:solidFill>
              </a:rPr>
              <a:t>. Inst.</a:t>
            </a:r>
            <a:endParaRPr lang="ja-JP" altLang="en-US" sz="1600" dirty="0">
              <a:solidFill>
                <a:srgbClr val="000000"/>
              </a:solidFill>
              <a:latin typeface="Comic Sans MS" charset="0"/>
            </a:endParaRPr>
          </a:p>
        </p:txBody>
      </p:sp>
      <p:pic>
        <p:nvPicPr>
          <p:cNvPr id="40" name="図 39" descr="国旗中国.jpg"/>
          <p:cNvPicPr>
            <a:picLocks noChangeAspect="1"/>
          </p:cNvPicPr>
          <p:nvPr/>
        </p:nvPicPr>
        <p:blipFill>
          <a:blip r:embed="rId5"/>
          <a:stretch>
            <a:fillRect/>
          </a:stretch>
        </p:blipFill>
        <p:spPr>
          <a:xfrm>
            <a:off x="107503" y="5877272"/>
            <a:ext cx="865761" cy="576064"/>
          </a:xfrm>
          <a:prstGeom prst="rect">
            <a:avLst/>
          </a:prstGeom>
          <a:solidFill>
            <a:schemeClr val="accent6">
              <a:lumMod val="40000"/>
              <a:lumOff val="60000"/>
            </a:schemeClr>
          </a:solidFill>
        </p:spPr>
      </p:pic>
      <p:sp>
        <p:nvSpPr>
          <p:cNvPr id="46" name="テキスト ボックス 11"/>
          <p:cNvSpPr txBox="1">
            <a:spLocks noChangeArrowheads="1"/>
          </p:cNvSpPr>
          <p:nvPr/>
        </p:nvSpPr>
        <p:spPr bwMode="auto">
          <a:xfrm>
            <a:off x="1475656" y="2679931"/>
            <a:ext cx="903288" cy="52387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en-US" altLang="ja-JP" sz="2800" smtClean="0">
                <a:solidFill>
                  <a:srgbClr val="000000"/>
                </a:solidFill>
                <a:latin typeface="Arial" charset="0"/>
                <a:cs typeface="Arial" charset="0"/>
              </a:rPr>
              <a:t>KEK</a:t>
            </a:r>
            <a:endParaRPr lang="ja-JP" altLang="en-US" sz="2800" smtClean="0">
              <a:solidFill>
                <a:srgbClr val="000000"/>
              </a:solidFill>
              <a:latin typeface="Arial" charset="0"/>
              <a:cs typeface="Arial" charset="0"/>
            </a:endParaRPr>
          </a:p>
        </p:txBody>
      </p:sp>
      <p:pic>
        <p:nvPicPr>
          <p:cNvPr id="91155" name="図 7" descr="日の丸.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504" y="2741843"/>
            <a:ext cx="1079500"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テキスト ボックス 11"/>
          <p:cNvSpPr txBox="1">
            <a:spLocks noChangeArrowheads="1"/>
          </p:cNvSpPr>
          <p:nvPr/>
        </p:nvSpPr>
        <p:spPr bwMode="auto">
          <a:xfrm>
            <a:off x="5004048" y="3245899"/>
            <a:ext cx="1108075" cy="46196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ja-JP" altLang="en-US" dirty="0" smtClean="0">
                <a:solidFill>
                  <a:srgbClr val="000000"/>
                </a:solidFill>
                <a:latin typeface="Arial" charset="0"/>
              </a:rPr>
              <a:t>静岡大</a:t>
            </a:r>
          </a:p>
        </p:txBody>
      </p:sp>
      <p:sp>
        <p:nvSpPr>
          <p:cNvPr id="37" name="テキスト ボックス 11"/>
          <p:cNvSpPr txBox="1">
            <a:spLocks noChangeArrowheads="1"/>
          </p:cNvSpPr>
          <p:nvPr/>
        </p:nvSpPr>
        <p:spPr bwMode="auto">
          <a:xfrm>
            <a:off x="7524328" y="3245900"/>
            <a:ext cx="800100" cy="4619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ja-JP" altLang="en-US" dirty="0" smtClean="0">
                <a:solidFill>
                  <a:srgbClr val="000000"/>
                </a:solidFill>
                <a:latin typeface="Arial" charset="0"/>
                <a:cs typeface="Arial" charset="0"/>
              </a:rPr>
              <a:t>北大</a:t>
            </a:r>
          </a:p>
        </p:txBody>
      </p:sp>
      <p:sp>
        <p:nvSpPr>
          <p:cNvPr id="4" name="テキスト ボックス 3"/>
          <p:cNvSpPr txBox="1"/>
          <p:nvPr/>
        </p:nvSpPr>
        <p:spPr>
          <a:xfrm>
            <a:off x="1331640" y="795247"/>
            <a:ext cx="6408712" cy="140961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179388" indent="-179388" defTabSz="914400" fontAlgn="base">
              <a:lnSpc>
                <a:spcPct val="120000"/>
              </a:lnSpc>
              <a:spcBef>
                <a:spcPct val="0"/>
              </a:spcBef>
              <a:buFont typeface="Arial"/>
              <a:buChar char="•"/>
            </a:pPr>
            <a:r>
              <a:rPr lang="ja-JP" altLang="en-US" sz="2400" dirty="0">
                <a:solidFill>
                  <a:srgbClr val="000000"/>
                </a:solidFill>
              </a:rPr>
              <a:t>多くのユーザ</a:t>
            </a:r>
            <a:r>
              <a:rPr lang="ja-JP" altLang="en-US" sz="2400" dirty="0" smtClean="0">
                <a:solidFill>
                  <a:srgbClr val="000000"/>
                </a:solidFill>
              </a:rPr>
              <a:t>がマスクを共有しプロセス</a:t>
            </a:r>
            <a:r>
              <a:rPr lang="ja-JP" altLang="en-US" sz="2400" dirty="0">
                <a:solidFill>
                  <a:srgbClr val="000000"/>
                </a:solidFill>
              </a:rPr>
              <a:t>を行う。</a:t>
            </a:r>
            <a:endParaRPr lang="en-US" altLang="ja-JP" sz="2400" dirty="0">
              <a:solidFill>
                <a:srgbClr val="000000"/>
              </a:solidFill>
            </a:endParaRPr>
          </a:p>
          <a:p>
            <a:pPr marL="179388" indent="-179388" defTabSz="914400" fontAlgn="base">
              <a:lnSpc>
                <a:spcPct val="120000"/>
              </a:lnSpc>
              <a:spcBef>
                <a:spcPct val="0"/>
              </a:spcBef>
              <a:buFont typeface="Arial"/>
              <a:buChar char="•"/>
            </a:pPr>
            <a:r>
              <a:rPr lang="ja-JP" altLang="en-US" sz="2400" dirty="0" smtClean="0">
                <a:solidFill>
                  <a:srgbClr val="000000"/>
                </a:solidFill>
              </a:rPr>
              <a:t>アイデアとやる気があれば容易</a:t>
            </a:r>
            <a:r>
              <a:rPr lang="ja-JP" altLang="en-US" sz="2400" dirty="0">
                <a:solidFill>
                  <a:srgbClr val="000000"/>
                </a:solidFill>
              </a:rPr>
              <a:t>に参加出来る。</a:t>
            </a:r>
            <a:endParaRPr lang="en-US" altLang="ja-JP" sz="2400" dirty="0">
              <a:solidFill>
                <a:srgbClr val="000000"/>
              </a:solidFill>
            </a:endParaRPr>
          </a:p>
          <a:p>
            <a:pPr marL="179388" indent="-179388" defTabSz="914400" fontAlgn="base">
              <a:lnSpc>
                <a:spcPct val="120000"/>
              </a:lnSpc>
              <a:spcBef>
                <a:spcPct val="0"/>
              </a:spcBef>
              <a:buFont typeface="Arial"/>
              <a:buChar char="•"/>
            </a:pPr>
            <a:r>
              <a:rPr lang="ja-JP" altLang="en-US" sz="2400" dirty="0" smtClean="0">
                <a:solidFill>
                  <a:schemeClr val="tx1"/>
                </a:solidFill>
              </a:rPr>
              <a:t>新学術領域研究で技術サポート</a:t>
            </a:r>
          </a:p>
        </p:txBody>
      </p:sp>
      <p:pic>
        <p:nvPicPr>
          <p:cNvPr id="8" name="図 7" descr="EU.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4941168"/>
            <a:ext cx="853728" cy="572442"/>
          </a:xfrm>
          <a:prstGeom prst="rect">
            <a:avLst/>
          </a:prstGeom>
        </p:spPr>
      </p:pic>
      <p:sp>
        <p:nvSpPr>
          <p:cNvPr id="41" name="テキスト ボックス 10"/>
          <p:cNvSpPr txBox="1">
            <a:spLocks noChangeArrowheads="1"/>
          </p:cNvSpPr>
          <p:nvPr/>
        </p:nvSpPr>
        <p:spPr bwMode="auto">
          <a:xfrm>
            <a:off x="1043608" y="4830251"/>
            <a:ext cx="2302133" cy="830997"/>
          </a:xfrm>
          <a:prstGeom prst="rect">
            <a:avLst/>
          </a:prstGeom>
          <a:solidFill>
            <a:schemeClr val="bg1"/>
          </a:solidFill>
          <a:ln w="9525">
            <a:noFill/>
            <a:miter lim="800000"/>
            <a:headEnd/>
            <a:tailEnd/>
          </a:ln>
        </p:spPr>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en-US" altLang="ja-JP" sz="1600" dirty="0" smtClean="0">
                <a:solidFill>
                  <a:srgbClr val="000000"/>
                </a:solidFill>
                <a:latin typeface="Arial" charset="0"/>
              </a:rPr>
              <a:t>INP &amp; AGH Krakow</a:t>
            </a:r>
          </a:p>
          <a:p>
            <a:pPr defTabSz="914400" eaLnBrk="1" fontAlgn="base" hangingPunct="1">
              <a:spcBef>
                <a:spcPct val="0"/>
              </a:spcBef>
              <a:spcAft>
                <a:spcPct val="0"/>
              </a:spcAft>
              <a:defRPr/>
            </a:pPr>
            <a:r>
              <a:rPr lang="en-US" altLang="ja-JP" sz="1600" dirty="0">
                <a:solidFill>
                  <a:prstClr val="black"/>
                </a:solidFill>
                <a:latin typeface="Arial" charset="0"/>
              </a:rPr>
              <a:t>U. Heidelberg</a:t>
            </a:r>
            <a:endParaRPr lang="ja-JP" altLang="en-US" sz="1600" dirty="0">
              <a:solidFill>
                <a:prstClr val="black"/>
              </a:solidFill>
            </a:endParaRPr>
          </a:p>
          <a:p>
            <a:pPr defTabSz="914400" eaLnBrk="1" fontAlgn="base" hangingPunct="1">
              <a:spcBef>
                <a:spcPct val="0"/>
              </a:spcBef>
              <a:spcAft>
                <a:spcPct val="0"/>
              </a:spcAft>
              <a:defRPr/>
            </a:pPr>
            <a:r>
              <a:rPr lang="en-US" altLang="ja-JP" sz="1600" dirty="0">
                <a:solidFill>
                  <a:srgbClr val="000000"/>
                </a:solidFill>
                <a:latin typeface="Arial" charset="0"/>
              </a:rPr>
              <a:t>Louvain-la-</a:t>
            </a:r>
            <a:r>
              <a:rPr lang="en-US" altLang="ja-JP" sz="1600" dirty="0" err="1">
                <a:solidFill>
                  <a:srgbClr val="000000"/>
                </a:solidFill>
                <a:latin typeface="Arial" charset="0"/>
              </a:rPr>
              <a:t>Neuve</a:t>
            </a:r>
            <a:r>
              <a:rPr lang="en-US" altLang="ja-JP" sz="1600" dirty="0">
                <a:solidFill>
                  <a:srgbClr val="000000"/>
                </a:solidFill>
                <a:latin typeface="Arial" charset="0"/>
              </a:rPr>
              <a:t> Univ</a:t>
            </a:r>
            <a:r>
              <a:rPr lang="en-US" altLang="ja-JP" sz="1600" dirty="0" smtClean="0">
                <a:solidFill>
                  <a:srgbClr val="000000"/>
                </a:solidFill>
                <a:latin typeface="Arial" charset="0"/>
              </a:rPr>
              <a:t>.</a:t>
            </a:r>
            <a:endParaRPr lang="ja-JP" altLang="en-US" sz="1600" dirty="0">
              <a:solidFill>
                <a:srgbClr val="000000"/>
              </a:solidFill>
            </a:endParaRPr>
          </a:p>
        </p:txBody>
      </p:sp>
      <p:sp>
        <p:nvSpPr>
          <p:cNvPr id="29" name="テキスト ボックス 11"/>
          <p:cNvSpPr txBox="1">
            <a:spLocks noChangeArrowheads="1"/>
          </p:cNvSpPr>
          <p:nvPr/>
        </p:nvSpPr>
        <p:spPr bwMode="auto">
          <a:xfrm>
            <a:off x="6720696" y="3952323"/>
            <a:ext cx="936104"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en-US" altLang="ja-JP" dirty="0" smtClean="0">
                <a:solidFill>
                  <a:srgbClr val="000000"/>
                </a:solidFill>
                <a:latin typeface="Arial" charset="0"/>
                <a:cs typeface="Arial" charset="0"/>
              </a:rPr>
              <a:t>... </a:t>
            </a:r>
            <a:endParaRPr lang="ja-JP" altLang="en-US" dirty="0" smtClean="0">
              <a:solidFill>
                <a:srgbClr val="000000"/>
              </a:solidFill>
              <a:latin typeface="Arial" charset="0"/>
              <a:cs typeface="Arial" charset="0"/>
            </a:endParaRPr>
          </a:p>
        </p:txBody>
      </p:sp>
      <p:sp>
        <p:nvSpPr>
          <p:cNvPr id="2" name="テキスト ボックス 1"/>
          <p:cNvSpPr txBox="1"/>
          <p:nvPr/>
        </p:nvSpPr>
        <p:spPr>
          <a:xfrm>
            <a:off x="5148064" y="5157192"/>
            <a:ext cx="36004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914400" fontAlgn="base">
              <a:spcBef>
                <a:spcPct val="0"/>
              </a:spcBef>
              <a:spcAft>
                <a:spcPct val="0"/>
              </a:spcAft>
            </a:pPr>
            <a:r>
              <a:rPr lang="ja-JP" altLang="en-US" sz="2800" dirty="0" smtClean="0">
                <a:solidFill>
                  <a:prstClr val="black"/>
                </a:solidFill>
              </a:rPr>
              <a:t>世界で唯一の</a:t>
            </a:r>
            <a:endParaRPr lang="en-US" altLang="ja-JP" sz="2800" dirty="0" smtClean="0">
              <a:solidFill>
                <a:prstClr val="black"/>
              </a:solidFill>
            </a:endParaRPr>
          </a:p>
          <a:p>
            <a:pPr algn="ctr" defTabSz="914400" fontAlgn="base">
              <a:spcBef>
                <a:spcPct val="0"/>
              </a:spcBef>
              <a:spcAft>
                <a:spcPct val="0"/>
              </a:spcAft>
            </a:pPr>
            <a:r>
              <a:rPr lang="en-US" altLang="ja-JP" sz="2800" dirty="0" smtClean="0">
                <a:solidFill>
                  <a:prstClr val="black"/>
                </a:solidFill>
              </a:rPr>
              <a:t>SOI Pixel Process!</a:t>
            </a:r>
            <a:endParaRPr lang="ja-JP" altLang="en-US" sz="2800" dirty="0" smtClean="0">
              <a:solidFill>
                <a:prstClr val="black"/>
              </a:solidFill>
            </a:endParaRPr>
          </a:p>
        </p:txBody>
      </p:sp>
      <p:sp>
        <p:nvSpPr>
          <p:cNvPr id="26" name="テキスト ボックス 11"/>
          <p:cNvSpPr txBox="1">
            <a:spLocks noChangeArrowheads="1"/>
          </p:cNvSpPr>
          <p:nvPr/>
        </p:nvSpPr>
        <p:spPr bwMode="auto">
          <a:xfrm>
            <a:off x="7496373" y="2679006"/>
            <a:ext cx="800219"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ja-JP" altLang="en-US" dirty="0" smtClean="0">
                <a:solidFill>
                  <a:srgbClr val="000000"/>
                </a:solidFill>
                <a:latin typeface="Arial" charset="0"/>
                <a:cs typeface="Arial" charset="0"/>
              </a:rPr>
              <a:t>東大</a:t>
            </a:r>
          </a:p>
        </p:txBody>
      </p:sp>
      <p:sp>
        <p:nvSpPr>
          <p:cNvPr id="5" name="スライド番号プレースホルダー 4"/>
          <p:cNvSpPr>
            <a:spLocks noGrp="1"/>
          </p:cNvSpPr>
          <p:nvPr>
            <p:ph type="sldNum" sz="quarter" idx="10"/>
          </p:nvPr>
        </p:nvSpPr>
        <p:spPr/>
        <p:txBody>
          <a:bodyPr/>
          <a:lstStyle/>
          <a:p>
            <a:pPr>
              <a:defRPr/>
            </a:pPr>
            <a:fld id="{65E87105-9876-E84C-93B4-2D6223EA84BD}" type="slidenum">
              <a:rPr lang="ja-JP" altLang="en-US" smtClean="0"/>
              <a:pPr>
                <a:defRPr/>
              </a:pPr>
              <a:t>14</a:t>
            </a:fld>
            <a:endParaRPr lang="ja-JP" altLang="en-US"/>
          </a:p>
        </p:txBody>
      </p:sp>
      <p:sp>
        <p:nvSpPr>
          <p:cNvPr id="30" name="テキスト ボックス 11"/>
          <p:cNvSpPr txBox="1">
            <a:spLocks noChangeArrowheads="1"/>
          </p:cNvSpPr>
          <p:nvPr/>
        </p:nvSpPr>
        <p:spPr bwMode="auto">
          <a:xfrm>
            <a:off x="3752036" y="3915923"/>
            <a:ext cx="1107996"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ja-JP" altLang="en-US" dirty="0" smtClean="0">
                <a:solidFill>
                  <a:srgbClr val="000000"/>
                </a:solidFill>
                <a:latin typeface="Arial" charset="0"/>
                <a:cs typeface="Arial" charset="0"/>
              </a:rPr>
              <a:t>静岡大</a:t>
            </a:r>
          </a:p>
        </p:txBody>
      </p:sp>
      <p:sp>
        <p:nvSpPr>
          <p:cNvPr id="31" name="テキスト ボックス 11"/>
          <p:cNvSpPr txBox="1">
            <a:spLocks noChangeArrowheads="1"/>
          </p:cNvSpPr>
          <p:nvPr/>
        </p:nvSpPr>
        <p:spPr bwMode="auto">
          <a:xfrm>
            <a:off x="5085665" y="3937699"/>
            <a:ext cx="1415772"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2400">
                <a:solidFill>
                  <a:schemeClr val="tx1"/>
                </a:solidFill>
                <a:latin typeface="Comic Sans MS" charset="0"/>
                <a:ea typeface="ＭＳ Ｐゴシック" charset="0"/>
                <a:cs typeface="ＭＳ Ｐゴシック" charset="0"/>
              </a:defRPr>
            </a:lvl1pPr>
            <a:lvl2pPr marL="742950" indent="-285750" eaLnBrk="0" hangingPunct="0">
              <a:defRPr kumimoji="1" sz="2400">
                <a:solidFill>
                  <a:schemeClr val="tx1"/>
                </a:solidFill>
                <a:latin typeface="Comic Sans MS" charset="0"/>
                <a:ea typeface="ＭＳ Ｐゴシック" charset="0"/>
              </a:defRPr>
            </a:lvl2pPr>
            <a:lvl3pPr marL="1143000" indent="-228600" eaLnBrk="0" hangingPunct="0">
              <a:defRPr kumimoji="1" sz="2400">
                <a:solidFill>
                  <a:schemeClr val="tx1"/>
                </a:solidFill>
                <a:latin typeface="Comic Sans MS" charset="0"/>
                <a:ea typeface="ＭＳ Ｐゴシック" charset="0"/>
              </a:defRPr>
            </a:lvl3pPr>
            <a:lvl4pPr marL="1600200" indent="-228600" eaLnBrk="0" hangingPunct="0">
              <a:defRPr kumimoji="1" sz="2400">
                <a:solidFill>
                  <a:schemeClr val="tx1"/>
                </a:solidFill>
                <a:latin typeface="Comic Sans MS" charset="0"/>
                <a:ea typeface="ＭＳ Ｐゴシック" charset="0"/>
              </a:defRPr>
            </a:lvl4pPr>
            <a:lvl5pPr marL="2057400" indent="-228600" eaLnBrk="0" hangingPunct="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defTabSz="914400" eaLnBrk="1" fontAlgn="base" hangingPunct="1">
              <a:spcBef>
                <a:spcPct val="0"/>
              </a:spcBef>
              <a:spcAft>
                <a:spcPct val="0"/>
              </a:spcAft>
              <a:defRPr/>
            </a:pPr>
            <a:r>
              <a:rPr lang="ja-JP" altLang="en-US" dirty="0" smtClean="0">
                <a:solidFill>
                  <a:srgbClr val="000000"/>
                </a:solidFill>
                <a:latin typeface="Arial" charset="0"/>
                <a:cs typeface="Arial" charset="0"/>
              </a:rPr>
              <a:t>金沢工大</a:t>
            </a:r>
          </a:p>
        </p:txBody>
      </p:sp>
    </p:spTree>
    <p:extLst>
      <p:ext uri="{BB962C8B-B14F-4D97-AF65-F5344CB8AC3E}">
        <p14:creationId xmlns:p14="http://schemas.microsoft.com/office/powerpoint/2010/main" val="2106900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8"/>
          <p:cNvSpPr txBox="1">
            <a:spLocks noChangeArrowheads="1"/>
          </p:cNvSpPr>
          <p:nvPr/>
        </p:nvSpPr>
        <p:spPr bwMode="auto">
          <a:xfrm>
            <a:off x="898525" y="7874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endParaRPr lang="ja-JP" altLang="en-US">
              <a:latin typeface="Arial Unicode MS" charset="0"/>
            </a:endParaRPr>
          </a:p>
        </p:txBody>
      </p:sp>
      <p:sp>
        <p:nvSpPr>
          <p:cNvPr id="25602" name="Rectangle 72" descr="ピンクの画用紙"/>
          <p:cNvSpPr txBox="1">
            <a:spLocks noChangeArrowheads="1"/>
          </p:cNvSpPr>
          <p:nvPr/>
        </p:nvSpPr>
        <p:spPr bwMode="auto">
          <a:xfrm>
            <a:off x="539552" y="404664"/>
            <a:ext cx="787557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u="sng" dirty="0">
                <a:solidFill>
                  <a:srgbClr val="000099"/>
                </a:solidFill>
                <a:ea typeface="Osaka" charset="0"/>
                <a:cs typeface="Osaka" charset="0"/>
              </a:rPr>
              <a:t>Lapis</a:t>
            </a:r>
            <a:r>
              <a:rPr lang="en-US" altLang="ja-JP" u="sng" baseline="30000" dirty="0">
                <a:solidFill>
                  <a:srgbClr val="000099"/>
                </a:solidFill>
                <a:ea typeface="Osaka" charset="0"/>
                <a:cs typeface="Osaka" charset="0"/>
              </a:rPr>
              <a:t> (*)</a:t>
            </a:r>
            <a:r>
              <a:rPr lang="en-US" altLang="ja-JP" u="sng" dirty="0">
                <a:solidFill>
                  <a:srgbClr val="000099"/>
                </a:solidFill>
                <a:ea typeface="Osaka" charset="0"/>
                <a:cs typeface="Osaka" charset="0"/>
              </a:rPr>
              <a:t> </a:t>
            </a:r>
            <a:r>
              <a:rPr lang="en-US" altLang="ja-JP" u="sng" dirty="0" smtClean="0">
                <a:solidFill>
                  <a:srgbClr val="000099"/>
                </a:solidFill>
                <a:ea typeface="Osaka" charset="0"/>
                <a:cs typeface="Osaka" charset="0"/>
              </a:rPr>
              <a:t>Semiconductor </a:t>
            </a:r>
            <a:r>
              <a:rPr lang="en-US" altLang="ja-JP" u="sng" dirty="0">
                <a:solidFill>
                  <a:srgbClr val="000099"/>
                </a:solidFill>
                <a:ea typeface="Osaka" charset="0"/>
                <a:cs typeface="Osaka" charset="0"/>
              </a:rPr>
              <a:t>0.2 </a:t>
            </a:r>
            <a:r>
              <a:rPr lang="en-US" altLang="ja-JP" u="sng" dirty="0">
                <a:solidFill>
                  <a:srgbClr val="000099"/>
                </a:solidFill>
                <a:latin typeface="Symbol" charset="0"/>
                <a:ea typeface="Osaka" charset="0"/>
                <a:cs typeface="Osaka" charset="0"/>
              </a:rPr>
              <a:t>m</a:t>
            </a:r>
            <a:r>
              <a:rPr lang="en-US" altLang="ja-JP" u="sng" dirty="0">
                <a:solidFill>
                  <a:srgbClr val="000099"/>
                </a:solidFill>
                <a:ea typeface="Osaka" charset="0"/>
                <a:cs typeface="Osaka" charset="0"/>
              </a:rPr>
              <a:t>m FD-SOI Pixel Process</a:t>
            </a:r>
          </a:p>
        </p:txBody>
      </p:sp>
      <p:sp>
        <p:nvSpPr>
          <p:cNvPr id="25603" name="Text Box 73"/>
          <p:cNvSpPr txBox="1">
            <a:spLocks noChangeArrowheads="1"/>
          </p:cNvSpPr>
          <p:nvPr/>
        </p:nvSpPr>
        <p:spPr bwMode="auto">
          <a:xfrm>
            <a:off x="898525" y="7874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endParaRPr lang="ja-JP" altLang="en-US">
              <a:latin typeface="Arial Unicode MS" charset="0"/>
            </a:endParaRPr>
          </a:p>
        </p:txBody>
      </p:sp>
      <p:graphicFrame>
        <p:nvGraphicFramePr>
          <p:cNvPr id="29" name="Group 23"/>
          <p:cNvGraphicFramePr>
            <a:graphicFrameLocks noGrp="1"/>
          </p:cNvGraphicFramePr>
          <p:nvPr/>
        </p:nvGraphicFramePr>
        <p:xfrm>
          <a:off x="539750" y="1177925"/>
          <a:ext cx="8229600" cy="4987925"/>
        </p:xfrm>
        <a:graphic>
          <a:graphicData uri="http://schemas.openxmlformats.org/drawingml/2006/table">
            <a:tbl>
              <a:tblPr/>
              <a:tblGrid>
                <a:gridCol w="1447800"/>
                <a:gridCol w="6781800"/>
              </a:tblGrid>
              <a:tr h="1774109">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Unicode MS"/>
                          <a:ea typeface="ＭＳ Ｐゴシック" charset="-128"/>
                        </a:rPr>
                        <a:t>Process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7E4"/>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Unicode MS"/>
                          <a:ea typeface="ＭＳ Ｐゴシック" charset="-128"/>
                        </a:rPr>
                        <a:t>0.2</a:t>
                      </a:r>
                      <a:r>
                        <a:rPr kumimoji="1" lang="en-US" altLang="ja-JP" sz="2400" b="0" i="0" u="none" strike="noStrike" cap="none" normalizeH="0" baseline="0" dirty="0" smtClean="0">
                          <a:ln>
                            <a:noFill/>
                          </a:ln>
                          <a:solidFill>
                            <a:schemeClr val="tx1"/>
                          </a:solidFill>
                          <a:effectLst/>
                          <a:latin typeface="Symbol" charset="2"/>
                          <a:ea typeface="ＭＳ Ｐゴシック" charset="-128"/>
                          <a:sym typeface="Symbol" charset="2"/>
                        </a:rPr>
                        <a:t></a:t>
                      </a:r>
                      <a:r>
                        <a:rPr kumimoji="1" lang="en-US" altLang="ja-JP" sz="2400" b="0" i="0" u="none" strike="noStrike" cap="none" normalizeH="0" baseline="0" dirty="0" smtClean="0">
                          <a:ln>
                            <a:noFill/>
                          </a:ln>
                          <a:solidFill>
                            <a:schemeClr val="tx1"/>
                          </a:solidFill>
                          <a:effectLst/>
                          <a:latin typeface="Arial Unicode MS"/>
                          <a:ea typeface="ＭＳ Ｐゴシック" charset="-128"/>
                        </a:rPr>
                        <a:t>m Low-Leakage Fully-Depleted SOI CMOS </a:t>
                      </a:r>
                      <a:br>
                        <a:rPr kumimoji="1" lang="en-US" altLang="ja-JP" sz="2400" b="0" i="0" u="none" strike="noStrike" cap="none" normalizeH="0" baseline="0" dirty="0" smtClean="0">
                          <a:ln>
                            <a:noFill/>
                          </a:ln>
                          <a:solidFill>
                            <a:schemeClr val="tx1"/>
                          </a:solidFill>
                          <a:effectLst/>
                          <a:latin typeface="Arial Unicode MS"/>
                          <a:ea typeface="ＭＳ Ｐゴシック" charset="-128"/>
                        </a:rPr>
                      </a:br>
                      <a:r>
                        <a:rPr kumimoji="1" lang="en-US" altLang="ja-JP" sz="2400" b="0" i="0" u="none" strike="noStrike" cap="none" normalizeH="0" baseline="0" dirty="0" smtClean="0">
                          <a:ln>
                            <a:noFill/>
                          </a:ln>
                          <a:solidFill>
                            <a:schemeClr val="tx1"/>
                          </a:solidFill>
                          <a:effectLst/>
                          <a:latin typeface="Arial Unicode MS"/>
                          <a:ea typeface="ＭＳ Ｐゴシック" charset="-128"/>
                        </a:rPr>
                        <a:t>1 Poly, 5 Metal layers.</a:t>
                      </a:r>
                      <a:br>
                        <a:rPr kumimoji="1" lang="en-US" altLang="ja-JP" sz="2400" b="0" i="0" u="none" strike="noStrike" cap="none" normalizeH="0" baseline="0" dirty="0" smtClean="0">
                          <a:ln>
                            <a:noFill/>
                          </a:ln>
                          <a:solidFill>
                            <a:schemeClr val="tx1"/>
                          </a:solidFill>
                          <a:effectLst/>
                          <a:latin typeface="Arial Unicode MS"/>
                          <a:ea typeface="ＭＳ Ｐゴシック" charset="-128"/>
                        </a:rPr>
                      </a:br>
                      <a:r>
                        <a:rPr kumimoji="1" lang="en-US" altLang="ja-JP" sz="2400" b="0" i="0" u="none" strike="noStrike" cap="none" normalizeH="0" baseline="0" dirty="0" smtClean="0">
                          <a:ln>
                            <a:noFill/>
                          </a:ln>
                          <a:solidFill>
                            <a:schemeClr val="tx1"/>
                          </a:solidFill>
                          <a:effectLst/>
                          <a:latin typeface="Arial Unicode MS"/>
                          <a:ea typeface="ＭＳ Ｐゴシック" charset="-128"/>
                        </a:rPr>
                        <a:t>MIM Capacitor (1.5 </a:t>
                      </a:r>
                      <a:r>
                        <a:rPr kumimoji="1" lang="en-US" altLang="ja-JP" sz="2400" b="0" i="0" u="none" strike="noStrike" cap="none" normalizeH="0" baseline="0" dirty="0" err="1" smtClean="0">
                          <a:ln>
                            <a:noFill/>
                          </a:ln>
                          <a:solidFill>
                            <a:schemeClr val="tx1"/>
                          </a:solidFill>
                          <a:effectLst/>
                          <a:latin typeface="Arial Unicode MS"/>
                          <a:ea typeface="ＭＳ Ｐゴシック" charset="-128"/>
                        </a:rPr>
                        <a:t>fF</a:t>
                      </a:r>
                      <a:r>
                        <a:rPr kumimoji="1" lang="en-US" altLang="ja-JP" sz="2400" b="0" i="0" u="none" strike="noStrike" cap="none" normalizeH="0" baseline="0" dirty="0" smtClean="0">
                          <a:ln>
                            <a:noFill/>
                          </a:ln>
                          <a:solidFill>
                            <a:schemeClr val="tx1"/>
                          </a:solidFill>
                          <a:effectLst/>
                          <a:latin typeface="Arial Unicode MS"/>
                          <a:ea typeface="ＭＳ Ｐゴシック" charset="-128"/>
                        </a:rPr>
                        <a:t>/um</a:t>
                      </a:r>
                      <a:r>
                        <a:rPr kumimoji="1" lang="en-US" altLang="ja-JP" sz="2400" b="0" i="0" u="none" strike="noStrike" cap="none" normalizeH="0" baseline="30000" dirty="0" smtClean="0">
                          <a:ln>
                            <a:noFill/>
                          </a:ln>
                          <a:solidFill>
                            <a:schemeClr val="tx1"/>
                          </a:solidFill>
                          <a:effectLst/>
                          <a:latin typeface="Arial Unicode MS"/>
                          <a:ea typeface="ＭＳ Ｐゴシック" charset="-128"/>
                        </a:rPr>
                        <a:t>2</a:t>
                      </a:r>
                      <a:r>
                        <a:rPr kumimoji="1" lang="en-US" altLang="ja-JP" sz="2400" b="0" i="0" u="none" strike="noStrike" cap="none" normalizeH="0" baseline="0" dirty="0" smtClean="0">
                          <a:ln>
                            <a:noFill/>
                          </a:ln>
                          <a:solidFill>
                            <a:schemeClr val="tx1"/>
                          </a:solidFill>
                          <a:effectLst/>
                          <a:latin typeface="Arial Unicode MS"/>
                          <a:ea typeface="ＭＳ Ｐゴシック" charset="-128"/>
                        </a:rPr>
                        <a:t>), DMOS</a:t>
                      </a:r>
                    </a:p>
                    <a:p>
                      <a:pPr marL="0" marR="0" lvl="0" indent="0" algn="l" defTabSz="914400" rtl="0" eaLnBrk="1" fontAlgn="base" latinLnBrk="0" hangingPunct="1">
                        <a:lnSpc>
                          <a:spcPct val="11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Unicode MS"/>
                          <a:ea typeface="ＭＳ Ｐゴシック" charset="-128"/>
                        </a:rPr>
                        <a:t>Core (I/O) Voltage = 1.8 (3.3) V</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7E4"/>
                    </a:solidFill>
                  </a:tcPr>
                </a:tc>
              </a:tr>
              <a:tr h="2267125">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Unicode MS"/>
                          <a:ea typeface="ＭＳ Ｐゴシック" charset="-128"/>
                        </a:rPr>
                        <a:t>SOI wafer</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7E4"/>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Unicode MS"/>
                          <a:ea typeface="ＭＳ Ｐゴシック" charset="-128"/>
                        </a:rPr>
                        <a:t>Diameter: 200 mm</a:t>
                      </a:r>
                      <a:r>
                        <a:rPr kumimoji="1" lang="en-US" altLang="ja-JP" sz="2400" b="0" i="0" u="none" strike="noStrike" cap="none" normalizeH="0" baseline="0" dirty="0" smtClean="0">
                          <a:ln>
                            <a:noFill/>
                          </a:ln>
                          <a:solidFill>
                            <a:schemeClr val="tx1"/>
                          </a:solidFill>
                          <a:effectLst/>
                          <a:latin typeface="Symbol" charset="2"/>
                          <a:ea typeface="ＭＳ Ｐゴシック" charset="-128"/>
                          <a:sym typeface="Symbol" charset="2"/>
                        </a:rPr>
                        <a:t></a:t>
                      </a:r>
                      <a:r>
                        <a:rPr kumimoji="1" lang="en-US" altLang="ja-JP" sz="2400" b="0" i="0" u="none" strike="noStrike" cap="none" normalizeH="0" baseline="0" dirty="0" smtClean="0">
                          <a:ln>
                            <a:noFill/>
                          </a:ln>
                          <a:solidFill>
                            <a:schemeClr val="tx1"/>
                          </a:solidFill>
                          <a:effectLst/>
                          <a:latin typeface="Arial Unicode MS"/>
                          <a:ea typeface="ＭＳ Ｐゴシック" charset="-128"/>
                        </a:rPr>
                        <a:t>, 720 </a:t>
                      </a:r>
                      <a:r>
                        <a:rPr kumimoji="1" lang="en-US" altLang="ja-JP" sz="2400" b="0" i="0" u="none" strike="noStrike" cap="none" normalizeH="0" baseline="0" dirty="0" smtClean="0">
                          <a:ln>
                            <a:noFill/>
                          </a:ln>
                          <a:solidFill>
                            <a:schemeClr val="tx1"/>
                          </a:solidFill>
                          <a:effectLst/>
                          <a:latin typeface="Symbol" charset="2"/>
                          <a:ea typeface="ＭＳ Ｐゴシック" charset="-128"/>
                          <a:sym typeface="Symbol" charset="2"/>
                        </a:rPr>
                        <a:t></a:t>
                      </a:r>
                      <a:r>
                        <a:rPr kumimoji="1" lang="en-US" altLang="ja-JP" sz="2400" b="0" i="0" u="none" strike="noStrike" cap="none" normalizeH="0" baseline="0" dirty="0" smtClean="0">
                          <a:ln>
                            <a:noFill/>
                          </a:ln>
                          <a:solidFill>
                            <a:schemeClr val="tx1"/>
                          </a:solidFill>
                          <a:effectLst/>
                          <a:latin typeface="Arial Unicode MS"/>
                          <a:ea typeface="ＭＳ Ｐゴシック" charset="-128"/>
                        </a:rPr>
                        <a:t>m thick</a:t>
                      </a:r>
                      <a:br>
                        <a:rPr kumimoji="1" lang="en-US" altLang="ja-JP" sz="2400" b="0" i="0" u="none" strike="noStrike" cap="none" normalizeH="0" baseline="0" dirty="0" smtClean="0">
                          <a:ln>
                            <a:noFill/>
                          </a:ln>
                          <a:solidFill>
                            <a:schemeClr val="tx1"/>
                          </a:solidFill>
                          <a:effectLst/>
                          <a:latin typeface="Arial Unicode MS"/>
                          <a:ea typeface="ＭＳ Ｐゴシック" charset="-128"/>
                        </a:rPr>
                      </a:br>
                      <a:r>
                        <a:rPr kumimoji="1" lang="en-US" altLang="ja-JP" sz="2400" b="0" i="0" u="none" strike="noStrike" cap="none" normalizeH="0" baseline="0" dirty="0" smtClean="0">
                          <a:ln>
                            <a:noFill/>
                          </a:ln>
                          <a:solidFill>
                            <a:schemeClr val="tx1"/>
                          </a:solidFill>
                          <a:effectLst/>
                          <a:latin typeface="Arial Unicode MS"/>
                          <a:ea typeface="ＭＳ Ｐゴシック" charset="-128"/>
                        </a:rPr>
                        <a:t>Top Si : </a:t>
                      </a:r>
                      <a:r>
                        <a:rPr kumimoji="1" lang="en-US" altLang="ja-JP" sz="2400" b="0" i="0" u="none" strike="noStrike" cap="none" normalizeH="0" baseline="0" dirty="0" err="1" smtClean="0">
                          <a:ln>
                            <a:noFill/>
                          </a:ln>
                          <a:solidFill>
                            <a:schemeClr val="tx1"/>
                          </a:solidFill>
                          <a:effectLst/>
                          <a:latin typeface="Arial Unicode MS"/>
                          <a:ea typeface="ＭＳ Ｐゴシック" charset="-128"/>
                        </a:rPr>
                        <a:t>Cz</a:t>
                      </a:r>
                      <a:r>
                        <a:rPr kumimoji="1" lang="en-US" altLang="ja-JP" sz="2400" b="0" i="0" u="none" strike="noStrike" cap="none" normalizeH="0" baseline="0" dirty="0" smtClean="0">
                          <a:ln>
                            <a:noFill/>
                          </a:ln>
                          <a:solidFill>
                            <a:schemeClr val="tx1"/>
                          </a:solidFill>
                          <a:effectLst/>
                          <a:latin typeface="Arial Unicode MS"/>
                          <a:ea typeface="ＭＳ Ｐゴシック" charset="-128"/>
                        </a:rPr>
                        <a:t>, ~18 </a:t>
                      </a:r>
                      <a:r>
                        <a:rPr kumimoji="1" lang="en-US" altLang="ja-JP" sz="2400" b="0" i="0" u="none" strike="noStrike" cap="none" normalizeH="0" baseline="0" dirty="0" smtClean="0">
                          <a:ln>
                            <a:noFill/>
                          </a:ln>
                          <a:solidFill>
                            <a:schemeClr val="tx1"/>
                          </a:solidFill>
                          <a:effectLst/>
                          <a:latin typeface="Symbol" charset="2"/>
                          <a:ea typeface="ＭＳ Ｐゴシック" charset="-128"/>
                          <a:sym typeface="Symbol" charset="2"/>
                        </a:rPr>
                        <a:t></a:t>
                      </a:r>
                      <a:r>
                        <a:rPr kumimoji="1" lang="en-US" altLang="ja-JP" sz="2400" b="0" i="0" u="none" strike="noStrike" cap="none" normalizeH="0" baseline="0" dirty="0" smtClean="0">
                          <a:ln>
                            <a:noFill/>
                          </a:ln>
                          <a:solidFill>
                            <a:schemeClr val="tx1"/>
                          </a:solidFill>
                          <a:effectLst/>
                          <a:latin typeface="Arial Unicode MS"/>
                          <a:ea typeface="ＭＳ Ｐゴシック" charset="-128"/>
                        </a:rPr>
                        <a:t>-cm, p-type, ~</a:t>
                      </a:r>
                      <a:r>
                        <a:rPr kumimoji="1" lang="en-US" altLang="ja-JP" sz="2400" b="0" i="0" u="none" strike="noStrike" cap="none" normalizeH="0" baseline="0" dirty="0" smtClean="0">
                          <a:ln>
                            <a:noFill/>
                          </a:ln>
                          <a:solidFill>
                            <a:schemeClr val="tx1"/>
                          </a:solidFill>
                          <a:effectLst/>
                          <a:latin typeface="Arial Unicode MS"/>
                          <a:ea typeface="ＭＳ 明朝" charset="-128"/>
                        </a:rPr>
                        <a:t>4</a:t>
                      </a:r>
                      <a:r>
                        <a:rPr kumimoji="1" lang="en-US" altLang="ja-JP" sz="2400" b="0" i="0" u="none" strike="noStrike" cap="none" normalizeH="0" baseline="0" dirty="0" smtClean="0">
                          <a:ln>
                            <a:noFill/>
                          </a:ln>
                          <a:solidFill>
                            <a:schemeClr val="tx1"/>
                          </a:solidFill>
                          <a:effectLst/>
                          <a:latin typeface="Arial Unicode MS"/>
                          <a:ea typeface="ＭＳ Ｐゴシック" charset="-128"/>
                        </a:rPr>
                        <a:t>0 nm thick </a:t>
                      </a:r>
                      <a:br>
                        <a:rPr kumimoji="1" lang="en-US" altLang="ja-JP" sz="2400" b="0" i="0" u="none" strike="noStrike" cap="none" normalizeH="0" baseline="0" dirty="0" smtClean="0">
                          <a:ln>
                            <a:noFill/>
                          </a:ln>
                          <a:solidFill>
                            <a:schemeClr val="tx1"/>
                          </a:solidFill>
                          <a:effectLst/>
                          <a:latin typeface="Arial Unicode MS"/>
                          <a:ea typeface="ＭＳ Ｐゴシック" charset="-128"/>
                        </a:rPr>
                      </a:br>
                      <a:r>
                        <a:rPr kumimoji="1" lang="en-US" altLang="ja-JP" sz="2400" b="0" i="0" u="none" strike="noStrike" cap="none" normalizeH="0" baseline="0" dirty="0" smtClean="0">
                          <a:ln>
                            <a:noFill/>
                          </a:ln>
                          <a:solidFill>
                            <a:schemeClr val="tx1"/>
                          </a:solidFill>
                          <a:effectLst/>
                          <a:latin typeface="Arial Unicode MS"/>
                          <a:ea typeface="ＭＳ Ｐゴシック" charset="-128"/>
                        </a:rPr>
                        <a:t>Buried Oxide: 200 nm thick</a:t>
                      </a:r>
                      <a:br>
                        <a:rPr kumimoji="1" lang="en-US" altLang="ja-JP" sz="2400" b="0" i="0" u="none" strike="noStrike" cap="none" normalizeH="0" baseline="0" dirty="0" smtClean="0">
                          <a:ln>
                            <a:noFill/>
                          </a:ln>
                          <a:solidFill>
                            <a:schemeClr val="tx1"/>
                          </a:solidFill>
                          <a:effectLst/>
                          <a:latin typeface="Arial Unicode MS"/>
                          <a:ea typeface="ＭＳ Ｐゴシック" charset="-128"/>
                        </a:rPr>
                      </a:br>
                      <a:r>
                        <a:rPr kumimoji="1" lang="en-US" altLang="ja-JP" sz="2400" b="0" i="0" u="none" strike="noStrike" cap="none" normalizeH="0" baseline="0" dirty="0" smtClean="0">
                          <a:ln>
                            <a:noFill/>
                          </a:ln>
                          <a:solidFill>
                            <a:schemeClr val="tx1"/>
                          </a:solidFill>
                          <a:effectLst/>
                          <a:latin typeface="Arial Unicode MS"/>
                          <a:ea typeface="ＭＳ Ｐゴシック" charset="-128"/>
                        </a:rPr>
                        <a:t>Handle wafer: </a:t>
                      </a:r>
                      <a:r>
                        <a:rPr kumimoji="1" lang="en-US" altLang="ja-JP" sz="2400" b="0" i="0" u="none" strike="noStrike" cap="none" normalizeH="0" baseline="0" dirty="0" err="1" smtClean="0">
                          <a:ln>
                            <a:noFill/>
                          </a:ln>
                          <a:solidFill>
                            <a:schemeClr val="tx1"/>
                          </a:solidFill>
                          <a:effectLst/>
                          <a:latin typeface="Arial Unicode MS"/>
                          <a:ea typeface="ＭＳ Ｐゴシック" charset="-128"/>
                        </a:rPr>
                        <a:t>Cz</a:t>
                      </a:r>
                      <a:r>
                        <a:rPr kumimoji="1" lang="en-US" altLang="ja-JP" sz="2400" b="0" i="0" u="none" strike="noStrike" cap="none" normalizeH="0" baseline="0" dirty="0" smtClean="0">
                          <a:ln>
                            <a:noFill/>
                          </a:ln>
                          <a:solidFill>
                            <a:schemeClr val="tx1"/>
                          </a:solidFill>
                          <a:effectLst/>
                          <a:latin typeface="Arial Unicode MS"/>
                          <a:ea typeface="ＭＳ Ｐゴシック" charset="-128"/>
                        </a:rPr>
                        <a:t> (n) </a:t>
                      </a:r>
                      <a:r>
                        <a:rPr kumimoji="1" lang="en-US" altLang="ja-JP" sz="2400" b="0" i="0" u="none" strike="noStrike" cap="none" normalizeH="0" baseline="0" dirty="0" smtClean="0">
                          <a:ln>
                            <a:noFill/>
                          </a:ln>
                          <a:solidFill>
                            <a:schemeClr val="tx1"/>
                          </a:solidFill>
                          <a:effectLst/>
                          <a:latin typeface="Arial Unicode MS"/>
                          <a:ea typeface="平成角ゴシック" pitchFamily="1" charset="-128"/>
                        </a:rPr>
                        <a:t>~</a:t>
                      </a:r>
                      <a:r>
                        <a:rPr kumimoji="1" lang="en-US" altLang="ja-JP" sz="2400" b="0" i="0" u="none" strike="noStrike" cap="none" normalizeH="0" baseline="0" dirty="0" smtClean="0">
                          <a:ln>
                            <a:noFill/>
                          </a:ln>
                          <a:solidFill>
                            <a:schemeClr val="tx1"/>
                          </a:solidFill>
                          <a:effectLst/>
                          <a:latin typeface="Arial Unicode MS"/>
                          <a:ea typeface="ＭＳ Ｐゴシック" charset="-128"/>
                        </a:rPr>
                        <a:t>700 </a:t>
                      </a:r>
                      <a:r>
                        <a:rPr kumimoji="1" lang="en-US" altLang="ja-JP" sz="2400" b="0" i="0" u="none" strike="noStrike" cap="none" normalizeH="0" baseline="0" dirty="0" smtClean="0">
                          <a:ln>
                            <a:noFill/>
                          </a:ln>
                          <a:solidFill>
                            <a:schemeClr val="tx1"/>
                          </a:solidFill>
                          <a:effectLst/>
                          <a:latin typeface="Symbol" charset="2"/>
                          <a:ea typeface="ＭＳ Ｐゴシック" charset="-128"/>
                          <a:sym typeface="Symbol" charset="2"/>
                        </a:rPr>
                        <a:t></a:t>
                      </a:r>
                      <a:r>
                        <a:rPr kumimoji="1" lang="en-US" altLang="ja-JP" sz="2400" b="0" i="0" u="none" strike="noStrike" cap="none" normalizeH="0" baseline="0" dirty="0" smtClean="0">
                          <a:ln>
                            <a:noFill/>
                          </a:ln>
                          <a:solidFill>
                            <a:schemeClr val="tx1"/>
                          </a:solidFill>
                          <a:effectLst/>
                          <a:latin typeface="Arial Unicode MS"/>
                          <a:ea typeface="ＭＳ Ｐゴシック" charset="-128"/>
                        </a:rPr>
                        <a:t>-cm, </a:t>
                      </a:r>
                      <a:br>
                        <a:rPr kumimoji="1" lang="en-US" altLang="ja-JP" sz="2400" b="0" i="0" u="none" strike="noStrike" cap="none" normalizeH="0" baseline="0" dirty="0" smtClean="0">
                          <a:ln>
                            <a:noFill/>
                          </a:ln>
                          <a:solidFill>
                            <a:schemeClr val="tx1"/>
                          </a:solidFill>
                          <a:effectLst/>
                          <a:latin typeface="Arial Unicode MS"/>
                          <a:ea typeface="ＭＳ Ｐゴシック" charset="-128"/>
                        </a:rPr>
                      </a:br>
                      <a:r>
                        <a:rPr kumimoji="1" lang="en-US" altLang="ja-JP" sz="2400" b="0" i="0" u="none" strike="noStrike" cap="none" normalizeH="0" baseline="0" dirty="0" smtClean="0">
                          <a:ln>
                            <a:noFill/>
                          </a:ln>
                          <a:solidFill>
                            <a:schemeClr val="tx1"/>
                          </a:solidFill>
                          <a:effectLst/>
                          <a:latin typeface="Arial Unicode MS"/>
                          <a:ea typeface="ＭＳ Ｐゴシック" charset="-128"/>
                        </a:rPr>
                        <a:t>     FZ(n) ~7k </a:t>
                      </a:r>
                      <a:r>
                        <a:rPr kumimoji="1" lang="en-US" altLang="ja-JP" sz="2400" b="0" i="0" u="none" strike="noStrike" cap="none" normalizeH="0" baseline="0" dirty="0" smtClean="0">
                          <a:ln>
                            <a:noFill/>
                          </a:ln>
                          <a:solidFill>
                            <a:schemeClr val="tx1"/>
                          </a:solidFill>
                          <a:effectLst/>
                          <a:latin typeface="Symbol" charset="2"/>
                          <a:ea typeface="ＭＳ Ｐゴシック" charset="-128"/>
                          <a:sym typeface="Symbol" charset="2"/>
                        </a:rPr>
                        <a:t></a:t>
                      </a:r>
                      <a:r>
                        <a:rPr kumimoji="1" lang="en-US" altLang="ja-JP" sz="2400" b="0" i="0" u="none" strike="noStrike" cap="none" normalizeH="0" baseline="0" dirty="0" smtClean="0">
                          <a:ln>
                            <a:noFill/>
                          </a:ln>
                          <a:solidFill>
                            <a:schemeClr val="tx1"/>
                          </a:solidFill>
                          <a:effectLst/>
                          <a:latin typeface="Arial Unicode MS"/>
                          <a:ea typeface="ＭＳ Ｐゴシック" charset="-128"/>
                        </a:rPr>
                        <a:t>-cm, FZ(p) ~25 k </a:t>
                      </a:r>
                      <a:r>
                        <a:rPr kumimoji="1" lang="en-US" altLang="ja-JP" sz="2400" b="0" i="0" u="none" strike="noStrike" cap="none" normalizeH="0" baseline="0" dirty="0" smtClean="0">
                          <a:ln>
                            <a:noFill/>
                          </a:ln>
                          <a:solidFill>
                            <a:schemeClr val="tx1"/>
                          </a:solidFill>
                          <a:effectLst/>
                          <a:latin typeface="Symbol" charset="2"/>
                          <a:ea typeface="ＭＳ Ｐゴシック" charset="-128"/>
                          <a:sym typeface="Symbol" charset="2"/>
                        </a:rPr>
                        <a:t></a:t>
                      </a:r>
                      <a:r>
                        <a:rPr kumimoji="1" lang="en-US" altLang="ja-JP" sz="2400" b="0" i="0" u="none" strike="noStrike" cap="none" normalizeH="0" baseline="0" dirty="0" smtClean="0">
                          <a:ln>
                            <a:noFill/>
                          </a:ln>
                          <a:solidFill>
                            <a:schemeClr val="tx1"/>
                          </a:solidFill>
                          <a:effectLst/>
                          <a:latin typeface="Arial Unicode MS"/>
                          <a:ea typeface="ＭＳ Ｐゴシック" charset="-128"/>
                        </a:rPr>
                        <a:t>-cm etc.</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7E4"/>
                    </a:solidFill>
                  </a:tcPr>
                </a:tc>
              </a:tr>
              <a:tr h="946691">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Unicode MS"/>
                          <a:ea typeface="ＭＳ Ｐゴシック" charset="-128"/>
                        </a:rPr>
                        <a:t>Backside process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1E7E4"/>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Unicode MS"/>
                          <a:ea typeface="ＭＳ Ｐゴシック" charset="-128"/>
                        </a:rPr>
                        <a:t>Mechanical Grind, Chemical Etching, Back side Implant, Laser Annealing and Al  plating</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1E7E4"/>
                    </a:solidFill>
                  </a:tcPr>
                </a:tc>
              </a:tr>
            </a:tbl>
          </a:graphicData>
        </a:graphic>
      </p:graphicFrame>
      <p:sp>
        <p:nvSpPr>
          <p:cNvPr id="25618" name="テキスト ボックス 6"/>
          <p:cNvSpPr txBox="1">
            <a:spLocks noChangeArrowheads="1"/>
          </p:cNvSpPr>
          <p:nvPr/>
        </p:nvSpPr>
        <p:spPr bwMode="auto">
          <a:xfrm>
            <a:off x="609600" y="6269038"/>
            <a:ext cx="47513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baseline="30000"/>
              <a:t>(*) </a:t>
            </a:r>
            <a:r>
              <a:rPr lang="en-US" altLang="ja-JP" sz="2000"/>
              <a:t>Former OKI Semiconductor Co. Ltd.</a:t>
            </a:r>
            <a:endParaRPr lang="ja-JP" altLang="en-US" sz="2000"/>
          </a:p>
        </p:txBody>
      </p:sp>
      <p:sp>
        <p:nvSpPr>
          <p:cNvPr id="2" name="スライド番号プレースホルダー 1"/>
          <p:cNvSpPr>
            <a:spLocks noGrp="1"/>
          </p:cNvSpPr>
          <p:nvPr>
            <p:ph type="sldNum" sz="quarter" idx="10"/>
          </p:nvPr>
        </p:nvSpPr>
        <p:spPr/>
        <p:txBody>
          <a:bodyPr/>
          <a:lstStyle/>
          <a:p>
            <a:pPr>
              <a:defRPr/>
            </a:pPr>
            <a:fld id="{24486357-1B3B-7649-A5CE-6FF4964886ED}" type="slidenum">
              <a:rPr lang="ja-JP" altLang="en-US" smtClean="0"/>
              <a:pPr>
                <a:defRPr/>
              </a:pPr>
              <a:t>15</a:t>
            </a:fld>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BPWStru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84" y="1556854"/>
            <a:ext cx="8854316" cy="4466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テキスト ボックス 3"/>
          <p:cNvSpPr txBox="1"/>
          <p:nvPr/>
        </p:nvSpPr>
        <p:spPr>
          <a:xfrm>
            <a:off x="3344396" y="641122"/>
            <a:ext cx="2440092" cy="461665"/>
          </a:xfrm>
          <a:prstGeom prst="rect">
            <a:avLst/>
          </a:prstGeom>
          <a:noFill/>
        </p:spPr>
        <p:txBody>
          <a:bodyPr wrap="none" rtlCol="0">
            <a:spAutoFit/>
          </a:bodyPr>
          <a:lstStyle/>
          <a:p>
            <a:r>
              <a:rPr kumimoji="1" lang="en-US" altLang="ja-JP" sz="2400" u="sng" dirty="0" smtClean="0">
                <a:latin typeface="Arial"/>
              </a:rPr>
              <a:t>SOIPIX</a:t>
            </a:r>
            <a:r>
              <a:rPr kumimoji="1" lang="ja-JP" altLang="en-US" sz="2400" u="sng" dirty="0" smtClean="0">
                <a:latin typeface="Arial"/>
              </a:rPr>
              <a:t>断面構造</a:t>
            </a:r>
          </a:p>
        </p:txBody>
      </p:sp>
      <p:sp>
        <p:nvSpPr>
          <p:cNvPr id="3" name="スライド番号プレースホルダー 2"/>
          <p:cNvSpPr>
            <a:spLocks noGrp="1"/>
          </p:cNvSpPr>
          <p:nvPr>
            <p:ph type="sldNum" sz="quarter" idx="10"/>
          </p:nvPr>
        </p:nvSpPr>
        <p:spPr/>
        <p:txBody>
          <a:bodyPr/>
          <a:lstStyle/>
          <a:p>
            <a:pPr>
              <a:defRPr/>
            </a:pPr>
            <a:fld id="{24486357-1B3B-7649-A5CE-6FF4964886ED}" type="slidenum">
              <a:rPr lang="ja-JP" altLang="en-US" smtClean="0"/>
              <a:pPr>
                <a:defRPr/>
              </a:pPr>
              <a:t>16</a:t>
            </a:fld>
            <a:endParaRPr lang="ja-JP" altLang="en-US"/>
          </a:p>
        </p:txBody>
      </p:sp>
    </p:spTree>
    <p:extLst>
      <p:ext uri="{BB962C8B-B14F-4D97-AF65-F5344CB8AC3E}">
        <p14:creationId xmlns:p14="http://schemas.microsoft.com/office/powerpoint/2010/main" val="3403238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図 3" descr="dpix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7600" y="188913"/>
            <a:ext cx="3998913" cy="460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54" name="Picture 29" descr="060727_000905"/>
          <p:cNvPicPr>
            <a:picLocks noChangeAspect="1" noChangeArrowheads="1"/>
          </p:cNvPicPr>
          <p:nvPr/>
        </p:nvPicPr>
        <p:blipFill>
          <a:blip r:embed="rId5">
            <a:extLst>
              <a:ext uri="{28A0092B-C50C-407E-A947-70E740481C1C}">
                <a14:useLocalDpi xmlns:a14="http://schemas.microsoft.com/office/drawing/2010/main" val="0"/>
              </a:ext>
            </a:extLst>
          </a:blip>
          <a:srcRect r="33218"/>
          <a:stretch>
            <a:fillRect/>
          </a:stretch>
        </p:blipFill>
        <p:spPr bwMode="auto">
          <a:xfrm>
            <a:off x="912813" y="2997200"/>
            <a:ext cx="3371850" cy="366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25955" name="Object 2"/>
          <p:cNvGraphicFramePr>
            <a:graphicFrameLocks noChangeAspect="1"/>
          </p:cNvGraphicFramePr>
          <p:nvPr/>
        </p:nvGraphicFramePr>
        <p:xfrm>
          <a:off x="1271588" y="4216400"/>
          <a:ext cx="2943225" cy="658813"/>
        </p:xfrm>
        <a:graphic>
          <a:graphicData uri="http://schemas.openxmlformats.org/presentationml/2006/ole">
            <mc:AlternateContent xmlns:mc="http://schemas.openxmlformats.org/markup-compatibility/2006">
              <mc:Choice xmlns:v="urn:schemas-microsoft-com:vml" Requires="v">
                <p:oleObj spid="_x0000_s1079" name="数式" r:id="rId6" imgW="1473200" imgH="330200" progId="Equation.3">
                  <p:embed/>
                </p:oleObj>
              </mc:Choice>
              <mc:Fallback>
                <p:oleObj name="数式" r:id="rId6" imgW="1473200" imgH="330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1588" y="4216400"/>
                        <a:ext cx="2943225" cy="658813"/>
                      </a:xfrm>
                      <a:prstGeom prst="rect">
                        <a:avLst/>
                      </a:prstGeom>
                      <a:solidFill>
                        <a:srgbClr val="FFFF00"/>
                      </a:solidFill>
                      <a:ln>
                        <a:noFill/>
                      </a:ln>
                      <a:effectLst/>
                      <a:extLst>
                        <a:ext uri="{91240B29-F687-4f45-9708-019B960494DF}">
                          <a14:hiddenLine xmlns="" xmlns:a14="http://schemas.microsoft.com/office/drawing/2010/main" w="9525">
                            <a:solidFill>
                              <a:srgbClr val="FFFF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円/楕円 6"/>
          <p:cNvSpPr>
            <a:spLocks noChangeArrowheads="1"/>
          </p:cNvSpPr>
          <p:nvPr/>
        </p:nvSpPr>
        <p:spPr bwMode="auto">
          <a:xfrm>
            <a:off x="2490788" y="5207000"/>
            <a:ext cx="685800" cy="685800"/>
          </a:xfrm>
          <a:prstGeom prst="ellipse">
            <a:avLst/>
          </a:prstGeom>
          <a:noFill/>
          <a:ln w="28575">
            <a:solidFill>
              <a:srgbClr val="FF0000"/>
            </a:solidFill>
            <a:round/>
            <a:headEnd/>
            <a:tailEnd/>
          </a:ln>
          <a:effectLst>
            <a:outerShdw dist="23000" dir="5400000" rotWithShape="0">
              <a:srgbClr val="80808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eaLnBrk="1" hangingPunct="1">
              <a:defRPr/>
            </a:pPr>
            <a:endParaRPr lang="ja-JP" altLang="en-US" dirty="0">
              <a:solidFill>
                <a:srgbClr val="FFFFFF"/>
              </a:solidFill>
              <a:latin typeface="Arial Unicode MS"/>
              <a:ea typeface="+mn-ea"/>
              <a:cs typeface="+mn-cs"/>
            </a:endParaRPr>
          </a:p>
        </p:txBody>
      </p:sp>
      <p:sp>
        <p:nvSpPr>
          <p:cNvPr id="125957" name="テキスト ボックス 12"/>
          <p:cNvSpPr txBox="1">
            <a:spLocks noChangeArrowheads="1"/>
          </p:cNvSpPr>
          <p:nvPr/>
        </p:nvSpPr>
        <p:spPr bwMode="auto">
          <a:xfrm>
            <a:off x="1728788" y="4978400"/>
            <a:ext cx="6746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a:solidFill>
                  <a:srgbClr val="FF0000"/>
                </a:solidFill>
                <a:latin typeface="Symbol" charset="0"/>
              </a:rPr>
              <a:t>b</a:t>
            </a:r>
            <a:r>
              <a:rPr lang="ja-JP" altLang="en-US">
                <a:solidFill>
                  <a:srgbClr val="FF0000"/>
                </a:solidFill>
              </a:rPr>
              <a:t>線</a:t>
            </a:r>
          </a:p>
        </p:txBody>
      </p:sp>
      <p:sp>
        <p:nvSpPr>
          <p:cNvPr id="125958" name="TextBox 5"/>
          <p:cNvSpPr txBox="1">
            <a:spLocks noChangeArrowheads="1"/>
          </p:cNvSpPr>
          <p:nvPr/>
        </p:nvSpPr>
        <p:spPr bwMode="auto">
          <a:xfrm>
            <a:off x="304800" y="304800"/>
            <a:ext cx="4443413" cy="461963"/>
          </a:xfrm>
          <a:prstGeom prst="rect">
            <a:avLst/>
          </a:prstGeom>
          <a:noFill/>
          <a:ln w="9525">
            <a:solidFill>
              <a:srgbClr val="8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a:solidFill>
                  <a:srgbClr val="660066"/>
                </a:solidFill>
                <a:latin typeface="Arial Unicode MS" charset="0"/>
                <a:cs typeface="Arial Unicode MS" charset="0"/>
              </a:rPr>
              <a:t>Integration Type Pixel (INTPIX)</a:t>
            </a:r>
            <a:endParaRPr lang="ja-JP" altLang="en-US">
              <a:solidFill>
                <a:srgbClr val="660066"/>
              </a:solidFill>
              <a:latin typeface="Arial Unicode MS" charset="0"/>
              <a:cs typeface="Arial Unicode MS" charset="0"/>
            </a:endParaRPr>
          </a:p>
        </p:txBody>
      </p:sp>
      <p:sp>
        <p:nvSpPr>
          <p:cNvPr id="133128" name="テキスト ボックス 10"/>
          <p:cNvSpPr txBox="1">
            <a:spLocks noChangeArrowheads="1"/>
          </p:cNvSpPr>
          <p:nvPr/>
        </p:nvSpPr>
        <p:spPr bwMode="auto">
          <a:xfrm>
            <a:off x="5446713" y="5013325"/>
            <a:ext cx="3211512" cy="830263"/>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63500" dist="20000" dir="5400000" rotWithShape="0">
              <a:srgbClr val="000000">
                <a:alpha val="37999"/>
              </a:srgbClr>
            </a:outerShdw>
          </a:effec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algn="ctr" eaLnBrk="1" hangingPunct="1">
              <a:defRPr/>
            </a:pPr>
            <a:r>
              <a:rPr lang="en-US" altLang="ja-JP" smtClean="0">
                <a:solidFill>
                  <a:srgbClr val="000000"/>
                </a:solidFill>
                <a:latin typeface="Arial Unicode MS" charset="0"/>
              </a:rPr>
              <a:t>Size : 14 </a:t>
            </a:r>
            <a:r>
              <a:rPr lang="en-US" altLang="ja-JP" smtClean="0">
                <a:solidFill>
                  <a:srgbClr val="000000"/>
                </a:solidFill>
                <a:latin typeface="Symbol" charset="0"/>
              </a:rPr>
              <a:t>m</a:t>
            </a:r>
            <a:r>
              <a:rPr lang="en-US" altLang="ja-JP" smtClean="0">
                <a:solidFill>
                  <a:srgbClr val="000000"/>
                </a:solidFill>
                <a:latin typeface="Arial Unicode MS" charset="0"/>
              </a:rPr>
              <a:t>m x 14 </a:t>
            </a:r>
            <a:r>
              <a:rPr lang="en-US" altLang="ja-JP" smtClean="0">
                <a:solidFill>
                  <a:srgbClr val="000000"/>
                </a:solidFill>
                <a:latin typeface="Symbol" charset="0"/>
              </a:rPr>
              <a:t>m</a:t>
            </a:r>
            <a:r>
              <a:rPr lang="en-US" altLang="ja-JP" smtClean="0">
                <a:solidFill>
                  <a:srgbClr val="000000"/>
                </a:solidFill>
                <a:latin typeface="Arial Unicode MS" charset="0"/>
              </a:rPr>
              <a:t>m</a:t>
            </a:r>
          </a:p>
          <a:p>
            <a:pPr algn="ctr" eaLnBrk="1" hangingPunct="1">
              <a:defRPr/>
            </a:pPr>
            <a:r>
              <a:rPr lang="en-US" altLang="ja-JP" smtClean="0">
                <a:solidFill>
                  <a:srgbClr val="000000"/>
                </a:solidFill>
                <a:latin typeface="Arial Unicode MS" charset="0"/>
              </a:rPr>
              <a:t>with CDS circuit</a:t>
            </a:r>
            <a:endParaRPr lang="ja-JP" altLang="en-US" smtClean="0">
              <a:solidFill>
                <a:srgbClr val="000000"/>
              </a:solidFill>
              <a:latin typeface="Arial Unicode MS" charset="0"/>
            </a:endParaRPr>
          </a:p>
        </p:txBody>
      </p:sp>
      <p:pic>
        <p:nvPicPr>
          <p:cNvPr id="125960" name="図 11" descr="INTPIX4_pixel.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8600" y="914400"/>
            <a:ext cx="462915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0DFA7CFE-F964-8A47-9273-69940FF44D37}" type="slidenum">
              <a:rPr lang="ja-JP" altLang="en-US" smtClean="0"/>
              <a:pPr>
                <a:defRPr/>
              </a:pPr>
              <a:t>17</a:t>
            </a:fld>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C:\Users\miyoshi\Desktop\NE7AwireINTPIX4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981075"/>
            <a:ext cx="7754937" cy="478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直線矢印コネクタ 4"/>
          <p:cNvCxnSpPr/>
          <p:nvPr/>
        </p:nvCxnSpPr>
        <p:spPr>
          <a:xfrm>
            <a:off x="566738" y="6103938"/>
            <a:ext cx="7631112"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755650" y="1030288"/>
            <a:ext cx="0" cy="467995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012" name="テキスト ボックス 8"/>
          <p:cNvSpPr txBox="1">
            <a:spLocks noChangeArrowheads="1"/>
          </p:cNvSpPr>
          <p:nvPr/>
        </p:nvSpPr>
        <p:spPr bwMode="auto">
          <a:xfrm>
            <a:off x="3860800" y="5765800"/>
            <a:ext cx="13477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a:solidFill>
                  <a:srgbClr val="FF0000"/>
                </a:solidFill>
              </a:rPr>
              <a:t>14.144mm</a:t>
            </a:r>
            <a:endParaRPr lang="ja-JP" altLang="en-US" sz="2000">
              <a:solidFill>
                <a:srgbClr val="FF0000"/>
              </a:solidFill>
            </a:endParaRPr>
          </a:p>
        </p:txBody>
      </p:sp>
      <p:sp>
        <p:nvSpPr>
          <p:cNvPr id="43013" name="テキスト ボックス 11"/>
          <p:cNvSpPr txBox="1">
            <a:spLocks noChangeArrowheads="1"/>
          </p:cNvSpPr>
          <p:nvPr/>
        </p:nvSpPr>
        <p:spPr bwMode="auto">
          <a:xfrm rot="-5400000">
            <a:off x="-257969" y="3012282"/>
            <a:ext cx="12747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a:solidFill>
                  <a:srgbClr val="FF0000"/>
                </a:solidFill>
              </a:rPr>
              <a:t>8.704mm</a:t>
            </a:r>
            <a:endParaRPr lang="ja-JP" altLang="en-US" sz="2000">
              <a:solidFill>
                <a:srgbClr val="FF0000"/>
              </a:solidFill>
            </a:endParaRPr>
          </a:p>
        </p:txBody>
      </p:sp>
      <p:sp>
        <p:nvSpPr>
          <p:cNvPr id="43014" name="テキスト ボックス 10"/>
          <p:cNvSpPr txBox="1">
            <a:spLocks noChangeArrowheads="1"/>
          </p:cNvSpPr>
          <p:nvPr/>
        </p:nvSpPr>
        <p:spPr bwMode="auto">
          <a:xfrm>
            <a:off x="5378450" y="33338"/>
            <a:ext cx="3751263"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1600"/>
              <a:t>PF-AR NE7A 33.3keV monochromatic</a:t>
            </a:r>
          </a:p>
          <a:p>
            <a:pPr eaLnBrk="1" hangingPunct="1"/>
            <a:r>
              <a:rPr lang="en-US" altLang="ja-JP" sz="1600"/>
              <a:t>Acrylic resin 40mm</a:t>
            </a:r>
          </a:p>
          <a:p>
            <a:pPr eaLnBrk="1" hangingPunct="1"/>
            <a:r>
              <a:rPr lang="en-US" altLang="ja-JP" sz="1600"/>
              <a:t>200us x 250 frames</a:t>
            </a:r>
            <a:endParaRPr lang="ja-JP" altLang="en-US" sz="1600"/>
          </a:p>
        </p:txBody>
      </p:sp>
      <p:cxnSp>
        <p:nvCxnSpPr>
          <p:cNvPr id="14" name="直線矢印コネクタ 13"/>
          <p:cNvCxnSpPr/>
          <p:nvPr/>
        </p:nvCxnSpPr>
        <p:spPr>
          <a:xfrm>
            <a:off x="2411413" y="1282700"/>
            <a:ext cx="504825" cy="215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016" name="テキスト ボックス 17"/>
          <p:cNvSpPr txBox="1">
            <a:spLocks noChangeArrowheads="1"/>
          </p:cNvSpPr>
          <p:nvPr/>
        </p:nvSpPr>
        <p:spPr bwMode="auto">
          <a:xfrm>
            <a:off x="1331913" y="1065213"/>
            <a:ext cx="1031875" cy="4000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a:t>Needle</a:t>
            </a:r>
            <a:endParaRPr lang="ja-JP" altLang="en-US" sz="2000"/>
          </a:p>
        </p:txBody>
      </p:sp>
      <p:sp>
        <p:nvSpPr>
          <p:cNvPr id="43017" name="テキスト ボックス 20"/>
          <p:cNvSpPr txBox="1">
            <a:spLocks noChangeArrowheads="1"/>
          </p:cNvSpPr>
          <p:nvPr/>
        </p:nvSpPr>
        <p:spPr bwMode="auto">
          <a:xfrm>
            <a:off x="6588125" y="1590675"/>
            <a:ext cx="1431925" cy="3381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1600"/>
              <a:t>Acrylic Resin</a:t>
            </a:r>
            <a:endParaRPr lang="ja-JP" altLang="en-US" sz="1600"/>
          </a:p>
        </p:txBody>
      </p:sp>
      <p:cxnSp>
        <p:nvCxnSpPr>
          <p:cNvPr id="22" name="直線矢印コネクタ 21"/>
          <p:cNvCxnSpPr>
            <a:stCxn id="43017" idx="1"/>
          </p:cNvCxnSpPr>
          <p:nvPr/>
        </p:nvCxnSpPr>
        <p:spPr>
          <a:xfrm flipH="1">
            <a:off x="6084888" y="1760538"/>
            <a:ext cx="503237" cy="190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5040313" y="4773613"/>
            <a:ext cx="395287" cy="3254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020" name="テキスト ボックス 27"/>
          <p:cNvSpPr txBox="1">
            <a:spLocks noChangeArrowheads="1"/>
          </p:cNvSpPr>
          <p:nvPr/>
        </p:nvSpPr>
        <p:spPr bwMode="auto">
          <a:xfrm>
            <a:off x="5508625" y="4954588"/>
            <a:ext cx="1557338"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a:t>Stent Wire</a:t>
            </a:r>
            <a:endParaRPr lang="ja-JP" altLang="en-US" sz="2000"/>
          </a:p>
        </p:txBody>
      </p:sp>
      <p:sp>
        <p:nvSpPr>
          <p:cNvPr id="43021" name="テキスト ボックス 28"/>
          <p:cNvSpPr txBox="1">
            <a:spLocks noChangeArrowheads="1"/>
          </p:cNvSpPr>
          <p:nvPr/>
        </p:nvSpPr>
        <p:spPr bwMode="auto">
          <a:xfrm>
            <a:off x="7761288" y="5694363"/>
            <a:ext cx="4413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a:t>CA</a:t>
            </a:r>
            <a:endParaRPr lang="ja-JP" altLang="en-US"/>
          </a:p>
        </p:txBody>
      </p:sp>
      <p:sp>
        <p:nvSpPr>
          <p:cNvPr id="43022" name="テキスト ボックス 29"/>
          <p:cNvSpPr txBox="1">
            <a:spLocks noChangeArrowheads="1"/>
          </p:cNvSpPr>
          <p:nvPr/>
        </p:nvSpPr>
        <p:spPr bwMode="auto">
          <a:xfrm rot="-5400000">
            <a:off x="130175" y="1030288"/>
            <a:ext cx="4730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a:t>RA</a:t>
            </a:r>
            <a:endParaRPr lang="ja-JP" altLang="en-US" sz="2000"/>
          </a:p>
        </p:txBody>
      </p:sp>
      <p:pic>
        <p:nvPicPr>
          <p:cNvPr id="43023" name="Picture 3" descr="C:\Users\miyoshi\Desktop\chartb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985838"/>
            <a:ext cx="284163" cy="475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24" name="テキスト ボックス 1"/>
          <p:cNvSpPr txBox="1">
            <a:spLocks noChangeArrowheads="1"/>
          </p:cNvSpPr>
          <p:nvPr/>
        </p:nvSpPr>
        <p:spPr bwMode="auto">
          <a:xfrm>
            <a:off x="8540750" y="5464175"/>
            <a:ext cx="588963"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1100"/>
              <a:t>-46000</a:t>
            </a:r>
            <a:endParaRPr lang="ja-JP" altLang="en-US" sz="1100"/>
          </a:p>
        </p:txBody>
      </p:sp>
      <p:sp>
        <p:nvSpPr>
          <p:cNvPr id="43025" name="テキスト ボックス 22"/>
          <p:cNvSpPr txBox="1">
            <a:spLocks noChangeArrowheads="1"/>
          </p:cNvSpPr>
          <p:nvPr/>
        </p:nvSpPr>
        <p:spPr bwMode="auto">
          <a:xfrm>
            <a:off x="8564563" y="1030288"/>
            <a:ext cx="473075"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1100"/>
              <a:t>8700</a:t>
            </a:r>
            <a:endParaRPr lang="ja-JP" altLang="en-US" sz="1100"/>
          </a:p>
        </p:txBody>
      </p:sp>
      <p:sp>
        <p:nvSpPr>
          <p:cNvPr id="43026" name="テキスト ボックス 2"/>
          <p:cNvSpPr txBox="1">
            <a:spLocks noChangeArrowheads="1"/>
          </p:cNvSpPr>
          <p:nvPr/>
        </p:nvSpPr>
        <p:spPr bwMode="auto">
          <a:xfrm>
            <a:off x="8161338" y="731838"/>
            <a:ext cx="769937"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1100"/>
              <a:t>Arb. unit</a:t>
            </a:r>
            <a:endParaRPr lang="ja-JP" altLang="en-US" sz="1100"/>
          </a:p>
        </p:txBody>
      </p:sp>
      <p:sp>
        <p:nvSpPr>
          <p:cNvPr id="43027" name="正方形/長方形 1"/>
          <p:cNvSpPr>
            <a:spLocks noChangeArrowheads="1"/>
          </p:cNvSpPr>
          <p:nvPr/>
        </p:nvSpPr>
        <p:spPr bwMode="auto">
          <a:xfrm>
            <a:off x="1187450" y="5099050"/>
            <a:ext cx="17716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en-US" altLang="ja-JP"/>
              <a:t>(INTPIX4)</a:t>
            </a:r>
            <a:endParaRPr lang="ja-JP" altLang="en-US"/>
          </a:p>
        </p:txBody>
      </p:sp>
      <p:sp>
        <p:nvSpPr>
          <p:cNvPr id="26" name="テキスト ボックス 42"/>
          <p:cNvSpPr txBox="1">
            <a:spLocks noChangeArrowheads="1"/>
          </p:cNvSpPr>
          <p:nvPr/>
        </p:nvSpPr>
        <p:spPr bwMode="auto">
          <a:xfrm>
            <a:off x="209550" y="193675"/>
            <a:ext cx="5011738" cy="4603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63500" dist="20000" dir="5400000" rotWithShape="0">
              <a:srgbClr val="000000">
                <a:alpha val="37999"/>
              </a:srgbClr>
            </a:outerShdw>
          </a:effec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defRPr/>
            </a:pPr>
            <a:r>
              <a:rPr lang="en-US" altLang="ja-JP" smtClean="0">
                <a:solidFill>
                  <a:srgbClr val="000000"/>
                </a:solidFill>
                <a:latin typeface="Arial" charset="0"/>
              </a:rPr>
              <a:t>Examples of SOIPIX Measurement</a:t>
            </a:r>
            <a:endParaRPr lang="ja-JP" altLang="en-US" smtClean="0">
              <a:solidFill>
                <a:srgbClr val="000000"/>
              </a:solidFill>
              <a:latin typeface="Arial" charset="0"/>
            </a:endParaRPr>
          </a:p>
        </p:txBody>
      </p:sp>
      <p:sp>
        <p:nvSpPr>
          <p:cNvPr id="3" name="スライド番号プレースホルダー 2"/>
          <p:cNvSpPr>
            <a:spLocks noGrp="1"/>
          </p:cNvSpPr>
          <p:nvPr>
            <p:ph type="sldNum" sz="quarter" idx="12"/>
          </p:nvPr>
        </p:nvSpPr>
        <p:spPr/>
        <p:txBody>
          <a:bodyPr/>
          <a:lstStyle/>
          <a:p>
            <a:pPr>
              <a:defRPr/>
            </a:pPr>
            <a:fld id="{0DFA7CFE-F964-8A47-9273-69940FF44D37}" type="slidenum">
              <a:rPr lang="ja-JP" altLang="en-US" smtClean="0"/>
              <a:pPr>
                <a:defRPr/>
              </a:pPr>
              <a:t>18</a:t>
            </a:fld>
            <a:endParaRPr lang="ja-JP" altLang="en-US"/>
          </a:p>
        </p:txBody>
      </p:sp>
    </p:spTree>
    <p:extLst>
      <p:ext uri="{BB962C8B-B14F-4D97-AF65-F5344CB8AC3E}">
        <p14:creationId xmlns:p14="http://schemas.microsoft.com/office/powerpoint/2010/main" val="4006673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rgbClr val="FFEBF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pic>
        <p:nvPicPr>
          <p:cNvPr id="28" name="図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 y="748978"/>
            <a:ext cx="8923020" cy="3086100"/>
          </a:xfrm>
          <a:prstGeom prst="rect">
            <a:avLst/>
          </a:prstGeom>
        </p:spPr>
      </p:pic>
      <p:sp>
        <p:nvSpPr>
          <p:cNvPr id="19" name="テキスト ボックス 42"/>
          <p:cNvSpPr txBox="1">
            <a:spLocks noChangeArrowheads="1"/>
          </p:cNvSpPr>
          <p:nvPr/>
        </p:nvSpPr>
        <p:spPr bwMode="auto">
          <a:xfrm>
            <a:off x="251520" y="116632"/>
            <a:ext cx="4392488" cy="46166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wrap="squar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fontAlgn="base">
              <a:spcBef>
                <a:spcPct val="0"/>
              </a:spcBef>
              <a:spcAft>
                <a:spcPct val="0"/>
              </a:spcAft>
              <a:defRPr kumimoji="1" sz="2400">
                <a:solidFill>
                  <a:schemeClr val="tx1"/>
                </a:solidFill>
                <a:latin typeface="Comic Sans MS" charset="0"/>
                <a:ea typeface="ＭＳ Ｐゴシック" charset="0"/>
              </a:defRPr>
            </a:lvl6pPr>
            <a:lvl7pPr marL="2971800" indent="-228600" fontAlgn="base">
              <a:spcBef>
                <a:spcPct val="0"/>
              </a:spcBef>
              <a:spcAft>
                <a:spcPct val="0"/>
              </a:spcAft>
              <a:defRPr kumimoji="1" sz="2400">
                <a:solidFill>
                  <a:schemeClr val="tx1"/>
                </a:solidFill>
                <a:latin typeface="Comic Sans MS" charset="0"/>
                <a:ea typeface="ＭＳ Ｐゴシック" charset="0"/>
              </a:defRPr>
            </a:lvl7pPr>
            <a:lvl8pPr marL="3429000" indent="-228600" fontAlgn="base">
              <a:spcBef>
                <a:spcPct val="0"/>
              </a:spcBef>
              <a:spcAft>
                <a:spcPct val="0"/>
              </a:spcAft>
              <a:defRPr kumimoji="1" sz="2400">
                <a:solidFill>
                  <a:schemeClr val="tx1"/>
                </a:solidFill>
                <a:latin typeface="Comic Sans MS" charset="0"/>
                <a:ea typeface="ＭＳ Ｐゴシック" charset="0"/>
              </a:defRPr>
            </a:lvl8pPr>
            <a:lvl9pPr marL="3886200" indent="-228600" fontAlgn="base">
              <a:spcBef>
                <a:spcPct val="0"/>
              </a:spcBef>
              <a:spcAft>
                <a:spcPct val="0"/>
              </a:spcAft>
              <a:defRPr kumimoji="1" sz="2400">
                <a:solidFill>
                  <a:schemeClr val="tx1"/>
                </a:solidFill>
                <a:latin typeface="Comic Sans MS" charset="0"/>
                <a:ea typeface="ＭＳ Ｐゴシック" charset="0"/>
              </a:defRPr>
            </a:lvl9pPr>
          </a:lstStyle>
          <a:p>
            <a:pPr defTabSz="914400" fontAlgn="base">
              <a:spcBef>
                <a:spcPct val="0"/>
              </a:spcBef>
              <a:spcAft>
                <a:spcPct val="0"/>
              </a:spcAft>
            </a:pPr>
            <a:r>
              <a:rPr lang="ja-JP" altLang="en-US" dirty="0" smtClean="0">
                <a:solidFill>
                  <a:srgbClr val="000000"/>
                </a:solidFill>
                <a:latin typeface="Arial" charset="0"/>
              </a:rPr>
              <a:t>これまでの</a:t>
            </a:r>
            <a:r>
              <a:rPr lang="en-US" altLang="ja-JP" dirty="0" smtClean="0">
                <a:solidFill>
                  <a:srgbClr val="000000"/>
                </a:solidFill>
                <a:latin typeface="Arial" charset="0"/>
              </a:rPr>
              <a:t>SOIPIX</a:t>
            </a:r>
            <a:r>
              <a:rPr lang="ja-JP" altLang="en-US" dirty="0">
                <a:solidFill>
                  <a:srgbClr val="000000"/>
                </a:solidFill>
                <a:latin typeface="Arial" charset="0"/>
              </a:rPr>
              <a:t>による測定例</a:t>
            </a:r>
          </a:p>
        </p:txBody>
      </p:sp>
      <p:grpSp>
        <p:nvGrpSpPr>
          <p:cNvPr id="6" name="図形グループ 5"/>
          <p:cNvGrpSpPr/>
          <p:nvPr/>
        </p:nvGrpSpPr>
        <p:grpSpPr>
          <a:xfrm>
            <a:off x="4932040" y="3429000"/>
            <a:ext cx="3744416" cy="3312368"/>
            <a:chOff x="5076056" y="3429000"/>
            <a:chExt cx="3744416" cy="3312368"/>
          </a:xfrm>
        </p:grpSpPr>
        <p:sp>
          <p:nvSpPr>
            <p:cNvPr id="22" name="正方形/長方形 21"/>
            <p:cNvSpPr/>
            <p:nvPr/>
          </p:nvSpPr>
          <p:spPr>
            <a:xfrm>
              <a:off x="5076056" y="3429000"/>
              <a:ext cx="3744416" cy="3312368"/>
            </a:xfrm>
            <a:prstGeom prst="rect">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pic>
          <p:nvPicPr>
            <p:cNvPr id="54278" name="図 14" descr="XRPIX1b_Spectr1_Ryu.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521075"/>
              <a:ext cx="356235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83" name="テキスト ボックス 20"/>
            <p:cNvSpPr txBox="1">
              <a:spLocks noChangeArrowheads="1"/>
            </p:cNvSpPr>
            <p:nvPr/>
          </p:nvSpPr>
          <p:spPr bwMode="auto">
            <a:xfrm>
              <a:off x="6477000" y="5181600"/>
              <a:ext cx="17383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fontAlgn="base">
                <a:spcBef>
                  <a:spcPct val="0"/>
                </a:spcBef>
                <a:spcAft>
                  <a:spcPct val="0"/>
                </a:spcAft>
                <a:defRPr kumimoji="1" sz="2400">
                  <a:solidFill>
                    <a:schemeClr val="tx1"/>
                  </a:solidFill>
                  <a:latin typeface="Comic Sans MS" charset="0"/>
                  <a:ea typeface="ＭＳ Ｐゴシック" charset="0"/>
                </a:defRPr>
              </a:lvl6pPr>
              <a:lvl7pPr marL="2971800" indent="-228600" fontAlgn="base">
                <a:spcBef>
                  <a:spcPct val="0"/>
                </a:spcBef>
                <a:spcAft>
                  <a:spcPct val="0"/>
                </a:spcAft>
                <a:defRPr kumimoji="1" sz="2400">
                  <a:solidFill>
                    <a:schemeClr val="tx1"/>
                  </a:solidFill>
                  <a:latin typeface="Comic Sans MS" charset="0"/>
                  <a:ea typeface="ＭＳ Ｐゴシック" charset="0"/>
                </a:defRPr>
              </a:lvl7pPr>
              <a:lvl8pPr marL="3429000" indent="-228600" fontAlgn="base">
                <a:spcBef>
                  <a:spcPct val="0"/>
                </a:spcBef>
                <a:spcAft>
                  <a:spcPct val="0"/>
                </a:spcAft>
                <a:defRPr kumimoji="1" sz="2400">
                  <a:solidFill>
                    <a:schemeClr val="tx1"/>
                  </a:solidFill>
                  <a:latin typeface="Comic Sans MS" charset="0"/>
                  <a:ea typeface="ＭＳ Ｐゴシック" charset="0"/>
                </a:defRPr>
              </a:lvl8pPr>
              <a:lvl9pPr marL="3886200" indent="-228600" fontAlgn="base">
                <a:spcBef>
                  <a:spcPct val="0"/>
                </a:spcBef>
                <a:spcAft>
                  <a:spcPct val="0"/>
                </a:spcAft>
                <a:defRPr kumimoji="1" sz="2400">
                  <a:solidFill>
                    <a:schemeClr val="tx1"/>
                  </a:solidFill>
                  <a:latin typeface="Comic Sans MS" charset="0"/>
                  <a:ea typeface="ＭＳ Ｐゴシック" charset="0"/>
                </a:defRPr>
              </a:lvl9pPr>
            </a:lstStyle>
            <a:p>
              <a:pPr defTabSz="914400" fontAlgn="base">
                <a:spcBef>
                  <a:spcPct val="0"/>
                </a:spcBef>
                <a:spcAft>
                  <a:spcPct val="0"/>
                </a:spcAft>
              </a:pPr>
              <a:r>
                <a:rPr lang="en-US" altLang="ja-JP" sz="1800">
                  <a:solidFill>
                    <a:srgbClr val="000090"/>
                  </a:solidFill>
                </a:rPr>
                <a:t>noise 18e- rms</a:t>
              </a:r>
              <a:endParaRPr lang="ja-JP" altLang="en-US" sz="1800">
                <a:solidFill>
                  <a:srgbClr val="000090"/>
                </a:solidFill>
              </a:endParaRPr>
            </a:p>
          </p:txBody>
        </p:sp>
        <p:sp>
          <p:nvSpPr>
            <p:cNvPr id="54275" name="テキスト ボックス 2"/>
            <p:cNvSpPr txBox="1">
              <a:spLocks noChangeArrowheads="1"/>
            </p:cNvSpPr>
            <p:nvPr/>
          </p:nvSpPr>
          <p:spPr bwMode="auto">
            <a:xfrm>
              <a:off x="6660232" y="4149080"/>
              <a:ext cx="1903770" cy="646331"/>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fontAlgn="base">
                <a:spcBef>
                  <a:spcPct val="0"/>
                </a:spcBef>
                <a:spcAft>
                  <a:spcPct val="0"/>
                </a:spcAft>
                <a:defRPr kumimoji="1" sz="2400">
                  <a:solidFill>
                    <a:schemeClr val="tx1"/>
                  </a:solidFill>
                  <a:latin typeface="Comic Sans MS" charset="0"/>
                  <a:ea typeface="ＭＳ Ｐゴシック" charset="0"/>
                </a:defRPr>
              </a:lvl6pPr>
              <a:lvl7pPr marL="2971800" indent="-228600" fontAlgn="base">
                <a:spcBef>
                  <a:spcPct val="0"/>
                </a:spcBef>
                <a:spcAft>
                  <a:spcPct val="0"/>
                </a:spcAft>
                <a:defRPr kumimoji="1" sz="2400">
                  <a:solidFill>
                    <a:schemeClr val="tx1"/>
                  </a:solidFill>
                  <a:latin typeface="Comic Sans MS" charset="0"/>
                  <a:ea typeface="ＭＳ Ｐゴシック" charset="0"/>
                </a:defRPr>
              </a:lvl7pPr>
              <a:lvl8pPr marL="3429000" indent="-228600" fontAlgn="base">
                <a:spcBef>
                  <a:spcPct val="0"/>
                </a:spcBef>
                <a:spcAft>
                  <a:spcPct val="0"/>
                </a:spcAft>
                <a:defRPr kumimoji="1" sz="2400">
                  <a:solidFill>
                    <a:schemeClr val="tx1"/>
                  </a:solidFill>
                  <a:latin typeface="Comic Sans MS" charset="0"/>
                  <a:ea typeface="ＭＳ Ｐゴシック" charset="0"/>
                </a:defRPr>
              </a:lvl8pPr>
              <a:lvl9pPr marL="3886200" indent="-228600" fontAlgn="base">
                <a:spcBef>
                  <a:spcPct val="0"/>
                </a:spcBef>
                <a:spcAft>
                  <a:spcPct val="0"/>
                </a:spcAft>
                <a:defRPr kumimoji="1" sz="2400">
                  <a:solidFill>
                    <a:schemeClr val="tx1"/>
                  </a:solidFill>
                  <a:latin typeface="Comic Sans MS" charset="0"/>
                  <a:ea typeface="ＭＳ Ｐゴシック" charset="0"/>
                </a:defRPr>
              </a:lvl9pPr>
            </a:lstStyle>
            <a:p>
              <a:pPr defTabSz="914400" fontAlgn="base">
                <a:spcBef>
                  <a:spcPct val="0"/>
                </a:spcBef>
                <a:spcAft>
                  <a:spcPct val="0"/>
                </a:spcAft>
              </a:pPr>
              <a:r>
                <a:rPr lang="en-US" altLang="ja-JP" sz="1800" dirty="0">
                  <a:solidFill>
                    <a:prstClr val="black"/>
                  </a:solidFill>
                  <a:latin typeface="ＭＳ Ｐゴシック" charset="0"/>
                </a:rPr>
                <a:t>X-ray </a:t>
              </a:r>
              <a:r>
                <a:rPr lang="en-US" altLang="ja-JP" sz="1800" dirty="0" smtClean="0">
                  <a:solidFill>
                    <a:prstClr val="black"/>
                  </a:solidFill>
                  <a:latin typeface="ＭＳ Ｐゴシック" charset="0"/>
                </a:rPr>
                <a:t>Energy </a:t>
              </a:r>
              <a:r>
                <a:rPr lang="en-US" altLang="ja-JP" sz="1800" dirty="0">
                  <a:solidFill>
                    <a:prstClr val="black"/>
                  </a:solidFill>
                  <a:latin typeface="ＭＳ Ｐゴシック" charset="0"/>
                </a:rPr>
                <a:t>Spectrum@-50</a:t>
              </a:r>
              <a:r>
                <a:rPr lang="en-US" altLang="ja-JP" sz="1800" dirty="0" smtClean="0">
                  <a:solidFill>
                    <a:prstClr val="black"/>
                  </a:solidFill>
                  <a:latin typeface="ＭＳ Ｐゴシック" charset="0"/>
                </a:rPr>
                <a:t>℃</a:t>
              </a:r>
              <a:endParaRPr lang="ja-JP" altLang="en-US" sz="1800" dirty="0">
                <a:solidFill>
                  <a:prstClr val="black"/>
                </a:solidFill>
                <a:latin typeface="ＭＳ Ｐゴシック" charset="0"/>
              </a:endParaRPr>
            </a:p>
          </p:txBody>
        </p:sp>
      </p:grpSp>
      <p:grpSp>
        <p:nvGrpSpPr>
          <p:cNvPr id="5" name="図形グループ 4"/>
          <p:cNvGrpSpPr/>
          <p:nvPr/>
        </p:nvGrpSpPr>
        <p:grpSpPr>
          <a:xfrm>
            <a:off x="323528" y="3356992"/>
            <a:ext cx="4320480" cy="3384376"/>
            <a:chOff x="323528" y="3356992"/>
            <a:chExt cx="4320480" cy="3384376"/>
          </a:xfrm>
        </p:grpSpPr>
        <p:sp>
          <p:nvSpPr>
            <p:cNvPr id="4" name="正方形/長方形 3"/>
            <p:cNvSpPr/>
            <p:nvPr/>
          </p:nvSpPr>
          <p:spPr>
            <a:xfrm>
              <a:off x="323528" y="3356992"/>
              <a:ext cx="4320480" cy="3384376"/>
            </a:xfrm>
            <a:prstGeom prst="rect">
              <a:avLst/>
            </a:prstGeom>
            <a:solidFill>
              <a:schemeClr val="bg1"/>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54276" name="テキスト ボックス 40"/>
            <p:cNvSpPr txBox="1">
              <a:spLocks noChangeArrowheads="1"/>
            </p:cNvSpPr>
            <p:nvPr/>
          </p:nvSpPr>
          <p:spPr bwMode="auto">
            <a:xfrm>
              <a:off x="899592" y="3356992"/>
              <a:ext cx="300895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fontAlgn="base">
                <a:spcBef>
                  <a:spcPct val="0"/>
                </a:spcBef>
                <a:spcAft>
                  <a:spcPct val="0"/>
                </a:spcAft>
                <a:defRPr kumimoji="1" sz="2400">
                  <a:solidFill>
                    <a:schemeClr val="tx1"/>
                  </a:solidFill>
                  <a:latin typeface="Comic Sans MS" charset="0"/>
                  <a:ea typeface="ＭＳ Ｐゴシック" charset="0"/>
                </a:defRPr>
              </a:lvl6pPr>
              <a:lvl7pPr marL="2971800" indent="-228600" fontAlgn="base">
                <a:spcBef>
                  <a:spcPct val="0"/>
                </a:spcBef>
                <a:spcAft>
                  <a:spcPct val="0"/>
                </a:spcAft>
                <a:defRPr kumimoji="1" sz="2400">
                  <a:solidFill>
                    <a:schemeClr val="tx1"/>
                  </a:solidFill>
                  <a:latin typeface="Comic Sans MS" charset="0"/>
                  <a:ea typeface="ＭＳ Ｐゴシック" charset="0"/>
                </a:defRPr>
              </a:lvl7pPr>
              <a:lvl8pPr marL="3429000" indent="-228600" fontAlgn="base">
                <a:spcBef>
                  <a:spcPct val="0"/>
                </a:spcBef>
                <a:spcAft>
                  <a:spcPct val="0"/>
                </a:spcAft>
                <a:defRPr kumimoji="1" sz="2400">
                  <a:solidFill>
                    <a:schemeClr val="tx1"/>
                  </a:solidFill>
                  <a:latin typeface="Comic Sans MS" charset="0"/>
                  <a:ea typeface="ＭＳ Ｐゴシック" charset="0"/>
                </a:defRPr>
              </a:lvl8pPr>
              <a:lvl9pPr marL="3886200" indent="-228600" fontAlgn="base">
                <a:spcBef>
                  <a:spcPct val="0"/>
                </a:spcBef>
                <a:spcAft>
                  <a:spcPct val="0"/>
                </a:spcAft>
                <a:defRPr kumimoji="1" sz="2400">
                  <a:solidFill>
                    <a:schemeClr val="tx1"/>
                  </a:solidFill>
                  <a:latin typeface="Comic Sans MS" charset="0"/>
                  <a:ea typeface="ＭＳ Ｐゴシック" charset="0"/>
                </a:defRPr>
              </a:lvl9pPr>
            </a:lstStyle>
            <a:p>
              <a:pPr defTabSz="914400" fontAlgn="base">
                <a:spcBef>
                  <a:spcPct val="0"/>
                </a:spcBef>
                <a:spcAft>
                  <a:spcPct val="0"/>
                </a:spcAft>
              </a:pPr>
              <a:r>
                <a:rPr lang="en-US" altLang="ja-JP" sz="2000" dirty="0">
                  <a:solidFill>
                    <a:prstClr val="black"/>
                  </a:solidFill>
                  <a:latin typeface="ＭＳ Ｐゴシック"/>
                  <a:ea typeface="ＭＳ Ｐゴシック"/>
                </a:rPr>
                <a:t>Compton </a:t>
              </a:r>
              <a:r>
                <a:rPr lang="en-US" altLang="ja-JP" sz="2000" dirty="0" smtClean="0">
                  <a:solidFill>
                    <a:prstClr val="black"/>
                  </a:solidFill>
                  <a:latin typeface="ＭＳ Ｐゴシック"/>
                  <a:ea typeface="ＭＳ Ｐゴシック"/>
                </a:rPr>
                <a:t>Electrons</a:t>
              </a:r>
              <a:r>
                <a:rPr lang="ja-JP" altLang="en-US" sz="2000" dirty="0" smtClean="0">
                  <a:solidFill>
                    <a:prstClr val="black"/>
                  </a:solidFill>
                  <a:latin typeface="ＭＳ Ｐゴシック"/>
                  <a:ea typeface="ＭＳ Ｐゴシック"/>
                </a:rPr>
                <a:t>の軌跡</a:t>
              </a:r>
              <a:endParaRPr lang="ja-JP" altLang="en-US" sz="2000" dirty="0">
                <a:solidFill>
                  <a:prstClr val="black"/>
                </a:solidFill>
                <a:latin typeface="ＭＳ Ｐゴシック"/>
                <a:ea typeface="ＭＳ Ｐゴシック"/>
              </a:endParaRPr>
            </a:p>
          </p:txBody>
        </p:sp>
        <p:pic>
          <p:nvPicPr>
            <p:cNvPr id="54281" name="図 18" descr="Compton417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688605"/>
              <a:ext cx="4191000" cy="305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スライド番号プレースホルダー 2"/>
          <p:cNvSpPr>
            <a:spLocks noGrp="1"/>
          </p:cNvSpPr>
          <p:nvPr>
            <p:ph type="sldNum" sz="quarter" idx="10"/>
          </p:nvPr>
        </p:nvSpPr>
        <p:spPr/>
        <p:txBody>
          <a:bodyPr/>
          <a:lstStyle/>
          <a:p>
            <a:pPr>
              <a:defRPr/>
            </a:pPr>
            <a:fld id="{AECFAB0F-986A-C641-A9E3-71C7F24CDE9D}" type="slidenum">
              <a:rPr lang="ja-JP" altLang="en-US" smtClean="0"/>
              <a:pPr>
                <a:defRPr/>
              </a:pPr>
              <a:t>19</a:t>
            </a:fld>
            <a:endParaRPr lang="ja-JP" altLang="en-US"/>
          </a:p>
        </p:txBody>
      </p:sp>
    </p:spTree>
    <p:extLst>
      <p:ext uri="{BB962C8B-B14F-4D97-AF65-F5344CB8AC3E}">
        <p14:creationId xmlns:p14="http://schemas.microsoft.com/office/powerpoint/2010/main" val="38510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テキスト ボックス 2"/>
          <p:cNvSpPr txBox="1">
            <a:spLocks noChangeArrowheads="1"/>
          </p:cNvSpPr>
          <p:nvPr/>
        </p:nvSpPr>
        <p:spPr bwMode="auto">
          <a:xfrm>
            <a:off x="3849687" y="747180"/>
            <a:ext cx="15859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r>
              <a:rPr lang="en-US" altLang="ja-JP" sz="3200" u="sng" dirty="0"/>
              <a:t>Outline</a:t>
            </a:r>
            <a:endParaRPr lang="ja-JP" altLang="en-US" sz="3200" u="sng" dirty="0"/>
          </a:p>
        </p:txBody>
      </p:sp>
      <p:sp>
        <p:nvSpPr>
          <p:cNvPr id="4" name="テキスト ボックス 3"/>
          <p:cNvSpPr txBox="1">
            <a:spLocks noChangeArrowheads="1"/>
          </p:cNvSpPr>
          <p:nvPr/>
        </p:nvSpPr>
        <p:spPr bwMode="auto">
          <a:xfrm>
            <a:off x="1616764" y="1443992"/>
            <a:ext cx="6149009" cy="2146228"/>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square">
            <a:spAutoFit/>
          </a:bodyPr>
          <a:lstStyle>
            <a:lvl1pPr marL="342900" indent="-342900">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marL="715963" indent="-715963">
              <a:lnSpc>
                <a:spcPct val="120000"/>
              </a:lnSpc>
              <a:buFont typeface="+mj-lt"/>
              <a:buAutoNum type="romanUcPeriod"/>
              <a:defRPr/>
            </a:pPr>
            <a:r>
              <a:rPr lang="en-US" altLang="ja-JP" sz="2800" dirty="0" smtClean="0">
                <a:solidFill>
                  <a:srgbClr val="000000"/>
                </a:solidFill>
              </a:rPr>
              <a:t>Introduction</a:t>
            </a:r>
          </a:p>
          <a:p>
            <a:pPr marL="715963" indent="-715963">
              <a:lnSpc>
                <a:spcPct val="120000"/>
              </a:lnSpc>
              <a:buFont typeface="+mj-lt"/>
              <a:buAutoNum type="romanUcPeriod"/>
              <a:defRPr/>
            </a:pPr>
            <a:r>
              <a:rPr lang="en-US" altLang="ja-JP" sz="2800" dirty="0" smtClean="0">
                <a:solidFill>
                  <a:srgbClr val="000000"/>
                </a:solidFill>
              </a:rPr>
              <a:t>SOIPIX</a:t>
            </a:r>
            <a:r>
              <a:rPr lang="ja-JP" altLang="en-US" sz="2800" dirty="0" smtClean="0">
                <a:solidFill>
                  <a:srgbClr val="000000"/>
                </a:solidFill>
              </a:rPr>
              <a:t>プロセスと検出器</a:t>
            </a:r>
            <a:endParaRPr lang="en-US" altLang="ja-JP" sz="2800" dirty="0" smtClean="0">
              <a:solidFill>
                <a:srgbClr val="000000"/>
              </a:solidFill>
            </a:endParaRPr>
          </a:p>
          <a:p>
            <a:pPr marL="715963" indent="-715963">
              <a:lnSpc>
                <a:spcPct val="120000"/>
              </a:lnSpc>
              <a:buFont typeface="+mj-lt"/>
              <a:buAutoNum type="romanUcPeriod"/>
              <a:defRPr/>
            </a:pPr>
            <a:r>
              <a:rPr lang="ja-JP" altLang="en-US" sz="2800" dirty="0" smtClean="0">
                <a:solidFill>
                  <a:srgbClr val="000000"/>
                </a:solidFill>
              </a:rPr>
              <a:t>新学術領域研究</a:t>
            </a:r>
            <a:endParaRPr lang="en-US" altLang="ja-JP" sz="2800" dirty="0" smtClean="0">
              <a:solidFill>
                <a:srgbClr val="000000"/>
              </a:solidFill>
            </a:endParaRPr>
          </a:p>
          <a:p>
            <a:pPr marL="715963" indent="-715963">
              <a:lnSpc>
                <a:spcPct val="120000"/>
              </a:lnSpc>
              <a:buFont typeface="+mj-lt"/>
              <a:buAutoNum type="romanUcPeriod"/>
              <a:defRPr/>
            </a:pPr>
            <a:r>
              <a:rPr lang="ja-JP" altLang="en-US" sz="2800" dirty="0" smtClean="0">
                <a:solidFill>
                  <a:srgbClr val="000000"/>
                </a:solidFill>
              </a:rPr>
              <a:t>まとめ</a:t>
            </a:r>
          </a:p>
        </p:txBody>
      </p:sp>
      <p:pic>
        <p:nvPicPr>
          <p:cNvPr id="16389" name="図 4" descr="h13020800_s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4076700"/>
            <a:ext cx="3411538" cy="235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ECAF45DA-F6FB-F746-B51F-E7336F6AA741}" type="slidenum">
              <a:rPr kumimoji="1" lang="ja-JP" altLang="en-US" smtClean="0"/>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3"/>
          <p:cNvGrpSpPr>
            <a:grpSpLocks/>
          </p:cNvGrpSpPr>
          <p:nvPr/>
        </p:nvGrpSpPr>
        <p:grpSpPr bwMode="auto">
          <a:xfrm>
            <a:off x="1511300" y="1616075"/>
            <a:ext cx="1304925" cy="2179638"/>
            <a:chOff x="952" y="2100"/>
            <a:chExt cx="822" cy="1373"/>
          </a:xfrm>
        </p:grpSpPr>
        <p:sp>
          <p:nvSpPr>
            <p:cNvPr id="78011" name="Text Box 5"/>
            <p:cNvSpPr txBox="1">
              <a:spLocks noChangeArrowheads="1"/>
            </p:cNvSpPr>
            <p:nvPr/>
          </p:nvSpPr>
          <p:spPr bwMode="auto">
            <a:xfrm>
              <a:off x="952" y="2100"/>
              <a:ext cx="822" cy="1373"/>
            </a:xfrm>
            <a:prstGeom prst="rect">
              <a:avLst/>
            </a:prstGeom>
            <a:solidFill>
              <a:schemeClr val="accent1"/>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algn="ctr" eaLnBrk="1" hangingPunct="1">
                <a:spcBef>
                  <a:spcPct val="50000"/>
                </a:spcBef>
              </a:pPr>
              <a:endParaRPr lang="en-US" altLang="ja-JP" sz="1600"/>
            </a:p>
            <a:p>
              <a:pPr algn="ctr" eaLnBrk="1" hangingPunct="1">
                <a:spcBef>
                  <a:spcPct val="50000"/>
                </a:spcBef>
              </a:pPr>
              <a:endParaRPr lang="en-US" altLang="ja-JP" sz="1600"/>
            </a:p>
            <a:p>
              <a:pPr algn="ctr" eaLnBrk="1" hangingPunct="1">
                <a:spcBef>
                  <a:spcPct val="50000"/>
                </a:spcBef>
              </a:pPr>
              <a:endParaRPr lang="en-US" altLang="ja-JP" sz="1600"/>
            </a:p>
            <a:p>
              <a:pPr algn="ctr" eaLnBrk="1" hangingPunct="1">
                <a:spcBef>
                  <a:spcPct val="50000"/>
                </a:spcBef>
              </a:pPr>
              <a:endParaRPr lang="en-US" altLang="ja-JP" sz="1600"/>
            </a:p>
            <a:p>
              <a:pPr algn="ctr" eaLnBrk="1" hangingPunct="1">
                <a:spcBef>
                  <a:spcPct val="50000"/>
                </a:spcBef>
              </a:pPr>
              <a:endParaRPr lang="en-US" altLang="ja-JP" sz="1600"/>
            </a:p>
            <a:p>
              <a:pPr algn="ctr" eaLnBrk="1" hangingPunct="1">
                <a:spcBef>
                  <a:spcPct val="50000"/>
                </a:spcBef>
              </a:pPr>
              <a:endParaRPr lang="ja-JP" altLang="en-US" sz="1600"/>
            </a:p>
          </p:txBody>
        </p:sp>
        <p:sp>
          <p:nvSpPr>
            <p:cNvPr id="78012" name="Line 28"/>
            <p:cNvSpPr>
              <a:spLocks noChangeShapeType="1"/>
            </p:cNvSpPr>
            <p:nvPr/>
          </p:nvSpPr>
          <p:spPr bwMode="auto">
            <a:xfrm>
              <a:off x="952" y="2161"/>
              <a:ext cx="822" cy="0"/>
            </a:xfrm>
            <a:prstGeom prst="line">
              <a:avLst/>
            </a:prstGeom>
            <a:noFill/>
            <a:ln w="101600">
              <a:solidFill>
                <a:srgbClr val="00FF00"/>
              </a:solidFill>
              <a:round/>
              <a:headEnd/>
              <a:tailEnd/>
            </a:ln>
            <a:extLst>
              <a:ext uri="{909E8E84-426E-40dd-AFC4-6F175D3DCCD1}">
                <a14:hiddenFill xmlns="" xmlns:a14="http://schemas.microsoft.com/office/drawing/2010/main">
                  <a:noFill/>
                </a14:hiddenFill>
              </a:ext>
            </a:extLst>
          </p:spPr>
          <p:txBody>
            <a:bodyPr>
              <a:spAutoFit/>
            </a:bodyPr>
            <a:lstStyle/>
            <a:p>
              <a:endParaRPr lang="ja-JP" altLang="en-US"/>
            </a:p>
          </p:txBody>
        </p:sp>
        <p:sp>
          <p:nvSpPr>
            <p:cNvPr id="78013" name="Line 29"/>
            <p:cNvSpPr>
              <a:spLocks noChangeShapeType="1"/>
            </p:cNvSpPr>
            <p:nvPr/>
          </p:nvSpPr>
          <p:spPr bwMode="auto">
            <a:xfrm>
              <a:off x="952" y="3417"/>
              <a:ext cx="822" cy="0"/>
            </a:xfrm>
            <a:prstGeom prst="line">
              <a:avLst/>
            </a:prstGeom>
            <a:noFill/>
            <a:ln w="101600">
              <a:solidFill>
                <a:srgbClr val="00FF00"/>
              </a:solidFill>
              <a:round/>
              <a:headEnd/>
              <a:tailEnd/>
            </a:ln>
            <a:extLst>
              <a:ext uri="{909E8E84-426E-40dd-AFC4-6F175D3DCCD1}">
                <a14:hiddenFill xmlns="" xmlns:a14="http://schemas.microsoft.com/office/drawing/2010/main">
                  <a:noFill/>
                </a14:hiddenFill>
              </a:ext>
            </a:extLst>
          </p:spPr>
          <p:txBody>
            <a:bodyPr>
              <a:spAutoFit/>
            </a:bodyPr>
            <a:lstStyle/>
            <a:p>
              <a:endParaRPr lang="ja-JP" altLang="en-US"/>
            </a:p>
          </p:txBody>
        </p:sp>
        <p:sp>
          <p:nvSpPr>
            <p:cNvPr id="78014" name="Text Box 7"/>
            <p:cNvSpPr txBox="1">
              <a:spLocks noChangeArrowheads="1"/>
            </p:cNvSpPr>
            <p:nvPr/>
          </p:nvSpPr>
          <p:spPr bwMode="auto">
            <a:xfrm>
              <a:off x="1046" y="2306"/>
              <a:ext cx="606" cy="907"/>
            </a:xfrm>
            <a:prstGeom prst="rect">
              <a:avLst/>
            </a:prstGeom>
            <a:solidFill>
              <a:srgbClr val="00FFFF"/>
            </a:solidFill>
            <a:ln w="9525">
              <a:solidFill>
                <a:schemeClr val="tx1"/>
              </a:solidFill>
              <a:miter lim="800000"/>
              <a:headEnd/>
              <a:tailEnd/>
            </a:ln>
          </p:spPr>
          <p:txBody>
            <a:bodyPr vert="eaVert">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algn="ctr" eaLnBrk="1" hangingPunct="1">
                <a:spcBef>
                  <a:spcPct val="50000"/>
                </a:spcBef>
              </a:pPr>
              <a:endParaRPr lang="en-US" altLang="ja-JP" sz="1000"/>
            </a:p>
            <a:p>
              <a:pPr algn="ctr" eaLnBrk="1" hangingPunct="1">
                <a:spcBef>
                  <a:spcPct val="50000"/>
                </a:spcBef>
              </a:pPr>
              <a:r>
                <a:rPr lang="en-US" altLang="ja-JP" sz="1800" b="1">
                  <a:latin typeface="Arial Unicode MS" charset="0"/>
                  <a:cs typeface="Arial Unicode MS" charset="0"/>
                </a:rPr>
                <a:t>Pixel</a:t>
              </a:r>
            </a:p>
            <a:p>
              <a:pPr algn="ctr" eaLnBrk="1" hangingPunct="1">
                <a:spcBef>
                  <a:spcPct val="50000"/>
                </a:spcBef>
              </a:pPr>
              <a:endParaRPr lang="ja-JP" altLang="en-US" sz="900"/>
            </a:p>
          </p:txBody>
        </p:sp>
      </p:grpSp>
      <p:sp>
        <p:nvSpPr>
          <p:cNvPr id="77826" name="Text Box 6"/>
          <p:cNvSpPr txBox="1">
            <a:spLocks noChangeArrowheads="1"/>
          </p:cNvSpPr>
          <p:nvPr/>
        </p:nvSpPr>
        <p:spPr bwMode="auto">
          <a:xfrm>
            <a:off x="566738" y="808038"/>
            <a:ext cx="20701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r>
              <a:rPr lang="en-US" altLang="ja-JP">
                <a:solidFill>
                  <a:srgbClr val="220AD4"/>
                </a:solidFill>
                <a:latin typeface="Arial Unicode MS" charset="0"/>
              </a:rPr>
              <a:t>Mask Layout</a:t>
            </a:r>
            <a:endParaRPr lang="ja-JP" altLang="en-US">
              <a:solidFill>
                <a:srgbClr val="220AD4"/>
              </a:solidFill>
              <a:latin typeface="Arial Unicode MS" charset="0"/>
            </a:endParaRPr>
          </a:p>
        </p:txBody>
      </p:sp>
      <p:sp>
        <p:nvSpPr>
          <p:cNvPr id="77827" name="Text Box 7"/>
          <p:cNvSpPr txBox="1">
            <a:spLocks noChangeArrowheads="1"/>
          </p:cNvSpPr>
          <p:nvPr/>
        </p:nvSpPr>
        <p:spPr bwMode="auto">
          <a:xfrm>
            <a:off x="4932363" y="1484313"/>
            <a:ext cx="23685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r>
              <a:rPr lang="en-US" altLang="ja-JP" sz="2000" b="1">
                <a:solidFill>
                  <a:srgbClr val="220AD4"/>
                </a:solidFill>
                <a:latin typeface="Arial Unicode MS" charset="0"/>
              </a:rPr>
              <a:t>Exposed Layout</a:t>
            </a:r>
            <a:endParaRPr lang="ja-JP" altLang="en-US" sz="2000" b="1">
              <a:solidFill>
                <a:srgbClr val="220AD4"/>
              </a:solidFill>
              <a:latin typeface="Arial Unicode MS" charset="0"/>
            </a:endParaRPr>
          </a:p>
        </p:txBody>
      </p:sp>
      <p:sp>
        <p:nvSpPr>
          <p:cNvPr id="77828" name="Oval 9"/>
          <p:cNvSpPr>
            <a:spLocks noChangeArrowheads="1"/>
          </p:cNvSpPr>
          <p:nvPr/>
        </p:nvSpPr>
        <p:spPr bwMode="auto">
          <a:xfrm>
            <a:off x="3287713" y="1042988"/>
            <a:ext cx="5580062" cy="56340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ja-JP" altLang="en-US" sz="1600"/>
          </a:p>
        </p:txBody>
      </p:sp>
      <p:sp>
        <p:nvSpPr>
          <p:cNvPr id="77829" name="Line 10"/>
          <p:cNvSpPr>
            <a:spLocks noChangeShapeType="1"/>
          </p:cNvSpPr>
          <p:nvPr/>
        </p:nvSpPr>
        <p:spPr bwMode="auto">
          <a:xfrm flipV="1">
            <a:off x="5967413" y="6459538"/>
            <a:ext cx="104775" cy="209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ja-JP" altLang="en-US"/>
          </a:p>
        </p:txBody>
      </p:sp>
      <p:sp>
        <p:nvSpPr>
          <p:cNvPr id="77830" name="Line 11"/>
          <p:cNvSpPr>
            <a:spLocks noChangeShapeType="1"/>
          </p:cNvSpPr>
          <p:nvPr/>
        </p:nvSpPr>
        <p:spPr bwMode="auto">
          <a:xfrm>
            <a:off x="6072188" y="6459538"/>
            <a:ext cx="106362" cy="209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ja-JP" altLang="en-US"/>
          </a:p>
        </p:txBody>
      </p:sp>
      <p:sp>
        <p:nvSpPr>
          <p:cNvPr id="77831" name="Line 12"/>
          <p:cNvSpPr>
            <a:spLocks noChangeShapeType="1"/>
          </p:cNvSpPr>
          <p:nvPr/>
        </p:nvSpPr>
        <p:spPr bwMode="auto">
          <a:xfrm>
            <a:off x="5961063" y="6681788"/>
            <a:ext cx="211137" cy="0"/>
          </a:xfrm>
          <a:prstGeom prst="line">
            <a:avLst/>
          </a:prstGeom>
          <a:noFill/>
          <a:ln w="28575">
            <a:solidFill>
              <a:schemeClr val="bg1"/>
            </a:solidFill>
            <a:round/>
            <a:headEnd/>
            <a:tailEnd/>
          </a:ln>
          <a:extLst>
            <a:ext uri="{909E8E84-426E-40dd-AFC4-6F175D3DCCD1}">
              <a14:hiddenFill xmlns="" xmlns:a14="http://schemas.microsoft.com/office/drawing/2010/main">
                <a:noFill/>
              </a14:hiddenFill>
            </a:ext>
          </a:extLst>
        </p:spPr>
        <p:txBody>
          <a:bodyPr>
            <a:spAutoFit/>
          </a:bodyPr>
          <a:lstStyle/>
          <a:p>
            <a:endParaRPr lang="ja-JP" altLang="en-US"/>
          </a:p>
        </p:txBody>
      </p:sp>
      <p:grpSp>
        <p:nvGrpSpPr>
          <p:cNvPr id="77832" name="Group 15"/>
          <p:cNvGrpSpPr>
            <a:grpSpLocks/>
          </p:cNvGrpSpPr>
          <p:nvPr/>
        </p:nvGrpSpPr>
        <p:grpSpPr bwMode="auto">
          <a:xfrm>
            <a:off x="385763" y="1597025"/>
            <a:ext cx="944562" cy="2179638"/>
            <a:chOff x="243" y="2100"/>
            <a:chExt cx="595" cy="1351"/>
          </a:xfrm>
        </p:grpSpPr>
        <p:sp>
          <p:nvSpPr>
            <p:cNvPr id="78008" name="Text Box 13"/>
            <p:cNvSpPr txBox="1">
              <a:spLocks noChangeArrowheads="1"/>
            </p:cNvSpPr>
            <p:nvPr/>
          </p:nvSpPr>
          <p:spPr bwMode="auto">
            <a:xfrm>
              <a:off x="243" y="2100"/>
              <a:ext cx="595" cy="1351"/>
            </a:xfrm>
            <a:prstGeom prst="rect">
              <a:avLst/>
            </a:prstGeom>
            <a:solidFill>
              <a:srgbClr val="FFCC99"/>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algn="ctr" eaLnBrk="1" hangingPunct="1">
                <a:spcBef>
                  <a:spcPct val="50000"/>
                </a:spcBef>
              </a:pPr>
              <a:endParaRPr lang="en-US" altLang="ja-JP" sz="1600"/>
            </a:p>
            <a:p>
              <a:pPr algn="ctr" eaLnBrk="1" hangingPunct="1">
                <a:spcBef>
                  <a:spcPct val="50000"/>
                </a:spcBef>
              </a:pPr>
              <a:endParaRPr lang="en-US" altLang="ja-JP" sz="1600"/>
            </a:p>
            <a:p>
              <a:pPr algn="ctr" eaLnBrk="1" hangingPunct="1">
                <a:spcBef>
                  <a:spcPct val="50000"/>
                </a:spcBef>
              </a:pPr>
              <a:endParaRPr lang="en-US" altLang="ja-JP" sz="1600"/>
            </a:p>
            <a:p>
              <a:pPr algn="ctr" eaLnBrk="1" hangingPunct="1">
                <a:spcBef>
                  <a:spcPct val="50000"/>
                </a:spcBef>
              </a:pPr>
              <a:endParaRPr lang="en-US" altLang="ja-JP" sz="1600"/>
            </a:p>
            <a:p>
              <a:pPr algn="ctr" eaLnBrk="1" hangingPunct="1">
                <a:spcBef>
                  <a:spcPct val="50000"/>
                </a:spcBef>
              </a:pPr>
              <a:endParaRPr lang="en-US" altLang="ja-JP" sz="1600"/>
            </a:p>
            <a:p>
              <a:pPr algn="ctr" eaLnBrk="1" hangingPunct="1">
                <a:spcBef>
                  <a:spcPct val="50000"/>
                </a:spcBef>
              </a:pPr>
              <a:endParaRPr lang="ja-JP" altLang="en-US" sz="1600"/>
            </a:p>
          </p:txBody>
        </p:sp>
        <p:sp>
          <p:nvSpPr>
            <p:cNvPr id="78009" name="AutoShape 25"/>
            <p:cNvSpPr>
              <a:spLocks/>
            </p:cNvSpPr>
            <p:nvPr/>
          </p:nvSpPr>
          <p:spPr bwMode="auto">
            <a:xfrm>
              <a:off x="243" y="2188"/>
              <a:ext cx="198" cy="1204"/>
            </a:xfrm>
            <a:prstGeom prst="rightBracket">
              <a:avLst>
                <a:gd name="adj" fmla="val 50673"/>
              </a:avLst>
            </a:prstGeom>
            <a:noFill/>
            <a:ln w="101600">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ja-JP" altLang="en-US" sz="1400"/>
            </a:p>
          </p:txBody>
        </p:sp>
        <p:sp>
          <p:nvSpPr>
            <p:cNvPr id="78010" name="AutoShape 26"/>
            <p:cNvSpPr>
              <a:spLocks/>
            </p:cNvSpPr>
            <p:nvPr/>
          </p:nvSpPr>
          <p:spPr bwMode="auto">
            <a:xfrm rot="10800000">
              <a:off x="627" y="2194"/>
              <a:ext cx="201" cy="1205"/>
            </a:xfrm>
            <a:prstGeom prst="rightBracket">
              <a:avLst>
                <a:gd name="adj" fmla="val 49959"/>
              </a:avLst>
            </a:prstGeom>
            <a:noFill/>
            <a:ln w="101600">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rot="10800000" anchor="ctr">
              <a:spAutoFit/>
            </a:bodyPr>
            <a:lstStyle/>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en-US" altLang="ja-JP" sz="1600"/>
            </a:p>
            <a:p>
              <a:pPr eaLnBrk="1" hangingPunct="1">
                <a:spcBef>
                  <a:spcPct val="50000"/>
                </a:spcBef>
              </a:pPr>
              <a:endParaRPr lang="ja-JP" altLang="en-US" sz="1400"/>
            </a:p>
          </p:txBody>
        </p:sp>
      </p:grpSp>
      <p:sp>
        <p:nvSpPr>
          <p:cNvPr id="62489" name="Text Box 25"/>
          <p:cNvSpPr txBox="1">
            <a:spLocks noChangeAspect="1" noChangeArrowheads="1"/>
          </p:cNvSpPr>
          <p:nvPr/>
        </p:nvSpPr>
        <p:spPr bwMode="auto">
          <a:xfrm>
            <a:off x="1458913" y="1400175"/>
            <a:ext cx="1384300" cy="2676525"/>
          </a:xfrm>
          <a:prstGeom prst="rect">
            <a:avLst/>
          </a:prstGeom>
          <a:solidFill>
            <a:srgbClr val="C0C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algn="ctr" eaLnBrk="1" hangingPunct="1">
              <a:spcBef>
                <a:spcPct val="50000"/>
              </a:spcBef>
            </a:pPr>
            <a:endParaRPr lang="en-US" altLang="ja-JP"/>
          </a:p>
          <a:p>
            <a:pPr algn="ctr" eaLnBrk="1" hangingPunct="1">
              <a:spcBef>
                <a:spcPct val="50000"/>
              </a:spcBef>
            </a:pPr>
            <a:r>
              <a:rPr lang="en-US" altLang="ja-JP"/>
              <a:t>Blind</a:t>
            </a:r>
          </a:p>
          <a:p>
            <a:pPr algn="ctr" eaLnBrk="1" hangingPunct="1">
              <a:spcBef>
                <a:spcPct val="50000"/>
              </a:spcBef>
            </a:pPr>
            <a:endParaRPr lang="ja-JP" altLang="en-US" sz="1200"/>
          </a:p>
        </p:txBody>
      </p:sp>
      <p:sp>
        <p:nvSpPr>
          <p:cNvPr id="62490" name="Text Box 26"/>
          <p:cNvSpPr txBox="1">
            <a:spLocks noChangeAspect="1" noChangeArrowheads="1"/>
          </p:cNvSpPr>
          <p:nvPr/>
        </p:nvSpPr>
        <p:spPr bwMode="auto">
          <a:xfrm>
            <a:off x="179388" y="1400175"/>
            <a:ext cx="1169987" cy="2676525"/>
          </a:xfrm>
          <a:prstGeom prst="rect">
            <a:avLst/>
          </a:prstGeom>
          <a:solidFill>
            <a:srgbClr val="C0C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algn="ctr" eaLnBrk="1" hangingPunct="1">
              <a:spcBef>
                <a:spcPct val="50000"/>
              </a:spcBef>
            </a:pPr>
            <a:endParaRPr lang="en-US" altLang="ja-JP" sz="1000"/>
          </a:p>
          <a:p>
            <a:pPr algn="ctr" eaLnBrk="1" hangingPunct="1">
              <a:spcBef>
                <a:spcPct val="50000"/>
              </a:spcBef>
            </a:pPr>
            <a:r>
              <a:rPr lang="en-US" altLang="ja-JP"/>
              <a:t>Blind</a:t>
            </a:r>
          </a:p>
          <a:p>
            <a:pPr algn="ctr" eaLnBrk="1" hangingPunct="1">
              <a:spcBef>
                <a:spcPct val="50000"/>
              </a:spcBef>
            </a:pPr>
            <a:endParaRPr lang="ja-JP" altLang="en-US" sz="1200"/>
          </a:p>
        </p:txBody>
      </p:sp>
      <p:grpSp>
        <p:nvGrpSpPr>
          <p:cNvPr id="4" name="Group 77"/>
          <p:cNvGrpSpPr>
            <a:grpSpLocks/>
          </p:cNvGrpSpPr>
          <p:nvPr/>
        </p:nvGrpSpPr>
        <p:grpSpPr bwMode="auto">
          <a:xfrm>
            <a:off x="6223000" y="2247900"/>
            <a:ext cx="587375" cy="828675"/>
            <a:chOff x="3928" y="1416"/>
            <a:chExt cx="370" cy="522"/>
          </a:xfrm>
        </p:grpSpPr>
        <p:sp>
          <p:nvSpPr>
            <p:cNvPr id="78004" name="Text Box 68"/>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8005" name="Text Box 73"/>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8006" name="Line 74"/>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8007" name="Line 75"/>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5" name="Group 78"/>
          <p:cNvGrpSpPr>
            <a:grpSpLocks/>
          </p:cNvGrpSpPr>
          <p:nvPr/>
        </p:nvGrpSpPr>
        <p:grpSpPr bwMode="auto">
          <a:xfrm>
            <a:off x="6757988" y="2247900"/>
            <a:ext cx="587375" cy="828675"/>
            <a:chOff x="3928" y="1416"/>
            <a:chExt cx="370" cy="522"/>
          </a:xfrm>
        </p:grpSpPr>
        <p:sp>
          <p:nvSpPr>
            <p:cNvPr id="78000" name="Text Box 79"/>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8001" name="Text Box 80"/>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8002" name="Line 81"/>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8003" name="Line 82"/>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6" name="Group 83"/>
          <p:cNvGrpSpPr>
            <a:grpSpLocks/>
          </p:cNvGrpSpPr>
          <p:nvPr/>
        </p:nvGrpSpPr>
        <p:grpSpPr bwMode="auto">
          <a:xfrm>
            <a:off x="7297738" y="2247900"/>
            <a:ext cx="587375" cy="828675"/>
            <a:chOff x="3928" y="1416"/>
            <a:chExt cx="370" cy="522"/>
          </a:xfrm>
        </p:grpSpPr>
        <p:sp>
          <p:nvSpPr>
            <p:cNvPr id="77996" name="Text Box 84"/>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97" name="Text Box 85"/>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98" name="Line 86"/>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99" name="Line 87"/>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7" name="Group 88"/>
          <p:cNvGrpSpPr>
            <a:grpSpLocks/>
          </p:cNvGrpSpPr>
          <p:nvPr/>
        </p:nvGrpSpPr>
        <p:grpSpPr bwMode="auto">
          <a:xfrm>
            <a:off x="6232525" y="3068638"/>
            <a:ext cx="587375" cy="828675"/>
            <a:chOff x="3928" y="1416"/>
            <a:chExt cx="370" cy="522"/>
          </a:xfrm>
        </p:grpSpPr>
        <p:sp>
          <p:nvSpPr>
            <p:cNvPr id="77992" name="Text Box 89"/>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93" name="Text Box 90"/>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94" name="Line 91"/>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95" name="Line 92"/>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8" name="Group 93"/>
          <p:cNvGrpSpPr>
            <a:grpSpLocks/>
          </p:cNvGrpSpPr>
          <p:nvPr/>
        </p:nvGrpSpPr>
        <p:grpSpPr bwMode="auto">
          <a:xfrm>
            <a:off x="6767513" y="3068638"/>
            <a:ext cx="587375" cy="828675"/>
            <a:chOff x="3928" y="1416"/>
            <a:chExt cx="370" cy="522"/>
          </a:xfrm>
        </p:grpSpPr>
        <p:sp>
          <p:nvSpPr>
            <p:cNvPr id="77988" name="Text Box 94"/>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89" name="Text Box 95"/>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90" name="Line 96"/>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91" name="Line 97"/>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9" name="Group 98"/>
          <p:cNvGrpSpPr>
            <a:grpSpLocks/>
          </p:cNvGrpSpPr>
          <p:nvPr/>
        </p:nvGrpSpPr>
        <p:grpSpPr bwMode="auto">
          <a:xfrm>
            <a:off x="7307263" y="3068638"/>
            <a:ext cx="587375" cy="828675"/>
            <a:chOff x="3928" y="1416"/>
            <a:chExt cx="370" cy="522"/>
          </a:xfrm>
        </p:grpSpPr>
        <p:sp>
          <p:nvSpPr>
            <p:cNvPr id="77984" name="Text Box 99"/>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85" name="Text Box 100"/>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86" name="Line 101"/>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87" name="Line 102"/>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10" name="Group 118"/>
          <p:cNvGrpSpPr>
            <a:grpSpLocks/>
          </p:cNvGrpSpPr>
          <p:nvPr/>
        </p:nvGrpSpPr>
        <p:grpSpPr bwMode="auto">
          <a:xfrm>
            <a:off x="6234113" y="3895725"/>
            <a:ext cx="587375" cy="828675"/>
            <a:chOff x="3928" y="1416"/>
            <a:chExt cx="370" cy="522"/>
          </a:xfrm>
        </p:grpSpPr>
        <p:sp>
          <p:nvSpPr>
            <p:cNvPr id="77980" name="Text Box 119"/>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81" name="Text Box 120"/>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82" name="Line 121"/>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83" name="Line 122"/>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11" name="Group 123"/>
          <p:cNvGrpSpPr>
            <a:grpSpLocks/>
          </p:cNvGrpSpPr>
          <p:nvPr/>
        </p:nvGrpSpPr>
        <p:grpSpPr bwMode="auto">
          <a:xfrm>
            <a:off x="6769100" y="3895725"/>
            <a:ext cx="587375" cy="828675"/>
            <a:chOff x="3928" y="1416"/>
            <a:chExt cx="370" cy="522"/>
          </a:xfrm>
        </p:grpSpPr>
        <p:sp>
          <p:nvSpPr>
            <p:cNvPr id="77976" name="Text Box 124"/>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77" name="Text Box 125"/>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78" name="Line 126"/>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79" name="Line 127"/>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12" name="Group 128"/>
          <p:cNvGrpSpPr>
            <a:grpSpLocks/>
          </p:cNvGrpSpPr>
          <p:nvPr/>
        </p:nvGrpSpPr>
        <p:grpSpPr bwMode="auto">
          <a:xfrm>
            <a:off x="7308850" y="3895725"/>
            <a:ext cx="587375" cy="828675"/>
            <a:chOff x="3928" y="1416"/>
            <a:chExt cx="370" cy="522"/>
          </a:xfrm>
        </p:grpSpPr>
        <p:sp>
          <p:nvSpPr>
            <p:cNvPr id="77972" name="Text Box 129"/>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73" name="Text Box 130"/>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74" name="Line 131"/>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75" name="Line 132"/>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13" name="Group 133"/>
          <p:cNvGrpSpPr>
            <a:grpSpLocks/>
          </p:cNvGrpSpPr>
          <p:nvPr/>
        </p:nvGrpSpPr>
        <p:grpSpPr bwMode="auto">
          <a:xfrm>
            <a:off x="6235700" y="4724400"/>
            <a:ext cx="587375" cy="828675"/>
            <a:chOff x="3928" y="1416"/>
            <a:chExt cx="370" cy="522"/>
          </a:xfrm>
        </p:grpSpPr>
        <p:sp>
          <p:nvSpPr>
            <p:cNvPr id="77968" name="Text Box 134"/>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69" name="Text Box 135"/>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70" name="Line 136"/>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71" name="Line 137"/>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14" name="Group 138"/>
          <p:cNvGrpSpPr>
            <a:grpSpLocks/>
          </p:cNvGrpSpPr>
          <p:nvPr/>
        </p:nvGrpSpPr>
        <p:grpSpPr bwMode="auto">
          <a:xfrm>
            <a:off x="6770688" y="4724400"/>
            <a:ext cx="587375" cy="828675"/>
            <a:chOff x="3928" y="1416"/>
            <a:chExt cx="370" cy="522"/>
          </a:xfrm>
        </p:grpSpPr>
        <p:sp>
          <p:nvSpPr>
            <p:cNvPr id="77964" name="Text Box 139"/>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65" name="Text Box 140"/>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66" name="Line 141"/>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67" name="Line 142"/>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15" name="Group 143"/>
          <p:cNvGrpSpPr>
            <a:grpSpLocks/>
          </p:cNvGrpSpPr>
          <p:nvPr/>
        </p:nvGrpSpPr>
        <p:grpSpPr bwMode="auto">
          <a:xfrm>
            <a:off x="7310438" y="4724400"/>
            <a:ext cx="587375" cy="828675"/>
            <a:chOff x="3928" y="1416"/>
            <a:chExt cx="370" cy="522"/>
          </a:xfrm>
        </p:grpSpPr>
        <p:sp>
          <p:nvSpPr>
            <p:cNvPr id="77960" name="Text Box 144"/>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61" name="Text Box 145"/>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62" name="Line 146"/>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63" name="Line 147"/>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16" name="Group 163"/>
          <p:cNvGrpSpPr>
            <a:grpSpLocks/>
          </p:cNvGrpSpPr>
          <p:nvPr/>
        </p:nvGrpSpPr>
        <p:grpSpPr bwMode="auto">
          <a:xfrm>
            <a:off x="4298950" y="3068638"/>
            <a:ext cx="587375" cy="828675"/>
            <a:chOff x="3928" y="1416"/>
            <a:chExt cx="370" cy="522"/>
          </a:xfrm>
        </p:grpSpPr>
        <p:sp>
          <p:nvSpPr>
            <p:cNvPr id="77956" name="Text Box 164"/>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57" name="Text Box 165"/>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58" name="Line 166"/>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59" name="Line 167"/>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17" name="Group 168"/>
          <p:cNvGrpSpPr>
            <a:grpSpLocks/>
          </p:cNvGrpSpPr>
          <p:nvPr/>
        </p:nvGrpSpPr>
        <p:grpSpPr bwMode="auto">
          <a:xfrm>
            <a:off x="4833938" y="3068638"/>
            <a:ext cx="587375" cy="828675"/>
            <a:chOff x="3928" y="1416"/>
            <a:chExt cx="370" cy="522"/>
          </a:xfrm>
        </p:grpSpPr>
        <p:sp>
          <p:nvSpPr>
            <p:cNvPr id="77952" name="Text Box 169"/>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53" name="Text Box 170"/>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54" name="Line 171"/>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55" name="Line 172"/>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18" name="Group 173"/>
          <p:cNvGrpSpPr>
            <a:grpSpLocks/>
          </p:cNvGrpSpPr>
          <p:nvPr/>
        </p:nvGrpSpPr>
        <p:grpSpPr bwMode="auto">
          <a:xfrm>
            <a:off x="5373688" y="3068638"/>
            <a:ext cx="587375" cy="828675"/>
            <a:chOff x="3928" y="1416"/>
            <a:chExt cx="370" cy="522"/>
          </a:xfrm>
        </p:grpSpPr>
        <p:sp>
          <p:nvSpPr>
            <p:cNvPr id="77948" name="Text Box 174"/>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49" name="Text Box 175"/>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50" name="Line 176"/>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51" name="Line 177"/>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19" name="Group 191"/>
          <p:cNvGrpSpPr>
            <a:grpSpLocks/>
          </p:cNvGrpSpPr>
          <p:nvPr/>
        </p:nvGrpSpPr>
        <p:grpSpPr bwMode="auto">
          <a:xfrm>
            <a:off x="4298950" y="3895725"/>
            <a:ext cx="587375" cy="828675"/>
            <a:chOff x="3928" y="1416"/>
            <a:chExt cx="370" cy="522"/>
          </a:xfrm>
        </p:grpSpPr>
        <p:sp>
          <p:nvSpPr>
            <p:cNvPr id="77944" name="Text Box 192"/>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45" name="Text Box 193"/>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46" name="Line 194"/>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47" name="Line 195"/>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20" name="Group 196"/>
          <p:cNvGrpSpPr>
            <a:grpSpLocks/>
          </p:cNvGrpSpPr>
          <p:nvPr/>
        </p:nvGrpSpPr>
        <p:grpSpPr bwMode="auto">
          <a:xfrm>
            <a:off x="4833938" y="3895725"/>
            <a:ext cx="587375" cy="828675"/>
            <a:chOff x="3928" y="1416"/>
            <a:chExt cx="370" cy="522"/>
          </a:xfrm>
        </p:grpSpPr>
        <p:sp>
          <p:nvSpPr>
            <p:cNvPr id="77940" name="Text Box 197"/>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41" name="Text Box 198"/>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42" name="Line 199"/>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43" name="Line 200"/>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21" name="Group 201"/>
          <p:cNvGrpSpPr>
            <a:grpSpLocks/>
          </p:cNvGrpSpPr>
          <p:nvPr/>
        </p:nvGrpSpPr>
        <p:grpSpPr bwMode="auto">
          <a:xfrm>
            <a:off x="5373688" y="3895725"/>
            <a:ext cx="587375" cy="828675"/>
            <a:chOff x="3928" y="1416"/>
            <a:chExt cx="370" cy="522"/>
          </a:xfrm>
        </p:grpSpPr>
        <p:sp>
          <p:nvSpPr>
            <p:cNvPr id="77936" name="Text Box 202"/>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37" name="Text Box 203"/>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38" name="Line 204"/>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39" name="Line 205"/>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22" name="Group 206"/>
          <p:cNvGrpSpPr>
            <a:grpSpLocks/>
          </p:cNvGrpSpPr>
          <p:nvPr/>
        </p:nvGrpSpPr>
        <p:grpSpPr bwMode="auto">
          <a:xfrm>
            <a:off x="4300538" y="4724400"/>
            <a:ext cx="587375" cy="828675"/>
            <a:chOff x="3928" y="1416"/>
            <a:chExt cx="370" cy="522"/>
          </a:xfrm>
        </p:grpSpPr>
        <p:sp>
          <p:nvSpPr>
            <p:cNvPr id="77932" name="Text Box 207"/>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33" name="Text Box 208"/>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34" name="Line 209"/>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35" name="Line 210"/>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23" name="Group 211"/>
          <p:cNvGrpSpPr>
            <a:grpSpLocks/>
          </p:cNvGrpSpPr>
          <p:nvPr/>
        </p:nvGrpSpPr>
        <p:grpSpPr bwMode="auto">
          <a:xfrm>
            <a:off x="4835525" y="4724400"/>
            <a:ext cx="587375" cy="828675"/>
            <a:chOff x="3928" y="1416"/>
            <a:chExt cx="370" cy="522"/>
          </a:xfrm>
        </p:grpSpPr>
        <p:sp>
          <p:nvSpPr>
            <p:cNvPr id="77928" name="Text Box 212"/>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29" name="Text Box 213"/>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30" name="Line 214"/>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31" name="Line 215"/>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24" name="Group 216"/>
          <p:cNvGrpSpPr>
            <a:grpSpLocks/>
          </p:cNvGrpSpPr>
          <p:nvPr/>
        </p:nvGrpSpPr>
        <p:grpSpPr bwMode="auto">
          <a:xfrm>
            <a:off x="5375275" y="4724400"/>
            <a:ext cx="587375" cy="828675"/>
            <a:chOff x="3928" y="1416"/>
            <a:chExt cx="370" cy="522"/>
          </a:xfrm>
        </p:grpSpPr>
        <p:sp>
          <p:nvSpPr>
            <p:cNvPr id="77924" name="Text Box 217"/>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25" name="Text Box 218"/>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26" name="Line 219"/>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27" name="Line 220"/>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25" name="Group 236"/>
          <p:cNvGrpSpPr>
            <a:grpSpLocks/>
          </p:cNvGrpSpPr>
          <p:nvPr/>
        </p:nvGrpSpPr>
        <p:grpSpPr bwMode="auto">
          <a:xfrm>
            <a:off x="4305300" y="2247900"/>
            <a:ext cx="587375" cy="828675"/>
            <a:chOff x="3928" y="1416"/>
            <a:chExt cx="370" cy="522"/>
          </a:xfrm>
        </p:grpSpPr>
        <p:sp>
          <p:nvSpPr>
            <p:cNvPr id="77920" name="Text Box 237"/>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21" name="Text Box 238"/>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22" name="Line 239"/>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23" name="Line 240"/>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26" name="Group 241"/>
          <p:cNvGrpSpPr>
            <a:grpSpLocks/>
          </p:cNvGrpSpPr>
          <p:nvPr/>
        </p:nvGrpSpPr>
        <p:grpSpPr bwMode="auto">
          <a:xfrm>
            <a:off x="4840288" y="2247900"/>
            <a:ext cx="587375" cy="828675"/>
            <a:chOff x="3928" y="1416"/>
            <a:chExt cx="370" cy="522"/>
          </a:xfrm>
        </p:grpSpPr>
        <p:sp>
          <p:nvSpPr>
            <p:cNvPr id="77916" name="Text Box 242"/>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17" name="Text Box 243"/>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18" name="Line 244"/>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19" name="Line 245"/>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27" name="Group 246"/>
          <p:cNvGrpSpPr>
            <a:grpSpLocks/>
          </p:cNvGrpSpPr>
          <p:nvPr/>
        </p:nvGrpSpPr>
        <p:grpSpPr bwMode="auto">
          <a:xfrm>
            <a:off x="5381625" y="2247900"/>
            <a:ext cx="587375" cy="828675"/>
            <a:chOff x="3928" y="1416"/>
            <a:chExt cx="370" cy="522"/>
          </a:xfrm>
        </p:grpSpPr>
        <p:sp>
          <p:nvSpPr>
            <p:cNvPr id="77912" name="Text Box 247"/>
            <p:cNvSpPr txBox="1">
              <a:spLocks noChangeArrowheads="1"/>
            </p:cNvSpPr>
            <p:nvPr/>
          </p:nvSpPr>
          <p:spPr bwMode="auto">
            <a:xfrm>
              <a:off x="3929" y="1416"/>
              <a:ext cx="369" cy="522"/>
            </a:xfrm>
            <a:prstGeom prst="rect">
              <a:avLst/>
            </a:prstGeom>
            <a:solidFill>
              <a:schemeClr val="accent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13" name="Text Box 248"/>
            <p:cNvSpPr txBox="1">
              <a:spLocks noChangeArrowheads="1"/>
            </p:cNvSpPr>
            <p:nvPr/>
          </p:nvSpPr>
          <p:spPr bwMode="auto">
            <a:xfrm>
              <a:off x="4006" y="1511"/>
              <a:ext cx="216" cy="333"/>
            </a:xfrm>
            <a:prstGeom prst="rect">
              <a:avLst/>
            </a:prstGeom>
            <a:solidFill>
              <a:srgbClr val="00FFFF"/>
            </a:solidFill>
            <a:ln w="9525">
              <a:solidFill>
                <a:schemeClr val="tx1"/>
              </a:solidFill>
              <a:miter lim="800000"/>
              <a:headEnd/>
              <a:tailEnd/>
            </a:ln>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700">
                <a:solidFill>
                  <a:schemeClr val="accent1"/>
                </a:solidFill>
              </a:endParaRPr>
            </a:p>
            <a:p>
              <a:pPr eaLnBrk="1" hangingPunct="1">
                <a:spcBef>
                  <a:spcPct val="50000"/>
                </a:spcBef>
              </a:pPr>
              <a:endParaRPr lang="en-US" altLang="ja-JP" sz="700">
                <a:solidFill>
                  <a:schemeClr val="accent1"/>
                </a:solidFill>
              </a:endParaRPr>
            </a:p>
            <a:p>
              <a:pPr eaLnBrk="1" hangingPunct="1">
                <a:spcBef>
                  <a:spcPct val="50000"/>
                </a:spcBef>
              </a:pPr>
              <a:endParaRPr lang="ja-JP" altLang="en-US" sz="700">
                <a:solidFill>
                  <a:schemeClr val="accent1"/>
                </a:solidFill>
              </a:endParaRPr>
            </a:p>
          </p:txBody>
        </p:sp>
        <p:sp>
          <p:nvSpPr>
            <p:cNvPr id="77914" name="Line 249"/>
            <p:cNvSpPr>
              <a:spLocks noChangeShapeType="1"/>
            </p:cNvSpPr>
            <p:nvPr/>
          </p:nvSpPr>
          <p:spPr bwMode="auto">
            <a:xfrm>
              <a:off x="3929" y="145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77915" name="Line 250"/>
            <p:cNvSpPr>
              <a:spLocks noChangeShapeType="1"/>
            </p:cNvSpPr>
            <p:nvPr/>
          </p:nvSpPr>
          <p:spPr bwMode="auto">
            <a:xfrm>
              <a:off x="3928" y="1903"/>
              <a:ext cx="369" cy="0"/>
            </a:xfrm>
            <a:prstGeom prst="line">
              <a:avLst/>
            </a:prstGeom>
            <a:noFill/>
            <a:ln w="57150">
              <a:solidFill>
                <a:srgbClr val="00FF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28" name="Group 190"/>
          <p:cNvGrpSpPr>
            <a:grpSpLocks/>
          </p:cNvGrpSpPr>
          <p:nvPr/>
        </p:nvGrpSpPr>
        <p:grpSpPr bwMode="auto">
          <a:xfrm>
            <a:off x="5918200" y="3071813"/>
            <a:ext cx="349250" cy="828675"/>
            <a:chOff x="3719" y="1932"/>
            <a:chExt cx="220" cy="522"/>
          </a:xfrm>
        </p:grpSpPr>
        <p:sp>
          <p:nvSpPr>
            <p:cNvPr id="77909" name="Text Box 187"/>
            <p:cNvSpPr txBox="1">
              <a:spLocks noChangeArrowheads="1"/>
            </p:cNvSpPr>
            <p:nvPr/>
          </p:nvSpPr>
          <p:spPr bwMode="auto">
            <a:xfrm>
              <a:off x="3719" y="1932"/>
              <a:ext cx="220" cy="522"/>
            </a:xfrm>
            <a:prstGeom prst="rect">
              <a:avLst/>
            </a:prstGeom>
            <a:solidFill>
              <a:srgbClr val="FFCC99">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10" name="AutoShape 188"/>
            <p:cNvSpPr>
              <a:spLocks/>
            </p:cNvSpPr>
            <p:nvPr/>
          </p:nvSpPr>
          <p:spPr bwMode="auto">
            <a:xfrm>
              <a:off x="3720" y="1970"/>
              <a:ext cx="69" cy="450"/>
            </a:xfrm>
            <a:prstGeom prst="rightBracket">
              <a:avLst>
                <a:gd name="adj" fmla="val 54348"/>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sp>
          <p:nvSpPr>
            <p:cNvPr id="77911" name="AutoShape 189"/>
            <p:cNvSpPr>
              <a:spLocks/>
            </p:cNvSpPr>
            <p:nvPr/>
          </p:nvSpPr>
          <p:spPr bwMode="auto">
            <a:xfrm rot="10800000">
              <a:off x="3868" y="1970"/>
              <a:ext cx="71" cy="450"/>
            </a:xfrm>
            <a:prstGeom prst="rightBracket">
              <a:avLst>
                <a:gd name="adj" fmla="val 52817"/>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grpSp>
      <p:grpSp>
        <p:nvGrpSpPr>
          <p:cNvPr id="29" name="Group 185"/>
          <p:cNvGrpSpPr>
            <a:grpSpLocks/>
          </p:cNvGrpSpPr>
          <p:nvPr/>
        </p:nvGrpSpPr>
        <p:grpSpPr bwMode="auto">
          <a:xfrm>
            <a:off x="5916613" y="2247900"/>
            <a:ext cx="349250" cy="828675"/>
            <a:chOff x="3414" y="1361"/>
            <a:chExt cx="220" cy="522"/>
          </a:xfrm>
        </p:grpSpPr>
        <p:sp>
          <p:nvSpPr>
            <p:cNvPr id="77906" name="Text Box 179"/>
            <p:cNvSpPr txBox="1">
              <a:spLocks noChangeArrowheads="1"/>
            </p:cNvSpPr>
            <p:nvPr/>
          </p:nvSpPr>
          <p:spPr bwMode="auto">
            <a:xfrm>
              <a:off x="3414" y="1361"/>
              <a:ext cx="220" cy="522"/>
            </a:xfrm>
            <a:prstGeom prst="rect">
              <a:avLst/>
            </a:prstGeom>
            <a:solidFill>
              <a:srgbClr val="FFCC99">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07" name="AutoShape 183"/>
            <p:cNvSpPr>
              <a:spLocks/>
            </p:cNvSpPr>
            <p:nvPr/>
          </p:nvSpPr>
          <p:spPr bwMode="auto">
            <a:xfrm>
              <a:off x="3415" y="1403"/>
              <a:ext cx="69" cy="450"/>
            </a:xfrm>
            <a:prstGeom prst="rightBracket">
              <a:avLst>
                <a:gd name="adj" fmla="val 54348"/>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sp>
          <p:nvSpPr>
            <p:cNvPr id="77908" name="AutoShape 184"/>
            <p:cNvSpPr>
              <a:spLocks/>
            </p:cNvSpPr>
            <p:nvPr/>
          </p:nvSpPr>
          <p:spPr bwMode="auto">
            <a:xfrm rot="10800000">
              <a:off x="3563" y="1401"/>
              <a:ext cx="71" cy="450"/>
            </a:xfrm>
            <a:prstGeom prst="rightBracket">
              <a:avLst>
                <a:gd name="adj" fmla="val 52817"/>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grpSp>
      <p:grpSp>
        <p:nvGrpSpPr>
          <p:cNvPr id="30" name="Group 270"/>
          <p:cNvGrpSpPr>
            <a:grpSpLocks/>
          </p:cNvGrpSpPr>
          <p:nvPr/>
        </p:nvGrpSpPr>
        <p:grpSpPr bwMode="auto">
          <a:xfrm>
            <a:off x="5916613" y="3898900"/>
            <a:ext cx="349250" cy="828675"/>
            <a:chOff x="3719" y="1932"/>
            <a:chExt cx="220" cy="522"/>
          </a:xfrm>
        </p:grpSpPr>
        <p:sp>
          <p:nvSpPr>
            <p:cNvPr id="77903" name="Text Box 271"/>
            <p:cNvSpPr txBox="1">
              <a:spLocks noChangeArrowheads="1"/>
            </p:cNvSpPr>
            <p:nvPr/>
          </p:nvSpPr>
          <p:spPr bwMode="auto">
            <a:xfrm>
              <a:off x="3719" y="1932"/>
              <a:ext cx="220" cy="522"/>
            </a:xfrm>
            <a:prstGeom prst="rect">
              <a:avLst/>
            </a:prstGeom>
            <a:solidFill>
              <a:srgbClr val="FFCC99">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04" name="AutoShape 272"/>
            <p:cNvSpPr>
              <a:spLocks/>
            </p:cNvSpPr>
            <p:nvPr/>
          </p:nvSpPr>
          <p:spPr bwMode="auto">
            <a:xfrm>
              <a:off x="3720" y="1970"/>
              <a:ext cx="69" cy="450"/>
            </a:xfrm>
            <a:prstGeom prst="rightBracket">
              <a:avLst>
                <a:gd name="adj" fmla="val 54348"/>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sp>
          <p:nvSpPr>
            <p:cNvPr id="77905" name="AutoShape 273"/>
            <p:cNvSpPr>
              <a:spLocks/>
            </p:cNvSpPr>
            <p:nvPr/>
          </p:nvSpPr>
          <p:spPr bwMode="auto">
            <a:xfrm rot="10800000">
              <a:off x="3868" y="1970"/>
              <a:ext cx="71" cy="450"/>
            </a:xfrm>
            <a:prstGeom prst="rightBracket">
              <a:avLst>
                <a:gd name="adj" fmla="val 52817"/>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grpSp>
      <p:grpSp>
        <p:nvGrpSpPr>
          <p:cNvPr id="31" name="Group 274"/>
          <p:cNvGrpSpPr>
            <a:grpSpLocks/>
          </p:cNvGrpSpPr>
          <p:nvPr/>
        </p:nvGrpSpPr>
        <p:grpSpPr bwMode="auto">
          <a:xfrm>
            <a:off x="5916613" y="4724400"/>
            <a:ext cx="349250" cy="828675"/>
            <a:chOff x="3719" y="1932"/>
            <a:chExt cx="220" cy="522"/>
          </a:xfrm>
        </p:grpSpPr>
        <p:sp>
          <p:nvSpPr>
            <p:cNvPr id="77900" name="Text Box 275"/>
            <p:cNvSpPr txBox="1">
              <a:spLocks noChangeArrowheads="1"/>
            </p:cNvSpPr>
            <p:nvPr/>
          </p:nvSpPr>
          <p:spPr bwMode="auto">
            <a:xfrm>
              <a:off x="3719" y="1932"/>
              <a:ext cx="220" cy="522"/>
            </a:xfrm>
            <a:prstGeom prst="rect">
              <a:avLst/>
            </a:prstGeom>
            <a:solidFill>
              <a:srgbClr val="FFCC99">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901" name="AutoShape 276"/>
            <p:cNvSpPr>
              <a:spLocks/>
            </p:cNvSpPr>
            <p:nvPr/>
          </p:nvSpPr>
          <p:spPr bwMode="auto">
            <a:xfrm>
              <a:off x="3720" y="1970"/>
              <a:ext cx="69" cy="450"/>
            </a:xfrm>
            <a:prstGeom prst="rightBracket">
              <a:avLst>
                <a:gd name="adj" fmla="val 54348"/>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sp>
          <p:nvSpPr>
            <p:cNvPr id="77902" name="AutoShape 277"/>
            <p:cNvSpPr>
              <a:spLocks/>
            </p:cNvSpPr>
            <p:nvPr/>
          </p:nvSpPr>
          <p:spPr bwMode="auto">
            <a:xfrm rot="10800000">
              <a:off x="3868" y="1970"/>
              <a:ext cx="71" cy="450"/>
            </a:xfrm>
            <a:prstGeom prst="rightBracket">
              <a:avLst>
                <a:gd name="adj" fmla="val 52817"/>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grpSp>
      <p:grpSp>
        <p:nvGrpSpPr>
          <p:cNvPr id="62912" name="Group 282"/>
          <p:cNvGrpSpPr>
            <a:grpSpLocks/>
          </p:cNvGrpSpPr>
          <p:nvPr/>
        </p:nvGrpSpPr>
        <p:grpSpPr bwMode="auto">
          <a:xfrm>
            <a:off x="7845425" y="3070225"/>
            <a:ext cx="349250" cy="828675"/>
            <a:chOff x="3719" y="1932"/>
            <a:chExt cx="220" cy="522"/>
          </a:xfrm>
        </p:grpSpPr>
        <p:sp>
          <p:nvSpPr>
            <p:cNvPr id="77897" name="Text Box 283"/>
            <p:cNvSpPr txBox="1">
              <a:spLocks noChangeArrowheads="1"/>
            </p:cNvSpPr>
            <p:nvPr/>
          </p:nvSpPr>
          <p:spPr bwMode="auto">
            <a:xfrm>
              <a:off x="3719" y="1932"/>
              <a:ext cx="220" cy="522"/>
            </a:xfrm>
            <a:prstGeom prst="rect">
              <a:avLst/>
            </a:prstGeom>
            <a:solidFill>
              <a:srgbClr val="FFCC99">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898" name="AutoShape 284"/>
            <p:cNvSpPr>
              <a:spLocks/>
            </p:cNvSpPr>
            <p:nvPr/>
          </p:nvSpPr>
          <p:spPr bwMode="auto">
            <a:xfrm>
              <a:off x="3720" y="1970"/>
              <a:ext cx="69" cy="450"/>
            </a:xfrm>
            <a:prstGeom prst="rightBracket">
              <a:avLst>
                <a:gd name="adj" fmla="val 54348"/>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sp>
          <p:nvSpPr>
            <p:cNvPr id="77899" name="AutoShape 285"/>
            <p:cNvSpPr>
              <a:spLocks/>
            </p:cNvSpPr>
            <p:nvPr/>
          </p:nvSpPr>
          <p:spPr bwMode="auto">
            <a:xfrm rot="10800000">
              <a:off x="3868" y="1970"/>
              <a:ext cx="71" cy="450"/>
            </a:xfrm>
            <a:prstGeom prst="rightBracket">
              <a:avLst>
                <a:gd name="adj" fmla="val 52817"/>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grpSp>
      <p:grpSp>
        <p:nvGrpSpPr>
          <p:cNvPr id="62913" name="Group 286"/>
          <p:cNvGrpSpPr>
            <a:grpSpLocks/>
          </p:cNvGrpSpPr>
          <p:nvPr/>
        </p:nvGrpSpPr>
        <p:grpSpPr bwMode="auto">
          <a:xfrm>
            <a:off x="7843838" y="2246313"/>
            <a:ext cx="349250" cy="828675"/>
            <a:chOff x="3414" y="1361"/>
            <a:chExt cx="220" cy="522"/>
          </a:xfrm>
        </p:grpSpPr>
        <p:sp>
          <p:nvSpPr>
            <p:cNvPr id="77894" name="Text Box 287"/>
            <p:cNvSpPr txBox="1">
              <a:spLocks noChangeArrowheads="1"/>
            </p:cNvSpPr>
            <p:nvPr/>
          </p:nvSpPr>
          <p:spPr bwMode="auto">
            <a:xfrm>
              <a:off x="3414" y="1361"/>
              <a:ext cx="220" cy="522"/>
            </a:xfrm>
            <a:prstGeom prst="rect">
              <a:avLst/>
            </a:prstGeom>
            <a:solidFill>
              <a:srgbClr val="FFCC99">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895" name="AutoShape 288"/>
            <p:cNvSpPr>
              <a:spLocks/>
            </p:cNvSpPr>
            <p:nvPr/>
          </p:nvSpPr>
          <p:spPr bwMode="auto">
            <a:xfrm>
              <a:off x="3415" y="1403"/>
              <a:ext cx="69" cy="450"/>
            </a:xfrm>
            <a:prstGeom prst="rightBracket">
              <a:avLst>
                <a:gd name="adj" fmla="val 54348"/>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sp>
          <p:nvSpPr>
            <p:cNvPr id="77896" name="AutoShape 289"/>
            <p:cNvSpPr>
              <a:spLocks/>
            </p:cNvSpPr>
            <p:nvPr/>
          </p:nvSpPr>
          <p:spPr bwMode="auto">
            <a:xfrm rot="10800000">
              <a:off x="3563" y="1401"/>
              <a:ext cx="71" cy="450"/>
            </a:xfrm>
            <a:prstGeom prst="rightBracket">
              <a:avLst>
                <a:gd name="adj" fmla="val 52817"/>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grpSp>
      <p:grpSp>
        <p:nvGrpSpPr>
          <p:cNvPr id="62914" name="Group 294"/>
          <p:cNvGrpSpPr>
            <a:grpSpLocks/>
          </p:cNvGrpSpPr>
          <p:nvPr/>
        </p:nvGrpSpPr>
        <p:grpSpPr bwMode="auto">
          <a:xfrm>
            <a:off x="7843838" y="3897313"/>
            <a:ext cx="349250" cy="828675"/>
            <a:chOff x="3719" y="1932"/>
            <a:chExt cx="220" cy="522"/>
          </a:xfrm>
        </p:grpSpPr>
        <p:sp>
          <p:nvSpPr>
            <p:cNvPr id="77891" name="Text Box 295"/>
            <p:cNvSpPr txBox="1">
              <a:spLocks noChangeArrowheads="1"/>
            </p:cNvSpPr>
            <p:nvPr/>
          </p:nvSpPr>
          <p:spPr bwMode="auto">
            <a:xfrm>
              <a:off x="3719" y="1932"/>
              <a:ext cx="220" cy="522"/>
            </a:xfrm>
            <a:prstGeom prst="rect">
              <a:avLst/>
            </a:prstGeom>
            <a:solidFill>
              <a:srgbClr val="FFCC99">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892" name="AutoShape 296"/>
            <p:cNvSpPr>
              <a:spLocks/>
            </p:cNvSpPr>
            <p:nvPr/>
          </p:nvSpPr>
          <p:spPr bwMode="auto">
            <a:xfrm>
              <a:off x="3720" y="1970"/>
              <a:ext cx="69" cy="450"/>
            </a:xfrm>
            <a:prstGeom prst="rightBracket">
              <a:avLst>
                <a:gd name="adj" fmla="val 54348"/>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sp>
          <p:nvSpPr>
            <p:cNvPr id="77893" name="AutoShape 297"/>
            <p:cNvSpPr>
              <a:spLocks/>
            </p:cNvSpPr>
            <p:nvPr/>
          </p:nvSpPr>
          <p:spPr bwMode="auto">
            <a:xfrm rot="10800000">
              <a:off x="3868" y="1970"/>
              <a:ext cx="71" cy="450"/>
            </a:xfrm>
            <a:prstGeom prst="rightBracket">
              <a:avLst>
                <a:gd name="adj" fmla="val 52817"/>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grpSp>
      <p:grpSp>
        <p:nvGrpSpPr>
          <p:cNvPr id="62915" name="Group 298"/>
          <p:cNvGrpSpPr>
            <a:grpSpLocks/>
          </p:cNvGrpSpPr>
          <p:nvPr/>
        </p:nvGrpSpPr>
        <p:grpSpPr bwMode="auto">
          <a:xfrm>
            <a:off x="7843838" y="4722813"/>
            <a:ext cx="349250" cy="828675"/>
            <a:chOff x="3719" y="1932"/>
            <a:chExt cx="220" cy="522"/>
          </a:xfrm>
        </p:grpSpPr>
        <p:sp>
          <p:nvSpPr>
            <p:cNvPr id="77888" name="Text Box 299"/>
            <p:cNvSpPr txBox="1">
              <a:spLocks noChangeArrowheads="1"/>
            </p:cNvSpPr>
            <p:nvPr/>
          </p:nvSpPr>
          <p:spPr bwMode="auto">
            <a:xfrm>
              <a:off x="3719" y="1932"/>
              <a:ext cx="220" cy="522"/>
            </a:xfrm>
            <a:prstGeom prst="rect">
              <a:avLst/>
            </a:prstGeom>
            <a:solidFill>
              <a:srgbClr val="FFCC99">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889" name="AutoShape 300"/>
            <p:cNvSpPr>
              <a:spLocks/>
            </p:cNvSpPr>
            <p:nvPr/>
          </p:nvSpPr>
          <p:spPr bwMode="auto">
            <a:xfrm>
              <a:off x="3720" y="1970"/>
              <a:ext cx="69" cy="450"/>
            </a:xfrm>
            <a:prstGeom prst="rightBracket">
              <a:avLst>
                <a:gd name="adj" fmla="val 54348"/>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sp>
          <p:nvSpPr>
            <p:cNvPr id="77890" name="AutoShape 301"/>
            <p:cNvSpPr>
              <a:spLocks/>
            </p:cNvSpPr>
            <p:nvPr/>
          </p:nvSpPr>
          <p:spPr bwMode="auto">
            <a:xfrm rot="10800000">
              <a:off x="3868" y="1970"/>
              <a:ext cx="71" cy="450"/>
            </a:xfrm>
            <a:prstGeom prst="rightBracket">
              <a:avLst>
                <a:gd name="adj" fmla="val 52817"/>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grpSp>
      <p:grpSp>
        <p:nvGrpSpPr>
          <p:cNvPr id="62916" name="Group 306"/>
          <p:cNvGrpSpPr>
            <a:grpSpLocks/>
          </p:cNvGrpSpPr>
          <p:nvPr/>
        </p:nvGrpSpPr>
        <p:grpSpPr bwMode="auto">
          <a:xfrm>
            <a:off x="3995738" y="3071813"/>
            <a:ext cx="349250" cy="828675"/>
            <a:chOff x="3719" y="1932"/>
            <a:chExt cx="220" cy="522"/>
          </a:xfrm>
        </p:grpSpPr>
        <p:sp>
          <p:nvSpPr>
            <p:cNvPr id="77885" name="Text Box 307"/>
            <p:cNvSpPr txBox="1">
              <a:spLocks noChangeArrowheads="1"/>
            </p:cNvSpPr>
            <p:nvPr/>
          </p:nvSpPr>
          <p:spPr bwMode="auto">
            <a:xfrm>
              <a:off x="3719" y="1932"/>
              <a:ext cx="220" cy="522"/>
            </a:xfrm>
            <a:prstGeom prst="rect">
              <a:avLst/>
            </a:prstGeom>
            <a:solidFill>
              <a:srgbClr val="FFCC99">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886" name="AutoShape 308"/>
            <p:cNvSpPr>
              <a:spLocks/>
            </p:cNvSpPr>
            <p:nvPr/>
          </p:nvSpPr>
          <p:spPr bwMode="auto">
            <a:xfrm>
              <a:off x="3720" y="1970"/>
              <a:ext cx="69" cy="450"/>
            </a:xfrm>
            <a:prstGeom prst="rightBracket">
              <a:avLst>
                <a:gd name="adj" fmla="val 54348"/>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sp>
          <p:nvSpPr>
            <p:cNvPr id="77887" name="AutoShape 309"/>
            <p:cNvSpPr>
              <a:spLocks/>
            </p:cNvSpPr>
            <p:nvPr/>
          </p:nvSpPr>
          <p:spPr bwMode="auto">
            <a:xfrm rot="10800000">
              <a:off x="3868" y="1970"/>
              <a:ext cx="71" cy="450"/>
            </a:xfrm>
            <a:prstGeom prst="rightBracket">
              <a:avLst>
                <a:gd name="adj" fmla="val 52817"/>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grpSp>
      <p:grpSp>
        <p:nvGrpSpPr>
          <p:cNvPr id="62917" name="Group 310"/>
          <p:cNvGrpSpPr>
            <a:grpSpLocks/>
          </p:cNvGrpSpPr>
          <p:nvPr/>
        </p:nvGrpSpPr>
        <p:grpSpPr bwMode="auto">
          <a:xfrm>
            <a:off x="3994150" y="2247900"/>
            <a:ext cx="349250" cy="828675"/>
            <a:chOff x="3414" y="1361"/>
            <a:chExt cx="220" cy="522"/>
          </a:xfrm>
        </p:grpSpPr>
        <p:sp>
          <p:nvSpPr>
            <p:cNvPr id="77882" name="Text Box 311"/>
            <p:cNvSpPr txBox="1">
              <a:spLocks noChangeArrowheads="1"/>
            </p:cNvSpPr>
            <p:nvPr/>
          </p:nvSpPr>
          <p:spPr bwMode="auto">
            <a:xfrm>
              <a:off x="3414" y="1361"/>
              <a:ext cx="220" cy="522"/>
            </a:xfrm>
            <a:prstGeom prst="rect">
              <a:avLst/>
            </a:prstGeom>
            <a:solidFill>
              <a:srgbClr val="FFCC99">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883" name="AutoShape 312"/>
            <p:cNvSpPr>
              <a:spLocks/>
            </p:cNvSpPr>
            <p:nvPr/>
          </p:nvSpPr>
          <p:spPr bwMode="auto">
            <a:xfrm>
              <a:off x="3415" y="1403"/>
              <a:ext cx="69" cy="450"/>
            </a:xfrm>
            <a:prstGeom prst="rightBracket">
              <a:avLst>
                <a:gd name="adj" fmla="val 54348"/>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sp>
          <p:nvSpPr>
            <p:cNvPr id="77884" name="AutoShape 313"/>
            <p:cNvSpPr>
              <a:spLocks/>
            </p:cNvSpPr>
            <p:nvPr/>
          </p:nvSpPr>
          <p:spPr bwMode="auto">
            <a:xfrm rot="10800000">
              <a:off x="3563" y="1401"/>
              <a:ext cx="71" cy="450"/>
            </a:xfrm>
            <a:prstGeom prst="rightBracket">
              <a:avLst>
                <a:gd name="adj" fmla="val 52817"/>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grpSp>
      <p:grpSp>
        <p:nvGrpSpPr>
          <p:cNvPr id="62918" name="Group 318"/>
          <p:cNvGrpSpPr>
            <a:grpSpLocks/>
          </p:cNvGrpSpPr>
          <p:nvPr/>
        </p:nvGrpSpPr>
        <p:grpSpPr bwMode="auto">
          <a:xfrm>
            <a:off x="3994150" y="3898900"/>
            <a:ext cx="349250" cy="828675"/>
            <a:chOff x="3719" y="1932"/>
            <a:chExt cx="220" cy="522"/>
          </a:xfrm>
        </p:grpSpPr>
        <p:sp>
          <p:nvSpPr>
            <p:cNvPr id="77879" name="Text Box 319"/>
            <p:cNvSpPr txBox="1">
              <a:spLocks noChangeArrowheads="1"/>
            </p:cNvSpPr>
            <p:nvPr/>
          </p:nvSpPr>
          <p:spPr bwMode="auto">
            <a:xfrm>
              <a:off x="3719" y="1932"/>
              <a:ext cx="220" cy="522"/>
            </a:xfrm>
            <a:prstGeom prst="rect">
              <a:avLst/>
            </a:prstGeom>
            <a:solidFill>
              <a:srgbClr val="FFCC99">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880" name="AutoShape 320"/>
            <p:cNvSpPr>
              <a:spLocks/>
            </p:cNvSpPr>
            <p:nvPr/>
          </p:nvSpPr>
          <p:spPr bwMode="auto">
            <a:xfrm>
              <a:off x="3720" y="1970"/>
              <a:ext cx="69" cy="450"/>
            </a:xfrm>
            <a:prstGeom prst="rightBracket">
              <a:avLst>
                <a:gd name="adj" fmla="val 54348"/>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sp>
          <p:nvSpPr>
            <p:cNvPr id="77881" name="AutoShape 321"/>
            <p:cNvSpPr>
              <a:spLocks/>
            </p:cNvSpPr>
            <p:nvPr/>
          </p:nvSpPr>
          <p:spPr bwMode="auto">
            <a:xfrm rot="10800000">
              <a:off x="3868" y="1970"/>
              <a:ext cx="71" cy="450"/>
            </a:xfrm>
            <a:prstGeom prst="rightBracket">
              <a:avLst>
                <a:gd name="adj" fmla="val 52817"/>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grpSp>
      <p:grpSp>
        <p:nvGrpSpPr>
          <p:cNvPr id="62919" name="Group 322"/>
          <p:cNvGrpSpPr>
            <a:grpSpLocks/>
          </p:cNvGrpSpPr>
          <p:nvPr/>
        </p:nvGrpSpPr>
        <p:grpSpPr bwMode="auto">
          <a:xfrm>
            <a:off x="3994150" y="4724400"/>
            <a:ext cx="349250" cy="828675"/>
            <a:chOff x="3719" y="1932"/>
            <a:chExt cx="220" cy="522"/>
          </a:xfrm>
        </p:grpSpPr>
        <p:sp>
          <p:nvSpPr>
            <p:cNvPr id="77876" name="Text Box 323"/>
            <p:cNvSpPr txBox="1">
              <a:spLocks noChangeArrowheads="1"/>
            </p:cNvSpPr>
            <p:nvPr/>
          </p:nvSpPr>
          <p:spPr bwMode="auto">
            <a:xfrm>
              <a:off x="3719" y="1932"/>
              <a:ext cx="220" cy="522"/>
            </a:xfrm>
            <a:prstGeom prst="rect">
              <a:avLst/>
            </a:prstGeom>
            <a:solidFill>
              <a:srgbClr val="FFCC99">
                <a:alpha val="7490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spcBef>
                  <a:spcPct val="50000"/>
                </a:spcBef>
              </a:pPr>
              <a:endParaRPr lang="en-US" altLang="ja-JP" sz="1400">
                <a:solidFill>
                  <a:schemeClr val="accent1"/>
                </a:solidFill>
              </a:endParaRPr>
            </a:p>
            <a:p>
              <a:pPr eaLnBrk="1" hangingPunct="1">
                <a:spcBef>
                  <a:spcPct val="50000"/>
                </a:spcBef>
              </a:pPr>
              <a:endParaRPr lang="en-US" altLang="ja-JP" sz="1400">
                <a:solidFill>
                  <a:schemeClr val="accent1"/>
                </a:solidFill>
              </a:endParaRPr>
            </a:p>
            <a:p>
              <a:pPr eaLnBrk="1" hangingPunct="1">
                <a:spcBef>
                  <a:spcPct val="50000"/>
                </a:spcBef>
              </a:pPr>
              <a:endParaRPr lang="ja-JP" altLang="en-US" sz="900">
                <a:solidFill>
                  <a:schemeClr val="accent1"/>
                </a:solidFill>
              </a:endParaRPr>
            </a:p>
          </p:txBody>
        </p:sp>
        <p:sp>
          <p:nvSpPr>
            <p:cNvPr id="77877" name="AutoShape 324"/>
            <p:cNvSpPr>
              <a:spLocks/>
            </p:cNvSpPr>
            <p:nvPr/>
          </p:nvSpPr>
          <p:spPr bwMode="auto">
            <a:xfrm>
              <a:off x="3720" y="1970"/>
              <a:ext cx="69" cy="450"/>
            </a:xfrm>
            <a:prstGeom prst="rightBracket">
              <a:avLst>
                <a:gd name="adj" fmla="val 54348"/>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sp>
          <p:nvSpPr>
            <p:cNvPr id="77878" name="AutoShape 325"/>
            <p:cNvSpPr>
              <a:spLocks/>
            </p:cNvSpPr>
            <p:nvPr/>
          </p:nvSpPr>
          <p:spPr bwMode="auto">
            <a:xfrm rot="10800000">
              <a:off x="3868" y="1970"/>
              <a:ext cx="71" cy="450"/>
            </a:xfrm>
            <a:prstGeom prst="rightBracket">
              <a:avLst>
                <a:gd name="adj" fmla="val 52817"/>
              </a:avLst>
            </a:prstGeom>
            <a:noFill/>
            <a:ln w="4762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grpSp>
      <p:sp>
        <p:nvSpPr>
          <p:cNvPr id="77871" name="Rectangle 460"/>
          <p:cNvSpPr>
            <a:spLocks noChangeArrowheads="1"/>
          </p:cNvSpPr>
          <p:nvPr/>
        </p:nvSpPr>
        <p:spPr bwMode="auto">
          <a:xfrm>
            <a:off x="206375" y="1549400"/>
            <a:ext cx="2720975" cy="24145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ja-JP" altLang="en-US"/>
          </a:p>
        </p:txBody>
      </p:sp>
      <p:pic>
        <p:nvPicPr>
          <p:cNvPr id="62925" name="Picture 461" descr="DSCN3320"/>
          <p:cNvPicPr>
            <a:picLocks noChangeAspect="1" noChangeArrowheads="1"/>
          </p:cNvPicPr>
          <p:nvPr/>
        </p:nvPicPr>
        <p:blipFill>
          <a:blip r:embed="rId3">
            <a:extLst>
              <a:ext uri="{28A0092B-C50C-407E-A947-70E740481C1C}">
                <a14:useLocalDpi xmlns:a14="http://schemas.microsoft.com/office/drawing/2010/main" val="0"/>
              </a:ext>
            </a:extLst>
          </a:blip>
          <a:srcRect l="9573" t="9535" r="19263" b="3998"/>
          <a:stretch>
            <a:fillRect/>
          </a:stretch>
        </p:blipFill>
        <p:spPr bwMode="auto">
          <a:xfrm>
            <a:off x="419100" y="4194175"/>
            <a:ext cx="2667000" cy="2430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927" name="Line 463"/>
          <p:cNvSpPr>
            <a:spLocks noChangeShapeType="1"/>
          </p:cNvSpPr>
          <p:nvPr/>
        </p:nvSpPr>
        <p:spPr bwMode="auto">
          <a:xfrm flipH="1">
            <a:off x="1511300" y="3914775"/>
            <a:ext cx="2655888" cy="122396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p>
        </p:txBody>
      </p:sp>
      <p:sp>
        <p:nvSpPr>
          <p:cNvPr id="77874" name="テキスト ボックス 192"/>
          <p:cNvSpPr txBox="1">
            <a:spLocks noChangeArrowheads="1"/>
          </p:cNvSpPr>
          <p:nvPr/>
        </p:nvSpPr>
        <p:spPr bwMode="auto">
          <a:xfrm>
            <a:off x="2089150" y="236538"/>
            <a:ext cx="59626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800" u="sng">
                <a:latin typeface="Arial Unicode MS" charset="0"/>
              </a:rPr>
              <a:t>Stitching Exposure for Large Sensor</a:t>
            </a:r>
            <a:endParaRPr lang="ja-JP" altLang="en-US" sz="2800" u="sng">
              <a:latin typeface="Arial Unicode MS" charset="0"/>
            </a:endParaRPr>
          </a:p>
        </p:txBody>
      </p:sp>
      <p:sp>
        <p:nvSpPr>
          <p:cNvPr id="3" name="スライド番号プレースホルダー 2"/>
          <p:cNvSpPr>
            <a:spLocks noGrp="1"/>
          </p:cNvSpPr>
          <p:nvPr>
            <p:ph type="sldNum" sz="quarter" idx="12"/>
          </p:nvPr>
        </p:nvSpPr>
        <p:spPr/>
        <p:txBody>
          <a:bodyPr/>
          <a:lstStyle/>
          <a:p>
            <a:pPr>
              <a:defRPr/>
            </a:pPr>
            <a:fld id="{0DFA7CFE-F964-8A47-9273-69940FF44D37}" type="slidenum">
              <a:rPr lang="ja-JP" altLang="en-US" smtClean="0"/>
              <a:pPr>
                <a:defRPr/>
              </a:pPr>
              <a:t>20</a:t>
            </a:fld>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90"/>
                                        </p:tgtEl>
                                        <p:attrNameLst>
                                          <p:attrName>style.visibility</p:attrName>
                                        </p:attrNameLst>
                                      </p:cBhvr>
                                      <p:to>
                                        <p:strVal val="visible"/>
                                      </p:to>
                                    </p:set>
                                    <p:animEffect transition="in" filter="blinds(horizontal)">
                                      <p:cBhvr>
                                        <p:cTn id="7" dur="500"/>
                                        <p:tgtEl>
                                          <p:spTgt spid="62490"/>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ox(in)">
                                      <p:cBhvr>
                                        <p:cTn id="11" dur="500"/>
                                        <p:tgtEl>
                                          <p:spTgt spid="22"/>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500"/>
                                        <p:tgtEl>
                                          <p:spTgt spid="23"/>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ox(in)">
                                      <p:cBhvr>
                                        <p:cTn id="19" dur="500"/>
                                        <p:tgtEl>
                                          <p:spTgt spid="24"/>
                                        </p:tgtEl>
                                      </p:cBhvr>
                                    </p:animEffect>
                                  </p:childTnLst>
                                </p:cTn>
                              </p:par>
                            </p:childTnLst>
                          </p:cTn>
                        </p:par>
                        <p:par>
                          <p:cTn id="20" fill="hold" nodeType="afterGroup">
                            <p:stCondLst>
                              <p:cond delay="2000"/>
                            </p:stCondLst>
                            <p:childTnLst>
                              <p:par>
                                <p:cTn id="21" presetID="4"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par>
                          <p:cTn id="24" fill="hold" nodeType="afterGroup">
                            <p:stCondLst>
                              <p:cond delay="2500"/>
                            </p:stCondLst>
                            <p:childTnLst>
                              <p:par>
                                <p:cTn id="25" presetID="4" presetClass="entr" presetSubtype="16"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par>
                          <p:cTn id="28" fill="hold" nodeType="afterGroup">
                            <p:stCondLst>
                              <p:cond delay="3000"/>
                            </p:stCondLst>
                            <p:childTnLst>
                              <p:par>
                                <p:cTn id="29" presetID="4"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par>
                          <p:cTn id="32" fill="hold" nodeType="afterGroup">
                            <p:stCondLst>
                              <p:cond delay="3500"/>
                            </p:stCondLst>
                            <p:childTnLst>
                              <p:par>
                                <p:cTn id="33" presetID="4"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in)">
                                      <p:cBhvr>
                                        <p:cTn id="35" dur="500"/>
                                        <p:tgtEl>
                                          <p:spTgt spid="12"/>
                                        </p:tgtEl>
                                      </p:cBhvr>
                                    </p:animEffect>
                                  </p:childTnLst>
                                </p:cTn>
                              </p:par>
                            </p:childTnLst>
                          </p:cTn>
                        </p:par>
                        <p:par>
                          <p:cTn id="36" fill="hold" nodeType="afterGroup">
                            <p:stCondLst>
                              <p:cond delay="4000"/>
                            </p:stCondLst>
                            <p:childTnLst>
                              <p:par>
                                <p:cTn id="37" presetID="4" presetClass="entr" presetSubtype="16"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childTnLst>
                          </p:cTn>
                        </p:par>
                        <p:par>
                          <p:cTn id="40" fill="hold" nodeType="afterGroup">
                            <p:stCondLst>
                              <p:cond delay="4500"/>
                            </p:stCondLst>
                            <p:childTnLst>
                              <p:par>
                                <p:cTn id="41" presetID="4"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ox(in)">
                                      <p:cBhvr>
                                        <p:cTn id="43" dur="500"/>
                                        <p:tgtEl>
                                          <p:spTgt spid="10"/>
                                        </p:tgtEl>
                                      </p:cBhvr>
                                    </p:animEffect>
                                  </p:childTnLst>
                                </p:cTn>
                              </p:par>
                            </p:childTnLst>
                          </p:cTn>
                        </p:par>
                        <p:par>
                          <p:cTn id="44" fill="hold" nodeType="afterGroup">
                            <p:stCondLst>
                              <p:cond delay="5000"/>
                            </p:stCondLst>
                            <p:childTnLst>
                              <p:par>
                                <p:cTn id="45" presetID="4"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ox(in)">
                                      <p:cBhvr>
                                        <p:cTn id="47" dur="500"/>
                                        <p:tgtEl>
                                          <p:spTgt spid="21"/>
                                        </p:tgtEl>
                                      </p:cBhvr>
                                    </p:animEffect>
                                  </p:childTnLst>
                                </p:cTn>
                              </p:par>
                              <p:par>
                                <p:cTn id="48" presetID="4"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ox(in)">
                                      <p:cBhvr>
                                        <p:cTn id="50" dur="500"/>
                                        <p:tgtEl>
                                          <p:spTgt spid="20"/>
                                        </p:tgtEl>
                                      </p:cBhvr>
                                    </p:animEffect>
                                  </p:childTnLst>
                                </p:cTn>
                              </p:par>
                              <p:par>
                                <p:cTn id="51" presetID="4" presetClass="entr" presetSubtype="16"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ox(in)">
                                      <p:cBhvr>
                                        <p:cTn id="53" dur="500"/>
                                        <p:tgtEl>
                                          <p:spTgt spid="19"/>
                                        </p:tgtEl>
                                      </p:cBhvr>
                                    </p:animEffect>
                                  </p:childTnLst>
                                </p:cTn>
                              </p:par>
                            </p:childTnLst>
                          </p:cTn>
                        </p:par>
                        <p:par>
                          <p:cTn id="54" fill="hold" nodeType="afterGroup">
                            <p:stCondLst>
                              <p:cond delay="5500"/>
                            </p:stCondLst>
                            <p:childTnLst>
                              <p:par>
                                <p:cTn id="55" presetID="4" presetClass="entr" presetSubtype="16"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ox(in)">
                                      <p:cBhvr>
                                        <p:cTn id="57" dur="500"/>
                                        <p:tgtEl>
                                          <p:spTgt spid="16"/>
                                        </p:tgtEl>
                                      </p:cBhvr>
                                    </p:animEffect>
                                  </p:childTnLst>
                                </p:cTn>
                              </p:par>
                              <p:par>
                                <p:cTn id="58" presetID="4" presetClass="entr" presetSubtype="16"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ox(in)">
                                      <p:cBhvr>
                                        <p:cTn id="60" dur="500"/>
                                        <p:tgtEl>
                                          <p:spTgt spid="17"/>
                                        </p:tgtEl>
                                      </p:cBhvr>
                                    </p:animEffect>
                                  </p:childTnLst>
                                </p:cTn>
                              </p:par>
                              <p:par>
                                <p:cTn id="61" presetID="4"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ox(in)">
                                      <p:cBhvr>
                                        <p:cTn id="63" dur="500"/>
                                        <p:tgtEl>
                                          <p:spTgt spid="18"/>
                                        </p:tgtEl>
                                      </p:cBhvr>
                                    </p:animEffect>
                                  </p:childTnLst>
                                </p:cTn>
                              </p:par>
                            </p:childTnLst>
                          </p:cTn>
                        </p:par>
                        <p:par>
                          <p:cTn id="64" fill="hold" nodeType="afterGroup">
                            <p:stCondLst>
                              <p:cond delay="6000"/>
                            </p:stCondLst>
                            <p:childTnLst>
                              <p:par>
                                <p:cTn id="65" presetID="4" presetClass="entr" presetSubtype="16"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box(in)">
                                      <p:cBhvr>
                                        <p:cTn id="67" dur="500"/>
                                        <p:tgtEl>
                                          <p:spTgt spid="7"/>
                                        </p:tgtEl>
                                      </p:cBhvr>
                                    </p:animEffect>
                                  </p:childTnLst>
                                </p:cTn>
                              </p:par>
                              <p:par>
                                <p:cTn id="68" presetID="4" presetClass="entr" presetSubtype="16"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ox(in)">
                                      <p:cBhvr>
                                        <p:cTn id="70" dur="500"/>
                                        <p:tgtEl>
                                          <p:spTgt spid="8"/>
                                        </p:tgtEl>
                                      </p:cBhvr>
                                    </p:animEffect>
                                  </p:childTnLst>
                                </p:cTn>
                              </p:par>
                              <p:par>
                                <p:cTn id="71" presetID="4" presetClass="entr" presetSubtype="16"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box(in)">
                                      <p:cBhvr>
                                        <p:cTn id="73" dur="500"/>
                                        <p:tgtEl>
                                          <p:spTgt spid="9"/>
                                        </p:tgtEl>
                                      </p:cBhvr>
                                    </p:animEffect>
                                  </p:childTnLst>
                                </p:cTn>
                              </p:par>
                            </p:childTnLst>
                          </p:cTn>
                        </p:par>
                        <p:par>
                          <p:cTn id="74" fill="hold" nodeType="afterGroup">
                            <p:stCondLst>
                              <p:cond delay="6500"/>
                            </p:stCondLst>
                            <p:childTnLst>
                              <p:par>
                                <p:cTn id="75" presetID="4" presetClass="entr" presetSubtype="16"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box(in)">
                                      <p:cBhvr>
                                        <p:cTn id="77" dur="500"/>
                                        <p:tgtEl>
                                          <p:spTgt spid="6"/>
                                        </p:tgtEl>
                                      </p:cBhvr>
                                    </p:animEffect>
                                  </p:childTnLst>
                                </p:cTn>
                              </p:par>
                              <p:par>
                                <p:cTn id="78" presetID="4"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box(in)">
                                      <p:cBhvr>
                                        <p:cTn id="80" dur="500"/>
                                        <p:tgtEl>
                                          <p:spTgt spid="5"/>
                                        </p:tgtEl>
                                      </p:cBhvr>
                                    </p:animEffect>
                                  </p:childTnLst>
                                </p:cTn>
                              </p:par>
                              <p:par>
                                <p:cTn id="81" presetID="4" presetClass="entr" presetSubtype="16" fill="hold" nodeType="with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box(in)">
                                      <p:cBhvr>
                                        <p:cTn id="83" dur="500"/>
                                        <p:tgtEl>
                                          <p:spTgt spid="4"/>
                                        </p:tgtEl>
                                      </p:cBhvr>
                                    </p:animEffect>
                                  </p:childTnLst>
                                </p:cTn>
                              </p:par>
                            </p:childTnLst>
                          </p:cTn>
                        </p:par>
                        <p:par>
                          <p:cTn id="84" fill="hold" nodeType="afterGroup">
                            <p:stCondLst>
                              <p:cond delay="7000"/>
                            </p:stCondLst>
                            <p:childTnLst>
                              <p:par>
                                <p:cTn id="85" presetID="4" presetClass="entr" presetSubtype="16"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ox(in)">
                                      <p:cBhvr>
                                        <p:cTn id="87" dur="500"/>
                                        <p:tgtEl>
                                          <p:spTgt spid="27"/>
                                        </p:tgtEl>
                                      </p:cBhvr>
                                    </p:animEffect>
                                  </p:childTnLst>
                                </p:cTn>
                              </p:par>
                              <p:par>
                                <p:cTn id="88" presetID="4" presetClass="entr" presetSubtype="16"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box(in)">
                                      <p:cBhvr>
                                        <p:cTn id="90" dur="500"/>
                                        <p:tgtEl>
                                          <p:spTgt spid="26"/>
                                        </p:tgtEl>
                                      </p:cBhvr>
                                    </p:animEffect>
                                  </p:childTnLst>
                                </p:cTn>
                              </p:par>
                              <p:par>
                                <p:cTn id="91" presetID="4" presetClass="entr" presetSubtype="16"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box(in)">
                                      <p:cBhvr>
                                        <p:cTn id="93" dur="500"/>
                                        <p:tgtEl>
                                          <p:spTgt spid="2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xit" presetSubtype="10" fill="hold" grpId="1" nodeType="clickEffect">
                                  <p:stCondLst>
                                    <p:cond delay="0"/>
                                  </p:stCondLst>
                                  <p:childTnLst>
                                    <p:animEffect transition="out" filter="blinds(horizontal)">
                                      <p:cBhvr>
                                        <p:cTn id="97" dur="500"/>
                                        <p:tgtEl>
                                          <p:spTgt spid="62490"/>
                                        </p:tgtEl>
                                      </p:cBhvr>
                                    </p:animEffect>
                                    <p:set>
                                      <p:cBhvr>
                                        <p:cTn id="98" dur="1" fill="hold">
                                          <p:stCondLst>
                                            <p:cond delay="499"/>
                                          </p:stCondLst>
                                        </p:cTn>
                                        <p:tgtEl>
                                          <p:spTgt spid="62490"/>
                                        </p:tgtEl>
                                        <p:attrNameLst>
                                          <p:attrName>style.visibility</p:attrName>
                                        </p:attrNameLst>
                                      </p:cBhvr>
                                      <p:to>
                                        <p:strVal val="hidden"/>
                                      </p:to>
                                    </p:set>
                                  </p:childTnLst>
                                </p:cTn>
                              </p:par>
                            </p:childTnLst>
                          </p:cTn>
                        </p:par>
                        <p:par>
                          <p:cTn id="99" fill="hold" nodeType="afterGroup">
                            <p:stCondLst>
                              <p:cond delay="500"/>
                            </p:stCondLst>
                            <p:childTnLst>
                              <p:par>
                                <p:cTn id="100" presetID="3" presetClass="entr" presetSubtype="10" fill="hold" grpId="0" nodeType="afterEffect">
                                  <p:stCondLst>
                                    <p:cond delay="0"/>
                                  </p:stCondLst>
                                  <p:childTnLst>
                                    <p:set>
                                      <p:cBhvr>
                                        <p:cTn id="101" dur="1" fill="hold">
                                          <p:stCondLst>
                                            <p:cond delay="0"/>
                                          </p:stCondLst>
                                        </p:cTn>
                                        <p:tgtEl>
                                          <p:spTgt spid="62489"/>
                                        </p:tgtEl>
                                        <p:attrNameLst>
                                          <p:attrName>style.visibility</p:attrName>
                                        </p:attrNameLst>
                                      </p:cBhvr>
                                      <p:to>
                                        <p:strVal val="visible"/>
                                      </p:to>
                                    </p:set>
                                    <p:animEffect transition="in" filter="blinds(horizontal)">
                                      <p:cBhvr>
                                        <p:cTn id="102" dur="500"/>
                                        <p:tgtEl>
                                          <p:spTgt spid="62489"/>
                                        </p:tgtEl>
                                      </p:cBhvr>
                                    </p:animEffect>
                                  </p:childTnLst>
                                </p:cTn>
                              </p:par>
                            </p:childTnLst>
                          </p:cTn>
                        </p:par>
                        <p:par>
                          <p:cTn id="103" fill="hold" nodeType="afterGroup">
                            <p:stCondLst>
                              <p:cond delay="1000"/>
                            </p:stCondLst>
                            <p:childTnLst>
                              <p:par>
                                <p:cTn id="104" presetID="4" presetClass="entr" presetSubtype="16" fill="hold" nodeType="afterEffect">
                                  <p:stCondLst>
                                    <p:cond delay="0"/>
                                  </p:stCondLst>
                                  <p:childTnLst>
                                    <p:set>
                                      <p:cBhvr>
                                        <p:cTn id="105" dur="1" fill="hold">
                                          <p:stCondLst>
                                            <p:cond delay="0"/>
                                          </p:stCondLst>
                                        </p:cTn>
                                        <p:tgtEl>
                                          <p:spTgt spid="62919"/>
                                        </p:tgtEl>
                                        <p:attrNameLst>
                                          <p:attrName>style.visibility</p:attrName>
                                        </p:attrNameLst>
                                      </p:cBhvr>
                                      <p:to>
                                        <p:strVal val="visible"/>
                                      </p:to>
                                    </p:set>
                                    <p:animEffect transition="in" filter="box(in)">
                                      <p:cBhvr>
                                        <p:cTn id="106" dur="500"/>
                                        <p:tgtEl>
                                          <p:spTgt spid="62919"/>
                                        </p:tgtEl>
                                      </p:cBhvr>
                                    </p:animEffect>
                                  </p:childTnLst>
                                </p:cTn>
                              </p:par>
                            </p:childTnLst>
                          </p:cTn>
                        </p:par>
                        <p:par>
                          <p:cTn id="107" fill="hold" nodeType="afterGroup">
                            <p:stCondLst>
                              <p:cond delay="1500"/>
                            </p:stCondLst>
                            <p:childTnLst>
                              <p:par>
                                <p:cTn id="108" presetID="4" presetClass="entr" presetSubtype="16"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box(in)">
                                      <p:cBhvr>
                                        <p:cTn id="110" dur="500"/>
                                        <p:tgtEl>
                                          <p:spTgt spid="31"/>
                                        </p:tgtEl>
                                      </p:cBhvr>
                                    </p:animEffect>
                                  </p:childTnLst>
                                </p:cTn>
                              </p:par>
                            </p:childTnLst>
                          </p:cTn>
                        </p:par>
                        <p:par>
                          <p:cTn id="111" fill="hold" nodeType="afterGroup">
                            <p:stCondLst>
                              <p:cond delay="2000"/>
                            </p:stCondLst>
                            <p:childTnLst>
                              <p:par>
                                <p:cTn id="112" presetID="4" presetClass="entr" presetSubtype="16" fill="hold" nodeType="afterEffect">
                                  <p:stCondLst>
                                    <p:cond delay="0"/>
                                  </p:stCondLst>
                                  <p:childTnLst>
                                    <p:set>
                                      <p:cBhvr>
                                        <p:cTn id="113" dur="1" fill="hold">
                                          <p:stCondLst>
                                            <p:cond delay="0"/>
                                          </p:stCondLst>
                                        </p:cTn>
                                        <p:tgtEl>
                                          <p:spTgt spid="62915"/>
                                        </p:tgtEl>
                                        <p:attrNameLst>
                                          <p:attrName>style.visibility</p:attrName>
                                        </p:attrNameLst>
                                      </p:cBhvr>
                                      <p:to>
                                        <p:strVal val="visible"/>
                                      </p:to>
                                    </p:set>
                                    <p:animEffect transition="in" filter="box(in)">
                                      <p:cBhvr>
                                        <p:cTn id="114" dur="500"/>
                                        <p:tgtEl>
                                          <p:spTgt spid="62915"/>
                                        </p:tgtEl>
                                      </p:cBhvr>
                                    </p:animEffect>
                                  </p:childTnLst>
                                </p:cTn>
                              </p:par>
                            </p:childTnLst>
                          </p:cTn>
                        </p:par>
                        <p:par>
                          <p:cTn id="115" fill="hold" nodeType="afterGroup">
                            <p:stCondLst>
                              <p:cond delay="2500"/>
                            </p:stCondLst>
                            <p:childTnLst>
                              <p:par>
                                <p:cTn id="116" presetID="4" presetClass="entr" presetSubtype="16" fill="hold" nodeType="afterEffect">
                                  <p:stCondLst>
                                    <p:cond delay="0"/>
                                  </p:stCondLst>
                                  <p:childTnLst>
                                    <p:set>
                                      <p:cBhvr>
                                        <p:cTn id="117" dur="1" fill="hold">
                                          <p:stCondLst>
                                            <p:cond delay="0"/>
                                          </p:stCondLst>
                                        </p:cTn>
                                        <p:tgtEl>
                                          <p:spTgt spid="62914"/>
                                        </p:tgtEl>
                                        <p:attrNameLst>
                                          <p:attrName>style.visibility</p:attrName>
                                        </p:attrNameLst>
                                      </p:cBhvr>
                                      <p:to>
                                        <p:strVal val="visible"/>
                                      </p:to>
                                    </p:set>
                                    <p:animEffect transition="in" filter="box(in)">
                                      <p:cBhvr>
                                        <p:cTn id="118" dur="500"/>
                                        <p:tgtEl>
                                          <p:spTgt spid="62914"/>
                                        </p:tgtEl>
                                      </p:cBhvr>
                                    </p:animEffect>
                                  </p:childTnLst>
                                </p:cTn>
                              </p:par>
                            </p:childTnLst>
                          </p:cTn>
                        </p:par>
                        <p:par>
                          <p:cTn id="119" fill="hold" nodeType="afterGroup">
                            <p:stCondLst>
                              <p:cond delay="3000"/>
                            </p:stCondLst>
                            <p:childTnLst>
                              <p:par>
                                <p:cTn id="120" presetID="4" presetClass="entr" presetSubtype="16" fill="hold" nodeType="after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box(in)">
                                      <p:cBhvr>
                                        <p:cTn id="122" dur="500"/>
                                        <p:tgtEl>
                                          <p:spTgt spid="30"/>
                                        </p:tgtEl>
                                      </p:cBhvr>
                                    </p:animEffect>
                                  </p:childTnLst>
                                </p:cTn>
                              </p:par>
                            </p:childTnLst>
                          </p:cTn>
                        </p:par>
                        <p:par>
                          <p:cTn id="123" fill="hold" nodeType="afterGroup">
                            <p:stCondLst>
                              <p:cond delay="3500"/>
                            </p:stCondLst>
                            <p:childTnLst>
                              <p:par>
                                <p:cTn id="124" presetID="4" presetClass="entr" presetSubtype="16" fill="hold" nodeType="afterEffect">
                                  <p:stCondLst>
                                    <p:cond delay="0"/>
                                  </p:stCondLst>
                                  <p:childTnLst>
                                    <p:set>
                                      <p:cBhvr>
                                        <p:cTn id="125" dur="1" fill="hold">
                                          <p:stCondLst>
                                            <p:cond delay="0"/>
                                          </p:stCondLst>
                                        </p:cTn>
                                        <p:tgtEl>
                                          <p:spTgt spid="62918"/>
                                        </p:tgtEl>
                                        <p:attrNameLst>
                                          <p:attrName>style.visibility</p:attrName>
                                        </p:attrNameLst>
                                      </p:cBhvr>
                                      <p:to>
                                        <p:strVal val="visible"/>
                                      </p:to>
                                    </p:set>
                                    <p:animEffect transition="in" filter="box(in)">
                                      <p:cBhvr>
                                        <p:cTn id="126" dur="500"/>
                                        <p:tgtEl>
                                          <p:spTgt spid="62918"/>
                                        </p:tgtEl>
                                      </p:cBhvr>
                                    </p:animEffect>
                                  </p:childTnLst>
                                </p:cTn>
                              </p:par>
                            </p:childTnLst>
                          </p:cTn>
                        </p:par>
                        <p:par>
                          <p:cTn id="127" fill="hold" nodeType="afterGroup">
                            <p:stCondLst>
                              <p:cond delay="4000"/>
                            </p:stCondLst>
                            <p:childTnLst>
                              <p:par>
                                <p:cTn id="128" presetID="4" presetClass="entr" presetSubtype="16" fill="hold" nodeType="afterEffect">
                                  <p:stCondLst>
                                    <p:cond delay="0"/>
                                  </p:stCondLst>
                                  <p:childTnLst>
                                    <p:set>
                                      <p:cBhvr>
                                        <p:cTn id="129" dur="1" fill="hold">
                                          <p:stCondLst>
                                            <p:cond delay="0"/>
                                          </p:stCondLst>
                                        </p:cTn>
                                        <p:tgtEl>
                                          <p:spTgt spid="62916"/>
                                        </p:tgtEl>
                                        <p:attrNameLst>
                                          <p:attrName>style.visibility</p:attrName>
                                        </p:attrNameLst>
                                      </p:cBhvr>
                                      <p:to>
                                        <p:strVal val="visible"/>
                                      </p:to>
                                    </p:set>
                                    <p:animEffect transition="in" filter="box(in)">
                                      <p:cBhvr>
                                        <p:cTn id="130" dur="500"/>
                                        <p:tgtEl>
                                          <p:spTgt spid="62916"/>
                                        </p:tgtEl>
                                      </p:cBhvr>
                                    </p:animEffect>
                                  </p:childTnLst>
                                </p:cTn>
                              </p:par>
                            </p:childTnLst>
                          </p:cTn>
                        </p:par>
                        <p:par>
                          <p:cTn id="131" fill="hold" nodeType="afterGroup">
                            <p:stCondLst>
                              <p:cond delay="4500"/>
                            </p:stCondLst>
                            <p:childTnLst>
                              <p:par>
                                <p:cTn id="132" presetID="4" presetClass="entr" presetSubtype="16" fill="hold" nodeType="after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box(in)">
                                      <p:cBhvr>
                                        <p:cTn id="134" dur="500"/>
                                        <p:tgtEl>
                                          <p:spTgt spid="28"/>
                                        </p:tgtEl>
                                      </p:cBhvr>
                                    </p:animEffect>
                                  </p:childTnLst>
                                </p:cTn>
                              </p:par>
                            </p:childTnLst>
                          </p:cTn>
                        </p:par>
                        <p:par>
                          <p:cTn id="135" fill="hold" nodeType="afterGroup">
                            <p:stCondLst>
                              <p:cond delay="5000"/>
                            </p:stCondLst>
                            <p:childTnLst>
                              <p:par>
                                <p:cTn id="136" presetID="4" presetClass="entr" presetSubtype="16" fill="hold" nodeType="afterEffect">
                                  <p:stCondLst>
                                    <p:cond delay="0"/>
                                  </p:stCondLst>
                                  <p:childTnLst>
                                    <p:set>
                                      <p:cBhvr>
                                        <p:cTn id="137" dur="1" fill="hold">
                                          <p:stCondLst>
                                            <p:cond delay="0"/>
                                          </p:stCondLst>
                                        </p:cTn>
                                        <p:tgtEl>
                                          <p:spTgt spid="62912"/>
                                        </p:tgtEl>
                                        <p:attrNameLst>
                                          <p:attrName>style.visibility</p:attrName>
                                        </p:attrNameLst>
                                      </p:cBhvr>
                                      <p:to>
                                        <p:strVal val="visible"/>
                                      </p:to>
                                    </p:set>
                                    <p:animEffect transition="in" filter="box(in)">
                                      <p:cBhvr>
                                        <p:cTn id="138" dur="500"/>
                                        <p:tgtEl>
                                          <p:spTgt spid="62912"/>
                                        </p:tgtEl>
                                      </p:cBhvr>
                                    </p:animEffect>
                                  </p:childTnLst>
                                </p:cTn>
                              </p:par>
                            </p:childTnLst>
                          </p:cTn>
                        </p:par>
                        <p:par>
                          <p:cTn id="139" fill="hold" nodeType="afterGroup">
                            <p:stCondLst>
                              <p:cond delay="5500"/>
                            </p:stCondLst>
                            <p:childTnLst>
                              <p:par>
                                <p:cTn id="140" presetID="4" presetClass="entr" presetSubtype="16" fill="hold" nodeType="afterEffect">
                                  <p:stCondLst>
                                    <p:cond delay="0"/>
                                  </p:stCondLst>
                                  <p:childTnLst>
                                    <p:set>
                                      <p:cBhvr>
                                        <p:cTn id="141" dur="1" fill="hold">
                                          <p:stCondLst>
                                            <p:cond delay="0"/>
                                          </p:stCondLst>
                                        </p:cTn>
                                        <p:tgtEl>
                                          <p:spTgt spid="62913"/>
                                        </p:tgtEl>
                                        <p:attrNameLst>
                                          <p:attrName>style.visibility</p:attrName>
                                        </p:attrNameLst>
                                      </p:cBhvr>
                                      <p:to>
                                        <p:strVal val="visible"/>
                                      </p:to>
                                    </p:set>
                                    <p:animEffect transition="in" filter="box(in)">
                                      <p:cBhvr>
                                        <p:cTn id="142" dur="500"/>
                                        <p:tgtEl>
                                          <p:spTgt spid="62913"/>
                                        </p:tgtEl>
                                      </p:cBhvr>
                                    </p:animEffect>
                                  </p:childTnLst>
                                </p:cTn>
                              </p:par>
                            </p:childTnLst>
                          </p:cTn>
                        </p:par>
                        <p:par>
                          <p:cTn id="143" fill="hold" nodeType="afterGroup">
                            <p:stCondLst>
                              <p:cond delay="6000"/>
                            </p:stCondLst>
                            <p:childTnLst>
                              <p:par>
                                <p:cTn id="144" presetID="4" presetClass="entr" presetSubtype="16" fill="hold" nodeType="afterEffect">
                                  <p:stCondLst>
                                    <p:cond delay="0"/>
                                  </p:stCondLst>
                                  <p:childTnLst>
                                    <p:set>
                                      <p:cBhvr>
                                        <p:cTn id="145" dur="1" fill="hold">
                                          <p:stCondLst>
                                            <p:cond delay="0"/>
                                          </p:stCondLst>
                                        </p:cTn>
                                        <p:tgtEl>
                                          <p:spTgt spid="29"/>
                                        </p:tgtEl>
                                        <p:attrNameLst>
                                          <p:attrName>style.visibility</p:attrName>
                                        </p:attrNameLst>
                                      </p:cBhvr>
                                      <p:to>
                                        <p:strVal val="visible"/>
                                      </p:to>
                                    </p:set>
                                    <p:animEffect transition="in" filter="box(in)">
                                      <p:cBhvr>
                                        <p:cTn id="146" dur="500"/>
                                        <p:tgtEl>
                                          <p:spTgt spid="29"/>
                                        </p:tgtEl>
                                      </p:cBhvr>
                                    </p:animEffect>
                                  </p:childTnLst>
                                </p:cTn>
                              </p:par>
                            </p:childTnLst>
                          </p:cTn>
                        </p:par>
                        <p:par>
                          <p:cTn id="147" fill="hold" nodeType="afterGroup">
                            <p:stCondLst>
                              <p:cond delay="6500"/>
                            </p:stCondLst>
                            <p:childTnLst>
                              <p:par>
                                <p:cTn id="148" presetID="4" presetClass="entr" presetSubtype="16" fill="hold" nodeType="afterEffect">
                                  <p:stCondLst>
                                    <p:cond delay="0"/>
                                  </p:stCondLst>
                                  <p:childTnLst>
                                    <p:set>
                                      <p:cBhvr>
                                        <p:cTn id="149" dur="1" fill="hold">
                                          <p:stCondLst>
                                            <p:cond delay="0"/>
                                          </p:stCondLst>
                                        </p:cTn>
                                        <p:tgtEl>
                                          <p:spTgt spid="62917"/>
                                        </p:tgtEl>
                                        <p:attrNameLst>
                                          <p:attrName>style.visibility</p:attrName>
                                        </p:attrNameLst>
                                      </p:cBhvr>
                                      <p:to>
                                        <p:strVal val="visible"/>
                                      </p:to>
                                    </p:set>
                                    <p:animEffect transition="in" filter="box(in)">
                                      <p:cBhvr>
                                        <p:cTn id="150" dur="500"/>
                                        <p:tgtEl>
                                          <p:spTgt spid="62917"/>
                                        </p:tgtEl>
                                      </p:cBhvr>
                                    </p:animEffect>
                                  </p:childTnLst>
                                </p:cTn>
                              </p:par>
                              <p:par>
                                <p:cTn id="151" presetID="2" presetClass="entr" presetSubtype="4" fill="hold" nodeType="withEffect">
                                  <p:stCondLst>
                                    <p:cond delay="0"/>
                                  </p:stCondLst>
                                  <p:childTnLst>
                                    <p:set>
                                      <p:cBhvr>
                                        <p:cTn id="152" dur="1" fill="hold">
                                          <p:stCondLst>
                                            <p:cond delay="0"/>
                                          </p:stCondLst>
                                        </p:cTn>
                                        <p:tgtEl>
                                          <p:spTgt spid="62925"/>
                                        </p:tgtEl>
                                        <p:attrNameLst>
                                          <p:attrName>style.visibility</p:attrName>
                                        </p:attrNameLst>
                                      </p:cBhvr>
                                      <p:to>
                                        <p:strVal val="visible"/>
                                      </p:to>
                                    </p:set>
                                    <p:anim calcmode="lin" valueType="num">
                                      <p:cBhvr additive="base">
                                        <p:cTn id="153" dur="500" fill="hold"/>
                                        <p:tgtEl>
                                          <p:spTgt spid="62925"/>
                                        </p:tgtEl>
                                        <p:attrNameLst>
                                          <p:attrName>ppt_x</p:attrName>
                                        </p:attrNameLst>
                                      </p:cBhvr>
                                      <p:tavLst>
                                        <p:tav tm="0">
                                          <p:val>
                                            <p:strVal val="#ppt_x"/>
                                          </p:val>
                                        </p:tav>
                                        <p:tav tm="100000">
                                          <p:val>
                                            <p:strVal val="#ppt_x"/>
                                          </p:val>
                                        </p:tav>
                                      </p:tavLst>
                                    </p:anim>
                                    <p:anim calcmode="lin" valueType="num">
                                      <p:cBhvr additive="base">
                                        <p:cTn id="154" dur="500" fill="hold"/>
                                        <p:tgtEl>
                                          <p:spTgt spid="62925"/>
                                        </p:tgtEl>
                                        <p:attrNameLst>
                                          <p:attrName>ppt_y</p:attrName>
                                        </p:attrNameLst>
                                      </p:cBhvr>
                                      <p:tavLst>
                                        <p:tav tm="0">
                                          <p:val>
                                            <p:strVal val="1+#ppt_h/2"/>
                                          </p:val>
                                        </p:tav>
                                        <p:tav tm="100000">
                                          <p:val>
                                            <p:strVal val="#ppt_y"/>
                                          </p:val>
                                        </p:tav>
                                      </p:tavLst>
                                    </p:anim>
                                  </p:childTnLst>
                                </p:cTn>
                              </p:par>
                              <p:par>
                                <p:cTn id="155" presetID="3" presetClass="entr" presetSubtype="10" fill="hold" grpId="0" nodeType="withEffect">
                                  <p:stCondLst>
                                    <p:cond delay="0"/>
                                  </p:stCondLst>
                                  <p:childTnLst>
                                    <p:set>
                                      <p:cBhvr>
                                        <p:cTn id="156" dur="1" fill="hold">
                                          <p:stCondLst>
                                            <p:cond delay="0"/>
                                          </p:stCondLst>
                                        </p:cTn>
                                        <p:tgtEl>
                                          <p:spTgt spid="62927"/>
                                        </p:tgtEl>
                                        <p:attrNameLst>
                                          <p:attrName>style.visibility</p:attrName>
                                        </p:attrNameLst>
                                      </p:cBhvr>
                                      <p:to>
                                        <p:strVal val="visible"/>
                                      </p:to>
                                    </p:set>
                                    <p:animEffect transition="in" filter="blinds(horizontal)">
                                      <p:cBhvr>
                                        <p:cTn id="157" dur="500"/>
                                        <p:tgtEl>
                                          <p:spTgt spid="62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9" grpId="0" animBg="1"/>
      <p:bldP spid="62490" grpId="0" animBg="1"/>
      <p:bldP spid="62490" grpId="1" animBg="1"/>
      <p:bldP spid="629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44450"/>
            <a:ext cx="8966200"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0DFA7CFE-F964-8A47-9273-69940FF44D37}" type="slidenum">
              <a:rPr lang="ja-JP" altLang="en-US" smtClean="0"/>
              <a:pPr>
                <a:defRPr/>
              </a:pPr>
              <a:t>21</a:t>
            </a:fld>
            <a:endParaRPr lang="ja-JP" altLang="en-US"/>
          </a:p>
        </p:txBody>
      </p:sp>
    </p:spTree>
    <p:extLst>
      <p:ext uri="{BB962C8B-B14F-4D97-AF65-F5344CB8AC3E}">
        <p14:creationId xmlns:p14="http://schemas.microsoft.com/office/powerpoint/2010/main" val="1315862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図 8" descr="Issu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84313"/>
            <a:ext cx="5830887" cy="3741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2" name="テキスト ボックス 82"/>
          <p:cNvSpPr txBox="1">
            <a:spLocks noChangeArrowheads="1"/>
          </p:cNvSpPr>
          <p:nvPr/>
        </p:nvSpPr>
        <p:spPr bwMode="auto">
          <a:xfrm>
            <a:off x="3203575" y="188913"/>
            <a:ext cx="3255963"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800" u="sng">
                <a:solidFill>
                  <a:srgbClr val="000000"/>
                </a:solidFill>
              </a:rPr>
              <a:t>Double SOI wafer</a:t>
            </a:r>
            <a:endParaRPr lang="ja-JP" altLang="en-US" sz="2800" u="sng">
              <a:solidFill>
                <a:srgbClr val="000000"/>
              </a:solidFill>
            </a:endParaRPr>
          </a:p>
        </p:txBody>
      </p:sp>
      <p:sp>
        <p:nvSpPr>
          <p:cNvPr id="8" name="テキスト ボックス 7"/>
          <p:cNvSpPr txBox="1">
            <a:spLocks noChangeArrowheads="1"/>
          </p:cNvSpPr>
          <p:nvPr/>
        </p:nvSpPr>
        <p:spPr bwMode="auto">
          <a:xfrm>
            <a:off x="323850" y="806450"/>
            <a:ext cx="8559800" cy="461963"/>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defRPr/>
            </a:pPr>
            <a:r>
              <a:rPr lang="en-US" altLang="ja-JP" smtClean="0">
                <a:solidFill>
                  <a:srgbClr val="000000"/>
                </a:solidFill>
                <a:latin typeface="Arial" charset="0"/>
              </a:rPr>
              <a:t>Sensor and Electronics are located very near. This cause ..</a:t>
            </a:r>
            <a:endParaRPr lang="ja-JP" altLang="en-US" smtClean="0">
              <a:solidFill>
                <a:srgbClr val="000000"/>
              </a:solidFill>
              <a:latin typeface="Arial" charset="0"/>
            </a:endParaRPr>
          </a:p>
        </p:txBody>
      </p:sp>
      <p:sp>
        <p:nvSpPr>
          <p:cNvPr id="10" name="テキスト ボックス 9"/>
          <p:cNvSpPr txBox="1">
            <a:spLocks noChangeArrowheads="1"/>
          </p:cNvSpPr>
          <p:nvPr/>
        </p:nvSpPr>
        <p:spPr bwMode="auto">
          <a:xfrm>
            <a:off x="611188" y="5957888"/>
            <a:ext cx="7561262" cy="708025"/>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defRPr/>
            </a:pPr>
            <a:r>
              <a:rPr lang="en-US" altLang="ja-JP" sz="2000" smtClean="0">
                <a:solidFill>
                  <a:srgbClr val="000000"/>
                </a:solidFill>
                <a:latin typeface="Arial" charset="0"/>
              </a:rPr>
              <a:t>Then we newly introduced additional conductive layer under the transistors to reduce all effects (</a:t>
            </a:r>
            <a:r>
              <a:rPr lang="en-US" altLang="ja-JP" sz="2000" smtClean="0">
                <a:solidFill>
                  <a:srgbClr val="000000"/>
                </a:solidFill>
                <a:latin typeface="Arial" charset="0"/>
                <a:sym typeface="Wingdings" charset="0"/>
              </a:rPr>
              <a:t> Double SOI)</a:t>
            </a:r>
            <a:r>
              <a:rPr lang="en-US" altLang="ja-JP" sz="2000" smtClean="0">
                <a:solidFill>
                  <a:srgbClr val="000000"/>
                </a:solidFill>
                <a:latin typeface="Arial" charset="0"/>
              </a:rPr>
              <a:t>.</a:t>
            </a:r>
            <a:endParaRPr lang="ja-JP" altLang="en-US" sz="2000" smtClean="0">
              <a:solidFill>
                <a:srgbClr val="000000"/>
              </a:solidFill>
              <a:latin typeface="Arial" charset="0"/>
            </a:endParaRPr>
          </a:p>
        </p:txBody>
      </p:sp>
      <p:sp>
        <p:nvSpPr>
          <p:cNvPr id="11" name="正方形/長方形 10"/>
          <p:cNvSpPr>
            <a:spLocks noChangeArrowheads="1"/>
          </p:cNvSpPr>
          <p:nvPr/>
        </p:nvSpPr>
        <p:spPr bwMode="auto">
          <a:xfrm>
            <a:off x="1331913" y="2735263"/>
            <a:ext cx="5832475" cy="46037"/>
          </a:xfrm>
          <a:prstGeom prst="rect">
            <a:avLst/>
          </a:prstGeom>
          <a:solidFill>
            <a:srgbClr val="C0504D"/>
          </a:solidFill>
          <a:ln w="9525">
            <a:solidFill>
              <a:schemeClr val="accent2"/>
            </a:solidFill>
            <a:miter lim="800000"/>
            <a:headEnd/>
            <a:tailEnd/>
          </a:ln>
          <a:effectLst>
            <a:outerShdw blurRad="63500" dist="23000" dir="5400000" rotWithShape="0">
              <a:srgbClr val="000000">
                <a:alpha val="34998"/>
              </a:srgbClr>
            </a:outerShdw>
          </a:effectLst>
        </p:spPr>
        <p:txBody>
          <a:bodyPr anchor="ctr"/>
          <a:lstStyle/>
          <a:p>
            <a:pPr algn="ctr">
              <a:defRPr/>
            </a:pPr>
            <a:endParaRPr lang="ja-JP" altLang="en-US">
              <a:solidFill>
                <a:srgbClr val="FFFFFF"/>
              </a:solidFill>
              <a:latin typeface="Arial" charset="0"/>
            </a:endParaRPr>
          </a:p>
        </p:txBody>
      </p:sp>
      <p:grpSp>
        <p:nvGrpSpPr>
          <p:cNvPr id="2" name="グループ化 12"/>
          <p:cNvGrpSpPr>
            <a:grpSpLocks/>
          </p:cNvGrpSpPr>
          <p:nvPr/>
        </p:nvGrpSpPr>
        <p:grpSpPr bwMode="auto">
          <a:xfrm>
            <a:off x="1331913" y="2781300"/>
            <a:ext cx="1562100" cy="401638"/>
            <a:chOff x="1209949" y="2924944"/>
            <a:chExt cx="1561851" cy="400110"/>
          </a:xfrm>
        </p:grpSpPr>
        <p:sp>
          <p:nvSpPr>
            <p:cNvPr id="9" name="角丸四角形 8"/>
            <p:cNvSpPr>
              <a:spLocks noChangeArrowheads="1"/>
            </p:cNvSpPr>
            <p:nvPr/>
          </p:nvSpPr>
          <p:spPr bwMode="auto">
            <a:xfrm>
              <a:off x="1619459" y="2997691"/>
              <a:ext cx="1152341" cy="143913"/>
            </a:xfrm>
            <a:prstGeom prst="roundRect">
              <a:avLst>
                <a:gd name="adj" fmla="val 16667"/>
              </a:avLst>
            </a:prstGeom>
            <a:solidFill>
              <a:srgbClr val="F16183"/>
            </a:solidFill>
            <a:ln>
              <a:noFill/>
            </a:ln>
            <a:effectLst>
              <a:outerShdw blurRad="63500" dist="23000" dir="5400000" rotWithShape="0">
                <a:srgbClr val="000000">
                  <a:alpha val="34998"/>
                </a:srgbClr>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defRPr/>
              </a:pPr>
              <a:endParaRPr lang="ja-JP" altLang="en-US">
                <a:solidFill>
                  <a:schemeClr val="lt1"/>
                </a:solidFill>
                <a:latin typeface="+mn-lt"/>
                <a:ea typeface="+mn-ea"/>
                <a:cs typeface="+mn-cs"/>
              </a:endParaRPr>
            </a:p>
          </p:txBody>
        </p:sp>
        <p:sp>
          <p:nvSpPr>
            <p:cNvPr id="51210" name="テキスト ボックス 11"/>
            <p:cNvSpPr txBox="1">
              <a:spLocks noChangeArrowheads="1"/>
            </p:cNvSpPr>
            <p:nvPr/>
          </p:nvSpPr>
          <p:spPr bwMode="auto">
            <a:xfrm>
              <a:off x="1209949" y="2924944"/>
              <a:ext cx="76976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a:latin typeface="Arial" charset="0"/>
                  <a:cs typeface="Arial" charset="0"/>
                </a:rPr>
                <a:t>BPW</a:t>
              </a:r>
              <a:endParaRPr lang="ja-JP" altLang="en-US" sz="2000">
                <a:latin typeface="Arial" charset="0"/>
                <a:cs typeface="Arial" charset="0"/>
              </a:endParaRPr>
            </a:p>
          </p:txBody>
        </p:sp>
      </p:grpSp>
      <p:sp>
        <p:nvSpPr>
          <p:cNvPr id="12" name="テキスト ボックス 11"/>
          <p:cNvSpPr txBox="1">
            <a:spLocks noChangeArrowheads="1"/>
          </p:cNvSpPr>
          <p:nvPr/>
        </p:nvSpPr>
        <p:spPr bwMode="auto">
          <a:xfrm>
            <a:off x="611188" y="5260975"/>
            <a:ext cx="7561262" cy="708025"/>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defRPr/>
            </a:pPr>
            <a:r>
              <a:rPr lang="en-US" altLang="ja-JP" sz="2000" smtClean="0">
                <a:solidFill>
                  <a:srgbClr val="000000"/>
                </a:solidFill>
                <a:latin typeface="Arial" charset="0"/>
              </a:rPr>
              <a:t>At first, we successfully  introduced BPW layer to remove the back gate effect.</a:t>
            </a:r>
            <a:endParaRPr lang="ja-JP" altLang="en-US" sz="2000" smtClean="0">
              <a:solidFill>
                <a:srgbClr val="000000"/>
              </a:solidFill>
              <a:latin typeface="Arial" charset="0"/>
            </a:endParaRPr>
          </a:p>
        </p:txBody>
      </p:sp>
      <p:sp>
        <p:nvSpPr>
          <p:cNvPr id="4" name="スライド番号プレースホルダー 3"/>
          <p:cNvSpPr>
            <a:spLocks noGrp="1"/>
          </p:cNvSpPr>
          <p:nvPr>
            <p:ph type="sldNum" sz="quarter" idx="10"/>
          </p:nvPr>
        </p:nvSpPr>
        <p:spPr/>
        <p:txBody>
          <a:bodyPr/>
          <a:lstStyle/>
          <a:p>
            <a:pPr>
              <a:defRPr/>
            </a:pPr>
            <a:fld id="{24486357-1B3B-7649-A5CE-6FF4964886ED}" type="slidenum">
              <a:rPr lang="ja-JP" altLang="en-US" smtClean="0"/>
              <a:pPr>
                <a:defRPr/>
              </a:pPr>
              <a:t>22</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5" name="Group 551"/>
          <p:cNvGrpSpPr>
            <a:grpSpLocks/>
          </p:cNvGrpSpPr>
          <p:nvPr/>
        </p:nvGrpSpPr>
        <p:grpSpPr bwMode="auto">
          <a:xfrm>
            <a:off x="611188" y="333375"/>
            <a:ext cx="7704137" cy="6075363"/>
            <a:chOff x="7167" y="22113"/>
            <a:chExt cx="4853" cy="3827"/>
          </a:xfrm>
        </p:grpSpPr>
        <p:pic>
          <p:nvPicPr>
            <p:cNvPr id="57353" name="Picture 5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 y="22113"/>
              <a:ext cx="4853" cy="3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54" name="Text Box 523"/>
            <p:cNvSpPr txBox="1">
              <a:spLocks noChangeArrowheads="1"/>
            </p:cNvSpPr>
            <p:nvPr/>
          </p:nvSpPr>
          <p:spPr bwMode="auto">
            <a:xfrm>
              <a:off x="7212" y="25635"/>
              <a:ext cx="419"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176713">
                <a:defRPr kumimoji="1" sz="2400">
                  <a:solidFill>
                    <a:schemeClr val="tx1"/>
                  </a:solidFill>
                  <a:latin typeface="Comic Sans MS" charset="0"/>
                  <a:ea typeface="ＭＳ Ｐゴシック" charset="0"/>
                  <a:cs typeface="ＭＳ Ｐゴシック" charset="0"/>
                </a:defRPr>
              </a:lvl1pPr>
              <a:lvl2pPr marL="742950" indent="-285750" defTabSz="4176713">
                <a:defRPr kumimoji="1" sz="2400">
                  <a:solidFill>
                    <a:schemeClr val="tx1"/>
                  </a:solidFill>
                  <a:latin typeface="Comic Sans MS" charset="0"/>
                  <a:ea typeface="ＭＳ Ｐゴシック" charset="0"/>
                </a:defRPr>
              </a:lvl2pPr>
              <a:lvl3pPr marL="1143000" indent="-228600" defTabSz="4176713">
                <a:defRPr kumimoji="1" sz="2400">
                  <a:solidFill>
                    <a:schemeClr val="tx1"/>
                  </a:solidFill>
                  <a:latin typeface="Comic Sans MS" charset="0"/>
                  <a:ea typeface="ＭＳ Ｐゴシック" charset="0"/>
                </a:defRPr>
              </a:lvl3pPr>
              <a:lvl4pPr marL="1600200" indent="-228600" defTabSz="4176713">
                <a:defRPr kumimoji="1" sz="2400">
                  <a:solidFill>
                    <a:schemeClr val="tx1"/>
                  </a:solidFill>
                  <a:latin typeface="Comic Sans MS" charset="0"/>
                  <a:ea typeface="ＭＳ Ｐゴシック" charset="0"/>
                </a:defRPr>
              </a:lvl4pPr>
              <a:lvl5pPr marL="2057400" indent="-228600" defTabSz="4176713">
                <a:defRPr kumimoji="1" sz="2400">
                  <a:solidFill>
                    <a:schemeClr val="tx1"/>
                  </a:solidFill>
                  <a:latin typeface="Comic Sans MS" charset="0"/>
                  <a:ea typeface="ＭＳ Ｐゴシック" charset="0"/>
                </a:defRPr>
              </a:lvl5pPr>
              <a:lvl6pPr marL="25146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b="1">
                  <a:solidFill>
                    <a:schemeClr val="bg1"/>
                  </a:solidFill>
                  <a:latin typeface="Arial" charset="0"/>
                </a:rPr>
                <a:t>Sub</a:t>
              </a:r>
            </a:p>
          </p:txBody>
        </p:sp>
        <p:sp>
          <p:nvSpPr>
            <p:cNvPr id="57355" name="Text Box 524"/>
            <p:cNvSpPr txBox="1">
              <a:spLocks noChangeArrowheads="1"/>
            </p:cNvSpPr>
            <p:nvPr/>
          </p:nvSpPr>
          <p:spPr bwMode="auto">
            <a:xfrm>
              <a:off x="9163" y="25574"/>
              <a:ext cx="956" cy="256"/>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defTabSz="4176713">
                <a:defRPr kumimoji="1" sz="2400">
                  <a:solidFill>
                    <a:schemeClr val="tx1"/>
                  </a:solidFill>
                  <a:latin typeface="Comic Sans MS" charset="0"/>
                  <a:ea typeface="ＭＳ Ｐゴシック" charset="0"/>
                  <a:cs typeface="ＭＳ Ｐゴシック" charset="0"/>
                </a:defRPr>
              </a:lvl1pPr>
              <a:lvl2pPr marL="742950" indent="-285750" defTabSz="4176713">
                <a:defRPr kumimoji="1" sz="2400">
                  <a:solidFill>
                    <a:schemeClr val="tx1"/>
                  </a:solidFill>
                  <a:latin typeface="Comic Sans MS" charset="0"/>
                  <a:ea typeface="ＭＳ Ｐゴシック" charset="0"/>
                </a:defRPr>
              </a:lvl2pPr>
              <a:lvl3pPr marL="1143000" indent="-228600" defTabSz="4176713">
                <a:defRPr kumimoji="1" sz="2400">
                  <a:solidFill>
                    <a:schemeClr val="tx1"/>
                  </a:solidFill>
                  <a:latin typeface="Comic Sans MS" charset="0"/>
                  <a:ea typeface="ＭＳ Ｐゴシック" charset="0"/>
                </a:defRPr>
              </a:lvl3pPr>
              <a:lvl4pPr marL="1600200" indent="-228600" defTabSz="4176713">
                <a:defRPr kumimoji="1" sz="2400">
                  <a:solidFill>
                    <a:schemeClr val="tx1"/>
                  </a:solidFill>
                  <a:latin typeface="Comic Sans MS" charset="0"/>
                  <a:ea typeface="ＭＳ Ｐゴシック" charset="0"/>
                </a:defRPr>
              </a:lvl4pPr>
              <a:lvl5pPr marL="2057400" indent="-228600" defTabSz="4176713">
                <a:defRPr kumimoji="1" sz="2400">
                  <a:solidFill>
                    <a:schemeClr val="tx1"/>
                  </a:solidFill>
                  <a:latin typeface="Comic Sans MS" charset="0"/>
                  <a:ea typeface="ＭＳ Ｐゴシック" charset="0"/>
                </a:defRPr>
              </a:lvl5pPr>
              <a:lvl6pPr marL="25146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b="1">
                  <a:solidFill>
                    <a:schemeClr val="bg1"/>
                  </a:solidFill>
                  <a:latin typeface="Arial" charset="0"/>
                </a:rPr>
                <a:t>Middle-SOI</a:t>
              </a:r>
            </a:p>
          </p:txBody>
        </p:sp>
        <p:sp>
          <p:nvSpPr>
            <p:cNvPr id="57356" name="Line 525"/>
            <p:cNvSpPr>
              <a:spLocks noChangeShapeType="1"/>
            </p:cNvSpPr>
            <p:nvPr/>
          </p:nvSpPr>
          <p:spPr bwMode="auto">
            <a:xfrm flipH="1" flipV="1">
              <a:off x="9027" y="25243"/>
              <a:ext cx="226" cy="317"/>
            </a:xfrm>
            <a:prstGeom prst="line">
              <a:avLst/>
            </a:prstGeom>
            <a:noFill/>
            <a:ln w="952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p>
          </p:txBody>
        </p:sp>
        <p:sp>
          <p:nvSpPr>
            <p:cNvPr id="57357" name="Line 526"/>
            <p:cNvSpPr>
              <a:spLocks noChangeShapeType="1"/>
            </p:cNvSpPr>
            <p:nvPr/>
          </p:nvSpPr>
          <p:spPr bwMode="auto">
            <a:xfrm flipV="1">
              <a:off x="10251" y="25243"/>
              <a:ext cx="1044" cy="362"/>
            </a:xfrm>
            <a:prstGeom prst="line">
              <a:avLst/>
            </a:prstGeom>
            <a:noFill/>
            <a:ln w="952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p>
          </p:txBody>
        </p:sp>
        <p:sp>
          <p:nvSpPr>
            <p:cNvPr id="57358" name="Text Box 527"/>
            <p:cNvSpPr txBox="1">
              <a:spLocks noChangeArrowheads="1"/>
            </p:cNvSpPr>
            <p:nvPr/>
          </p:nvSpPr>
          <p:spPr bwMode="auto">
            <a:xfrm>
              <a:off x="8709" y="24365"/>
              <a:ext cx="73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176713">
                <a:defRPr kumimoji="1" sz="2400">
                  <a:solidFill>
                    <a:schemeClr val="tx1"/>
                  </a:solidFill>
                  <a:latin typeface="Comic Sans MS" charset="0"/>
                  <a:ea typeface="ＭＳ Ｐゴシック" charset="0"/>
                  <a:cs typeface="ＭＳ Ｐゴシック" charset="0"/>
                </a:defRPr>
              </a:lvl1pPr>
              <a:lvl2pPr marL="742950" indent="-285750" defTabSz="4176713">
                <a:defRPr kumimoji="1" sz="2400">
                  <a:solidFill>
                    <a:schemeClr val="tx1"/>
                  </a:solidFill>
                  <a:latin typeface="Comic Sans MS" charset="0"/>
                  <a:ea typeface="ＭＳ Ｐゴシック" charset="0"/>
                </a:defRPr>
              </a:lvl2pPr>
              <a:lvl3pPr marL="1143000" indent="-228600" defTabSz="4176713">
                <a:defRPr kumimoji="1" sz="2400">
                  <a:solidFill>
                    <a:schemeClr val="tx1"/>
                  </a:solidFill>
                  <a:latin typeface="Comic Sans MS" charset="0"/>
                  <a:ea typeface="ＭＳ Ｐゴシック" charset="0"/>
                </a:defRPr>
              </a:lvl3pPr>
              <a:lvl4pPr marL="1600200" indent="-228600" defTabSz="4176713">
                <a:defRPr kumimoji="1" sz="2400">
                  <a:solidFill>
                    <a:schemeClr val="tx1"/>
                  </a:solidFill>
                  <a:latin typeface="Comic Sans MS" charset="0"/>
                  <a:ea typeface="ＭＳ Ｐゴシック" charset="0"/>
                </a:defRPr>
              </a:lvl4pPr>
              <a:lvl5pPr marL="2057400" indent="-228600" defTabSz="4176713">
                <a:defRPr kumimoji="1" sz="2400">
                  <a:solidFill>
                    <a:schemeClr val="tx1"/>
                  </a:solidFill>
                  <a:latin typeface="Comic Sans MS" charset="0"/>
                  <a:ea typeface="ＭＳ Ｐゴシック" charset="0"/>
                </a:defRPr>
              </a:lvl5pPr>
              <a:lvl6pPr marL="25146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b="1">
                  <a:solidFill>
                    <a:schemeClr val="bg1"/>
                  </a:solidFill>
                  <a:latin typeface="Arial" charset="0"/>
                </a:rPr>
                <a:t>Top-SOI</a:t>
              </a:r>
            </a:p>
          </p:txBody>
        </p:sp>
        <p:sp>
          <p:nvSpPr>
            <p:cNvPr id="57359" name="Line 528"/>
            <p:cNvSpPr>
              <a:spLocks noChangeShapeType="1"/>
            </p:cNvSpPr>
            <p:nvPr/>
          </p:nvSpPr>
          <p:spPr bwMode="auto">
            <a:xfrm flipH="1">
              <a:off x="8618" y="24653"/>
              <a:ext cx="227" cy="317"/>
            </a:xfrm>
            <a:prstGeom prst="line">
              <a:avLst/>
            </a:prstGeom>
            <a:noFill/>
            <a:ln w="952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p>
          </p:txBody>
        </p:sp>
        <p:sp>
          <p:nvSpPr>
            <p:cNvPr id="57360" name="Text Box 529"/>
            <p:cNvSpPr txBox="1">
              <a:spLocks noChangeArrowheads="1"/>
            </p:cNvSpPr>
            <p:nvPr/>
          </p:nvSpPr>
          <p:spPr bwMode="auto">
            <a:xfrm>
              <a:off x="7530" y="24229"/>
              <a:ext cx="471"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176713">
                <a:defRPr kumimoji="1" sz="2400">
                  <a:solidFill>
                    <a:schemeClr val="tx1"/>
                  </a:solidFill>
                  <a:latin typeface="Comic Sans MS" charset="0"/>
                  <a:ea typeface="ＭＳ Ｐゴシック" charset="0"/>
                  <a:cs typeface="ＭＳ Ｐゴシック" charset="0"/>
                </a:defRPr>
              </a:lvl1pPr>
              <a:lvl2pPr marL="742950" indent="-285750" defTabSz="4176713">
                <a:defRPr kumimoji="1" sz="2400">
                  <a:solidFill>
                    <a:schemeClr val="tx1"/>
                  </a:solidFill>
                  <a:latin typeface="Comic Sans MS" charset="0"/>
                  <a:ea typeface="ＭＳ Ｐゴシック" charset="0"/>
                </a:defRPr>
              </a:lvl2pPr>
              <a:lvl3pPr marL="1143000" indent="-228600" defTabSz="4176713">
                <a:defRPr kumimoji="1" sz="2400">
                  <a:solidFill>
                    <a:schemeClr val="tx1"/>
                  </a:solidFill>
                  <a:latin typeface="Comic Sans MS" charset="0"/>
                  <a:ea typeface="ＭＳ Ｐゴシック" charset="0"/>
                </a:defRPr>
              </a:lvl3pPr>
              <a:lvl4pPr marL="1600200" indent="-228600" defTabSz="4176713">
                <a:defRPr kumimoji="1" sz="2400">
                  <a:solidFill>
                    <a:schemeClr val="tx1"/>
                  </a:solidFill>
                  <a:latin typeface="Comic Sans MS" charset="0"/>
                  <a:ea typeface="ＭＳ Ｐゴシック" charset="0"/>
                </a:defRPr>
              </a:lvl4pPr>
              <a:lvl5pPr marL="2057400" indent="-228600" defTabSz="4176713">
                <a:defRPr kumimoji="1" sz="2400">
                  <a:solidFill>
                    <a:schemeClr val="tx1"/>
                  </a:solidFill>
                  <a:latin typeface="Comic Sans MS" charset="0"/>
                  <a:ea typeface="ＭＳ Ｐゴシック" charset="0"/>
                </a:defRPr>
              </a:lvl5pPr>
              <a:lvl6pPr marL="25146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b="1">
                  <a:solidFill>
                    <a:schemeClr val="bg1"/>
                  </a:solidFill>
                  <a:latin typeface="Arial" charset="0"/>
                </a:rPr>
                <a:t>Gate</a:t>
              </a:r>
            </a:p>
          </p:txBody>
        </p:sp>
        <p:sp>
          <p:nvSpPr>
            <p:cNvPr id="57361" name="Line 530"/>
            <p:cNvSpPr>
              <a:spLocks noChangeShapeType="1"/>
            </p:cNvSpPr>
            <p:nvPr/>
          </p:nvSpPr>
          <p:spPr bwMode="auto">
            <a:xfrm flipH="1">
              <a:off x="7802" y="24471"/>
              <a:ext cx="45" cy="318"/>
            </a:xfrm>
            <a:prstGeom prst="line">
              <a:avLst/>
            </a:prstGeom>
            <a:noFill/>
            <a:ln w="952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p>
          </p:txBody>
        </p:sp>
        <p:sp>
          <p:nvSpPr>
            <p:cNvPr id="57362" name="Text Box 531"/>
            <p:cNvSpPr txBox="1">
              <a:spLocks noChangeArrowheads="1"/>
            </p:cNvSpPr>
            <p:nvPr/>
          </p:nvSpPr>
          <p:spPr bwMode="auto">
            <a:xfrm>
              <a:off x="10432" y="22249"/>
              <a:ext cx="1407"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176713">
                <a:defRPr kumimoji="1" sz="2400">
                  <a:solidFill>
                    <a:schemeClr val="tx1"/>
                  </a:solidFill>
                  <a:latin typeface="Comic Sans MS" charset="0"/>
                  <a:ea typeface="ＭＳ Ｐゴシック" charset="0"/>
                  <a:cs typeface="ＭＳ Ｐゴシック" charset="0"/>
                </a:defRPr>
              </a:lvl1pPr>
              <a:lvl2pPr marL="742950" indent="-285750" defTabSz="4176713">
                <a:defRPr kumimoji="1" sz="2400">
                  <a:solidFill>
                    <a:schemeClr val="tx1"/>
                  </a:solidFill>
                  <a:latin typeface="Comic Sans MS" charset="0"/>
                  <a:ea typeface="ＭＳ Ｐゴシック" charset="0"/>
                </a:defRPr>
              </a:lvl2pPr>
              <a:lvl3pPr marL="1143000" indent="-228600" defTabSz="4176713">
                <a:defRPr kumimoji="1" sz="2400">
                  <a:solidFill>
                    <a:schemeClr val="tx1"/>
                  </a:solidFill>
                  <a:latin typeface="Comic Sans MS" charset="0"/>
                  <a:ea typeface="ＭＳ Ｐゴシック" charset="0"/>
                </a:defRPr>
              </a:lvl3pPr>
              <a:lvl4pPr marL="1600200" indent="-228600" defTabSz="4176713">
                <a:defRPr kumimoji="1" sz="2400">
                  <a:solidFill>
                    <a:schemeClr val="tx1"/>
                  </a:solidFill>
                  <a:latin typeface="Comic Sans MS" charset="0"/>
                  <a:ea typeface="ＭＳ Ｐゴシック" charset="0"/>
                </a:defRPr>
              </a:lvl4pPr>
              <a:lvl5pPr marL="2057400" indent="-228600" defTabSz="4176713">
                <a:defRPr kumimoji="1" sz="2400">
                  <a:solidFill>
                    <a:schemeClr val="tx1"/>
                  </a:solidFill>
                  <a:latin typeface="Comic Sans MS" charset="0"/>
                  <a:ea typeface="ＭＳ Ｐゴシック" charset="0"/>
                </a:defRPr>
              </a:lvl5pPr>
              <a:lvl6pPr marL="25146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b="1">
                  <a:solidFill>
                    <a:schemeClr val="bg1"/>
                  </a:solidFill>
                  <a:latin typeface="Arial" charset="0"/>
                </a:rPr>
                <a:t>Negative View</a:t>
              </a:r>
            </a:p>
          </p:txBody>
        </p:sp>
        <p:sp>
          <p:nvSpPr>
            <p:cNvPr id="57363" name="Text Box 532"/>
            <p:cNvSpPr txBox="1">
              <a:spLocks noChangeArrowheads="1"/>
            </p:cNvSpPr>
            <p:nvPr/>
          </p:nvSpPr>
          <p:spPr bwMode="auto">
            <a:xfrm>
              <a:off x="7208" y="25243"/>
              <a:ext cx="55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176713">
                <a:defRPr kumimoji="1" sz="2400">
                  <a:solidFill>
                    <a:schemeClr val="tx1"/>
                  </a:solidFill>
                  <a:latin typeface="Comic Sans MS" charset="0"/>
                  <a:ea typeface="ＭＳ Ｐゴシック" charset="0"/>
                  <a:cs typeface="ＭＳ Ｐゴシック" charset="0"/>
                </a:defRPr>
              </a:lvl1pPr>
              <a:lvl2pPr marL="742950" indent="-285750" defTabSz="4176713">
                <a:defRPr kumimoji="1" sz="2400">
                  <a:solidFill>
                    <a:schemeClr val="tx1"/>
                  </a:solidFill>
                  <a:latin typeface="Comic Sans MS" charset="0"/>
                  <a:ea typeface="ＭＳ Ｐゴシック" charset="0"/>
                </a:defRPr>
              </a:lvl2pPr>
              <a:lvl3pPr marL="1143000" indent="-228600" defTabSz="4176713">
                <a:defRPr kumimoji="1" sz="2400">
                  <a:solidFill>
                    <a:schemeClr val="tx1"/>
                  </a:solidFill>
                  <a:latin typeface="Comic Sans MS" charset="0"/>
                  <a:ea typeface="ＭＳ Ｐゴシック" charset="0"/>
                </a:defRPr>
              </a:lvl3pPr>
              <a:lvl4pPr marL="1600200" indent="-228600" defTabSz="4176713">
                <a:defRPr kumimoji="1" sz="2400">
                  <a:solidFill>
                    <a:schemeClr val="tx1"/>
                  </a:solidFill>
                  <a:latin typeface="Comic Sans MS" charset="0"/>
                  <a:ea typeface="ＭＳ Ｐゴシック" charset="0"/>
                </a:defRPr>
              </a:lvl4pPr>
              <a:lvl5pPr marL="2057400" indent="-228600" defTabSz="4176713">
                <a:defRPr kumimoji="1" sz="2400">
                  <a:solidFill>
                    <a:schemeClr val="tx1"/>
                  </a:solidFill>
                  <a:latin typeface="Comic Sans MS" charset="0"/>
                  <a:ea typeface="ＭＳ Ｐゴシック" charset="0"/>
                </a:defRPr>
              </a:lvl5pPr>
              <a:lvl6pPr marL="25146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b="1">
                  <a:solidFill>
                    <a:schemeClr val="bg1"/>
                  </a:solidFill>
                  <a:latin typeface="Arial" charset="0"/>
                </a:rPr>
                <a:t>BOX1</a:t>
              </a:r>
            </a:p>
          </p:txBody>
        </p:sp>
        <p:sp>
          <p:nvSpPr>
            <p:cNvPr id="57364" name="Text Box 533"/>
            <p:cNvSpPr txBox="1">
              <a:spLocks noChangeArrowheads="1"/>
            </p:cNvSpPr>
            <p:nvPr/>
          </p:nvSpPr>
          <p:spPr bwMode="auto">
            <a:xfrm>
              <a:off x="7212" y="24993"/>
              <a:ext cx="55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176713">
                <a:defRPr kumimoji="1" sz="2400">
                  <a:solidFill>
                    <a:schemeClr val="tx1"/>
                  </a:solidFill>
                  <a:latin typeface="Comic Sans MS" charset="0"/>
                  <a:ea typeface="ＭＳ Ｐゴシック" charset="0"/>
                  <a:cs typeface="ＭＳ Ｐゴシック" charset="0"/>
                </a:defRPr>
              </a:lvl1pPr>
              <a:lvl2pPr marL="742950" indent="-285750" defTabSz="4176713">
                <a:defRPr kumimoji="1" sz="2400">
                  <a:solidFill>
                    <a:schemeClr val="tx1"/>
                  </a:solidFill>
                  <a:latin typeface="Comic Sans MS" charset="0"/>
                  <a:ea typeface="ＭＳ Ｐゴシック" charset="0"/>
                </a:defRPr>
              </a:lvl2pPr>
              <a:lvl3pPr marL="1143000" indent="-228600" defTabSz="4176713">
                <a:defRPr kumimoji="1" sz="2400">
                  <a:solidFill>
                    <a:schemeClr val="tx1"/>
                  </a:solidFill>
                  <a:latin typeface="Comic Sans MS" charset="0"/>
                  <a:ea typeface="ＭＳ Ｐゴシック" charset="0"/>
                </a:defRPr>
              </a:lvl3pPr>
              <a:lvl4pPr marL="1600200" indent="-228600" defTabSz="4176713">
                <a:defRPr kumimoji="1" sz="2400">
                  <a:solidFill>
                    <a:schemeClr val="tx1"/>
                  </a:solidFill>
                  <a:latin typeface="Comic Sans MS" charset="0"/>
                  <a:ea typeface="ＭＳ Ｐゴシック" charset="0"/>
                </a:defRPr>
              </a:lvl4pPr>
              <a:lvl5pPr marL="2057400" indent="-228600" defTabSz="4176713">
                <a:defRPr kumimoji="1" sz="2400">
                  <a:solidFill>
                    <a:schemeClr val="tx1"/>
                  </a:solidFill>
                  <a:latin typeface="Comic Sans MS" charset="0"/>
                  <a:ea typeface="ＭＳ Ｐゴシック" charset="0"/>
                </a:defRPr>
              </a:lvl5pPr>
              <a:lvl6pPr marL="25146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b="1">
                  <a:solidFill>
                    <a:schemeClr val="bg1"/>
                  </a:solidFill>
                  <a:latin typeface="Arial" charset="0"/>
                </a:rPr>
                <a:t>BOX2</a:t>
              </a:r>
            </a:p>
          </p:txBody>
        </p:sp>
        <p:sp>
          <p:nvSpPr>
            <p:cNvPr id="57365" name="Line 534"/>
            <p:cNvSpPr>
              <a:spLocks noChangeShapeType="1"/>
            </p:cNvSpPr>
            <p:nvPr/>
          </p:nvSpPr>
          <p:spPr bwMode="auto">
            <a:xfrm>
              <a:off x="11295" y="25651"/>
              <a:ext cx="499" cy="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57366" name="Text Box 537"/>
            <p:cNvSpPr txBox="1">
              <a:spLocks noChangeArrowheads="1"/>
            </p:cNvSpPr>
            <p:nvPr/>
          </p:nvSpPr>
          <p:spPr bwMode="auto">
            <a:xfrm>
              <a:off x="11249" y="25651"/>
              <a:ext cx="57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176713">
                <a:defRPr kumimoji="1" sz="2400">
                  <a:solidFill>
                    <a:schemeClr val="tx1"/>
                  </a:solidFill>
                  <a:latin typeface="Comic Sans MS" charset="0"/>
                  <a:ea typeface="ＭＳ Ｐゴシック" charset="0"/>
                  <a:cs typeface="ＭＳ Ｐゴシック" charset="0"/>
                </a:defRPr>
              </a:lvl1pPr>
              <a:lvl2pPr marL="742950" indent="-285750" defTabSz="4176713">
                <a:defRPr kumimoji="1" sz="2400">
                  <a:solidFill>
                    <a:schemeClr val="tx1"/>
                  </a:solidFill>
                  <a:latin typeface="Comic Sans MS" charset="0"/>
                  <a:ea typeface="ＭＳ Ｐゴシック" charset="0"/>
                </a:defRPr>
              </a:lvl2pPr>
              <a:lvl3pPr marL="1143000" indent="-228600" defTabSz="4176713">
                <a:defRPr kumimoji="1" sz="2400">
                  <a:solidFill>
                    <a:schemeClr val="tx1"/>
                  </a:solidFill>
                  <a:latin typeface="Comic Sans MS" charset="0"/>
                  <a:ea typeface="ＭＳ Ｐゴシック" charset="0"/>
                </a:defRPr>
              </a:lvl3pPr>
              <a:lvl4pPr marL="1600200" indent="-228600" defTabSz="4176713">
                <a:defRPr kumimoji="1" sz="2400">
                  <a:solidFill>
                    <a:schemeClr val="tx1"/>
                  </a:solidFill>
                  <a:latin typeface="Comic Sans MS" charset="0"/>
                  <a:ea typeface="ＭＳ Ｐゴシック" charset="0"/>
                </a:defRPr>
              </a:lvl4pPr>
              <a:lvl5pPr marL="2057400" indent="-228600" defTabSz="4176713">
                <a:defRPr kumimoji="1" sz="2400">
                  <a:solidFill>
                    <a:schemeClr val="tx1"/>
                  </a:solidFill>
                  <a:latin typeface="Comic Sans MS" charset="0"/>
                  <a:ea typeface="ＭＳ Ｐゴシック" charset="0"/>
                </a:defRPr>
              </a:lvl5pPr>
              <a:lvl6pPr marL="25146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defTabSz="4176713"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sz="2000" b="1">
                  <a:solidFill>
                    <a:schemeClr val="bg1"/>
                  </a:solidFill>
                  <a:latin typeface="Arial" charset="0"/>
                </a:rPr>
                <a:t>0.3um</a:t>
              </a:r>
            </a:p>
          </p:txBody>
        </p:sp>
      </p:grpSp>
      <p:sp>
        <p:nvSpPr>
          <p:cNvPr id="18" name="円/楕円 17"/>
          <p:cNvSpPr>
            <a:spLocks noChangeArrowheads="1"/>
          </p:cNvSpPr>
          <p:nvPr/>
        </p:nvSpPr>
        <p:spPr bwMode="auto">
          <a:xfrm>
            <a:off x="539750" y="4437063"/>
            <a:ext cx="2592388" cy="720725"/>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eaLnBrk="1" hangingPunct="1">
              <a:defRPr/>
            </a:pPr>
            <a:endParaRPr lang="ja-JP" altLang="en-US">
              <a:solidFill>
                <a:schemeClr val="lt1"/>
              </a:solidFill>
              <a:latin typeface="+mn-lt"/>
              <a:ea typeface="+mn-ea"/>
              <a:cs typeface="+mn-cs"/>
            </a:endParaRPr>
          </a:p>
        </p:txBody>
      </p:sp>
      <p:sp>
        <p:nvSpPr>
          <p:cNvPr id="19" name="円/楕円 18"/>
          <p:cNvSpPr>
            <a:spLocks noChangeArrowheads="1"/>
          </p:cNvSpPr>
          <p:nvPr/>
        </p:nvSpPr>
        <p:spPr bwMode="auto">
          <a:xfrm>
            <a:off x="4787900" y="5157788"/>
            <a:ext cx="1223963" cy="792162"/>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eaLnBrk="1" hangingPunct="1">
              <a:defRPr/>
            </a:pPr>
            <a:endParaRPr lang="ja-JP" altLang="en-US">
              <a:solidFill>
                <a:schemeClr val="lt1"/>
              </a:solidFill>
              <a:latin typeface="+mn-lt"/>
              <a:ea typeface="+mn-ea"/>
              <a:cs typeface="+mn-cs"/>
            </a:endParaRPr>
          </a:p>
        </p:txBody>
      </p:sp>
      <p:sp>
        <p:nvSpPr>
          <p:cNvPr id="57348" name="テキスト ボックス 19"/>
          <p:cNvSpPr txBox="1">
            <a:spLocks noChangeArrowheads="1"/>
          </p:cNvSpPr>
          <p:nvPr/>
        </p:nvSpPr>
        <p:spPr bwMode="auto">
          <a:xfrm>
            <a:off x="2843213" y="2997200"/>
            <a:ext cx="17002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a:solidFill>
                  <a:srgbClr val="FF0000"/>
                </a:solidFill>
              </a:rPr>
              <a:t>Transistor</a:t>
            </a:r>
            <a:endParaRPr lang="ja-JP" altLang="en-US">
              <a:solidFill>
                <a:srgbClr val="FF0000"/>
              </a:solidFill>
            </a:endParaRPr>
          </a:p>
        </p:txBody>
      </p:sp>
      <p:sp>
        <p:nvSpPr>
          <p:cNvPr id="57349" name="テキスト ボックス 20"/>
          <p:cNvSpPr txBox="1">
            <a:spLocks noChangeArrowheads="1"/>
          </p:cNvSpPr>
          <p:nvPr/>
        </p:nvSpPr>
        <p:spPr bwMode="auto">
          <a:xfrm>
            <a:off x="6156325" y="4005263"/>
            <a:ext cx="1298575"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a:solidFill>
                  <a:srgbClr val="FF0000"/>
                </a:solidFill>
              </a:rPr>
              <a:t>Sensor</a:t>
            </a:r>
          </a:p>
          <a:p>
            <a:pPr eaLnBrk="1" hangingPunct="1"/>
            <a:r>
              <a:rPr lang="en-US" altLang="ja-JP">
                <a:solidFill>
                  <a:srgbClr val="FF0000"/>
                </a:solidFill>
              </a:rPr>
              <a:t>Contact</a:t>
            </a:r>
            <a:endParaRPr lang="ja-JP" altLang="en-US">
              <a:solidFill>
                <a:srgbClr val="FF0000"/>
              </a:solidFill>
            </a:endParaRPr>
          </a:p>
        </p:txBody>
      </p:sp>
      <p:cxnSp>
        <p:nvCxnSpPr>
          <p:cNvPr id="23" name="直線コネクタ 22"/>
          <p:cNvCxnSpPr>
            <a:cxnSpLocks noChangeShapeType="1"/>
            <a:stCxn id="18" idx="7"/>
          </p:cNvCxnSpPr>
          <p:nvPr/>
        </p:nvCxnSpPr>
        <p:spPr bwMode="auto">
          <a:xfrm flipV="1">
            <a:off x="2752725" y="3429000"/>
            <a:ext cx="379413" cy="1112838"/>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5" name="直線コネクタ 24"/>
          <p:cNvCxnSpPr>
            <a:cxnSpLocks noChangeShapeType="1"/>
            <a:stCxn id="19" idx="7"/>
          </p:cNvCxnSpPr>
          <p:nvPr/>
        </p:nvCxnSpPr>
        <p:spPr bwMode="auto">
          <a:xfrm flipV="1">
            <a:off x="5832475" y="4797425"/>
            <a:ext cx="611188" cy="476250"/>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3" name="スライド番号プレースホルダー 2"/>
          <p:cNvSpPr>
            <a:spLocks noGrp="1"/>
          </p:cNvSpPr>
          <p:nvPr>
            <p:ph type="sldNum" sz="quarter" idx="12"/>
          </p:nvPr>
        </p:nvSpPr>
        <p:spPr/>
        <p:txBody>
          <a:bodyPr/>
          <a:lstStyle/>
          <a:p>
            <a:pPr>
              <a:defRPr/>
            </a:pPr>
            <a:fld id="{091A2374-B910-654B-A833-2F8229FF332A}" type="slidenum">
              <a:rPr lang="ja-JP" altLang="en-US" smtClean="0"/>
              <a:pPr>
                <a:defRPr/>
              </a:pPr>
              <a:t>23</a:t>
            </a:fld>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xfrm>
            <a:off x="292100" y="330200"/>
            <a:ext cx="4421188" cy="5715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ja-JP" u="sng">
                <a:solidFill>
                  <a:srgbClr val="0000FF"/>
                </a:solidFill>
                <a:latin typeface="Comic Sans MS" charset="0"/>
                <a:ea typeface="ＭＳ Ｐゴシック" charset="0"/>
                <a:cs typeface="ＭＳ Ｐゴシック" charset="0"/>
              </a:rPr>
              <a:t>New</a:t>
            </a:r>
            <a:r>
              <a:rPr lang="ja-JP" altLang="en-US" u="sng">
                <a:solidFill>
                  <a:srgbClr val="0000FF"/>
                </a:solidFill>
                <a:latin typeface="Comic Sans MS" charset="0"/>
                <a:ea typeface="ＭＳ Ｐゴシック" charset="0"/>
                <a:cs typeface="ＭＳ Ｐゴシック" charset="0"/>
              </a:rPr>
              <a:t> </a:t>
            </a:r>
            <a:r>
              <a:rPr lang="en-US" altLang="ja-JP" u="sng">
                <a:solidFill>
                  <a:srgbClr val="0000FF"/>
                </a:solidFill>
                <a:latin typeface="Comic Sans MS" charset="0"/>
                <a:ea typeface="ＭＳ Ｐゴシック" charset="0"/>
                <a:cs typeface="ＭＳ Ｐゴシック" charset="0"/>
              </a:rPr>
              <a:t>Sensor</a:t>
            </a:r>
            <a:r>
              <a:rPr lang="ja-JP" altLang="en-US" u="sng">
                <a:solidFill>
                  <a:srgbClr val="0000FF"/>
                </a:solidFill>
                <a:latin typeface="Comic Sans MS" charset="0"/>
                <a:ea typeface="ＭＳ Ｐゴシック" charset="0"/>
                <a:cs typeface="ＭＳ Ｐゴシック" charset="0"/>
              </a:rPr>
              <a:t> </a:t>
            </a:r>
            <a:r>
              <a:rPr lang="en-US" altLang="ja-JP" u="sng">
                <a:solidFill>
                  <a:srgbClr val="0000FF"/>
                </a:solidFill>
                <a:latin typeface="Comic Sans MS" charset="0"/>
                <a:ea typeface="ＭＳ Ｐゴシック" charset="0"/>
                <a:cs typeface="ＭＳ Ｐゴシック" charset="0"/>
              </a:rPr>
              <a:t>Structures</a:t>
            </a:r>
            <a:endParaRPr lang="ja-JP" altLang="en-US" u="sng">
              <a:solidFill>
                <a:srgbClr val="0000FF"/>
              </a:solidFill>
              <a:latin typeface="Comic Sans MS" charset="0"/>
              <a:ea typeface="ＭＳ Ｐゴシック" charset="0"/>
              <a:cs typeface="ＭＳ Ｐゴシック" charset="0"/>
            </a:endParaRPr>
          </a:p>
        </p:txBody>
      </p:sp>
      <p:cxnSp>
        <p:nvCxnSpPr>
          <p:cNvPr id="4" name="直線矢印コネクタ 3"/>
          <p:cNvCxnSpPr/>
          <p:nvPr/>
        </p:nvCxnSpPr>
        <p:spPr>
          <a:xfrm>
            <a:off x="6037263" y="2809875"/>
            <a:ext cx="1074737"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348" name="テキスト ボックス 4"/>
          <p:cNvSpPr txBox="1">
            <a:spLocks noChangeArrowheads="1"/>
          </p:cNvSpPr>
          <p:nvPr/>
        </p:nvSpPr>
        <p:spPr bwMode="auto">
          <a:xfrm>
            <a:off x="6208713" y="2471738"/>
            <a:ext cx="7921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a:solidFill>
                  <a:schemeClr val="bg1"/>
                </a:solidFill>
                <a:latin typeface="Arial" charset="0"/>
              </a:rPr>
              <a:t>20μm</a:t>
            </a:r>
            <a:endParaRPr lang="ja-JP" altLang="en-US">
              <a:solidFill>
                <a:schemeClr val="bg1"/>
              </a:solidFill>
              <a:latin typeface="Arial" charset="0"/>
            </a:endParaRPr>
          </a:p>
        </p:txBody>
      </p:sp>
      <p:cxnSp>
        <p:nvCxnSpPr>
          <p:cNvPr id="11" name="直線矢印コネクタ 10"/>
          <p:cNvCxnSpPr/>
          <p:nvPr/>
        </p:nvCxnSpPr>
        <p:spPr>
          <a:xfrm>
            <a:off x="6011863" y="3216275"/>
            <a:ext cx="323850"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6464300" y="3216275"/>
            <a:ext cx="341313"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7351" name="テキスト ボックス 29"/>
          <p:cNvSpPr txBox="1">
            <a:spLocks noChangeArrowheads="1"/>
          </p:cNvSpPr>
          <p:nvPr/>
        </p:nvSpPr>
        <p:spPr bwMode="auto">
          <a:xfrm>
            <a:off x="6122988" y="3203575"/>
            <a:ext cx="6826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eaLnBrk="1" hangingPunct="1"/>
            <a:r>
              <a:rPr lang="en-US" altLang="ja-JP">
                <a:solidFill>
                  <a:schemeClr val="bg1"/>
                </a:solidFill>
                <a:latin typeface="Arial" charset="0"/>
              </a:rPr>
              <a:t>1μm</a:t>
            </a:r>
            <a:endParaRPr lang="ja-JP" altLang="en-US">
              <a:solidFill>
                <a:schemeClr val="bg1"/>
              </a:solidFill>
              <a:latin typeface="Arial" charset="0"/>
            </a:endParaRPr>
          </a:p>
        </p:txBody>
      </p:sp>
      <p:pic>
        <p:nvPicPr>
          <p:cNvPr id="57352"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536700"/>
            <a:ext cx="4276725" cy="316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3"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3163" y="1120775"/>
            <a:ext cx="3833812" cy="399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54" name="テキスト ボックス 7"/>
          <p:cNvSpPr txBox="1">
            <a:spLocks noChangeArrowheads="1"/>
          </p:cNvSpPr>
          <p:nvPr/>
        </p:nvSpPr>
        <p:spPr bwMode="auto">
          <a:xfrm>
            <a:off x="457200" y="5089525"/>
            <a:ext cx="4525963"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a:buFont typeface="Arial" charset="0"/>
              <a:buChar char="•"/>
            </a:pPr>
            <a:r>
              <a:rPr lang="en-US" altLang="ja-JP">
                <a:latin typeface="Arial" charset="0"/>
              </a:rPr>
              <a:t>Deplete from Back Side</a:t>
            </a:r>
          </a:p>
          <a:p>
            <a:pPr>
              <a:buFont typeface="Arial" charset="0"/>
              <a:buChar char="•"/>
            </a:pPr>
            <a:r>
              <a:rPr lang="en-US" altLang="ja-JP">
                <a:latin typeface="Arial" charset="0"/>
              </a:rPr>
              <a:t>Very</a:t>
            </a:r>
            <a:r>
              <a:rPr lang="ja-JP" altLang="en-US">
                <a:latin typeface="Arial" charset="0"/>
              </a:rPr>
              <a:t> </a:t>
            </a:r>
            <a:r>
              <a:rPr lang="en-US" altLang="ja-JP">
                <a:latin typeface="Arial" charset="0"/>
              </a:rPr>
              <a:t>Low</a:t>
            </a:r>
            <a:r>
              <a:rPr lang="ja-JP" altLang="en-US">
                <a:latin typeface="Arial" charset="0"/>
              </a:rPr>
              <a:t> </a:t>
            </a:r>
            <a:r>
              <a:rPr lang="en-US" altLang="ja-JP">
                <a:latin typeface="Arial" charset="0"/>
              </a:rPr>
              <a:t>Input</a:t>
            </a:r>
            <a:r>
              <a:rPr lang="ja-JP" altLang="en-US">
                <a:latin typeface="Arial" charset="0"/>
              </a:rPr>
              <a:t> </a:t>
            </a:r>
            <a:r>
              <a:rPr lang="en-US" altLang="ja-JP">
                <a:latin typeface="Arial" charset="0"/>
              </a:rPr>
              <a:t>Capacitance</a:t>
            </a:r>
          </a:p>
          <a:p>
            <a:pPr>
              <a:buFont typeface="Arial" charset="0"/>
              <a:buChar char="•"/>
            </a:pPr>
            <a:r>
              <a:rPr lang="en-US" altLang="ja-JP">
                <a:latin typeface="Arial" charset="0"/>
              </a:rPr>
              <a:t>Lower</a:t>
            </a:r>
            <a:r>
              <a:rPr lang="ja-JP" altLang="en-US">
                <a:latin typeface="Arial" charset="0"/>
              </a:rPr>
              <a:t> </a:t>
            </a:r>
            <a:r>
              <a:rPr lang="en-US" altLang="ja-JP">
                <a:latin typeface="Arial" charset="0"/>
              </a:rPr>
              <a:t>Leakage</a:t>
            </a:r>
            <a:r>
              <a:rPr lang="ja-JP" altLang="en-US">
                <a:latin typeface="Arial" charset="0"/>
              </a:rPr>
              <a:t> </a:t>
            </a:r>
            <a:r>
              <a:rPr lang="en-US" altLang="ja-JP">
                <a:latin typeface="Arial" charset="0"/>
              </a:rPr>
              <a:t>current</a:t>
            </a:r>
          </a:p>
          <a:p>
            <a:pPr>
              <a:buFont typeface="Arial" charset="0"/>
              <a:buChar char="•"/>
            </a:pPr>
            <a:r>
              <a:rPr lang="en-US" altLang="ja-JP">
                <a:latin typeface="Arial" charset="0"/>
              </a:rPr>
              <a:t>Better charge collection</a:t>
            </a:r>
          </a:p>
        </p:txBody>
      </p:sp>
      <p:sp>
        <p:nvSpPr>
          <p:cNvPr id="6" name="テキスト ボックス 5"/>
          <p:cNvSpPr txBox="1"/>
          <p:nvPr/>
        </p:nvSpPr>
        <p:spPr>
          <a:xfrm>
            <a:off x="5826125" y="5786438"/>
            <a:ext cx="2349500" cy="461962"/>
          </a:xfrm>
          <a:prstGeom prst="rect">
            <a:avLst/>
          </a:prstGeom>
          <a:noFill/>
          <a:ln>
            <a:solidFill>
              <a:schemeClr val="accent1"/>
            </a:solidFill>
          </a:ln>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r>
              <a:rPr lang="en-US" altLang="ja-JP" b="1">
                <a:latin typeface="Arial" charset="0"/>
              </a:rPr>
              <a:t>Shizuoka Univ.</a:t>
            </a:r>
            <a:endParaRPr lang="ja-JP" altLang="en-US" b="1">
              <a:latin typeface="Arial" charset="0"/>
            </a:endParaRPr>
          </a:p>
        </p:txBody>
      </p:sp>
      <p:sp>
        <p:nvSpPr>
          <p:cNvPr id="57356" name="スライド番号プレースホルダー 1"/>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fld id="{00617AF3-06C2-8A4B-9CAB-7D687DF97B36}" type="slidenum">
              <a:rPr lang="ja-JP" altLang="en-US" sz="1200">
                <a:solidFill>
                  <a:srgbClr val="898989"/>
                </a:solidFill>
                <a:latin typeface="Arial" charset="0"/>
                <a:cs typeface="Arial" charset="0"/>
              </a:rPr>
              <a:pPr/>
              <a:t>24</a:t>
            </a:fld>
            <a:endParaRPr lang="ja-JP" altLang="en-US" sz="1200">
              <a:solidFill>
                <a:srgbClr val="898989"/>
              </a:solidFill>
              <a:latin typeface="Arial" charset="0"/>
              <a:cs typeface="Arial" charset="0"/>
            </a:endParaRPr>
          </a:p>
        </p:txBody>
      </p:sp>
    </p:spTree>
    <p:extLst>
      <p:ext uri="{BB962C8B-B14F-4D97-AF65-F5344CB8AC3E}">
        <p14:creationId xmlns:p14="http://schemas.microsoft.com/office/powerpoint/2010/main" val="2315764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ボックス 2"/>
          <p:cNvSpPr txBox="1"/>
          <p:nvPr/>
        </p:nvSpPr>
        <p:spPr>
          <a:xfrm>
            <a:off x="626661" y="383991"/>
            <a:ext cx="2456122" cy="523220"/>
          </a:xfrm>
          <a:prstGeom prst="rect">
            <a:avLst/>
          </a:prstGeom>
          <a:noFill/>
        </p:spPr>
        <p:txBody>
          <a:bodyPr wrap="none" rtlCol="0">
            <a:spAutoFit/>
          </a:bodyPr>
          <a:lstStyle/>
          <a:p>
            <a:r>
              <a:rPr kumimoji="1" lang="ja-JP" altLang="en-US" sz="2800" dirty="0" smtClean="0"/>
              <a:t>携帯型</a:t>
            </a:r>
            <a:r>
              <a:rPr kumimoji="1" lang="en-US" altLang="ja-JP" sz="2800" dirty="0" smtClean="0"/>
              <a:t>SOIPIX</a:t>
            </a:r>
            <a:endParaRPr kumimoji="1" lang="ja-JP" altLang="en-US" sz="2800" dirty="0"/>
          </a:p>
        </p:txBody>
      </p:sp>
      <p:sp>
        <p:nvSpPr>
          <p:cNvPr id="4" name="テキスト ボックス 3"/>
          <p:cNvSpPr txBox="1"/>
          <p:nvPr/>
        </p:nvSpPr>
        <p:spPr>
          <a:xfrm>
            <a:off x="707080" y="2719293"/>
            <a:ext cx="5503814" cy="830997"/>
          </a:xfrm>
          <a:prstGeom prst="rect">
            <a:avLst/>
          </a:prstGeom>
          <a:noFill/>
        </p:spPr>
        <p:txBody>
          <a:bodyPr wrap="none" rtlCol="0">
            <a:spAutoFit/>
          </a:bodyPr>
          <a:lstStyle/>
          <a:p>
            <a:r>
              <a:rPr kumimoji="1" lang="en-US" altLang="ja-JP" sz="2400" dirty="0" err="1" smtClean="0">
                <a:solidFill>
                  <a:srgbClr val="FF0000"/>
                </a:solidFill>
              </a:rPr>
              <a:t>SPRiT</a:t>
            </a:r>
            <a:endParaRPr kumimoji="1" lang="en-US" altLang="ja-JP" sz="2400" dirty="0" smtClean="0">
              <a:solidFill>
                <a:srgbClr val="FF0000"/>
              </a:solidFill>
            </a:endParaRPr>
          </a:p>
          <a:p>
            <a:r>
              <a:rPr lang="en-US" altLang="ja-JP" sz="2400" dirty="0" smtClean="0">
                <a:solidFill>
                  <a:srgbClr val="FF0000"/>
                </a:solidFill>
              </a:rPr>
              <a:t>SOI Portable Radiation image Terminal</a:t>
            </a:r>
            <a:endParaRPr kumimoji="1" lang="ja-JP" altLang="en-US" sz="2400" dirty="0">
              <a:solidFill>
                <a:srgbClr val="FF0000"/>
              </a:solidFill>
            </a:endParaRPr>
          </a:p>
        </p:txBody>
      </p:sp>
      <p:sp>
        <p:nvSpPr>
          <p:cNvPr id="5" name="スライド番号プレースホルダー 4"/>
          <p:cNvSpPr>
            <a:spLocks noGrp="1"/>
          </p:cNvSpPr>
          <p:nvPr>
            <p:ph type="sldNum" sz="quarter" idx="10"/>
          </p:nvPr>
        </p:nvSpPr>
        <p:spPr/>
        <p:txBody>
          <a:bodyPr/>
          <a:lstStyle/>
          <a:p>
            <a:pPr>
              <a:defRPr/>
            </a:pPr>
            <a:fld id="{809E26E5-0377-2546-8862-249C3D7BA11F}" type="slidenum">
              <a:rPr lang="ja-JP" altLang="en-US" smtClean="0"/>
              <a:pPr>
                <a:defRPr/>
              </a:pPr>
              <a:t>25</a:t>
            </a:fld>
            <a:endParaRPr lang="ja-JP" altLang="en-US"/>
          </a:p>
        </p:txBody>
      </p:sp>
    </p:spTree>
    <p:extLst>
      <p:ext uri="{BB962C8B-B14F-4D97-AF65-F5344CB8AC3E}">
        <p14:creationId xmlns:p14="http://schemas.microsoft.com/office/powerpoint/2010/main" val="3347900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テキスト ボックス 1"/>
          <p:cNvSpPr txBox="1">
            <a:spLocks noChangeArrowheads="1"/>
          </p:cNvSpPr>
          <p:nvPr/>
        </p:nvSpPr>
        <p:spPr bwMode="auto">
          <a:xfrm>
            <a:off x="1619672" y="606073"/>
            <a:ext cx="6153623" cy="140346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omic Sans MS" charset="0"/>
                <a:ea typeface="ＭＳ Ｐゴシック" charset="0"/>
              </a:defRPr>
            </a:lvl9pPr>
          </a:lstStyle>
          <a:p>
            <a:pPr>
              <a:lnSpc>
                <a:spcPct val="120000"/>
              </a:lnSpc>
              <a:defRPr/>
            </a:pPr>
            <a:r>
              <a:rPr lang="en-US" altLang="ja-JP" sz="3600" dirty="0" smtClean="0">
                <a:solidFill>
                  <a:srgbClr val="000000"/>
                </a:solidFill>
              </a:rPr>
              <a:t>III. </a:t>
            </a:r>
            <a:r>
              <a:rPr lang="ja-JP" altLang="en-US" sz="3600" dirty="0" smtClean="0">
                <a:solidFill>
                  <a:srgbClr val="000000"/>
                </a:solidFill>
              </a:rPr>
              <a:t>新学術</a:t>
            </a:r>
            <a:r>
              <a:rPr lang="ja-JP" altLang="en-US" sz="3600" dirty="0">
                <a:solidFill>
                  <a:srgbClr val="000000"/>
                </a:solidFill>
              </a:rPr>
              <a:t>領域研究に</a:t>
            </a:r>
            <a:r>
              <a:rPr lang="ja-JP" altLang="en-US" sz="3600" dirty="0" smtClean="0">
                <a:solidFill>
                  <a:srgbClr val="000000"/>
                </a:solidFill>
              </a:rPr>
              <a:t>ついて</a:t>
            </a:r>
            <a:endParaRPr lang="en-US" altLang="ja-JP" sz="3600" dirty="0" smtClean="0">
              <a:solidFill>
                <a:srgbClr val="000000"/>
              </a:solidFill>
            </a:endParaRPr>
          </a:p>
          <a:p>
            <a:pPr algn="ctr">
              <a:lnSpc>
                <a:spcPct val="120000"/>
              </a:lnSpc>
              <a:defRPr/>
            </a:pPr>
            <a:r>
              <a:rPr lang="ja-JP" altLang="en-US" sz="3600" dirty="0" smtClean="0">
                <a:solidFill>
                  <a:srgbClr val="000000"/>
                </a:solidFill>
              </a:rPr>
              <a:t>（平成２５～２９年度</a:t>
            </a:r>
            <a:r>
              <a:rPr lang="ja-JP" altLang="en-US" sz="3600" dirty="0">
                <a:solidFill>
                  <a:srgbClr val="000000"/>
                </a:solidFill>
              </a:rPr>
              <a:t>）</a:t>
            </a:r>
            <a:endParaRPr lang="en-US" altLang="ja-JP" sz="3600" dirty="0">
              <a:solidFill>
                <a:srgbClr val="000000"/>
              </a:solidFill>
            </a:endParaRPr>
          </a:p>
        </p:txBody>
      </p:sp>
      <p:pic>
        <p:nvPicPr>
          <p:cNvPr id="29698"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8590" y="2287175"/>
            <a:ext cx="3474319" cy="4304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0"/>
          </p:nvPr>
        </p:nvSpPr>
        <p:spPr/>
        <p:txBody>
          <a:bodyPr/>
          <a:lstStyle/>
          <a:p>
            <a:pPr>
              <a:defRPr/>
            </a:pPr>
            <a:fld id="{0DFA7CFE-F964-8A47-9273-69940FF44D37}" type="slidenum">
              <a:rPr lang="ja-JP" altLang="en-US" smtClean="0"/>
              <a:pPr>
                <a:defRPr/>
              </a:pPr>
              <a:t>26</a:t>
            </a:fld>
            <a:endParaRPr lang="ja-JP" altLang="en-US"/>
          </a:p>
        </p:txBody>
      </p:sp>
    </p:spTree>
    <p:extLst>
      <p:ext uri="{BB962C8B-B14F-4D97-AF65-F5344CB8AC3E}">
        <p14:creationId xmlns:p14="http://schemas.microsoft.com/office/powerpoint/2010/main" val="2800059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p:cNvSpPr/>
          <p:nvPr/>
        </p:nvSpPr>
        <p:spPr>
          <a:xfrm>
            <a:off x="0" y="0"/>
            <a:ext cx="9144000" cy="6858000"/>
          </a:xfrm>
          <a:prstGeom prst="rect">
            <a:avLst/>
          </a:prstGeom>
          <a:solidFill>
            <a:srgbClr val="C5D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pic>
        <p:nvPicPr>
          <p:cNvPr id="10" name="図 9" descr="3Dimage_Cell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341" y="2492896"/>
            <a:ext cx="2230931" cy="2014860"/>
          </a:xfrm>
          <a:prstGeom prst="rect">
            <a:avLst/>
          </a:prstGeom>
        </p:spPr>
      </p:pic>
      <p:pic>
        <p:nvPicPr>
          <p:cNvPr id="25" name="図 24"/>
          <p:cNvPicPr>
            <a:picLocks noChangeAspect="1"/>
          </p:cNvPicPr>
          <p:nvPr/>
        </p:nvPicPr>
        <p:blipFill>
          <a:blip r:embed="rId4"/>
          <a:stretch>
            <a:fillRect/>
          </a:stretch>
        </p:blipFill>
        <p:spPr>
          <a:xfrm>
            <a:off x="3819102" y="3484742"/>
            <a:ext cx="1535395" cy="1673719"/>
          </a:xfrm>
          <a:prstGeom prst="rect">
            <a:avLst/>
          </a:prstGeom>
        </p:spPr>
      </p:pic>
      <p:cxnSp>
        <p:nvCxnSpPr>
          <p:cNvPr id="5" name="直線矢印コネクタ 4"/>
          <p:cNvCxnSpPr/>
          <p:nvPr/>
        </p:nvCxnSpPr>
        <p:spPr>
          <a:xfrm>
            <a:off x="4485406" y="4330799"/>
            <a:ext cx="1814786" cy="394345"/>
          </a:xfrm>
          <a:prstGeom prst="straightConnector1">
            <a:avLst/>
          </a:prstGeom>
          <a:ln>
            <a:gradFill flip="none" rotWithShape="1">
              <a:gsLst>
                <a:gs pos="100000">
                  <a:schemeClr val="accent3"/>
                </a:gs>
                <a:gs pos="14000">
                  <a:srgbClr val="FFFFFF"/>
                </a:gs>
              </a:gsLst>
              <a:lin ang="0" scaled="1"/>
              <a:tileRect/>
            </a:gradFill>
            <a:tailEnd type="arrow"/>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flipV="1">
            <a:off x="4485405" y="2492896"/>
            <a:ext cx="518643" cy="1837908"/>
          </a:xfrm>
          <a:prstGeom prst="straightConnector1">
            <a:avLst/>
          </a:prstGeom>
          <a:ln>
            <a:gradFill flip="none" rotWithShape="1">
              <a:gsLst>
                <a:gs pos="0">
                  <a:schemeClr val="accent2"/>
                </a:gs>
                <a:gs pos="100000">
                  <a:srgbClr val="FFFFFF"/>
                </a:gs>
              </a:gsLst>
              <a:lin ang="0" scaled="1"/>
              <a:tileRect/>
            </a:gradFill>
            <a:tailEnd type="arrow"/>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flipH="1" flipV="1">
            <a:off x="2771800" y="3573016"/>
            <a:ext cx="1713614" cy="757790"/>
          </a:xfrm>
          <a:prstGeom prst="straightConnector1">
            <a:avLst/>
          </a:prstGeom>
          <a:ln>
            <a:gradFill flip="none" rotWithShape="1">
              <a:gsLst>
                <a:gs pos="0">
                  <a:schemeClr val="accent1"/>
                </a:gs>
                <a:gs pos="93000">
                  <a:schemeClr val="tx2">
                    <a:lumMod val="20000"/>
                    <a:lumOff val="80000"/>
                  </a:schemeClr>
                </a:gs>
              </a:gsLst>
              <a:lin ang="0" scaled="1"/>
              <a:tileRect/>
            </a:gradFill>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rot="10800000" flipV="1">
            <a:off x="3018473" y="4330797"/>
            <a:ext cx="1470707" cy="1415341"/>
          </a:xfrm>
          <a:prstGeom prst="straightConnector1">
            <a:avLst/>
          </a:prstGeom>
          <a:ln>
            <a:gradFill flip="none" rotWithShape="1">
              <a:gsLst>
                <a:gs pos="52000">
                  <a:schemeClr val="accent4"/>
                </a:gs>
                <a:gs pos="1000">
                  <a:srgbClr val="FFFFFF"/>
                </a:gs>
              </a:gsLst>
              <a:lin ang="0" scaled="1"/>
              <a:tileRect/>
            </a:gradFill>
            <a:tailEnd type="arrow"/>
          </a:ln>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rot="17111657">
            <a:off x="3985485" y="2548080"/>
            <a:ext cx="954107" cy="707886"/>
          </a:xfrm>
          <a:prstGeom prst="rect">
            <a:avLst/>
          </a:prstGeom>
          <a:noFill/>
        </p:spPr>
        <p:txBody>
          <a:bodyPr wrap="none" rtlCol="0">
            <a:spAutoFit/>
          </a:bodyPr>
          <a:lstStyle/>
          <a:p>
            <a:pPr algn="ctr" defTabSz="914400" fontAlgn="base">
              <a:spcBef>
                <a:spcPct val="0"/>
              </a:spcBef>
              <a:spcAft>
                <a:spcPct val="0"/>
              </a:spcAft>
            </a:pPr>
            <a:r>
              <a:rPr lang="ja-JP" altLang="en-US" sz="2000" dirty="0" smtClean="0">
                <a:solidFill>
                  <a:prstClr val="black"/>
                </a:solidFill>
                <a:latin typeface="ＭＳ Ｐゴシック"/>
              </a:rPr>
              <a:t>空間</a:t>
            </a:r>
            <a:endParaRPr lang="en-US" altLang="ja-JP" sz="2000" dirty="0" smtClean="0">
              <a:solidFill>
                <a:prstClr val="black"/>
              </a:solidFill>
              <a:latin typeface="ＭＳ Ｐゴシック"/>
            </a:endParaRPr>
          </a:p>
          <a:p>
            <a:pPr algn="ctr" defTabSz="914400" fontAlgn="base">
              <a:spcBef>
                <a:spcPct val="0"/>
              </a:spcBef>
              <a:spcAft>
                <a:spcPct val="0"/>
              </a:spcAft>
            </a:pPr>
            <a:r>
              <a:rPr lang="ja-JP" altLang="en-US" sz="2000" dirty="0" smtClean="0">
                <a:solidFill>
                  <a:prstClr val="black"/>
                </a:solidFill>
                <a:latin typeface="ＭＳ Ｐゴシック"/>
              </a:rPr>
              <a:t>分解能</a:t>
            </a:r>
            <a:endParaRPr lang="ja-JP" altLang="en-US" sz="2000" dirty="0">
              <a:solidFill>
                <a:prstClr val="black"/>
              </a:solidFill>
              <a:latin typeface="ＭＳ Ｐゴシック"/>
            </a:endParaRPr>
          </a:p>
        </p:txBody>
      </p:sp>
      <p:sp>
        <p:nvSpPr>
          <p:cNvPr id="35" name="テキスト ボックス 34"/>
          <p:cNvSpPr txBox="1"/>
          <p:nvPr/>
        </p:nvSpPr>
        <p:spPr>
          <a:xfrm rot="762663">
            <a:off x="4908090" y="4650613"/>
            <a:ext cx="1640417" cy="400110"/>
          </a:xfrm>
          <a:prstGeom prst="rect">
            <a:avLst/>
          </a:prstGeom>
          <a:noFill/>
        </p:spPr>
        <p:txBody>
          <a:bodyPr wrap="square" rtlCol="0">
            <a:spAutoFit/>
          </a:bodyPr>
          <a:lstStyle/>
          <a:p>
            <a:pPr algn="ctr" defTabSz="914400" fontAlgn="base">
              <a:spcBef>
                <a:spcPct val="0"/>
              </a:spcBef>
              <a:spcAft>
                <a:spcPct val="0"/>
              </a:spcAft>
            </a:pPr>
            <a:r>
              <a:rPr lang="ja-JP" altLang="en-US" sz="2000" dirty="0" smtClean="0">
                <a:solidFill>
                  <a:prstClr val="black"/>
                </a:solidFill>
                <a:latin typeface="ＭＳ Ｐゴシック"/>
              </a:rPr>
              <a:t>時間分解能</a:t>
            </a:r>
            <a:endParaRPr lang="ja-JP" altLang="en-US" sz="2000" dirty="0">
              <a:solidFill>
                <a:prstClr val="black"/>
              </a:solidFill>
              <a:latin typeface="ＭＳ Ｐゴシック"/>
            </a:endParaRPr>
          </a:p>
        </p:txBody>
      </p:sp>
      <p:sp>
        <p:nvSpPr>
          <p:cNvPr id="39" name="テキスト ボックス 38"/>
          <p:cNvSpPr txBox="1"/>
          <p:nvPr/>
        </p:nvSpPr>
        <p:spPr>
          <a:xfrm rot="19026611">
            <a:off x="2996446" y="4780316"/>
            <a:ext cx="954107" cy="400110"/>
          </a:xfrm>
          <a:prstGeom prst="rect">
            <a:avLst/>
          </a:prstGeom>
          <a:noFill/>
        </p:spPr>
        <p:txBody>
          <a:bodyPr wrap="none" rtlCol="0">
            <a:spAutoFit/>
          </a:bodyPr>
          <a:lstStyle/>
          <a:p>
            <a:pPr algn="ctr" defTabSz="914400" fontAlgn="base">
              <a:spcBef>
                <a:spcPct val="0"/>
              </a:spcBef>
              <a:spcAft>
                <a:spcPct val="0"/>
              </a:spcAft>
            </a:pPr>
            <a:r>
              <a:rPr lang="ja-JP" altLang="en-US" sz="2000" dirty="0" smtClean="0">
                <a:solidFill>
                  <a:prstClr val="black"/>
                </a:solidFill>
                <a:latin typeface="ＭＳ Ｐゴシック"/>
              </a:rPr>
              <a:t>高強度</a:t>
            </a:r>
            <a:endParaRPr lang="ja-JP" altLang="en-US" sz="2000" dirty="0">
              <a:solidFill>
                <a:prstClr val="black"/>
              </a:solidFill>
              <a:latin typeface="ＭＳ Ｐゴシック"/>
            </a:endParaRPr>
          </a:p>
        </p:txBody>
      </p:sp>
      <p:sp>
        <p:nvSpPr>
          <p:cNvPr id="40" name="テキスト ボックス 39"/>
          <p:cNvSpPr txBox="1"/>
          <p:nvPr/>
        </p:nvSpPr>
        <p:spPr>
          <a:xfrm rot="1477756">
            <a:off x="2578199" y="3401969"/>
            <a:ext cx="1339910" cy="400110"/>
          </a:xfrm>
          <a:prstGeom prst="rect">
            <a:avLst/>
          </a:prstGeom>
          <a:noFill/>
        </p:spPr>
        <p:txBody>
          <a:bodyPr wrap="square" rtlCol="0">
            <a:spAutoFit/>
          </a:bodyPr>
          <a:lstStyle/>
          <a:p>
            <a:pPr algn="ctr" defTabSz="914400" fontAlgn="base">
              <a:spcBef>
                <a:spcPct val="0"/>
              </a:spcBef>
              <a:spcAft>
                <a:spcPct val="0"/>
              </a:spcAft>
            </a:pPr>
            <a:r>
              <a:rPr lang="ja-JP" altLang="en-US" sz="2000" dirty="0" smtClean="0">
                <a:solidFill>
                  <a:prstClr val="black"/>
                </a:solidFill>
                <a:latin typeface="ＭＳ Ｐゴシック"/>
              </a:rPr>
              <a:t>極限環境</a:t>
            </a:r>
            <a:endParaRPr lang="ja-JP" altLang="en-US" sz="2000" dirty="0">
              <a:solidFill>
                <a:prstClr val="black"/>
              </a:solidFill>
              <a:latin typeface="ＭＳ Ｐゴシック"/>
            </a:endParaRPr>
          </a:p>
        </p:txBody>
      </p:sp>
      <p:pic>
        <p:nvPicPr>
          <p:cNvPr id="38" name="Picture 3" descr="C:\usr\share\Turukame\hatsui\受信添付\130312_03\Auballs.tiff"/>
          <p:cNvPicPr>
            <a:picLocks noChangeAspect="1" noChangeArrowheads="1"/>
          </p:cNvPicPr>
          <p:nvPr/>
        </p:nvPicPr>
        <p:blipFill rotWithShape="1">
          <a:blip r:embed="rId5">
            <a:extLst>
              <a:ext uri="{28A0092B-C50C-407E-A947-70E740481C1C}">
                <a14:useLocalDpi xmlns:a14="http://schemas.microsoft.com/office/drawing/2010/main" val="0"/>
              </a:ext>
            </a:extLst>
          </a:blip>
          <a:srcRect l="21194" t="13061" r="17731" b="31026"/>
          <a:stretch/>
        </p:blipFill>
        <p:spPr bwMode="auto">
          <a:xfrm>
            <a:off x="125986" y="4797152"/>
            <a:ext cx="2789830" cy="1916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2" name="直線矢印コネクタ 41"/>
          <p:cNvCxnSpPr/>
          <p:nvPr/>
        </p:nvCxnSpPr>
        <p:spPr>
          <a:xfrm>
            <a:off x="467544" y="6453337"/>
            <a:ext cx="531298" cy="0"/>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5" name="テキスト ボックス 44"/>
          <p:cNvSpPr txBox="1"/>
          <p:nvPr/>
        </p:nvSpPr>
        <p:spPr>
          <a:xfrm>
            <a:off x="251520" y="6021288"/>
            <a:ext cx="964126" cy="400110"/>
          </a:xfrm>
          <a:prstGeom prst="rect">
            <a:avLst/>
          </a:prstGeom>
          <a:noFill/>
        </p:spPr>
        <p:txBody>
          <a:bodyPr wrap="none" rtlCol="0">
            <a:spAutoFit/>
          </a:bodyPr>
          <a:lstStyle/>
          <a:p>
            <a:pPr defTabSz="914400" fontAlgn="base">
              <a:spcBef>
                <a:spcPct val="0"/>
              </a:spcBef>
              <a:spcAft>
                <a:spcPct val="0"/>
              </a:spcAft>
            </a:pPr>
            <a:r>
              <a:rPr lang="en-US" altLang="ja-JP" sz="2000" dirty="0" smtClean="0">
                <a:solidFill>
                  <a:prstClr val="white"/>
                </a:solidFill>
                <a:latin typeface="ＭＳ Ｐゴシック"/>
              </a:rPr>
              <a:t>100 nm</a:t>
            </a:r>
            <a:endParaRPr lang="en-US" sz="2000" dirty="0">
              <a:solidFill>
                <a:prstClr val="white"/>
              </a:solidFill>
              <a:latin typeface="ＭＳ Ｐゴシック"/>
            </a:endParaRPr>
          </a:p>
        </p:txBody>
      </p:sp>
      <p:grpSp>
        <p:nvGrpSpPr>
          <p:cNvPr id="59" name="図形グループ 58"/>
          <p:cNvGrpSpPr/>
          <p:nvPr/>
        </p:nvGrpSpPr>
        <p:grpSpPr>
          <a:xfrm>
            <a:off x="4572000" y="369409"/>
            <a:ext cx="2554758" cy="2195495"/>
            <a:chOff x="5187950" y="1041400"/>
            <a:chExt cx="3251200" cy="2794000"/>
          </a:xfrm>
        </p:grpSpPr>
        <p:pic>
          <p:nvPicPr>
            <p:cNvPr id="6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0650" y="1381125"/>
              <a:ext cx="3095625" cy="2314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61" name="Group 12"/>
            <p:cNvGrpSpPr>
              <a:grpSpLocks/>
            </p:cNvGrpSpPr>
            <p:nvPr/>
          </p:nvGrpSpPr>
          <p:grpSpPr bwMode="auto">
            <a:xfrm>
              <a:off x="5362575" y="3500438"/>
              <a:ext cx="754063" cy="100012"/>
              <a:chOff x="4417" y="2061"/>
              <a:chExt cx="323" cy="63"/>
            </a:xfrm>
          </p:grpSpPr>
          <p:sp>
            <p:nvSpPr>
              <p:cNvPr id="73" name="Line 13"/>
              <p:cNvSpPr>
                <a:spLocks noChangeShapeType="1"/>
              </p:cNvSpPr>
              <p:nvPr/>
            </p:nvSpPr>
            <p:spPr bwMode="auto">
              <a:xfrm>
                <a:off x="4418" y="2094"/>
                <a:ext cx="322" cy="0"/>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defRPr/>
                </a:pPr>
                <a:endParaRPr lang="ja-JP" altLang="en-US">
                  <a:solidFill>
                    <a:srgbClr val="000000"/>
                  </a:solidFill>
                  <a:latin typeface="ＭＳ Ｐゴシック"/>
                </a:endParaRPr>
              </a:p>
            </p:txBody>
          </p:sp>
          <p:sp>
            <p:nvSpPr>
              <p:cNvPr id="74" name="Line 14"/>
              <p:cNvSpPr>
                <a:spLocks noChangeShapeType="1"/>
              </p:cNvSpPr>
              <p:nvPr/>
            </p:nvSpPr>
            <p:spPr bwMode="auto">
              <a:xfrm>
                <a:off x="4417" y="2061"/>
                <a:ext cx="0" cy="61"/>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defRPr/>
                </a:pPr>
                <a:endParaRPr lang="ja-JP" altLang="en-US">
                  <a:solidFill>
                    <a:srgbClr val="000000"/>
                  </a:solidFill>
                  <a:latin typeface="ＭＳ Ｐゴシック"/>
                </a:endParaRPr>
              </a:p>
            </p:txBody>
          </p:sp>
          <p:sp>
            <p:nvSpPr>
              <p:cNvPr id="75" name="Line 15"/>
              <p:cNvSpPr>
                <a:spLocks noChangeShapeType="1"/>
              </p:cNvSpPr>
              <p:nvPr/>
            </p:nvSpPr>
            <p:spPr bwMode="auto">
              <a:xfrm>
                <a:off x="4740" y="2063"/>
                <a:ext cx="0" cy="61"/>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defRPr/>
                </a:pPr>
                <a:endParaRPr lang="ja-JP" altLang="en-US">
                  <a:solidFill>
                    <a:srgbClr val="000000"/>
                  </a:solidFill>
                  <a:latin typeface="ＭＳ Ｐゴシック"/>
                </a:endParaRPr>
              </a:p>
            </p:txBody>
          </p:sp>
        </p:grpSp>
        <p:sp>
          <p:nvSpPr>
            <p:cNvPr id="62" name="Text Box 16"/>
            <p:cNvSpPr txBox="1">
              <a:spLocks noChangeArrowheads="1"/>
            </p:cNvSpPr>
            <p:nvPr/>
          </p:nvSpPr>
          <p:spPr bwMode="auto">
            <a:xfrm>
              <a:off x="5187950" y="3194050"/>
              <a:ext cx="1096963" cy="4308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fontAlgn="base">
                <a:spcBef>
                  <a:spcPct val="0"/>
                </a:spcBef>
                <a:spcAft>
                  <a:spcPct val="0"/>
                </a:spcAft>
                <a:defRPr/>
              </a:pPr>
              <a:r>
                <a:rPr lang="en-US" altLang="ja-JP" sz="1600" dirty="0">
                  <a:solidFill>
                    <a:srgbClr val="FFFFFF"/>
                  </a:solidFill>
                  <a:latin typeface="ＭＳ Ｐゴシック"/>
                </a:rPr>
                <a:t>1 </a:t>
              </a:r>
              <a:r>
                <a:rPr lang="en-US" altLang="ja-JP" sz="1600" dirty="0">
                  <a:solidFill>
                    <a:srgbClr val="FFFFFF"/>
                  </a:solidFill>
                  <a:latin typeface="ＭＳ Ｐゴシック"/>
                  <a:cs typeface="Arial" charset="0"/>
                </a:rPr>
                <a:t>mm</a:t>
              </a:r>
            </a:p>
          </p:txBody>
        </p:sp>
        <p:sp>
          <p:nvSpPr>
            <p:cNvPr id="63" name="Text Box 18"/>
            <p:cNvSpPr txBox="1">
              <a:spLocks noChangeArrowheads="1"/>
            </p:cNvSpPr>
            <p:nvPr/>
          </p:nvSpPr>
          <p:spPr bwMode="auto">
            <a:xfrm>
              <a:off x="6938963" y="2476500"/>
              <a:ext cx="587375" cy="470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0"/>
                </a:spcBef>
                <a:spcAft>
                  <a:spcPct val="0"/>
                </a:spcAft>
                <a:defRPr/>
              </a:pPr>
              <a:r>
                <a:rPr lang="ja-JP" altLang="en-US" dirty="0">
                  <a:solidFill>
                    <a:srgbClr val="FFFFFF"/>
                  </a:solidFill>
                  <a:latin typeface="ＭＳ Ｐゴシック"/>
                </a:rPr>
                <a:t>眼</a:t>
              </a:r>
            </a:p>
          </p:txBody>
        </p:sp>
        <p:sp>
          <p:nvSpPr>
            <p:cNvPr id="64" name="Text Box 19"/>
            <p:cNvSpPr txBox="1">
              <a:spLocks noChangeArrowheads="1"/>
            </p:cNvSpPr>
            <p:nvPr/>
          </p:nvSpPr>
          <p:spPr bwMode="auto">
            <a:xfrm>
              <a:off x="7542214" y="1863725"/>
              <a:ext cx="587375" cy="470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0"/>
                </a:spcBef>
                <a:spcAft>
                  <a:spcPct val="0"/>
                </a:spcAft>
                <a:defRPr/>
              </a:pPr>
              <a:r>
                <a:rPr lang="ja-JP" altLang="en-US">
                  <a:solidFill>
                    <a:srgbClr val="FFFFFF"/>
                  </a:solidFill>
                  <a:latin typeface="ＭＳ Ｐゴシック"/>
                </a:rPr>
                <a:t>脳</a:t>
              </a:r>
            </a:p>
          </p:txBody>
        </p:sp>
        <p:grpSp>
          <p:nvGrpSpPr>
            <p:cNvPr id="65" name="Group 20"/>
            <p:cNvGrpSpPr>
              <a:grpSpLocks/>
            </p:cNvGrpSpPr>
            <p:nvPr/>
          </p:nvGrpSpPr>
          <p:grpSpPr bwMode="auto">
            <a:xfrm>
              <a:off x="5210175" y="1041400"/>
              <a:ext cx="3228975" cy="2794000"/>
              <a:chOff x="3281" y="2930"/>
              <a:chExt cx="1366" cy="1182"/>
            </a:xfrm>
          </p:grpSpPr>
          <p:sp>
            <p:nvSpPr>
              <p:cNvPr id="67" name="Oval 21"/>
              <p:cNvSpPr>
                <a:spLocks noChangeAspect="1" noChangeArrowheads="1"/>
              </p:cNvSpPr>
              <p:nvPr/>
            </p:nvSpPr>
            <p:spPr bwMode="auto">
              <a:xfrm>
                <a:off x="3901" y="3328"/>
                <a:ext cx="337" cy="223"/>
              </a:xfrm>
              <a:prstGeom prst="ellipse">
                <a:avLst/>
              </a:prstGeom>
              <a:noFill/>
              <a:ln w="28575">
                <a:solidFill>
                  <a:schemeClr val="bg1"/>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ja-JP" altLang="en-US">
                  <a:solidFill>
                    <a:srgbClr val="000000"/>
                  </a:solidFill>
                  <a:latin typeface="ＭＳ Ｐゴシック"/>
                </a:endParaRPr>
              </a:p>
            </p:txBody>
          </p:sp>
          <p:sp>
            <p:nvSpPr>
              <p:cNvPr id="68" name="Freeform 22"/>
              <p:cNvSpPr>
                <a:spLocks noChangeAspect="1"/>
              </p:cNvSpPr>
              <p:nvPr/>
            </p:nvSpPr>
            <p:spPr bwMode="auto">
              <a:xfrm>
                <a:off x="3887" y="2988"/>
                <a:ext cx="736" cy="347"/>
              </a:xfrm>
              <a:custGeom>
                <a:avLst/>
                <a:gdLst>
                  <a:gd name="T0" fmla="*/ 200 w 1227"/>
                  <a:gd name="T1" fmla="*/ 230 h 610"/>
                  <a:gd name="T2" fmla="*/ 141 w 1227"/>
                  <a:gd name="T3" fmla="*/ 263 h 610"/>
                  <a:gd name="T4" fmla="*/ 72 w 1227"/>
                  <a:gd name="T5" fmla="*/ 323 h 610"/>
                  <a:gd name="T6" fmla="*/ 9 w 1227"/>
                  <a:gd name="T7" fmla="*/ 438 h 610"/>
                  <a:gd name="T8" fmla="*/ 17 w 1227"/>
                  <a:gd name="T9" fmla="*/ 521 h 610"/>
                  <a:gd name="T10" fmla="*/ 62 w 1227"/>
                  <a:gd name="T11" fmla="*/ 591 h 610"/>
                  <a:gd name="T12" fmla="*/ 158 w 1227"/>
                  <a:gd name="T13" fmla="*/ 609 h 610"/>
                  <a:gd name="T14" fmla="*/ 303 w 1227"/>
                  <a:gd name="T15" fmla="*/ 582 h 610"/>
                  <a:gd name="T16" fmla="*/ 446 w 1227"/>
                  <a:gd name="T17" fmla="*/ 543 h 610"/>
                  <a:gd name="T18" fmla="*/ 528 w 1227"/>
                  <a:gd name="T19" fmla="*/ 522 h 610"/>
                  <a:gd name="T20" fmla="*/ 603 w 1227"/>
                  <a:gd name="T21" fmla="*/ 513 h 610"/>
                  <a:gd name="T22" fmla="*/ 683 w 1227"/>
                  <a:gd name="T23" fmla="*/ 518 h 610"/>
                  <a:gd name="T24" fmla="*/ 785 w 1227"/>
                  <a:gd name="T25" fmla="*/ 530 h 610"/>
                  <a:gd name="T26" fmla="*/ 873 w 1227"/>
                  <a:gd name="T27" fmla="*/ 540 h 610"/>
                  <a:gd name="T28" fmla="*/ 956 w 1227"/>
                  <a:gd name="T29" fmla="*/ 548 h 610"/>
                  <a:gd name="T30" fmla="*/ 1032 w 1227"/>
                  <a:gd name="T31" fmla="*/ 543 h 610"/>
                  <a:gd name="T32" fmla="*/ 1107 w 1227"/>
                  <a:gd name="T33" fmla="*/ 533 h 610"/>
                  <a:gd name="T34" fmla="*/ 1142 w 1227"/>
                  <a:gd name="T35" fmla="*/ 518 h 610"/>
                  <a:gd name="T36" fmla="*/ 1187 w 1227"/>
                  <a:gd name="T37" fmla="*/ 482 h 610"/>
                  <a:gd name="T38" fmla="*/ 1217 w 1227"/>
                  <a:gd name="T39" fmla="*/ 437 h 610"/>
                  <a:gd name="T40" fmla="*/ 1226 w 1227"/>
                  <a:gd name="T41" fmla="*/ 390 h 610"/>
                  <a:gd name="T42" fmla="*/ 1224 w 1227"/>
                  <a:gd name="T43" fmla="*/ 344 h 610"/>
                  <a:gd name="T44" fmla="*/ 1214 w 1227"/>
                  <a:gd name="T45" fmla="*/ 320 h 610"/>
                  <a:gd name="T46" fmla="*/ 1191 w 1227"/>
                  <a:gd name="T47" fmla="*/ 297 h 610"/>
                  <a:gd name="T48" fmla="*/ 1163 w 1227"/>
                  <a:gd name="T49" fmla="*/ 285 h 610"/>
                  <a:gd name="T50" fmla="*/ 1116 w 1227"/>
                  <a:gd name="T51" fmla="*/ 281 h 610"/>
                  <a:gd name="T52" fmla="*/ 1071 w 1227"/>
                  <a:gd name="T53" fmla="*/ 291 h 610"/>
                  <a:gd name="T54" fmla="*/ 1023 w 1227"/>
                  <a:gd name="T55" fmla="*/ 302 h 610"/>
                  <a:gd name="T56" fmla="*/ 983 w 1227"/>
                  <a:gd name="T57" fmla="*/ 314 h 610"/>
                  <a:gd name="T58" fmla="*/ 933 w 1227"/>
                  <a:gd name="T59" fmla="*/ 323 h 610"/>
                  <a:gd name="T60" fmla="*/ 894 w 1227"/>
                  <a:gd name="T61" fmla="*/ 326 h 610"/>
                  <a:gd name="T62" fmla="*/ 878 w 1227"/>
                  <a:gd name="T63" fmla="*/ 323 h 610"/>
                  <a:gd name="T64" fmla="*/ 876 w 1227"/>
                  <a:gd name="T65" fmla="*/ 306 h 610"/>
                  <a:gd name="T66" fmla="*/ 887 w 1227"/>
                  <a:gd name="T67" fmla="*/ 296 h 610"/>
                  <a:gd name="T68" fmla="*/ 950 w 1227"/>
                  <a:gd name="T69" fmla="*/ 273 h 610"/>
                  <a:gd name="T70" fmla="*/ 1017 w 1227"/>
                  <a:gd name="T71" fmla="*/ 258 h 610"/>
                  <a:gd name="T72" fmla="*/ 1086 w 1227"/>
                  <a:gd name="T73" fmla="*/ 239 h 610"/>
                  <a:gd name="T74" fmla="*/ 1142 w 1227"/>
                  <a:gd name="T75" fmla="*/ 206 h 610"/>
                  <a:gd name="T76" fmla="*/ 1181 w 1227"/>
                  <a:gd name="T77" fmla="*/ 171 h 610"/>
                  <a:gd name="T78" fmla="*/ 1206 w 1227"/>
                  <a:gd name="T79" fmla="*/ 137 h 610"/>
                  <a:gd name="T80" fmla="*/ 1218 w 1227"/>
                  <a:gd name="T81" fmla="*/ 105 h 610"/>
                  <a:gd name="T82" fmla="*/ 1217 w 1227"/>
                  <a:gd name="T83" fmla="*/ 56 h 610"/>
                  <a:gd name="T84" fmla="*/ 1187 w 1227"/>
                  <a:gd name="T85" fmla="*/ 18 h 610"/>
                  <a:gd name="T86" fmla="*/ 1118 w 1227"/>
                  <a:gd name="T87" fmla="*/ 3 h 610"/>
                  <a:gd name="T88" fmla="*/ 1041 w 1227"/>
                  <a:gd name="T89" fmla="*/ 2 h 610"/>
                  <a:gd name="T90" fmla="*/ 950 w 1227"/>
                  <a:gd name="T91" fmla="*/ 15 h 610"/>
                  <a:gd name="T92" fmla="*/ 837 w 1227"/>
                  <a:gd name="T93" fmla="*/ 42 h 610"/>
                  <a:gd name="T94" fmla="*/ 759 w 1227"/>
                  <a:gd name="T95" fmla="*/ 81 h 610"/>
                  <a:gd name="T96" fmla="*/ 710 w 1227"/>
                  <a:gd name="T97" fmla="*/ 122 h 610"/>
                  <a:gd name="T98" fmla="*/ 686 w 1227"/>
                  <a:gd name="T99" fmla="*/ 156 h 610"/>
                  <a:gd name="T100" fmla="*/ 665 w 1227"/>
                  <a:gd name="T101" fmla="*/ 183 h 610"/>
                  <a:gd name="T102" fmla="*/ 653 w 1227"/>
                  <a:gd name="T103" fmla="*/ 207 h 610"/>
                  <a:gd name="T104" fmla="*/ 633 w 1227"/>
                  <a:gd name="T105" fmla="*/ 234 h 610"/>
                  <a:gd name="T106" fmla="*/ 614 w 1227"/>
                  <a:gd name="T107" fmla="*/ 248 h 610"/>
                  <a:gd name="T108" fmla="*/ 590 w 1227"/>
                  <a:gd name="T109" fmla="*/ 234 h 610"/>
                  <a:gd name="T110" fmla="*/ 542 w 1227"/>
                  <a:gd name="T111" fmla="*/ 216 h 610"/>
                  <a:gd name="T112" fmla="*/ 477 w 1227"/>
                  <a:gd name="T113" fmla="*/ 204 h 610"/>
                  <a:gd name="T114" fmla="*/ 410 w 1227"/>
                  <a:gd name="T115" fmla="*/ 201 h 610"/>
                  <a:gd name="T116" fmla="*/ 342 w 1227"/>
                  <a:gd name="T117" fmla="*/ 201 h 610"/>
                  <a:gd name="T118" fmla="*/ 279 w 1227"/>
                  <a:gd name="T119" fmla="*/ 210 h 610"/>
                  <a:gd name="T120" fmla="*/ 203 w 1227"/>
                  <a:gd name="T121" fmla="*/ 23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7" h="610">
                    <a:moveTo>
                      <a:pt x="200" y="230"/>
                    </a:moveTo>
                    <a:cubicBezTo>
                      <a:pt x="190" y="235"/>
                      <a:pt x="162" y="248"/>
                      <a:pt x="141" y="263"/>
                    </a:cubicBezTo>
                    <a:cubicBezTo>
                      <a:pt x="120" y="278"/>
                      <a:pt x="94" y="294"/>
                      <a:pt x="72" y="323"/>
                    </a:cubicBezTo>
                    <a:cubicBezTo>
                      <a:pt x="50" y="352"/>
                      <a:pt x="18" y="405"/>
                      <a:pt x="9" y="438"/>
                    </a:cubicBezTo>
                    <a:cubicBezTo>
                      <a:pt x="0" y="471"/>
                      <a:pt x="8" y="496"/>
                      <a:pt x="17" y="521"/>
                    </a:cubicBezTo>
                    <a:cubicBezTo>
                      <a:pt x="26" y="546"/>
                      <a:pt x="39" y="576"/>
                      <a:pt x="62" y="591"/>
                    </a:cubicBezTo>
                    <a:cubicBezTo>
                      <a:pt x="85" y="606"/>
                      <a:pt x="118" y="610"/>
                      <a:pt x="158" y="609"/>
                    </a:cubicBezTo>
                    <a:cubicBezTo>
                      <a:pt x="198" y="608"/>
                      <a:pt x="255" y="593"/>
                      <a:pt x="303" y="582"/>
                    </a:cubicBezTo>
                    <a:cubicBezTo>
                      <a:pt x="351" y="571"/>
                      <a:pt x="409" y="553"/>
                      <a:pt x="446" y="543"/>
                    </a:cubicBezTo>
                    <a:cubicBezTo>
                      <a:pt x="483" y="533"/>
                      <a:pt x="502" y="527"/>
                      <a:pt x="528" y="522"/>
                    </a:cubicBezTo>
                    <a:cubicBezTo>
                      <a:pt x="554" y="517"/>
                      <a:pt x="577" y="514"/>
                      <a:pt x="603" y="513"/>
                    </a:cubicBezTo>
                    <a:cubicBezTo>
                      <a:pt x="629" y="512"/>
                      <a:pt x="653" y="515"/>
                      <a:pt x="683" y="518"/>
                    </a:cubicBezTo>
                    <a:cubicBezTo>
                      <a:pt x="713" y="521"/>
                      <a:pt x="753" y="526"/>
                      <a:pt x="785" y="530"/>
                    </a:cubicBezTo>
                    <a:cubicBezTo>
                      <a:pt x="817" y="534"/>
                      <a:pt x="845" y="537"/>
                      <a:pt x="873" y="540"/>
                    </a:cubicBezTo>
                    <a:cubicBezTo>
                      <a:pt x="901" y="543"/>
                      <a:pt x="930" y="548"/>
                      <a:pt x="956" y="548"/>
                    </a:cubicBezTo>
                    <a:cubicBezTo>
                      <a:pt x="982" y="548"/>
                      <a:pt x="1007" y="545"/>
                      <a:pt x="1032" y="543"/>
                    </a:cubicBezTo>
                    <a:cubicBezTo>
                      <a:pt x="1057" y="541"/>
                      <a:pt x="1089" y="537"/>
                      <a:pt x="1107" y="533"/>
                    </a:cubicBezTo>
                    <a:cubicBezTo>
                      <a:pt x="1125" y="529"/>
                      <a:pt x="1129" y="526"/>
                      <a:pt x="1142" y="518"/>
                    </a:cubicBezTo>
                    <a:cubicBezTo>
                      <a:pt x="1155" y="510"/>
                      <a:pt x="1174" y="495"/>
                      <a:pt x="1187" y="482"/>
                    </a:cubicBezTo>
                    <a:cubicBezTo>
                      <a:pt x="1200" y="469"/>
                      <a:pt x="1211" y="452"/>
                      <a:pt x="1217" y="437"/>
                    </a:cubicBezTo>
                    <a:cubicBezTo>
                      <a:pt x="1223" y="422"/>
                      <a:pt x="1225" y="405"/>
                      <a:pt x="1226" y="390"/>
                    </a:cubicBezTo>
                    <a:cubicBezTo>
                      <a:pt x="1227" y="375"/>
                      <a:pt x="1226" y="356"/>
                      <a:pt x="1224" y="344"/>
                    </a:cubicBezTo>
                    <a:cubicBezTo>
                      <a:pt x="1222" y="332"/>
                      <a:pt x="1219" y="328"/>
                      <a:pt x="1214" y="320"/>
                    </a:cubicBezTo>
                    <a:cubicBezTo>
                      <a:pt x="1209" y="312"/>
                      <a:pt x="1200" y="303"/>
                      <a:pt x="1191" y="297"/>
                    </a:cubicBezTo>
                    <a:cubicBezTo>
                      <a:pt x="1182" y="291"/>
                      <a:pt x="1175" y="288"/>
                      <a:pt x="1163" y="285"/>
                    </a:cubicBezTo>
                    <a:cubicBezTo>
                      <a:pt x="1151" y="282"/>
                      <a:pt x="1131" y="280"/>
                      <a:pt x="1116" y="281"/>
                    </a:cubicBezTo>
                    <a:cubicBezTo>
                      <a:pt x="1101" y="282"/>
                      <a:pt x="1086" y="288"/>
                      <a:pt x="1071" y="291"/>
                    </a:cubicBezTo>
                    <a:cubicBezTo>
                      <a:pt x="1056" y="294"/>
                      <a:pt x="1038" y="298"/>
                      <a:pt x="1023" y="302"/>
                    </a:cubicBezTo>
                    <a:cubicBezTo>
                      <a:pt x="1008" y="306"/>
                      <a:pt x="998" y="311"/>
                      <a:pt x="983" y="314"/>
                    </a:cubicBezTo>
                    <a:cubicBezTo>
                      <a:pt x="968" y="317"/>
                      <a:pt x="948" y="321"/>
                      <a:pt x="933" y="323"/>
                    </a:cubicBezTo>
                    <a:cubicBezTo>
                      <a:pt x="918" y="325"/>
                      <a:pt x="903" y="326"/>
                      <a:pt x="894" y="326"/>
                    </a:cubicBezTo>
                    <a:cubicBezTo>
                      <a:pt x="885" y="326"/>
                      <a:pt x="881" y="326"/>
                      <a:pt x="878" y="323"/>
                    </a:cubicBezTo>
                    <a:cubicBezTo>
                      <a:pt x="875" y="320"/>
                      <a:pt x="875" y="310"/>
                      <a:pt x="876" y="306"/>
                    </a:cubicBezTo>
                    <a:cubicBezTo>
                      <a:pt x="877" y="302"/>
                      <a:pt x="875" y="301"/>
                      <a:pt x="887" y="296"/>
                    </a:cubicBezTo>
                    <a:cubicBezTo>
                      <a:pt x="899" y="291"/>
                      <a:pt x="928" y="279"/>
                      <a:pt x="950" y="273"/>
                    </a:cubicBezTo>
                    <a:cubicBezTo>
                      <a:pt x="972" y="267"/>
                      <a:pt x="994" y="264"/>
                      <a:pt x="1017" y="258"/>
                    </a:cubicBezTo>
                    <a:cubicBezTo>
                      <a:pt x="1040" y="252"/>
                      <a:pt x="1065" y="248"/>
                      <a:pt x="1086" y="239"/>
                    </a:cubicBezTo>
                    <a:cubicBezTo>
                      <a:pt x="1107" y="230"/>
                      <a:pt x="1126" y="217"/>
                      <a:pt x="1142" y="206"/>
                    </a:cubicBezTo>
                    <a:cubicBezTo>
                      <a:pt x="1158" y="195"/>
                      <a:pt x="1170" y="182"/>
                      <a:pt x="1181" y="171"/>
                    </a:cubicBezTo>
                    <a:cubicBezTo>
                      <a:pt x="1192" y="160"/>
                      <a:pt x="1200" y="148"/>
                      <a:pt x="1206" y="137"/>
                    </a:cubicBezTo>
                    <a:cubicBezTo>
                      <a:pt x="1212" y="126"/>
                      <a:pt x="1216" y="118"/>
                      <a:pt x="1218" y="105"/>
                    </a:cubicBezTo>
                    <a:cubicBezTo>
                      <a:pt x="1220" y="92"/>
                      <a:pt x="1222" y="70"/>
                      <a:pt x="1217" y="56"/>
                    </a:cubicBezTo>
                    <a:cubicBezTo>
                      <a:pt x="1212" y="42"/>
                      <a:pt x="1204" y="27"/>
                      <a:pt x="1187" y="18"/>
                    </a:cubicBezTo>
                    <a:cubicBezTo>
                      <a:pt x="1170" y="9"/>
                      <a:pt x="1142" y="6"/>
                      <a:pt x="1118" y="3"/>
                    </a:cubicBezTo>
                    <a:cubicBezTo>
                      <a:pt x="1094" y="0"/>
                      <a:pt x="1069" y="0"/>
                      <a:pt x="1041" y="2"/>
                    </a:cubicBezTo>
                    <a:cubicBezTo>
                      <a:pt x="1013" y="4"/>
                      <a:pt x="984" y="8"/>
                      <a:pt x="950" y="15"/>
                    </a:cubicBezTo>
                    <a:cubicBezTo>
                      <a:pt x="916" y="22"/>
                      <a:pt x="869" y="31"/>
                      <a:pt x="837" y="42"/>
                    </a:cubicBezTo>
                    <a:cubicBezTo>
                      <a:pt x="805" y="53"/>
                      <a:pt x="780" y="68"/>
                      <a:pt x="759" y="81"/>
                    </a:cubicBezTo>
                    <a:cubicBezTo>
                      <a:pt x="738" y="94"/>
                      <a:pt x="722" y="110"/>
                      <a:pt x="710" y="122"/>
                    </a:cubicBezTo>
                    <a:cubicBezTo>
                      <a:pt x="698" y="134"/>
                      <a:pt x="693" y="146"/>
                      <a:pt x="686" y="156"/>
                    </a:cubicBezTo>
                    <a:cubicBezTo>
                      <a:pt x="679" y="166"/>
                      <a:pt x="670" y="175"/>
                      <a:pt x="665" y="183"/>
                    </a:cubicBezTo>
                    <a:cubicBezTo>
                      <a:pt x="660" y="191"/>
                      <a:pt x="658" y="199"/>
                      <a:pt x="653" y="207"/>
                    </a:cubicBezTo>
                    <a:cubicBezTo>
                      <a:pt x="648" y="215"/>
                      <a:pt x="640" y="227"/>
                      <a:pt x="633" y="234"/>
                    </a:cubicBezTo>
                    <a:cubicBezTo>
                      <a:pt x="626" y="241"/>
                      <a:pt x="621" y="248"/>
                      <a:pt x="614" y="248"/>
                    </a:cubicBezTo>
                    <a:cubicBezTo>
                      <a:pt x="607" y="248"/>
                      <a:pt x="602" y="239"/>
                      <a:pt x="590" y="234"/>
                    </a:cubicBezTo>
                    <a:cubicBezTo>
                      <a:pt x="578" y="229"/>
                      <a:pt x="561" y="221"/>
                      <a:pt x="542" y="216"/>
                    </a:cubicBezTo>
                    <a:cubicBezTo>
                      <a:pt x="523" y="211"/>
                      <a:pt x="499" y="207"/>
                      <a:pt x="477" y="204"/>
                    </a:cubicBezTo>
                    <a:cubicBezTo>
                      <a:pt x="455" y="201"/>
                      <a:pt x="432" y="201"/>
                      <a:pt x="410" y="201"/>
                    </a:cubicBezTo>
                    <a:cubicBezTo>
                      <a:pt x="388" y="201"/>
                      <a:pt x="364" y="200"/>
                      <a:pt x="342" y="201"/>
                    </a:cubicBezTo>
                    <a:cubicBezTo>
                      <a:pt x="320" y="202"/>
                      <a:pt x="302" y="205"/>
                      <a:pt x="279" y="210"/>
                    </a:cubicBezTo>
                    <a:cubicBezTo>
                      <a:pt x="256" y="215"/>
                      <a:pt x="219" y="226"/>
                      <a:pt x="203" y="230"/>
                    </a:cubicBezTo>
                  </a:path>
                </a:pathLst>
              </a:custGeom>
              <a:noFill/>
              <a:ln w="28575" cap="flat" cmpd="sng">
                <a:solidFill>
                  <a:schemeClr val="bg1"/>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defRPr/>
                </a:pPr>
                <a:endParaRPr lang="ja-JP" altLang="en-US">
                  <a:solidFill>
                    <a:srgbClr val="000000"/>
                  </a:solidFill>
                  <a:latin typeface="ＭＳ Ｐゴシック"/>
                </a:endParaRPr>
              </a:p>
            </p:txBody>
          </p:sp>
          <p:sp>
            <p:nvSpPr>
              <p:cNvPr id="69" name="Freeform 23"/>
              <p:cNvSpPr>
                <a:spLocks noChangeAspect="1"/>
              </p:cNvSpPr>
              <p:nvPr/>
            </p:nvSpPr>
            <p:spPr bwMode="auto">
              <a:xfrm>
                <a:off x="3281" y="2930"/>
                <a:ext cx="880" cy="1182"/>
              </a:xfrm>
              <a:custGeom>
                <a:avLst/>
                <a:gdLst>
                  <a:gd name="T0" fmla="*/ 1148 w 1467"/>
                  <a:gd name="T1" fmla="*/ 0 h 1971"/>
                  <a:gd name="T2" fmla="*/ 1100 w 1467"/>
                  <a:gd name="T3" fmla="*/ 95 h 1971"/>
                  <a:gd name="T4" fmla="*/ 1026 w 1467"/>
                  <a:gd name="T5" fmla="*/ 183 h 1971"/>
                  <a:gd name="T6" fmla="*/ 951 w 1467"/>
                  <a:gd name="T7" fmla="*/ 249 h 1971"/>
                  <a:gd name="T8" fmla="*/ 819 w 1467"/>
                  <a:gd name="T9" fmla="*/ 339 h 1971"/>
                  <a:gd name="T10" fmla="*/ 633 w 1467"/>
                  <a:gd name="T11" fmla="*/ 441 h 1971"/>
                  <a:gd name="T12" fmla="*/ 435 w 1467"/>
                  <a:gd name="T13" fmla="*/ 555 h 1971"/>
                  <a:gd name="T14" fmla="*/ 255 w 1467"/>
                  <a:gd name="T15" fmla="*/ 639 h 1971"/>
                  <a:gd name="T16" fmla="*/ 234 w 1467"/>
                  <a:gd name="T17" fmla="*/ 650 h 1971"/>
                  <a:gd name="T18" fmla="*/ 174 w 1467"/>
                  <a:gd name="T19" fmla="*/ 642 h 1971"/>
                  <a:gd name="T20" fmla="*/ 132 w 1467"/>
                  <a:gd name="T21" fmla="*/ 699 h 1971"/>
                  <a:gd name="T22" fmla="*/ 123 w 1467"/>
                  <a:gd name="T23" fmla="*/ 719 h 1971"/>
                  <a:gd name="T24" fmla="*/ 69 w 1467"/>
                  <a:gd name="T25" fmla="*/ 825 h 1971"/>
                  <a:gd name="T26" fmla="*/ 27 w 1467"/>
                  <a:gd name="T27" fmla="*/ 915 h 1971"/>
                  <a:gd name="T28" fmla="*/ 3 w 1467"/>
                  <a:gd name="T29" fmla="*/ 1047 h 1971"/>
                  <a:gd name="T30" fmla="*/ 45 w 1467"/>
                  <a:gd name="T31" fmla="*/ 1131 h 1971"/>
                  <a:gd name="T32" fmla="*/ 177 w 1467"/>
                  <a:gd name="T33" fmla="*/ 1179 h 1971"/>
                  <a:gd name="T34" fmla="*/ 297 w 1467"/>
                  <a:gd name="T35" fmla="*/ 1239 h 1971"/>
                  <a:gd name="T36" fmla="*/ 393 w 1467"/>
                  <a:gd name="T37" fmla="*/ 1329 h 1971"/>
                  <a:gd name="T38" fmla="*/ 507 w 1467"/>
                  <a:gd name="T39" fmla="*/ 1455 h 1971"/>
                  <a:gd name="T40" fmla="*/ 657 w 1467"/>
                  <a:gd name="T41" fmla="*/ 1521 h 1971"/>
                  <a:gd name="T42" fmla="*/ 837 w 1467"/>
                  <a:gd name="T43" fmla="*/ 1611 h 1971"/>
                  <a:gd name="T44" fmla="*/ 1011 w 1467"/>
                  <a:gd name="T45" fmla="*/ 1683 h 1971"/>
                  <a:gd name="T46" fmla="*/ 1137 w 1467"/>
                  <a:gd name="T47" fmla="*/ 1707 h 1971"/>
                  <a:gd name="T48" fmla="*/ 1173 w 1467"/>
                  <a:gd name="T49" fmla="*/ 1791 h 1971"/>
                  <a:gd name="T50" fmla="*/ 1245 w 1467"/>
                  <a:gd name="T51" fmla="*/ 1851 h 1971"/>
                  <a:gd name="T52" fmla="*/ 1383 w 1467"/>
                  <a:gd name="T53" fmla="*/ 1911 h 1971"/>
                  <a:gd name="T54" fmla="*/ 1467 w 1467"/>
                  <a:gd name="T55" fmla="*/ 1971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7" h="1971">
                    <a:moveTo>
                      <a:pt x="1148" y="0"/>
                    </a:moveTo>
                    <a:cubicBezTo>
                      <a:pt x="1140" y="16"/>
                      <a:pt x="1120" y="65"/>
                      <a:pt x="1100" y="95"/>
                    </a:cubicBezTo>
                    <a:cubicBezTo>
                      <a:pt x="1080" y="125"/>
                      <a:pt x="1051" y="157"/>
                      <a:pt x="1026" y="183"/>
                    </a:cubicBezTo>
                    <a:cubicBezTo>
                      <a:pt x="1001" y="209"/>
                      <a:pt x="986" y="223"/>
                      <a:pt x="951" y="249"/>
                    </a:cubicBezTo>
                    <a:cubicBezTo>
                      <a:pt x="916" y="275"/>
                      <a:pt x="872" y="307"/>
                      <a:pt x="819" y="339"/>
                    </a:cubicBezTo>
                    <a:cubicBezTo>
                      <a:pt x="766" y="371"/>
                      <a:pt x="697" y="405"/>
                      <a:pt x="633" y="441"/>
                    </a:cubicBezTo>
                    <a:cubicBezTo>
                      <a:pt x="569" y="477"/>
                      <a:pt x="498" y="522"/>
                      <a:pt x="435" y="555"/>
                    </a:cubicBezTo>
                    <a:cubicBezTo>
                      <a:pt x="372" y="588"/>
                      <a:pt x="289" y="623"/>
                      <a:pt x="255" y="639"/>
                    </a:cubicBezTo>
                    <a:cubicBezTo>
                      <a:pt x="221" y="655"/>
                      <a:pt x="247" y="650"/>
                      <a:pt x="234" y="650"/>
                    </a:cubicBezTo>
                    <a:cubicBezTo>
                      <a:pt x="221" y="650"/>
                      <a:pt x="191" y="634"/>
                      <a:pt x="174" y="642"/>
                    </a:cubicBezTo>
                    <a:cubicBezTo>
                      <a:pt x="157" y="650"/>
                      <a:pt x="141" y="686"/>
                      <a:pt x="132" y="699"/>
                    </a:cubicBezTo>
                    <a:cubicBezTo>
                      <a:pt x="123" y="712"/>
                      <a:pt x="134" y="698"/>
                      <a:pt x="123" y="719"/>
                    </a:cubicBezTo>
                    <a:cubicBezTo>
                      <a:pt x="112" y="740"/>
                      <a:pt x="85" y="792"/>
                      <a:pt x="69" y="825"/>
                    </a:cubicBezTo>
                    <a:cubicBezTo>
                      <a:pt x="53" y="858"/>
                      <a:pt x="38" y="878"/>
                      <a:pt x="27" y="915"/>
                    </a:cubicBezTo>
                    <a:cubicBezTo>
                      <a:pt x="16" y="952"/>
                      <a:pt x="0" y="1011"/>
                      <a:pt x="3" y="1047"/>
                    </a:cubicBezTo>
                    <a:cubicBezTo>
                      <a:pt x="6" y="1083"/>
                      <a:pt x="16" y="1109"/>
                      <a:pt x="45" y="1131"/>
                    </a:cubicBezTo>
                    <a:cubicBezTo>
                      <a:pt x="74" y="1153"/>
                      <a:pt x="135" y="1161"/>
                      <a:pt x="177" y="1179"/>
                    </a:cubicBezTo>
                    <a:cubicBezTo>
                      <a:pt x="219" y="1197"/>
                      <a:pt x="261" y="1214"/>
                      <a:pt x="297" y="1239"/>
                    </a:cubicBezTo>
                    <a:cubicBezTo>
                      <a:pt x="333" y="1264"/>
                      <a:pt x="358" y="1293"/>
                      <a:pt x="393" y="1329"/>
                    </a:cubicBezTo>
                    <a:cubicBezTo>
                      <a:pt x="428" y="1365"/>
                      <a:pt x="463" y="1423"/>
                      <a:pt x="507" y="1455"/>
                    </a:cubicBezTo>
                    <a:cubicBezTo>
                      <a:pt x="551" y="1487"/>
                      <a:pt x="602" y="1495"/>
                      <a:pt x="657" y="1521"/>
                    </a:cubicBezTo>
                    <a:cubicBezTo>
                      <a:pt x="712" y="1547"/>
                      <a:pt x="778" y="1584"/>
                      <a:pt x="837" y="1611"/>
                    </a:cubicBezTo>
                    <a:cubicBezTo>
                      <a:pt x="896" y="1638"/>
                      <a:pt x="961" y="1667"/>
                      <a:pt x="1011" y="1683"/>
                    </a:cubicBezTo>
                    <a:cubicBezTo>
                      <a:pt x="1061" y="1699"/>
                      <a:pt x="1110" y="1689"/>
                      <a:pt x="1137" y="1707"/>
                    </a:cubicBezTo>
                    <a:cubicBezTo>
                      <a:pt x="1164" y="1725"/>
                      <a:pt x="1155" y="1767"/>
                      <a:pt x="1173" y="1791"/>
                    </a:cubicBezTo>
                    <a:cubicBezTo>
                      <a:pt x="1191" y="1815"/>
                      <a:pt x="1210" y="1831"/>
                      <a:pt x="1245" y="1851"/>
                    </a:cubicBezTo>
                    <a:cubicBezTo>
                      <a:pt x="1280" y="1871"/>
                      <a:pt x="1346" y="1891"/>
                      <a:pt x="1383" y="1911"/>
                    </a:cubicBezTo>
                    <a:cubicBezTo>
                      <a:pt x="1420" y="1931"/>
                      <a:pt x="1451" y="1956"/>
                      <a:pt x="1467" y="1971"/>
                    </a:cubicBezTo>
                  </a:path>
                </a:pathLst>
              </a:custGeom>
              <a:noFill/>
              <a:ln w="28575" cap="flat" cmpd="sng">
                <a:solidFill>
                  <a:schemeClr val="bg1"/>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defRPr/>
                </a:pPr>
                <a:endParaRPr lang="ja-JP" altLang="en-US">
                  <a:solidFill>
                    <a:srgbClr val="000000"/>
                  </a:solidFill>
                  <a:latin typeface="ＭＳ Ｐゴシック"/>
                </a:endParaRPr>
              </a:p>
            </p:txBody>
          </p:sp>
          <p:sp>
            <p:nvSpPr>
              <p:cNvPr id="70" name="Freeform 24"/>
              <p:cNvSpPr>
                <a:spLocks/>
              </p:cNvSpPr>
              <p:nvPr/>
            </p:nvSpPr>
            <p:spPr bwMode="auto">
              <a:xfrm>
                <a:off x="4248" y="3584"/>
                <a:ext cx="399" cy="382"/>
              </a:xfrm>
              <a:custGeom>
                <a:avLst/>
                <a:gdLst>
                  <a:gd name="T0" fmla="*/ 399 w 399"/>
                  <a:gd name="T1" fmla="*/ 0 h 382"/>
                  <a:gd name="T2" fmla="*/ 329 w 399"/>
                  <a:gd name="T3" fmla="*/ 4 h 382"/>
                  <a:gd name="T4" fmla="*/ 246 w 399"/>
                  <a:gd name="T5" fmla="*/ 12 h 382"/>
                  <a:gd name="T6" fmla="*/ 174 w 399"/>
                  <a:gd name="T7" fmla="*/ 27 h 382"/>
                  <a:gd name="T8" fmla="*/ 107 w 399"/>
                  <a:gd name="T9" fmla="*/ 46 h 382"/>
                  <a:gd name="T10" fmla="*/ 54 w 399"/>
                  <a:gd name="T11" fmla="*/ 69 h 382"/>
                  <a:gd name="T12" fmla="*/ 35 w 399"/>
                  <a:gd name="T13" fmla="*/ 81 h 382"/>
                  <a:gd name="T14" fmla="*/ 8 w 399"/>
                  <a:gd name="T15" fmla="*/ 108 h 382"/>
                  <a:gd name="T16" fmla="*/ 3 w 399"/>
                  <a:gd name="T17" fmla="*/ 129 h 382"/>
                  <a:gd name="T18" fmla="*/ 3 w 399"/>
                  <a:gd name="T19" fmla="*/ 151 h 382"/>
                  <a:gd name="T20" fmla="*/ 21 w 399"/>
                  <a:gd name="T21" fmla="*/ 196 h 382"/>
                  <a:gd name="T22" fmla="*/ 59 w 399"/>
                  <a:gd name="T23" fmla="*/ 240 h 382"/>
                  <a:gd name="T24" fmla="*/ 101 w 399"/>
                  <a:gd name="T25" fmla="*/ 274 h 382"/>
                  <a:gd name="T26" fmla="*/ 179 w 399"/>
                  <a:gd name="T27" fmla="*/ 319 h 382"/>
                  <a:gd name="T28" fmla="*/ 222 w 399"/>
                  <a:gd name="T29" fmla="*/ 339 h 382"/>
                  <a:gd name="T30" fmla="*/ 284 w 399"/>
                  <a:gd name="T31" fmla="*/ 363 h 382"/>
                  <a:gd name="T32" fmla="*/ 341 w 399"/>
                  <a:gd name="T33" fmla="*/ 378 h 382"/>
                  <a:gd name="T34" fmla="*/ 398 w 399"/>
                  <a:gd name="T35"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382">
                    <a:moveTo>
                      <a:pt x="399" y="0"/>
                    </a:moveTo>
                    <a:cubicBezTo>
                      <a:pt x="376" y="1"/>
                      <a:pt x="354" y="2"/>
                      <a:pt x="329" y="4"/>
                    </a:cubicBezTo>
                    <a:cubicBezTo>
                      <a:pt x="304" y="6"/>
                      <a:pt x="272" y="8"/>
                      <a:pt x="246" y="12"/>
                    </a:cubicBezTo>
                    <a:cubicBezTo>
                      <a:pt x="220" y="16"/>
                      <a:pt x="197" y="21"/>
                      <a:pt x="174" y="27"/>
                    </a:cubicBezTo>
                    <a:cubicBezTo>
                      <a:pt x="151" y="33"/>
                      <a:pt x="127" y="39"/>
                      <a:pt x="107" y="46"/>
                    </a:cubicBezTo>
                    <a:cubicBezTo>
                      <a:pt x="87" y="53"/>
                      <a:pt x="66" y="63"/>
                      <a:pt x="54" y="69"/>
                    </a:cubicBezTo>
                    <a:cubicBezTo>
                      <a:pt x="42" y="75"/>
                      <a:pt x="43" y="74"/>
                      <a:pt x="35" y="81"/>
                    </a:cubicBezTo>
                    <a:cubicBezTo>
                      <a:pt x="27" y="88"/>
                      <a:pt x="13" y="100"/>
                      <a:pt x="8" y="108"/>
                    </a:cubicBezTo>
                    <a:cubicBezTo>
                      <a:pt x="3" y="116"/>
                      <a:pt x="4" y="122"/>
                      <a:pt x="3" y="129"/>
                    </a:cubicBezTo>
                    <a:cubicBezTo>
                      <a:pt x="2" y="136"/>
                      <a:pt x="0" y="140"/>
                      <a:pt x="3" y="151"/>
                    </a:cubicBezTo>
                    <a:cubicBezTo>
                      <a:pt x="6" y="162"/>
                      <a:pt x="12" y="181"/>
                      <a:pt x="21" y="196"/>
                    </a:cubicBezTo>
                    <a:cubicBezTo>
                      <a:pt x="30" y="211"/>
                      <a:pt x="46" y="227"/>
                      <a:pt x="59" y="240"/>
                    </a:cubicBezTo>
                    <a:cubicBezTo>
                      <a:pt x="72" y="253"/>
                      <a:pt x="81" y="261"/>
                      <a:pt x="101" y="274"/>
                    </a:cubicBezTo>
                    <a:cubicBezTo>
                      <a:pt x="121" y="287"/>
                      <a:pt x="159" y="308"/>
                      <a:pt x="179" y="319"/>
                    </a:cubicBezTo>
                    <a:cubicBezTo>
                      <a:pt x="199" y="330"/>
                      <a:pt x="205" y="332"/>
                      <a:pt x="222" y="339"/>
                    </a:cubicBezTo>
                    <a:cubicBezTo>
                      <a:pt x="239" y="346"/>
                      <a:pt x="264" y="357"/>
                      <a:pt x="284" y="363"/>
                    </a:cubicBezTo>
                    <a:cubicBezTo>
                      <a:pt x="304" y="369"/>
                      <a:pt x="322" y="375"/>
                      <a:pt x="341" y="378"/>
                    </a:cubicBezTo>
                    <a:cubicBezTo>
                      <a:pt x="360" y="381"/>
                      <a:pt x="379" y="381"/>
                      <a:pt x="398" y="382"/>
                    </a:cubicBezTo>
                  </a:path>
                </a:pathLst>
              </a:custGeom>
              <a:noFill/>
              <a:ln w="28575" cap="flat" cmpd="sng">
                <a:solidFill>
                  <a:schemeClr val="bg1"/>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defRPr/>
                </a:pPr>
                <a:endParaRPr lang="ja-JP" altLang="en-US">
                  <a:solidFill>
                    <a:srgbClr val="000000"/>
                  </a:solidFill>
                  <a:latin typeface="ＭＳ Ｐゴシック"/>
                </a:endParaRPr>
              </a:p>
            </p:txBody>
          </p:sp>
          <p:sp>
            <p:nvSpPr>
              <p:cNvPr id="71" name="Freeform 25"/>
              <p:cNvSpPr>
                <a:spLocks/>
              </p:cNvSpPr>
              <p:nvPr/>
            </p:nvSpPr>
            <p:spPr bwMode="auto">
              <a:xfrm>
                <a:off x="3439" y="3158"/>
                <a:ext cx="379" cy="300"/>
              </a:xfrm>
              <a:custGeom>
                <a:avLst/>
                <a:gdLst>
                  <a:gd name="T0" fmla="*/ 148 w 379"/>
                  <a:gd name="T1" fmla="*/ 162 h 299"/>
                  <a:gd name="T2" fmla="*/ 109 w 379"/>
                  <a:gd name="T3" fmla="*/ 183 h 299"/>
                  <a:gd name="T4" fmla="*/ 76 w 379"/>
                  <a:gd name="T5" fmla="*/ 198 h 299"/>
                  <a:gd name="T6" fmla="*/ 41 w 379"/>
                  <a:gd name="T7" fmla="*/ 217 h 299"/>
                  <a:gd name="T8" fmla="*/ 14 w 379"/>
                  <a:gd name="T9" fmla="*/ 238 h 299"/>
                  <a:gd name="T10" fmla="*/ 4 w 379"/>
                  <a:gd name="T11" fmla="*/ 258 h 299"/>
                  <a:gd name="T12" fmla="*/ 1 w 379"/>
                  <a:gd name="T13" fmla="*/ 274 h 299"/>
                  <a:gd name="T14" fmla="*/ 11 w 379"/>
                  <a:gd name="T15" fmla="*/ 294 h 299"/>
                  <a:gd name="T16" fmla="*/ 26 w 379"/>
                  <a:gd name="T17" fmla="*/ 294 h 299"/>
                  <a:gd name="T18" fmla="*/ 86 w 379"/>
                  <a:gd name="T19" fmla="*/ 261 h 299"/>
                  <a:gd name="T20" fmla="*/ 131 w 379"/>
                  <a:gd name="T21" fmla="*/ 235 h 299"/>
                  <a:gd name="T22" fmla="*/ 164 w 379"/>
                  <a:gd name="T23" fmla="*/ 220 h 299"/>
                  <a:gd name="T24" fmla="*/ 205 w 379"/>
                  <a:gd name="T25" fmla="*/ 211 h 299"/>
                  <a:gd name="T26" fmla="*/ 247 w 379"/>
                  <a:gd name="T27" fmla="*/ 208 h 299"/>
                  <a:gd name="T28" fmla="*/ 289 w 379"/>
                  <a:gd name="T29" fmla="*/ 217 h 299"/>
                  <a:gd name="T30" fmla="*/ 323 w 379"/>
                  <a:gd name="T31" fmla="*/ 237 h 299"/>
                  <a:gd name="T32" fmla="*/ 356 w 379"/>
                  <a:gd name="T33" fmla="*/ 241 h 299"/>
                  <a:gd name="T34" fmla="*/ 371 w 379"/>
                  <a:gd name="T35" fmla="*/ 241 h 299"/>
                  <a:gd name="T36" fmla="*/ 379 w 379"/>
                  <a:gd name="T37" fmla="*/ 232 h 299"/>
                  <a:gd name="T38" fmla="*/ 374 w 379"/>
                  <a:gd name="T39" fmla="*/ 210 h 299"/>
                  <a:gd name="T40" fmla="*/ 346 w 379"/>
                  <a:gd name="T41" fmla="*/ 177 h 299"/>
                  <a:gd name="T42" fmla="*/ 316 w 379"/>
                  <a:gd name="T43" fmla="*/ 130 h 299"/>
                  <a:gd name="T44" fmla="*/ 302 w 379"/>
                  <a:gd name="T45" fmla="*/ 84 h 299"/>
                  <a:gd name="T46" fmla="*/ 307 w 379"/>
                  <a:gd name="T47" fmla="*/ 67 h 299"/>
                  <a:gd name="T48" fmla="*/ 319 w 379"/>
                  <a:gd name="T49" fmla="*/ 45 h 299"/>
                  <a:gd name="T50" fmla="*/ 340 w 379"/>
                  <a:gd name="T51" fmla="*/ 18 h 299"/>
                  <a:gd name="T52" fmla="*/ 346 w 379"/>
                  <a:gd name="T53" fmla="*/ 6 h 299"/>
                  <a:gd name="T54" fmla="*/ 329 w 379"/>
                  <a:gd name="T55" fmla="*/ 1 h 299"/>
                  <a:gd name="T56" fmla="*/ 298 w 379"/>
                  <a:gd name="T57" fmla="*/ 10 h 299"/>
                  <a:gd name="T58" fmla="*/ 268 w 379"/>
                  <a:gd name="T59" fmla="*/ 27 h 299"/>
                  <a:gd name="T60" fmla="*/ 254 w 379"/>
                  <a:gd name="T61" fmla="*/ 55 h 299"/>
                  <a:gd name="T62" fmla="*/ 241 w 379"/>
                  <a:gd name="T63" fmla="*/ 82 h 299"/>
                  <a:gd name="T64" fmla="*/ 227 w 379"/>
                  <a:gd name="T65" fmla="*/ 108 h 299"/>
                  <a:gd name="T66" fmla="*/ 182 w 379"/>
                  <a:gd name="T67" fmla="*/ 142 h 299"/>
                  <a:gd name="T68" fmla="*/ 148 w 379"/>
                  <a:gd name="T69" fmla="*/ 16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9" h="299">
                    <a:moveTo>
                      <a:pt x="148" y="162"/>
                    </a:moveTo>
                    <a:cubicBezTo>
                      <a:pt x="136" y="169"/>
                      <a:pt x="121" y="177"/>
                      <a:pt x="109" y="183"/>
                    </a:cubicBezTo>
                    <a:cubicBezTo>
                      <a:pt x="97" y="189"/>
                      <a:pt x="87" y="192"/>
                      <a:pt x="76" y="198"/>
                    </a:cubicBezTo>
                    <a:cubicBezTo>
                      <a:pt x="65" y="204"/>
                      <a:pt x="51" y="210"/>
                      <a:pt x="41" y="217"/>
                    </a:cubicBezTo>
                    <a:cubicBezTo>
                      <a:pt x="31" y="224"/>
                      <a:pt x="20" y="231"/>
                      <a:pt x="14" y="238"/>
                    </a:cubicBezTo>
                    <a:cubicBezTo>
                      <a:pt x="8" y="245"/>
                      <a:pt x="6" y="252"/>
                      <a:pt x="4" y="258"/>
                    </a:cubicBezTo>
                    <a:cubicBezTo>
                      <a:pt x="2" y="264"/>
                      <a:pt x="0" y="268"/>
                      <a:pt x="1" y="274"/>
                    </a:cubicBezTo>
                    <a:cubicBezTo>
                      <a:pt x="2" y="280"/>
                      <a:pt x="7" y="291"/>
                      <a:pt x="11" y="294"/>
                    </a:cubicBezTo>
                    <a:cubicBezTo>
                      <a:pt x="15" y="297"/>
                      <a:pt x="14" y="299"/>
                      <a:pt x="26" y="294"/>
                    </a:cubicBezTo>
                    <a:cubicBezTo>
                      <a:pt x="38" y="289"/>
                      <a:pt x="68" y="271"/>
                      <a:pt x="86" y="261"/>
                    </a:cubicBezTo>
                    <a:cubicBezTo>
                      <a:pt x="104" y="251"/>
                      <a:pt x="118" y="242"/>
                      <a:pt x="131" y="235"/>
                    </a:cubicBezTo>
                    <a:cubicBezTo>
                      <a:pt x="144" y="228"/>
                      <a:pt x="152" y="224"/>
                      <a:pt x="164" y="220"/>
                    </a:cubicBezTo>
                    <a:cubicBezTo>
                      <a:pt x="176" y="216"/>
                      <a:pt x="191" y="213"/>
                      <a:pt x="205" y="211"/>
                    </a:cubicBezTo>
                    <a:cubicBezTo>
                      <a:pt x="219" y="209"/>
                      <a:pt x="233" y="207"/>
                      <a:pt x="247" y="208"/>
                    </a:cubicBezTo>
                    <a:cubicBezTo>
                      <a:pt x="261" y="209"/>
                      <a:pt x="276" y="212"/>
                      <a:pt x="289" y="217"/>
                    </a:cubicBezTo>
                    <a:cubicBezTo>
                      <a:pt x="302" y="222"/>
                      <a:pt x="312" y="233"/>
                      <a:pt x="323" y="237"/>
                    </a:cubicBezTo>
                    <a:cubicBezTo>
                      <a:pt x="334" y="241"/>
                      <a:pt x="348" y="240"/>
                      <a:pt x="356" y="241"/>
                    </a:cubicBezTo>
                    <a:cubicBezTo>
                      <a:pt x="364" y="242"/>
                      <a:pt x="367" y="242"/>
                      <a:pt x="371" y="241"/>
                    </a:cubicBezTo>
                    <a:cubicBezTo>
                      <a:pt x="375" y="240"/>
                      <a:pt x="379" y="237"/>
                      <a:pt x="379" y="232"/>
                    </a:cubicBezTo>
                    <a:cubicBezTo>
                      <a:pt x="379" y="227"/>
                      <a:pt x="379" y="219"/>
                      <a:pt x="374" y="210"/>
                    </a:cubicBezTo>
                    <a:cubicBezTo>
                      <a:pt x="369" y="201"/>
                      <a:pt x="356" y="190"/>
                      <a:pt x="346" y="177"/>
                    </a:cubicBezTo>
                    <a:cubicBezTo>
                      <a:pt x="336" y="164"/>
                      <a:pt x="323" y="146"/>
                      <a:pt x="316" y="130"/>
                    </a:cubicBezTo>
                    <a:cubicBezTo>
                      <a:pt x="309" y="114"/>
                      <a:pt x="303" y="94"/>
                      <a:pt x="302" y="84"/>
                    </a:cubicBezTo>
                    <a:cubicBezTo>
                      <a:pt x="301" y="74"/>
                      <a:pt x="304" y="73"/>
                      <a:pt x="307" y="67"/>
                    </a:cubicBezTo>
                    <a:cubicBezTo>
                      <a:pt x="310" y="61"/>
                      <a:pt x="314" y="53"/>
                      <a:pt x="319" y="45"/>
                    </a:cubicBezTo>
                    <a:cubicBezTo>
                      <a:pt x="324" y="37"/>
                      <a:pt x="336" y="24"/>
                      <a:pt x="340" y="18"/>
                    </a:cubicBezTo>
                    <a:cubicBezTo>
                      <a:pt x="344" y="12"/>
                      <a:pt x="348" y="9"/>
                      <a:pt x="346" y="6"/>
                    </a:cubicBezTo>
                    <a:cubicBezTo>
                      <a:pt x="344" y="3"/>
                      <a:pt x="337" y="0"/>
                      <a:pt x="329" y="1"/>
                    </a:cubicBezTo>
                    <a:cubicBezTo>
                      <a:pt x="321" y="2"/>
                      <a:pt x="308" y="6"/>
                      <a:pt x="298" y="10"/>
                    </a:cubicBezTo>
                    <a:cubicBezTo>
                      <a:pt x="288" y="14"/>
                      <a:pt x="275" y="20"/>
                      <a:pt x="268" y="27"/>
                    </a:cubicBezTo>
                    <a:cubicBezTo>
                      <a:pt x="261" y="34"/>
                      <a:pt x="258" y="46"/>
                      <a:pt x="254" y="55"/>
                    </a:cubicBezTo>
                    <a:cubicBezTo>
                      <a:pt x="250" y="64"/>
                      <a:pt x="245" y="73"/>
                      <a:pt x="241" y="82"/>
                    </a:cubicBezTo>
                    <a:cubicBezTo>
                      <a:pt x="237" y="91"/>
                      <a:pt x="237" y="98"/>
                      <a:pt x="227" y="108"/>
                    </a:cubicBezTo>
                    <a:cubicBezTo>
                      <a:pt x="217" y="118"/>
                      <a:pt x="195" y="133"/>
                      <a:pt x="182" y="142"/>
                    </a:cubicBezTo>
                    <a:cubicBezTo>
                      <a:pt x="169" y="151"/>
                      <a:pt x="160" y="155"/>
                      <a:pt x="148" y="162"/>
                    </a:cubicBezTo>
                    <a:close/>
                  </a:path>
                </a:pathLst>
              </a:custGeom>
              <a:noFill/>
              <a:ln w="28575" cap="flat" cmpd="sng">
                <a:solidFill>
                  <a:schemeClr val="bg1"/>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defRPr/>
                </a:pPr>
                <a:endParaRPr lang="ja-JP" altLang="en-US">
                  <a:solidFill>
                    <a:srgbClr val="000000"/>
                  </a:solidFill>
                  <a:latin typeface="ＭＳ Ｐゴシック"/>
                </a:endParaRPr>
              </a:p>
            </p:txBody>
          </p:sp>
          <p:sp>
            <p:nvSpPr>
              <p:cNvPr id="72" name="Freeform 26"/>
              <p:cNvSpPr>
                <a:spLocks/>
              </p:cNvSpPr>
              <p:nvPr/>
            </p:nvSpPr>
            <p:spPr bwMode="auto">
              <a:xfrm>
                <a:off x="3457" y="3505"/>
                <a:ext cx="348" cy="237"/>
              </a:xfrm>
              <a:custGeom>
                <a:avLst/>
                <a:gdLst>
                  <a:gd name="T0" fmla="*/ 71 w 348"/>
                  <a:gd name="T1" fmla="*/ 103 h 237"/>
                  <a:gd name="T2" fmla="*/ 136 w 348"/>
                  <a:gd name="T3" fmla="*/ 140 h 237"/>
                  <a:gd name="T4" fmla="*/ 185 w 348"/>
                  <a:gd name="T5" fmla="*/ 167 h 237"/>
                  <a:gd name="T6" fmla="*/ 253 w 348"/>
                  <a:gd name="T7" fmla="*/ 199 h 237"/>
                  <a:gd name="T8" fmla="*/ 305 w 348"/>
                  <a:gd name="T9" fmla="*/ 226 h 237"/>
                  <a:gd name="T10" fmla="*/ 334 w 348"/>
                  <a:gd name="T11" fmla="*/ 236 h 237"/>
                  <a:gd name="T12" fmla="*/ 347 w 348"/>
                  <a:gd name="T13" fmla="*/ 230 h 237"/>
                  <a:gd name="T14" fmla="*/ 328 w 348"/>
                  <a:gd name="T15" fmla="*/ 206 h 237"/>
                  <a:gd name="T16" fmla="*/ 305 w 348"/>
                  <a:gd name="T17" fmla="*/ 187 h 237"/>
                  <a:gd name="T18" fmla="*/ 301 w 348"/>
                  <a:gd name="T19" fmla="*/ 152 h 237"/>
                  <a:gd name="T20" fmla="*/ 304 w 348"/>
                  <a:gd name="T21" fmla="*/ 139 h 237"/>
                  <a:gd name="T22" fmla="*/ 268 w 348"/>
                  <a:gd name="T23" fmla="*/ 121 h 237"/>
                  <a:gd name="T24" fmla="*/ 208 w 348"/>
                  <a:gd name="T25" fmla="*/ 94 h 237"/>
                  <a:gd name="T26" fmla="*/ 140 w 348"/>
                  <a:gd name="T27" fmla="*/ 61 h 237"/>
                  <a:gd name="T28" fmla="*/ 89 w 348"/>
                  <a:gd name="T29" fmla="*/ 28 h 237"/>
                  <a:gd name="T30" fmla="*/ 52 w 348"/>
                  <a:gd name="T31" fmla="*/ 5 h 237"/>
                  <a:gd name="T32" fmla="*/ 20 w 348"/>
                  <a:gd name="T33" fmla="*/ 1 h 237"/>
                  <a:gd name="T34" fmla="*/ 2 w 348"/>
                  <a:gd name="T35" fmla="*/ 13 h 237"/>
                  <a:gd name="T36" fmla="*/ 8 w 348"/>
                  <a:gd name="T37" fmla="*/ 38 h 237"/>
                  <a:gd name="T38" fmla="*/ 43 w 348"/>
                  <a:gd name="T39" fmla="*/ 82 h 237"/>
                  <a:gd name="T40" fmla="*/ 79 w 348"/>
                  <a:gd name="T41" fmla="*/ 10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8" h="237">
                    <a:moveTo>
                      <a:pt x="71" y="103"/>
                    </a:moveTo>
                    <a:cubicBezTo>
                      <a:pt x="94" y="116"/>
                      <a:pt x="117" y="129"/>
                      <a:pt x="136" y="140"/>
                    </a:cubicBezTo>
                    <a:cubicBezTo>
                      <a:pt x="155" y="151"/>
                      <a:pt x="166" y="157"/>
                      <a:pt x="185" y="167"/>
                    </a:cubicBezTo>
                    <a:cubicBezTo>
                      <a:pt x="204" y="177"/>
                      <a:pt x="233" y="189"/>
                      <a:pt x="253" y="199"/>
                    </a:cubicBezTo>
                    <a:cubicBezTo>
                      <a:pt x="273" y="209"/>
                      <a:pt x="292" y="220"/>
                      <a:pt x="305" y="226"/>
                    </a:cubicBezTo>
                    <a:cubicBezTo>
                      <a:pt x="318" y="232"/>
                      <a:pt x="327" y="235"/>
                      <a:pt x="334" y="236"/>
                    </a:cubicBezTo>
                    <a:cubicBezTo>
                      <a:pt x="341" y="237"/>
                      <a:pt x="348" y="235"/>
                      <a:pt x="347" y="230"/>
                    </a:cubicBezTo>
                    <a:cubicBezTo>
                      <a:pt x="346" y="225"/>
                      <a:pt x="335" y="213"/>
                      <a:pt x="328" y="206"/>
                    </a:cubicBezTo>
                    <a:cubicBezTo>
                      <a:pt x="321" y="199"/>
                      <a:pt x="310" y="196"/>
                      <a:pt x="305" y="187"/>
                    </a:cubicBezTo>
                    <a:cubicBezTo>
                      <a:pt x="300" y="178"/>
                      <a:pt x="301" y="160"/>
                      <a:pt x="301" y="152"/>
                    </a:cubicBezTo>
                    <a:cubicBezTo>
                      <a:pt x="301" y="144"/>
                      <a:pt x="310" y="144"/>
                      <a:pt x="304" y="139"/>
                    </a:cubicBezTo>
                    <a:cubicBezTo>
                      <a:pt x="298" y="134"/>
                      <a:pt x="284" y="128"/>
                      <a:pt x="268" y="121"/>
                    </a:cubicBezTo>
                    <a:cubicBezTo>
                      <a:pt x="252" y="114"/>
                      <a:pt x="229" y="104"/>
                      <a:pt x="208" y="94"/>
                    </a:cubicBezTo>
                    <a:cubicBezTo>
                      <a:pt x="187" y="84"/>
                      <a:pt x="160" y="72"/>
                      <a:pt x="140" y="61"/>
                    </a:cubicBezTo>
                    <a:cubicBezTo>
                      <a:pt x="120" y="50"/>
                      <a:pt x="104" y="37"/>
                      <a:pt x="89" y="28"/>
                    </a:cubicBezTo>
                    <a:cubicBezTo>
                      <a:pt x="74" y="19"/>
                      <a:pt x="63" y="9"/>
                      <a:pt x="52" y="5"/>
                    </a:cubicBezTo>
                    <a:cubicBezTo>
                      <a:pt x="41" y="1"/>
                      <a:pt x="28" y="0"/>
                      <a:pt x="20" y="1"/>
                    </a:cubicBezTo>
                    <a:cubicBezTo>
                      <a:pt x="12" y="2"/>
                      <a:pt x="4" y="7"/>
                      <a:pt x="2" y="13"/>
                    </a:cubicBezTo>
                    <a:cubicBezTo>
                      <a:pt x="0" y="19"/>
                      <a:pt x="1" y="27"/>
                      <a:pt x="8" y="38"/>
                    </a:cubicBezTo>
                    <a:cubicBezTo>
                      <a:pt x="15" y="49"/>
                      <a:pt x="31" y="70"/>
                      <a:pt x="43" y="82"/>
                    </a:cubicBezTo>
                    <a:cubicBezTo>
                      <a:pt x="55" y="94"/>
                      <a:pt x="70" y="98"/>
                      <a:pt x="79" y="109"/>
                    </a:cubicBezTo>
                  </a:path>
                </a:pathLst>
              </a:custGeom>
              <a:noFill/>
              <a:ln w="28575" cap="flat" cmpd="sng">
                <a:solidFill>
                  <a:schemeClr val="bg1"/>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defRPr/>
                </a:pPr>
                <a:endParaRPr lang="ja-JP" altLang="en-US">
                  <a:solidFill>
                    <a:srgbClr val="000000"/>
                  </a:solidFill>
                  <a:latin typeface="ＭＳ Ｐゴシック"/>
                </a:endParaRPr>
              </a:p>
            </p:txBody>
          </p:sp>
        </p:grpSp>
        <p:sp>
          <p:nvSpPr>
            <p:cNvPr id="66" name="Text Box 27"/>
            <p:cNvSpPr txBox="1">
              <a:spLocks noChangeArrowheads="1"/>
            </p:cNvSpPr>
            <p:nvPr/>
          </p:nvSpPr>
          <p:spPr bwMode="auto">
            <a:xfrm>
              <a:off x="7477125" y="3289301"/>
              <a:ext cx="735013" cy="470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0"/>
                </a:spcBef>
                <a:spcAft>
                  <a:spcPct val="0"/>
                </a:spcAft>
                <a:defRPr/>
              </a:pPr>
              <a:r>
                <a:rPr lang="ja-JP" altLang="en-US">
                  <a:solidFill>
                    <a:srgbClr val="FFFFFF"/>
                  </a:solidFill>
                  <a:latin typeface="ＭＳ Ｐゴシック"/>
                </a:rPr>
                <a:t>エラ</a:t>
              </a:r>
            </a:p>
          </p:txBody>
        </p:sp>
      </p:grpSp>
      <p:sp>
        <p:nvSpPr>
          <p:cNvPr id="15" name="正方形/長方形 14"/>
          <p:cNvSpPr/>
          <p:nvPr/>
        </p:nvSpPr>
        <p:spPr>
          <a:xfrm>
            <a:off x="2915816" y="5733256"/>
            <a:ext cx="1800200" cy="1015663"/>
          </a:xfrm>
          <a:prstGeom prst="rect">
            <a:avLst/>
          </a:prstGeom>
        </p:spPr>
        <p:txBody>
          <a:bodyPr wrap="square">
            <a:spAutoFit/>
          </a:bodyPr>
          <a:lstStyle/>
          <a:p>
            <a:pPr defTabSz="914400" fontAlgn="base">
              <a:spcBef>
                <a:spcPct val="0"/>
              </a:spcBef>
              <a:spcAft>
                <a:spcPct val="0"/>
              </a:spcAft>
            </a:pPr>
            <a:r>
              <a:rPr lang="en-US" altLang="ja-JP" sz="2000" dirty="0">
                <a:solidFill>
                  <a:prstClr val="black"/>
                </a:solidFill>
                <a:latin typeface="ＭＳ Ｐゴシック"/>
              </a:rPr>
              <a:t>C0</a:t>
            </a:r>
            <a:r>
              <a:rPr lang="ja-JP" altLang="en-US" sz="2000" dirty="0">
                <a:solidFill>
                  <a:prstClr val="black"/>
                </a:solidFill>
                <a:latin typeface="ＭＳ Ｐゴシック"/>
              </a:rPr>
              <a:t>２</a:t>
            </a:r>
            <a:r>
              <a:rPr lang="en-US" altLang="ja-JP" sz="2000" dirty="0">
                <a:solidFill>
                  <a:prstClr val="black"/>
                </a:solidFill>
                <a:latin typeface="ＭＳ Ｐゴシック"/>
              </a:rPr>
              <a:t>: </a:t>
            </a:r>
            <a:r>
              <a:rPr lang="en-US" altLang="ja-JP" sz="2000" dirty="0" smtClean="0">
                <a:solidFill>
                  <a:prstClr val="black"/>
                </a:solidFill>
                <a:latin typeface="ＭＳ Ｐゴシック"/>
              </a:rPr>
              <a:t>XFEL</a:t>
            </a:r>
          </a:p>
          <a:p>
            <a:pPr defTabSz="914400" fontAlgn="base">
              <a:spcBef>
                <a:spcPct val="0"/>
              </a:spcBef>
              <a:spcAft>
                <a:spcPct val="0"/>
              </a:spcAft>
            </a:pPr>
            <a:r>
              <a:rPr lang="ja-JP" altLang="en-US" sz="2000" dirty="0" smtClean="0">
                <a:solidFill>
                  <a:prstClr val="black"/>
                </a:solidFill>
                <a:latin typeface="ＭＳ Ｐゴシック"/>
              </a:rPr>
              <a:t>フェムト秒と</a:t>
            </a:r>
            <a:endParaRPr lang="en-US" altLang="ja-JP" sz="2000" dirty="0" smtClean="0">
              <a:solidFill>
                <a:prstClr val="black"/>
              </a:solidFill>
              <a:latin typeface="ＭＳ Ｐゴシック"/>
            </a:endParaRPr>
          </a:p>
          <a:p>
            <a:pPr defTabSz="914400" fontAlgn="base">
              <a:spcBef>
                <a:spcPct val="0"/>
              </a:spcBef>
              <a:spcAft>
                <a:spcPct val="0"/>
              </a:spcAft>
            </a:pPr>
            <a:r>
              <a:rPr lang="en-US" altLang="ja-JP" sz="2000" dirty="0" smtClean="0">
                <a:solidFill>
                  <a:prstClr val="black"/>
                </a:solidFill>
                <a:latin typeface="ＭＳ Ｐゴシック"/>
              </a:rPr>
              <a:t>1nm</a:t>
            </a:r>
            <a:r>
              <a:rPr lang="ja-JP" altLang="en-US" sz="2000" dirty="0" smtClean="0">
                <a:solidFill>
                  <a:prstClr val="black"/>
                </a:solidFill>
                <a:latin typeface="ＭＳ Ｐゴシック"/>
              </a:rPr>
              <a:t>の解像度</a:t>
            </a:r>
            <a:endParaRPr lang="en-US" altLang="ja-JP" sz="2000" dirty="0" smtClean="0">
              <a:solidFill>
                <a:prstClr val="black"/>
              </a:solidFill>
              <a:latin typeface="ＭＳ Ｐゴシック"/>
            </a:endParaRPr>
          </a:p>
        </p:txBody>
      </p:sp>
      <p:sp>
        <p:nvSpPr>
          <p:cNvPr id="16" name="正方形/長方形 15"/>
          <p:cNvSpPr/>
          <p:nvPr/>
        </p:nvSpPr>
        <p:spPr>
          <a:xfrm>
            <a:off x="467544" y="4797153"/>
            <a:ext cx="2430016" cy="646331"/>
          </a:xfrm>
          <a:prstGeom prst="rect">
            <a:avLst/>
          </a:prstGeom>
        </p:spPr>
        <p:txBody>
          <a:bodyPr wrap="square">
            <a:spAutoFit/>
          </a:bodyPr>
          <a:lstStyle/>
          <a:p>
            <a:pPr algn="r" defTabSz="914400">
              <a:defRPr/>
            </a:pPr>
            <a:r>
              <a:rPr lang="ja-JP" altLang="en-US" dirty="0">
                <a:solidFill>
                  <a:srgbClr val="FFFFFF"/>
                </a:solidFill>
              </a:rPr>
              <a:t>金ナノ粒子</a:t>
            </a:r>
            <a:r>
              <a:rPr lang="en-US" altLang="ja-JP" dirty="0">
                <a:solidFill>
                  <a:srgbClr val="FFFFFF"/>
                </a:solidFill>
              </a:rPr>
              <a:t>10</a:t>
            </a:r>
            <a:r>
              <a:rPr lang="ja-JP" altLang="en-US" baseline="30000" dirty="0">
                <a:solidFill>
                  <a:srgbClr val="FFFFFF"/>
                </a:solidFill>
              </a:rPr>
              <a:t>５</a:t>
            </a:r>
            <a:r>
              <a:rPr lang="ja-JP" altLang="en-US" dirty="0">
                <a:solidFill>
                  <a:srgbClr val="FFFFFF"/>
                </a:solidFill>
              </a:rPr>
              <a:t>原子</a:t>
            </a:r>
            <a:endParaRPr lang="en-US" altLang="ja-JP" dirty="0">
              <a:solidFill>
                <a:srgbClr val="FFFFFF"/>
              </a:solidFill>
            </a:endParaRPr>
          </a:p>
          <a:p>
            <a:pPr algn="r" defTabSz="914400">
              <a:defRPr/>
            </a:pPr>
            <a:r>
              <a:rPr lang="en-US" altLang="ja-JP" dirty="0" err="1">
                <a:solidFill>
                  <a:srgbClr val="FFFFFF"/>
                </a:solidFill>
              </a:rPr>
              <a:t>Δx</a:t>
            </a:r>
            <a:r>
              <a:rPr lang="en-US" altLang="ja-JP" dirty="0">
                <a:solidFill>
                  <a:srgbClr val="FFFFFF"/>
                </a:solidFill>
              </a:rPr>
              <a:t> = ~10 </a:t>
            </a:r>
            <a:r>
              <a:rPr lang="en-US" altLang="ja-JP" dirty="0" smtClean="0">
                <a:solidFill>
                  <a:srgbClr val="FFFFFF"/>
                </a:solidFill>
              </a:rPr>
              <a:t>nm(</a:t>
            </a:r>
            <a:r>
              <a:rPr lang="ja-JP" altLang="en-US" dirty="0" smtClean="0">
                <a:solidFill>
                  <a:srgbClr val="FFFFFF"/>
                </a:solidFill>
              </a:rPr>
              <a:t>現状）</a:t>
            </a:r>
            <a:endParaRPr lang="en-US" altLang="ja-JP" dirty="0">
              <a:solidFill>
                <a:srgbClr val="FFFFFF"/>
              </a:solidFill>
            </a:endParaRPr>
          </a:p>
        </p:txBody>
      </p:sp>
      <p:sp>
        <p:nvSpPr>
          <p:cNvPr id="18" name="正方形/長方形 17"/>
          <p:cNvSpPr/>
          <p:nvPr/>
        </p:nvSpPr>
        <p:spPr>
          <a:xfrm>
            <a:off x="7020272" y="764704"/>
            <a:ext cx="2051720" cy="1323439"/>
          </a:xfrm>
          <a:prstGeom prst="rect">
            <a:avLst/>
          </a:prstGeom>
        </p:spPr>
        <p:txBody>
          <a:bodyPr wrap="square">
            <a:spAutoFit/>
          </a:bodyPr>
          <a:lstStyle/>
          <a:p>
            <a:pPr defTabSz="914400" fontAlgn="base">
              <a:spcBef>
                <a:spcPct val="0"/>
              </a:spcBef>
              <a:spcAft>
                <a:spcPct val="0"/>
              </a:spcAft>
            </a:pPr>
            <a:r>
              <a:rPr lang="en-US" altLang="ja-JP" sz="2000" dirty="0">
                <a:solidFill>
                  <a:prstClr val="black"/>
                </a:solidFill>
                <a:latin typeface="ＭＳ Ｐゴシック"/>
              </a:rPr>
              <a:t>D0</a:t>
            </a:r>
            <a:r>
              <a:rPr lang="ja-JP" altLang="en-US" sz="2000" dirty="0">
                <a:solidFill>
                  <a:prstClr val="black"/>
                </a:solidFill>
                <a:latin typeface="ＭＳ Ｐゴシック"/>
              </a:rPr>
              <a:t>２</a:t>
            </a:r>
            <a:r>
              <a:rPr lang="en-US" altLang="ja-JP" sz="2000" dirty="0" smtClean="0">
                <a:solidFill>
                  <a:prstClr val="black"/>
                </a:solidFill>
                <a:latin typeface="ＭＳ Ｐゴシック"/>
              </a:rPr>
              <a:t>:</a:t>
            </a:r>
          </a:p>
          <a:p>
            <a:pPr defTabSz="914400" fontAlgn="base">
              <a:spcBef>
                <a:spcPct val="0"/>
              </a:spcBef>
              <a:spcAft>
                <a:spcPct val="0"/>
              </a:spcAft>
            </a:pPr>
            <a:r>
              <a:rPr lang="ja-JP" altLang="en-US" sz="2000" dirty="0" smtClean="0">
                <a:solidFill>
                  <a:prstClr val="black"/>
                </a:solidFill>
                <a:latin typeface="ＭＳ Ｐゴシック"/>
              </a:rPr>
              <a:t>投影型質量分析</a:t>
            </a:r>
            <a:endParaRPr lang="en-US" altLang="ja-JP" sz="2000" dirty="0" smtClean="0">
              <a:solidFill>
                <a:prstClr val="black"/>
              </a:solidFill>
              <a:latin typeface="ＭＳ Ｐゴシック"/>
            </a:endParaRPr>
          </a:p>
          <a:p>
            <a:pPr defTabSz="914400" fontAlgn="base">
              <a:spcBef>
                <a:spcPct val="0"/>
              </a:spcBef>
              <a:spcAft>
                <a:spcPct val="0"/>
              </a:spcAft>
            </a:pPr>
            <a:r>
              <a:rPr lang="ja-JP" altLang="en-US" sz="2000" dirty="0" smtClean="0">
                <a:solidFill>
                  <a:prstClr val="black"/>
                </a:solidFill>
                <a:latin typeface="ＭＳ Ｐゴシック"/>
              </a:rPr>
              <a:t>超速解析</a:t>
            </a:r>
            <a:endParaRPr lang="en-US" altLang="ja-JP" sz="2000" dirty="0" smtClean="0">
              <a:solidFill>
                <a:prstClr val="black"/>
              </a:solidFill>
              <a:latin typeface="ＭＳ Ｐゴシック"/>
            </a:endParaRPr>
          </a:p>
          <a:p>
            <a:pPr defTabSz="914400" fontAlgn="base">
              <a:spcBef>
                <a:spcPct val="0"/>
              </a:spcBef>
              <a:spcAft>
                <a:spcPct val="0"/>
              </a:spcAft>
            </a:pPr>
            <a:r>
              <a:rPr lang="en-US" altLang="ja-JP" sz="2000" dirty="0" smtClean="0">
                <a:solidFill>
                  <a:prstClr val="black"/>
                </a:solidFill>
                <a:latin typeface="ＭＳ Ｐゴシック"/>
              </a:rPr>
              <a:t>1</a:t>
            </a:r>
            <a:r>
              <a:rPr lang="ja-JP" altLang="en-US" sz="2000" dirty="0" smtClean="0">
                <a:solidFill>
                  <a:prstClr val="black"/>
                </a:solidFill>
                <a:latin typeface="ＭＳ Ｐゴシック"/>
              </a:rPr>
              <a:t>日</a:t>
            </a:r>
            <a:r>
              <a:rPr lang="en-US" altLang="ja-JP" sz="2000" dirty="0" smtClean="0">
                <a:solidFill>
                  <a:prstClr val="black"/>
                </a:solidFill>
                <a:latin typeface="ＭＳ Ｐゴシック"/>
              </a:rPr>
              <a:t>-&gt;</a:t>
            </a:r>
            <a:r>
              <a:rPr lang="ja-JP" altLang="en-US" sz="2000" dirty="0" smtClean="0">
                <a:solidFill>
                  <a:prstClr val="black"/>
                </a:solidFill>
                <a:latin typeface="ＭＳ Ｐゴシック"/>
              </a:rPr>
              <a:t>数分へ</a:t>
            </a:r>
            <a:endParaRPr lang="ja-JP" altLang="en-US" sz="2000" dirty="0">
              <a:solidFill>
                <a:prstClr val="black"/>
              </a:solidFill>
              <a:latin typeface="ＭＳ Ｐゴシック"/>
            </a:endParaRPr>
          </a:p>
        </p:txBody>
      </p:sp>
      <p:sp>
        <p:nvSpPr>
          <p:cNvPr id="77" name="Text Box 93"/>
          <p:cNvSpPr txBox="1">
            <a:spLocks noChangeArrowheads="1"/>
          </p:cNvSpPr>
          <p:nvPr/>
        </p:nvSpPr>
        <p:spPr bwMode="auto">
          <a:xfrm>
            <a:off x="5944890" y="4005064"/>
            <a:ext cx="1795462" cy="36671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defRPr/>
            </a:pPr>
            <a:r>
              <a:rPr lang="ja-JP" altLang="en-US" b="1" dirty="0">
                <a:solidFill>
                  <a:prstClr val="black"/>
                </a:solidFill>
                <a:latin typeface="Comic Sans MS" charset="0"/>
              </a:rPr>
              <a:t>細胞の立体構造</a:t>
            </a:r>
            <a:endParaRPr lang="en-US" altLang="ja-JP" b="1" dirty="0">
              <a:solidFill>
                <a:prstClr val="black"/>
              </a:solidFill>
              <a:latin typeface="Comic Sans MS" charset="0"/>
            </a:endParaRPr>
          </a:p>
        </p:txBody>
      </p:sp>
      <p:sp>
        <p:nvSpPr>
          <p:cNvPr id="13" name="テキスト ボックス 12"/>
          <p:cNvSpPr txBox="1"/>
          <p:nvPr/>
        </p:nvSpPr>
        <p:spPr>
          <a:xfrm>
            <a:off x="5364088" y="2638276"/>
            <a:ext cx="1512168" cy="1015663"/>
          </a:xfrm>
          <a:prstGeom prst="rect">
            <a:avLst/>
          </a:prstGeom>
          <a:noFill/>
        </p:spPr>
        <p:txBody>
          <a:bodyPr wrap="square" rtlCol="0">
            <a:spAutoFit/>
          </a:bodyPr>
          <a:lstStyle/>
          <a:p>
            <a:pPr defTabSz="914400" fontAlgn="base">
              <a:spcBef>
                <a:spcPct val="0"/>
              </a:spcBef>
              <a:spcAft>
                <a:spcPct val="0"/>
              </a:spcAft>
            </a:pPr>
            <a:r>
              <a:rPr lang="en-US" altLang="ja-JP" sz="2000" dirty="0">
                <a:solidFill>
                  <a:prstClr val="black"/>
                </a:solidFill>
                <a:latin typeface="ＭＳ Ｐゴシック"/>
              </a:rPr>
              <a:t>D01: </a:t>
            </a:r>
            <a:r>
              <a:rPr lang="ja-JP" altLang="en-US" sz="2000" dirty="0" smtClean="0">
                <a:solidFill>
                  <a:prstClr val="black"/>
                </a:solidFill>
                <a:latin typeface="ＭＳ Ｐゴシック"/>
              </a:rPr>
              <a:t>放射光</a:t>
            </a:r>
            <a:r>
              <a:rPr lang="en-US" altLang="ja-JP" sz="2000" dirty="0">
                <a:solidFill>
                  <a:prstClr val="black"/>
                </a:solidFill>
                <a:latin typeface="ＭＳ Ｐゴシック"/>
              </a:rPr>
              <a:t/>
            </a:r>
            <a:br>
              <a:rPr lang="en-US" altLang="ja-JP" sz="2000" dirty="0">
                <a:solidFill>
                  <a:prstClr val="black"/>
                </a:solidFill>
                <a:latin typeface="ＭＳ Ｐゴシック"/>
              </a:rPr>
            </a:br>
            <a:r>
              <a:rPr lang="en-US" altLang="ja-JP" sz="2000" dirty="0" smtClean="0">
                <a:solidFill>
                  <a:prstClr val="black"/>
                </a:solidFill>
                <a:latin typeface="ＭＳ Ｐゴシック"/>
              </a:rPr>
              <a:t>X</a:t>
            </a:r>
            <a:r>
              <a:rPr lang="ja-JP" altLang="en-US" sz="2000" dirty="0">
                <a:solidFill>
                  <a:prstClr val="black"/>
                </a:solidFill>
                <a:latin typeface="ＭＳ Ｐゴシック"/>
              </a:rPr>
              <a:t>線</a:t>
            </a:r>
            <a:r>
              <a:rPr lang="ja-JP" altLang="en-US" sz="2000" dirty="0" smtClean="0">
                <a:solidFill>
                  <a:prstClr val="black"/>
                </a:solidFill>
                <a:latin typeface="ＭＳ Ｐゴシック"/>
              </a:rPr>
              <a:t>イメージング</a:t>
            </a:r>
            <a:endParaRPr lang="ja-JP" altLang="en-US" sz="2000" dirty="0" smtClean="0">
              <a:solidFill>
                <a:prstClr val="black"/>
              </a:solidFill>
            </a:endParaRPr>
          </a:p>
        </p:txBody>
      </p:sp>
      <p:sp>
        <p:nvSpPr>
          <p:cNvPr id="27" name="テキスト ボックス 26"/>
          <p:cNvSpPr txBox="1"/>
          <p:nvPr/>
        </p:nvSpPr>
        <p:spPr>
          <a:xfrm>
            <a:off x="4139952" y="4005064"/>
            <a:ext cx="803225" cy="523220"/>
          </a:xfrm>
          <a:prstGeom prst="rect">
            <a:avLst/>
          </a:prstGeom>
          <a:noFill/>
        </p:spPr>
        <p:txBody>
          <a:bodyPr wrap="none" rtlCol="0">
            <a:spAutoFit/>
          </a:bodyPr>
          <a:lstStyle/>
          <a:p>
            <a:pPr defTabSz="914400" fontAlgn="base">
              <a:spcBef>
                <a:spcPct val="0"/>
              </a:spcBef>
              <a:spcAft>
                <a:spcPct val="0"/>
              </a:spcAft>
            </a:pPr>
            <a:r>
              <a:rPr lang="en-US" altLang="ja-JP" sz="2800" dirty="0" smtClean="0">
                <a:solidFill>
                  <a:prstClr val="white"/>
                </a:solidFill>
              </a:rPr>
              <a:t>SOI</a:t>
            </a:r>
            <a:endParaRPr lang="ja-JP" altLang="en-US" sz="2800" dirty="0" smtClean="0">
              <a:solidFill>
                <a:prstClr val="white"/>
              </a:solidFill>
            </a:endParaRPr>
          </a:p>
        </p:txBody>
      </p:sp>
      <p:sp>
        <p:nvSpPr>
          <p:cNvPr id="21" name="テキスト ボックス 20"/>
          <p:cNvSpPr txBox="1"/>
          <p:nvPr/>
        </p:nvSpPr>
        <p:spPr>
          <a:xfrm>
            <a:off x="179512" y="116632"/>
            <a:ext cx="8379217" cy="400110"/>
          </a:xfrm>
          <a:prstGeom prst="rect">
            <a:avLst/>
          </a:prstGeom>
          <a:solidFill>
            <a:srgbClr val="C5DCFF"/>
          </a:solidFill>
        </p:spPr>
        <p:txBody>
          <a:bodyPr wrap="none" rtlCol="0">
            <a:spAutoFit/>
          </a:bodyPr>
          <a:lstStyle/>
          <a:p>
            <a:pPr defTabSz="914400" fontAlgn="base">
              <a:spcBef>
                <a:spcPct val="0"/>
              </a:spcBef>
              <a:spcAft>
                <a:spcPct val="0"/>
              </a:spcAft>
            </a:pPr>
            <a:r>
              <a:rPr lang="ja-JP" altLang="en-US" sz="2000" dirty="0">
                <a:solidFill>
                  <a:srgbClr val="000000"/>
                </a:solidFill>
                <a:latin typeface="+mn-ea"/>
                <a:cs typeface="Consolas"/>
              </a:rPr>
              <a:t>新学術領域「３次元半導体検出器で切り拓く新たな量子イメージングの展開」</a:t>
            </a:r>
            <a:endParaRPr lang="en-US" sz="2000" dirty="0" smtClean="0">
              <a:solidFill>
                <a:prstClr val="black"/>
              </a:solidFill>
              <a:latin typeface="ＭＳ Ｐゴシック"/>
            </a:endParaRPr>
          </a:p>
        </p:txBody>
      </p:sp>
      <p:pic>
        <p:nvPicPr>
          <p:cNvPr id="29" name="図 28" descr="Infrared_movie.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6" y="2204864"/>
            <a:ext cx="2284730" cy="2284730"/>
          </a:xfrm>
          <a:prstGeom prst="rect">
            <a:avLst/>
          </a:prstGeom>
        </p:spPr>
      </p:pic>
      <p:sp>
        <p:nvSpPr>
          <p:cNvPr id="81" name="正方形/長方形 80"/>
          <p:cNvSpPr/>
          <p:nvPr/>
        </p:nvSpPr>
        <p:spPr>
          <a:xfrm>
            <a:off x="539552" y="3717031"/>
            <a:ext cx="2016224" cy="707886"/>
          </a:xfrm>
          <a:prstGeom prst="rect">
            <a:avLst/>
          </a:prstGeom>
        </p:spPr>
        <p:txBody>
          <a:bodyPr wrap="square">
            <a:spAutoFit/>
          </a:bodyPr>
          <a:lstStyle/>
          <a:p>
            <a:pPr algn="ctr" defTabSz="914400" fontAlgn="base">
              <a:spcBef>
                <a:spcPct val="0"/>
              </a:spcBef>
              <a:spcAft>
                <a:spcPct val="0"/>
              </a:spcAft>
            </a:pPr>
            <a:r>
              <a:rPr lang="en-US" altLang="ja-JP" sz="2000" dirty="0">
                <a:solidFill>
                  <a:prstClr val="white"/>
                </a:solidFill>
                <a:latin typeface="ＭＳ Ｐゴシック"/>
              </a:rPr>
              <a:t>B02</a:t>
            </a:r>
            <a:r>
              <a:rPr lang="en-US" altLang="ja-JP" sz="2000" dirty="0" smtClean="0">
                <a:solidFill>
                  <a:prstClr val="white"/>
                </a:solidFill>
                <a:latin typeface="ＭＳ Ｐゴシック"/>
              </a:rPr>
              <a:t>:</a:t>
            </a:r>
            <a:r>
              <a:rPr lang="ja-JP" altLang="en-US" sz="2000" dirty="0" smtClean="0">
                <a:solidFill>
                  <a:prstClr val="white"/>
                </a:solidFill>
                <a:latin typeface="ＭＳ Ｐゴシック"/>
              </a:rPr>
              <a:t>遠赤外</a:t>
            </a:r>
            <a:endParaRPr lang="en-US" altLang="ja-JP" sz="2000" dirty="0" smtClean="0">
              <a:solidFill>
                <a:prstClr val="white"/>
              </a:solidFill>
              <a:latin typeface="ＭＳ Ｐゴシック"/>
            </a:endParaRPr>
          </a:p>
          <a:p>
            <a:pPr algn="ctr" defTabSz="914400" fontAlgn="base">
              <a:spcBef>
                <a:spcPct val="0"/>
              </a:spcBef>
              <a:spcAft>
                <a:spcPct val="0"/>
              </a:spcAft>
            </a:pPr>
            <a:r>
              <a:rPr lang="ja-JP" altLang="en-US" sz="2000" dirty="0" smtClean="0">
                <a:solidFill>
                  <a:prstClr val="white"/>
                </a:solidFill>
                <a:latin typeface="ＭＳ Ｐゴシック"/>
              </a:rPr>
              <a:t>星と銀河の進化</a:t>
            </a:r>
            <a:endParaRPr lang="ja-JP" altLang="en-US" sz="2000" dirty="0">
              <a:solidFill>
                <a:prstClr val="white"/>
              </a:solidFill>
              <a:latin typeface="ＭＳ Ｐゴシック"/>
            </a:endParaRPr>
          </a:p>
        </p:txBody>
      </p:sp>
      <p:sp>
        <p:nvSpPr>
          <p:cNvPr id="82" name="正方形/長方形 81"/>
          <p:cNvSpPr/>
          <p:nvPr/>
        </p:nvSpPr>
        <p:spPr>
          <a:xfrm>
            <a:off x="323528" y="2636912"/>
            <a:ext cx="2376264" cy="400110"/>
          </a:xfrm>
          <a:prstGeom prst="rect">
            <a:avLst/>
          </a:prstGeom>
        </p:spPr>
        <p:txBody>
          <a:bodyPr wrap="square">
            <a:spAutoFit/>
          </a:bodyPr>
          <a:lstStyle/>
          <a:p>
            <a:pPr algn="ctr" defTabSz="914400" fontAlgn="base">
              <a:spcBef>
                <a:spcPct val="0"/>
              </a:spcBef>
              <a:spcAft>
                <a:spcPct val="0"/>
              </a:spcAft>
            </a:pPr>
            <a:r>
              <a:rPr lang="en-US" altLang="ja-JP" sz="2000" dirty="0" smtClean="0">
                <a:solidFill>
                  <a:prstClr val="white"/>
                </a:solidFill>
                <a:latin typeface="ＭＳ Ｐゴシック"/>
              </a:rPr>
              <a:t>1.8K</a:t>
            </a:r>
            <a:r>
              <a:rPr lang="ja-JP" altLang="en-US" sz="2000" dirty="0" smtClean="0">
                <a:solidFill>
                  <a:prstClr val="white"/>
                </a:solidFill>
                <a:latin typeface="ＭＳ Ｐゴシック"/>
              </a:rPr>
              <a:t>動作、多画素</a:t>
            </a:r>
            <a:endParaRPr lang="ja-JP" altLang="en-US" sz="2000" dirty="0">
              <a:solidFill>
                <a:prstClr val="white"/>
              </a:solidFill>
              <a:latin typeface="ＭＳ Ｐゴシック"/>
            </a:endParaRPr>
          </a:p>
        </p:txBody>
      </p:sp>
      <p:pic>
        <p:nvPicPr>
          <p:cNvPr id="33" name="図 32" descr="BH_movie.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6256" y="4581128"/>
            <a:ext cx="2160240" cy="2192664"/>
          </a:xfrm>
          <a:prstGeom prst="rect">
            <a:avLst/>
          </a:prstGeom>
        </p:spPr>
      </p:pic>
      <p:grpSp>
        <p:nvGrpSpPr>
          <p:cNvPr id="17" name="図形グループ 16"/>
          <p:cNvGrpSpPr/>
          <p:nvPr/>
        </p:nvGrpSpPr>
        <p:grpSpPr>
          <a:xfrm>
            <a:off x="4860034" y="5704989"/>
            <a:ext cx="3888430" cy="1015663"/>
            <a:chOff x="3686778" y="5606299"/>
            <a:chExt cx="4638372" cy="1211548"/>
          </a:xfrm>
        </p:grpSpPr>
        <p:sp>
          <p:nvSpPr>
            <p:cNvPr id="3" name="正方形/長方形 2"/>
            <p:cNvSpPr/>
            <p:nvPr/>
          </p:nvSpPr>
          <p:spPr>
            <a:xfrm>
              <a:off x="3686778" y="5606299"/>
              <a:ext cx="2508050" cy="1211548"/>
            </a:xfrm>
            <a:prstGeom prst="rect">
              <a:avLst/>
            </a:prstGeom>
          </p:spPr>
          <p:txBody>
            <a:bodyPr wrap="square">
              <a:spAutoFit/>
            </a:bodyPr>
            <a:lstStyle/>
            <a:p>
              <a:pPr algn="ctr" defTabSz="914400" fontAlgn="base">
                <a:spcBef>
                  <a:spcPct val="0"/>
                </a:spcBef>
                <a:spcAft>
                  <a:spcPct val="0"/>
                </a:spcAft>
              </a:pPr>
              <a:r>
                <a:rPr lang="en-US" altLang="ja-JP" sz="2000" dirty="0">
                  <a:solidFill>
                    <a:prstClr val="black"/>
                  </a:solidFill>
                  <a:latin typeface="ＭＳ Ｐゴシック"/>
                </a:rPr>
                <a:t>B01: </a:t>
              </a:r>
              <a:r>
                <a:rPr lang="ja-JP" altLang="en-US" sz="2000" dirty="0">
                  <a:solidFill>
                    <a:prstClr val="black"/>
                  </a:solidFill>
                  <a:latin typeface="ＭＳ Ｐゴシック"/>
                </a:rPr>
                <a:t>宇宙</a:t>
              </a:r>
              <a:r>
                <a:rPr lang="ja-JP" altLang="en-US" sz="2000" dirty="0" smtClean="0">
                  <a:solidFill>
                    <a:prstClr val="black"/>
                  </a:solidFill>
                  <a:latin typeface="ＭＳ Ｐゴシック"/>
                </a:rPr>
                <a:t>最初期</a:t>
              </a:r>
              <a:endParaRPr lang="en-US" altLang="ja-JP" sz="2000" dirty="0" smtClean="0">
                <a:solidFill>
                  <a:prstClr val="black"/>
                </a:solidFill>
                <a:latin typeface="ＭＳ Ｐゴシック"/>
              </a:endParaRPr>
            </a:p>
            <a:p>
              <a:pPr algn="ctr" defTabSz="914400" fontAlgn="base">
                <a:spcBef>
                  <a:spcPct val="0"/>
                </a:spcBef>
                <a:spcAft>
                  <a:spcPct val="0"/>
                </a:spcAft>
              </a:pPr>
              <a:r>
                <a:rPr lang="ja-JP" altLang="en-US" sz="2000" dirty="0" smtClean="0">
                  <a:solidFill>
                    <a:prstClr val="black"/>
                  </a:solidFill>
                  <a:latin typeface="ＭＳ Ｐゴシック"/>
                </a:rPr>
                <a:t>超巨大ブラックホールの探査</a:t>
              </a:r>
              <a:endParaRPr lang="ja-JP" altLang="en-US" sz="2000" dirty="0">
                <a:solidFill>
                  <a:prstClr val="black"/>
                </a:solidFill>
                <a:latin typeface="ＭＳ Ｐゴシック"/>
              </a:endParaRPr>
            </a:p>
          </p:txBody>
        </p:sp>
        <p:sp>
          <p:nvSpPr>
            <p:cNvPr id="7" name="正方形/長方形 6"/>
            <p:cNvSpPr/>
            <p:nvPr/>
          </p:nvSpPr>
          <p:spPr>
            <a:xfrm>
              <a:off x="6349546" y="5897706"/>
              <a:ext cx="1975604" cy="858958"/>
            </a:xfrm>
            <a:prstGeom prst="rect">
              <a:avLst/>
            </a:prstGeom>
          </p:spPr>
          <p:txBody>
            <a:bodyPr wrap="square">
              <a:spAutoFit/>
            </a:bodyPr>
            <a:lstStyle/>
            <a:p>
              <a:pPr algn="ctr" defTabSz="914400" fontAlgn="base">
                <a:spcBef>
                  <a:spcPct val="0"/>
                </a:spcBef>
                <a:spcAft>
                  <a:spcPct val="0"/>
                </a:spcAft>
              </a:pPr>
              <a:r>
                <a:rPr lang="en-US" altLang="ja-JP" sz="2000" dirty="0" smtClean="0">
                  <a:solidFill>
                    <a:srgbClr val="FFFFFF"/>
                  </a:solidFill>
                  <a:latin typeface="ＭＳ Ｐゴシック"/>
                </a:rPr>
                <a:t>2</a:t>
              </a:r>
              <a:r>
                <a:rPr lang="ja-JP" altLang="en-US" sz="2000" dirty="0" smtClean="0">
                  <a:solidFill>
                    <a:srgbClr val="FFFFFF"/>
                  </a:solidFill>
                  <a:latin typeface="ＭＳ Ｐゴシック"/>
                </a:rPr>
                <a:t>桁背景</a:t>
              </a:r>
              <a:endParaRPr lang="en-US" altLang="ja-JP" sz="2000" dirty="0" smtClean="0">
                <a:solidFill>
                  <a:srgbClr val="FFFFFF"/>
                </a:solidFill>
                <a:latin typeface="ＭＳ Ｐゴシック"/>
              </a:endParaRPr>
            </a:p>
            <a:p>
              <a:pPr algn="ctr" defTabSz="914400" fontAlgn="base">
                <a:spcBef>
                  <a:spcPct val="0"/>
                </a:spcBef>
                <a:spcAft>
                  <a:spcPct val="0"/>
                </a:spcAft>
              </a:pPr>
              <a:r>
                <a:rPr lang="ja-JP" altLang="en-US" sz="2000" dirty="0" smtClean="0">
                  <a:solidFill>
                    <a:srgbClr val="FFFFFF"/>
                  </a:solidFill>
                  <a:latin typeface="ＭＳ Ｐゴシック"/>
                </a:rPr>
                <a:t>ノイズ低減</a:t>
              </a:r>
              <a:endParaRPr lang="ja-JP" altLang="en-US" sz="2000" dirty="0">
                <a:solidFill>
                  <a:prstClr val="black"/>
                </a:solidFill>
                <a:latin typeface="ＭＳ Ｐゴシック"/>
              </a:endParaRPr>
            </a:p>
          </p:txBody>
        </p:sp>
      </p:grpSp>
      <p:sp>
        <p:nvSpPr>
          <p:cNvPr id="84" name="正方形/長方形 83"/>
          <p:cNvSpPr/>
          <p:nvPr/>
        </p:nvSpPr>
        <p:spPr>
          <a:xfrm>
            <a:off x="7020272" y="5013176"/>
            <a:ext cx="1944216" cy="400110"/>
          </a:xfrm>
          <a:prstGeom prst="rect">
            <a:avLst/>
          </a:prstGeom>
        </p:spPr>
        <p:txBody>
          <a:bodyPr wrap="square">
            <a:spAutoFit/>
          </a:bodyPr>
          <a:lstStyle/>
          <a:p>
            <a:pPr algn="ctr" defTabSz="914400" fontAlgn="base">
              <a:spcBef>
                <a:spcPct val="0"/>
              </a:spcBef>
              <a:spcAft>
                <a:spcPct val="0"/>
              </a:spcAft>
            </a:pPr>
            <a:r>
              <a:rPr lang="ja-JP" altLang="en-US" sz="2000" dirty="0" smtClean="0">
                <a:solidFill>
                  <a:prstClr val="white"/>
                </a:solidFill>
                <a:latin typeface="ＭＳ Ｐゴシック"/>
              </a:rPr>
              <a:t>最遠方</a:t>
            </a:r>
            <a:r>
              <a:rPr lang="en-US" altLang="ja-JP" sz="2000" dirty="0" smtClean="0">
                <a:solidFill>
                  <a:prstClr val="white"/>
                </a:solidFill>
                <a:latin typeface="ＭＳ Ｐゴシック"/>
              </a:rPr>
              <a:t>X</a:t>
            </a:r>
            <a:r>
              <a:rPr lang="ja-JP" altLang="en-US" sz="2000" dirty="0" smtClean="0">
                <a:solidFill>
                  <a:prstClr val="white"/>
                </a:solidFill>
                <a:latin typeface="ＭＳ Ｐゴシック"/>
              </a:rPr>
              <a:t>線写真</a:t>
            </a:r>
            <a:endParaRPr lang="en-US" altLang="ja-JP" sz="2000" dirty="0" smtClean="0">
              <a:solidFill>
                <a:prstClr val="white"/>
              </a:solidFill>
              <a:latin typeface="ＭＳ Ｐゴシック"/>
            </a:endParaRPr>
          </a:p>
        </p:txBody>
      </p:sp>
      <p:grpSp>
        <p:nvGrpSpPr>
          <p:cNvPr id="80" name="図形グループ 79"/>
          <p:cNvGrpSpPr>
            <a:grpSpLocks noChangeAspect="1"/>
          </p:cNvGrpSpPr>
          <p:nvPr/>
        </p:nvGrpSpPr>
        <p:grpSpPr>
          <a:xfrm>
            <a:off x="323528" y="886097"/>
            <a:ext cx="3969041" cy="1246759"/>
            <a:chOff x="1143000" y="1066800"/>
            <a:chExt cx="3608218" cy="1133417"/>
          </a:xfrm>
        </p:grpSpPr>
        <p:grpSp>
          <p:nvGrpSpPr>
            <p:cNvPr id="83" name="図形グループ 45"/>
            <p:cNvGrpSpPr>
              <a:grpSpLocks/>
            </p:cNvGrpSpPr>
            <p:nvPr/>
          </p:nvGrpSpPr>
          <p:grpSpPr bwMode="auto">
            <a:xfrm>
              <a:off x="1143000" y="1066800"/>
              <a:ext cx="3600400" cy="1087200"/>
              <a:chOff x="485775" y="4416946"/>
              <a:chExt cx="6399213" cy="1987233"/>
            </a:xfrm>
          </p:grpSpPr>
          <p:pic>
            <p:nvPicPr>
              <p:cNvPr id="88" name="図 43" descr="slides_c01_ページ_2_画像_0002.png"/>
              <p:cNvPicPr>
                <a:picLocks noChangeAspect="1"/>
              </p:cNvPicPr>
              <p:nvPr/>
            </p:nvPicPr>
            <p:blipFill rotWithShape="1">
              <a:blip r:embed="rId9">
                <a:extLst>
                  <a:ext uri="{28A0092B-C50C-407E-A947-70E740481C1C}">
                    <a14:useLocalDpi xmlns:a14="http://schemas.microsoft.com/office/drawing/2010/main" val="0"/>
                  </a:ext>
                </a:extLst>
              </a:blip>
              <a:srcRect t="68896" b="41"/>
              <a:stretch/>
            </p:blipFill>
            <p:spPr bwMode="auto">
              <a:xfrm>
                <a:off x="485775" y="4416946"/>
                <a:ext cx="6399213" cy="1987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 name="図 44" descr="star.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4988" y="5054326"/>
                <a:ext cx="5672137"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5" name="図形グループ 52"/>
            <p:cNvGrpSpPr>
              <a:grpSpLocks/>
            </p:cNvGrpSpPr>
            <p:nvPr/>
          </p:nvGrpSpPr>
          <p:grpSpPr bwMode="auto">
            <a:xfrm>
              <a:off x="3231231" y="1714885"/>
              <a:ext cx="1519987" cy="485332"/>
              <a:chOff x="3548974" y="5662099"/>
              <a:chExt cx="2364021" cy="896346"/>
            </a:xfrm>
          </p:grpSpPr>
          <p:cxnSp>
            <p:nvCxnSpPr>
              <p:cNvPr id="86" name="直線矢印コネクタ 85"/>
              <p:cNvCxnSpPr/>
              <p:nvPr/>
            </p:nvCxnSpPr>
            <p:spPr>
              <a:xfrm>
                <a:off x="3548974" y="6194059"/>
                <a:ext cx="2364021" cy="29332"/>
              </a:xfrm>
              <a:prstGeom prst="straightConnector1">
                <a:avLst/>
              </a:prstGeom>
              <a:ln>
                <a:solidFill>
                  <a:srgbClr val="FFFF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7" name="テキスト ボックス 50"/>
              <p:cNvSpPr txBox="1">
                <a:spLocks noChangeArrowheads="1"/>
              </p:cNvSpPr>
              <p:nvPr/>
            </p:nvSpPr>
            <p:spPr bwMode="auto">
              <a:xfrm>
                <a:off x="4220936" y="5662099"/>
                <a:ext cx="1649728" cy="896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kumimoji="1" sz="2400">
                    <a:solidFill>
                      <a:schemeClr val="tx1"/>
                    </a:solidFill>
                    <a:latin typeface="Comic Sans MS" charset="0"/>
                    <a:ea typeface="ＭＳ Ｐゴシック" charset="0"/>
                    <a:cs typeface="ＭＳ Ｐゴシック" charset="0"/>
                  </a:defRPr>
                </a:lvl1pPr>
                <a:lvl2pPr marL="742950" indent="-285750" defTabSz="457200">
                  <a:defRPr kumimoji="1" sz="2400">
                    <a:solidFill>
                      <a:schemeClr val="tx1"/>
                    </a:solidFill>
                    <a:latin typeface="Comic Sans MS" charset="0"/>
                    <a:ea typeface="ＭＳ Ｐゴシック" charset="0"/>
                  </a:defRPr>
                </a:lvl2pPr>
                <a:lvl3pPr marL="1143000" indent="-228600" defTabSz="457200">
                  <a:defRPr kumimoji="1" sz="2400">
                    <a:solidFill>
                      <a:schemeClr val="tx1"/>
                    </a:solidFill>
                    <a:latin typeface="Comic Sans MS" charset="0"/>
                    <a:ea typeface="ＭＳ Ｐゴシック" charset="0"/>
                  </a:defRPr>
                </a:lvl3pPr>
                <a:lvl4pPr marL="1600200" indent="-228600" defTabSz="457200">
                  <a:defRPr kumimoji="1" sz="2400">
                    <a:solidFill>
                      <a:schemeClr val="tx1"/>
                    </a:solidFill>
                    <a:latin typeface="Comic Sans MS" charset="0"/>
                    <a:ea typeface="ＭＳ Ｐゴシック" charset="0"/>
                  </a:defRPr>
                </a:lvl4pPr>
                <a:lvl5pPr marL="2057400" indent="-228600" defTabSz="457200">
                  <a:defRPr kumimoji="1" sz="2400">
                    <a:solidFill>
                      <a:schemeClr val="tx1"/>
                    </a:solidFill>
                    <a:latin typeface="Comic Sans MS" charset="0"/>
                    <a:ea typeface="ＭＳ Ｐゴシック" charset="0"/>
                  </a:defRPr>
                </a:lvl5pPr>
                <a:lvl6pPr marL="2514600" indent="-228600" fontAlgn="base">
                  <a:spcBef>
                    <a:spcPct val="0"/>
                  </a:spcBef>
                  <a:spcAft>
                    <a:spcPct val="0"/>
                  </a:spcAft>
                  <a:defRPr kumimoji="1" sz="2400">
                    <a:solidFill>
                      <a:schemeClr val="tx1"/>
                    </a:solidFill>
                    <a:latin typeface="Comic Sans MS" charset="0"/>
                    <a:ea typeface="ＭＳ Ｐゴシック" charset="0"/>
                  </a:defRPr>
                </a:lvl6pPr>
                <a:lvl7pPr marL="2971800" indent="-228600" fontAlgn="base">
                  <a:spcBef>
                    <a:spcPct val="0"/>
                  </a:spcBef>
                  <a:spcAft>
                    <a:spcPct val="0"/>
                  </a:spcAft>
                  <a:defRPr kumimoji="1" sz="2400">
                    <a:solidFill>
                      <a:schemeClr val="tx1"/>
                    </a:solidFill>
                    <a:latin typeface="Comic Sans MS" charset="0"/>
                    <a:ea typeface="ＭＳ Ｐゴシック" charset="0"/>
                  </a:defRPr>
                </a:lvl7pPr>
                <a:lvl8pPr marL="3429000" indent="-228600" fontAlgn="base">
                  <a:spcBef>
                    <a:spcPct val="0"/>
                  </a:spcBef>
                  <a:spcAft>
                    <a:spcPct val="0"/>
                  </a:spcAft>
                  <a:defRPr kumimoji="1" sz="2400">
                    <a:solidFill>
                      <a:schemeClr val="tx1"/>
                    </a:solidFill>
                    <a:latin typeface="Comic Sans MS" charset="0"/>
                    <a:ea typeface="ＭＳ Ｐゴシック" charset="0"/>
                  </a:defRPr>
                </a:lvl8pPr>
                <a:lvl9pPr marL="3886200" indent="-228600" fontAlgn="base">
                  <a:spcBef>
                    <a:spcPct val="0"/>
                  </a:spcBef>
                  <a:spcAft>
                    <a:spcPct val="0"/>
                  </a:spcAft>
                  <a:defRPr kumimoji="1" sz="2400">
                    <a:solidFill>
                      <a:schemeClr val="tx1"/>
                    </a:solidFill>
                    <a:latin typeface="Comic Sans MS" charset="0"/>
                    <a:ea typeface="ＭＳ Ｐゴシック" charset="0"/>
                  </a:defRPr>
                </a:lvl9pPr>
              </a:lstStyle>
              <a:p>
                <a:pPr fontAlgn="base">
                  <a:spcBef>
                    <a:spcPct val="0"/>
                  </a:spcBef>
                  <a:spcAft>
                    <a:spcPct val="0"/>
                  </a:spcAft>
                </a:pPr>
                <a:r>
                  <a:rPr lang="ja-JP" altLang="en-US" sz="1800" dirty="0" smtClean="0">
                    <a:solidFill>
                      <a:srgbClr val="FFFF00"/>
                    </a:solidFill>
                    <a:latin typeface="Arial" charset="0"/>
                  </a:rPr>
                  <a:t>２ｍｍ</a:t>
                </a:r>
                <a:endParaRPr lang="en-US" sz="1800" dirty="0">
                  <a:solidFill>
                    <a:srgbClr val="FFFF00"/>
                  </a:solidFill>
                  <a:latin typeface="Arial" charset="0"/>
                </a:endParaRPr>
              </a:p>
            </p:txBody>
          </p:sp>
        </p:grpSp>
      </p:grpSp>
      <p:sp>
        <p:nvSpPr>
          <p:cNvPr id="19" name="正方形/長方形 18"/>
          <p:cNvSpPr/>
          <p:nvPr/>
        </p:nvSpPr>
        <p:spPr>
          <a:xfrm>
            <a:off x="611560" y="548680"/>
            <a:ext cx="3350597" cy="707886"/>
          </a:xfrm>
          <a:prstGeom prst="rect">
            <a:avLst/>
          </a:prstGeom>
        </p:spPr>
        <p:txBody>
          <a:bodyPr wrap="none">
            <a:spAutoFit/>
          </a:bodyPr>
          <a:lstStyle/>
          <a:p>
            <a:pPr algn="ctr" defTabSz="914400" fontAlgn="base">
              <a:spcBef>
                <a:spcPct val="0"/>
              </a:spcBef>
              <a:spcAft>
                <a:spcPct val="0"/>
              </a:spcAft>
            </a:pPr>
            <a:r>
              <a:rPr lang="en-US" altLang="ja-JP" sz="2000" dirty="0">
                <a:solidFill>
                  <a:prstClr val="black"/>
                </a:solidFill>
                <a:latin typeface="ＭＳ Ｐゴシック"/>
              </a:rPr>
              <a:t>C01: </a:t>
            </a:r>
            <a:r>
              <a:rPr lang="ja-JP" altLang="en-US" sz="2000" dirty="0" smtClean="0">
                <a:solidFill>
                  <a:prstClr val="black"/>
                </a:solidFill>
                <a:latin typeface="ＭＳ Ｐゴシック"/>
              </a:rPr>
              <a:t>素粒子イメージング</a:t>
            </a:r>
            <a:endParaRPr lang="en-US" altLang="ja-JP" sz="2000" dirty="0">
              <a:solidFill>
                <a:prstClr val="black"/>
              </a:solidFill>
              <a:latin typeface="ＭＳ Ｐゴシック"/>
            </a:endParaRPr>
          </a:p>
          <a:p>
            <a:pPr algn="ctr" defTabSz="914400" fontAlgn="base">
              <a:spcBef>
                <a:spcPct val="0"/>
              </a:spcBef>
              <a:spcAft>
                <a:spcPct val="0"/>
              </a:spcAft>
            </a:pPr>
            <a:r>
              <a:rPr lang="ja-JP" altLang="en-US" sz="2000" dirty="0" smtClean="0">
                <a:solidFill>
                  <a:prstClr val="white"/>
                </a:solidFill>
                <a:latin typeface="ＭＳ Ｐゴシック"/>
              </a:rPr>
              <a:t>ヒッグス粒子の質量起源解明</a:t>
            </a:r>
            <a:endParaRPr lang="ja-JP" altLang="en-US" sz="2000" dirty="0">
              <a:solidFill>
                <a:prstClr val="white"/>
              </a:solidFill>
              <a:latin typeface="ＭＳ Ｐゴシック"/>
            </a:endParaRPr>
          </a:p>
        </p:txBody>
      </p:sp>
      <p:sp>
        <p:nvSpPr>
          <p:cNvPr id="90" name="テキスト ボックス 89"/>
          <p:cNvSpPr txBox="1"/>
          <p:nvPr/>
        </p:nvSpPr>
        <p:spPr>
          <a:xfrm>
            <a:off x="395536" y="1484784"/>
            <a:ext cx="2986100" cy="400110"/>
          </a:xfrm>
          <a:prstGeom prst="rect">
            <a:avLst/>
          </a:prstGeom>
          <a:noFill/>
        </p:spPr>
        <p:txBody>
          <a:bodyPr wrap="square" rtlCol="0">
            <a:spAutoFit/>
          </a:bodyPr>
          <a:lstStyle/>
          <a:p>
            <a:pPr defTabSz="914400" fontAlgn="base">
              <a:spcBef>
                <a:spcPct val="0"/>
              </a:spcBef>
              <a:spcAft>
                <a:spcPct val="0"/>
              </a:spcAft>
            </a:pPr>
            <a:r>
              <a:rPr lang="ja-JP" altLang="en-US" sz="2000" dirty="0" smtClean="0">
                <a:solidFill>
                  <a:srgbClr val="FFFFFF"/>
                </a:solidFill>
              </a:rPr>
              <a:t>ミクロン精度と耐放射線</a:t>
            </a:r>
            <a:endParaRPr lang="ja-JP" altLang="en-US" sz="2000" dirty="0">
              <a:solidFill>
                <a:srgbClr val="FFFFFF"/>
              </a:solidFill>
            </a:endParaRPr>
          </a:p>
        </p:txBody>
      </p:sp>
      <p:sp>
        <p:nvSpPr>
          <p:cNvPr id="2" name="スライド番号プレースホルダー 1"/>
          <p:cNvSpPr>
            <a:spLocks noGrp="1"/>
          </p:cNvSpPr>
          <p:nvPr>
            <p:ph type="sldNum" sz="quarter" idx="12"/>
          </p:nvPr>
        </p:nvSpPr>
        <p:spPr/>
        <p:txBody>
          <a:bodyPr/>
          <a:lstStyle/>
          <a:p>
            <a:pPr>
              <a:defRPr/>
            </a:pPr>
            <a:fld id="{A719BB14-78A1-1643-883D-8CEE8677CBA1}" type="slidenum">
              <a:rPr lang="ja-JP" altLang="en-US" smtClean="0"/>
              <a:pPr>
                <a:defRPr/>
              </a:pPr>
              <a:t>27</a:t>
            </a:fld>
            <a:endParaRPr lang="ja-JP" altLang="en-US"/>
          </a:p>
        </p:txBody>
      </p:sp>
    </p:spTree>
    <p:extLst>
      <p:ext uri="{BB962C8B-B14F-4D97-AF65-F5344CB8AC3E}">
        <p14:creationId xmlns:p14="http://schemas.microsoft.com/office/powerpoint/2010/main" val="2837822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344557" y="781878"/>
          <a:ext cx="8534401" cy="4971919"/>
        </p:xfrm>
        <a:graphic>
          <a:graphicData uri="http://schemas.openxmlformats.org/drawingml/2006/table">
            <a:tbl>
              <a:tblPr/>
              <a:tblGrid>
                <a:gridCol w="1058426"/>
                <a:gridCol w="1554145"/>
                <a:gridCol w="5921830"/>
              </a:tblGrid>
              <a:tr h="172291">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研究班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研究代表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108000"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研究課題名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589987">
                <a:tc>
                  <a:txBody>
                    <a:bodyPr/>
                    <a:lstStyle/>
                    <a:p>
                      <a:pPr algn="ctr" fontAlgn="ctr"/>
                      <a:r>
                        <a:rPr lang="en-GB" sz="1800" b="0" i="0" u="none" strike="noStrike" dirty="0">
                          <a:solidFill>
                            <a:srgbClr val="000000"/>
                          </a:solidFill>
                          <a:effectLst/>
                          <a:latin typeface="ＭＳ Ｐゴシック" panose="020B0600070205080204" pitchFamily="50" charset="-128"/>
                          <a:ea typeface="ＭＳ Ｐゴシック" panose="020B0600070205080204" pitchFamily="50" charset="-128"/>
                        </a:rPr>
                        <a:t>A01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新井康夫</a:t>
                      </a:r>
                      <a:b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GB" sz="1800" b="0" i="0" u="none" strike="noStrike">
                          <a:solidFill>
                            <a:srgbClr val="000000"/>
                          </a:solidFill>
                          <a:effectLst/>
                          <a:latin typeface="ＭＳ Ｐゴシック" panose="020B0600070205080204" pitchFamily="50" charset="-128"/>
                          <a:ea typeface="ＭＳ Ｐゴシック" panose="020B0600070205080204" pitchFamily="50" charset="-128"/>
                        </a:rPr>
                        <a:t>KEK</a:t>
                      </a: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素核研</a:t>
                      </a:r>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marL="108000" algn="l"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SOI </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３次元ピクセルプロセスの研究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589987">
                <a:tc>
                  <a:txBody>
                    <a:bodyPr/>
                    <a:lstStyle/>
                    <a:p>
                      <a:pPr algn="ctr" fontAlgn="ctr"/>
                      <a:r>
                        <a:rPr lang="en-GB" sz="1800" b="0" i="0" u="none" strike="noStrike">
                          <a:solidFill>
                            <a:srgbClr val="000000"/>
                          </a:solidFill>
                          <a:effectLst/>
                          <a:latin typeface="ＭＳ Ｐゴシック" panose="020B0600070205080204" pitchFamily="50" charset="-128"/>
                          <a:ea typeface="ＭＳ Ｐゴシック" panose="020B0600070205080204" pitchFamily="50" charset="-128"/>
                        </a:rPr>
                        <a:t>A02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川人祥二</a:t>
                      </a:r>
                      <a:b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静岡大）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marL="108000" algn="l"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SOI</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技術を用いた極低ノイズ・高速イメージングデバイス</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a:t>
                      </a:r>
                      <a:r>
                        <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r>
                      <a:br>
                        <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b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研究</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589987">
                <a:tc>
                  <a:txBody>
                    <a:bodyPr/>
                    <a:lstStyle/>
                    <a:p>
                      <a:pPr algn="ctr" fontAlgn="ctr"/>
                      <a:r>
                        <a:rPr lang="en-GB" sz="1800" b="0" i="0" u="none" strike="noStrike">
                          <a:solidFill>
                            <a:srgbClr val="000000"/>
                          </a:solidFill>
                          <a:effectLst/>
                          <a:latin typeface="ＭＳ Ｐゴシック" panose="020B0600070205080204" pitchFamily="50" charset="-128"/>
                          <a:ea typeface="ＭＳ Ｐゴシック" panose="020B0600070205080204" pitchFamily="50" charset="-128"/>
                        </a:rPr>
                        <a:t>B01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鶴剛</a:t>
                      </a:r>
                      <a:b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（京大）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marL="108000"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宇宙最初期ブラックホールの探査研究を実現する衛星搭載Ｘ線精密イメージングの開拓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589987">
                <a:tc>
                  <a:txBody>
                    <a:bodyPr/>
                    <a:lstStyle/>
                    <a:p>
                      <a:pPr algn="ctr" fontAlgn="ctr"/>
                      <a:r>
                        <a:rPr lang="en-GB" sz="1800" b="0" i="0" u="none" strike="noStrike">
                          <a:solidFill>
                            <a:srgbClr val="000000"/>
                          </a:solidFill>
                          <a:effectLst/>
                          <a:latin typeface="ＭＳ Ｐゴシック" panose="020B0600070205080204" pitchFamily="50" charset="-128"/>
                          <a:ea typeface="ＭＳ Ｐゴシック" panose="020B0600070205080204" pitchFamily="50" charset="-128"/>
                        </a:rPr>
                        <a:t>B02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zh-CN"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和田武彦</a:t>
                      </a:r>
                      <a:br>
                        <a:rPr lang="zh-CN"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CN"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（宇宙科学研）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marL="108000"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ダストに隠された宇宙の物質進化を暴く 極低温</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SOI</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赤外線</a:t>
                      </a:r>
                      <a:r>
                        <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r>
                      <a:br>
                        <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b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イメージング</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の開拓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589987">
                <a:tc>
                  <a:txBody>
                    <a:bodyPr/>
                    <a:lstStyle/>
                    <a:p>
                      <a:pPr algn="ctr" fontAlgn="ctr"/>
                      <a:r>
                        <a:rPr lang="en-GB" sz="1800" b="0" i="0" u="none" strike="noStrike">
                          <a:solidFill>
                            <a:srgbClr val="000000"/>
                          </a:solidFill>
                          <a:effectLst/>
                          <a:latin typeface="ＭＳ Ｐゴシック" panose="020B0600070205080204" pitchFamily="50" charset="-128"/>
                          <a:ea typeface="ＭＳ Ｐゴシック" panose="020B0600070205080204" pitchFamily="50" charset="-128"/>
                        </a:rPr>
                        <a:t>C01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坪山透</a:t>
                      </a:r>
                      <a:b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GB" sz="1800" b="0" i="0" u="none" strike="noStrike">
                          <a:solidFill>
                            <a:srgbClr val="000000"/>
                          </a:solidFill>
                          <a:effectLst/>
                          <a:latin typeface="ＭＳ Ｐゴシック" panose="020B0600070205080204" pitchFamily="50" charset="-128"/>
                          <a:ea typeface="ＭＳ Ｐゴシック" panose="020B0600070205080204" pitchFamily="50" charset="-128"/>
                        </a:rPr>
                        <a:t>KEK)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marL="108000"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高輝度加速器実験のための素粒子イメージング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589987">
                <a:tc>
                  <a:txBody>
                    <a:bodyPr/>
                    <a:lstStyle/>
                    <a:p>
                      <a:pPr algn="ctr" fontAlgn="ctr"/>
                      <a:r>
                        <a:rPr lang="en-GB" sz="1800" b="0" i="0" u="none" strike="noStrike">
                          <a:solidFill>
                            <a:srgbClr val="000000"/>
                          </a:solidFill>
                          <a:effectLst/>
                          <a:latin typeface="ＭＳ Ｐゴシック" panose="020B0600070205080204" pitchFamily="50" charset="-128"/>
                          <a:ea typeface="ＭＳ Ｐゴシック" panose="020B0600070205080204" pitchFamily="50" charset="-128"/>
                        </a:rPr>
                        <a:t>C02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初井宇記</a:t>
                      </a:r>
                      <a:b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（理研）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marL="108000" algn="l"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X</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線自由電子レーザーによる超高速ナノ構造解析用検出器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589987">
                <a:tc>
                  <a:txBody>
                    <a:bodyPr/>
                    <a:lstStyle/>
                    <a:p>
                      <a:pPr algn="ctr" fontAlgn="ctr"/>
                      <a:r>
                        <a:rPr lang="en-GB" sz="1800" b="0" i="0" u="none" strike="noStrike">
                          <a:solidFill>
                            <a:srgbClr val="000000"/>
                          </a:solidFill>
                          <a:effectLst/>
                          <a:latin typeface="ＭＳ Ｐゴシック" panose="020B0600070205080204" pitchFamily="50" charset="-128"/>
                          <a:ea typeface="ＭＳ Ｐゴシック" panose="020B0600070205080204" pitchFamily="50" charset="-128"/>
                        </a:rPr>
                        <a:t>D01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岸本俊二</a:t>
                      </a:r>
                      <a:b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zh-TW" sz="1800" b="0" i="0" u="none" strike="noStrike">
                          <a:solidFill>
                            <a:srgbClr val="000000"/>
                          </a:solidFill>
                          <a:effectLst/>
                          <a:latin typeface="ＭＳ Ｐゴシック" panose="020B0600070205080204" pitchFamily="50" charset="-128"/>
                          <a:ea typeface="ＭＳ Ｐゴシック" panose="020B0600070205080204" pitchFamily="50" charset="-128"/>
                        </a:rPr>
                        <a:t>KEK</a:t>
                      </a:r>
                      <a: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物構研）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marL="108000"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放射光を用いた空間階層構造とダイナミクス研究のため</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a:t>
                      </a:r>
                      <a:r>
                        <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r>
                      <a:br>
                        <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b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イメージング</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550228">
                <a:tc>
                  <a:txBody>
                    <a:bodyPr/>
                    <a:lstStyle/>
                    <a:p>
                      <a:pPr algn="ctr" fontAlgn="ctr"/>
                      <a:r>
                        <a:rPr lang="en-GB" sz="1800" b="0" i="0" u="none" strike="noStrike">
                          <a:solidFill>
                            <a:srgbClr val="000000"/>
                          </a:solidFill>
                          <a:effectLst/>
                          <a:latin typeface="ＭＳ Ｐゴシック" panose="020B0600070205080204" pitchFamily="50" charset="-128"/>
                          <a:ea typeface="ＭＳ Ｐゴシック" panose="020B0600070205080204" pitchFamily="50" charset="-128"/>
                        </a:rPr>
                        <a:t>D02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粟津邦男</a:t>
                      </a:r>
                      <a:b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（阪大）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marL="108000"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投影型イメージング質量分析による迅速で高解像度な生体内分子イメージング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bl>
          </a:graphicData>
        </a:graphic>
      </p:graphicFrame>
      <p:sp>
        <p:nvSpPr>
          <p:cNvPr id="4" name="テキスト ボックス 3"/>
          <p:cNvSpPr txBox="1"/>
          <p:nvPr/>
        </p:nvSpPr>
        <p:spPr>
          <a:xfrm>
            <a:off x="3670853" y="197510"/>
            <a:ext cx="1415772" cy="461665"/>
          </a:xfrm>
          <a:prstGeom prst="rect">
            <a:avLst/>
          </a:prstGeom>
          <a:noFill/>
        </p:spPr>
        <p:txBody>
          <a:bodyPr wrap="none" rtlCol="0">
            <a:spAutoFit/>
          </a:bodyPr>
          <a:lstStyle/>
          <a:p>
            <a:r>
              <a:rPr kumimoji="1" lang="ja-JP" altLang="en-US" sz="2400" dirty="0" smtClean="0">
                <a:latin typeface="Arial"/>
              </a:rPr>
              <a:t>計画研究</a:t>
            </a:r>
          </a:p>
        </p:txBody>
      </p:sp>
      <p:sp>
        <p:nvSpPr>
          <p:cNvPr id="2" name="スライド番号プレースホルダー 1"/>
          <p:cNvSpPr>
            <a:spLocks noGrp="1"/>
          </p:cNvSpPr>
          <p:nvPr>
            <p:ph type="sldNum" sz="quarter" idx="12"/>
          </p:nvPr>
        </p:nvSpPr>
        <p:spPr/>
        <p:txBody>
          <a:bodyPr/>
          <a:lstStyle/>
          <a:p>
            <a:pPr>
              <a:defRPr/>
            </a:pPr>
            <a:fld id="{0DFA7CFE-F964-8A47-9273-69940FF44D37}" type="slidenum">
              <a:rPr lang="ja-JP" altLang="en-US" smtClean="0"/>
              <a:pPr>
                <a:defRPr/>
              </a:pPr>
              <a:t>28</a:t>
            </a:fld>
            <a:endParaRPr lang="ja-JP" altLang="en-US"/>
          </a:p>
        </p:txBody>
      </p:sp>
    </p:spTree>
    <p:extLst>
      <p:ext uri="{BB962C8B-B14F-4D97-AF65-F5344CB8AC3E}">
        <p14:creationId xmlns:p14="http://schemas.microsoft.com/office/powerpoint/2010/main" val="1057027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358004" y="1080672"/>
          <a:ext cx="8276896" cy="5122318"/>
        </p:xfrm>
        <a:graphic>
          <a:graphicData uri="http://schemas.openxmlformats.org/drawingml/2006/table">
            <a:tbl>
              <a:tblPr firstRow="1" bandRow="1">
                <a:tableStyleId>{08FB837D-C827-4EFA-A057-4D05807E0F7C}</a:tableStyleId>
              </a:tblPr>
              <a:tblGrid>
                <a:gridCol w="5235493"/>
                <a:gridCol w="1462728"/>
                <a:gridCol w="1578675"/>
              </a:tblGrid>
              <a:tr h="297668">
                <a:tc>
                  <a:txBody>
                    <a:bodyPr/>
                    <a:lstStyle/>
                    <a:p>
                      <a:pPr algn="ctr" fontAlgn="b">
                        <a:lnSpc>
                          <a:spcPct val="120000"/>
                        </a:lnSpc>
                      </a:pPr>
                      <a:r>
                        <a:rPr lang="ja-JP" altLang="en-US" sz="1800" b="0" i="0" u="none" strike="noStrike" dirty="0" smtClean="0">
                          <a:solidFill>
                            <a:schemeClr val="bg1"/>
                          </a:solidFill>
                          <a:effectLst/>
                          <a:latin typeface="+mn-ea"/>
                          <a:ea typeface="+mn-ea"/>
                        </a:rPr>
                        <a:t>タイトル</a:t>
                      </a:r>
                      <a:endParaRPr lang="ja-JP" altLang="en-US" sz="1800" b="0" i="0" u="none" strike="noStrike" dirty="0">
                        <a:solidFill>
                          <a:schemeClr val="bg1"/>
                        </a:solidFill>
                        <a:effectLst/>
                        <a:latin typeface="+mn-ea"/>
                        <a:ea typeface="+mn-ea"/>
                      </a:endParaRPr>
                    </a:p>
                  </a:txBody>
                  <a:tcPr marL="8114" marR="8114" marT="8114" marB="0" anchor="ctr"/>
                </a:tc>
                <a:tc>
                  <a:txBody>
                    <a:bodyPr/>
                    <a:lstStyle/>
                    <a:p>
                      <a:pPr algn="ctr" fontAlgn="b">
                        <a:lnSpc>
                          <a:spcPct val="120000"/>
                        </a:lnSpc>
                      </a:pPr>
                      <a:r>
                        <a:rPr lang="ja-JP" altLang="en-US" sz="1800" b="0" i="0" u="none" strike="noStrike" dirty="0" smtClean="0">
                          <a:solidFill>
                            <a:schemeClr val="bg1"/>
                          </a:solidFill>
                          <a:effectLst/>
                          <a:latin typeface="+mn-ea"/>
                          <a:ea typeface="+mn-ea"/>
                        </a:rPr>
                        <a:t>研究代表</a:t>
                      </a:r>
                      <a:endParaRPr lang="ja-JP" altLang="en-US" sz="1800" b="0" i="0" u="none" strike="noStrike" dirty="0">
                        <a:solidFill>
                          <a:schemeClr val="bg1"/>
                        </a:solidFill>
                        <a:effectLst/>
                        <a:latin typeface="+mn-ea"/>
                        <a:ea typeface="+mn-ea"/>
                      </a:endParaRPr>
                    </a:p>
                  </a:txBody>
                  <a:tcPr marL="8114" marR="8114" marT="8114" marB="0" anchor="ctr"/>
                </a:tc>
                <a:tc>
                  <a:txBody>
                    <a:bodyPr/>
                    <a:lstStyle/>
                    <a:p>
                      <a:pPr algn="ctr" fontAlgn="b">
                        <a:lnSpc>
                          <a:spcPct val="120000"/>
                        </a:lnSpc>
                      </a:pPr>
                      <a:r>
                        <a:rPr lang="ja-JP" altLang="en-US" sz="1800" u="none" strike="noStrike" dirty="0">
                          <a:solidFill>
                            <a:schemeClr val="bg1"/>
                          </a:solidFill>
                          <a:effectLst/>
                        </a:rPr>
                        <a:t>所属</a:t>
                      </a:r>
                      <a:endParaRPr lang="ja-JP" altLang="en-US" sz="1800" b="0" i="0" u="none" strike="noStrike" dirty="0">
                        <a:solidFill>
                          <a:schemeClr val="bg1"/>
                        </a:solidFill>
                        <a:effectLst/>
                        <a:latin typeface="+mn-ea"/>
                        <a:ea typeface="+mn-ea"/>
                      </a:endParaRPr>
                    </a:p>
                  </a:txBody>
                  <a:tcPr marL="8114" marR="8114" marT="8114" marB="0" anchor="ctr"/>
                </a:tc>
              </a:tr>
              <a:tr h="624268">
                <a:tc>
                  <a:txBody>
                    <a:bodyPr/>
                    <a:lstStyle/>
                    <a:p>
                      <a:pPr marL="72000" algn="l" fontAlgn="b">
                        <a:lnSpc>
                          <a:spcPct val="120000"/>
                        </a:lnSpc>
                      </a:pPr>
                      <a:r>
                        <a:rPr lang="ja-JP" altLang="en-US" sz="1800" u="none" strike="noStrike" dirty="0" smtClean="0">
                          <a:effectLst/>
                        </a:rPr>
                        <a:t>ＰＳＳ</a:t>
                      </a:r>
                      <a:r>
                        <a:rPr lang="ja-JP" altLang="en-US" sz="1800" u="none" strike="noStrike" dirty="0">
                          <a:effectLst/>
                        </a:rPr>
                        <a:t>－ＳＯＩ高分解能検出器の開発および応用</a:t>
                      </a:r>
                      <a:endParaRPr lang="ja-JP" altLang="en-US" sz="1800" b="0" i="0" u="none" strike="noStrike" dirty="0">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dirty="0">
                          <a:effectLst/>
                        </a:rPr>
                        <a:t>島添　健次</a:t>
                      </a:r>
                      <a:endParaRPr lang="ja-JP" altLang="en-US" sz="1800" b="0" i="0" u="none" strike="noStrike" dirty="0">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a:effectLst/>
                        </a:rPr>
                        <a:t>東京大学</a:t>
                      </a:r>
                      <a:endParaRPr lang="ja-JP" altLang="en-US" sz="1800" b="0" i="0" u="none" strike="noStrike">
                        <a:solidFill>
                          <a:srgbClr val="000000"/>
                        </a:solidFill>
                        <a:effectLst/>
                        <a:latin typeface="+mn-ea"/>
                        <a:ea typeface="+mn-ea"/>
                      </a:endParaRPr>
                    </a:p>
                  </a:txBody>
                  <a:tcPr marL="8114" marR="8114" marT="8114" marB="0" anchor="ctr"/>
                </a:tc>
              </a:tr>
              <a:tr h="747412">
                <a:tc>
                  <a:txBody>
                    <a:bodyPr/>
                    <a:lstStyle/>
                    <a:p>
                      <a:pPr marL="72000" algn="l" fontAlgn="b">
                        <a:lnSpc>
                          <a:spcPct val="120000"/>
                        </a:lnSpc>
                      </a:pPr>
                      <a:r>
                        <a:rPr lang="ja-JP" altLang="en-US" sz="1800" u="none" strike="noStrike" dirty="0" smtClean="0">
                          <a:effectLst/>
                        </a:rPr>
                        <a:t>ワイドレンジプラズモンフィルタ</a:t>
                      </a:r>
                      <a:r>
                        <a:rPr lang="ja-JP" altLang="en-US" sz="1800" u="none" strike="noStrike" dirty="0">
                          <a:effectLst/>
                        </a:rPr>
                        <a:t>を実装したＳＯＩ</a:t>
                      </a:r>
                      <a:r>
                        <a:rPr lang="ja-JP" altLang="en-US" sz="1800" u="none" strike="noStrike" dirty="0" smtClean="0">
                          <a:effectLst/>
                        </a:rPr>
                        <a:t>量子</a:t>
                      </a:r>
                      <a:r>
                        <a:rPr lang="en-US" altLang="ja-JP" sz="1800" u="none" strike="noStrike" dirty="0" smtClean="0">
                          <a:effectLst/>
                        </a:rPr>
                        <a:t/>
                      </a:r>
                      <a:br>
                        <a:rPr lang="en-US" altLang="ja-JP" sz="1800" u="none" strike="noStrike" dirty="0" smtClean="0">
                          <a:effectLst/>
                        </a:rPr>
                      </a:br>
                      <a:r>
                        <a:rPr lang="ja-JP" altLang="en-US" sz="1800" u="none" strike="noStrike" dirty="0" smtClean="0">
                          <a:effectLst/>
                        </a:rPr>
                        <a:t>イメージセンサ</a:t>
                      </a:r>
                      <a:r>
                        <a:rPr lang="ja-JP" altLang="en-US" sz="1800" u="none" strike="noStrike" dirty="0">
                          <a:effectLst/>
                        </a:rPr>
                        <a:t>の開発</a:t>
                      </a:r>
                      <a:endParaRPr lang="ja-JP" altLang="en-US" sz="1800" b="0" i="0" u="none" strike="noStrike" dirty="0">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dirty="0">
                          <a:effectLst/>
                        </a:rPr>
                        <a:t>小野　篤史</a:t>
                      </a:r>
                      <a:endParaRPr lang="ja-JP" altLang="en-US" sz="1800" b="0" i="0" u="none" strike="noStrike" dirty="0">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a:effectLst/>
                        </a:rPr>
                        <a:t>静岡大学</a:t>
                      </a:r>
                      <a:endParaRPr lang="ja-JP" altLang="en-US" sz="1800" b="0" i="0" u="none" strike="noStrike">
                        <a:solidFill>
                          <a:srgbClr val="000000"/>
                        </a:solidFill>
                        <a:effectLst/>
                        <a:latin typeface="+mn-ea"/>
                        <a:ea typeface="+mn-ea"/>
                      </a:endParaRPr>
                    </a:p>
                  </a:txBody>
                  <a:tcPr marL="8114" marR="8114" marT="8114" marB="0" anchor="ctr"/>
                </a:tc>
              </a:tr>
              <a:tr h="624268">
                <a:tc>
                  <a:txBody>
                    <a:bodyPr/>
                    <a:lstStyle/>
                    <a:p>
                      <a:pPr marL="72000" algn="l" fontAlgn="b">
                        <a:lnSpc>
                          <a:spcPct val="120000"/>
                        </a:lnSpc>
                      </a:pPr>
                      <a:r>
                        <a:rPr lang="ja-JP" altLang="en-US" sz="1800" u="none" strike="noStrike" dirty="0" smtClean="0">
                          <a:effectLst/>
                        </a:rPr>
                        <a:t>軟</a:t>
                      </a:r>
                      <a:r>
                        <a:rPr lang="ja-JP" altLang="en-US" sz="1800" u="none" strike="noStrike" dirty="0">
                          <a:effectLst/>
                        </a:rPr>
                        <a:t>Ｘ線用の背面反射回折環二次元イメージング機構の開発</a:t>
                      </a:r>
                      <a:endParaRPr lang="ja-JP" altLang="en-US" sz="1800" b="0" i="0" u="none" strike="noStrike" dirty="0">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a:effectLst/>
                        </a:rPr>
                        <a:t>佐々木　敏彦</a:t>
                      </a:r>
                      <a:endParaRPr lang="ja-JP" altLang="en-US" sz="1800" b="0" i="0" u="none" strike="noStrike">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dirty="0">
                          <a:effectLst/>
                        </a:rPr>
                        <a:t>金沢大</a:t>
                      </a:r>
                      <a:endParaRPr lang="ja-JP" altLang="en-US" sz="1800" b="0" i="0" u="none" strike="noStrike" dirty="0">
                        <a:solidFill>
                          <a:srgbClr val="000000"/>
                        </a:solidFill>
                        <a:effectLst/>
                        <a:latin typeface="+mn-ea"/>
                        <a:ea typeface="+mn-ea"/>
                      </a:endParaRPr>
                    </a:p>
                  </a:txBody>
                  <a:tcPr marL="8114" marR="8114" marT="8114" marB="0" anchor="ctr"/>
                </a:tc>
              </a:tr>
              <a:tr h="624268">
                <a:tc>
                  <a:txBody>
                    <a:bodyPr/>
                    <a:lstStyle/>
                    <a:p>
                      <a:pPr marL="72000" algn="l" fontAlgn="b">
                        <a:lnSpc>
                          <a:spcPct val="120000"/>
                        </a:lnSpc>
                      </a:pPr>
                      <a:r>
                        <a:rPr lang="ja-JP" altLang="en-US" sz="1800" u="none" strike="noStrike" dirty="0" smtClean="0">
                          <a:effectLst/>
                        </a:rPr>
                        <a:t>究極</a:t>
                      </a:r>
                      <a:r>
                        <a:rPr lang="ja-JP" altLang="en-US" sz="1800" u="none" strike="noStrike" dirty="0">
                          <a:effectLst/>
                        </a:rPr>
                        <a:t>のエネルギー分解能を持つ大面積Ｘ線検出器の開発</a:t>
                      </a:r>
                      <a:endParaRPr lang="ja-JP" altLang="en-US" sz="1800" b="0" i="0" u="none" strike="noStrike" dirty="0">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a:effectLst/>
                        </a:rPr>
                        <a:t>石野　宏和</a:t>
                      </a:r>
                      <a:endParaRPr lang="ja-JP" altLang="en-US" sz="1800" b="0" i="0" u="none" strike="noStrike">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a:effectLst/>
                        </a:rPr>
                        <a:t>岡山大学</a:t>
                      </a:r>
                      <a:endParaRPr lang="ja-JP" altLang="en-US" sz="1800" b="0" i="0" u="none" strike="noStrike">
                        <a:solidFill>
                          <a:srgbClr val="000000"/>
                        </a:solidFill>
                        <a:effectLst/>
                        <a:latin typeface="+mn-ea"/>
                        <a:ea typeface="+mn-ea"/>
                      </a:endParaRPr>
                    </a:p>
                  </a:txBody>
                  <a:tcPr marL="8114" marR="8114" marT="8114" marB="0" anchor="ctr"/>
                </a:tc>
              </a:tr>
              <a:tr h="747412">
                <a:tc>
                  <a:txBody>
                    <a:bodyPr/>
                    <a:lstStyle/>
                    <a:p>
                      <a:pPr marL="72000" algn="l" fontAlgn="b">
                        <a:lnSpc>
                          <a:spcPct val="120000"/>
                        </a:lnSpc>
                      </a:pPr>
                      <a:r>
                        <a:rPr lang="ja-JP" altLang="en-US" sz="1800" u="none" strike="noStrike" dirty="0" smtClean="0">
                          <a:effectLst/>
                        </a:rPr>
                        <a:t>ＸＲＰＩＸ</a:t>
                      </a:r>
                      <a:r>
                        <a:rPr lang="ja-JP" altLang="en-US" sz="1800" u="none" strike="noStrike" dirty="0">
                          <a:effectLst/>
                        </a:rPr>
                        <a:t>の位置分解能向上とＧ２格子不要のＸ線タルボ干渉計の開発</a:t>
                      </a:r>
                      <a:endParaRPr lang="ja-JP" altLang="en-US" sz="1800" b="0" i="0" u="none" strike="noStrike" dirty="0">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a:effectLst/>
                        </a:rPr>
                        <a:t>林田　清</a:t>
                      </a:r>
                      <a:endParaRPr lang="ja-JP" altLang="en-US" sz="1800" b="0" i="0" u="none" strike="noStrike">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dirty="0">
                          <a:effectLst/>
                        </a:rPr>
                        <a:t>大阪大学</a:t>
                      </a:r>
                      <a:endParaRPr lang="ja-JP" altLang="en-US" sz="1800" b="0" i="0" u="none" strike="noStrike" dirty="0">
                        <a:solidFill>
                          <a:srgbClr val="000000"/>
                        </a:solidFill>
                        <a:effectLst/>
                        <a:latin typeface="+mn-ea"/>
                        <a:ea typeface="+mn-ea"/>
                      </a:endParaRPr>
                    </a:p>
                  </a:txBody>
                  <a:tcPr marL="8114" marR="8114" marT="8114" marB="0" anchor="ctr"/>
                </a:tc>
              </a:tr>
              <a:tr h="624268">
                <a:tc>
                  <a:txBody>
                    <a:bodyPr/>
                    <a:lstStyle/>
                    <a:p>
                      <a:pPr marL="72000" algn="l" fontAlgn="b">
                        <a:lnSpc>
                          <a:spcPct val="120000"/>
                        </a:lnSpc>
                      </a:pPr>
                      <a:r>
                        <a:rPr lang="ja-JP" altLang="en-US" sz="1800" u="none" strike="noStrike" dirty="0" smtClean="0">
                          <a:effectLst/>
                        </a:rPr>
                        <a:t>中性子星の磁場構造を解き明かす</a:t>
                      </a:r>
                      <a:r>
                        <a:rPr lang="en-US" altLang="ja-JP" sz="1800" u="none" strike="noStrike" dirty="0" smtClean="0">
                          <a:effectLst/>
                        </a:rPr>
                        <a:t>X</a:t>
                      </a:r>
                      <a:r>
                        <a:rPr lang="ja-JP" altLang="en-US" sz="1800" u="none" strike="noStrike" dirty="0" smtClean="0">
                          <a:effectLst/>
                        </a:rPr>
                        <a:t>線偏光イメージャーの開発研究</a:t>
                      </a:r>
                      <a:endParaRPr lang="ja-JP" altLang="en-US" sz="1800" b="0" i="0" u="none" strike="noStrike" dirty="0">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dirty="0" smtClean="0">
                          <a:effectLst/>
                        </a:rPr>
                        <a:t>平賀　純子</a:t>
                      </a:r>
                      <a:endParaRPr lang="ja-JP" altLang="en-US" sz="1800" b="0" i="0" u="none" strike="noStrike" dirty="0">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dirty="0" smtClean="0">
                          <a:effectLst/>
                        </a:rPr>
                        <a:t>東京大学</a:t>
                      </a:r>
                      <a:endParaRPr lang="ja-JP" altLang="en-US" sz="1800" b="0" i="0" u="none" strike="noStrike" dirty="0">
                        <a:solidFill>
                          <a:srgbClr val="000000"/>
                        </a:solidFill>
                        <a:effectLst/>
                        <a:latin typeface="+mn-ea"/>
                        <a:ea typeface="+mn-ea"/>
                      </a:endParaRPr>
                    </a:p>
                  </a:txBody>
                  <a:tcPr marL="8114" marR="8114" marT="8114" marB="0" anchor="ctr"/>
                </a:tc>
              </a:tr>
              <a:tr h="624268">
                <a:tc>
                  <a:txBody>
                    <a:bodyPr/>
                    <a:lstStyle/>
                    <a:p>
                      <a:pPr marL="72000" algn="l" fontAlgn="b">
                        <a:lnSpc>
                          <a:spcPct val="120000"/>
                        </a:lnSpc>
                      </a:pPr>
                      <a:r>
                        <a:rPr lang="ja-JP" altLang="en-US" sz="1800" u="none" strike="noStrike" dirty="0" smtClean="0">
                          <a:effectLst/>
                        </a:rPr>
                        <a:t>ＳＯＩ</a:t>
                      </a:r>
                      <a:r>
                        <a:rPr lang="ja-JP" altLang="en-US" sz="1800" u="none" strike="noStrike" dirty="0">
                          <a:effectLst/>
                        </a:rPr>
                        <a:t>技術を用いたイメージセンサの重粒子線へ</a:t>
                      </a:r>
                      <a:r>
                        <a:rPr lang="ja-JP" altLang="en-US" sz="1800" u="none" strike="noStrike" dirty="0" smtClean="0">
                          <a:effectLst/>
                        </a:rPr>
                        <a:t>の</a:t>
                      </a:r>
                      <a:r>
                        <a:rPr lang="en-US" altLang="ja-JP" sz="1800" u="none" strike="noStrike" dirty="0" smtClean="0">
                          <a:effectLst/>
                        </a:rPr>
                        <a:t/>
                      </a:r>
                      <a:br>
                        <a:rPr lang="en-US" altLang="ja-JP" sz="1800" u="none" strike="noStrike" dirty="0" smtClean="0">
                          <a:effectLst/>
                        </a:rPr>
                      </a:br>
                      <a:r>
                        <a:rPr lang="ja-JP" altLang="en-US" sz="1800" u="none" strike="noStrike" dirty="0" smtClean="0">
                          <a:effectLst/>
                        </a:rPr>
                        <a:t>応用</a:t>
                      </a:r>
                      <a:endParaRPr lang="ja-JP" altLang="en-US" sz="1800" b="0" i="0" u="none" strike="noStrike" dirty="0">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a:effectLst/>
                        </a:rPr>
                        <a:t>松村　彰彦</a:t>
                      </a:r>
                      <a:endParaRPr lang="ja-JP" altLang="en-US" sz="1800" b="0" i="0" u="none" strike="noStrike">
                        <a:solidFill>
                          <a:srgbClr val="000000"/>
                        </a:solidFill>
                        <a:effectLst/>
                        <a:latin typeface="+mn-ea"/>
                        <a:ea typeface="+mn-ea"/>
                      </a:endParaRPr>
                    </a:p>
                  </a:txBody>
                  <a:tcPr marL="8114" marR="8114" marT="8114" marB="0" anchor="ctr"/>
                </a:tc>
                <a:tc>
                  <a:txBody>
                    <a:bodyPr/>
                    <a:lstStyle/>
                    <a:p>
                      <a:pPr algn="ctr" fontAlgn="ctr">
                        <a:lnSpc>
                          <a:spcPct val="120000"/>
                        </a:lnSpc>
                      </a:pPr>
                      <a:r>
                        <a:rPr lang="ja-JP" altLang="en-US" sz="1800" u="none" strike="noStrike" dirty="0">
                          <a:effectLst/>
                        </a:rPr>
                        <a:t>群馬大学</a:t>
                      </a:r>
                      <a:endParaRPr lang="ja-JP" altLang="en-US" sz="1800" b="0" i="0" u="none" strike="noStrike" dirty="0">
                        <a:solidFill>
                          <a:srgbClr val="000000"/>
                        </a:solidFill>
                        <a:effectLst/>
                        <a:latin typeface="+mn-ea"/>
                        <a:ea typeface="+mn-ea"/>
                      </a:endParaRPr>
                    </a:p>
                  </a:txBody>
                  <a:tcPr marL="8114" marR="8114" marT="8114" marB="0" anchor="ctr"/>
                </a:tc>
              </a:tr>
            </a:tbl>
          </a:graphicData>
        </a:graphic>
      </p:graphicFrame>
      <p:sp>
        <p:nvSpPr>
          <p:cNvPr id="3" name="テキスト ボックス 2"/>
          <p:cNvSpPr txBox="1"/>
          <p:nvPr/>
        </p:nvSpPr>
        <p:spPr>
          <a:xfrm>
            <a:off x="1834702" y="409556"/>
            <a:ext cx="4924746" cy="461665"/>
          </a:xfrm>
          <a:prstGeom prst="rect">
            <a:avLst/>
          </a:prstGeom>
          <a:noFill/>
        </p:spPr>
        <p:txBody>
          <a:bodyPr wrap="none" rtlCol="0">
            <a:spAutoFit/>
          </a:bodyPr>
          <a:lstStyle/>
          <a:p>
            <a:r>
              <a:rPr kumimoji="1" lang="ja-JP" altLang="en-US" sz="2400" u="sng" dirty="0" smtClean="0"/>
              <a:t>今年度から新たに加わった公募研究</a:t>
            </a:r>
            <a:endParaRPr kumimoji="1" lang="ja-JP" altLang="en-US" sz="2400" u="sng" dirty="0"/>
          </a:p>
        </p:txBody>
      </p:sp>
      <p:sp>
        <p:nvSpPr>
          <p:cNvPr id="4" name="スライド番号プレースホルダー 3"/>
          <p:cNvSpPr>
            <a:spLocks noGrp="1"/>
          </p:cNvSpPr>
          <p:nvPr>
            <p:ph type="sldNum" sz="quarter" idx="10"/>
          </p:nvPr>
        </p:nvSpPr>
        <p:spPr/>
        <p:txBody>
          <a:bodyPr/>
          <a:lstStyle/>
          <a:p>
            <a:fld id="{1EA9276B-BDBD-904A-98E2-9457C2DC1BB2}" type="slidenum">
              <a:rPr lang="en-US" altLang="ja-JP" smtClean="0"/>
              <a:pPr/>
              <a:t>29</a:t>
            </a:fld>
            <a:endParaRPr lang="en-US" altLang="ja-JP"/>
          </a:p>
        </p:txBody>
      </p:sp>
    </p:spTree>
    <p:extLst>
      <p:ext uri="{BB962C8B-B14F-4D97-AF65-F5344CB8AC3E}">
        <p14:creationId xmlns:p14="http://schemas.microsoft.com/office/powerpoint/2010/main" val="2720910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802" name="図 12" descr="SOIwafer_text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6154520" cy="5041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1793" name="Rectangle 18" descr="ピンクの画用紙"/>
          <p:cNvSpPr>
            <a:spLocks noGrp="1" noChangeArrowheads="1"/>
          </p:cNvSpPr>
          <p:nvPr>
            <p:ph type="title" idx="4294967295"/>
          </p:nvPr>
        </p:nvSpPr>
        <p:spPr bwMode="auto">
          <a:xfrm>
            <a:off x="5910773" y="1398208"/>
            <a:ext cx="3065505" cy="192246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l" eaLnBrk="1" hangingPunct="1"/>
            <a:r>
              <a:rPr lang="en-US" altLang="ja-JP" sz="2400" dirty="0" smtClean="0">
                <a:solidFill>
                  <a:schemeClr val="tx1"/>
                </a:solidFill>
                <a:latin typeface="Arial" charset="0"/>
                <a:ea typeface="ＭＳ Ｐゴシック" charset="0"/>
                <a:cs typeface="ＭＳ Ｐゴシック" charset="0"/>
              </a:rPr>
              <a:t>Layer Transfer</a:t>
            </a:r>
            <a:r>
              <a:rPr lang="ja-JP" altLang="en-US" sz="2400" dirty="0" smtClean="0">
                <a:solidFill>
                  <a:schemeClr val="tx1"/>
                </a:solidFill>
                <a:latin typeface="Arial" charset="0"/>
                <a:ea typeface="ＭＳ Ｐゴシック" charset="0"/>
                <a:cs typeface="ＭＳ Ｐゴシック" charset="0"/>
              </a:rPr>
              <a:t>技術 </a:t>
            </a:r>
            <a:r>
              <a:rPr lang="en-US" altLang="ja-JP" sz="2400" dirty="0" smtClean="0">
                <a:solidFill>
                  <a:schemeClr val="tx1"/>
                </a:solidFill>
                <a:latin typeface="Arial" charset="0"/>
                <a:ea typeface="ＭＳ Ｐゴシック" charset="0"/>
                <a:cs typeface="ＭＳ Ｐゴシック" charset="0"/>
              </a:rPr>
              <a:t>(</a:t>
            </a:r>
            <a:r>
              <a:rPr lang="en-US" altLang="ja-JP" sz="2400" dirty="0" err="1" smtClean="0">
                <a:solidFill>
                  <a:schemeClr val="tx1"/>
                </a:solidFill>
                <a:latin typeface="Arial" charset="0"/>
                <a:ea typeface="ＭＳ Ｐゴシック" charset="0"/>
                <a:cs typeface="ＭＳ Ｐゴシック" charset="0"/>
              </a:rPr>
              <a:t>SmartCut</a:t>
            </a:r>
            <a:r>
              <a:rPr lang="en-US" altLang="ja-JP" sz="2400" dirty="0" smtClean="0">
                <a:solidFill>
                  <a:schemeClr val="tx1"/>
                </a:solidFill>
                <a:latin typeface="Arial" charset="0"/>
                <a:ea typeface="ＭＳ Ｐゴシック" charset="0"/>
                <a:cs typeface="ＭＳ Ｐゴシック" charset="0"/>
              </a:rPr>
              <a:t>) </a:t>
            </a:r>
            <a:r>
              <a:rPr lang="ja-JP" altLang="en-US" sz="2400" dirty="0" smtClean="0">
                <a:solidFill>
                  <a:schemeClr val="tx1"/>
                </a:solidFill>
                <a:latin typeface="Arial" charset="0"/>
                <a:ea typeface="ＭＳ Ｐゴシック" charset="0"/>
                <a:cs typeface="ＭＳ Ｐゴシック" charset="0"/>
              </a:rPr>
              <a:t>による</a:t>
            </a:r>
            <a:r>
              <a:rPr lang="en-US" altLang="ja-JP" sz="2400" dirty="0" smtClean="0">
                <a:solidFill>
                  <a:schemeClr val="tx1"/>
                </a:solidFill>
                <a:latin typeface="Arial" charset="0"/>
                <a:ea typeface="ＭＳ Ｐゴシック" charset="0"/>
                <a:cs typeface="ＭＳ Ｐゴシック" charset="0"/>
              </a:rPr>
              <a:t/>
            </a:r>
            <a:br>
              <a:rPr lang="en-US" altLang="ja-JP" sz="2400" dirty="0" smtClean="0">
                <a:solidFill>
                  <a:schemeClr val="tx1"/>
                </a:solidFill>
                <a:latin typeface="Arial" charset="0"/>
                <a:ea typeface="ＭＳ Ｐゴシック" charset="0"/>
                <a:cs typeface="ＭＳ Ｐゴシック" charset="0"/>
              </a:rPr>
            </a:br>
            <a:r>
              <a:rPr lang="ja-JP" altLang="en-US" sz="2400" dirty="0" smtClean="0">
                <a:solidFill>
                  <a:schemeClr val="tx1"/>
                </a:solidFill>
                <a:latin typeface="Arial" charset="0"/>
                <a:ea typeface="ＭＳ Ｐゴシック" charset="0"/>
                <a:cs typeface="ＭＳ Ｐゴシック" charset="0"/>
              </a:rPr>
              <a:t>張合わせウエハ</a:t>
            </a:r>
            <a:r>
              <a:rPr lang="en-US" altLang="ja-JP" sz="2400" dirty="0">
                <a:solidFill>
                  <a:schemeClr val="tx1"/>
                </a:solidFill>
                <a:latin typeface="Arial" charset="0"/>
                <a:ea typeface="ＭＳ Ｐゴシック" charset="0"/>
                <a:cs typeface="ＭＳ Ｐゴシック" charset="0"/>
              </a:rPr>
              <a:t>Silicon-On-Insulator (SOI) </a:t>
            </a:r>
          </a:p>
        </p:txBody>
      </p:sp>
      <p:sp>
        <p:nvSpPr>
          <p:cNvPr id="161794" name="テキスト ボックス 5"/>
          <p:cNvSpPr txBox="1">
            <a:spLocks noChangeArrowheads="1"/>
          </p:cNvSpPr>
          <p:nvPr/>
        </p:nvSpPr>
        <p:spPr bwMode="auto">
          <a:xfrm>
            <a:off x="2980482" y="647548"/>
            <a:ext cx="4177195" cy="46166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fontAlgn="base">
              <a:spcBef>
                <a:spcPct val="0"/>
              </a:spcBef>
              <a:spcAft>
                <a:spcPct val="0"/>
              </a:spcAft>
              <a:defRPr kumimoji="1" sz="2400">
                <a:solidFill>
                  <a:schemeClr val="tx1"/>
                </a:solidFill>
                <a:latin typeface="Comic Sans MS" charset="0"/>
                <a:ea typeface="ＭＳ Ｐゴシック" charset="0"/>
              </a:defRPr>
            </a:lvl6pPr>
            <a:lvl7pPr marL="2971800" indent="-228600" fontAlgn="base">
              <a:spcBef>
                <a:spcPct val="0"/>
              </a:spcBef>
              <a:spcAft>
                <a:spcPct val="0"/>
              </a:spcAft>
              <a:defRPr kumimoji="1" sz="2400">
                <a:solidFill>
                  <a:schemeClr val="tx1"/>
                </a:solidFill>
                <a:latin typeface="Comic Sans MS" charset="0"/>
                <a:ea typeface="ＭＳ Ｐゴシック" charset="0"/>
              </a:defRPr>
            </a:lvl7pPr>
            <a:lvl8pPr marL="3429000" indent="-228600" fontAlgn="base">
              <a:spcBef>
                <a:spcPct val="0"/>
              </a:spcBef>
              <a:spcAft>
                <a:spcPct val="0"/>
              </a:spcAft>
              <a:defRPr kumimoji="1" sz="2400">
                <a:solidFill>
                  <a:schemeClr val="tx1"/>
                </a:solidFill>
                <a:latin typeface="Comic Sans MS" charset="0"/>
                <a:ea typeface="ＭＳ Ｐゴシック" charset="0"/>
              </a:defRPr>
            </a:lvl8pPr>
            <a:lvl9pPr marL="3886200" indent="-228600" fontAlgn="base">
              <a:spcBef>
                <a:spcPct val="0"/>
              </a:spcBef>
              <a:spcAft>
                <a:spcPct val="0"/>
              </a:spcAft>
              <a:defRPr kumimoji="1" sz="2400">
                <a:solidFill>
                  <a:schemeClr val="tx1"/>
                </a:solidFill>
                <a:latin typeface="Comic Sans MS" charset="0"/>
                <a:ea typeface="ＭＳ Ｐゴシック" charset="0"/>
              </a:defRPr>
            </a:lvl9pPr>
          </a:lstStyle>
          <a:p>
            <a:pPr algn="ctr" defTabSz="914400" fontAlgn="base">
              <a:spcBef>
                <a:spcPct val="0"/>
              </a:spcBef>
              <a:spcAft>
                <a:spcPts val="600"/>
              </a:spcAft>
            </a:pPr>
            <a:r>
              <a:rPr lang="en-US" altLang="ja-JP" dirty="0" smtClean="0">
                <a:solidFill>
                  <a:prstClr val="black"/>
                </a:solidFill>
              </a:rPr>
              <a:t>Silicon-On-Insulator</a:t>
            </a:r>
            <a:r>
              <a:rPr lang="ja-JP" altLang="en-US" dirty="0" smtClean="0">
                <a:solidFill>
                  <a:prstClr val="black"/>
                </a:solidFill>
              </a:rPr>
              <a:t> </a:t>
            </a:r>
            <a:r>
              <a:rPr lang="en-US" altLang="ja-JP" dirty="0" smtClean="0">
                <a:solidFill>
                  <a:prstClr val="black"/>
                </a:solidFill>
              </a:rPr>
              <a:t>Wafer</a:t>
            </a:r>
            <a:endParaRPr lang="en-US" altLang="ja-JP" dirty="0">
              <a:solidFill>
                <a:prstClr val="black"/>
              </a:solidFill>
            </a:endParaRPr>
          </a:p>
        </p:txBody>
      </p:sp>
      <p:pic>
        <p:nvPicPr>
          <p:cNvPr id="4" name="図 3"/>
          <p:cNvPicPr>
            <a:picLocks noChangeAspect="1"/>
          </p:cNvPicPr>
          <p:nvPr/>
        </p:nvPicPr>
        <p:blipFill>
          <a:blip r:embed="rId4"/>
          <a:stretch>
            <a:fillRect/>
          </a:stretch>
        </p:blipFill>
        <p:spPr>
          <a:xfrm>
            <a:off x="6737640" y="3503567"/>
            <a:ext cx="2054530" cy="2517866"/>
          </a:xfrm>
          <a:prstGeom prst="rect">
            <a:avLst/>
          </a:prstGeom>
        </p:spPr>
      </p:pic>
      <p:sp>
        <p:nvSpPr>
          <p:cNvPr id="3" name="スライド番号プレースホルダー 2"/>
          <p:cNvSpPr>
            <a:spLocks noGrp="1"/>
          </p:cNvSpPr>
          <p:nvPr>
            <p:ph type="sldNum" sz="quarter" idx="10"/>
          </p:nvPr>
        </p:nvSpPr>
        <p:spPr/>
        <p:txBody>
          <a:bodyPr/>
          <a:lstStyle/>
          <a:p>
            <a:pPr>
              <a:defRPr/>
            </a:pPr>
            <a:fld id="{24486357-1B3B-7649-A5CE-6FF4964886ED}" type="slidenum">
              <a:rPr lang="ja-JP" altLang="en-US" smtClean="0"/>
              <a:pPr>
                <a:defRPr/>
              </a:pPr>
              <a:t>3</a:t>
            </a:fld>
            <a:endParaRPr lang="ja-JP" altLang="en-US"/>
          </a:p>
        </p:txBody>
      </p:sp>
      <p:sp>
        <p:nvSpPr>
          <p:cNvPr id="2" name="テキスト ボックス 1"/>
          <p:cNvSpPr txBox="1"/>
          <p:nvPr/>
        </p:nvSpPr>
        <p:spPr>
          <a:xfrm>
            <a:off x="430518" y="251679"/>
            <a:ext cx="1970461" cy="461665"/>
          </a:xfrm>
          <a:prstGeom prst="rect">
            <a:avLst/>
          </a:prstGeom>
          <a:noFill/>
        </p:spPr>
        <p:txBody>
          <a:bodyPr wrap="none" rtlCol="0">
            <a:spAutoFit/>
          </a:bodyPr>
          <a:lstStyle/>
          <a:p>
            <a:r>
              <a:rPr kumimoji="1" lang="en-US" altLang="ja-JP" sz="2400" u="sng" dirty="0" smtClean="0"/>
              <a:t>I. Introduction</a:t>
            </a:r>
            <a:endParaRPr kumimoji="1" lang="ja-JP" altLang="en-US" sz="2400"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寺西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0" y="676792"/>
            <a:ext cx="1371104" cy="1869687"/>
          </a:xfrm>
          <a:prstGeom prst="rect">
            <a:avLst/>
          </a:prstGeom>
        </p:spPr>
      </p:pic>
      <p:pic>
        <p:nvPicPr>
          <p:cNvPr id="5" name="図 4" descr="川人２.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746322"/>
            <a:ext cx="1368152" cy="1742594"/>
          </a:xfrm>
          <a:prstGeom prst="rect">
            <a:avLst/>
          </a:prstGeom>
        </p:spPr>
      </p:pic>
      <p:sp>
        <p:nvSpPr>
          <p:cNvPr id="8" name="テキスト ボックス 7"/>
          <p:cNvSpPr txBox="1"/>
          <p:nvPr/>
        </p:nvSpPr>
        <p:spPr>
          <a:xfrm>
            <a:off x="2233533" y="730098"/>
            <a:ext cx="6517922" cy="1600438"/>
          </a:xfrm>
          <a:prstGeom prst="rect">
            <a:avLst/>
          </a:prstGeom>
          <a:noFill/>
        </p:spPr>
        <p:txBody>
          <a:bodyPr wrap="square" rtlCol="0">
            <a:spAutoFit/>
          </a:bodyPr>
          <a:lstStyle/>
          <a:p>
            <a:r>
              <a:rPr lang="en-US" altLang="ja-JP" sz="1800" dirty="0" smtClean="0">
                <a:latin typeface="+mn-lt"/>
              </a:rPr>
              <a:t>Prof. </a:t>
            </a:r>
            <a:r>
              <a:rPr lang="en-US" altLang="ja-JP" sz="1800" dirty="0" err="1" smtClean="0">
                <a:latin typeface="+mn-lt"/>
              </a:rPr>
              <a:t>Nobukazu</a:t>
            </a:r>
            <a:r>
              <a:rPr lang="en-US" altLang="ja-JP" sz="1800" dirty="0" smtClean="0">
                <a:latin typeface="+mn-lt"/>
              </a:rPr>
              <a:t> </a:t>
            </a:r>
            <a:r>
              <a:rPr lang="en-US" altLang="ja-JP" sz="1800" dirty="0" err="1" smtClean="0">
                <a:latin typeface="+mn-lt"/>
              </a:rPr>
              <a:t>Teranishi</a:t>
            </a:r>
            <a:endParaRPr lang="en-US" altLang="ja-JP" sz="1800" dirty="0" smtClean="0">
              <a:latin typeface="+mn-lt"/>
            </a:endParaRPr>
          </a:p>
          <a:p>
            <a:r>
              <a:rPr lang="en-US" altLang="ja-JP" sz="1600" dirty="0" smtClean="0">
                <a:solidFill>
                  <a:srgbClr val="0000FF"/>
                </a:solidFill>
                <a:latin typeface="+mn-lt"/>
              </a:rPr>
              <a:t>NEC - Panasonic – U. of Hyogo</a:t>
            </a:r>
          </a:p>
          <a:p>
            <a:pPr marL="171450" indent="-171450">
              <a:buFont typeface="Arial"/>
              <a:buChar char="•"/>
            </a:pPr>
            <a:r>
              <a:rPr lang="en-US" altLang="ja-JP" sz="1600" dirty="0" smtClean="0">
                <a:solidFill>
                  <a:srgbClr val="FF0000"/>
                </a:solidFill>
                <a:latin typeface="+mn-lt"/>
              </a:rPr>
              <a:t>Invention of the </a:t>
            </a:r>
            <a:r>
              <a:rPr lang="en-US" altLang="ja-JP" sz="1600" dirty="0">
                <a:solidFill>
                  <a:srgbClr val="FF0000"/>
                </a:solidFill>
                <a:latin typeface="+mn-lt"/>
              </a:rPr>
              <a:t>pinned photodiode </a:t>
            </a:r>
            <a:r>
              <a:rPr lang="en-US" altLang="ja-JP" sz="1600" dirty="0">
                <a:solidFill>
                  <a:srgbClr val="0000FF"/>
                </a:solidFill>
                <a:latin typeface="+mn-lt"/>
              </a:rPr>
              <a:t>for no image lag, low noise and low dark current</a:t>
            </a:r>
          </a:p>
          <a:p>
            <a:pPr marL="171450" indent="-171450">
              <a:buFont typeface="Arial"/>
              <a:buChar char="•"/>
            </a:pPr>
            <a:r>
              <a:rPr lang="en-US" altLang="ja-JP" sz="1600" dirty="0" smtClean="0">
                <a:solidFill>
                  <a:srgbClr val="0000FF"/>
                </a:solidFill>
                <a:latin typeface="+mn-lt"/>
              </a:rPr>
              <a:t>mega </a:t>
            </a:r>
            <a:r>
              <a:rPr lang="en-US" altLang="ja-JP" sz="1600" dirty="0">
                <a:solidFill>
                  <a:srgbClr val="0000FF"/>
                </a:solidFill>
                <a:latin typeface="+mn-lt"/>
              </a:rPr>
              <a:t>–pixel technologies for HDTV cameras and digital still cameras</a:t>
            </a:r>
            <a:r>
              <a:rPr lang="en-US" altLang="ja-JP" sz="1600" dirty="0" smtClean="0">
                <a:solidFill>
                  <a:srgbClr val="0000FF"/>
                </a:solidFill>
                <a:latin typeface="+mn-lt"/>
              </a:rPr>
              <a:t>. ...</a:t>
            </a:r>
          </a:p>
        </p:txBody>
      </p:sp>
      <p:sp>
        <p:nvSpPr>
          <p:cNvPr id="9" name="テキスト ボックス 8"/>
          <p:cNvSpPr txBox="1"/>
          <p:nvPr/>
        </p:nvSpPr>
        <p:spPr>
          <a:xfrm>
            <a:off x="2267744" y="2708920"/>
            <a:ext cx="6622256" cy="1846659"/>
          </a:xfrm>
          <a:prstGeom prst="rect">
            <a:avLst/>
          </a:prstGeom>
          <a:noFill/>
        </p:spPr>
        <p:txBody>
          <a:bodyPr wrap="square" rtlCol="0">
            <a:spAutoFit/>
          </a:bodyPr>
          <a:lstStyle/>
          <a:p>
            <a:r>
              <a:rPr lang="en-US" altLang="ja-JP" sz="1800" dirty="0" smtClean="0">
                <a:latin typeface="+mn-lt"/>
              </a:rPr>
              <a:t>Prof. Shoji </a:t>
            </a:r>
            <a:r>
              <a:rPr lang="en-US" altLang="ja-JP" sz="1800" dirty="0" err="1" smtClean="0">
                <a:latin typeface="+mn-lt"/>
              </a:rPr>
              <a:t>Kawahito</a:t>
            </a:r>
            <a:endParaRPr lang="en-US" altLang="ja-JP" sz="1800" dirty="0" smtClean="0">
              <a:latin typeface="+mn-lt"/>
            </a:endParaRPr>
          </a:p>
          <a:p>
            <a:r>
              <a:rPr lang="en-US" altLang="ja-JP" sz="1600" dirty="0" smtClean="0">
                <a:solidFill>
                  <a:srgbClr val="0000FF"/>
                </a:solidFill>
                <a:latin typeface="+mn-lt"/>
              </a:rPr>
              <a:t>Shizuoka U.</a:t>
            </a:r>
            <a:r>
              <a:rPr lang="en-US" altLang="ja-JP" sz="1600" dirty="0">
                <a:solidFill>
                  <a:srgbClr val="0000FF"/>
                </a:solidFill>
                <a:latin typeface="+mn-lt"/>
              </a:rPr>
              <a:t>, </a:t>
            </a:r>
            <a:r>
              <a:rPr lang="en-US" altLang="ja-JP" sz="1600" dirty="0" smtClean="0">
                <a:solidFill>
                  <a:srgbClr val="0000FF"/>
                </a:solidFill>
                <a:latin typeface="+mn-lt"/>
              </a:rPr>
              <a:t>CTO of </a:t>
            </a:r>
            <a:r>
              <a:rPr lang="en-US" altLang="ja-JP" sz="1600" dirty="0" err="1" smtClean="0">
                <a:solidFill>
                  <a:srgbClr val="0000FF"/>
                </a:solidFill>
                <a:latin typeface="+mn-lt"/>
              </a:rPr>
              <a:t>Brookman</a:t>
            </a:r>
            <a:r>
              <a:rPr lang="en-US" altLang="ja-JP" sz="1600" dirty="0" smtClean="0">
                <a:solidFill>
                  <a:srgbClr val="0000FF"/>
                </a:solidFill>
                <a:latin typeface="+mn-lt"/>
              </a:rPr>
              <a:t> </a:t>
            </a:r>
            <a:r>
              <a:rPr lang="en-US" altLang="ja-JP" sz="1600" dirty="0">
                <a:solidFill>
                  <a:srgbClr val="0000FF"/>
                </a:solidFill>
                <a:latin typeface="+mn-lt"/>
              </a:rPr>
              <a:t>Technology, Inc</a:t>
            </a:r>
            <a:r>
              <a:rPr lang="en-US" altLang="ja-JP" sz="1600" dirty="0" smtClean="0">
                <a:solidFill>
                  <a:srgbClr val="0000FF"/>
                </a:solidFill>
                <a:latin typeface="+mn-lt"/>
              </a:rPr>
              <a:t>.</a:t>
            </a:r>
          </a:p>
          <a:p>
            <a:pPr marL="171450" indent="-171450">
              <a:buFont typeface="Arial"/>
              <a:buChar char="•"/>
            </a:pPr>
            <a:r>
              <a:rPr lang="en-US" altLang="ja-JP" sz="1600" dirty="0" smtClean="0">
                <a:solidFill>
                  <a:srgbClr val="0000FF"/>
                </a:solidFill>
                <a:latin typeface="+mn-lt"/>
              </a:rPr>
              <a:t>CMOS </a:t>
            </a:r>
            <a:r>
              <a:rPr lang="en-US" altLang="ja-JP" sz="1600" dirty="0">
                <a:solidFill>
                  <a:srgbClr val="0000FF"/>
                </a:solidFill>
                <a:latin typeface="+mn-lt"/>
              </a:rPr>
              <a:t>Advanced Image Sensors (High Sensitivity, Low Noise, Wide DR, High Speed) </a:t>
            </a:r>
            <a:endParaRPr lang="en-US" altLang="ja-JP" sz="1600" dirty="0" smtClean="0">
              <a:solidFill>
                <a:srgbClr val="0000FF"/>
              </a:solidFill>
              <a:latin typeface="+mn-lt"/>
            </a:endParaRPr>
          </a:p>
          <a:p>
            <a:pPr marL="171450" indent="-171450">
              <a:buFont typeface="Arial"/>
              <a:buChar char="•"/>
            </a:pPr>
            <a:r>
              <a:rPr lang="en-US" altLang="ja-JP" sz="1600" dirty="0" smtClean="0">
                <a:solidFill>
                  <a:srgbClr val="0000FF"/>
                </a:solidFill>
                <a:latin typeface="+mn-lt"/>
              </a:rPr>
              <a:t>Mixed </a:t>
            </a:r>
            <a:r>
              <a:rPr lang="en-US" altLang="ja-JP" sz="1600" dirty="0">
                <a:solidFill>
                  <a:srgbClr val="0000FF"/>
                </a:solidFill>
                <a:latin typeface="+mn-lt"/>
              </a:rPr>
              <a:t>signal integrated circuits design (A/D, D/A Converter, Sensor interface circuits) </a:t>
            </a:r>
            <a:r>
              <a:rPr lang="en-US" altLang="ja-JP" sz="1600" dirty="0" smtClean="0">
                <a:solidFill>
                  <a:srgbClr val="0000FF"/>
                </a:solidFill>
                <a:latin typeface="+mn-lt"/>
              </a:rPr>
              <a:t>...</a:t>
            </a:r>
          </a:p>
          <a:p>
            <a:pPr marL="171450" indent="-171450">
              <a:buFont typeface="Arial"/>
              <a:buChar char="•"/>
            </a:pPr>
            <a:r>
              <a:rPr lang="en-US" altLang="ja-JP" sz="1600" dirty="0" smtClean="0">
                <a:solidFill>
                  <a:srgbClr val="FF0000"/>
                </a:solidFill>
                <a:latin typeface="+mn-lt"/>
              </a:rPr>
              <a:t>More than 10 papers were selected in ISSCC in the last 10 years.</a:t>
            </a:r>
          </a:p>
        </p:txBody>
      </p:sp>
      <p:pic>
        <p:nvPicPr>
          <p:cNvPr id="10" name="図 9" descr="倉知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4725144"/>
            <a:ext cx="1397415" cy="1773064"/>
          </a:xfrm>
          <a:prstGeom prst="rect">
            <a:avLst/>
          </a:prstGeom>
        </p:spPr>
      </p:pic>
      <p:sp>
        <p:nvSpPr>
          <p:cNvPr id="11" name="テキスト ボックス 10"/>
          <p:cNvSpPr txBox="1"/>
          <p:nvPr/>
        </p:nvSpPr>
        <p:spPr>
          <a:xfrm>
            <a:off x="2339751" y="4779023"/>
            <a:ext cx="6365521" cy="1354217"/>
          </a:xfrm>
          <a:prstGeom prst="rect">
            <a:avLst/>
          </a:prstGeom>
          <a:noFill/>
        </p:spPr>
        <p:txBody>
          <a:bodyPr wrap="square" rtlCol="0">
            <a:spAutoFit/>
          </a:bodyPr>
          <a:lstStyle/>
          <a:p>
            <a:r>
              <a:rPr kumimoji="1" lang="en-US" altLang="ja-JP" sz="1800" dirty="0" smtClean="0">
                <a:latin typeface="+mn-lt"/>
              </a:rPr>
              <a:t>Prof. </a:t>
            </a:r>
            <a:r>
              <a:rPr kumimoji="1" lang="en-US" altLang="ja-JP" sz="1800" dirty="0" err="1" smtClean="0">
                <a:latin typeface="+mn-lt"/>
              </a:rPr>
              <a:t>Ikuo</a:t>
            </a:r>
            <a:r>
              <a:rPr kumimoji="1" lang="en-US" altLang="ja-JP" sz="1800" dirty="0" smtClean="0">
                <a:latin typeface="+mn-lt"/>
              </a:rPr>
              <a:t> </a:t>
            </a:r>
            <a:r>
              <a:rPr kumimoji="1" lang="en-US" altLang="ja-JP" sz="1800" dirty="0" err="1" smtClean="0">
                <a:latin typeface="+mn-lt"/>
              </a:rPr>
              <a:t>Kurachi</a:t>
            </a:r>
            <a:endParaRPr kumimoji="1" lang="en-US" altLang="ja-JP" sz="1800" dirty="0" smtClean="0">
              <a:latin typeface="+mn-lt"/>
            </a:endParaRPr>
          </a:p>
          <a:p>
            <a:r>
              <a:rPr lang="en-US" altLang="ja-JP" sz="1600" dirty="0" smtClean="0">
                <a:solidFill>
                  <a:srgbClr val="0000FF"/>
                </a:solidFill>
                <a:latin typeface="+mn-lt"/>
              </a:rPr>
              <a:t>Lapis (OKI) semiconductor – </a:t>
            </a:r>
            <a:r>
              <a:rPr lang="en-US" altLang="ja-JP" sz="1600" dirty="0" err="1" smtClean="0">
                <a:solidFill>
                  <a:srgbClr val="0000FF"/>
                </a:solidFill>
                <a:latin typeface="+mn-lt"/>
              </a:rPr>
              <a:t>Powerchip</a:t>
            </a:r>
            <a:r>
              <a:rPr lang="en-US" altLang="ja-JP" sz="1600" dirty="0" smtClean="0">
                <a:solidFill>
                  <a:srgbClr val="0000FF"/>
                </a:solidFill>
                <a:latin typeface="+mn-lt"/>
              </a:rPr>
              <a:t> Tech. – KEK</a:t>
            </a:r>
          </a:p>
          <a:p>
            <a:pPr marL="177800" indent="-177800">
              <a:buFont typeface="Arial"/>
              <a:buChar char="•"/>
            </a:pPr>
            <a:r>
              <a:rPr lang="en-US" altLang="ja-JP" sz="1600" dirty="0" smtClean="0">
                <a:solidFill>
                  <a:srgbClr val="0000FF"/>
                </a:solidFill>
                <a:latin typeface="+mn-lt"/>
              </a:rPr>
              <a:t>General Manager of Device Technology Development Div. in OKI</a:t>
            </a:r>
          </a:p>
          <a:p>
            <a:pPr marL="177800" indent="-177800">
              <a:buFont typeface="Arial"/>
              <a:buChar char="•"/>
            </a:pPr>
            <a:r>
              <a:rPr lang="en-US" altLang="ja-JP" sz="1600" dirty="0" smtClean="0">
                <a:solidFill>
                  <a:srgbClr val="FF0000"/>
                </a:solidFill>
                <a:latin typeface="+mn-lt"/>
              </a:rPr>
              <a:t>30 Years of CMOS Process Development (1.8um – 30nm)</a:t>
            </a:r>
            <a:endParaRPr lang="en-US" altLang="ja-JP" sz="1600" dirty="0">
              <a:solidFill>
                <a:srgbClr val="FF0000"/>
              </a:solidFill>
              <a:latin typeface="+mn-lt"/>
            </a:endParaRPr>
          </a:p>
          <a:p>
            <a:pPr marL="177800" indent="-177800">
              <a:buFont typeface="Arial"/>
              <a:buChar char="•"/>
            </a:pPr>
            <a:r>
              <a:rPr lang="en-US" altLang="ja-JP" sz="1600" dirty="0" smtClean="0">
                <a:solidFill>
                  <a:srgbClr val="0000FF"/>
                </a:solidFill>
                <a:latin typeface="+mn-lt"/>
              </a:rPr>
              <a:t>Involved in SOI Pixel Development while in OKI.</a:t>
            </a:r>
          </a:p>
        </p:txBody>
      </p:sp>
      <p:sp>
        <p:nvSpPr>
          <p:cNvPr id="3" name="テキスト ボックス 2"/>
          <p:cNvSpPr txBox="1"/>
          <p:nvPr/>
        </p:nvSpPr>
        <p:spPr>
          <a:xfrm>
            <a:off x="2381199" y="166302"/>
            <a:ext cx="3945632" cy="461665"/>
          </a:xfrm>
          <a:prstGeom prst="rect">
            <a:avLst/>
          </a:prstGeom>
          <a:noFill/>
        </p:spPr>
        <p:txBody>
          <a:bodyPr wrap="none" rtlCol="0">
            <a:spAutoFit/>
          </a:bodyPr>
          <a:lstStyle/>
          <a:p>
            <a:r>
              <a:rPr kumimoji="1" lang="en-US" altLang="ja-JP" sz="2400" b="1" u="sng" dirty="0" smtClean="0">
                <a:latin typeface="+mn-lt"/>
              </a:rPr>
              <a:t>3 New Key Persons are joined</a:t>
            </a:r>
            <a:endParaRPr kumimoji="1" lang="ja-JP" altLang="en-US" sz="2400" b="1" u="sng" dirty="0" smtClean="0">
              <a:latin typeface="+mn-lt"/>
            </a:endParaRPr>
          </a:p>
        </p:txBody>
      </p:sp>
      <p:sp>
        <p:nvSpPr>
          <p:cNvPr id="6" name="テキスト ボックス 5"/>
          <p:cNvSpPr txBox="1"/>
          <p:nvPr/>
        </p:nvSpPr>
        <p:spPr>
          <a:xfrm rot="20796038">
            <a:off x="6230337" y="647059"/>
            <a:ext cx="2299518" cy="400110"/>
          </a:xfrm>
          <a:prstGeom prst="rect">
            <a:avLst/>
          </a:prstGeom>
          <a:noFill/>
          <a:ln>
            <a:solidFill>
              <a:srgbClr val="660066"/>
            </a:solidFill>
          </a:ln>
        </p:spPr>
        <p:txBody>
          <a:bodyPr wrap="square" rtlCol="0">
            <a:spAutoFit/>
          </a:bodyPr>
          <a:lstStyle/>
          <a:p>
            <a:r>
              <a:rPr kumimoji="1" lang="en-US" altLang="ja-JP" sz="2000" b="1" dirty="0" smtClean="0">
                <a:solidFill>
                  <a:srgbClr val="660066"/>
                </a:solidFill>
                <a:latin typeface="+mn-lt"/>
              </a:rPr>
              <a:t>Sensor Structure</a:t>
            </a:r>
            <a:endParaRPr kumimoji="1" lang="ja-JP" altLang="en-US" sz="2000" b="1" dirty="0" smtClean="0">
              <a:solidFill>
                <a:srgbClr val="660066"/>
              </a:solidFill>
              <a:latin typeface="+mn-lt"/>
            </a:endParaRPr>
          </a:p>
        </p:txBody>
      </p:sp>
      <p:sp>
        <p:nvSpPr>
          <p:cNvPr id="12" name="テキスト ボックス 11"/>
          <p:cNvSpPr txBox="1"/>
          <p:nvPr/>
        </p:nvSpPr>
        <p:spPr>
          <a:xfrm rot="20796038">
            <a:off x="6335380" y="2301779"/>
            <a:ext cx="2446750" cy="400110"/>
          </a:xfrm>
          <a:prstGeom prst="rect">
            <a:avLst/>
          </a:prstGeom>
          <a:noFill/>
          <a:ln>
            <a:solidFill>
              <a:srgbClr val="660066"/>
            </a:solidFill>
          </a:ln>
        </p:spPr>
        <p:txBody>
          <a:bodyPr wrap="square" rtlCol="0">
            <a:spAutoFit/>
          </a:bodyPr>
          <a:lstStyle/>
          <a:p>
            <a:r>
              <a:rPr kumimoji="1" lang="en-US" altLang="ja-JP" sz="2000" b="1" dirty="0" smtClean="0">
                <a:solidFill>
                  <a:srgbClr val="660066"/>
                </a:solidFill>
                <a:latin typeface="+mn-lt"/>
              </a:rPr>
              <a:t>Low Noise Circuit</a:t>
            </a:r>
            <a:endParaRPr kumimoji="1" lang="ja-JP" altLang="en-US" sz="2000" b="1" dirty="0" smtClean="0">
              <a:solidFill>
                <a:srgbClr val="660066"/>
              </a:solidFill>
              <a:latin typeface="+mn-lt"/>
            </a:endParaRPr>
          </a:p>
        </p:txBody>
      </p:sp>
      <p:sp>
        <p:nvSpPr>
          <p:cNvPr id="13" name="テキスト ボックス 12"/>
          <p:cNvSpPr txBox="1"/>
          <p:nvPr/>
        </p:nvSpPr>
        <p:spPr>
          <a:xfrm rot="20796038">
            <a:off x="7236207" y="4711072"/>
            <a:ext cx="1740673" cy="400110"/>
          </a:xfrm>
          <a:prstGeom prst="rect">
            <a:avLst/>
          </a:prstGeom>
          <a:noFill/>
          <a:ln>
            <a:solidFill>
              <a:srgbClr val="660066"/>
            </a:solidFill>
          </a:ln>
        </p:spPr>
        <p:txBody>
          <a:bodyPr wrap="square" rtlCol="0">
            <a:spAutoFit/>
          </a:bodyPr>
          <a:lstStyle/>
          <a:p>
            <a:r>
              <a:rPr kumimoji="1" lang="en-US" altLang="ja-JP" sz="2000" b="1" dirty="0" smtClean="0">
                <a:solidFill>
                  <a:srgbClr val="660066"/>
                </a:solidFill>
                <a:latin typeface="+mn-lt"/>
              </a:rPr>
              <a:t>SOI Process</a:t>
            </a:r>
            <a:endParaRPr kumimoji="1" lang="ja-JP" altLang="en-US" sz="2000" b="1" dirty="0" smtClean="0">
              <a:solidFill>
                <a:srgbClr val="660066"/>
              </a:solidFill>
              <a:latin typeface="+mn-lt"/>
            </a:endParaRPr>
          </a:p>
        </p:txBody>
      </p:sp>
      <p:sp>
        <p:nvSpPr>
          <p:cNvPr id="7" name="スライド番号プレースホルダー 6"/>
          <p:cNvSpPr>
            <a:spLocks noGrp="1"/>
          </p:cNvSpPr>
          <p:nvPr>
            <p:ph type="sldNum" sz="quarter" idx="10"/>
          </p:nvPr>
        </p:nvSpPr>
        <p:spPr/>
        <p:txBody>
          <a:bodyPr/>
          <a:lstStyle/>
          <a:p>
            <a:pPr>
              <a:defRPr/>
            </a:pPr>
            <a:fld id="{809E26E5-0377-2546-8862-249C3D7BA11F}" type="slidenum">
              <a:rPr lang="ja-JP" altLang="en-US" smtClean="0"/>
              <a:pPr>
                <a:defRPr/>
              </a:pPr>
              <a:t>30</a:t>
            </a:fld>
            <a:endParaRPr lang="ja-JP" altLang="en-US"/>
          </a:p>
        </p:txBody>
      </p:sp>
    </p:spTree>
    <p:extLst>
      <p:ext uri="{BB962C8B-B14F-4D97-AF65-F5344CB8AC3E}">
        <p14:creationId xmlns:p14="http://schemas.microsoft.com/office/powerpoint/2010/main" val="2335410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829878" y="242236"/>
            <a:ext cx="1637262" cy="523220"/>
          </a:xfrm>
          <a:prstGeom prst="rect">
            <a:avLst/>
          </a:prstGeom>
          <a:noFill/>
        </p:spPr>
        <p:txBody>
          <a:bodyPr wrap="none" rtlCol="0">
            <a:spAutoFit/>
          </a:bodyPr>
          <a:lstStyle/>
          <a:p>
            <a:r>
              <a:rPr kumimoji="1" lang="en-US" altLang="ja-JP" sz="2800" dirty="0" smtClean="0">
                <a:latin typeface="Arial"/>
              </a:rPr>
              <a:t>IV. </a:t>
            </a:r>
            <a:r>
              <a:rPr kumimoji="1" lang="ja-JP" altLang="en-US" sz="2800" dirty="0" smtClean="0">
                <a:latin typeface="Arial"/>
              </a:rPr>
              <a:t>まとめ</a:t>
            </a:r>
          </a:p>
        </p:txBody>
      </p:sp>
      <p:sp>
        <p:nvSpPr>
          <p:cNvPr id="5" name="テキスト ボックス 4"/>
          <p:cNvSpPr txBox="1"/>
          <p:nvPr/>
        </p:nvSpPr>
        <p:spPr>
          <a:xfrm>
            <a:off x="434715" y="1125220"/>
            <a:ext cx="8213985" cy="481978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65113" indent="-265113">
              <a:lnSpc>
                <a:spcPct val="120000"/>
              </a:lnSpc>
              <a:spcBef>
                <a:spcPts val="300"/>
              </a:spcBef>
              <a:spcAft>
                <a:spcPts val="300"/>
              </a:spcAft>
              <a:buFont typeface="Arial" panose="020B0604020202020204" pitchFamily="34" charset="0"/>
              <a:buChar char="•"/>
            </a:pPr>
            <a:r>
              <a:rPr kumimoji="1" lang="en-US" altLang="ja-JP" sz="2400" dirty="0" smtClean="0">
                <a:latin typeface="Arial"/>
              </a:rPr>
              <a:t>SOI</a:t>
            </a:r>
            <a:r>
              <a:rPr kumimoji="1" lang="ja-JP" altLang="en-US" sz="2400" dirty="0" smtClean="0">
                <a:latin typeface="Arial"/>
              </a:rPr>
              <a:t>技術を元に、放射線センサーと読み出し回路とを一体化させたモノリシック放射線イメージセンサー・プロセスを開発。</a:t>
            </a:r>
            <a:endParaRPr kumimoji="1" lang="en-US" altLang="ja-JP" sz="2400" dirty="0" smtClean="0">
              <a:latin typeface="Arial"/>
            </a:endParaRPr>
          </a:p>
          <a:p>
            <a:pPr marL="265113" indent="-265113">
              <a:lnSpc>
                <a:spcPct val="120000"/>
              </a:lnSpc>
              <a:spcBef>
                <a:spcPts val="300"/>
              </a:spcBef>
              <a:spcAft>
                <a:spcPts val="300"/>
              </a:spcAft>
              <a:buFont typeface="Arial" panose="020B0604020202020204" pitchFamily="34" charset="0"/>
              <a:buChar char="•"/>
            </a:pPr>
            <a:r>
              <a:rPr lang="en-US" altLang="ja-JP" sz="2400" dirty="0" smtClean="0">
                <a:latin typeface="Arial"/>
              </a:rPr>
              <a:t>MPW</a:t>
            </a:r>
            <a:r>
              <a:rPr lang="ja-JP" altLang="en-US" sz="2400" dirty="0" smtClean="0">
                <a:latin typeface="Arial"/>
              </a:rPr>
              <a:t>ランを利用することで</a:t>
            </a:r>
            <a:r>
              <a:rPr lang="ja-JP" altLang="en-US" sz="2400" dirty="0">
                <a:latin typeface="Arial"/>
              </a:rPr>
              <a:t>、低価格</a:t>
            </a:r>
            <a:r>
              <a:rPr lang="ja-JP" altLang="en-US" sz="2400" dirty="0" smtClean="0">
                <a:latin typeface="Arial"/>
              </a:rPr>
              <a:t>で研究者が直接設計・開発を行える。</a:t>
            </a:r>
            <a:endParaRPr lang="en-US" altLang="ja-JP" sz="2400" dirty="0" smtClean="0">
              <a:latin typeface="Arial"/>
            </a:endParaRPr>
          </a:p>
          <a:p>
            <a:pPr marL="265113" indent="-265113">
              <a:lnSpc>
                <a:spcPct val="120000"/>
              </a:lnSpc>
              <a:spcBef>
                <a:spcPts val="300"/>
              </a:spcBef>
              <a:spcAft>
                <a:spcPts val="300"/>
              </a:spcAft>
              <a:buFont typeface="Arial" panose="020B0604020202020204" pitchFamily="34" charset="0"/>
              <a:buChar char="•"/>
            </a:pPr>
            <a:r>
              <a:rPr lang="ja-JP" altLang="en-US" sz="2400" dirty="0" smtClean="0">
                <a:latin typeface="Arial"/>
              </a:rPr>
              <a:t>新学術領域研究を中心に、光・赤外、</a:t>
            </a:r>
            <a:r>
              <a:rPr lang="en-US" altLang="ja-JP" sz="2400" dirty="0" smtClean="0">
                <a:latin typeface="Arial"/>
              </a:rPr>
              <a:t>X</a:t>
            </a:r>
            <a:r>
              <a:rPr lang="ja-JP" altLang="en-US" sz="2400" dirty="0" smtClean="0">
                <a:latin typeface="Arial"/>
              </a:rPr>
              <a:t>線、電子、アルファー線、イオン等様々な検出に向けた独自の検出器開発を行っている。</a:t>
            </a:r>
            <a:endParaRPr lang="en-US" altLang="ja-JP" sz="2400" dirty="0" smtClean="0">
              <a:latin typeface="Arial"/>
            </a:endParaRPr>
          </a:p>
          <a:p>
            <a:pPr marL="265113" indent="-265113">
              <a:lnSpc>
                <a:spcPct val="120000"/>
              </a:lnSpc>
              <a:spcBef>
                <a:spcPts val="300"/>
              </a:spcBef>
              <a:spcAft>
                <a:spcPts val="300"/>
              </a:spcAft>
              <a:buFont typeface="Arial" panose="020B0604020202020204" pitchFamily="34" charset="0"/>
              <a:buChar char="•"/>
            </a:pPr>
            <a:r>
              <a:rPr lang="en-US" altLang="ja-JP" sz="2400" dirty="0" smtClean="0">
                <a:latin typeface="Arial"/>
              </a:rPr>
              <a:t>SOI</a:t>
            </a:r>
            <a:r>
              <a:rPr lang="ja-JP" altLang="en-US" sz="2400" dirty="0" smtClean="0">
                <a:latin typeface="Arial"/>
              </a:rPr>
              <a:t>の極低温動作を利用した検出器開発も行っている。</a:t>
            </a:r>
            <a:endParaRPr lang="en-US" altLang="ja-JP" sz="2400" dirty="0" smtClean="0">
              <a:latin typeface="Arial"/>
            </a:endParaRPr>
          </a:p>
          <a:p>
            <a:pPr marL="265113" indent="-265113">
              <a:lnSpc>
                <a:spcPct val="120000"/>
              </a:lnSpc>
              <a:spcBef>
                <a:spcPts val="300"/>
              </a:spcBef>
              <a:spcAft>
                <a:spcPts val="300"/>
              </a:spcAft>
              <a:buFont typeface="Arial" panose="020B0604020202020204" pitchFamily="34" charset="0"/>
              <a:buChar char="•"/>
            </a:pPr>
            <a:r>
              <a:rPr lang="ja-JP" altLang="en-US" sz="2400" dirty="0" smtClean="0">
                <a:latin typeface="Arial"/>
              </a:rPr>
              <a:t>理学系の研究者のみならず、工学系の研究者にも参加してもらうことで、技術力の向上を図っている。</a:t>
            </a:r>
            <a:endParaRPr kumimoji="1" lang="en-US" altLang="ja-JP" sz="2400" dirty="0" smtClean="0">
              <a:latin typeface="Arial"/>
            </a:endParaRPr>
          </a:p>
        </p:txBody>
      </p:sp>
      <p:sp>
        <p:nvSpPr>
          <p:cNvPr id="4" name="スライド番号プレースホルダー 3"/>
          <p:cNvSpPr>
            <a:spLocks noGrp="1"/>
          </p:cNvSpPr>
          <p:nvPr>
            <p:ph type="sldNum" sz="quarter" idx="12"/>
          </p:nvPr>
        </p:nvSpPr>
        <p:spPr/>
        <p:txBody>
          <a:bodyPr/>
          <a:lstStyle/>
          <a:p>
            <a:pPr>
              <a:defRPr/>
            </a:pPr>
            <a:fld id="{0DFA7CFE-F964-8A47-9273-69940FF44D37}" type="slidenum">
              <a:rPr lang="ja-JP" altLang="en-US" smtClean="0"/>
              <a:pPr>
                <a:defRPr/>
              </a:pPr>
              <a:t>31</a:t>
            </a:fld>
            <a:endParaRPr lang="ja-JP" altLang="en-US"/>
          </a:p>
        </p:txBody>
      </p:sp>
    </p:spTree>
    <p:extLst>
      <p:ext uri="{BB962C8B-B14F-4D97-AF65-F5344CB8AC3E}">
        <p14:creationId xmlns:p14="http://schemas.microsoft.com/office/powerpoint/2010/main" val="1293683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08535" y="259031"/>
            <a:ext cx="8577153" cy="5520266"/>
          </a:xfrm>
          <a:prstGeom prst="rect">
            <a:avLst/>
          </a:prstGeom>
        </p:spPr>
      </p:pic>
      <p:sp>
        <p:nvSpPr>
          <p:cNvPr id="2" name="スライド番号プレースホルダー 1"/>
          <p:cNvSpPr>
            <a:spLocks noGrp="1"/>
          </p:cNvSpPr>
          <p:nvPr>
            <p:ph type="sldNum" sz="quarter" idx="12"/>
          </p:nvPr>
        </p:nvSpPr>
        <p:spPr/>
        <p:txBody>
          <a:bodyPr/>
          <a:lstStyle/>
          <a:p>
            <a:pPr>
              <a:defRPr/>
            </a:pPr>
            <a:fld id="{0DFA7CFE-F964-8A47-9273-69940FF44D37}" type="slidenum">
              <a:rPr lang="ja-JP" altLang="en-US" smtClean="0"/>
              <a:pPr>
                <a:defRPr/>
              </a:pPr>
              <a:t>4</a:t>
            </a:fld>
            <a:endParaRPr lang="ja-JP" altLang="en-US"/>
          </a:p>
        </p:txBody>
      </p:sp>
      <p:sp>
        <p:nvSpPr>
          <p:cNvPr id="4" name="テキスト ボックス 3"/>
          <p:cNvSpPr txBox="1"/>
          <p:nvPr/>
        </p:nvSpPr>
        <p:spPr>
          <a:xfrm>
            <a:off x="4384097" y="5994194"/>
            <a:ext cx="339017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dirty="0" smtClean="0"/>
              <a:t>トランジスタとして理想的な形体。</a:t>
            </a:r>
            <a:endParaRPr kumimoji="1" lang="ja-JP" altLang="en-US" dirty="0"/>
          </a:p>
        </p:txBody>
      </p:sp>
    </p:spTree>
    <p:extLst>
      <p:ext uri="{BB962C8B-B14F-4D97-AF65-F5344CB8AC3E}">
        <p14:creationId xmlns:p14="http://schemas.microsoft.com/office/powerpoint/2010/main" val="2873093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87824" y="365952"/>
            <a:ext cx="8776794" cy="6159051"/>
          </a:xfrm>
          <a:prstGeom prst="rect">
            <a:avLst/>
          </a:prstGeom>
        </p:spPr>
      </p:pic>
      <p:sp>
        <p:nvSpPr>
          <p:cNvPr id="3" name="スライド番号プレースホルダー 2"/>
          <p:cNvSpPr>
            <a:spLocks noGrp="1"/>
          </p:cNvSpPr>
          <p:nvPr>
            <p:ph type="sldNum" sz="quarter" idx="10"/>
          </p:nvPr>
        </p:nvSpPr>
        <p:spPr/>
        <p:txBody>
          <a:bodyPr/>
          <a:lstStyle/>
          <a:p>
            <a:pPr>
              <a:defRPr/>
            </a:pPr>
            <a:fld id="{A9C3816A-D710-534B-AC4E-7CE7B0E1AA33}" type="slidenum">
              <a:rPr lang="ja-JP" altLang="en-US" smtClean="0"/>
              <a:pPr>
                <a:defRPr/>
              </a:pPr>
              <a:t>5</a:t>
            </a:fld>
            <a:endParaRPr lang="ja-JP" altLang="en-US"/>
          </a:p>
        </p:txBody>
      </p:sp>
    </p:spTree>
    <p:extLst>
      <p:ext uri="{BB962C8B-B14F-4D97-AF65-F5344CB8AC3E}">
        <p14:creationId xmlns:p14="http://schemas.microsoft.com/office/powerpoint/2010/main" val="3366532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26" descr="ピンクの画用紙"/>
          <p:cNvSpPr>
            <a:spLocks noChangeArrowheads="1"/>
          </p:cNvSpPr>
          <p:nvPr/>
        </p:nvSpPr>
        <p:spPr bwMode="auto">
          <a:xfrm>
            <a:off x="1371600" y="228600"/>
            <a:ext cx="5943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762000"/>
            <a:r>
              <a:rPr lang="en-US" altLang="ja-JP" sz="2800" u="sng" dirty="0">
                <a:solidFill>
                  <a:schemeClr val="accent1"/>
                </a:solidFill>
                <a:latin typeface="ＭＳ Ｐゴシック" charset="0"/>
                <a:ea typeface="Osaka" charset="0"/>
                <a:cs typeface="Osaka" charset="0"/>
              </a:rPr>
              <a:t>High Soft Error Immunity</a:t>
            </a:r>
          </a:p>
        </p:txBody>
      </p:sp>
      <p:sp>
        <p:nvSpPr>
          <p:cNvPr id="88066" name="Rectangle 1027" descr="25%"/>
          <p:cNvSpPr>
            <a:spLocks noChangeArrowheads="1"/>
          </p:cNvSpPr>
          <p:nvPr/>
        </p:nvSpPr>
        <p:spPr bwMode="auto">
          <a:xfrm>
            <a:off x="1666875" y="1703388"/>
            <a:ext cx="1600200" cy="381000"/>
          </a:xfrm>
          <a:prstGeom prst="rect">
            <a:avLst/>
          </a:prstGeom>
          <a:pattFill prst="pct25">
            <a:fgClr>
              <a:srgbClr val="FFCC00"/>
            </a:fgClr>
            <a:bgClr>
              <a:srgbClr val="FFFFFF"/>
            </a:bgClr>
          </a:pattFill>
          <a:ln w="9525">
            <a:solidFill>
              <a:srgbClr val="000000"/>
            </a:solidFill>
            <a:miter lim="800000"/>
            <a:headEnd/>
            <a:tailEnd/>
          </a:ln>
        </p:spPr>
        <p:txBody>
          <a:bodyPr wrap="none" anchor="ctr"/>
          <a:lstStyle/>
          <a:p>
            <a:endParaRPr lang="ja-JP" altLang="en-US"/>
          </a:p>
        </p:txBody>
      </p:sp>
      <p:sp>
        <p:nvSpPr>
          <p:cNvPr id="88067" name="Rectangle 1028"/>
          <p:cNvSpPr>
            <a:spLocks noChangeArrowheads="1"/>
          </p:cNvSpPr>
          <p:nvPr/>
        </p:nvSpPr>
        <p:spPr bwMode="auto">
          <a:xfrm>
            <a:off x="752475" y="2236788"/>
            <a:ext cx="3429000" cy="2438400"/>
          </a:xfrm>
          <a:prstGeom prst="rect">
            <a:avLst/>
          </a:prstGeom>
          <a:solidFill>
            <a:srgbClr val="FFFFFF"/>
          </a:solidFill>
          <a:ln w="9525">
            <a:solidFill>
              <a:srgbClr val="000000"/>
            </a:solidFill>
            <a:miter lim="800000"/>
            <a:headEnd/>
            <a:tailEnd/>
          </a:ln>
        </p:spPr>
        <p:txBody>
          <a:bodyPr wrap="none" anchor="ctr"/>
          <a:lstStyle/>
          <a:p>
            <a:endParaRPr lang="ja-JP" altLang="en-US"/>
          </a:p>
        </p:txBody>
      </p:sp>
      <p:sp>
        <p:nvSpPr>
          <p:cNvPr id="88068" name="Rectangle 1029" descr="右上がり対角線"/>
          <p:cNvSpPr>
            <a:spLocks noChangeArrowheads="1"/>
          </p:cNvSpPr>
          <p:nvPr/>
        </p:nvSpPr>
        <p:spPr bwMode="auto">
          <a:xfrm>
            <a:off x="752475" y="2084388"/>
            <a:ext cx="3429000" cy="152400"/>
          </a:xfrm>
          <a:prstGeom prst="rect">
            <a:avLst/>
          </a:prstGeom>
          <a:pattFill prst="ltUpDiag">
            <a:fgClr>
              <a:srgbClr val="009900"/>
            </a:fgClr>
            <a:bgClr>
              <a:srgbClr val="FFFFFF"/>
            </a:bgClr>
          </a:pattFill>
          <a:ln w="9525">
            <a:solidFill>
              <a:srgbClr val="000000"/>
            </a:solidFill>
            <a:miter lim="800000"/>
            <a:headEnd/>
            <a:tailEnd/>
          </a:ln>
        </p:spPr>
        <p:txBody>
          <a:bodyPr wrap="none" anchor="ctr"/>
          <a:lstStyle/>
          <a:p>
            <a:endParaRPr lang="ja-JP" altLang="en-US"/>
          </a:p>
        </p:txBody>
      </p:sp>
      <p:sp>
        <p:nvSpPr>
          <p:cNvPr id="88069" name="Rectangle 1030" descr="70%"/>
          <p:cNvSpPr>
            <a:spLocks noChangeArrowheads="1"/>
          </p:cNvSpPr>
          <p:nvPr/>
        </p:nvSpPr>
        <p:spPr bwMode="auto">
          <a:xfrm>
            <a:off x="1666875" y="2236788"/>
            <a:ext cx="1600200" cy="838200"/>
          </a:xfrm>
          <a:prstGeom prst="rect">
            <a:avLst/>
          </a:prstGeom>
          <a:pattFill prst="pct70">
            <a:fgClr>
              <a:srgbClr val="FF0000"/>
            </a:fgClr>
            <a:bgClr>
              <a:srgbClr val="FFFFFF"/>
            </a:bgClr>
          </a:pattFill>
          <a:ln w="9525">
            <a:solidFill>
              <a:srgbClr val="000000"/>
            </a:solidFill>
            <a:miter lim="800000"/>
            <a:headEnd/>
            <a:tailEnd/>
          </a:ln>
        </p:spPr>
        <p:txBody>
          <a:bodyPr wrap="none" anchor="ctr"/>
          <a:lstStyle/>
          <a:p>
            <a:endParaRPr lang="ja-JP" altLang="en-US"/>
          </a:p>
        </p:txBody>
      </p:sp>
      <p:sp>
        <p:nvSpPr>
          <p:cNvPr id="88070" name="Line 1031"/>
          <p:cNvSpPr>
            <a:spLocks noChangeShapeType="1"/>
          </p:cNvSpPr>
          <p:nvPr/>
        </p:nvSpPr>
        <p:spPr bwMode="auto">
          <a:xfrm>
            <a:off x="1971675" y="1550988"/>
            <a:ext cx="1447800" cy="2971800"/>
          </a:xfrm>
          <a:prstGeom prst="line">
            <a:avLst/>
          </a:prstGeom>
          <a:noFill/>
          <a:ln w="25400">
            <a:solidFill>
              <a:srgbClr val="000000"/>
            </a:solidFill>
            <a:round/>
            <a:headEnd/>
            <a:tailEnd type="triangle" w="sm" len="med"/>
          </a:ln>
          <a:extLst>
            <a:ext uri="{909E8E84-426E-40dd-AFC4-6F175D3DCCD1}">
              <a14:hiddenFill xmlns="" xmlns:a14="http://schemas.microsoft.com/office/drawing/2010/main">
                <a:noFill/>
              </a14:hiddenFill>
            </a:ext>
          </a:extLst>
        </p:spPr>
        <p:txBody>
          <a:bodyPr/>
          <a:lstStyle/>
          <a:p>
            <a:endParaRPr lang="ja-JP" altLang="en-US"/>
          </a:p>
        </p:txBody>
      </p:sp>
      <p:sp>
        <p:nvSpPr>
          <p:cNvPr id="88071" name="Oval 1032"/>
          <p:cNvSpPr>
            <a:spLocks noChangeArrowheads="1"/>
          </p:cNvSpPr>
          <p:nvPr/>
        </p:nvSpPr>
        <p:spPr bwMode="auto">
          <a:xfrm>
            <a:off x="2124075" y="22367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72" name="Oval 1033"/>
          <p:cNvSpPr>
            <a:spLocks noChangeArrowheads="1"/>
          </p:cNvSpPr>
          <p:nvPr/>
        </p:nvSpPr>
        <p:spPr bwMode="auto">
          <a:xfrm>
            <a:off x="2352675" y="22367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73" name="Oval 1034"/>
          <p:cNvSpPr>
            <a:spLocks noChangeArrowheads="1"/>
          </p:cNvSpPr>
          <p:nvPr/>
        </p:nvSpPr>
        <p:spPr bwMode="auto">
          <a:xfrm>
            <a:off x="2428875" y="23891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74" name="Oval 1035"/>
          <p:cNvSpPr>
            <a:spLocks noChangeArrowheads="1"/>
          </p:cNvSpPr>
          <p:nvPr/>
        </p:nvSpPr>
        <p:spPr bwMode="auto">
          <a:xfrm>
            <a:off x="2200275" y="23891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75" name="Oval 1036"/>
          <p:cNvSpPr>
            <a:spLocks noChangeArrowheads="1"/>
          </p:cNvSpPr>
          <p:nvPr/>
        </p:nvSpPr>
        <p:spPr bwMode="auto">
          <a:xfrm>
            <a:off x="2276475" y="25415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76" name="Oval 1037"/>
          <p:cNvSpPr>
            <a:spLocks noChangeArrowheads="1"/>
          </p:cNvSpPr>
          <p:nvPr/>
        </p:nvSpPr>
        <p:spPr bwMode="auto">
          <a:xfrm>
            <a:off x="2505075" y="25415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77" name="Oval 1038"/>
          <p:cNvSpPr>
            <a:spLocks noChangeArrowheads="1"/>
          </p:cNvSpPr>
          <p:nvPr/>
        </p:nvSpPr>
        <p:spPr bwMode="auto">
          <a:xfrm>
            <a:off x="2581275" y="26939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78" name="Oval 1039"/>
          <p:cNvSpPr>
            <a:spLocks noChangeArrowheads="1"/>
          </p:cNvSpPr>
          <p:nvPr/>
        </p:nvSpPr>
        <p:spPr bwMode="auto">
          <a:xfrm>
            <a:off x="2352675" y="26939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79" name="Oval 1040"/>
          <p:cNvSpPr>
            <a:spLocks noChangeArrowheads="1"/>
          </p:cNvSpPr>
          <p:nvPr/>
        </p:nvSpPr>
        <p:spPr bwMode="auto">
          <a:xfrm>
            <a:off x="2428875" y="28463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80" name="Oval 1041"/>
          <p:cNvSpPr>
            <a:spLocks noChangeArrowheads="1"/>
          </p:cNvSpPr>
          <p:nvPr/>
        </p:nvSpPr>
        <p:spPr bwMode="auto">
          <a:xfrm>
            <a:off x="2657475" y="28463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81" name="Oval 1042"/>
          <p:cNvSpPr>
            <a:spLocks noChangeArrowheads="1"/>
          </p:cNvSpPr>
          <p:nvPr/>
        </p:nvSpPr>
        <p:spPr bwMode="auto">
          <a:xfrm>
            <a:off x="2733675" y="29987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82" name="Oval 1043"/>
          <p:cNvSpPr>
            <a:spLocks noChangeArrowheads="1"/>
          </p:cNvSpPr>
          <p:nvPr/>
        </p:nvSpPr>
        <p:spPr bwMode="auto">
          <a:xfrm>
            <a:off x="2505075" y="29987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83" name="Oval 1044"/>
          <p:cNvSpPr>
            <a:spLocks noChangeArrowheads="1"/>
          </p:cNvSpPr>
          <p:nvPr/>
        </p:nvSpPr>
        <p:spPr bwMode="auto">
          <a:xfrm>
            <a:off x="2581275" y="31511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84" name="Oval 1045"/>
          <p:cNvSpPr>
            <a:spLocks noChangeArrowheads="1"/>
          </p:cNvSpPr>
          <p:nvPr/>
        </p:nvSpPr>
        <p:spPr bwMode="auto">
          <a:xfrm>
            <a:off x="2809875" y="31511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85" name="Oval 1046"/>
          <p:cNvSpPr>
            <a:spLocks noChangeArrowheads="1"/>
          </p:cNvSpPr>
          <p:nvPr/>
        </p:nvSpPr>
        <p:spPr bwMode="auto">
          <a:xfrm>
            <a:off x="2886075" y="33035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86" name="Oval 1047"/>
          <p:cNvSpPr>
            <a:spLocks noChangeArrowheads="1"/>
          </p:cNvSpPr>
          <p:nvPr/>
        </p:nvSpPr>
        <p:spPr bwMode="auto">
          <a:xfrm>
            <a:off x="2657475" y="33035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87" name="Oval 1048"/>
          <p:cNvSpPr>
            <a:spLocks noChangeArrowheads="1"/>
          </p:cNvSpPr>
          <p:nvPr/>
        </p:nvSpPr>
        <p:spPr bwMode="auto">
          <a:xfrm>
            <a:off x="2733675" y="34559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88" name="Oval 1049"/>
          <p:cNvSpPr>
            <a:spLocks noChangeArrowheads="1"/>
          </p:cNvSpPr>
          <p:nvPr/>
        </p:nvSpPr>
        <p:spPr bwMode="auto">
          <a:xfrm>
            <a:off x="2962275" y="34559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89" name="Oval 1050"/>
          <p:cNvSpPr>
            <a:spLocks noChangeArrowheads="1"/>
          </p:cNvSpPr>
          <p:nvPr/>
        </p:nvSpPr>
        <p:spPr bwMode="auto">
          <a:xfrm>
            <a:off x="3038475" y="36083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90" name="Oval 1051"/>
          <p:cNvSpPr>
            <a:spLocks noChangeArrowheads="1"/>
          </p:cNvSpPr>
          <p:nvPr/>
        </p:nvSpPr>
        <p:spPr bwMode="auto">
          <a:xfrm>
            <a:off x="2809875" y="36083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91" name="Oval 1052"/>
          <p:cNvSpPr>
            <a:spLocks noChangeArrowheads="1"/>
          </p:cNvSpPr>
          <p:nvPr/>
        </p:nvSpPr>
        <p:spPr bwMode="auto">
          <a:xfrm>
            <a:off x="2886075" y="37607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92" name="Oval 1053"/>
          <p:cNvSpPr>
            <a:spLocks noChangeArrowheads="1"/>
          </p:cNvSpPr>
          <p:nvPr/>
        </p:nvSpPr>
        <p:spPr bwMode="auto">
          <a:xfrm>
            <a:off x="3114675" y="37607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93" name="Oval 1054"/>
          <p:cNvSpPr>
            <a:spLocks noChangeArrowheads="1"/>
          </p:cNvSpPr>
          <p:nvPr/>
        </p:nvSpPr>
        <p:spPr bwMode="auto">
          <a:xfrm>
            <a:off x="3190875" y="39131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94" name="Oval 1055"/>
          <p:cNvSpPr>
            <a:spLocks noChangeArrowheads="1"/>
          </p:cNvSpPr>
          <p:nvPr/>
        </p:nvSpPr>
        <p:spPr bwMode="auto">
          <a:xfrm>
            <a:off x="2962275" y="39131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95" name="Oval 1056"/>
          <p:cNvSpPr>
            <a:spLocks noChangeArrowheads="1"/>
          </p:cNvSpPr>
          <p:nvPr/>
        </p:nvSpPr>
        <p:spPr bwMode="auto">
          <a:xfrm>
            <a:off x="3038475" y="40655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96" name="Oval 1057"/>
          <p:cNvSpPr>
            <a:spLocks noChangeArrowheads="1"/>
          </p:cNvSpPr>
          <p:nvPr/>
        </p:nvSpPr>
        <p:spPr bwMode="auto">
          <a:xfrm>
            <a:off x="3267075" y="40655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97" name="Oval 1058"/>
          <p:cNvSpPr>
            <a:spLocks noChangeArrowheads="1"/>
          </p:cNvSpPr>
          <p:nvPr/>
        </p:nvSpPr>
        <p:spPr bwMode="auto">
          <a:xfrm>
            <a:off x="3343275" y="42179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98" name="Oval 1059"/>
          <p:cNvSpPr>
            <a:spLocks noChangeArrowheads="1"/>
          </p:cNvSpPr>
          <p:nvPr/>
        </p:nvSpPr>
        <p:spPr bwMode="auto">
          <a:xfrm>
            <a:off x="3114675" y="42179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099" name="Oval 1060"/>
          <p:cNvSpPr>
            <a:spLocks noChangeArrowheads="1"/>
          </p:cNvSpPr>
          <p:nvPr/>
        </p:nvSpPr>
        <p:spPr bwMode="auto">
          <a:xfrm>
            <a:off x="3190875" y="43703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00" name="Oval 1061"/>
          <p:cNvSpPr>
            <a:spLocks noChangeArrowheads="1"/>
          </p:cNvSpPr>
          <p:nvPr/>
        </p:nvSpPr>
        <p:spPr bwMode="auto">
          <a:xfrm>
            <a:off x="3419475" y="43703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01" name="Text Box 1062"/>
          <p:cNvSpPr txBox="1">
            <a:spLocks noChangeArrowheads="1"/>
          </p:cNvSpPr>
          <p:nvPr/>
        </p:nvSpPr>
        <p:spPr bwMode="auto">
          <a:xfrm>
            <a:off x="1514475" y="48720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太丸ゴシック体" charset="0"/>
                <a:ea typeface="ＤＦＰ太丸ゴシック体" charset="0"/>
                <a:cs typeface="ＤＦＰ太丸ゴシック体" charset="0"/>
              </a:defRPr>
            </a:lvl1pPr>
            <a:lvl2pPr marL="742950" indent="-285750">
              <a:defRPr kumimoji="1" sz="2400">
                <a:solidFill>
                  <a:schemeClr val="tx1"/>
                </a:solidFill>
                <a:latin typeface="ＤＦＰ太丸ゴシック体" charset="0"/>
                <a:ea typeface="ＤＦＰ太丸ゴシック体" charset="0"/>
                <a:cs typeface="ＤＦＰ太丸ゴシック体" charset="0"/>
              </a:defRPr>
            </a:lvl2pPr>
            <a:lvl3pPr marL="1143000" indent="-228600">
              <a:defRPr kumimoji="1" sz="2400">
                <a:solidFill>
                  <a:schemeClr val="tx1"/>
                </a:solidFill>
                <a:latin typeface="ＤＦＰ太丸ゴシック体" charset="0"/>
                <a:ea typeface="ＤＦＰ太丸ゴシック体" charset="0"/>
                <a:cs typeface="ＤＦＰ太丸ゴシック体" charset="0"/>
              </a:defRPr>
            </a:lvl3pPr>
            <a:lvl4pPr marL="1600200" indent="-228600">
              <a:defRPr kumimoji="1" sz="2400">
                <a:solidFill>
                  <a:schemeClr val="tx1"/>
                </a:solidFill>
                <a:latin typeface="ＤＦＰ太丸ゴシック体" charset="0"/>
                <a:ea typeface="ＤＦＰ太丸ゴシック体" charset="0"/>
                <a:cs typeface="ＤＦＰ太丸ゴシック体" charset="0"/>
              </a:defRPr>
            </a:lvl4pPr>
            <a:lvl5pPr marL="2057400" indent="-228600">
              <a:defRPr kumimoji="1" sz="2400">
                <a:solidFill>
                  <a:schemeClr val="tx1"/>
                </a:solidFill>
                <a:latin typeface="ＤＦＰ太丸ゴシック体" charset="0"/>
                <a:ea typeface="ＤＦＰ太丸ゴシック体" charset="0"/>
                <a:cs typeface="ＤＦＰ太丸ゴシック体" charset="0"/>
              </a:defRPr>
            </a:lvl5pPr>
            <a:lvl6pPr marL="25146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6pPr>
            <a:lvl7pPr marL="29718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7pPr>
            <a:lvl8pPr marL="34290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8pPr>
            <a:lvl9pPr marL="38862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9pPr>
          </a:lstStyle>
          <a:p>
            <a:pPr algn="l">
              <a:spcBef>
                <a:spcPct val="50000"/>
              </a:spcBef>
            </a:pPr>
            <a:r>
              <a:rPr lang="en-US" altLang="ja-JP">
                <a:solidFill>
                  <a:srgbClr val="000000"/>
                </a:solidFill>
                <a:latin typeface="Arial" charset="0"/>
                <a:ea typeface="ＭＳ Ｐゴシック" charset="0"/>
                <a:cs typeface="ＭＳ Ｐゴシック" charset="0"/>
              </a:rPr>
              <a:t>Bulk Device</a:t>
            </a:r>
          </a:p>
        </p:txBody>
      </p:sp>
      <p:sp>
        <p:nvSpPr>
          <p:cNvPr id="88102" name="Text Box 1063"/>
          <p:cNvSpPr txBox="1">
            <a:spLocks noChangeArrowheads="1"/>
          </p:cNvSpPr>
          <p:nvPr/>
        </p:nvSpPr>
        <p:spPr bwMode="auto">
          <a:xfrm>
            <a:off x="2185988" y="1722438"/>
            <a:ext cx="6397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太丸ゴシック体" charset="0"/>
                <a:ea typeface="ＤＦＰ太丸ゴシック体" charset="0"/>
                <a:cs typeface="ＤＦＰ太丸ゴシック体" charset="0"/>
              </a:defRPr>
            </a:lvl1pPr>
            <a:lvl2pPr marL="742950" indent="-285750">
              <a:defRPr kumimoji="1" sz="2400">
                <a:solidFill>
                  <a:schemeClr val="tx1"/>
                </a:solidFill>
                <a:latin typeface="ＤＦＰ太丸ゴシック体" charset="0"/>
                <a:ea typeface="ＤＦＰ太丸ゴシック体" charset="0"/>
                <a:cs typeface="ＤＦＰ太丸ゴシック体" charset="0"/>
              </a:defRPr>
            </a:lvl2pPr>
            <a:lvl3pPr marL="1143000" indent="-228600">
              <a:defRPr kumimoji="1" sz="2400">
                <a:solidFill>
                  <a:schemeClr val="tx1"/>
                </a:solidFill>
                <a:latin typeface="ＤＦＰ太丸ゴシック体" charset="0"/>
                <a:ea typeface="ＤＦＰ太丸ゴシック体" charset="0"/>
                <a:cs typeface="ＤＦＰ太丸ゴシック体" charset="0"/>
              </a:defRPr>
            </a:lvl3pPr>
            <a:lvl4pPr marL="1600200" indent="-228600">
              <a:defRPr kumimoji="1" sz="2400">
                <a:solidFill>
                  <a:schemeClr val="tx1"/>
                </a:solidFill>
                <a:latin typeface="ＤＦＰ太丸ゴシック体" charset="0"/>
                <a:ea typeface="ＤＦＰ太丸ゴシック体" charset="0"/>
                <a:cs typeface="ＤＦＰ太丸ゴシック体" charset="0"/>
              </a:defRPr>
            </a:lvl4pPr>
            <a:lvl5pPr marL="2057400" indent="-228600">
              <a:defRPr kumimoji="1" sz="2400">
                <a:solidFill>
                  <a:schemeClr val="tx1"/>
                </a:solidFill>
                <a:latin typeface="ＤＦＰ太丸ゴシック体" charset="0"/>
                <a:ea typeface="ＤＦＰ太丸ゴシック体" charset="0"/>
                <a:cs typeface="ＤＦＰ太丸ゴシック体" charset="0"/>
              </a:defRPr>
            </a:lvl5pPr>
            <a:lvl6pPr marL="25146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6pPr>
            <a:lvl7pPr marL="29718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7pPr>
            <a:lvl8pPr marL="34290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8pPr>
            <a:lvl9pPr marL="38862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9pPr>
          </a:lstStyle>
          <a:p>
            <a:pPr algn="l">
              <a:spcBef>
                <a:spcPct val="50000"/>
              </a:spcBef>
            </a:pPr>
            <a:r>
              <a:rPr lang="en-US" altLang="ja-JP" sz="1600" b="1">
                <a:solidFill>
                  <a:srgbClr val="000000"/>
                </a:solidFill>
                <a:latin typeface="Arial" charset="0"/>
                <a:ea typeface="ＭＳ Ｐゴシック" charset="0"/>
                <a:cs typeface="ＭＳ Ｐゴシック" charset="0"/>
              </a:rPr>
              <a:t>Gate</a:t>
            </a:r>
          </a:p>
        </p:txBody>
      </p:sp>
      <p:sp>
        <p:nvSpPr>
          <p:cNvPr id="88103" name="Text Box 1064"/>
          <p:cNvSpPr txBox="1">
            <a:spLocks noChangeArrowheads="1"/>
          </p:cNvSpPr>
          <p:nvPr/>
        </p:nvSpPr>
        <p:spPr bwMode="auto">
          <a:xfrm>
            <a:off x="3733800" y="1427163"/>
            <a:ext cx="12954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太丸ゴシック体" charset="0"/>
                <a:ea typeface="ＤＦＰ太丸ゴシック体" charset="0"/>
                <a:cs typeface="ＤＦＰ太丸ゴシック体" charset="0"/>
              </a:defRPr>
            </a:lvl1pPr>
            <a:lvl2pPr marL="742950" indent="-285750">
              <a:defRPr kumimoji="1" sz="2400">
                <a:solidFill>
                  <a:schemeClr val="tx1"/>
                </a:solidFill>
                <a:latin typeface="ＤＦＰ太丸ゴシック体" charset="0"/>
                <a:ea typeface="ＤＦＰ太丸ゴシック体" charset="0"/>
                <a:cs typeface="ＤＦＰ太丸ゴシック体" charset="0"/>
              </a:defRPr>
            </a:lvl2pPr>
            <a:lvl3pPr marL="1143000" indent="-228600">
              <a:defRPr kumimoji="1" sz="2400">
                <a:solidFill>
                  <a:schemeClr val="tx1"/>
                </a:solidFill>
                <a:latin typeface="ＤＦＰ太丸ゴシック体" charset="0"/>
                <a:ea typeface="ＤＦＰ太丸ゴシック体" charset="0"/>
                <a:cs typeface="ＤＦＰ太丸ゴシック体" charset="0"/>
              </a:defRPr>
            </a:lvl3pPr>
            <a:lvl4pPr marL="1600200" indent="-228600">
              <a:defRPr kumimoji="1" sz="2400">
                <a:solidFill>
                  <a:schemeClr val="tx1"/>
                </a:solidFill>
                <a:latin typeface="ＤＦＰ太丸ゴシック体" charset="0"/>
                <a:ea typeface="ＤＦＰ太丸ゴシック体" charset="0"/>
                <a:cs typeface="ＤＦＰ太丸ゴシック体" charset="0"/>
              </a:defRPr>
            </a:lvl4pPr>
            <a:lvl5pPr marL="2057400" indent="-228600">
              <a:defRPr kumimoji="1" sz="2400">
                <a:solidFill>
                  <a:schemeClr val="tx1"/>
                </a:solidFill>
                <a:latin typeface="ＤＦＰ太丸ゴシック体" charset="0"/>
                <a:ea typeface="ＤＦＰ太丸ゴシック体" charset="0"/>
                <a:cs typeface="ＤＦＰ太丸ゴシック体" charset="0"/>
              </a:defRPr>
            </a:lvl5pPr>
            <a:lvl6pPr marL="25146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6pPr>
            <a:lvl7pPr marL="29718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7pPr>
            <a:lvl8pPr marL="34290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8pPr>
            <a:lvl9pPr marL="38862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9pPr>
          </a:lstStyle>
          <a:p>
            <a:pPr algn="l">
              <a:spcBef>
                <a:spcPct val="50000"/>
              </a:spcBef>
            </a:pPr>
            <a:r>
              <a:rPr lang="en-US" altLang="ja-JP" sz="1600" b="1">
                <a:solidFill>
                  <a:srgbClr val="000000"/>
                </a:solidFill>
                <a:latin typeface="Arial" charset="0"/>
                <a:ea typeface="ＭＳ Ｐゴシック" charset="0"/>
                <a:cs typeface="ＭＳ Ｐゴシック" charset="0"/>
              </a:rPr>
              <a:t>Gate Oxide</a:t>
            </a:r>
          </a:p>
        </p:txBody>
      </p:sp>
      <p:sp>
        <p:nvSpPr>
          <p:cNvPr id="88104" name="Text Box 1065"/>
          <p:cNvSpPr txBox="1">
            <a:spLocks noChangeArrowheads="1"/>
          </p:cNvSpPr>
          <p:nvPr/>
        </p:nvSpPr>
        <p:spPr bwMode="auto">
          <a:xfrm>
            <a:off x="828675" y="2389188"/>
            <a:ext cx="762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太丸ゴシック体" charset="0"/>
                <a:ea typeface="ＤＦＰ太丸ゴシック体" charset="0"/>
                <a:cs typeface="ＤＦＰ太丸ゴシック体" charset="0"/>
              </a:defRPr>
            </a:lvl1pPr>
            <a:lvl2pPr marL="742950" indent="-285750">
              <a:defRPr kumimoji="1" sz="2400">
                <a:solidFill>
                  <a:schemeClr val="tx1"/>
                </a:solidFill>
                <a:latin typeface="ＤＦＰ太丸ゴシック体" charset="0"/>
                <a:ea typeface="ＤＦＰ太丸ゴシック体" charset="0"/>
                <a:cs typeface="ＤＦＰ太丸ゴシック体" charset="0"/>
              </a:defRPr>
            </a:lvl2pPr>
            <a:lvl3pPr marL="1143000" indent="-228600">
              <a:defRPr kumimoji="1" sz="2400">
                <a:solidFill>
                  <a:schemeClr val="tx1"/>
                </a:solidFill>
                <a:latin typeface="ＤＦＰ太丸ゴシック体" charset="0"/>
                <a:ea typeface="ＤＦＰ太丸ゴシック体" charset="0"/>
                <a:cs typeface="ＤＦＰ太丸ゴシック体" charset="0"/>
              </a:defRPr>
            </a:lvl3pPr>
            <a:lvl4pPr marL="1600200" indent="-228600">
              <a:defRPr kumimoji="1" sz="2400">
                <a:solidFill>
                  <a:schemeClr val="tx1"/>
                </a:solidFill>
                <a:latin typeface="ＤＦＰ太丸ゴシック体" charset="0"/>
                <a:ea typeface="ＤＦＰ太丸ゴシック体" charset="0"/>
                <a:cs typeface="ＤＦＰ太丸ゴシック体" charset="0"/>
              </a:defRPr>
            </a:lvl4pPr>
            <a:lvl5pPr marL="2057400" indent="-228600">
              <a:defRPr kumimoji="1" sz="2400">
                <a:solidFill>
                  <a:schemeClr val="tx1"/>
                </a:solidFill>
                <a:latin typeface="ＤＦＰ太丸ゴシック体" charset="0"/>
                <a:ea typeface="ＤＦＰ太丸ゴシック体" charset="0"/>
                <a:cs typeface="ＤＦＰ太丸ゴシック体" charset="0"/>
              </a:defRPr>
            </a:lvl5pPr>
            <a:lvl6pPr marL="25146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6pPr>
            <a:lvl7pPr marL="29718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7pPr>
            <a:lvl8pPr marL="34290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8pPr>
            <a:lvl9pPr marL="38862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9pPr>
          </a:lstStyle>
          <a:p>
            <a:pPr algn="l">
              <a:spcBef>
                <a:spcPct val="50000"/>
              </a:spcBef>
            </a:pPr>
            <a:r>
              <a:rPr lang="en-US" altLang="ja-JP" sz="1600" b="1">
                <a:solidFill>
                  <a:srgbClr val="000000"/>
                </a:solidFill>
                <a:latin typeface="Arial" charset="0"/>
                <a:ea typeface="ＭＳ Ｐゴシック" charset="0"/>
                <a:cs typeface="ＭＳ Ｐゴシック" charset="0"/>
              </a:rPr>
              <a:t>Si</a:t>
            </a:r>
          </a:p>
        </p:txBody>
      </p:sp>
      <p:sp>
        <p:nvSpPr>
          <p:cNvPr id="88105" name="Rectangle 1066" descr="25%"/>
          <p:cNvSpPr>
            <a:spLocks noChangeArrowheads="1"/>
          </p:cNvSpPr>
          <p:nvPr/>
        </p:nvSpPr>
        <p:spPr bwMode="auto">
          <a:xfrm>
            <a:off x="5705475" y="1703388"/>
            <a:ext cx="1600200" cy="381000"/>
          </a:xfrm>
          <a:prstGeom prst="rect">
            <a:avLst/>
          </a:prstGeom>
          <a:pattFill prst="pct25">
            <a:fgClr>
              <a:srgbClr val="FFCC00"/>
            </a:fgClr>
            <a:bgClr>
              <a:srgbClr val="FFFFFF"/>
            </a:bgClr>
          </a:pattFill>
          <a:ln w="9525">
            <a:solidFill>
              <a:srgbClr val="000000"/>
            </a:solidFill>
            <a:miter lim="800000"/>
            <a:headEnd/>
            <a:tailEnd/>
          </a:ln>
        </p:spPr>
        <p:txBody>
          <a:bodyPr wrap="none" anchor="ctr"/>
          <a:lstStyle/>
          <a:p>
            <a:endParaRPr lang="ja-JP" altLang="en-US"/>
          </a:p>
        </p:txBody>
      </p:sp>
      <p:sp>
        <p:nvSpPr>
          <p:cNvPr id="88106" name="Rectangle 1067"/>
          <p:cNvSpPr>
            <a:spLocks noChangeArrowheads="1"/>
          </p:cNvSpPr>
          <p:nvPr/>
        </p:nvSpPr>
        <p:spPr bwMode="auto">
          <a:xfrm>
            <a:off x="4791075" y="2236788"/>
            <a:ext cx="3429000" cy="2438400"/>
          </a:xfrm>
          <a:prstGeom prst="rect">
            <a:avLst/>
          </a:prstGeom>
          <a:solidFill>
            <a:srgbClr val="FFFFFF"/>
          </a:solidFill>
          <a:ln w="9525">
            <a:solidFill>
              <a:srgbClr val="000000"/>
            </a:solidFill>
            <a:miter lim="800000"/>
            <a:headEnd/>
            <a:tailEnd/>
          </a:ln>
        </p:spPr>
        <p:txBody>
          <a:bodyPr wrap="none" anchor="ctr"/>
          <a:lstStyle/>
          <a:p>
            <a:endParaRPr lang="ja-JP" altLang="en-US"/>
          </a:p>
        </p:txBody>
      </p:sp>
      <p:sp>
        <p:nvSpPr>
          <p:cNvPr id="88107" name="Rectangle 1068" descr="右上がり対角線"/>
          <p:cNvSpPr>
            <a:spLocks noChangeArrowheads="1"/>
          </p:cNvSpPr>
          <p:nvPr/>
        </p:nvSpPr>
        <p:spPr bwMode="auto">
          <a:xfrm>
            <a:off x="4791075" y="2084388"/>
            <a:ext cx="3429000" cy="152400"/>
          </a:xfrm>
          <a:prstGeom prst="rect">
            <a:avLst/>
          </a:prstGeom>
          <a:pattFill prst="ltUpDiag">
            <a:fgClr>
              <a:srgbClr val="009900"/>
            </a:fgClr>
            <a:bgClr>
              <a:srgbClr val="FFFFFF"/>
            </a:bgClr>
          </a:pattFill>
          <a:ln w="9525">
            <a:solidFill>
              <a:srgbClr val="000000"/>
            </a:solidFill>
            <a:miter lim="800000"/>
            <a:headEnd/>
            <a:tailEnd/>
          </a:ln>
        </p:spPr>
        <p:txBody>
          <a:bodyPr wrap="none" anchor="ctr"/>
          <a:lstStyle/>
          <a:p>
            <a:endParaRPr lang="ja-JP" altLang="en-US"/>
          </a:p>
        </p:txBody>
      </p:sp>
      <p:sp>
        <p:nvSpPr>
          <p:cNvPr id="88108" name="Rectangle 1069" descr="70%"/>
          <p:cNvSpPr>
            <a:spLocks noChangeArrowheads="1"/>
          </p:cNvSpPr>
          <p:nvPr/>
        </p:nvSpPr>
        <p:spPr bwMode="auto">
          <a:xfrm>
            <a:off x="5705475" y="2236788"/>
            <a:ext cx="1600200" cy="152400"/>
          </a:xfrm>
          <a:prstGeom prst="rect">
            <a:avLst/>
          </a:prstGeom>
          <a:pattFill prst="pct70">
            <a:fgClr>
              <a:srgbClr val="FF0000"/>
            </a:fgClr>
            <a:bgClr>
              <a:srgbClr val="FFFFFF"/>
            </a:bgClr>
          </a:pattFill>
          <a:ln w="9525">
            <a:solidFill>
              <a:srgbClr val="000000"/>
            </a:solidFill>
            <a:miter lim="800000"/>
            <a:headEnd/>
            <a:tailEnd/>
          </a:ln>
        </p:spPr>
        <p:txBody>
          <a:bodyPr wrap="none" anchor="ctr"/>
          <a:lstStyle/>
          <a:p>
            <a:endParaRPr lang="ja-JP" altLang="en-US"/>
          </a:p>
        </p:txBody>
      </p:sp>
      <p:sp>
        <p:nvSpPr>
          <p:cNvPr id="88109" name="Oval 1070"/>
          <p:cNvSpPr>
            <a:spLocks noChangeArrowheads="1"/>
          </p:cNvSpPr>
          <p:nvPr/>
        </p:nvSpPr>
        <p:spPr bwMode="auto">
          <a:xfrm>
            <a:off x="6162675" y="22367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10" name="Oval 1071"/>
          <p:cNvSpPr>
            <a:spLocks noChangeArrowheads="1"/>
          </p:cNvSpPr>
          <p:nvPr/>
        </p:nvSpPr>
        <p:spPr bwMode="auto">
          <a:xfrm>
            <a:off x="6391275" y="22367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11" name="Oval 1072"/>
          <p:cNvSpPr>
            <a:spLocks noChangeArrowheads="1"/>
          </p:cNvSpPr>
          <p:nvPr/>
        </p:nvSpPr>
        <p:spPr bwMode="auto">
          <a:xfrm>
            <a:off x="7000875" y="33797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12" name="Oval 1073"/>
          <p:cNvSpPr>
            <a:spLocks noChangeArrowheads="1"/>
          </p:cNvSpPr>
          <p:nvPr/>
        </p:nvSpPr>
        <p:spPr bwMode="auto">
          <a:xfrm>
            <a:off x="6772275" y="33797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13" name="Oval 1074"/>
          <p:cNvSpPr>
            <a:spLocks noChangeArrowheads="1"/>
          </p:cNvSpPr>
          <p:nvPr/>
        </p:nvSpPr>
        <p:spPr bwMode="auto">
          <a:xfrm>
            <a:off x="6848475" y="35321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14" name="Oval 1075"/>
          <p:cNvSpPr>
            <a:spLocks noChangeArrowheads="1"/>
          </p:cNvSpPr>
          <p:nvPr/>
        </p:nvSpPr>
        <p:spPr bwMode="auto">
          <a:xfrm>
            <a:off x="7077075" y="35321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15" name="Oval 1076"/>
          <p:cNvSpPr>
            <a:spLocks noChangeArrowheads="1"/>
          </p:cNvSpPr>
          <p:nvPr/>
        </p:nvSpPr>
        <p:spPr bwMode="auto">
          <a:xfrm>
            <a:off x="7153275" y="36845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16" name="Oval 1077"/>
          <p:cNvSpPr>
            <a:spLocks noChangeArrowheads="1"/>
          </p:cNvSpPr>
          <p:nvPr/>
        </p:nvSpPr>
        <p:spPr bwMode="auto">
          <a:xfrm>
            <a:off x="6924675" y="36845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17" name="Oval 1078"/>
          <p:cNvSpPr>
            <a:spLocks noChangeArrowheads="1"/>
          </p:cNvSpPr>
          <p:nvPr/>
        </p:nvSpPr>
        <p:spPr bwMode="auto">
          <a:xfrm>
            <a:off x="7000875" y="38369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18" name="Oval 1079"/>
          <p:cNvSpPr>
            <a:spLocks noChangeArrowheads="1"/>
          </p:cNvSpPr>
          <p:nvPr/>
        </p:nvSpPr>
        <p:spPr bwMode="auto">
          <a:xfrm>
            <a:off x="7229475" y="38369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19" name="Oval 1080"/>
          <p:cNvSpPr>
            <a:spLocks noChangeArrowheads="1"/>
          </p:cNvSpPr>
          <p:nvPr/>
        </p:nvSpPr>
        <p:spPr bwMode="auto">
          <a:xfrm>
            <a:off x="7305675" y="39893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20" name="Oval 1081"/>
          <p:cNvSpPr>
            <a:spLocks noChangeArrowheads="1"/>
          </p:cNvSpPr>
          <p:nvPr/>
        </p:nvSpPr>
        <p:spPr bwMode="auto">
          <a:xfrm>
            <a:off x="7077075" y="39893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21" name="Oval 1082"/>
          <p:cNvSpPr>
            <a:spLocks noChangeArrowheads="1"/>
          </p:cNvSpPr>
          <p:nvPr/>
        </p:nvSpPr>
        <p:spPr bwMode="auto">
          <a:xfrm>
            <a:off x="7153275" y="41417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22" name="Oval 1083"/>
          <p:cNvSpPr>
            <a:spLocks noChangeArrowheads="1"/>
          </p:cNvSpPr>
          <p:nvPr/>
        </p:nvSpPr>
        <p:spPr bwMode="auto">
          <a:xfrm>
            <a:off x="7381875" y="41417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23" name="Oval 1084"/>
          <p:cNvSpPr>
            <a:spLocks noChangeArrowheads="1"/>
          </p:cNvSpPr>
          <p:nvPr/>
        </p:nvSpPr>
        <p:spPr bwMode="auto">
          <a:xfrm>
            <a:off x="7458075" y="42941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24" name="Oval 1085"/>
          <p:cNvSpPr>
            <a:spLocks noChangeArrowheads="1"/>
          </p:cNvSpPr>
          <p:nvPr/>
        </p:nvSpPr>
        <p:spPr bwMode="auto">
          <a:xfrm>
            <a:off x="7229475" y="42941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25" name="Text Box 1086"/>
          <p:cNvSpPr txBox="1">
            <a:spLocks noChangeArrowheads="1"/>
          </p:cNvSpPr>
          <p:nvPr/>
        </p:nvSpPr>
        <p:spPr bwMode="auto">
          <a:xfrm>
            <a:off x="5553075" y="48720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太丸ゴシック体" charset="0"/>
                <a:ea typeface="ＤＦＰ太丸ゴシック体" charset="0"/>
                <a:cs typeface="ＤＦＰ太丸ゴシック体" charset="0"/>
              </a:defRPr>
            </a:lvl1pPr>
            <a:lvl2pPr marL="742950" indent="-285750">
              <a:defRPr kumimoji="1" sz="2400">
                <a:solidFill>
                  <a:schemeClr val="tx1"/>
                </a:solidFill>
                <a:latin typeface="ＤＦＰ太丸ゴシック体" charset="0"/>
                <a:ea typeface="ＤＦＰ太丸ゴシック体" charset="0"/>
                <a:cs typeface="ＤＦＰ太丸ゴシック体" charset="0"/>
              </a:defRPr>
            </a:lvl2pPr>
            <a:lvl3pPr marL="1143000" indent="-228600">
              <a:defRPr kumimoji="1" sz="2400">
                <a:solidFill>
                  <a:schemeClr val="tx1"/>
                </a:solidFill>
                <a:latin typeface="ＤＦＰ太丸ゴシック体" charset="0"/>
                <a:ea typeface="ＤＦＰ太丸ゴシック体" charset="0"/>
                <a:cs typeface="ＤＦＰ太丸ゴシック体" charset="0"/>
              </a:defRPr>
            </a:lvl3pPr>
            <a:lvl4pPr marL="1600200" indent="-228600">
              <a:defRPr kumimoji="1" sz="2400">
                <a:solidFill>
                  <a:schemeClr val="tx1"/>
                </a:solidFill>
                <a:latin typeface="ＤＦＰ太丸ゴシック体" charset="0"/>
                <a:ea typeface="ＤＦＰ太丸ゴシック体" charset="0"/>
                <a:cs typeface="ＤＦＰ太丸ゴシック体" charset="0"/>
              </a:defRPr>
            </a:lvl4pPr>
            <a:lvl5pPr marL="2057400" indent="-228600">
              <a:defRPr kumimoji="1" sz="2400">
                <a:solidFill>
                  <a:schemeClr val="tx1"/>
                </a:solidFill>
                <a:latin typeface="ＤＦＰ太丸ゴシック体" charset="0"/>
                <a:ea typeface="ＤＦＰ太丸ゴシック体" charset="0"/>
                <a:cs typeface="ＤＦＰ太丸ゴシック体" charset="0"/>
              </a:defRPr>
            </a:lvl5pPr>
            <a:lvl6pPr marL="25146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6pPr>
            <a:lvl7pPr marL="29718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7pPr>
            <a:lvl8pPr marL="34290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8pPr>
            <a:lvl9pPr marL="38862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9pPr>
          </a:lstStyle>
          <a:p>
            <a:pPr algn="l">
              <a:spcBef>
                <a:spcPct val="50000"/>
              </a:spcBef>
            </a:pPr>
            <a:r>
              <a:rPr lang="en-US" altLang="ja-JP">
                <a:solidFill>
                  <a:srgbClr val="000000"/>
                </a:solidFill>
                <a:latin typeface="Arial" charset="0"/>
                <a:ea typeface="ＭＳ Ｐゴシック" charset="0"/>
                <a:cs typeface="ＭＳ Ｐゴシック" charset="0"/>
              </a:rPr>
              <a:t>SOI Device</a:t>
            </a:r>
          </a:p>
        </p:txBody>
      </p:sp>
      <p:sp>
        <p:nvSpPr>
          <p:cNvPr id="88126" name="Text Box 1087"/>
          <p:cNvSpPr txBox="1">
            <a:spLocks noChangeArrowheads="1"/>
          </p:cNvSpPr>
          <p:nvPr/>
        </p:nvSpPr>
        <p:spPr bwMode="auto">
          <a:xfrm>
            <a:off x="6237288" y="1722438"/>
            <a:ext cx="6397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太丸ゴシック体" charset="0"/>
                <a:ea typeface="ＤＦＰ太丸ゴシック体" charset="0"/>
                <a:cs typeface="ＤＦＰ太丸ゴシック体" charset="0"/>
              </a:defRPr>
            </a:lvl1pPr>
            <a:lvl2pPr marL="742950" indent="-285750">
              <a:defRPr kumimoji="1" sz="2400">
                <a:solidFill>
                  <a:schemeClr val="tx1"/>
                </a:solidFill>
                <a:latin typeface="ＤＦＰ太丸ゴシック体" charset="0"/>
                <a:ea typeface="ＤＦＰ太丸ゴシック体" charset="0"/>
                <a:cs typeface="ＤＦＰ太丸ゴシック体" charset="0"/>
              </a:defRPr>
            </a:lvl2pPr>
            <a:lvl3pPr marL="1143000" indent="-228600">
              <a:defRPr kumimoji="1" sz="2400">
                <a:solidFill>
                  <a:schemeClr val="tx1"/>
                </a:solidFill>
                <a:latin typeface="ＤＦＰ太丸ゴシック体" charset="0"/>
                <a:ea typeface="ＤＦＰ太丸ゴシック体" charset="0"/>
                <a:cs typeface="ＤＦＰ太丸ゴシック体" charset="0"/>
              </a:defRPr>
            </a:lvl3pPr>
            <a:lvl4pPr marL="1600200" indent="-228600">
              <a:defRPr kumimoji="1" sz="2400">
                <a:solidFill>
                  <a:schemeClr val="tx1"/>
                </a:solidFill>
                <a:latin typeface="ＤＦＰ太丸ゴシック体" charset="0"/>
                <a:ea typeface="ＤＦＰ太丸ゴシック体" charset="0"/>
                <a:cs typeface="ＤＦＰ太丸ゴシック体" charset="0"/>
              </a:defRPr>
            </a:lvl4pPr>
            <a:lvl5pPr marL="2057400" indent="-228600">
              <a:defRPr kumimoji="1" sz="2400">
                <a:solidFill>
                  <a:schemeClr val="tx1"/>
                </a:solidFill>
                <a:latin typeface="ＤＦＰ太丸ゴシック体" charset="0"/>
                <a:ea typeface="ＤＦＰ太丸ゴシック体" charset="0"/>
                <a:cs typeface="ＤＦＰ太丸ゴシック体" charset="0"/>
              </a:defRPr>
            </a:lvl5pPr>
            <a:lvl6pPr marL="25146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6pPr>
            <a:lvl7pPr marL="29718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7pPr>
            <a:lvl8pPr marL="34290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8pPr>
            <a:lvl9pPr marL="38862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9pPr>
          </a:lstStyle>
          <a:p>
            <a:pPr algn="l">
              <a:spcBef>
                <a:spcPct val="50000"/>
              </a:spcBef>
            </a:pPr>
            <a:r>
              <a:rPr lang="en-US" altLang="ja-JP" sz="1600" b="1">
                <a:solidFill>
                  <a:srgbClr val="000000"/>
                </a:solidFill>
                <a:latin typeface="Arial" charset="0"/>
                <a:ea typeface="ＭＳ Ｐゴシック" charset="0"/>
                <a:cs typeface="ＭＳ Ｐゴシック" charset="0"/>
              </a:rPr>
              <a:t>Gate</a:t>
            </a:r>
          </a:p>
        </p:txBody>
      </p:sp>
      <p:sp>
        <p:nvSpPr>
          <p:cNvPr id="88127" name="Rectangle 1088" descr="50%"/>
          <p:cNvSpPr>
            <a:spLocks noChangeArrowheads="1"/>
          </p:cNvSpPr>
          <p:nvPr/>
        </p:nvSpPr>
        <p:spPr bwMode="auto">
          <a:xfrm>
            <a:off x="4791075" y="2389188"/>
            <a:ext cx="3429000" cy="533400"/>
          </a:xfrm>
          <a:prstGeom prst="rect">
            <a:avLst/>
          </a:prstGeom>
          <a:pattFill prst="pct50">
            <a:fgClr>
              <a:srgbClr val="009900"/>
            </a:fgClr>
            <a:bgClr>
              <a:srgbClr val="FFFFFF"/>
            </a:bgClr>
          </a:pattFill>
          <a:ln w="9525">
            <a:solidFill>
              <a:srgbClr val="000000"/>
            </a:solidFill>
            <a:miter lim="800000"/>
            <a:headEnd/>
            <a:tailEnd/>
          </a:ln>
        </p:spPr>
        <p:txBody>
          <a:bodyPr wrap="none" anchor="ctr"/>
          <a:lstStyle/>
          <a:p>
            <a:endParaRPr lang="ja-JP" altLang="en-US"/>
          </a:p>
        </p:txBody>
      </p:sp>
      <p:sp>
        <p:nvSpPr>
          <p:cNvPr id="88128" name="Oval 1089"/>
          <p:cNvSpPr>
            <a:spLocks noChangeArrowheads="1"/>
          </p:cNvSpPr>
          <p:nvPr/>
        </p:nvSpPr>
        <p:spPr bwMode="auto">
          <a:xfrm>
            <a:off x="6543675" y="29225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29" name="Oval 1090"/>
          <p:cNvSpPr>
            <a:spLocks noChangeArrowheads="1"/>
          </p:cNvSpPr>
          <p:nvPr/>
        </p:nvSpPr>
        <p:spPr bwMode="auto">
          <a:xfrm>
            <a:off x="6772275" y="29225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30" name="Oval 1091"/>
          <p:cNvSpPr>
            <a:spLocks noChangeArrowheads="1"/>
          </p:cNvSpPr>
          <p:nvPr/>
        </p:nvSpPr>
        <p:spPr bwMode="auto">
          <a:xfrm>
            <a:off x="6848475" y="30749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31" name="Oval 1092"/>
          <p:cNvSpPr>
            <a:spLocks noChangeArrowheads="1"/>
          </p:cNvSpPr>
          <p:nvPr/>
        </p:nvSpPr>
        <p:spPr bwMode="auto">
          <a:xfrm>
            <a:off x="6619875" y="30749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32" name="Oval 1093"/>
          <p:cNvSpPr>
            <a:spLocks noChangeArrowheads="1"/>
          </p:cNvSpPr>
          <p:nvPr/>
        </p:nvSpPr>
        <p:spPr bwMode="auto">
          <a:xfrm>
            <a:off x="6696075" y="32273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33" name="Oval 1094"/>
          <p:cNvSpPr>
            <a:spLocks noChangeArrowheads="1"/>
          </p:cNvSpPr>
          <p:nvPr/>
        </p:nvSpPr>
        <p:spPr bwMode="auto">
          <a:xfrm>
            <a:off x="6924675" y="3227388"/>
            <a:ext cx="152400" cy="152400"/>
          </a:xfrm>
          <a:prstGeom prst="ellipse">
            <a:avLst/>
          </a:prstGeom>
          <a:solidFill>
            <a:srgbClr val="FFFFFF"/>
          </a:solidFill>
          <a:ln w="9525">
            <a:solidFill>
              <a:srgbClr val="000000"/>
            </a:solidFill>
            <a:round/>
            <a:headEnd/>
            <a:tailEnd/>
          </a:ln>
        </p:spPr>
        <p:txBody>
          <a:bodyPr wrap="none" anchor="ctr"/>
          <a:lstStyle/>
          <a:p>
            <a:r>
              <a:rPr lang="ja-JP" altLang="en-US" sz="1000">
                <a:solidFill>
                  <a:srgbClr val="000000"/>
                </a:solidFill>
                <a:latin typeface="Arial" charset="0"/>
                <a:ea typeface="ＭＳ Ｐゴシック" charset="0"/>
                <a:cs typeface="ＭＳ Ｐゴシック" charset="0"/>
              </a:rPr>
              <a:t>－</a:t>
            </a:r>
          </a:p>
        </p:txBody>
      </p:sp>
      <p:sp>
        <p:nvSpPr>
          <p:cNvPr id="88134" name="Text Box 1095"/>
          <p:cNvSpPr txBox="1">
            <a:spLocks noChangeArrowheads="1"/>
          </p:cNvSpPr>
          <p:nvPr/>
        </p:nvSpPr>
        <p:spPr bwMode="auto">
          <a:xfrm>
            <a:off x="4867275" y="2160588"/>
            <a:ext cx="762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太丸ゴシック体" charset="0"/>
                <a:ea typeface="ＤＦＰ太丸ゴシック体" charset="0"/>
                <a:cs typeface="ＤＦＰ太丸ゴシック体" charset="0"/>
              </a:defRPr>
            </a:lvl1pPr>
            <a:lvl2pPr marL="742950" indent="-285750">
              <a:defRPr kumimoji="1" sz="2400">
                <a:solidFill>
                  <a:schemeClr val="tx1"/>
                </a:solidFill>
                <a:latin typeface="ＤＦＰ太丸ゴシック体" charset="0"/>
                <a:ea typeface="ＤＦＰ太丸ゴシック体" charset="0"/>
                <a:cs typeface="ＤＦＰ太丸ゴシック体" charset="0"/>
              </a:defRPr>
            </a:lvl2pPr>
            <a:lvl3pPr marL="1143000" indent="-228600">
              <a:defRPr kumimoji="1" sz="2400">
                <a:solidFill>
                  <a:schemeClr val="tx1"/>
                </a:solidFill>
                <a:latin typeface="ＤＦＰ太丸ゴシック体" charset="0"/>
                <a:ea typeface="ＤＦＰ太丸ゴシック体" charset="0"/>
                <a:cs typeface="ＤＦＰ太丸ゴシック体" charset="0"/>
              </a:defRPr>
            </a:lvl3pPr>
            <a:lvl4pPr marL="1600200" indent="-228600">
              <a:defRPr kumimoji="1" sz="2400">
                <a:solidFill>
                  <a:schemeClr val="tx1"/>
                </a:solidFill>
                <a:latin typeface="ＤＦＰ太丸ゴシック体" charset="0"/>
                <a:ea typeface="ＤＦＰ太丸ゴシック体" charset="0"/>
                <a:cs typeface="ＤＦＰ太丸ゴシック体" charset="0"/>
              </a:defRPr>
            </a:lvl4pPr>
            <a:lvl5pPr marL="2057400" indent="-228600">
              <a:defRPr kumimoji="1" sz="2400">
                <a:solidFill>
                  <a:schemeClr val="tx1"/>
                </a:solidFill>
                <a:latin typeface="ＤＦＰ太丸ゴシック体" charset="0"/>
                <a:ea typeface="ＤＦＰ太丸ゴシック体" charset="0"/>
                <a:cs typeface="ＤＦＰ太丸ゴシック体" charset="0"/>
              </a:defRPr>
            </a:lvl5pPr>
            <a:lvl6pPr marL="25146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6pPr>
            <a:lvl7pPr marL="29718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7pPr>
            <a:lvl8pPr marL="34290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8pPr>
            <a:lvl9pPr marL="38862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9pPr>
          </a:lstStyle>
          <a:p>
            <a:pPr algn="l">
              <a:spcBef>
                <a:spcPct val="50000"/>
              </a:spcBef>
            </a:pPr>
            <a:r>
              <a:rPr lang="en-US" altLang="ja-JP" sz="1600" b="1">
                <a:solidFill>
                  <a:srgbClr val="000000"/>
                </a:solidFill>
                <a:latin typeface="Arial" charset="0"/>
                <a:ea typeface="ＭＳ Ｐゴシック" charset="0"/>
                <a:cs typeface="ＭＳ Ｐゴシック" charset="0"/>
              </a:rPr>
              <a:t>Si</a:t>
            </a:r>
          </a:p>
        </p:txBody>
      </p:sp>
      <p:sp>
        <p:nvSpPr>
          <p:cNvPr id="88135" name="Line 1096"/>
          <p:cNvSpPr>
            <a:spLocks noChangeShapeType="1"/>
          </p:cNvSpPr>
          <p:nvPr/>
        </p:nvSpPr>
        <p:spPr bwMode="auto">
          <a:xfrm>
            <a:off x="6010275" y="1550988"/>
            <a:ext cx="1447800" cy="2971800"/>
          </a:xfrm>
          <a:prstGeom prst="line">
            <a:avLst/>
          </a:prstGeom>
          <a:noFill/>
          <a:ln w="25400">
            <a:solidFill>
              <a:srgbClr val="000000"/>
            </a:solidFill>
            <a:round/>
            <a:headEnd/>
            <a:tailEnd type="triangle" w="sm" len="med"/>
          </a:ln>
          <a:extLst>
            <a:ext uri="{909E8E84-426E-40dd-AFC4-6F175D3DCCD1}">
              <a14:hiddenFill xmlns="" xmlns:a14="http://schemas.microsoft.com/office/drawing/2010/main">
                <a:noFill/>
              </a14:hiddenFill>
            </a:ext>
          </a:extLst>
        </p:spPr>
        <p:txBody>
          <a:bodyPr/>
          <a:lstStyle/>
          <a:p>
            <a:endParaRPr lang="ja-JP" altLang="en-US"/>
          </a:p>
        </p:txBody>
      </p:sp>
      <p:sp>
        <p:nvSpPr>
          <p:cNvPr id="88136" name="Text Box 1097"/>
          <p:cNvSpPr txBox="1">
            <a:spLocks noChangeArrowheads="1"/>
          </p:cNvSpPr>
          <p:nvPr/>
        </p:nvSpPr>
        <p:spPr bwMode="auto">
          <a:xfrm>
            <a:off x="718344" y="5561013"/>
            <a:ext cx="7924800" cy="492443"/>
          </a:xfrm>
          <a:prstGeom prst="rect">
            <a:avLst/>
          </a:prstGeom>
          <a:solidFill>
            <a:srgbClr val="FFBC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太丸ゴシック体" charset="0"/>
                <a:ea typeface="ＤＦＰ太丸ゴシック体" charset="0"/>
                <a:cs typeface="ＤＦＰ太丸ゴシック体" charset="0"/>
              </a:defRPr>
            </a:lvl1pPr>
            <a:lvl2pPr marL="742950" indent="-285750">
              <a:defRPr kumimoji="1" sz="2400">
                <a:solidFill>
                  <a:schemeClr val="tx1"/>
                </a:solidFill>
                <a:latin typeface="ＤＦＰ太丸ゴシック体" charset="0"/>
                <a:ea typeface="ＤＦＰ太丸ゴシック体" charset="0"/>
                <a:cs typeface="ＤＦＰ太丸ゴシック体" charset="0"/>
              </a:defRPr>
            </a:lvl2pPr>
            <a:lvl3pPr marL="1143000" indent="-228600">
              <a:defRPr kumimoji="1" sz="2400">
                <a:solidFill>
                  <a:schemeClr val="tx1"/>
                </a:solidFill>
                <a:latin typeface="ＤＦＰ太丸ゴシック体" charset="0"/>
                <a:ea typeface="ＤＦＰ太丸ゴシック体" charset="0"/>
                <a:cs typeface="ＤＦＰ太丸ゴシック体" charset="0"/>
              </a:defRPr>
            </a:lvl3pPr>
            <a:lvl4pPr marL="1600200" indent="-228600">
              <a:defRPr kumimoji="1" sz="2400">
                <a:solidFill>
                  <a:schemeClr val="tx1"/>
                </a:solidFill>
                <a:latin typeface="ＤＦＰ太丸ゴシック体" charset="0"/>
                <a:ea typeface="ＤＦＰ太丸ゴシック体" charset="0"/>
                <a:cs typeface="ＤＦＰ太丸ゴシック体" charset="0"/>
              </a:defRPr>
            </a:lvl4pPr>
            <a:lvl5pPr marL="2057400" indent="-228600">
              <a:defRPr kumimoji="1" sz="2400">
                <a:solidFill>
                  <a:schemeClr val="tx1"/>
                </a:solidFill>
                <a:latin typeface="ＤＦＰ太丸ゴシック体" charset="0"/>
                <a:ea typeface="ＤＦＰ太丸ゴシック体" charset="0"/>
                <a:cs typeface="ＤＦＰ太丸ゴシック体" charset="0"/>
              </a:defRPr>
            </a:lvl5pPr>
            <a:lvl6pPr marL="25146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6pPr>
            <a:lvl7pPr marL="29718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7pPr>
            <a:lvl8pPr marL="34290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8pPr>
            <a:lvl9pPr marL="38862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9pPr>
          </a:lstStyle>
          <a:p>
            <a:pPr algn="l">
              <a:lnSpc>
                <a:spcPct val="110000"/>
              </a:lnSpc>
              <a:spcBef>
                <a:spcPct val="30000"/>
              </a:spcBef>
              <a:spcAft>
                <a:spcPct val="30000"/>
              </a:spcAft>
            </a:pPr>
            <a:r>
              <a:rPr lang="ja-JP" altLang="en-US" dirty="0" smtClean="0">
                <a:solidFill>
                  <a:srgbClr val="000000"/>
                </a:solidFill>
                <a:latin typeface="Arial" charset="0"/>
                <a:ea typeface="ＭＳ Ｐゴシック" charset="0"/>
                <a:cs typeface="ＭＳ Ｐゴシック" charset="0"/>
              </a:rPr>
              <a:t>放射線による単発現象に対しては強い</a:t>
            </a:r>
            <a:r>
              <a:rPr lang="en-US" altLang="ja-JP" dirty="0" smtClean="0">
                <a:solidFill>
                  <a:srgbClr val="000000"/>
                </a:solidFill>
                <a:latin typeface="Arial" charset="0"/>
                <a:ea typeface="ＭＳ Ｐゴシック" charset="0"/>
                <a:cs typeface="ＭＳ Ｐゴシック" charset="0"/>
              </a:rPr>
              <a:t> </a:t>
            </a:r>
            <a:r>
              <a:rPr lang="en-US" altLang="ja-JP" dirty="0" smtClean="0">
                <a:solidFill>
                  <a:srgbClr val="000000"/>
                </a:solidFill>
                <a:latin typeface="Arial" charset="0"/>
                <a:ea typeface="ＭＳ Ｐゴシック" charset="0"/>
                <a:cs typeface="ＭＳ Ｐゴシック" charset="0"/>
                <a:sym typeface="Wingdings"/>
              </a:rPr>
              <a:t> </a:t>
            </a:r>
            <a:r>
              <a:rPr lang="ja-JP" altLang="en-US" dirty="0" smtClean="0">
                <a:solidFill>
                  <a:srgbClr val="000000"/>
                </a:solidFill>
                <a:latin typeface="Arial" charset="0"/>
                <a:ea typeface="ＭＳ Ｐゴシック" charset="0"/>
                <a:cs typeface="ＭＳ Ｐゴシック" charset="0"/>
                <a:sym typeface="Wingdings"/>
              </a:rPr>
              <a:t>宇宙衛星用</a:t>
            </a:r>
            <a:endParaRPr lang="en-US" altLang="ja-JP" dirty="0">
              <a:solidFill>
                <a:srgbClr val="000000"/>
              </a:solidFill>
              <a:latin typeface="Arial" charset="0"/>
              <a:ea typeface="ＭＳ Ｐゴシック" charset="0"/>
              <a:cs typeface="ＭＳ Ｐゴシック" charset="0"/>
            </a:endParaRPr>
          </a:p>
        </p:txBody>
      </p:sp>
      <p:sp>
        <p:nvSpPr>
          <p:cNvPr id="88137" name="Text Box 1098"/>
          <p:cNvSpPr txBox="1">
            <a:spLocks noChangeArrowheads="1"/>
          </p:cNvSpPr>
          <p:nvPr/>
        </p:nvSpPr>
        <p:spPr bwMode="auto">
          <a:xfrm>
            <a:off x="6867525" y="2352675"/>
            <a:ext cx="989013"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太丸ゴシック体" charset="0"/>
                <a:ea typeface="ＤＦＰ太丸ゴシック体" charset="0"/>
                <a:cs typeface="ＤＦＰ太丸ゴシック体" charset="0"/>
              </a:defRPr>
            </a:lvl1pPr>
            <a:lvl2pPr marL="742950" indent="-285750">
              <a:defRPr kumimoji="1" sz="2400">
                <a:solidFill>
                  <a:schemeClr val="tx1"/>
                </a:solidFill>
                <a:latin typeface="ＤＦＰ太丸ゴシック体" charset="0"/>
                <a:ea typeface="ＤＦＰ太丸ゴシック体" charset="0"/>
                <a:cs typeface="ＤＦＰ太丸ゴシック体" charset="0"/>
              </a:defRPr>
            </a:lvl2pPr>
            <a:lvl3pPr marL="1143000" indent="-228600">
              <a:defRPr kumimoji="1" sz="2400">
                <a:solidFill>
                  <a:schemeClr val="tx1"/>
                </a:solidFill>
                <a:latin typeface="ＤＦＰ太丸ゴシック体" charset="0"/>
                <a:ea typeface="ＤＦＰ太丸ゴシック体" charset="0"/>
                <a:cs typeface="ＤＦＰ太丸ゴシック体" charset="0"/>
              </a:defRPr>
            </a:lvl3pPr>
            <a:lvl4pPr marL="1600200" indent="-228600">
              <a:defRPr kumimoji="1" sz="2400">
                <a:solidFill>
                  <a:schemeClr val="tx1"/>
                </a:solidFill>
                <a:latin typeface="ＤＦＰ太丸ゴシック体" charset="0"/>
                <a:ea typeface="ＤＦＰ太丸ゴシック体" charset="0"/>
                <a:cs typeface="ＤＦＰ太丸ゴシック体" charset="0"/>
              </a:defRPr>
            </a:lvl4pPr>
            <a:lvl5pPr marL="2057400" indent="-228600">
              <a:defRPr kumimoji="1" sz="2400">
                <a:solidFill>
                  <a:schemeClr val="tx1"/>
                </a:solidFill>
                <a:latin typeface="ＤＦＰ太丸ゴシック体" charset="0"/>
                <a:ea typeface="ＤＦＰ太丸ゴシック体" charset="0"/>
                <a:cs typeface="ＤＦＰ太丸ゴシック体" charset="0"/>
              </a:defRPr>
            </a:lvl5pPr>
            <a:lvl6pPr marL="25146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6pPr>
            <a:lvl7pPr marL="29718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7pPr>
            <a:lvl8pPr marL="34290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8pPr>
            <a:lvl9pPr marL="38862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9pPr>
          </a:lstStyle>
          <a:p>
            <a:r>
              <a:rPr lang="en-US" altLang="ja-JP" sz="1600" b="1">
                <a:solidFill>
                  <a:srgbClr val="000000"/>
                </a:solidFill>
                <a:latin typeface="Arial" charset="0"/>
                <a:ea typeface="ＭＳ Ｐゴシック" charset="0"/>
                <a:cs typeface="ＭＳ Ｐゴシック" charset="0"/>
              </a:rPr>
              <a:t>Buried Oxide</a:t>
            </a:r>
          </a:p>
        </p:txBody>
      </p:sp>
      <p:sp>
        <p:nvSpPr>
          <p:cNvPr id="88138" name="Text Box 1099"/>
          <p:cNvSpPr txBox="1">
            <a:spLocks noChangeArrowheads="1"/>
          </p:cNvSpPr>
          <p:nvPr/>
        </p:nvSpPr>
        <p:spPr bwMode="auto">
          <a:xfrm>
            <a:off x="3810000" y="3179763"/>
            <a:ext cx="12954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太丸ゴシック体" charset="0"/>
                <a:ea typeface="ＤＦＰ太丸ゴシック体" charset="0"/>
                <a:cs typeface="ＤＦＰ太丸ゴシック体" charset="0"/>
              </a:defRPr>
            </a:lvl1pPr>
            <a:lvl2pPr marL="742950" indent="-285750">
              <a:defRPr kumimoji="1" sz="2400">
                <a:solidFill>
                  <a:schemeClr val="tx1"/>
                </a:solidFill>
                <a:latin typeface="ＤＦＰ太丸ゴシック体" charset="0"/>
                <a:ea typeface="ＤＦＰ太丸ゴシック体" charset="0"/>
                <a:cs typeface="ＤＦＰ太丸ゴシック体" charset="0"/>
              </a:defRPr>
            </a:lvl2pPr>
            <a:lvl3pPr marL="1143000" indent="-228600">
              <a:defRPr kumimoji="1" sz="2400">
                <a:solidFill>
                  <a:schemeClr val="tx1"/>
                </a:solidFill>
                <a:latin typeface="ＤＦＰ太丸ゴシック体" charset="0"/>
                <a:ea typeface="ＤＦＰ太丸ゴシック体" charset="0"/>
                <a:cs typeface="ＤＦＰ太丸ゴシック体" charset="0"/>
              </a:defRPr>
            </a:lvl3pPr>
            <a:lvl4pPr marL="1600200" indent="-228600">
              <a:defRPr kumimoji="1" sz="2400">
                <a:solidFill>
                  <a:schemeClr val="tx1"/>
                </a:solidFill>
                <a:latin typeface="ＤＦＰ太丸ゴシック体" charset="0"/>
                <a:ea typeface="ＤＦＰ太丸ゴシック体" charset="0"/>
                <a:cs typeface="ＤＦＰ太丸ゴシック体" charset="0"/>
              </a:defRPr>
            </a:lvl4pPr>
            <a:lvl5pPr marL="2057400" indent="-228600">
              <a:defRPr kumimoji="1" sz="2400">
                <a:solidFill>
                  <a:schemeClr val="tx1"/>
                </a:solidFill>
                <a:latin typeface="ＤＦＰ太丸ゴシック体" charset="0"/>
                <a:ea typeface="ＤＦＰ太丸ゴシック体" charset="0"/>
                <a:cs typeface="ＤＦＰ太丸ゴシック体" charset="0"/>
              </a:defRPr>
            </a:lvl5pPr>
            <a:lvl6pPr marL="25146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6pPr>
            <a:lvl7pPr marL="29718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7pPr>
            <a:lvl8pPr marL="34290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8pPr>
            <a:lvl9pPr marL="38862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9pPr>
          </a:lstStyle>
          <a:p>
            <a:pPr>
              <a:spcBef>
                <a:spcPct val="50000"/>
              </a:spcBef>
            </a:pPr>
            <a:r>
              <a:rPr lang="en-US" altLang="ja-JP" sz="1600" b="1">
                <a:solidFill>
                  <a:srgbClr val="000000"/>
                </a:solidFill>
                <a:latin typeface="Arial" charset="0"/>
                <a:ea typeface="ＭＳ Ｐゴシック" charset="0"/>
                <a:cs typeface="ＭＳ Ｐゴシック" charset="0"/>
              </a:rPr>
              <a:t>Depletion Layer</a:t>
            </a:r>
          </a:p>
        </p:txBody>
      </p:sp>
      <p:sp>
        <p:nvSpPr>
          <p:cNvPr id="88139" name="Line 1100"/>
          <p:cNvSpPr>
            <a:spLocks noChangeShapeType="1"/>
          </p:cNvSpPr>
          <p:nvPr/>
        </p:nvSpPr>
        <p:spPr bwMode="auto">
          <a:xfrm flipH="1">
            <a:off x="3536950" y="1722438"/>
            <a:ext cx="809625" cy="4048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88140" name="Line 1101"/>
          <p:cNvSpPr>
            <a:spLocks noChangeShapeType="1"/>
          </p:cNvSpPr>
          <p:nvPr/>
        </p:nvSpPr>
        <p:spPr bwMode="auto">
          <a:xfrm>
            <a:off x="4343400" y="1731963"/>
            <a:ext cx="674688" cy="4492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88141" name="Line 1102"/>
          <p:cNvSpPr>
            <a:spLocks noChangeShapeType="1"/>
          </p:cNvSpPr>
          <p:nvPr/>
        </p:nvSpPr>
        <p:spPr bwMode="auto">
          <a:xfrm>
            <a:off x="3132138" y="2713038"/>
            <a:ext cx="1211262" cy="466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88142" name="Line 1103"/>
          <p:cNvSpPr>
            <a:spLocks noChangeShapeType="1"/>
          </p:cNvSpPr>
          <p:nvPr/>
        </p:nvSpPr>
        <p:spPr bwMode="auto">
          <a:xfrm flipH="1">
            <a:off x="4495800" y="2306638"/>
            <a:ext cx="1425575" cy="873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88143" name="AutoShape 1104"/>
          <p:cNvSpPr>
            <a:spLocks noChangeArrowheads="1"/>
          </p:cNvSpPr>
          <p:nvPr/>
        </p:nvSpPr>
        <p:spPr bwMode="auto">
          <a:xfrm rot="-7228305">
            <a:off x="1916906" y="3342482"/>
            <a:ext cx="1304925" cy="223838"/>
          </a:xfrm>
          <a:prstGeom prst="rightArrow">
            <a:avLst>
              <a:gd name="adj1" fmla="val 50000"/>
              <a:gd name="adj2" fmla="val 145744"/>
            </a:avLst>
          </a:prstGeom>
          <a:solidFill>
            <a:srgbClr val="FF0000"/>
          </a:solidFill>
          <a:ln w="9525">
            <a:solidFill>
              <a:schemeClr val="bg1"/>
            </a:solidFill>
            <a:miter lim="800000"/>
            <a:headEnd/>
            <a:tailEnd/>
          </a:ln>
        </p:spPr>
        <p:txBody>
          <a:bodyPr wrap="none" anchor="ctr"/>
          <a:lstStyle/>
          <a:p>
            <a:endParaRPr lang="ja-JP" altLang="en-US"/>
          </a:p>
        </p:txBody>
      </p:sp>
      <p:sp>
        <p:nvSpPr>
          <p:cNvPr id="88144" name="AutoShape 1105"/>
          <p:cNvSpPr>
            <a:spLocks noChangeArrowheads="1"/>
          </p:cNvSpPr>
          <p:nvPr/>
        </p:nvSpPr>
        <p:spPr bwMode="auto">
          <a:xfrm rot="434433" flipH="1">
            <a:off x="5518150" y="2982913"/>
            <a:ext cx="1214438" cy="5413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91" y="10325"/>
                </a:moveTo>
                <a:cubicBezTo>
                  <a:pt x="18440" y="6150"/>
                  <a:pt x="14981" y="2893"/>
                  <a:pt x="10800" y="2893"/>
                </a:cubicBezTo>
                <a:cubicBezTo>
                  <a:pt x="6433" y="2894"/>
                  <a:pt x="2894" y="6433"/>
                  <a:pt x="2894" y="10800"/>
                </a:cubicBezTo>
                <a:cubicBezTo>
                  <a:pt x="2893" y="12939"/>
                  <a:pt x="3761" y="14988"/>
                  <a:pt x="5298" y="16477"/>
                </a:cubicBezTo>
                <a:lnTo>
                  <a:pt x="3284" y="18555"/>
                </a:lnTo>
                <a:cubicBezTo>
                  <a:pt x="1184" y="16521"/>
                  <a:pt x="0" y="13723"/>
                  <a:pt x="0" y="10800"/>
                </a:cubicBezTo>
                <a:cubicBezTo>
                  <a:pt x="0" y="4835"/>
                  <a:pt x="4835" y="0"/>
                  <a:pt x="10800" y="0"/>
                </a:cubicBezTo>
                <a:cubicBezTo>
                  <a:pt x="16512" y="0"/>
                  <a:pt x="21237" y="4448"/>
                  <a:pt x="21580" y="10151"/>
                </a:cubicBezTo>
                <a:lnTo>
                  <a:pt x="24275" y="9988"/>
                </a:lnTo>
                <a:lnTo>
                  <a:pt x="20385" y="14378"/>
                </a:lnTo>
                <a:lnTo>
                  <a:pt x="15996" y="10487"/>
                </a:lnTo>
                <a:lnTo>
                  <a:pt x="18691" y="10325"/>
                </a:lnTo>
                <a:close/>
              </a:path>
            </a:pathLst>
          </a:custGeom>
          <a:solidFill>
            <a:srgbClr val="FF0000"/>
          </a:solidFill>
          <a:ln w="9525">
            <a:solidFill>
              <a:schemeClr val="bg1"/>
            </a:solidFill>
            <a:miter lim="800000"/>
            <a:headEnd/>
            <a:tailEnd/>
          </a:ln>
        </p:spPr>
        <p:txBody>
          <a:bodyPr wrap="none" anchor="ctr"/>
          <a:lstStyle/>
          <a:p>
            <a:endParaRPr lang="ja-JP" altLang="en-US"/>
          </a:p>
        </p:txBody>
      </p:sp>
      <p:sp>
        <p:nvSpPr>
          <p:cNvPr id="88145" name="Text Box 1106"/>
          <p:cNvSpPr txBox="1">
            <a:spLocks noChangeArrowheads="1"/>
          </p:cNvSpPr>
          <p:nvPr/>
        </p:nvSpPr>
        <p:spPr bwMode="auto">
          <a:xfrm>
            <a:off x="1508125" y="7620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ＤＦＰ太丸ゴシック体" charset="0"/>
                <a:ea typeface="ＤＦＰ太丸ゴシック体" charset="0"/>
                <a:cs typeface="ＤＦＰ太丸ゴシック体" charset="0"/>
              </a:defRPr>
            </a:lvl1pPr>
            <a:lvl2pPr marL="742950" indent="-285750">
              <a:defRPr kumimoji="1" sz="2400">
                <a:solidFill>
                  <a:schemeClr val="tx1"/>
                </a:solidFill>
                <a:latin typeface="ＤＦＰ太丸ゴシック体" charset="0"/>
                <a:ea typeface="ＤＦＰ太丸ゴシック体" charset="0"/>
                <a:cs typeface="ＤＦＰ太丸ゴシック体" charset="0"/>
              </a:defRPr>
            </a:lvl2pPr>
            <a:lvl3pPr marL="1143000" indent="-228600">
              <a:defRPr kumimoji="1" sz="2400">
                <a:solidFill>
                  <a:schemeClr val="tx1"/>
                </a:solidFill>
                <a:latin typeface="ＤＦＰ太丸ゴシック体" charset="0"/>
                <a:ea typeface="ＤＦＰ太丸ゴシック体" charset="0"/>
                <a:cs typeface="ＤＦＰ太丸ゴシック体" charset="0"/>
              </a:defRPr>
            </a:lvl3pPr>
            <a:lvl4pPr marL="1600200" indent="-228600">
              <a:defRPr kumimoji="1" sz="2400">
                <a:solidFill>
                  <a:schemeClr val="tx1"/>
                </a:solidFill>
                <a:latin typeface="ＤＦＰ太丸ゴシック体" charset="0"/>
                <a:ea typeface="ＤＦＰ太丸ゴシック体" charset="0"/>
                <a:cs typeface="ＤＦＰ太丸ゴシック体" charset="0"/>
              </a:defRPr>
            </a:lvl4pPr>
            <a:lvl5pPr marL="2057400" indent="-228600">
              <a:defRPr kumimoji="1" sz="2400">
                <a:solidFill>
                  <a:schemeClr val="tx1"/>
                </a:solidFill>
                <a:latin typeface="ＤＦＰ太丸ゴシック体" charset="0"/>
                <a:ea typeface="ＤＦＰ太丸ゴシック体" charset="0"/>
                <a:cs typeface="ＤＦＰ太丸ゴシック体" charset="0"/>
              </a:defRPr>
            </a:lvl5pPr>
            <a:lvl6pPr marL="25146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6pPr>
            <a:lvl7pPr marL="29718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7pPr>
            <a:lvl8pPr marL="34290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8pPr>
            <a:lvl9pPr marL="38862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9pPr>
          </a:lstStyle>
          <a:p>
            <a:pPr algn="l"/>
            <a:endParaRPr lang="ja-JP" altLang="en-US">
              <a:latin typeface="Comic Sans MS" charset="0"/>
              <a:ea typeface="ＭＳ Ｐゴシック" charset="0"/>
              <a:cs typeface="ＭＳ Ｐゴシック" charset="0"/>
            </a:endParaRPr>
          </a:p>
        </p:txBody>
      </p:sp>
      <p:sp>
        <p:nvSpPr>
          <p:cNvPr id="88146" name="Text Box 1107"/>
          <p:cNvSpPr txBox="1">
            <a:spLocks noChangeArrowheads="1"/>
          </p:cNvSpPr>
          <p:nvPr/>
        </p:nvSpPr>
        <p:spPr bwMode="auto">
          <a:xfrm>
            <a:off x="1447800" y="893763"/>
            <a:ext cx="10668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太丸ゴシック体" charset="0"/>
                <a:ea typeface="ＤＦＰ太丸ゴシック体" charset="0"/>
                <a:cs typeface="ＤＦＰ太丸ゴシック体" charset="0"/>
              </a:defRPr>
            </a:lvl1pPr>
            <a:lvl2pPr marL="742950" indent="-285750">
              <a:defRPr kumimoji="1" sz="2400">
                <a:solidFill>
                  <a:schemeClr val="tx1"/>
                </a:solidFill>
                <a:latin typeface="ＤＦＰ太丸ゴシック体" charset="0"/>
                <a:ea typeface="ＤＦＰ太丸ゴシック体" charset="0"/>
                <a:cs typeface="ＤＦＰ太丸ゴシック体" charset="0"/>
              </a:defRPr>
            </a:lvl2pPr>
            <a:lvl3pPr marL="1143000" indent="-228600">
              <a:defRPr kumimoji="1" sz="2400">
                <a:solidFill>
                  <a:schemeClr val="tx1"/>
                </a:solidFill>
                <a:latin typeface="ＤＦＰ太丸ゴシック体" charset="0"/>
                <a:ea typeface="ＤＦＰ太丸ゴシック体" charset="0"/>
                <a:cs typeface="ＤＦＰ太丸ゴシック体" charset="0"/>
              </a:defRPr>
            </a:lvl3pPr>
            <a:lvl4pPr marL="1600200" indent="-228600">
              <a:defRPr kumimoji="1" sz="2400">
                <a:solidFill>
                  <a:schemeClr val="tx1"/>
                </a:solidFill>
                <a:latin typeface="ＤＦＰ太丸ゴシック体" charset="0"/>
                <a:ea typeface="ＤＦＰ太丸ゴシック体" charset="0"/>
                <a:cs typeface="ＤＦＰ太丸ゴシック体" charset="0"/>
              </a:defRPr>
            </a:lvl4pPr>
            <a:lvl5pPr marL="2057400" indent="-228600">
              <a:defRPr kumimoji="1" sz="2400">
                <a:solidFill>
                  <a:schemeClr val="tx1"/>
                </a:solidFill>
                <a:latin typeface="ＤＦＰ太丸ゴシック体" charset="0"/>
                <a:ea typeface="ＤＦＰ太丸ゴシック体" charset="0"/>
                <a:cs typeface="ＤＦＰ太丸ゴシック体" charset="0"/>
              </a:defRPr>
            </a:lvl5pPr>
            <a:lvl6pPr marL="25146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6pPr>
            <a:lvl7pPr marL="29718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7pPr>
            <a:lvl8pPr marL="34290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8pPr>
            <a:lvl9pPr marL="38862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9pPr>
          </a:lstStyle>
          <a:p>
            <a:pPr algn="l">
              <a:spcBef>
                <a:spcPct val="50000"/>
              </a:spcBef>
            </a:pPr>
            <a:r>
              <a:rPr lang="en-US" altLang="ja-JP" sz="1600" b="1">
                <a:solidFill>
                  <a:srgbClr val="000000"/>
                </a:solidFill>
                <a:latin typeface="Arial" charset="0"/>
                <a:ea typeface="ＭＳ Ｐゴシック" charset="0"/>
                <a:cs typeface="ＭＳ Ｐゴシック" charset="0"/>
              </a:rPr>
              <a:t>Charged Particle</a:t>
            </a:r>
          </a:p>
        </p:txBody>
      </p:sp>
      <p:sp>
        <p:nvSpPr>
          <p:cNvPr id="88147" name="Text Box 1108"/>
          <p:cNvSpPr txBox="1">
            <a:spLocks noChangeArrowheads="1"/>
          </p:cNvSpPr>
          <p:nvPr/>
        </p:nvSpPr>
        <p:spPr bwMode="auto">
          <a:xfrm>
            <a:off x="5486400" y="893763"/>
            <a:ext cx="10668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ＤＦＰ太丸ゴシック体" charset="0"/>
                <a:ea typeface="ＤＦＰ太丸ゴシック体" charset="0"/>
                <a:cs typeface="ＤＦＰ太丸ゴシック体" charset="0"/>
              </a:defRPr>
            </a:lvl1pPr>
            <a:lvl2pPr marL="742950" indent="-285750">
              <a:defRPr kumimoji="1" sz="2400">
                <a:solidFill>
                  <a:schemeClr val="tx1"/>
                </a:solidFill>
                <a:latin typeface="ＤＦＰ太丸ゴシック体" charset="0"/>
                <a:ea typeface="ＤＦＰ太丸ゴシック体" charset="0"/>
                <a:cs typeface="ＤＦＰ太丸ゴシック体" charset="0"/>
              </a:defRPr>
            </a:lvl2pPr>
            <a:lvl3pPr marL="1143000" indent="-228600">
              <a:defRPr kumimoji="1" sz="2400">
                <a:solidFill>
                  <a:schemeClr val="tx1"/>
                </a:solidFill>
                <a:latin typeface="ＤＦＰ太丸ゴシック体" charset="0"/>
                <a:ea typeface="ＤＦＰ太丸ゴシック体" charset="0"/>
                <a:cs typeface="ＤＦＰ太丸ゴシック体" charset="0"/>
              </a:defRPr>
            </a:lvl3pPr>
            <a:lvl4pPr marL="1600200" indent="-228600">
              <a:defRPr kumimoji="1" sz="2400">
                <a:solidFill>
                  <a:schemeClr val="tx1"/>
                </a:solidFill>
                <a:latin typeface="ＤＦＰ太丸ゴシック体" charset="0"/>
                <a:ea typeface="ＤＦＰ太丸ゴシック体" charset="0"/>
                <a:cs typeface="ＤＦＰ太丸ゴシック体" charset="0"/>
              </a:defRPr>
            </a:lvl4pPr>
            <a:lvl5pPr marL="2057400" indent="-228600">
              <a:defRPr kumimoji="1" sz="2400">
                <a:solidFill>
                  <a:schemeClr val="tx1"/>
                </a:solidFill>
                <a:latin typeface="ＤＦＰ太丸ゴシック体" charset="0"/>
                <a:ea typeface="ＤＦＰ太丸ゴシック体" charset="0"/>
                <a:cs typeface="ＤＦＰ太丸ゴシック体" charset="0"/>
              </a:defRPr>
            </a:lvl5pPr>
            <a:lvl6pPr marL="25146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6pPr>
            <a:lvl7pPr marL="29718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7pPr>
            <a:lvl8pPr marL="34290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8pPr>
            <a:lvl9pPr marL="3886200" indent="-228600" algn="ctr" fontAlgn="base">
              <a:spcBef>
                <a:spcPct val="0"/>
              </a:spcBef>
              <a:spcAft>
                <a:spcPct val="0"/>
              </a:spcAft>
              <a:defRPr kumimoji="1" sz="2400">
                <a:solidFill>
                  <a:schemeClr val="tx1"/>
                </a:solidFill>
                <a:latin typeface="ＤＦＰ太丸ゴシック体" charset="0"/>
                <a:ea typeface="ＤＦＰ太丸ゴシック体" charset="0"/>
                <a:cs typeface="ＤＦＰ太丸ゴシック体" charset="0"/>
              </a:defRPr>
            </a:lvl9pPr>
          </a:lstStyle>
          <a:p>
            <a:pPr algn="l">
              <a:spcBef>
                <a:spcPct val="50000"/>
              </a:spcBef>
            </a:pPr>
            <a:r>
              <a:rPr lang="en-US" altLang="ja-JP" sz="1600" b="1">
                <a:solidFill>
                  <a:srgbClr val="000000"/>
                </a:solidFill>
                <a:latin typeface="Arial" charset="0"/>
                <a:ea typeface="ＭＳ Ｐゴシック" charset="0"/>
                <a:cs typeface="ＭＳ Ｐゴシック" charset="0"/>
              </a:rPr>
              <a:t>Charged Particle</a:t>
            </a:r>
          </a:p>
        </p:txBody>
      </p:sp>
      <p:sp>
        <p:nvSpPr>
          <p:cNvPr id="2" name="スライド番号プレースホルダー 1"/>
          <p:cNvSpPr>
            <a:spLocks noGrp="1"/>
          </p:cNvSpPr>
          <p:nvPr>
            <p:ph type="sldNum" sz="quarter" idx="12"/>
          </p:nvPr>
        </p:nvSpPr>
        <p:spPr/>
        <p:txBody>
          <a:bodyPr/>
          <a:lstStyle/>
          <a:p>
            <a:fld id="{ECAF45DA-F6FB-F746-B51F-E7336F6AA741}" type="slidenum">
              <a:rPr kumimoji="1" lang="ja-JP" altLang="en-US" smtClean="0"/>
              <a:t>6</a:t>
            </a:fld>
            <a:endParaRPr kumimoji="1" lang="ja-JP" altLang="en-US"/>
          </a:p>
        </p:txBody>
      </p:sp>
    </p:spTree>
    <p:extLst>
      <p:ext uri="{BB962C8B-B14F-4D97-AF65-F5344CB8AC3E}">
        <p14:creationId xmlns:p14="http://schemas.microsoft.com/office/powerpoint/2010/main" val="4282747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SOIPIXcross_C_BPW4J.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780928"/>
            <a:ext cx="5971032" cy="3735324"/>
          </a:xfrm>
          <a:prstGeom prst="rect">
            <a:avLst/>
          </a:prstGeom>
        </p:spPr>
      </p:pic>
      <p:sp>
        <p:nvSpPr>
          <p:cNvPr id="84994" name="テキスト ボックス 5"/>
          <p:cNvSpPr txBox="1">
            <a:spLocks noChangeArrowheads="1"/>
          </p:cNvSpPr>
          <p:nvPr/>
        </p:nvSpPr>
        <p:spPr bwMode="auto">
          <a:xfrm>
            <a:off x="1547664" y="116632"/>
            <a:ext cx="5864256" cy="103105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fontAlgn="base">
              <a:spcBef>
                <a:spcPct val="0"/>
              </a:spcBef>
              <a:spcAft>
                <a:spcPct val="0"/>
              </a:spcAft>
              <a:defRPr kumimoji="1" sz="2400">
                <a:solidFill>
                  <a:schemeClr val="tx1"/>
                </a:solidFill>
                <a:latin typeface="Comic Sans MS" charset="0"/>
                <a:ea typeface="ＭＳ Ｐゴシック" charset="0"/>
              </a:defRPr>
            </a:lvl6pPr>
            <a:lvl7pPr marL="2971800" indent="-228600" fontAlgn="base">
              <a:spcBef>
                <a:spcPct val="0"/>
              </a:spcBef>
              <a:spcAft>
                <a:spcPct val="0"/>
              </a:spcAft>
              <a:defRPr kumimoji="1" sz="2400">
                <a:solidFill>
                  <a:schemeClr val="tx1"/>
                </a:solidFill>
                <a:latin typeface="Comic Sans MS" charset="0"/>
                <a:ea typeface="ＭＳ Ｐゴシック" charset="0"/>
              </a:defRPr>
            </a:lvl7pPr>
            <a:lvl8pPr marL="3429000" indent="-228600" fontAlgn="base">
              <a:spcBef>
                <a:spcPct val="0"/>
              </a:spcBef>
              <a:spcAft>
                <a:spcPct val="0"/>
              </a:spcAft>
              <a:defRPr kumimoji="1" sz="2400">
                <a:solidFill>
                  <a:schemeClr val="tx1"/>
                </a:solidFill>
                <a:latin typeface="Comic Sans MS" charset="0"/>
                <a:ea typeface="ＭＳ Ｐゴシック" charset="0"/>
              </a:defRPr>
            </a:lvl8pPr>
            <a:lvl9pPr marL="3886200" indent="-228600" fontAlgn="base">
              <a:spcBef>
                <a:spcPct val="0"/>
              </a:spcBef>
              <a:spcAft>
                <a:spcPct val="0"/>
              </a:spcAft>
              <a:defRPr kumimoji="1" sz="2400">
                <a:solidFill>
                  <a:schemeClr val="tx1"/>
                </a:solidFill>
                <a:latin typeface="Comic Sans MS" charset="0"/>
                <a:ea typeface="ＭＳ Ｐゴシック" charset="0"/>
              </a:defRPr>
            </a:lvl9pPr>
          </a:lstStyle>
          <a:p>
            <a:pPr algn="ctr" defTabSz="914400" fontAlgn="base">
              <a:spcBef>
                <a:spcPct val="0"/>
              </a:spcBef>
              <a:spcAft>
                <a:spcPts val="600"/>
              </a:spcAft>
            </a:pPr>
            <a:r>
              <a:rPr lang="en-US" altLang="ja-JP" sz="2800" dirty="0">
                <a:solidFill>
                  <a:prstClr val="black"/>
                </a:solidFill>
              </a:rPr>
              <a:t>3</a:t>
            </a:r>
            <a:r>
              <a:rPr lang="ja-JP" altLang="en-US" sz="2800" dirty="0">
                <a:solidFill>
                  <a:prstClr val="black"/>
                </a:solidFill>
              </a:rPr>
              <a:t>次元</a:t>
            </a:r>
            <a:r>
              <a:rPr lang="ja-JP" altLang="en-US" sz="2800" dirty="0" smtClean="0">
                <a:solidFill>
                  <a:prstClr val="black"/>
                </a:solidFill>
              </a:rPr>
              <a:t>半導体量子イメージング検出器</a:t>
            </a:r>
            <a:endParaRPr lang="en-US" altLang="ja-JP" sz="2800" dirty="0" smtClean="0">
              <a:solidFill>
                <a:prstClr val="black"/>
              </a:solidFill>
            </a:endParaRPr>
          </a:p>
          <a:p>
            <a:pPr algn="ctr" defTabSz="914400" fontAlgn="base">
              <a:spcBef>
                <a:spcPct val="0"/>
              </a:spcBef>
              <a:spcAft>
                <a:spcPts val="600"/>
              </a:spcAft>
            </a:pPr>
            <a:r>
              <a:rPr lang="en-US" altLang="ja-JP" sz="2800" dirty="0" smtClean="0">
                <a:solidFill>
                  <a:prstClr val="black"/>
                </a:solidFill>
              </a:rPr>
              <a:t> </a:t>
            </a:r>
            <a:r>
              <a:rPr lang="en-US" altLang="ja-JP" sz="2800" dirty="0">
                <a:solidFill>
                  <a:prstClr val="black"/>
                </a:solidFill>
              </a:rPr>
              <a:t>(</a:t>
            </a:r>
            <a:r>
              <a:rPr lang="en-US" altLang="ja-JP" sz="2800" dirty="0" smtClean="0">
                <a:solidFill>
                  <a:prstClr val="black"/>
                </a:solidFill>
              </a:rPr>
              <a:t>SOIPIX)</a:t>
            </a:r>
            <a:endParaRPr lang="en-US" altLang="ja-JP" sz="2800" dirty="0">
              <a:solidFill>
                <a:prstClr val="black"/>
              </a:solidFill>
            </a:endParaRPr>
          </a:p>
        </p:txBody>
      </p:sp>
      <p:sp>
        <p:nvSpPr>
          <p:cNvPr id="84993" name="テキスト ボックス 7"/>
          <p:cNvSpPr txBox="1">
            <a:spLocks noChangeArrowheads="1"/>
          </p:cNvSpPr>
          <p:nvPr/>
        </p:nvSpPr>
        <p:spPr bwMode="auto">
          <a:xfrm>
            <a:off x="3347864" y="1268760"/>
            <a:ext cx="5544616" cy="1354217"/>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wrap="square">
            <a:spAutoFit/>
          </a:bodyPr>
          <a:lstStyle>
            <a:lvl1pPr>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fontAlgn="base">
              <a:spcBef>
                <a:spcPct val="0"/>
              </a:spcBef>
              <a:spcAft>
                <a:spcPct val="0"/>
              </a:spcAft>
              <a:defRPr kumimoji="1" sz="2400">
                <a:solidFill>
                  <a:schemeClr val="tx1"/>
                </a:solidFill>
                <a:latin typeface="Comic Sans MS" charset="0"/>
                <a:ea typeface="ＭＳ Ｐゴシック" charset="0"/>
              </a:defRPr>
            </a:lvl6pPr>
            <a:lvl7pPr marL="2971800" indent="-228600" fontAlgn="base">
              <a:spcBef>
                <a:spcPct val="0"/>
              </a:spcBef>
              <a:spcAft>
                <a:spcPct val="0"/>
              </a:spcAft>
              <a:defRPr kumimoji="1" sz="2400">
                <a:solidFill>
                  <a:schemeClr val="tx1"/>
                </a:solidFill>
                <a:latin typeface="Comic Sans MS" charset="0"/>
                <a:ea typeface="ＭＳ Ｐゴシック" charset="0"/>
              </a:defRPr>
            </a:lvl7pPr>
            <a:lvl8pPr marL="3429000" indent="-228600" fontAlgn="base">
              <a:spcBef>
                <a:spcPct val="0"/>
              </a:spcBef>
              <a:spcAft>
                <a:spcPct val="0"/>
              </a:spcAft>
              <a:defRPr kumimoji="1" sz="2400">
                <a:solidFill>
                  <a:schemeClr val="tx1"/>
                </a:solidFill>
                <a:latin typeface="Comic Sans MS" charset="0"/>
                <a:ea typeface="ＭＳ Ｐゴシック" charset="0"/>
              </a:defRPr>
            </a:lvl8pPr>
            <a:lvl9pPr marL="3886200" indent="-228600" fontAlgn="base">
              <a:spcBef>
                <a:spcPct val="0"/>
              </a:spcBef>
              <a:spcAft>
                <a:spcPct val="0"/>
              </a:spcAft>
              <a:defRPr kumimoji="1" sz="2400">
                <a:solidFill>
                  <a:schemeClr val="tx1"/>
                </a:solidFill>
                <a:latin typeface="Comic Sans MS" charset="0"/>
                <a:ea typeface="ＭＳ Ｐゴシック" charset="0"/>
              </a:defRPr>
            </a:lvl9pPr>
          </a:lstStyle>
          <a:p>
            <a:pPr algn="ctr" defTabSz="914400" fontAlgn="base">
              <a:spcBef>
                <a:spcPct val="0"/>
              </a:spcBef>
              <a:spcAft>
                <a:spcPts val="600"/>
              </a:spcAft>
            </a:pPr>
            <a:r>
              <a:rPr lang="ja-JP" altLang="en-US" dirty="0" smtClean="0">
                <a:solidFill>
                  <a:prstClr val="black"/>
                </a:solidFill>
                <a:latin typeface="Arial" charset="0"/>
              </a:rPr>
              <a:t>半導体センサの優れた検出能力と、</a:t>
            </a:r>
            <a:endParaRPr lang="en-US" altLang="ja-JP" dirty="0" smtClean="0">
              <a:solidFill>
                <a:prstClr val="black"/>
              </a:solidFill>
              <a:latin typeface="Arial" charset="0"/>
            </a:endParaRPr>
          </a:p>
          <a:p>
            <a:pPr algn="ctr" defTabSz="914400" fontAlgn="base">
              <a:spcBef>
                <a:spcPct val="0"/>
              </a:spcBef>
              <a:spcAft>
                <a:spcPts val="600"/>
              </a:spcAft>
            </a:pPr>
            <a:r>
              <a:rPr lang="ja-JP" altLang="en-US" dirty="0" smtClean="0">
                <a:solidFill>
                  <a:prstClr val="black"/>
                </a:solidFill>
                <a:latin typeface="Arial" charset="0"/>
              </a:rPr>
              <a:t>集積</a:t>
            </a:r>
            <a:r>
              <a:rPr lang="ja-JP" altLang="en-US" dirty="0">
                <a:solidFill>
                  <a:prstClr val="black"/>
                </a:solidFill>
                <a:latin typeface="Arial" charset="0"/>
              </a:rPr>
              <a:t>回路の高機能を併せ持つ</a:t>
            </a:r>
            <a:r>
              <a:rPr lang="ja-JP" altLang="en-US" dirty="0" smtClean="0">
                <a:solidFill>
                  <a:prstClr val="black"/>
                </a:solidFill>
                <a:latin typeface="Arial" charset="0"/>
              </a:rPr>
              <a:t>、</a:t>
            </a:r>
            <a:endParaRPr lang="en-US" altLang="ja-JP" dirty="0" smtClean="0">
              <a:solidFill>
                <a:prstClr val="black"/>
              </a:solidFill>
              <a:latin typeface="Arial" charset="0"/>
            </a:endParaRPr>
          </a:p>
          <a:p>
            <a:pPr algn="ctr" defTabSz="914400" fontAlgn="base">
              <a:spcBef>
                <a:spcPct val="0"/>
              </a:spcBef>
              <a:spcAft>
                <a:spcPts val="600"/>
              </a:spcAft>
            </a:pPr>
            <a:r>
              <a:rPr lang="ja-JP" altLang="en-US" dirty="0" smtClean="0">
                <a:solidFill>
                  <a:prstClr val="black"/>
                </a:solidFill>
                <a:latin typeface="Arial" charset="0"/>
              </a:rPr>
              <a:t>３次元</a:t>
            </a:r>
            <a:r>
              <a:rPr lang="ja-JP" altLang="en-US" dirty="0">
                <a:solidFill>
                  <a:prstClr val="black"/>
                </a:solidFill>
                <a:latin typeface="Arial" charset="0"/>
              </a:rPr>
              <a:t>構造</a:t>
            </a:r>
            <a:r>
              <a:rPr lang="ja-JP" altLang="en-US" dirty="0" smtClean="0">
                <a:solidFill>
                  <a:prstClr val="black"/>
                </a:solidFill>
                <a:latin typeface="Arial" charset="0"/>
              </a:rPr>
              <a:t>の量子イメージング</a:t>
            </a:r>
            <a:r>
              <a:rPr lang="ja-JP" altLang="en-US" dirty="0">
                <a:solidFill>
                  <a:prstClr val="black"/>
                </a:solidFill>
                <a:latin typeface="Arial" charset="0"/>
              </a:rPr>
              <a:t>検出器。</a:t>
            </a:r>
          </a:p>
        </p:txBody>
      </p:sp>
      <p:sp>
        <p:nvSpPr>
          <p:cNvPr id="9" name="Text Box 7"/>
          <p:cNvSpPr txBox="1">
            <a:spLocks noChangeArrowheads="1"/>
          </p:cNvSpPr>
          <p:nvPr/>
        </p:nvSpPr>
        <p:spPr bwMode="auto">
          <a:xfrm>
            <a:off x="107504" y="5045788"/>
            <a:ext cx="2808312" cy="1316600"/>
          </a:xfrm>
          <a:prstGeom prst="rect">
            <a:avLst/>
          </a:prstGeom>
          <a:solidFill>
            <a:srgbClr val="FFF6BE"/>
          </a:solidFill>
          <a:ln>
            <a:solidFill>
              <a:srgbClr val="FF6600"/>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lvl1pPr marL="193675" indent="-193675">
              <a:defRPr kumimoji="1" sz="2400">
                <a:solidFill>
                  <a:schemeClr val="tx1"/>
                </a:solidFill>
                <a:latin typeface="Comic Sans MS" charset="0"/>
                <a:ea typeface="ＭＳ Ｐゴシック" charset="0"/>
                <a:cs typeface="ＭＳ Ｐゴシック" charset="0"/>
              </a:defRPr>
            </a:lvl1pPr>
            <a:lvl2pPr marL="742950" indent="-285750">
              <a:defRPr kumimoji="1" sz="2400">
                <a:solidFill>
                  <a:schemeClr val="tx1"/>
                </a:solidFill>
                <a:latin typeface="Comic Sans MS" charset="0"/>
                <a:ea typeface="ＭＳ Ｐゴシック" charset="0"/>
              </a:defRPr>
            </a:lvl2pPr>
            <a:lvl3pPr marL="1143000" indent="-228600">
              <a:defRPr kumimoji="1" sz="2400">
                <a:solidFill>
                  <a:schemeClr val="tx1"/>
                </a:solidFill>
                <a:latin typeface="Comic Sans MS" charset="0"/>
                <a:ea typeface="ＭＳ Ｐゴシック" charset="0"/>
              </a:defRPr>
            </a:lvl3pPr>
            <a:lvl4pPr marL="1600200" indent="-228600">
              <a:defRPr kumimoji="1" sz="2400">
                <a:solidFill>
                  <a:schemeClr val="tx1"/>
                </a:solidFill>
                <a:latin typeface="Comic Sans MS" charset="0"/>
                <a:ea typeface="ＭＳ Ｐゴシック" charset="0"/>
              </a:defRPr>
            </a:lvl4pPr>
            <a:lvl5pPr marL="2057400" indent="-228600">
              <a:defRPr kumimoji="1" sz="2400">
                <a:solidFill>
                  <a:schemeClr val="tx1"/>
                </a:solidFill>
                <a:latin typeface="Comic Sans MS" charset="0"/>
                <a:ea typeface="ＭＳ Ｐゴシック" charset="0"/>
              </a:defRPr>
            </a:lvl5pPr>
            <a:lvl6pPr marL="2514600" indent="-228600" fontAlgn="base">
              <a:spcBef>
                <a:spcPct val="0"/>
              </a:spcBef>
              <a:spcAft>
                <a:spcPct val="0"/>
              </a:spcAft>
              <a:defRPr kumimoji="1" sz="2400">
                <a:solidFill>
                  <a:schemeClr val="tx1"/>
                </a:solidFill>
                <a:latin typeface="Comic Sans MS" charset="0"/>
                <a:ea typeface="ＭＳ Ｐゴシック" charset="0"/>
              </a:defRPr>
            </a:lvl6pPr>
            <a:lvl7pPr marL="2971800" indent="-228600" fontAlgn="base">
              <a:spcBef>
                <a:spcPct val="0"/>
              </a:spcBef>
              <a:spcAft>
                <a:spcPct val="0"/>
              </a:spcAft>
              <a:defRPr kumimoji="1" sz="2400">
                <a:solidFill>
                  <a:schemeClr val="tx1"/>
                </a:solidFill>
                <a:latin typeface="Comic Sans MS" charset="0"/>
                <a:ea typeface="ＭＳ Ｐゴシック" charset="0"/>
              </a:defRPr>
            </a:lvl7pPr>
            <a:lvl8pPr marL="3429000" indent="-228600" fontAlgn="base">
              <a:spcBef>
                <a:spcPct val="0"/>
              </a:spcBef>
              <a:spcAft>
                <a:spcPct val="0"/>
              </a:spcAft>
              <a:defRPr kumimoji="1" sz="2400">
                <a:solidFill>
                  <a:schemeClr val="tx1"/>
                </a:solidFill>
                <a:latin typeface="Comic Sans MS" charset="0"/>
                <a:ea typeface="ＭＳ Ｐゴシック" charset="0"/>
              </a:defRPr>
            </a:lvl8pPr>
            <a:lvl9pPr marL="3886200" indent="-228600" fontAlgn="base">
              <a:spcBef>
                <a:spcPct val="0"/>
              </a:spcBef>
              <a:spcAft>
                <a:spcPct val="0"/>
              </a:spcAft>
              <a:defRPr kumimoji="1" sz="2400">
                <a:solidFill>
                  <a:schemeClr val="tx1"/>
                </a:solidFill>
                <a:latin typeface="Comic Sans MS" charset="0"/>
                <a:ea typeface="ＭＳ Ｐゴシック" charset="0"/>
              </a:defRPr>
            </a:lvl9pPr>
          </a:lstStyle>
          <a:p>
            <a:pPr marL="92075" indent="0" algn="ctr" defTabSz="914400" fontAlgn="base">
              <a:lnSpc>
                <a:spcPts val="3200"/>
              </a:lnSpc>
              <a:spcBef>
                <a:spcPct val="0"/>
              </a:spcBef>
              <a:spcAft>
                <a:spcPts val="1200"/>
              </a:spcAft>
            </a:pPr>
            <a:r>
              <a:rPr lang="en-US" altLang="ja-JP" b="1" dirty="0" smtClean="0">
                <a:solidFill>
                  <a:srgbClr val="FF0000"/>
                </a:solidFill>
              </a:rPr>
              <a:t>2</a:t>
            </a:r>
            <a:r>
              <a:rPr lang="ja-JP" altLang="en-US" b="1" dirty="0" smtClean="0">
                <a:solidFill>
                  <a:srgbClr val="FF0000"/>
                </a:solidFill>
              </a:rPr>
              <a:t>種類の</a:t>
            </a:r>
            <a:r>
              <a:rPr lang="en-US" altLang="ja-JP" b="1" dirty="0" smtClean="0">
                <a:solidFill>
                  <a:srgbClr val="FF0000"/>
                </a:solidFill>
              </a:rPr>
              <a:t/>
            </a:r>
            <a:br>
              <a:rPr lang="en-US" altLang="ja-JP" b="1" dirty="0" smtClean="0">
                <a:solidFill>
                  <a:srgbClr val="FF0000"/>
                </a:solidFill>
              </a:rPr>
            </a:br>
            <a:r>
              <a:rPr lang="ja-JP" altLang="en-US" b="1" dirty="0" smtClean="0">
                <a:solidFill>
                  <a:srgbClr val="FF0000"/>
                </a:solidFill>
              </a:rPr>
              <a:t>単結晶</a:t>
            </a:r>
            <a:r>
              <a:rPr lang="en-US" altLang="ja-JP" b="1" dirty="0" smtClean="0">
                <a:solidFill>
                  <a:srgbClr val="FF0000"/>
                </a:solidFill>
              </a:rPr>
              <a:t>Si</a:t>
            </a:r>
            <a:r>
              <a:rPr lang="ja-JP" altLang="en-US" b="1" dirty="0" smtClean="0">
                <a:solidFill>
                  <a:srgbClr val="FF0000"/>
                </a:solidFill>
              </a:rPr>
              <a:t>層を</a:t>
            </a:r>
            <a:r>
              <a:rPr lang="en-US" altLang="ja-JP" b="1" dirty="0" smtClean="0">
                <a:solidFill>
                  <a:srgbClr val="FF0000"/>
                </a:solidFill>
              </a:rPr>
              <a:t/>
            </a:r>
            <a:br>
              <a:rPr lang="en-US" altLang="ja-JP" b="1" dirty="0" smtClean="0">
                <a:solidFill>
                  <a:srgbClr val="FF0000"/>
                </a:solidFill>
              </a:rPr>
            </a:br>
            <a:r>
              <a:rPr lang="ja-JP" altLang="en-US" b="1" dirty="0" smtClean="0">
                <a:solidFill>
                  <a:srgbClr val="FF0000"/>
                </a:solidFill>
              </a:rPr>
              <a:t>活用した検出器！</a:t>
            </a:r>
            <a:endParaRPr lang="en-US" altLang="ja-JP" b="1" dirty="0" smtClean="0">
              <a:solidFill>
                <a:srgbClr val="FF0000"/>
              </a:solidFill>
            </a:endParaRPr>
          </a:p>
        </p:txBody>
      </p:sp>
      <p:pic>
        <p:nvPicPr>
          <p:cNvPr id="13" name="図 12" descr="SOIwafer_text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196752"/>
            <a:ext cx="3163824" cy="2023872"/>
          </a:xfrm>
          <a:prstGeom prst="rect">
            <a:avLst/>
          </a:prstGeom>
        </p:spPr>
      </p:pic>
      <p:sp>
        <p:nvSpPr>
          <p:cNvPr id="3" name="スライド番号プレースホルダー 2"/>
          <p:cNvSpPr>
            <a:spLocks noGrp="1"/>
          </p:cNvSpPr>
          <p:nvPr>
            <p:ph type="sldNum" sz="quarter" idx="12"/>
          </p:nvPr>
        </p:nvSpPr>
        <p:spPr/>
        <p:txBody>
          <a:bodyPr/>
          <a:lstStyle/>
          <a:p>
            <a:fld id="{ECAF45DA-F6FB-F746-B51F-E7336F6AA741}" type="slidenum">
              <a:rPr kumimoji="1" lang="ja-JP" altLang="en-US" smtClean="0"/>
              <a:t>7</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fade">
                                      <p:cBhvr>
                                        <p:cTn id="7" dur="500"/>
                                        <p:tgtEl>
                                          <p:spTgt spid="8499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Pokega_arr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844824"/>
            <a:ext cx="3316224" cy="3383280"/>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 y="1563102"/>
            <a:ext cx="4567386" cy="3090034"/>
          </a:xfrm>
          <a:prstGeom prst="rect">
            <a:avLst/>
          </a:prstGeom>
        </p:spPr>
      </p:pic>
      <p:sp>
        <p:nvSpPr>
          <p:cNvPr id="4" name="テキスト ボックス 3"/>
          <p:cNvSpPr txBox="1"/>
          <p:nvPr/>
        </p:nvSpPr>
        <p:spPr>
          <a:xfrm>
            <a:off x="323528" y="941819"/>
            <a:ext cx="3416320"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defTabSz="914400" fontAlgn="base">
              <a:spcBef>
                <a:spcPct val="0"/>
              </a:spcBef>
              <a:spcAft>
                <a:spcPct val="0"/>
              </a:spcAft>
            </a:pPr>
            <a:r>
              <a:rPr lang="ja-JP" altLang="en-US" sz="2800" dirty="0" smtClean="0">
                <a:solidFill>
                  <a:prstClr val="black"/>
                </a:solidFill>
              </a:rPr>
              <a:t>従来の放射線検出器</a:t>
            </a:r>
          </a:p>
        </p:txBody>
      </p:sp>
      <p:sp>
        <p:nvSpPr>
          <p:cNvPr id="8" name="テキスト ボックス 7"/>
          <p:cNvSpPr txBox="1"/>
          <p:nvPr/>
        </p:nvSpPr>
        <p:spPr>
          <a:xfrm>
            <a:off x="323528" y="5478323"/>
            <a:ext cx="3744416" cy="830997"/>
          </a:xfrm>
          <a:prstGeom prst="rect">
            <a:avLst/>
          </a:prstGeom>
          <a:noFill/>
        </p:spPr>
        <p:txBody>
          <a:bodyPr wrap="square" rtlCol="0">
            <a:spAutoFit/>
          </a:bodyPr>
          <a:lstStyle/>
          <a:p>
            <a:pPr algn="ctr" defTabSz="914400" fontAlgn="base">
              <a:spcBef>
                <a:spcPct val="0"/>
              </a:spcBef>
              <a:spcAft>
                <a:spcPct val="0"/>
              </a:spcAft>
            </a:pPr>
            <a:r>
              <a:rPr lang="ja-JP" altLang="en-US" sz="2400" dirty="0" smtClean="0">
                <a:solidFill>
                  <a:prstClr val="black"/>
                </a:solidFill>
              </a:rPr>
              <a:t>放射線の量を</a:t>
            </a:r>
            <a:r>
              <a:rPr lang="en-US" altLang="ja-JP" sz="2400" dirty="0" smtClean="0">
                <a:solidFill>
                  <a:prstClr val="black"/>
                </a:solidFill>
              </a:rPr>
              <a:t/>
            </a:r>
            <a:br>
              <a:rPr lang="en-US" altLang="ja-JP" sz="2400" dirty="0" smtClean="0">
                <a:solidFill>
                  <a:prstClr val="black"/>
                </a:solidFill>
              </a:rPr>
            </a:br>
            <a:r>
              <a:rPr lang="ja-JP" altLang="en-US" sz="2400" dirty="0" smtClean="0">
                <a:solidFill>
                  <a:prstClr val="black"/>
                </a:solidFill>
              </a:rPr>
              <a:t>アナログ的に積算。</a:t>
            </a:r>
          </a:p>
        </p:txBody>
      </p:sp>
      <p:pic>
        <p:nvPicPr>
          <p:cNvPr id="66" name="Picture 4" descr="lycopino plaza-てんびん＆メスシリンダー"/>
          <p:cNvPicPr>
            <a:picLocks noChangeAspect="1" noChangeArrowheads="1"/>
          </p:cNvPicPr>
          <p:nvPr/>
        </p:nvPicPr>
        <p:blipFill>
          <a:blip r:embed="rId5"/>
          <a:srcRect l="66902" r="16373"/>
          <a:stretch>
            <a:fillRect/>
          </a:stretch>
        </p:blipFill>
        <p:spPr bwMode="auto">
          <a:xfrm>
            <a:off x="2051720" y="4365104"/>
            <a:ext cx="936104" cy="1152128"/>
          </a:xfrm>
          <a:prstGeom prst="rect">
            <a:avLst/>
          </a:prstGeom>
          <a:noFill/>
        </p:spPr>
      </p:pic>
      <p:pic>
        <p:nvPicPr>
          <p:cNvPr id="67" name="Picture 6" descr="drop_tuto_09.jpg"/>
          <p:cNvPicPr>
            <a:picLocks noChangeAspect="1" noChangeArrowheads="1"/>
          </p:cNvPicPr>
          <p:nvPr/>
        </p:nvPicPr>
        <p:blipFill>
          <a:blip r:embed="rId6"/>
          <a:srcRect l="30714" t="50504" r="35087" b="8461"/>
          <a:stretch>
            <a:fillRect/>
          </a:stretch>
        </p:blipFill>
        <p:spPr bwMode="auto">
          <a:xfrm>
            <a:off x="2469922" y="4509120"/>
            <a:ext cx="157864" cy="216024"/>
          </a:xfrm>
          <a:prstGeom prst="rect">
            <a:avLst/>
          </a:prstGeom>
          <a:noFill/>
        </p:spPr>
      </p:pic>
      <p:pic>
        <p:nvPicPr>
          <p:cNvPr id="68" name="Picture 6" descr="drop_tuto_09.jpg"/>
          <p:cNvPicPr>
            <a:picLocks noChangeAspect="1" noChangeArrowheads="1"/>
          </p:cNvPicPr>
          <p:nvPr/>
        </p:nvPicPr>
        <p:blipFill>
          <a:blip r:embed="rId6"/>
          <a:srcRect l="30714" t="50504" r="35087" b="8461"/>
          <a:stretch>
            <a:fillRect/>
          </a:stretch>
        </p:blipFill>
        <p:spPr bwMode="auto">
          <a:xfrm>
            <a:off x="2555776" y="4725144"/>
            <a:ext cx="105243" cy="144016"/>
          </a:xfrm>
          <a:prstGeom prst="rect">
            <a:avLst/>
          </a:prstGeom>
          <a:noFill/>
        </p:spPr>
      </p:pic>
      <p:pic>
        <p:nvPicPr>
          <p:cNvPr id="69" name="Picture 6" descr="drop_tuto_09.jpg"/>
          <p:cNvPicPr>
            <a:picLocks noChangeAspect="1" noChangeArrowheads="1"/>
          </p:cNvPicPr>
          <p:nvPr/>
        </p:nvPicPr>
        <p:blipFill>
          <a:blip r:embed="rId6"/>
          <a:srcRect l="30714" t="50504" r="35087" b="8461"/>
          <a:stretch>
            <a:fillRect/>
          </a:stretch>
        </p:blipFill>
        <p:spPr bwMode="auto">
          <a:xfrm>
            <a:off x="2652355" y="4581128"/>
            <a:ext cx="119445" cy="163451"/>
          </a:xfrm>
          <a:prstGeom prst="rect">
            <a:avLst/>
          </a:prstGeom>
          <a:noFill/>
        </p:spPr>
      </p:pic>
      <p:grpSp>
        <p:nvGrpSpPr>
          <p:cNvPr id="70" name="グループ化 69"/>
          <p:cNvGrpSpPr/>
          <p:nvPr/>
        </p:nvGrpSpPr>
        <p:grpSpPr>
          <a:xfrm>
            <a:off x="2443630" y="4869160"/>
            <a:ext cx="360040" cy="576793"/>
            <a:chOff x="3059832" y="3573016"/>
            <a:chExt cx="432048" cy="648072"/>
          </a:xfrm>
        </p:grpSpPr>
        <p:sp>
          <p:nvSpPr>
            <p:cNvPr id="71" name="正方形/長方形 70"/>
            <p:cNvSpPr/>
            <p:nvPr/>
          </p:nvSpPr>
          <p:spPr>
            <a:xfrm>
              <a:off x="3059832" y="3645024"/>
              <a:ext cx="432048"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72" name="円/楕円 71"/>
            <p:cNvSpPr/>
            <p:nvPr/>
          </p:nvSpPr>
          <p:spPr>
            <a:xfrm>
              <a:off x="3059832" y="3573016"/>
              <a:ext cx="432048"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73" name="円/楕円 72"/>
            <p:cNvSpPr/>
            <p:nvPr/>
          </p:nvSpPr>
          <p:spPr>
            <a:xfrm>
              <a:off x="3059832" y="4077072"/>
              <a:ext cx="432048"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grpSp>
      <p:cxnSp>
        <p:nvCxnSpPr>
          <p:cNvPr id="74" name="直線コネクタ 73"/>
          <p:cNvCxnSpPr/>
          <p:nvPr/>
        </p:nvCxnSpPr>
        <p:spPr>
          <a:xfrm>
            <a:off x="2474803" y="4950133"/>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474803" y="5022141"/>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474803" y="5094149"/>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474803" y="5166157"/>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474803" y="5238165"/>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474803" y="5310173"/>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796136" y="764704"/>
            <a:ext cx="2772514"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defTabSz="914400" fontAlgn="base">
              <a:spcBef>
                <a:spcPct val="0"/>
              </a:spcBef>
              <a:spcAft>
                <a:spcPct val="0"/>
              </a:spcAft>
            </a:pPr>
            <a:r>
              <a:rPr lang="en-US" altLang="ja-JP" sz="2800" dirty="0" smtClean="0">
                <a:solidFill>
                  <a:prstClr val="black"/>
                </a:solidFill>
              </a:rPr>
              <a:t>SOIPIX</a:t>
            </a:r>
          </a:p>
          <a:p>
            <a:pPr algn="ctr" defTabSz="914400" fontAlgn="base">
              <a:spcBef>
                <a:spcPct val="0"/>
              </a:spcBef>
              <a:spcAft>
                <a:spcPct val="0"/>
              </a:spcAft>
            </a:pPr>
            <a:r>
              <a:rPr lang="ja-JP" altLang="en-US" sz="2800" dirty="0" smtClean="0">
                <a:solidFill>
                  <a:prstClr val="black"/>
                </a:solidFill>
              </a:rPr>
              <a:t>量子イメージング</a:t>
            </a:r>
          </a:p>
        </p:txBody>
      </p:sp>
      <p:sp>
        <p:nvSpPr>
          <p:cNvPr id="7" name="テキスト ボックス 6"/>
          <p:cNvSpPr txBox="1"/>
          <p:nvPr/>
        </p:nvSpPr>
        <p:spPr>
          <a:xfrm>
            <a:off x="5076056" y="5478323"/>
            <a:ext cx="3777427" cy="830997"/>
          </a:xfrm>
          <a:prstGeom prst="rect">
            <a:avLst/>
          </a:prstGeom>
          <a:noFill/>
        </p:spPr>
        <p:txBody>
          <a:bodyPr wrap="square" rtlCol="0">
            <a:spAutoFit/>
          </a:bodyPr>
          <a:lstStyle/>
          <a:p>
            <a:pPr algn="ctr" defTabSz="914400" fontAlgn="base">
              <a:spcBef>
                <a:spcPct val="0"/>
              </a:spcBef>
              <a:spcAft>
                <a:spcPct val="0"/>
              </a:spcAft>
            </a:pPr>
            <a:r>
              <a:rPr lang="ja-JP" altLang="en-US" sz="2400" dirty="0" smtClean="0">
                <a:solidFill>
                  <a:prstClr val="black"/>
                </a:solidFill>
              </a:rPr>
              <a:t>各画素</a:t>
            </a:r>
            <a:r>
              <a:rPr lang="ja-JP" altLang="en-US" sz="2400" dirty="0">
                <a:solidFill>
                  <a:prstClr val="black"/>
                </a:solidFill>
              </a:rPr>
              <a:t>が</a:t>
            </a:r>
            <a:r>
              <a:rPr lang="ja-JP" altLang="en-US" sz="2400" dirty="0" smtClean="0">
                <a:solidFill>
                  <a:prstClr val="black"/>
                </a:solidFill>
              </a:rPr>
              <a:t>単一量子</a:t>
            </a:r>
            <a:r>
              <a:rPr lang="ja-JP" altLang="en-US" sz="2400" dirty="0">
                <a:solidFill>
                  <a:prstClr val="black"/>
                </a:solidFill>
              </a:rPr>
              <a:t>を</a:t>
            </a:r>
            <a:r>
              <a:rPr lang="ja-JP" altLang="en-US" sz="2400" dirty="0" smtClean="0">
                <a:solidFill>
                  <a:prstClr val="black"/>
                </a:solidFill>
              </a:rPr>
              <a:t>検出計測処理を行う。</a:t>
            </a:r>
          </a:p>
        </p:txBody>
      </p:sp>
      <p:sp>
        <p:nvSpPr>
          <p:cNvPr id="9" name="テキスト ボックス 8"/>
          <p:cNvSpPr txBox="1"/>
          <p:nvPr/>
        </p:nvSpPr>
        <p:spPr>
          <a:xfrm>
            <a:off x="2987824" y="188640"/>
            <a:ext cx="2698175" cy="523220"/>
          </a:xfrm>
          <a:prstGeom prst="rect">
            <a:avLst/>
          </a:prstGeom>
          <a:noFill/>
          <a:ln>
            <a:solidFill>
              <a:srgbClr val="0000FF"/>
            </a:solidFill>
          </a:ln>
        </p:spPr>
        <p:txBody>
          <a:bodyPr wrap="none" rtlCol="0">
            <a:spAutoFit/>
          </a:bodyPr>
          <a:lstStyle/>
          <a:p>
            <a:pPr defTabSz="914400" fontAlgn="base">
              <a:spcBef>
                <a:spcPct val="0"/>
              </a:spcBef>
              <a:spcAft>
                <a:spcPct val="0"/>
              </a:spcAft>
            </a:pPr>
            <a:r>
              <a:rPr lang="ja-JP" altLang="en-US" sz="2800" dirty="0" smtClean="0">
                <a:solidFill>
                  <a:srgbClr val="0000FF"/>
                </a:solidFill>
              </a:rPr>
              <a:t>検出方法の革新</a:t>
            </a:r>
          </a:p>
        </p:txBody>
      </p:sp>
      <p:sp>
        <p:nvSpPr>
          <p:cNvPr id="63" name="フリーフォーム 62"/>
          <p:cNvSpPr/>
          <p:nvPr/>
        </p:nvSpPr>
        <p:spPr>
          <a:xfrm>
            <a:off x="5228456" y="4035347"/>
            <a:ext cx="1080120" cy="670362"/>
          </a:xfrm>
          <a:custGeom>
            <a:avLst/>
            <a:gdLst>
              <a:gd name="connsiteX0" fmla="*/ 0 w 3359020"/>
              <a:gd name="connsiteY0" fmla="*/ 0 h 1968759"/>
              <a:gd name="connsiteX1" fmla="*/ 401216 w 3359020"/>
              <a:gd name="connsiteY1" fmla="*/ 205273 h 1968759"/>
              <a:gd name="connsiteX2" fmla="*/ 522514 w 3359020"/>
              <a:gd name="connsiteY2" fmla="*/ 401216 h 1968759"/>
              <a:gd name="connsiteX3" fmla="*/ 1026367 w 3359020"/>
              <a:gd name="connsiteY3" fmla="*/ 345232 h 1968759"/>
              <a:gd name="connsiteX4" fmla="*/ 653143 w 3359020"/>
              <a:gd name="connsiteY4" fmla="*/ 811763 h 1968759"/>
              <a:gd name="connsiteX5" fmla="*/ 1894114 w 3359020"/>
              <a:gd name="connsiteY5" fmla="*/ 382555 h 1968759"/>
              <a:gd name="connsiteX6" fmla="*/ 587828 w 3359020"/>
              <a:gd name="connsiteY6" fmla="*/ 1352939 h 1968759"/>
              <a:gd name="connsiteX7" fmla="*/ 2687216 w 3359020"/>
              <a:gd name="connsiteY7" fmla="*/ 466530 h 1968759"/>
              <a:gd name="connsiteX8" fmla="*/ 1073020 w 3359020"/>
              <a:gd name="connsiteY8" fmla="*/ 1576873 h 1968759"/>
              <a:gd name="connsiteX9" fmla="*/ 2799183 w 3359020"/>
              <a:gd name="connsiteY9" fmla="*/ 886408 h 1968759"/>
              <a:gd name="connsiteX10" fmla="*/ 1950098 w 3359020"/>
              <a:gd name="connsiteY10" fmla="*/ 1623526 h 1968759"/>
              <a:gd name="connsiteX11" fmla="*/ 2836506 w 3359020"/>
              <a:gd name="connsiteY11" fmla="*/ 1380930 h 1968759"/>
              <a:gd name="connsiteX12" fmla="*/ 2696547 w 3359020"/>
              <a:gd name="connsiteY12" fmla="*/ 1688841 h 1968759"/>
              <a:gd name="connsiteX13" fmla="*/ 3051110 w 3359020"/>
              <a:gd name="connsiteY13" fmla="*/ 1763485 h 1968759"/>
              <a:gd name="connsiteX14" fmla="*/ 3359020 w 3359020"/>
              <a:gd name="connsiteY14" fmla="*/ 1968759 h 196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9020" h="1968759">
                <a:moveTo>
                  <a:pt x="0" y="0"/>
                </a:moveTo>
                <a:cubicBezTo>
                  <a:pt x="157065" y="69202"/>
                  <a:pt x="314130" y="138404"/>
                  <a:pt x="401216" y="205273"/>
                </a:cubicBezTo>
                <a:cubicBezTo>
                  <a:pt x="488302" y="272142"/>
                  <a:pt x="418322" y="377890"/>
                  <a:pt x="522514" y="401216"/>
                </a:cubicBezTo>
                <a:cubicBezTo>
                  <a:pt x="626706" y="424542"/>
                  <a:pt x="1004596" y="276808"/>
                  <a:pt x="1026367" y="345232"/>
                </a:cubicBezTo>
                <a:cubicBezTo>
                  <a:pt x="1048138" y="413656"/>
                  <a:pt x="508519" y="805543"/>
                  <a:pt x="653143" y="811763"/>
                </a:cubicBezTo>
                <a:cubicBezTo>
                  <a:pt x="797768" y="817984"/>
                  <a:pt x="1905000" y="292359"/>
                  <a:pt x="1894114" y="382555"/>
                </a:cubicBezTo>
                <a:cubicBezTo>
                  <a:pt x="1883228" y="472751"/>
                  <a:pt x="455644" y="1338943"/>
                  <a:pt x="587828" y="1352939"/>
                </a:cubicBezTo>
                <a:cubicBezTo>
                  <a:pt x="720012" y="1366935"/>
                  <a:pt x="2606351" y="429208"/>
                  <a:pt x="2687216" y="466530"/>
                </a:cubicBezTo>
                <a:cubicBezTo>
                  <a:pt x="2768081" y="503852"/>
                  <a:pt x="1054359" y="1506893"/>
                  <a:pt x="1073020" y="1576873"/>
                </a:cubicBezTo>
                <a:cubicBezTo>
                  <a:pt x="1091681" y="1646853"/>
                  <a:pt x="2653003" y="878633"/>
                  <a:pt x="2799183" y="886408"/>
                </a:cubicBezTo>
                <a:cubicBezTo>
                  <a:pt x="2945363" y="894183"/>
                  <a:pt x="1943878" y="1541106"/>
                  <a:pt x="1950098" y="1623526"/>
                </a:cubicBezTo>
                <a:cubicBezTo>
                  <a:pt x="1956319" y="1705946"/>
                  <a:pt x="2712098" y="1370044"/>
                  <a:pt x="2836506" y="1380930"/>
                </a:cubicBezTo>
                <a:cubicBezTo>
                  <a:pt x="2960914" y="1391816"/>
                  <a:pt x="2660780" y="1625082"/>
                  <a:pt x="2696547" y="1688841"/>
                </a:cubicBezTo>
                <a:cubicBezTo>
                  <a:pt x="2732314" y="1752600"/>
                  <a:pt x="2940698" y="1716832"/>
                  <a:pt x="3051110" y="1763485"/>
                </a:cubicBezTo>
                <a:cubicBezTo>
                  <a:pt x="3161522" y="1810138"/>
                  <a:pt x="3260271" y="1889448"/>
                  <a:pt x="3359020" y="1968759"/>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64" name="フリーフォーム 63"/>
          <p:cNvSpPr/>
          <p:nvPr/>
        </p:nvSpPr>
        <p:spPr>
          <a:xfrm>
            <a:off x="6444208" y="2905509"/>
            <a:ext cx="1080120" cy="670362"/>
          </a:xfrm>
          <a:custGeom>
            <a:avLst/>
            <a:gdLst>
              <a:gd name="connsiteX0" fmla="*/ 0 w 3359020"/>
              <a:gd name="connsiteY0" fmla="*/ 0 h 1968759"/>
              <a:gd name="connsiteX1" fmla="*/ 401216 w 3359020"/>
              <a:gd name="connsiteY1" fmla="*/ 205273 h 1968759"/>
              <a:gd name="connsiteX2" fmla="*/ 522514 w 3359020"/>
              <a:gd name="connsiteY2" fmla="*/ 401216 h 1968759"/>
              <a:gd name="connsiteX3" fmla="*/ 1026367 w 3359020"/>
              <a:gd name="connsiteY3" fmla="*/ 345232 h 1968759"/>
              <a:gd name="connsiteX4" fmla="*/ 653143 w 3359020"/>
              <a:gd name="connsiteY4" fmla="*/ 811763 h 1968759"/>
              <a:gd name="connsiteX5" fmla="*/ 1894114 w 3359020"/>
              <a:gd name="connsiteY5" fmla="*/ 382555 h 1968759"/>
              <a:gd name="connsiteX6" fmla="*/ 587828 w 3359020"/>
              <a:gd name="connsiteY6" fmla="*/ 1352939 h 1968759"/>
              <a:gd name="connsiteX7" fmla="*/ 2687216 w 3359020"/>
              <a:gd name="connsiteY7" fmla="*/ 466530 h 1968759"/>
              <a:gd name="connsiteX8" fmla="*/ 1073020 w 3359020"/>
              <a:gd name="connsiteY8" fmla="*/ 1576873 h 1968759"/>
              <a:gd name="connsiteX9" fmla="*/ 2799183 w 3359020"/>
              <a:gd name="connsiteY9" fmla="*/ 886408 h 1968759"/>
              <a:gd name="connsiteX10" fmla="*/ 1950098 w 3359020"/>
              <a:gd name="connsiteY10" fmla="*/ 1623526 h 1968759"/>
              <a:gd name="connsiteX11" fmla="*/ 2836506 w 3359020"/>
              <a:gd name="connsiteY11" fmla="*/ 1380930 h 1968759"/>
              <a:gd name="connsiteX12" fmla="*/ 2696547 w 3359020"/>
              <a:gd name="connsiteY12" fmla="*/ 1688841 h 1968759"/>
              <a:gd name="connsiteX13" fmla="*/ 3051110 w 3359020"/>
              <a:gd name="connsiteY13" fmla="*/ 1763485 h 1968759"/>
              <a:gd name="connsiteX14" fmla="*/ 3359020 w 3359020"/>
              <a:gd name="connsiteY14" fmla="*/ 1968759 h 196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9020" h="1968759">
                <a:moveTo>
                  <a:pt x="0" y="0"/>
                </a:moveTo>
                <a:cubicBezTo>
                  <a:pt x="157065" y="69202"/>
                  <a:pt x="314130" y="138404"/>
                  <a:pt x="401216" y="205273"/>
                </a:cubicBezTo>
                <a:cubicBezTo>
                  <a:pt x="488302" y="272142"/>
                  <a:pt x="418322" y="377890"/>
                  <a:pt x="522514" y="401216"/>
                </a:cubicBezTo>
                <a:cubicBezTo>
                  <a:pt x="626706" y="424542"/>
                  <a:pt x="1004596" y="276808"/>
                  <a:pt x="1026367" y="345232"/>
                </a:cubicBezTo>
                <a:cubicBezTo>
                  <a:pt x="1048138" y="413656"/>
                  <a:pt x="508519" y="805543"/>
                  <a:pt x="653143" y="811763"/>
                </a:cubicBezTo>
                <a:cubicBezTo>
                  <a:pt x="797768" y="817984"/>
                  <a:pt x="1905000" y="292359"/>
                  <a:pt x="1894114" y="382555"/>
                </a:cubicBezTo>
                <a:cubicBezTo>
                  <a:pt x="1883228" y="472751"/>
                  <a:pt x="455644" y="1338943"/>
                  <a:pt x="587828" y="1352939"/>
                </a:cubicBezTo>
                <a:cubicBezTo>
                  <a:pt x="720012" y="1366935"/>
                  <a:pt x="2606351" y="429208"/>
                  <a:pt x="2687216" y="466530"/>
                </a:cubicBezTo>
                <a:cubicBezTo>
                  <a:pt x="2768081" y="503852"/>
                  <a:pt x="1054359" y="1506893"/>
                  <a:pt x="1073020" y="1576873"/>
                </a:cubicBezTo>
                <a:cubicBezTo>
                  <a:pt x="1091681" y="1646853"/>
                  <a:pt x="2653003" y="878633"/>
                  <a:pt x="2799183" y="886408"/>
                </a:cubicBezTo>
                <a:cubicBezTo>
                  <a:pt x="2945363" y="894183"/>
                  <a:pt x="1943878" y="1541106"/>
                  <a:pt x="1950098" y="1623526"/>
                </a:cubicBezTo>
                <a:cubicBezTo>
                  <a:pt x="1956319" y="1705946"/>
                  <a:pt x="2712098" y="1370044"/>
                  <a:pt x="2836506" y="1380930"/>
                </a:cubicBezTo>
                <a:cubicBezTo>
                  <a:pt x="2960914" y="1391816"/>
                  <a:pt x="2660780" y="1625082"/>
                  <a:pt x="2696547" y="1688841"/>
                </a:cubicBezTo>
                <a:cubicBezTo>
                  <a:pt x="2732314" y="1752600"/>
                  <a:pt x="2940698" y="1716832"/>
                  <a:pt x="3051110" y="1763485"/>
                </a:cubicBezTo>
                <a:cubicBezTo>
                  <a:pt x="3161522" y="1810138"/>
                  <a:pt x="3260271" y="1889448"/>
                  <a:pt x="3359020" y="1968759"/>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grpSp>
        <p:nvGrpSpPr>
          <p:cNvPr id="65" name="グループ化 86"/>
          <p:cNvGrpSpPr/>
          <p:nvPr/>
        </p:nvGrpSpPr>
        <p:grpSpPr>
          <a:xfrm>
            <a:off x="6308576" y="2401453"/>
            <a:ext cx="2511633" cy="1315579"/>
            <a:chOff x="6380584" y="2348880"/>
            <a:chExt cx="2511633" cy="1315579"/>
          </a:xfrm>
        </p:grpSpPr>
        <p:cxnSp>
          <p:nvCxnSpPr>
            <p:cNvPr id="80" name="直線コネクタ 79"/>
            <p:cNvCxnSpPr/>
            <p:nvPr/>
          </p:nvCxnSpPr>
          <p:spPr>
            <a:xfrm>
              <a:off x="6380584" y="2348880"/>
              <a:ext cx="17918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H="1">
              <a:off x="7884368" y="2348880"/>
              <a:ext cx="271472" cy="13155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V="1">
              <a:off x="7884368" y="3653414"/>
              <a:ext cx="1007849" cy="110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3" name="グループ化 88"/>
          <p:cNvGrpSpPr/>
          <p:nvPr/>
        </p:nvGrpSpPr>
        <p:grpSpPr>
          <a:xfrm>
            <a:off x="6372200" y="3705987"/>
            <a:ext cx="2448009" cy="1019157"/>
            <a:chOff x="6444208" y="3653414"/>
            <a:chExt cx="2448009" cy="1019157"/>
          </a:xfrm>
        </p:grpSpPr>
        <p:cxnSp>
          <p:nvCxnSpPr>
            <p:cNvPr id="84" name="直線コネクタ 83"/>
            <p:cNvCxnSpPr/>
            <p:nvPr/>
          </p:nvCxnSpPr>
          <p:spPr>
            <a:xfrm>
              <a:off x="6444208" y="4672571"/>
              <a:ext cx="1224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H="1">
              <a:off x="7668344" y="3664459"/>
              <a:ext cx="216024" cy="9886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V="1">
              <a:off x="7884368" y="3653414"/>
              <a:ext cx="1007849" cy="110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0" name="グループ化 104"/>
          <p:cNvGrpSpPr/>
          <p:nvPr/>
        </p:nvGrpSpPr>
        <p:grpSpPr>
          <a:xfrm>
            <a:off x="7244051" y="3549486"/>
            <a:ext cx="1576158" cy="178591"/>
            <a:chOff x="7316059" y="3496913"/>
            <a:chExt cx="1576158" cy="178591"/>
          </a:xfrm>
        </p:grpSpPr>
        <p:cxnSp>
          <p:nvCxnSpPr>
            <p:cNvPr id="91" name="直線コネクタ 90"/>
            <p:cNvCxnSpPr/>
            <p:nvPr/>
          </p:nvCxnSpPr>
          <p:spPr>
            <a:xfrm>
              <a:off x="7316059" y="3501008"/>
              <a:ext cx="6001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H="1">
              <a:off x="7884368" y="3496913"/>
              <a:ext cx="31812" cy="1675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flipV="1">
              <a:off x="7884368" y="3664459"/>
              <a:ext cx="1007849" cy="110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95" name="Picture 7" descr="画像(337x218)・拡大画像(574x372)"/>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8384" y="2924944"/>
            <a:ext cx="954705" cy="617584"/>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正方形/長方形 16"/>
          <p:cNvSpPr/>
          <p:nvPr/>
        </p:nvSpPr>
        <p:spPr>
          <a:xfrm>
            <a:off x="4139952" y="1484784"/>
            <a:ext cx="504056" cy="3240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6" name="右矢印 5"/>
          <p:cNvSpPr/>
          <p:nvPr/>
        </p:nvSpPr>
        <p:spPr>
          <a:xfrm>
            <a:off x="4211960" y="2886035"/>
            <a:ext cx="864096" cy="64807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grpSp>
        <p:nvGrpSpPr>
          <p:cNvPr id="47" name="グループ化 86"/>
          <p:cNvGrpSpPr/>
          <p:nvPr/>
        </p:nvGrpSpPr>
        <p:grpSpPr>
          <a:xfrm>
            <a:off x="6300192" y="2420888"/>
            <a:ext cx="2511633" cy="1315579"/>
            <a:chOff x="6380584" y="2348880"/>
            <a:chExt cx="2511633" cy="1315579"/>
          </a:xfrm>
        </p:grpSpPr>
        <p:cxnSp>
          <p:nvCxnSpPr>
            <p:cNvPr id="48" name="直線コネクタ 47"/>
            <p:cNvCxnSpPr/>
            <p:nvPr/>
          </p:nvCxnSpPr>
          <p:spPr>
            <a:xfrm>
              <a:off x="6380584" y="2348880"/>
              <a:ext cx="17918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7884368" y="2348880"/>
              <a:ext cx="271472" cy="13155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7884368" y="3653414"/>
              <a:ext cx="1007849" cy="110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4" name="グループ化 104"/>
          <p:cNvGrpSpPr/>
          <p:nvPr/>
        </p:nvGrpSpPr>
        <p:grpSpPr>
          <a:xfrm>
            <a:off x="7236296" y="3573016"/>
            <a:ext cx="1576158" cy="178591"/>
            <a:chOff x="7316059" y="3496913"/>
            <a:chExt cx="1576158" cy="178591"/>
          </a:xfrm>
        </p:grpSpPr>
        <p:cxnSp>
          <p:nvCxnSpPr>
            <p:cNvPr id="55" name="直線コネクタ 54"/>
            <p:cNvCxnSpPr/>
            <p:nvPr/>
          </p:nvCxnSpPr>
          <p:spPr>
            <a:xfrm>
              <a:off x="7316059" y="3501008"/>
              <a:ext cx="6001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7884368" y="3496913"/>
              <a:ext cx="31812" cy="1675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7884368" y="3664459"/>
              <a:ext cx="1007849" cy="110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9" name="フリーフォーム 58"/>
          <p:cNvSpPr/>
          <p:nvPr/>
        </p:nvSpPr>
        <p:spPr>
          <a:xfrm>
            <a:off x="6444208" y="2916554"/>
            <a:ext cx="1080120" cy="670362"/>
          </a:xfrm>
          <a:custGeom>
            <a:avLst/>
            <a:gdLst>
              <a:gd name="connsiteX0" fmla="*/ 0 w 3359020"/>
              <a:gd name="connsiteY0" fmla="*/ 0 h 1968759"/>
              <a:gd name="connsiteX1" fmla="*/ 401216 w 3359020"/>
              <a:gd name="connsiteY1" fmla="*/ 205273 h 1968759"/>
              <a:gd name="connsiteX2" fmla="*/ 522514 w 3359020"/>
              <a:gd name="connsiteY2" fmla="*/ 401216 h 1968759"/>
              <a:gd name="connsiteX3" fmla="*/ 1026367 w 3359020"/>
              <a:gd name="connsiteY3" fmla="*/ 345232 h 1968759"/>
              <a:gd name="connsiteX4" fmla="*/ 653143 w 3359020"/>
              <a:gd name="connsiteY4" fmla="*/ 811763 h 1968759"/>
              <a:gd name="connsiteX5" fmla="*/ 1894114 w 3359020"/>
              <a:gd name="connsiteY5" fmla="*/ 382555 h 1968759"/>
              <a:gd name="connsiteX6" fmla="*/ 587828 w 3359020"/>
              <a:gd name="connsiteY6" fmla="*/ 1352939 h 1968759"/>
              <a:gd name="connsiteX7" fmla="*/ 2687216 w 3359020"/>
              <a:gd name="connsiteY7" fmla="*/ 466530 h 1968759"/>
              <a:gd name="connsiteX8" fmla="*/ 1073020 w 3359020"/>
              <a:gd name="connsiteY8" fmla="*/ 1576873 h 1968759"/>
              <a:gd name="connsiteX9" fmla="*/ 2799183 w 3359020"/>
              <a:gd name="connsiteY9" fmla="*/ 886408 h 1968759"/>
              <a:gd name="connsiteX10" fmla="*/ 1950098 w 3359020"/>
              <a:gd name="connsiteY10" fmla="*/ 1623526 h 1968759"/>
              <a:gd name="connsiteX11" fmla="*/ 2836506 w 3359020"/>
              <a:gd name="connsiteY11" fmla="*/ 1380930 h 1968759"/>
              <a:gd name="connsiteX12" fmla="*/ 2696547 w 3359020"/>
              <a:gd name="connsiteY12" fmla="*/ 1688841 h 1968759"/>
              <a:gd name="connsiteX13" fmla="*/ 3051110 w 3359020"/>
              <a:gd name="connsiteY13" fmla="*/ 1763485 h 1968759"/>
              <a:gd name="connsiteX14" fmla="*/ 3359020 w 3359020"/>
              <a:gd name="connsiteY14" fmla="*/ 1968759 h 196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9020" h="1968759">
                <a:moveTo>
                  <a:pt x="0" y="0"/>
                </a:moveTo>
                <a:cubicBezTo>
                  <a:pt x="157065" y="69202"/>
                  <a:pt x="314130" y="138404"/>
                  <a:pt x="401216" y="205273"/>
                </a:cubicBezTo>
                <a:cubicBezTo>
                  <a:pt x="488302" y="272142"/>
                  <a:pt x="418322" y="377890"/>
                  <a:pt x="522514" y="401216"/>
                </a:cubicBezTo>
                <a:cubicBezTo>
                  <a:pt x="626706" y="424542"/>
                  <a:pt x="1004596" y="276808"/>
                  <a:pt x="1026367" y="345232"/>
                </a:cubicBezTo>
                <a:cubicBezTo>
                  <a:pt x="1048138" y="413656"/>
                  <a:pt x="508519" y="805543"/>
                  <a:pt x="653143" y="811763"/>
                </a:cubicBezTo>
                <a:cubicBezTo>
                  <a:pt x="797768" y="817984"/>
                  <a:pt x="1905000" y="292359"/>
                  <a:pt x="1894114" y="382555"/>
                </a:cubicBezTo>
                <a:cubicBezTo>
                  <a:pt x="1883228" y="472751"/>
                  <a:pt x="455644" y="1338943"/>
                  <a:pt x="587828" y="1352939"/>
                </a:cubicBezTo>
                <a:cubicBezTo>
                  <a:pt x="720012" y="1366935"/>
                  <a:pt x="2606351" y="429208"/>
                  <a:pt x="2687216" y="466530"/>
                </a:cubicBezTo>
                <a:cubicBezTo>
                  <a:pt x="2768081" y="503852"/>
                  <a:pt x="1054359" y="1506893"/>
                  <a:pt x="1073020" y="1576873"/>
                </a:cubicBezTo>
                <a:cubicBezTo>
                  <a:pt x="1091681" y="1646853"/>
                  <a:pt x="2653003" y="878633"/>
                  <a:pt x="2799183" y="886408"/>
                </a:cubicBezTo>
                <a:cubicBezTo>
                  <a:pt x="2945363" y="894183"/>
                  <a:pt x="1943878" y="1541106"/>
                  <a:pt x="1950098" y="1623526"/>
                </a:cubicBezTo>
                <a:cubicBezTo>
                  <a:pt x="1956319" y="1705946"/>
                  <a:pt x="2712098" y="1370044"/>
                  <a:pt x="2836506" y="1380930"/>
                </a:cubicBezTo>
                <a:cubicBezTo>
                  <a:pt x="2960914" y="1391816"/>
                  <a:pt x="2660780" y="1625082"/>
                  <a:pt x="2696547" y="1688841"/>
                </a:cubicBezTo>
                <a:cubicBezTo>
                  <a:pt x="2732314" y="1752600"/>
                  <a:pt x="2940698" y="1716832"/>
                  <a:pt x="3051110" y="1763485"/>
                </a:cubicBezTo>
                <a:cubicBezTo>
                  <a:pt x="3161522" y="1810138"/>
                  <a:pt x="3260271" y="1889448"/>
                  <a:pt x="3359020" y="1968759"/>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grpSp>
        <p:nvGrpSpPr>
          <p:cNvPr id="60" name="グループ化 104"/>
          <p:cNvGrpSpPr/>
          <p:nvPr/>
        </p:nvGrpSpPr>
        <p:grpSpPr>
          <a:xfrm>
            <a:off x="7236296" y="3573016"/>
            <a:ext cx="1576158" cy="178591"/>
            <a:chOff x="7316059" y="3496913"/>
            <a:chExt cx="1576158" cy="178591"/>
          </a:xfrm>
        </p:grpSpPr>
        <p:cxnSp>
          <p:nvCxnSpPr>
            <p:cNvPr id="61" name="直線コネクタ 60"/>
            <p:cNvCxnSpPr/>
            <p:nvPr/>
          </p:nvCxnSpPr>
          <p:spPr>
            <a:xfrm>
              <a:off x="7316059" y="3501008"/>
              <a:ext cx="6001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a:off x="7884368" y="3496913"/>
              <a:ext cx="31812" cy="1675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7884368" y="3664459"/>
              <a:ext cx="1007849" cy="110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6" name="フリーフォーム 95"/>
          <p:cNvSpPr/>
          <p:nvPr/>
        </p:nvSpPr>
        <p:spPr>
          <a:xfrm>
            <a:off x="5220072" y="4035347"/>
            <a:ext cx="1080120" cy="670362"/>
          </a:xfrm>
          <a:custGeom>
            <a:avLst/>
            <a:gdLst>
              <a:gd name="connsiteX0" fmla="*/ 0 w 3359020"/>
              <a:gd name="connsiteY0" fmla="*/ 0 h 1968759"/>
              <a:gd name="connsiteX1" fmla="*/ 401216 w 3359020"/>
              <a:gd name="connsiteY1" fmla="*/ 205273 h 1968759"/>
              <a:gd name="connsiteX2" fmla="*/ 522514 w 3359020"/>
              <a:gd name="connsiteY2" fmla="*/ 401216 h 1968759"/>
              <a:gd name="connsiteX3" fmla="*/ 1026367 w 3359020"/>
              <a:gd name="connsiteY3" fmla="*/ 345232 h 1968759"/>
              <a:gd name="connsiteX4" fmla="*/ 653143 w 3359020"/>
              <a:gd name="connsiteY4" fmla="*/ 811763 h 1968759"/>
              <a:gd name="connsiteX5" fmla="*/ 1894114 w 3359020"/>
              <a:gd name="connsiteY5" fmla="*/ 382555 h 1968759"/>
              <a:gd name="connsiteX6" fmla="*/ 587828 w 3359020"/>
              <a:gd name="connsiteY6" fmla="*/ 1352939 h 1968759"/>
              <a:gd name="connsiteX7" fmla="*/ 2687216 w 3359020"/>
              <a:gd name="connsiteY7" fmla="*/ 466530 h 1968759"/>
              <a:gd name="connsiteX8" fmla="*/ 1073020 w 3359020"/>
              <a:gd name="connsiteY8" fmla="*/ 1576873 h 1968759"/>
              <a:gd name="connsiteX9" fmla="*/ 2799183 w 3359020"/>
              <a:gd name="connsiteY9" fmla="*/ 886408 h 1968759"/>
              <a:gd name="connsiteX10" fmla="*/ 1950098 w 3359020"/>
              <a:gd name="connsiteY10" fmla="*/ 1623526 h 1968759"/>
              <a:gd name="connsiteX11" fmla="*/ 2836506 w 3359020"/>
              <a:gd name="connsiteY11" fmla="*/ 1380930 h 1968759"/>
              <a:gd name="connsiteX12" fmla="*/ 2696547 w 3359020"/>
              <a:gd name="connsiteY12" fmla="*/ 1688841 h 1968759"/>
              <a:gd name="connsiteX13" fmla="*/ 3051110 w 3359020"/>
              <a:gd name="connsiteY13" fmla="*/ 1763485 h 1968759"/>
              <a:gd name="connsiteX14" fmla="*/ 3359020 w 3359020"/>
              <a:gd name="connsiteY14" fmla="*/ 1968759 h 196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9020" h="1968759">
                <a:moveTo>
                  <a:pt x="0" y="0"/>
                </a:moveTo>
                <a:cubicBezTo>
                  <a:pt x="157065" y="69202"/>
                  <a:pt x="314130" y="138404"/>
                  <a:pt x="401216" y="205273"/>
                </a:cubicBezTo>
                <a:cubicBezTo>
                  <a:pt x="488302" y="272142"/>
                  <a:pt x="418322" y="377890"/>
                  <a:pt x="522514" y="401216"/>
                </a:cubicBezTo>
                <a:cubicBezTo>
                  <a:pt x="626706" y="424542"/>
                  <a:pt x="1004596" y="276808"/>
                  <a:pt x="1026367" y="345232"/>
                </a:cubicBezTo>
                <a:cubicBezTo>
                  <a:pt x="1048138" y="413656"/>
                  <a:pt x="508519" y="805543"/>
                  <a:pt x="653143" y="811763"/>
                </a:cubicBezTo>
                <a:cubicBezTo>
                  <a:pt x="797768" y="817984"/>
                  <a:pt x="1905000" y="292359"/>
                  <a:pt x="1894114" y="382555"/>
                </a:cubicBezTo>
                <a:cubicBezTo>
                  <a:pt x="1883228" y="472751"/>
                  <a:pt x="455644" y="1338943"/>
                  <a:pt x="587828" y="1352939"/>
                </a:cubicBezTo>
                <a:cubicBezTo>
                  <a:pt x="720012" y="1366935"/>
                  <a:pt x="2606351" y="429208"/>
                  <a:pt x="2687216" y="466530"/>
                </a:cubicBezTo>
                <a:cubicBezTo>
                  <a:pt x="2768081" y="503852"/>
                  <a:pt x="1054359" y="1506893"/>
                  <a:pt x="1073020" y="1576873"/>
                </a:cubicBezTo>
                <a:cubicBezTo>
                  <a:pt x="1091681" y="1646853"/>
                  <a:pt x="2653003" y="878633"/>
                  <a:pt x="2799183" y="886408"/>
                </a:cubicBezTo>
                <a:cubicBezTo>
                  <a:pt x="2945363" y="894183"/>
                  <a:pt x="1943878" y="1541106"/>
                  <a:pt x="1950098" y="1623526"/>
                </a:cubicBezTo>
                <a:cubicBezTo>
                  <a:pt x="1956319" y="1705946"/>
                  <a:pt x="2712098" y="1370044"/>
                  <a:pt x="2836506" y="1380930"/>
                </a:cubicBezTo>
                <a:cubicBezTo>
                  <a:pt x="2960914" y="1391816"/>
                  <a:pt x="2660780" y="1625082"/>
                  <a:pt x="2696547" y="1688841"/>
                </a:cubicBezTo>
                <a:cubicBezTo>
                  <a:pt x="2732314" y="1752600"/>
                  <a:pt x="2940698" y="1716832"/>
                  <a:pt x="3051110" y="1763485"/>
                </a:cubicBezTo>
                <a:cubicBezTo>
                  <a:pt x="3161522" y="1810138"/>
                  <a:pt x="3260271" y="1889448"/>
                  <a:pt x="3359020" y="1968759"/>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grpSp>
        <p:nvGrpSpPr>
          <p:cNvPr id="97" name="グループ化 88"/>
          <p:cNvGrpSpPr/>
          <p:nvPr/>
        </p:nvGrpSpPr>
        <p:grpSpPr>
          <a:xfrm>
            <a:off x="6372200" y="3717032"/>
            <a:ext cx="2448009" cy="1019157"/>
            <a:chOff x="6444208" y="3653414"/>
            <a:chExt cx="2448009" cy="1019157"/>
          </a:xfrm>
        </p:grpSpPr>
        <p:cxnSp>
          <p:nvCxnSpPr>
            <p:cNvPr id="98" name="直線コネクタ 97"/>
            <p:cNvCxnSpPr/>
            <p:nvPr/>
          </p:nvCxnSpPr>
          <p:spPr>
            <a:xfrm>
              <a:off x="6444208" y="4672571"/>
              <a:ext cx="1224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H="1">
              <a:off x="7668344" y="3664459"/>
              <a:ext cx="216024" cy="9886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flipV="1">
              <a:off x="7884368" y="3653414"/>
              <a:ext cx="1007849" cy="110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03" name="Picture 7" descr="画像(337x218)・拡大画像(574x372)"/>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8384" y="2924944"/>
            <a:ext cx="954705" cy="617584"/>
          </a:xfrm>
          <a:prstGeom prst="rect">
            <a:avLst/>
          </a:prstGeom>
          <a:noFill/>
          <a:extLst>
            <a:ext uri="{909E8E84-426E-40dd-AFC4-6F175D3DCCD1}">
              <a14:hiddenFill xmlns="" xmlns:a14="http://schemas.microsoft.com/office/drawing/2010/main">
                <a:solidFill>
                  <a:srgbClr val="FFFFFF"/>
                </a:solidFill>
              </a14:hiddenFill>
            </a:ext>
          </a:extLst>
        </p:spPr>
      </p:pic>
      <p:pic>
        <p:nvPicPr>
          <p:cNvPr id="104" name="Picture 7" descr="画像(337x218)・拡大画像(574x372)"/>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8384" y="2924944"/>
            <a:ext cx="954705" cy="617584"/>
          </a:xfrm>
          <a:prstGeom prst="rect">
            <a:avLst/>
          </a:prstGeom>
          <a:noFill/>
          <a:extLst>
            <a:ext uri="{909E8E84-426E-40dd-AFC4-6F175D3DCCD1}">
              <a14:hiddenFill xmlns="" xmlns:a14="http://schemas.microsoft.com/office/drawing/2010/main">
                <a:solidFill>
                  <a:srgbClr val="FFFFFF"/>
                </a:solidFill>
              </a14:hiddenFill>
            </a:ext>
          </a:extLst>
        </p:spPr>
      </p:pic>
      <p:pic>
        <p:nvPicPr>
          <p:cNvPr id="105" name="Picture 7" descr="画像(337x218)・拡大画像(574x372)"/>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8384" y="2924944"/>
            <a:ext cx="954705" cy="617584"/>
          </a:xfrm>
          <a:prstGeom prst="rect">
            <a:avLst/>
          </a:prstGeom>
          <a:noFill/>
          <a:extLst>
            <a:ext uri="{909E8E84-426E-40dd-AFC4-6F175D3DCCD1}">
              <a14:hiddenFill xmlns="" xmlns:a14="http://schemas.microsoft.com/office/drawing/2010/main">
                <a:solidFill>
                  <a:srgbClr val="FFFFFF"/>
                </a:solidFill>
              </a14:hiddenFill>
            </a:ext>
          </a:extLst>
        </p:spPr>
      </p:pic>
      <p:pic>
        <p:nvPicPr>
          <p:cNvPr id="106" name="Picture 7" descr="画像(337x218)・拡大画像(574x372)"/>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8384" y="2924944"/>
            <a:ext cx="954705" cy="617584"/>
          </a:xfrm>
          <a:prstGeom prst="rect">
            <a:avLst/>
          </a:prstGeom>
          <a:noFill/>
          <a:extLst>
            <a:ext uri="{909E8E84-426E-40dd-AFC4-6F175D3DCCD1}">
              <a14:hiddenFill xmlns="" xmlns:a14="http://schemas.microsoft.com/office/drawing/2010/main">
                <a:solidFill>
                  <a:srgbClr val="FFFFFF"/>
                </a:solidFill>
              </a14:hiddenFill>
            </a:ext>
          </a:extLst>
        </p:spPr>
      </p:pic>
      <p:pic>
        <p:nvPicPr>
          <p:cNvPr id="107" name="Picture 7" descr="画像(337x218)・拡大画像(574x372)"/>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8384" y="2924944"/>
            <a:ext cx="954705" cy="61758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9" name="グループ化 51"/>
          <p:cNvGrpSpPr/>
          <p:nvPr/>
        </p:nvGrpSpPr>
        <p:grpSpPr>
          <a:xfrm rot="20310906">
            <a:off x="2443535" y="3354212"/>
            <a:ext cx="581066" cy="1070177"/>
            <a:chOff x="4179112" y="4131802"/>
            <a:chExt cx="760458" cy="945751"/>
          </a:xfrm>
          <a:blipFill>
            <a:blip r:embed="rId8"/>
            <a:tile tx="0" ty="0" sx="100000" sy="100000" flip="none" algn="tl"/>
          </a:blipFill>
        </p:grpSpPr>
        <p:sp>
          <p:nvSpPr>
            <p:cNvPr id="94" name="左矢印 93"/>
            <p:cNvSpPr/>
            <p:nvPr/>
          </p:nvSpPr>
          <p:spPr>
            <a:xfrm rot="17429496">
              <a:off x="3946494" y="4494595"/>
              <a:ext cx="815576" cy="350339"/>
            </a:xfrm>
            <a:prstGeom prst="leftArrow">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srgbClr val="00B0F0"/>
                </a:solidFill>
              </a:endParaRPr>
            </a:p>
          </p:txBody>
        </p:sp>
        <p:sp>
          <p:nvSpPr>
            <p:cNvPr id="99" name="アーチ 98"/>
            <p:cNvSpPr/>
            <p:nvPr/>
          </p:nvSpPr>
          <p:spPr>
            <a:xfrm rot="836008">
              <a:off x="4400710" y="4131802"/>
              <a:ext cx="538860" cy="635922"/>
            </a:xfrm>
            <a:prstGeom prst="blockArc">
              <a:avLst>
                <a:gd name="adj1" fmla="val 10800000"/>
                <a:gd name="adj2" fmla="val 81259"/>
                <a:gd name="adj3" fmla="val 29582"/>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srgbClr val="00B0F0"/>
                </a:solidFill>
              </a:endParaRPr>
            </a:p>
          </p:txBody>
        </p:sp>
      </p:grpSp>
      <p:sp>
        <p:nvSpPr>
          <p:cNvPr id="102" name="フリーフォーム 101"/>
          <p:cNvSpPr/>
          <p:nvPr/>
        </p:nvSpPr>
        <p:spPr>
          <a:xfrm>
            <a:off x="5076056" y="1556792"/>
            <a:ext cx="1080120" cy="670362"/>
          </a:xfrm>
          <a:custGeom>
            <a:avLst/>
            <a:gdLst>
              <a:gd name="connsiteX0" fmla="*/ 0 w 3359020"/>
              <a:gd name="connsiteY0" fmla="*/ 0 h 1968759"/>
              <a:gd name="connsiteX1" fmla="*/ 401216 w 3359020"/>
              <a:gd name="connsiteY1" fmla="*/ 205273 h 1968759"/>
              <a:gd name="connsiteX2" fmla="*/ 522514 w 3359020"/>
              <a:gd name="connsiteY2" fmla="*/ 401216 h 1968759"/>
              <a:gd name="connsiteX3" fmla="*/ 1026367 w 3359020"/>
              <a:gd name="connsiteY3" fmla="*/ 345232 h 1968759"/>
              <a:gd name="connsiteX4" fmla="*/ 653143 w 3359020"/>
              <a:gd name="connsiteY4" fmla="*/ 811763 h 1968759"/>
              <a:gd name="connsiteX5" fmla="*/ 1894114 w 3359020"/>
              <a:gd name="connsiteY5" fmla="*/ 382555 h 1968759"/>
              <a:gd name="connsiteX6" fmla="*/ 587828 w 3359020"/>
              <a:gd name="connsiteY6" fmla="*/ 1352939 h 1968759"/>
              <a:gd name="connsiteX7" fmla="*/ 2687216 w 3359020"/>
              <a:gd name="connsiteY7" fmla="*/ 466530 h 1968759"/>
              <a:gd name="connsiteX8" fmla="*/ 1073020 w 3359020"/>
              <a:gd name="connsiteY8" fmla="*/ 1576873 h 1968759"/>
              <a:gd name="connsiteX9" fmla="*/ 2799183 w 3359020"/>
              <a:gd name="connsiteY9" fmla="*/ 886408 h 1968759"/>
              <a:gd name="connsiteX10" fmla="*/ 1950098 w 3359020"/>
              <a:gd name="connsiteY10" fmla="*/ 1623526 h 1968759"/>
              <a:gd name="connsiteX11" fmla="*/ 2836506 w 3359020"/>
              <a:gd name="connsiteY11" fmla="*/ 1380930 h 1968759"/>
              <a:gd name="connsiteX12" fmla="*/ 2696547 w 3359020"/>
              <a:gd name="connsiteY12" fmla="*/ 1688841 h 1968759"/>
              <a:gd name="connsiteX13" fmla="*/ 3051110 w 3359020"/>
              <a:gd name="connsiteY13" fmla="*/ 1763485 h 1968759"/>
              <a:gd name="connsiteX14" fmla="*/ 3359020 w 3359020"/>
              <a:gd name="connsiteY14" fmla="*/ 1968759 h 196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9020" h="1968759">
                <a:moveTo>
                  <a:pt x="0" y="0"/>
                </a:moveTo>
                <a:cubicBezTo>
                  <a:pt x="157065" y="69202"/>
                  <a:pt x="314130" y="138404"/>
                  <a:pt x="401216" y="205273"/>
                </a:cubicBezTo>
                <a:cubicBezTo>
                  <a:pt x="488302" y="272142"/>
                  <a:pt x="418322" y="377890"/>
                  <a:pt x="522514" y="401216"/>
                </a:cubicBezTo>
                <a:cubicBezTo>
                  <a:pt x="626706" y="424542"/>
                  <a:pt x="1004596" y="276808"/>
                  <a:pt x="1026367" y="345232"/>
                </a:cubicBezTo>
                <a:cubicBezTo>
                  <a:pt x="1048138" y="413656"/>
                  <a:pt x="508519" y="805543"/>
                  <a:pt x="653143" y="811763"/>
                </a:cubicBezTo>
                <a:cubicBezTo>
                  <a:pt x="797768" y="817984"/>
                  <a:pt x="1905000" y="292359"/>
                  <a:pt x="1894114" y="382555"/>
                </a:cubicBezTo>
                <a:cubicBezTo>
                  <a:pt x="1883228" y="472751"/>
                  <a:pt x="455644" y="1338943"/>
                  <a:pt x="587828" y="1352939"/>
                </a:cubicBezTo>
                <a:cubicBezTo>
                  <a:pt x="720012" y="1366935"/>
                  <a:pt x="2606351" y="429208"/>
                  <a:pt x="2687216" y="466530"/>
                </a:cubicBezTo>
                <a:cubicBezTo>
                  <a:pt x="2768081" y="503852"/>
                  <a:pt x="1054359" y="1506893"/>
                  <a:pt x="1073020" y="1576873"/>
                </a:cubicBezTo>
                <a:cubicBezTo>
                  <a:pt x="1091681" y="1646853"/>
                  <a:pt x="2653003" y="878633"/>
                  <a:pt x="2799183" y="886408"/>
                </a:cubicBezTo>
                <a:cubicBezTo>
                  <a:pt x="2945363" y="894183"/>
                  <a:pt x="1943878" y="1541106"/>
                  <a:pt x="1950098" y="1623526"/>
                </a:cubicBezTo>
                <a:cubicBezTo>
                  <a:pt x="1956319" y="1705946"/>
                  <a:pt x="2712098" y="1370044"/>
                  <a:pt x="2836506" y="1380930"/>
                </a:cubicBezTo>
                <a:cubicBezTo>
                  <a:pt x="2960914" y="1391816"/>
                  <a:pt x="2660780" y="1625082"/>
                  <a:pt x="2696547" y="1688841"/>
                </a:cubicBezTo>
                <a:cubicBezTo>
                  <a:pt x="2732314" y="1752600"/>
                  <a:pt x="2940698" y="1716832"/>
                  <a:pt x="3051110" y="1763485"/>
                </a:cubicBezTo>
                <a:cubicBezTo>
                  <a:pt x="3161522" y="1810138"/>
                  <a:pt x="3260271" y="1889448"/>
                  <a:pt x="3359020" y="1968759"/>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08" name="フリーフォーム 107"/>
          <p:cNvSpPr/>
          <p:nvPr/>
        </p:nvSpPr>
        <p:spPr>
          <a:xfrm>
            <a:off x="5076056" y="1556792"/>
            <a:ext cx="1080120" cy="670362"/>
          </a:xfrm>
          <a:custGeom>
            <a:avLst/>
            <a:gdLst>
              <a:gd name="connsiteX0" fmla="*/ 0 w 3359020"/>
              <a:gd name="connsiteY0" fmla="*/ 0 h 1968759"/>
              <a:gd name="connsiteX1" fmla="*/ 401216 w 3359020"/>
              <a:gd name="connsiteY1" fmla="*/ 205273 h 1968759"/>
              <a:gd name="connsiteX2" fmla="*/ 522514 w 3359020"/>
              <a:gd name="connsiteY2" fmla="*/ 401216 h 1968759"/>
              <a:gd name="connsiteX3" fmla="*/ 1026367 w 3359020"/>
              <a:gd name="connsiteY3" fmla="*/ 345232 h 1968759"/>
              <a:gd name="connsiteX4" fmla="*/ 653143 w 3359020"/>
              <a:gd name="connsiteY4" fmla="*/ 811763 h 1968759"/>
              <a:gd name="connsiteX5" fmla="*/ 1894114 w 3359020"/>
              <a:gd name="connsiteY5" fmla="*/ 382555 h 1968759"/>
              <a:gd name="connsiteX6" fmla="*/ 587828 w 3359020"/>
              <a:gd name="connsiteY6" fmla="*/ 1352939 h 1968759"/>
              <a:gd name="connsiteX7" fmla="*/ 2687216 w 3359020"/>
              <a:gd name="connsiteY7" fmla="*/ 466530 h 1968759"/>
              <a:gd name="connsiteX8" fmla="*/ 1073020 w 3359020"/>
              <a:gd name="connsiteY8" fmla="*/ 1576873 h 1968759"/>
              <a:gd name="connsiteX9" fmla="*/ 2799183 w 3359020"/>
              <a:gd name="connsiteY9" fmla="*/ 886408 h 1968759"/>
              <a:gd name="connsiteX10" fmla="*/ 1950098 w 3359020"/>
              <a:gd name="connsiteY10" fmla="*/ 1623526 h 1968759"/>
              <a:gd name="connsiteX11" fmla="*/ 2836506 w 3359020"/>
              <a:gd name="connsiteY11" fmla="*/ 1380930 h 1968759"/>
              <a:gd name="connsiteX12" fmla="*/ 2696547 w 3359020"/>
              <a:gd name="connsiteY12" fmla="*/ 1688841 h 1968759"/>
              <a:gd name="connsiteX13" fmla="*/ 3051110 w 3359020"/>
              <a:gd name="connsiteY13" fmla="*/ 1763485 h 1968759"/>
              <a:gd name="connsiteX14" fmla="*/ 3359020 w 3359020"/>
              <a:gd name="connsiteY14" fmla="*/ 1968759 h 196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9020" h="1968759">
                <a:moveTo>
                  <a:pt x="0" y="0"/>
                </a:moveTo>
                <a:cubicBezTo>
                  <a:pt x="157065" y="69202"/>
                  <a:pt x="314130" y="138404"/>
                  <a:pt x="401216" y="205273"/>
                </a:cubicBezTo>
                <a:cubicBezTo>
                  <a:pt x="488302" y="272142"/>
                  <a:pt x="418322" y="377890"/>
                  <a:pt x="522514" y="401216"/>
                </a:cubicBezTo>
                <a:cubicBezTo>
                  <a:pt x="626706" y="424542"/>
                  <a:pt x="1004596" y="276808"/>
                  <a:pt x="1026367" y="345232"/>
                </a:cubicBezTo>
                <a:cubicBezTo>
                  <a:pt x="1048138" y="413656"/>
                  <a:pt x="508519" y="805543"/>
                  <a:pt x="653143" y="811763"/>
                </a:cubicBezTo>
                <a:cubicBezTo>
                  <a:pt x="797768" y="817984"/>
                  <a:pt x="1905000" y="292359"/>
                  <a:pt x="1894114" y="382555"/>
                </a:cubicBezTo>
                <a:cubicBezTo>
                  <a:pt x="1883228" y="472751"/>
                  <a:pt x="455644" y="1338943"/>
                  <a:pt x="587828" y="1352939"/>
                </a:cubicBezTo>
                <a:cubicBezTo>
                  <a:pt x="720012" y="1366935"/>
                  <a:pt x="2606351" y="429208"/>
                  <a:pt x="2687216" y="466530"/>
                </a:cubicBezTo>
                <a:cubicBezTo>
                  <a:pt x="2768081" y="503852"/>
                  <a:pt x="1054359" y="1506893"/>
                  <a:pt x="1073020" y="1576873"/>
                </a:cubicBezTo>
                <a:cubicBezTo>
                  <a:pt x="1091681" y="1646853"/>
                  <a:pt x="2653003" y="878633"/>
                  <a:pt x="2799183" y="886408"/>
                </a:cubicBezTo>
                <a:cubicBezTo>
                  <a:pt x="2945363" y="894183"/>
                  <a:pt x="1943878" y="1541106"/>
                  <a:pt x="1950098" y="1623526"/>
                </a:cubicBezTo>
                <a:cubicBezTo>
                  <a:pt x="1956319" y="1705946"/>
                  <a:pt x="2712098" y="1370044"/>
                  <a:pt x="2836506" y="1380930"/>
                </a:cubicBezTo>
                <a:cubicBezTo>
                  <a:pt x="2960914" y="1391816"/>
                  <a:pt x="2660780" y="1625082"/>
                  <a:pt x="2696547" y="1688841"/>
                </a:cubicBezTo>
                <a:cubicBezTo>
                  <a:pt x="2732314" y="1752600"/>
                  <a:pt x="2940698" y="1716832"/>
                  <a:pt x="3051110" y="1763485"/>
                </a:cubicBezTo>
                <a:cubicBezTo>
                  <a:pt x="3161522" y="1810138"/>
                  <a:pt x="3260271" y="1889448"/>
                  <a:pt x="3359020" y="1968759"/>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0" name="スライド番号プレースホルダー 9"/>
          <p:cNvSpPr>
            <a:spLocks noGrp="1"/>
          </p:cNvSpPr>
          <p:nvPr>
            <p:ph type="sldNum" sz="quarter" idx="12"/>
          </p:nvPr>
        </p:nvSpPr>
        <p:spPr/>
        <p:txBody>
          <a:bodyPr/>
          <a:lstStyle/>
          <a:p>
            <a:fld id="{ECAF45DA-F6FB-F746-B51F-E7336F6AA741}" type="slidenum">
              <a:rPr kumimoji="1" lang="ja-JP" altLang="en-US" smtClean="0"/>
              <a:t>8</a:t>
            </a:fld>
            <a:endParaRPr kumimoji="1" lang="ja-JP" altLang="en-US"/>
          </a:p>
        </p:txBody>
      </p:sp>
    </p:spTree>
    <p:extLst>
      <p:ext uri="{BB962C8B-B14F-4D97-AF65-F5344CB8AC3E}">
        <p14:creationId xmlns:p14="http://schemas.microsoft.com/office/powerpoint/2010/main" val="242727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p:stCondLst>
                                    <p:cond delay="0"/>
                                  </p:stCondLst>
                                  <p:childTnLst>
                                    <p:animScale>
                                      <p:cBhvr>
                                        <p:cTn id="6" dur="500" fill="hold"/>
                                        <p:tgtEl>
                                          <p:spTgt spid="89"/>
                                        </p:tgtEl>
                                      </p:cBhvr>
                                      <p:by x="100000" y="11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2" presetClass="entr" presetSubtype="9"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additive="base">
                                        <p:cTn id="19" dur="500" fill="hold"/>
                                        <p:tgtEl>
                                          <p:spTgt spid="108"/>
                                        </p:tgtEl>
                                        <p:attrNameLst>
                                          <p:attrName>ppt_x</p:attrName>
                                        </p:attrNameLst>
                                      </p:cBhvr>
                                      <p:tavLst>
                                        <p:tav tm="0">
                                          <p:val>
                                            <p:strVal val="0-#ppt_w/2"/>
                                          </p:val>
                                        </p:tav>
                                        <p:tav tm="100000">
                                          <p:val>
                                            <p:strVal val="#ppt_x"/>
                                          </p:val>
                                        </p:tav>
                                      </p:tavLst>
                                    </p:anim>
                                    <p:anim calcmode="lin" valueType="num">
                                      <p:cBhvr additive="base">
                                        <p:cTn id="20" dur="500" fill="hold"/>
                                        <p:tgtEl>
                                          <p:spTgt spid="10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1" presetClass="emph" presetSubtype="0" fill="hold" grpId="1" nodeType="afterEffect">
                                  <p:stCondLst>
                                    <p:cond delay="0"/>
                                  </p:stCondLst>
                                  <p:childTnLst>
                                    <p:animClr clrSpc="hsl" dir="cw">
                                      <p:cBhvr override="childStyle">
                                        <p:cTn id="23" dur="500" fill="hold"/>
                                        <p:tgtEl>
                                          <p:spTgt spid="108"/>
                                        </p:tgtEl>
                                        <p:attrNameLst>
                                          <p:attrName>style.color</p:attrName>
                                        </p:attrNameLst>
                                      </p:cBhvr>
                                      <p:by>
                                        <p:hsl h="7200000" s="0" l="0"/>
                                      </p:by>
                                    </p:animClr>
                                    <p:animClr clrSpc="hsl" dir="cw">
                                      <p:cBhvr>
                                        <p:cTn id="24" dur="500" fill="hold"/>
                                        <p:tgtEl>
                                          <p:spTgt spid="108"/>
                                        </p:tgtEl>
                                        <p:attrNameLst>
                                          <p:attrName>fillcolor</p:attrName>
                                        </p:attrNameLst>
                                      </p:cBhvr>
                                      <p:by>
                                        <p:hsl h="7200000" s="0" l="0"/>
                                      </p:by>
                                    </p:animClr>
                                    <p:animClr clrSpc="hsl" dir="cw">
                                      <p:cBhvr>
                                        <p:cTn id="25" dur="500" fill="hold"/>
                                        <p:tgtEl>
                                          <p:spTgt spid="108"/>
                                        </p:tgtEl>
                                        <p:attrNameLst>
                                          <p:attrName>stroke.color</p:attrName>
                                        </p:attrNameLst>
                                      </p:cBhvr>
                                      <p:by>
                                        <p:hsl h="7200000" s="0" l="0"/>
                                      </p:by>
                                    </p:animClr>
                                    <p:set>
                                      <p:cBhvr>
                                        <p:cTn id="26" dur="500" fill="hold"/>
                                        <p:tgtEl>
                                          <p:spTgt spid="108"/>
                                        </p:tgtEl>
                                        <p:attrNameLst>
                                          <p:attrName>fill.type</p:attrName>
                                        </p:attrNameLst>
                                      </p:cBhvr>
                                      <p:to>
                                        <p:strVal val="solid"/>
                                      </p:to>
                                    </p:set>
                                  </p:childTnLst>
                                </p:cTn>
                              </p:par>
                              <p:par>
                                <p:cTn id="27" presetID="10" presetClass="exit" presetSubtype="0" fill="hold" grpId="2" nodeType="withEffect">
                                  <p:stCondLst>
                                    <p:cond delay="0"/>
                                  </p:stCondLst>
                                  <p:childTnLst>
                                    <p:animEffect transition="out" filter="fade">
                                      <p:cBhvr>
                                        <p:cTn id="28" dur="500"/>
                                        <p:tgtEl>
                                          <p:spTgt spid="108"/>
                                        </p:tgtEl>
                                      </p:cBhvr>
                                    </p:animEffect>
                                    <p:set>
                                      <p:cBhvr>
                                        <p:cTn id="29" dur="1" fill="hold">
                                          <p:stCondLst>
                                            <p:cond delay="499"/>
                                          </p:stCondLst>
                                        </p:cTn>
                                        <p:tgtEl>
                                          <p:spTgt spid="10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par>
                                <p:cTn id="33" presetID="53" presetClass="entr" presetSubtype="16" fill="hold" nodeType="withEffect">
                                  <p:stCondLst>
                                    <p:cond delay="0"/>
                                  </p:stCondLst>
                                  <p:childTnLst>
                                    <p:set>
                                      <p:cBhvr>
                                        <p:cTn id="34" dur="1" fill="hold">
                                          <p:stCondLst>
                                            <p:cond delay="0"/>
                                          </p:stCondLst>
                                        </p:cTn>
                                        <p:tgtEl>
                                          <p:spTgt spid="103"/>
                                        </p:tgtEl>
                                        <p:attrNameLst>
                                          <p:attrName>style.visibility</p:attrName>
                                        </p:attrNameLst>
                                      </p:cBhvr>
                                      <p:to>
                                        <p:strVal val="visible"/>
                                      </p:to>
                                    </p:set>
                                    <p:anim calcmode="lin" valueType="num">
                                      <p:cBhvr>
                                        <p:cTn id="35" dur="500" fill="hold"/>
                                        <p:tgtEl>
                                          <p:spTgt spid="103"/>
                                        </p:tgtEl>
                                        <p:attrNameLst>
                                          <p:attrName>ppt_w</p:attrName>
                                        </p:attrNameLst>
                                      </p:cBhvr>
                                      <p:tavLst>
                                        <p:tav tm="0">
                                          <p:val>
                                            <p:fltVal val="0"/>
                                          </p:val>
                                        </p:tav>
                                        <p:tav tm="100000">
                                          <p:val>
                                            <p:strVal val="#ppt_w"/>
                                          </p:val>
                                        </p:tav>
                                      </p:tavLst>
                                    </p:anim>
                                    <p:anim calcmode="lin" valueType="num">
                                      <p:cBhvr>
                                        <p:cTn id="36" dur="500" fill="hold"/>
                                        <p:tgtEl>
                                          <p:spTgt spid="103"/>
                                        </p:tgtEl>
                                        <p:attrNameLst>
                                          <p:attrName>ppt_h</p:attrName>
                                        </p:attrNameLst>
                                      </p:cBhvr>
                                      <p:tavLst>
                                        <p:tav tm="0">
                                          <p:val>
                                            <p:fltVal val="0"/>
                                          </p:val>
                                        </p:tav>
                                        <p:tav tm="100000">
                                          <p:val>
                                            <p:strVal val="#ppt_h"/>
                                          </p:val>
                                        </p:tav>
                                      </p:tavLst>
                                    </p:anim>
                                    <p:animEffect transition="in" filter="fade">
                                      <p:cBhvr>
                                        <p:cTn id="37" dur="500"/>
                                        <p:tgtEl>
                                          <p:spTgt spid="103"/>
                                        </p:tgtEl>
                                      </p:cBhvr>
                                    </p:animEffect>
                                  </p:childTnLst>
                                </p:cTn>
                              </p:par>
                            </p:childTnLst>
                          </p:cTn>
                        </p:par>
                        <p:par>
                          <p:cTn id="38" fill="hold">
                            <p:stCondLst>
                              <p:cond delay="1000"/>
                            </p:stCondLst>
                            <p:childTnLst>
                              <p:par>
                                <p:cTn id="39" presetID="10" presetClass="exit" presetSubtype="0" fill="hold" nodeType="afterEffect">
                                  <p:stCondLst>
                                    <p:cond delay="0"/>
                                  </p:stCondLst>
                                  <p:childTnLst>
                                    <p:animEffect transition="out" filter="fade">
                                      <p:cBhvr>
                                        <p:cTn id="40" dur="500"/>
                                        <p:tgtEl>
                                          <p:spTgt spid="65"/>
                                        </p:tgtEl>
                                      </p:cBhvr>
                                    </p:animEffect>
                                    <p:set>
                                      <p:cBhvr>
                                        <p:cTn id="41" dur="1" fill="hold">
                                          <p:stCondLst>
                                            <p:cond delay="499"/>
                                          </p:stCondLst>
                                        </p:cTn>
                                        <p:tgtEl>
                                          <p:spTgt spid="65"/>
                                        </p:tgtEl>
                                        <p:attrNameLst>
                                          <p:attrName>style.visibility</p:attrName>
                                        </p:attrNameLst>
                                      </p:cBhvr>
                                      <p:to>
                                        <p:strVal val="hidden"/>
                                      </p:to>
                                    </p:set>
                                  </p:childTnLst>
                                </p:cTn>
                              </p:par>
                            </p:childTnLst>
                          </p:cTn>
                        </p:par>
                        <p:par>
                          <p:cTn id="42" fill="hold">
                            <p:stCondLst>
                              <p:cond delay="1500"/>
                            </p:stCondLst>
                            <p:childTnLst>
                              <p:par>
                                <p:cTn id="43" presetID="2" presetClass="exit" presetSubtype="2" fill="hold" nodeType="afterEffect">
                                  <p:stCondLst>
                                    <p:cond delay="0"/>
                                  </p:stCondLst>
                                  <p:childTnLst>
                                    <p:anim calcmode="lin" valueType="num">
                                      <p:cBhvr additive="base">
                                        <p:cTn id="44" dur="500"/>
                                        <p:tgtEl>
                                          <p:spTgt spid="103"/>
                                        </p:tgtEl>
                                        <p:attrNameLst>
                                          <p:attrName>ppt_x</p:attrName>
                                        </p:attrNameLst>
                                      </p:cBhvr>
                                      <p:tavLst>
                                        <p:tav tm="0">
                                          <p:val>
                                            <p:strVal val="ppt_x"/>
                                          </p:val>
                                        </p:tav>
                                        <p:tav tm="100000">
                                          <p:val>
                                            <p:strVal val="1+ppt_w/2"/>
                                          </p:val>
                                        </p:tav>
                                      </p:tavLst>
                                    </p:anim>
                                    <p:anim calcmode="lin" valueType="num">
                                      <p:cBhvr additive="base">
                                        <p:cTn id="45" dur="500"/>
                                        <p:tgtEl>
                                          <p:spTgt spid="103"/>
                                        </p:tgtEl>
                                        <p:attrNameLst>
                                          <p:attrName>ppt_y</p:attrName>
                                        </p:attrNameLst>
                                      </p:cBhvr>
                                      <p:tavLst>
                                        <p:tav tm="0">
                                          <p:val>
                                            <p:strVal val="ppt_y"/>
                                          </p:val>
                                        </p:tav>
                                        <p:tav tm="100000">
                                          <p:val>
                                            <p:strVal val="ppt_y"/>
                                          </p:val>
                                        </p:tav>
                                      </p:tavLst>
                                    </p:anim>
                                    <p:set>
                                      <p:cBhvr>
                                        <p:cTn id="46" dur="1" fill="hold">
                                          <p:stCondLst>
                                            <p:cond delay="499"/>
                                          </p:stCondLst>
                                        </p:cTn>
                                        <p:tgtEl>
                                          <p:spTgt spid="103"/>
                                        </p:tgtEl>
                                        <p:attrNameLst>
                                          <p:attrName>style.visibility</p:attrName>
                                        </p:attrNameLst>
                                      </p:cBhvr>
                                      <p:to>
                                        <p:strVal val="hidden"/>
                                      </p:to>
                                    </p:set>
                                  </p:childTnLst>
                                </p:cTn>
                              </p:par>
                              <p:par>
                                <p:cTn id="47" presetID="2" presetClass="entr" presetSubtype="9"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0-#ppt_w/2"/>
                                          </p:val>
                                        </p:tav>
                                        <p:tav tm="100000">
                                          <p:val>
                                            <p:strVal val="#ppt_x"/>
                                          </p:val>
                                        </p:tav>
                                      </p:tavLst>
                                    </p:anim>
                                    <p:anim calcmode="lin" valueType="num">
                                      <p:cBhvr additive="base">
                                        <p:cTn id="50" dur="500" fill="hold"/>
                                        <p:tgtEl>
                                          <p:spTgt spid="63"/>
                                        </p:tgtEl>
                                        <p:attrNameLst>
                                          <p:attrName>ppt_y</p:attrName>
                                        </p:attrNameLst>
                                      </p:cBhvr>
                                      <p:tavLst>
                                        <p:tav tm="0">
                                          <p:val>
                                            <p:strVal val="0-#ppt_h/2"/>
                                          </p:val>
                                        </p:tav>
                                        <p:tav tm="100000">
                                          <p:val>
                                            <p:strVal val="#ppt_y"/>
                                          </p:val>
                                        </p:tav>
                                      </p:tavLst>
                                    </p:anim>
                                  </p:childTnLst>
                                </p:cTn>
                              </p:par>
                            </p:childTnLst>
                          </p:cTn>
                        </p:par>
                        <p:par>
                          <p:cTn id="51" fill="hold">
                            <p:stCondLst>
                              <p:cond delay="2000"/>
                            </p:stCondLst>
                            <p:childTnLst>
                              <p:par>
                                <p:cTn id="52" presetID="21" presetClass="emph" presetSubtype="0" fill="hold" grpId="1" nodeType="afterEffect">
                                  <p:stCondLst>
                                    <p:cond delay="0"/>
                                  </p:stCondLst>
                                  <p:childTnLst>
                                    <p:animClr clrSpc="hsl" dir="cw">
                                      <p:cBhvr override="childStyle">
                                        <p:cTn id="53" dur="500" fill="hold"/>
                                        <p:tgtEl>
                                          <p:spTgt spid="63"/>
                                        </p:tgtEl>
                                        <p:attrNameLst>
                                          <p:attrName>style.color</p:attrName>
                                        </p:attrNameLst>
                                      </p:cBhvr>
                                      <p:by>
                                        <p:hsl h="7200000" s="0" l="0"/>
                                      </p:by>
                                    </p:animClr>
                                    <p:animClr clrSpc="hsl" dir="cw">
                                      <p:cBhvr>
                                        <p:cTn id="54" dur="500" fill="hold"/>
                                        <p:tgtEl>
                                          <p:spTgt spid="63"/>
                                        </p:tgtEl>
                                        <p:attrNameLst>
                                          <p:attrName>fillcolor</p:attrName>
                                        </p:attrNameLst>
                                      </p:cBhvr>
                                      <p:by>
                                        <p:hsl h="7200000" s="0" l="0"/>
                                      </p:by>
                                    </p:animClr>
                                    <p:animClr clrSpc="hsl" dir="cw">
                                      <p:cBhvr>
                                        <p:cTn id="55" dur="500" fill="hold"/>
                                        <p:tgtEl>
                                          <p:spTgt spid="63"/>
                                        </p:tgtEl>
                                        <p:attrNameLst>
                                          <p:attrName>stroke.color</p:attrName>
                                        </p:attrNameLst>
                                      </p:cBhvr>
                                      <p:by>
                                        <p:hsl h="7200000" s="0" l="0"/>
                                      </p:by>
                                    </p:animClr>
                                    <p:set>
                                      <p:cBhvr>
                                        <p:cTn id="56" dur="500" fill="hold"/>
                                        <p:tgtEl>
                                          <p:spTgt spid="63"/>
                                        </p:tgtEl>
                                        <p:attrNameLst>
                                          <p:attrName>fill.type</p:attrName>
                                        </p:attrNameLst>
                                      </p:cBhvr>
                                      <p:to>
                                        <p:strVal val="solid"/>
                                      </p:to>
                                    </p:set>
                                  </p:childTnLst>
                                </p:cTn>
                              </p:par>
                              <p:par>
                                <p:cTn id="57" presetID="10" presetClass="exit" presetSubtype="0" fill="hold" grpId="2" nodeType="withEffect">
                                  <p:stCondLst>
                                    <p:cond delay="0"/>
                                  </p:stCondLst>
                                  <p:childTnLst>
                                    <p:animEffect transition="out" filter="fade">
                                      <p:cBhvr>
                                        <p:cTn id="58" dur="500"/>
                                        <p:tgtEl>
                                          <p:spTgt spid="63"/>
                                        </p:tgtEl>
                                      </p:cBhvr>
                                    </p:animEffect>
                                    <p:set>
                                      <p:cBhvr>
                                        <p:cTn id="59" dur="1" fill="hold">
                                          <p:stCondLst>
                                            <p:cond delay="499"/>
                                          </p:stCondLst>
                                        </p:cTn>
                                        <p:tgtEl>
                                          <p:spTgt spid="63"/>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53" presetClass="entr" presetSubtype="16"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anim calcmode="lin" valueType="num">
                                      <p:cBhvr>
                                        <p:cTn id="65" dur="500" fill="hold"/>
                                        <p:tgtEl>
                                          <p:spTgt spid="95"/>
                                        </p:tgtEl>
                                        <p:attrNameLst>
                                          <p:attrName>ppt_w</p:attrName>
                                        </p:attrNameLst>
                                      </p:cBhvr>
                                      <p:tavLst>
                                        <p:tav tm="0">
                                          <p:val>
                                            <p:fltVal val="0"/>
                                          </p:val>
                                        </p:tav>
                                        <p:tav tm="100000">
                                          <p:val>
                                            <p:strVal val="#ppt_w"/>
                                          </p:val>
                                        </p:tav>
                                      </p:tavLst>
                                    </p:anim>
                                    <p:anim calcmode="lin" valueType="num">
                                      <p:cBhvr>
                                        <p:cTn id="66" dur="500" fill="hold"/>
                                        <p:tgtEl>
                                          <p:spTgt spid="95"/>
                                        </p:tgtEl>
                                        <p:attrNameLst>
                                          <p:attrName>ppt_h</p:attrName>
                                        </p:attrNameLst>
                                      </p:cBhvr>
                                      <p:tavLst>
                                        <p:tav tm="0">
                                          <p:val>
                                            <p:fltVal val="0"/>
                                          </p:val>
                                        </p:tav>
                                        <p:tav tm="100000">
                                          <p:val>
                                            <p:strVal val="#ppt_h"/>
                                          </p:val>
                                        </p:tav>
                                      </p:tavLst>
                                    </p:anim>
                                    <p:animEffect transition="in" filter="fade">
                                      <p:cBhvr>
                                        <p:cTn id="67" dur="500"/>
                                        <p:tgtEl>
                                          <p:spTgt spid="95"/>
                                        </p:tgtEl>
                                      </p:cBhvr>
                                    </p:animEffect>
                                  </p:childTnLst>
                                </p:cTn>
                              </p:par>
                            </p:childTnLst>
                          </p:cTn>
                        </p:par>
                        <p:par>
                          <p:cTn id="68" fill="hold">
                            <p:stCondLst>
                              <p:cond delay="2500"/>
                            </p:stCondLst>
                            <p:childTnLst>
                              <p:par>
                                <p:cTn id="69" presetID="10" presetClass="exit" presetSubtype="0" fill="hold" nodeType="afterEffect">
                                  <p:stCondLst>
                                    <p:cond delay="0"/>
                                  </p:stCondLst>
                                  <p:childTnLst>
                                    <p:animEffect transition="out" filter="fade">
                                      <p:cBhvr>
                                        <p:cTn id="70" dur="500"/>
                                        <p:tgtEl>
                                          <p:spTgt spid="83"/>
                                        </p:tgtEl>
                                      </p:cBhvr>
                                    </p:animEffect>
                                    <p:set>
                                      <p:cBhvr>
                                        <p:cTn id="71" dur="1" fill="hold">
                                          <p:stCondLst>
                                            <p:cond delay="499"/>
                                          </p:stCondLst>
                                        </p:cTn>
                                        <p:tgtEl>
                                          <p:spTgt spid="83"/>
                                        </p:tgtEl>
                                        <p:attrNameLst>
                                          <p:attrName>style.visibility</p:attrName>
                                        </p:attrNameLst>
                                      </p:cBhvr>
                                      <p:to>
                                        <p:strVal val="hidden"/>
                                      </p:to>
                                    </p:set>
                                  </p:childTnLst>
                                </p:cTn>
                              </p:par>
                            </p:childTnLst>
                          </p:cTn>
                        </p:par>
                        <p:par>
                          <p:cTn id="72" fill="hold">
                            <p:stCondLst>
                              <p:cond delay="3000"/>
                            </p:stCondLst>
                            <p:childTnLst>
                              <p:par>
                                <p:cTn id="73" presetID="2" presetClass="exit" presetSubtype="2" fill="hold" nodeType="afterEffect">
                                  <p:stCondLst>
                                    <p:cond delay="0"/>
                                  </p:stCondLst>
                                  <p:childTnLst>
                                    <p:anim calcmode="lin" valueType="num">
                                      <p:cBhvr additive="base">
                                        <p:cTn id="74" dur="500"/>
                                        <p:tgtEl>
                                          <p:spTgt spid="95"/>
                                        </p:tgtEl>
                                        <p:attrNameLst>
                                          <p:attrName>ppt_x</p:attrName>
                                        </p:attrNameLst>
                                      </p:cBhvr>
                                      <p:tavLst>
                                        <p:tav tm="0">
                                          <p:val>
                                            <p:strVal val="ppt_x"/>
                                          </p:val>
                                        </p:tav>
                                        <p:tav tm="100000">
                                          <p:val>
                                            <p:strVal val="1+ppt_w/2"/>
                                          </p:val>
                                        </p:tav>
                                      </p:tavLst>
                                    </p:anim>
                                    <p:anim calcmode="lin" valueType="num">
                                      <p:cBhvr additive="base">
                                        <p:cTn id="75" dur="500"/>
                                        <p:tgtEl>
                                          <p:spTgt spid="95"/>
                                        </p:tgtEl>
                                        <p:attrNameLst>
                                          <p:attrName>ppt_y</p:attrName>
                                        </p:attrNameLst>
                                      </p:cBhvr>
                                      <p:tavLst>
                                        <p:tav tm="0">
                                          <p:val>
                                            <p:strVal val="ppt_y"/>
                                          </p:val>
                                        </p:tav>
                                        <p:tav tm="100000">
                                          <p:val>
                                            <p:strVal val="ppt_y"/>
                                          </p:val>
                                        </p:tav>
                                      </p:tavLst>
                                    </p:anim>
                                    <p:set>
                                      <p:cBhvr>
                                        <p:cTn id="76" dur="1" fill="hold">
                                          <p:stCondLst>
                                            <p:cond delay="499"/>
                                          </p:stCondLst>
                                        </p:cTn>
                                        <p:tgtEl>
                                          <p:spTgt spid="95"/>
                                        </p:tgtEl>
                                        <p:attrNameLst>
                                          <p:attrName>style.visibility</p:attrName>
                                        </p:attrNameLst>
                                      </p:cBhvr>
                                      <p:to>
                                        <p:strVal val="hidden"/>
                                      </p:to>
                                    </p:set>
                                  </p:childTnLst>
                                </p:cTn>
                              </p:par>
                              <p:par>
                                <p:cTn id="77" presetID="2" presetClass="entr" presetSubtype="9"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additive="base">
                                        <p:cTn id="79" dur="500" fill="hold"/>
                                        <p:tgtEl>
                                          <p:spTgt spid="64"/>
                                        </p:tgtEl>
                                        <p:attrNameLst>
                                          <p:attrName>ppt_x</p:attrName>
                                        </p:attrNameLst>
                                      </p:cBhvr>
                                      <p:tavLst>
                                        <p:tav tm="0">
                                          <p:val>
                                            <p:strVal val="0-#ppt_w/2"/>
                                          </p:val>
                                        </p:tav>
                                        <p:tav tm="100000">
                                          <p:val>
                                            <p:strVal val="#ppt_x"/>
                                          </p:val>
                                        </p:tav>
                                      </p:tavLst>
                                    </p:anim>
                                    <p:anim calcmode="lin" valueType="num">
                                      <p:cBhvr additive="base">
                                        <p:cTn id="80" dur="500" fill="hold"/>
                                        <p:tgtEl>
                                          <p:spTgt spid="64"/>
                                        </p:tgtEl>
                                        <p:attrNameLst>
                                          <p:attrName>ppt_y</p:attrName>
                                        </p:attrNameLst>
                                      </p:cBhvr>
                                      <p:tavLst>
                                        <p:tav tm="0">
                                          <p:val>
                                            <p:strVal val="0-#ppt_h/2"/>
                                          </p:val>
                                        </p:tav>
                                        <p:tav tm="100000">
                                          <p:val>
                                            <p:strVal val="#ppt_y"/>
                                          </p:val>
                                        </p:tav>
                                      </p:tavLst>
                                    </p:anim>
                                  </p:childTnLst>
                                </p:cTn>
                              </p:par>
                            </p:childTnLst>
                          </p:cTn>
                        </p:par>
                        <p:par>
                          <p:cTn id="81" fill="hold">
                            <p:stCondLst>
                              <p:cond delay="3500"/>
                            </p:stCondLst>
                            <p:childTnLst>
                              <p:par>
                                <p:cTn id="82" presetID="21" presetClass="emph" presetSubtype="0" fill="hold" grpId="1" nodeType="afterEffect">
                                  <p:stCondLst>
                                    <p:cond delay="0"/>
                                  </p:stCondLst>
                                  <p:childTnLst>
                                    <p:animClr clrSpc="hsl" dir="cw">
                                      <p:cBhvr override="childStyle">
                                        <p:cTn id="83" dur="500" fill="hold"/>
                                        <p:tgtEl>
                                          <p:spTgt spid="64"/>
                                        </p:tgtEl>
                                        <p:attrNameLst>
                                          <p:attrName>style.color</p:attrName>
                                        </p:attrNameLst>
                                      </p:cBhvr>
                                      <p:by>
                                        <p:hsl h="7200000" s="0" l="0"/>
                                      </p:by>
                                    </p:animClr>
                                    <p:animClr clrSpc="hsl" dir="cw">
                                      <p:cBhvr>
                                        <p:cTn id="84" dur="500" fill="hold"/>
                                        <p:tgtEl>
                                          <p:spTgt spid="64"/>
                                        </p:tgtEl>
                                        <p:attrNameLst>
                                          <p:attrName>fillcolor</p:attrName>
                                        </p:attrNameLst>
                                      </p:cBhvr>
                                      <p:by>
                                        <p:hsl h="7200000" s="0" l="0"/>
                                      </p:by>
                                    </p:animClr>
                                    <p:animClr clrSpc="hsl" dir="cw">
                                      <p:cBhvr>
                                        <p:cTn id="85" dur="500" fill="hold"/>
                                        <p:tgtEl>
                                          <p:spTgt spid="64"/>
                                        </p:tgtEl>
                                        <p:attrNameLst>
                                          <p:attrName>stroke.color</p:attrName>
                                        </p:attrNameLst>
                                      </p:cBhvr>
                                      <p:by>
                                        <p:hsl h="7200000" s="0" l="0"/>
                                      </p:by>
                                    </p:animClr>
                                    <p:set>
                                      <p:cBhvr>
                                        <p:cTn id="86" dur="500" fill="hold"/>
                                        <p:tgtEl>
                                          <p:spTgt spid="64"/>
                                        </p:tgtEl>
                                        <p:attrNameLst>
                                          <p:attrName>fill.type</p:attrName>
                                        </p:attrNameLst>
                                      </p:cBhvr>
                                      <p:to>
                                        <p:strVal val="solid"/>
                                      </p:to>
                                    </p:set>
                                  </p:childTnLst>
                                </p:cTn>
                              </p:par>
                              <p:par>
                                <p:cTn id="87" presetID="10" presetClass="exit" presetSubtype="0" fill="hold" grpId="2" nodeType="withEffect">
                                  <p:stCondLst>
                                    <p:cond delay="0"/>
                                  </p:stCondLst>
                                  <p:childTnLst>
                                    <p:animEffect transition="out" filter="fade">
                                      <p:cBhvr>
                                        <p:cTn id="88" dur="500"/>
                                        <p:tgtEl>
                                          <p:spTgt spid="64"/>
                                        </p:tgtEl>
                                      </p:cBhvr>
                                    </p:animEffect>
                                    <p:set>
                                      <p:cBhvr>
                                        <p:cTn id="89" dur="1" fill="hold">
                                          <p:stCondLst>
                                            <p:cond delay="499"/>
                                          </p:stCondLst>
                                        </p:cTn>
                                        <p:tgtEl>
                                          <p:spTgt spid="64"/>
                                        </p:tgtEl>
                                        <p:attrNameLst>
                                          <p:attrName>style.visibility</p:attrName>
                                        </p:attrNameLst>
                                      </p:cBhvr>
                                      <p:to>
                                        <p:strVal val="hidden"/>
                                      </p:to>
                                    </p:set>
                                  </p:childTnLst>
                                </p:cTn>
                              </p:par>
                              <p:par>
                                <p:cTn id="90" presetID="10" presetClass="entr" presetSubtype="0" fill="hold" nodeType="withEffect">
                                  <p:stCondLst>
                                    <p:cond delay="0"/>
                                  </p:stCondLst>
                                  <p:childTnLst>
                                    <p:set>
                                      <p:cBhvr>
                                        <p:cTn id="91" dur="1" fill="hold">
                                          <p:stCondLst>
                                            <p:cond delay="0"/>
                                          </p:stCondLst>
                                        </p:cTn>
                                        <p:tgtEl>
                                          <p:spTgt spid="90"/>
                                        </p:tgtEl>
                                        <p:attrNameLst>
                                          <p:attrName>style.visibility</p:attrName>
                                        </p:attrNameLst>
                                      </p:cBhvr>
                                      <p:to>
                                        <p:strVal val="visible"/>
                                      </p:to>
                                    </p:set>
                                    <p:animEffect transition="in" filter="fade">
                                      <p:cBhvr>
                                        <p:cTn id="92" dur="500"/>
                                        <p:tgtEl>
                                          <p:spTgt spid="90"/>
                                        </p:tgtEl>
                                      </p:cBhvr>
                                    </p:animEffect>
                                  </p:childTnLst>
                                </p:cTn>
                              </p:par>
                              <p:par>
                                <p:cTn id="93" presetID="53" presetClass="entr" presetSubtype="16" fill="hold" nodeType="withEffect">
                                  <p:stCondLst>
                                    <p:cond delay="0"/>
                                  </p:stCondLst>
                                  <p:childTnLst>
                                    <p:set>
                                      <p:cBhvr>
                                        <p:cTn id="94" dur="1" fill="hold">
                                          <p:stCondLst>
                                            <p:cond delay="0"/>
                                          </p:stCondLst>
                                        </p:cTn>
                                        <p:tgtEl>
                                          <p:spTgt spid="104"/>
                                        </p:tgtEl>
                                        <p:attrNameLst>
                                          <p:attrName>style.visibility</p:attrName>
                                        </p:attrNameLst>
                                      </p:cBhvr>
                                      <p:to>
                                        <p:strVal val="visible"/>
                                      </p:to>
                                    </p:set>
                                    <p:anim calcmode="lin" valueType="num">
                                      <p:cBhvr>
                                        <p:cTn id="95" dur="500" fill="hold"/>
                                        <p:tgtEl>
                                          <p:spTgt spid="104"/>
                                        </p:tgtEl>
                                        <p:attrNameLst>
                                          <p:attrName>ppt_w</p:attrName>
                                        </p:attrNameLst>
                                      </p:cBhvr>
                                      <p:tavLst>
                                        <p:tav tm="0">
                                          <p:val>
                                            <p:fltVal val="0"/>
                                          </p:val>
                                        </p:tav>
                                        <p:tav tm="100000">
                                          <p:val>
                                            <p:strVal val="#ppt_w"/>
                                          </p:val>
                                        </p:tav>
                                      </p:tavLst>
                                    </p:anim>
                                    <p:anim calcmode="lin" valueType="num">
                                      <p:cBhvr>
                                        <p:cTn id="96" dur="500" fill="hold"/>
                                        <p:tgtEl>
                                          <p:spTgt spid="104"/>
                                        </p:tgtEl>
                                        <p:attrNameLst>
                                          <p:attrName>ppt_h</p:attrName>
                                        </p:attrNameLst>
                                      </p:cBhvr>
                                      <p:tavLst>
                                        <p:tav tm="0">
                                          <p:val>
                                            <p:fltVal val="0"/>
                                          </p:val>
                                        </p:tav>
                                        <p:tav tm="100000">
                                          <p:val>
                                            <p:strVal val="#ppt_h"/>
                                          </p:val>
                                        </p:tav>
                                      </p:tavLst>
                                    </p:anim>
                                    <p:animEffect transition="in" filter="fade">
                                      <p:cBhvr>
                                        <p:cTn id="97" dur="500"/>
                                        <p:tgtEl>
                                          <p:spTgt spid="104"/>
                                        </p:tgtEl>
                                      </p:cBhvr>
                                    </p:animEffect>
                                  </p:childTnLst>
                                </p:cTn>
                              </p:par>
                            </p:childTnLst>
                          </p:cTn>
                        </p:par>
                        <p:par>
                          <p:cTn id="98" fill="hold">
                            <p:stCondLst>
                              <p:cond delay="4000"/>
                            </p:stCondLst>
                            <p:childTnLst>
                              <p:par>
                                <p:cTn id="99" presetID="10" presetClass="exit" presetSubtype="0" fill="hold" nodeType="afterEffect">
                                  <p:stCondLst>
                                    <p:cond delay="0"/>
                                  </p:stCondLst>
                                  <p:childTnLst>
                                    <p:animEffect transition="out" filter="fade">
                                      <p:cBhvr>
                                        <p:cTn id="100" dur="500"/>
                                        <p:tgtEl>
                                          <p:spTgt spid="90"/>
                                        </p:tgtEl>
                                      </p:cBhvr>
                                    </p:animEffect>
                                    <p:set>
                                      <p:cBhvr>
                                        <p:cTn id="101" dur="1" fill="hold">
                                          <p:stCondLst>
                                            <p:cond delay="499"/>
                                          </p:stCondLst>
                                        </p:cTn>
                                        <p:tgtEl>
                                          <p:spTgt spid="90"/>
                                        </p:tgtEl>
                                        <p:attrNameLst>
                                          <p:attrName>style.visibility</p:attrName>
                                        </p:attrNameLst>
                                      </p:cBhvr>
                                      <p:to>
                                        <p:strVal val="hidden"/>
                                      </p:to>
                                    </p:set>
                                  </p:childTnLst>
                                </p:cTn>
                              </p:par>
                            </p:childTnLst>
                          </p:cTn>
                        </p:par>
                        <p:par>
                          <p:cTn id="102" fill="hold">
                            <p:stCondLst>
                              <p:cond delay="4500"/>
                            </p:stCondLst>
                            <p:childTnLst>
                              <p:par>
                                <p:cTn id="103" presetID="2" presetClass="exit" presetSubtype="2" fill="hold" nodeType="afterEffect">
                                  <p:stCondLst>
                                    <p:cond delay="0"/>
                                  </p:stCondLst>
                                  <p:childTnLst>
                                    <p:anim calcmode="lin" valueType="num">
                                      <p:cBhvr additive="base">
                                        <p:cTn id="104" dur="500"/>
                                        <p:tgtEl>
                                          <p:spTgt spid="104"/>
                                        </p:tgtEl>
                                        <p:attrNameLst>
                                          <p:attrName>ppt_x</p:attrName>
                                        </p:attrNameLst>
                                      </p:cBhvr>
                                      <p:tavLst>
                                        <p:tav tm="0">
                                          <p:val>
                                            <p:strVal val="ppt_x"/>
                                          </p:val>
                                        </p:tav>
                                        <p:tav tm="100000">
                                          <p:val>
                                            <p:strVal val="1+ppt_w/2"/>
                                          </p:val>
                                        </p:tav>
                                      </p:tavLst>
                                    </p:anim>
                                    <p:anim calcmode="lin" valueType="num">
                                      <p:cBhvr additive="base">
                                        <p:cTn id="105" dur="500"/>
                                        <p:tgtEl>
                                          <p:spTgt spid="104"/>
                                        </p:tgtEl>
                                        <p:attrNameLst>
                                          <p:attrName>ppt_y</p:attrName>
                                        </p:attrNameLst>
                                      </p:cBhvr>
                                      <p:tavLst>
                                        <p:tav tm="0">
                                          <p:val>
                                            <p:strVal val="ppt_y"/>
                                          </p:val>
                                        </p:tav>
                                        <p:tav tm="100000">
                                          <p:val>
                                            <p:strVal val="ppt_y"/>
                                          </p:val>
                                        </p:tav>
                                      </p:tavLst>
                                    </p:anim>
                                    <p:set>
                                      <p:cBhvr>
                                        <p:cTn id="106" dur="1" fill="hold">
                                          <p:stCondLst>
                                            <p:cond delay="499"/>
                                          </p:stCondLst>
                                        </p:cTn>
                                        <p:tgtEl>
                                          <p:spTgt spid="104"/>
                                        </p:tgtEl>
                                        <p:attrNameLst>
                                          <p:attrName>style.visibility</p:attrName>
                                        </p:attrNameLst>
                                      </p:cBhvr>
                                      <p:to>
                                        <p:strVal val="hidden"/>
                                      </p:to>
                                    </p:set>
                                  </p:childTnLst>
                                </p:cTn>
                              </p:par>
                              <p:par>
                                <p:cTn id="107" presetID="2" presetClass="entr" presetSubtype="9" fill="hold" grpId="0" nodeType="withEffect">
                                  <p:stCondLst>
                                    <p:cond delay="0"/>
                                  </p:stCondLst>
                                  <p:childTnLst>
                                    <p:set>
                                      <p:cBhvr>
                                        <p:cTn id="108" dur="1" fill="hold">
                                          <p:stCondLst>
                                            <p:cond delay="0"/>
                                          </p:stCondLst>
                                        </p:cTn>
                                        <p:tgtEl>
                                          <p:spTgt spid="102"/>
                                        </p:tgtEl>
                                        <p:attrNameLst>
                                          <p:attrName>style.visibility</p:attrName>
                                        </p:attrNameLst>
                                      </p:cBhvr>
                                      <p:to>
                                        <p:strVal val="visible"/>
                                      </p:to>
                                    </p:set>
                                    <p:anim calcmode="lin" valueType="num">
                                      <p:cBhvr additive="base">
                                        <p:cTn id="109" dur="500" fill="hold"/>
                                        <p:tgtEl>
                                          <p:spTgt spid="102"/>
                                        </p:tgtEl>
                                        <p:attrNameLst>
                                          <p:attrName>ppt_x</p:attrName>
                                        </p:attrNameLst>
                                      </p:cBhvr>
                                      <p:tavLst>
                                        <p:tav tm="0">
                                          <p:val>
                                            <p:strVal val="0-#ppt_w/2"/>
                                          </p:val>
                                        </p:tav>
                                        <p:tav tm="100000">
                                          <p:val>
                                            <p:strVal val="#ppt_x"/>
                                          </p:val>
                                        </p:tav>
                                      </p:tavLst>
                                    </p:anim>
                                    <p:anim calcmode="lin" valueType="num">
                                      <p:cBhvr additive="base">
                                        <p:cTn id="110" dur="500" fill="hold"/>
                                        <p:tgtEl>
                                          <p:spTgt spid="102"/>
                                        </p:tgtEl>
                                        <p:attrNameLst>
                                          <p:attrName>ppt_y</p:attrName>
                                        </p:attrNameLst>
                                      </p:cBhvr>
                                      <p:tavLst>
                                        <p:tav tm="0">
                                          <p:val>
                                            <p:strVal val="0-#ppt_h/2"/>
                                          </p:val>
                                        </p:tav>
                                        <p:tav tm="100000">
                                          <p:val>
                                            <p:strVal val="#ppt_y"/>
                                          </p:val>
                                        </p:tav>
                                      </p:tavLst>
                                    </p:anim>
                                  </p:childTnLst>
                                </p:cTn>
                              </p:par>
                            </p:childTnLst>
                          </p:cTn>
                        </p:par>
                        <p:par>
                          <p:cTn id="111" fill="hold">
                            <p:stCondLst>
                              <p:cond delay="5000"/>
                            </p:stCondLst>
                            <p:childTnLst>
                              <p:par>
                                <p:cTn id="112" presetID="21" presetClass="emph" presetSubtype="0" fill="hold" grpId="1" nodeType="afterEffect">
                                  <p:stCondLst>
                                    <p:cond delay="0"/>
                                  </p:stCondLst>
                                  <p:childTnLst>
                                    <p:animClr clrSpc="hsl" dir="cw">
                                      <p:cBhvr override="childStyle">
                                        <p:cTn id="113" dur="500" fill="hold"/>
                                        <p:tgtEl>
                                          <p:spTgt spid="102"/>
                                        </p:tgtEl>
                                        <p:attrNameLst>
                                          <p:attrName>style.color</p:attrName>
                                        </p:attrNameLst>
                                      </p:cBhvr>
                                      <p:by>
                                        <p:hsl h="7200000" s="0" l="0"/>
                                      </p:by>
                                    </p:animClr>
                                    <p:animClr clrSpc="hsl" dir="cw">
                                      <p:cBhvr>
                                        <p:cTn id="114" dur="500" fill="hold"/>
                                        <p:tgtEl>
                                          <p:spTgt spid="102"/>
                                        </p:tgtEl>
                                        <p:attrNameLst>
                                          <p:attrName>fillcolor</p:attrName>
                                        </p:attrNameLst>
                                      </p:cBhvr>
                                      <p:by>
                                        <p:hsl h="7200000" s="0" l="0"/>
                                      </p:by>
                                    </p:animClr>
                                    <p:animClr clrSpc="hsl" dir="cw">
                                      <p:cBhvr>
                                        <p:cTn id="115" dur="500" fill="hold"/>
                                        <p:tgtEl>
                                          <p:spTgt spid="102"/>
                                        </p:tgtEl>
                                        <p:attrNameLst>
                                          <p:attrName>stroke.color</p:attrName>
                                        </p:attrNameLst>
                                      </p:cBhvr>
                                      <p:by>
                                        <p:hsl h="7200000" s="0" l="0"/>
                                      </p:by>
                                    </p:animClr>
                                    <p:set>
                                      <p:cBhvr>
                                        <p:cTn id="116" dur="500" fill="hold"/>
                                        <p:tgtEl>
                                          <p:spTgt spid="102"/>
                                        </p:tgtEl>
                                        <p:attrNameLst>
                                          <p:attrName>fill.type</p:attrName>
                                        </p:attrNameLst>
                                      </p:cBhvr>
                                      <p:to>
                                        <p:strVal val="solid"/>
                                      </p:to>
                                    </p:set>
                                  </p:childTnLst>
                                </p:cTn>
                              </p:par>
                              <p:par>
                                <p:cTn id="117" presetID="10" presetClass="exit" presetSubtype="0" fill="hold" grpId="2" nodeType="withEffect">
                                  <p:stCondLst>
                                    <p:cond delay="0"/>
                                  </p:stCondLst>
                                  <p:childTnLst>
                                    <p:animEffect transition="out" filter="fade">
                                      <p:cBhvr>
                                        <p:cTn id="118" dur="500"/>
                                        <p:tgtEl>
                                          <p:spTgt spid="102"/>
                                        </p:tgtEl>
                                      </p:cBhvr>
                                    </p:animEffect>
                                    <p:set>
                                      <p:cBhvr>
                                        <p:cTn id="119" dur="1" fill="hold">
                                          <p:stCondLst>
                                            <p:cond delay="499"/>
                                          </p:stCondLst>
                                        </p:cTn>
                                        <p:tgtEl>
                                          <p:spTgt spid="102"/>
                                        </p:tgtEl>
                                        <p:attrNameLst>
                                          <p:attrName>style.visibility</p:attrName>
                                        </p:attrNameLst>
                                      </p:cBhvr>
                                      <p:to>
                                        <p:strVal val="hidden"/>
                                      </p:to>
                                    </p:set>
                                  </p:childTnLst>
                                </p:cTn>
                              </p:par>
                              <p:par>
                                <p:cTn id="120" presetID="10" presetClass="entr" presetSubtype="0" fill="hold" nodeType="with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500"/>
                                        <p:tgtEl>
                                          <p:spTgt spid="47"/>
                                        </p:tgtEl>
                                      </p:cBhvr>
                                    </p:animEffect>
                                  </p:childTnLst>
                                </p:cTn>
                              </p:par>
                              <p:par>
                                <p:cTn id="123" presetID="53" presetClass="entr" presetSubtype="16" fill="hold" nodeType="withEffect">
                                  <p:stCondLst>
                                    <p:cond delay="0"/>
                                  </p:stCondLst>
                                  <p:childTnLst>
                                    <p:set>
                                      <p:cBhvr>
                                        <p:cTn id="124" dur="1" fill="hold">
                                          <p:stCondLst>
                                            <p:cond delay="0"/>
                                          </p:stCondLst>
                                        </p:cTn>
                                        <p:tgtEl>
                                          <p:spTgt spid="105"/>
                                        </p:tgtEl>
                                        <p:attrNameLst>
                                          <p:attrName>style.visibility</p:attrName>
                                        </p:attrNameLst>
                                      </p:cBhvr>
                                      <p:to>
                                        <p:strVal val="visible"/>
                                      </p:to>
                                    </p:set>
                                    <p:anim calcmode="lin" valueType="num">
                                      <p:cBhvr>
                                        <p:cTn id="125" dur="500" fill="hold"/>
                                        <p:tgtEl>
                                          <p:spTgt spid="105"/>
                                        </p:tgtEl>
                                        <p:attrNameLst>
                                          <p:attrName>ppt_w</p:attrName>
                                        </p:attrNameLst>
                                      </p:cBhvr>
                                      <p:tavLst>
                                        <p:tav tm="0">
                                          <p:val>
                                            <p:fltVal val="0"/>
                                          </p:val>
                                        </p:tav>
                                        <p:tav tm="100000">
                                          <p:val>
                                            <p:strVal val="#ppt_w"/>
                                          </p:val>
                                        </p:tav>
                                      </p:tavLst>
                                    </p:anim>
                                    <p:anim calcmode="lin" valueType="num">
                                      <p:cBhvr>
                                        <p:cTn id="126" dur="500" fill="hold"/>
                                        <p:tgtEl>
                                          <p:spTgt spid="105"/>
                                        </p:tgtEl>
                                        <p:attrNameLst>
                                          <p:attrName>ppt_h</p:attrName>
                                        </p:attrNameLst>
                                      </p:cBhvr>
                                      <p:tavLst>
                                        <p:tav tm="0">
                                          <p:val>
                                            <p:fltVal val="0"/>
                                          </p:val>
                                        </p:tav>
                                        <p:tav tm="100000">
                                          <p:val>
                                            <p:strVal val="#ppt_h"/>
                                          </p:val>
                                        </p:tav>
                                      </p:tavLst>
                                    </p:anim>
                                    <p:animEffect transition="in" filter="fade">
                                      <p:cBhvr>
                                        <p:cTn id="127" dur="500"/>
                                        <p:tgtEl>
                                          <p:spTgt spid="105"/>
                                        </p:tgtEl>
                                      </p:cBhvr>
                                    </p:animEffect>
                                  </p:childTnLst>
                                </p:cTn>
                              </p:par>
                            </p:childTnLst>
                          </p:cTn>
                        </p:par>
                        <p:par>
                          <p:cTn id="128" fill="hold">
                            <p:stCondLst>
                              <p:cond delay="5500"/>
                            </p:stCondLst>
                            <p:childTnLst>
                              <p:par>
                                <p:cTn id="129" presetID="10" presetClass="exit" presetSubtype="0" fill="hold" nodeType="afterEffect">
                                  <p:stCondLst>
                                    <p:cond delay="0"/>
                                  </p:stCondLst>
                                  <p:childTnLst>
                                    <p:animEffect transition="out" filter="fade">
                                      <p:cBhvr>
                                        <p:cTn id="130" dur="500"/>
                                        <p:tgtEl>
                                          <p:spTgt spid="47"/>
                                        </p:tgtEl>
                                      </p:cBhvr>
                                    </p:animEffect>
                                    <p:set>
                                      <p:cBhvr>
                                        <p:cTn id="131" dur="1" fill="hold">
                                          <p:stCondLst>
                                            <p:cond delay="499"/>
                                          </p:stCondLst>
                                        </p:cTn>
                                        <p:tgtEl>
                                          <p:spTgt spid="47"/>
                                        </p:tgtEl>
                                        <p:attrNameLst>
                                          <p:attrName>style.visibility</p:attrName>
                                        </p:attrNameLst>
                                      </p:cBhvr>
                                      <p:to>
                                        <p:strVal val="hidden"/>
                                      </p:to>
                                    </p:set>
                                  </p:childTnLst>
                                </p:cTn>
                              </p:par>
                            </p:childTnLst>
                          </p:cTn>
                        </p:par>
                        <p:par>
                          <p:cTn id="132" fill="hold">
                            <p:stCondLst>
                              <p:cond delay="6000"/>
                            </p:stCondLst>
                            <p:childTnLst>
                              <p:par>
                                <p:cTn id="133" presetID="2" presetClass="exit" presetSubtype="2" fill="hold" nodeType="afterEffect">
                                  <p:stCondLst>
                                    <p:cond delay="0"/>
                                  </p:stCondLst>
                                  <p:childTnLst>
                                    <p:anim calcmode="lin" valueType="num">
                                      <p:cBhvr additive="base">
                                        <p:cTn id="134" dur="500"/>
                                        <p:tgtEl>
                                          <p:spTgt spid="105"/>
                                        </p:tgtEl>
                                        <p:attrNameLst>
                                          <p:attrName>ppt_x</p:attrName>
                                        </p:attrNameLst>
                                      </p:cBhvr>
                                      <p:tavLst>
                                        <p:tav tm="0">
                                          <p:val>
                                            <p:strVal val="ppt_x"/>
                                          </p:val>
                                        </p:tav>
                                        <p:tav tm="100000">
                                          <p:val>
                                            <p:strVal val="1+ppt_w/2"/>
                                          </p:val>
                                        </p:tav>
                                      </p:tavLst>
                                    </p:anim>
                                    <p:anim calcmode="lin" valueType="num">
                                      <p:cBhvr additive="base">
                                        <p:cTn id="135" dur="500"/>
                                        <p:tgtEl>
                                          <p:spTgt spid="105"/>
                                        </p:tgtEl>
                                        <p:attrNameLst>
                                          <p:attrName>ppt_y</p:attrName>
                                        </p:attrNameLst>
                                      </p:cBhvr>
                                      <p:tavLst>
                                        <p:tav tm="0">
                                          <p:val>
                                            <p:strVal val="ppt_y"/>
                                          </p:val>
                                        </p:tav>
                                        <p:tav tm="100000">
                                          <p:val>
                                            <p:strVal val="ppt_y"/>
                                          </p:val>
                                        </p:tav>
                                      </p:tavLst>
                                    </p:anim>
                                    <p:set>
                                      <p:cBhvr>
                                        <p:cTn id="136" dur="1" fill="hold">
                                          <p:stCondLst>
                                            <p:cond delay="499"/>
                                          </p:stCondLst>
                                        </p:cTn>
                                        <p:tgtEl>
                                          <p:spTgt spid="105"/>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fade">
                                      <p:cBhvr>
                                        <p:cTn id="139" dur="500"/>
                                        <p:tgtEl>
                                          <p:spTgt spid="54"/>
                                        </p:tgtEl>
                                      </p:cBhvr>
                                    </p:animEffect>
                                  </p:childTnLst>
                                </p:cTn>
                              </p:par>
                              <p:par>
                                <p:cTn id="140" presetID="10" presetClass="exit" presetSubtype="0" fill="hold" nodeType="withEffect">
                                  <p:stCondLst>
                                    <p:cond delay="0"/>
                                  </p:stCondLst>
                                  <p:childTnLst>
                                    <p:animEffect transition="out" filter="fade">
                                      <p:cBhvr>
                                        <p:cTn id="141" dur="500"/>
                                        <p:tgtEl>
                                          <p:spTgt spid="54"/>
                                        </p:tgtEl>
                                      </p:cBhvr>
                                    </p:animEffect>
                                    <p:set>
                                      <p:cBhvr>
                                        <p:cTn id="142" dur="1" fill="hold">
                                          <p:stCondLst>
                                            <p:cond delay="499"/>
                                          </p:stCondLst>
                                        </p:cTn>
                                        <p:tgtEl>
                                          <p:spTgt spid="54"/>
                                        </p:tgtEl>
                                        <p:attrNameLst>
                                          <p:attrName>style.visibility</p:attrName>
                                        </p:attrNameLst>
                                      </p:cBhvr>
                                      <p:to>
                                        <p:strVal val="hidden"/>
                                      </p:to>
                                    </p:set>
                                  </p:childTnLst>
                                </p:cTn>
                              </p:par>
                              <p:par>
                                <p:cTn id="143" presetID="2" presetClass="entr" presetSubtype="9" fill="hold" grpId="0" nodeType="withEffect">
                                  <p:stCondLst>
                                    <p:cond delay="0"/>
                                  </p:stCondLst>
                                  <p:childTnLst>
                                    <p:set>
                                      <p:cBhvr>
                                        <p:cTn id="144" dur="1" fill="hold">
                                          <p:stCondLst>
                                            <p:cond delay="0"/>
                                          </p:stCondLst>
                                        </p:cTn>
                                        <p:tgtEl>
                                          <p:spTgt spid="59"/>
                                        </p:tgtEl>
                                        <p:attrNameLst>
                                          <p:attrName>style.visibility</p:attrName>
                                        </p:attrNameLst>
                                      </p:cBhvr>
                                      <p:to>
                                        <p:strVal val="visible"/>
                                      </p:to>
                                    </p:set>
                                    <p:anim calcmode="lin" valueType="num">
                                      <p:cBhvr additive="base">
                                        <p:cTn id="145" dur="500" fill="hold"/>
                                        <p:tgtEl>
                                          <p:spTgt spid="59"/>
                                        </p:tgtEl>
                                        <p:attrNameLst>
                                          <p:attrName>ppt_x</p:attrName>
                                        </p:attrNameLst>
                                      </p:cBhvr>
                                      <p:tavLst>
                                        <p:tav tm="0">
                                          <p:val>
                                            <p:strVal val="0-#ppt_w/2"/>
                                          </p:val>
                                        </p:tav>
                                        <p:tav tm="100000">
                                          <p:val>
                                            <p:strVal val="#ppt_x"/>
                                          </p:val>
                                        </p:tav>
                                      </p:tavLst>
                                    </p:anim>
                                    <p:anim calcmode="lin" valueType="num">
                                      <p:cBhvr additive="base">
                                        <p:cTn id="146" dur="500" fill="hold"/>
                                        <p:tgtEl>
                                          <p:spTgt spid="59"/>
                                        </p:tgtEl>
                                        <p:attrNameLst>
                                          <p:attrName>ppt_y</p:attrName>
                                        </p:attrNameLst>
                                      </p:cBhvr>
                                      <p:tavLst>
                                        <p:tav tm="0">
                                          <p:val>
                                            <p:strVal val="0-#ppt_h/2"/>
                                          </p:val>
                                        </p:tav>
                                        <p:tav tm="100000">
                                          <p:val>
                                            <p:strVal val="#ppt_y"/>
                                          </p:val>
                                        </p:tav>
                                      </p:tavLst>
                                    </p:anim>
                                  </p:childTnLst>
                                </p:cTn>
                              </p:par>
                            </p:childTnLst>
                          </p:cTn>
                        </p:par>
                        <p:par>
                          <p:cTn id="147" fill="hold">
                            <p:stCondLst>
                              <p:cond delay="6500"/>
                            </p:stCondLst>
                            <p:childTnLst>
                              <p:par>
                                <p:cTn id="148" presetID="21" presetClass="emph" presetSubtype="0" fill="hold" grpId="1" nodeType="afterEffect">
                                  <p:stCondLst>
                                    <p:cond delay="0"/>
                                  </p:stCondLst>
                                  <p:childTnLst>
                                    <p:animClr clrSpc="hsl" dir="cw">
                                      <p:cBhvr override="childStyle">
                                        <p:cTn id="149" dur="500" fill="hold"/>
                                        <p:tgtEl>
                                          <p:spTgt spid="59"/>
                                        </p:tgtEl>
                                        <p:attrNameLst>
                                          <p:attrName>style.color</p:attrName>
                                        </p:attrNameLst>
                                      </p:cBhvr>
                                      <p:by>
                                        <p:hsl h="7200000" s="0" l="0"/>
                                      </p:by>
                                    </p:animClr>
                                    <p:animClr clrSpc="hsl" dir="cw">
                                      <p:cBhvr>
                                        <p:cTn id="150" dur="500" fill="hold"/>
                                        <p:tgtEl>
                                          <p:spTgt spid="59"/>
                                        </p:tgtEl>
                                        <p:attrNameLst>
                                          <p:attrName>fillcolor</p:attrName>
                                        </p:attrNameLst>
                                      </p:cBhvr>
                                      <p:by>
                                        <p:hsl h="7200000" s="0" l="0"/>
                                      </p:by>
                                    </p:animClr>
                                    <p:animClr clrSpc="hsl" dir="cw">
                                      <p:cBhvr>
                                        <p:cTn id="151" dur="500" fill="hold"/>
                                        <p:tgtEl>
                                          <p:spTgt spid="59"/>
                                        </p:tgtEl>
                                        <p:attrNameLst>
                                          <p:attrName>stroke.color</p:attrName>
                                        </p:attrNameLst>
                                      </p:cBhvr>
                                      <p:by>
                                        <p:hsl h="7200000" s="0" l="0"/>
                                      </p:by>
                                    </p:animClr>
                                    <p:set>
                                      <p:cBhvr>
                                        <p:cTn id="152" dur="500" fill="hold"/>
                                        <p:tgtEl>
                                          <p:spTgt spid="59"/>
                                        </p:tgtEl>
                                        <p:attrNameLst>
                                          <p:attrName>fill.type</p:attrName>
                                        </p:attrNameLst>
                                      </p:cBhvr>
                                      <p:to>
                                        <p:strVal val="solid"/>
                                      </p:to>
                                    </p:set>
                                  </p:childTnLst>
                                </p:cTn>
                              </p:par>
                              <p:par>
                                <p:cTn id="153" presetID="10" presetClass="exit" presetSubtype="0" fill="hold" grpId="2" nodeType="withEffect">
                                  <p:stCondLst>
                                    <p:cond delay="0"/>
                                  </p:stCondLst>
                                  <p:childTnLst>
                                    <p:animEffect transition="out" filter="fade">
                                      <p:cBhvr>
                                        <p:cTn id="154" dur="500"/>
                                        <p:tgtEl>
                                          <p:spTgt spid="59"/>
                                        </p:tgtEl>
                                      </p:cBhvr>
                                    </p:animEffect>
                                    <p:set>
                                      <p:cBhvr>
                                        <p:cTn id="155" dur="1" fill="hold">
                                          <p:stCondLst>
                                            <p:cond delay="499"/>
                                          </p:stCondLst>
                                        </p:cTn>
                                        <p:tgtEl>
                                          <p:spTgt spid="59"/>
                                        </p:tgtEl>
                                        <p:attrNameLst>
                                          <p:attrName>style.visibility</p:attrName>
                                        </p:attrNameLst>
                                      </p:cBhvr>
                                      <p:to>
                                        <p:strVal val="hidden"/>
                                      </p:to>
                                    </p:set>
                                  </p:childTnLst>
                                </p:cTn>
                              </p:par>
                              <p:par>
                                <p:cTn id="156" presetID="10" presetClass="entr" presetSubtype="0" fill="hold" nodeType="with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fade">
                                      <p:cBhvr>
                                        <p:cTn id="158" dur="500"/>
                                        <p:tgtEl>
                                          <p:spTgt spid="60"/>
                                        </p:tgtEl>
                                      </p:cBhvr>
                                    </p:animEffect>
                                  </p:childTnLst>
                                </p:cTn>
                              </p:par>
                              <p:par>
                                <p:cTn id="159" presetID="53" presetClass="entr" presetSubtype="16" fill="hold" nodeType="withEffect">
                                  <p:stCondLst>
                                    <p:cond delay="0"/>
                                  </p:stCondLst>
                                  <p:childTnLst>
                                    <p:set>
                                      <p:cBhvr>
                                        <p:cTn id="160" dur="1" fill="hold">
                                          <p:stCondLst>
                                            <p:cond delay="0"/>
                                          </p:stCondLst>
                                        </p:cTn>
                                        <p:tgtEl>
                                          <p:spTgt spid="106"/>
                                        </p:tgtEl>
                                        <p:attrNameLst>
                                          <p:attrName>style.visibility</p:attrName>
                                        </p:attrNameLst>
                                      </p:cBhvr>
                                      <p:to>
                                        <p:strVal val="visible"/>
                                      </p:to>
                                    </p:set>
                                    <p:anim calcmode="lin" valueType="num">
                                      <p:cBhvr>
                                        <p:cTn id="161" dur="500" fill="hold"/>
                                        <p:tgtEl>
                                          <p:spTgt spid="106"/>
                                        </p:tgtEl>
                                        <p:attrNameLst>
                                          <p:attrName>ppt_w</p:attrName>
                                        </p:attrNameLst>
                                      </p:cBhvr>
                                      <p:tavLst>
                                        <p:tav tm="0">
                                          <p:val>
                                            <p:fltVal val="0"/>
                                          </p:val>
                                        </p:tav>
                                        <p:tav tm="100000">
                                          <p:val>
                                            <p:strVal val="#ppt_w"/>
                                          </p:val>
                                        </p:tav>
                                      </p:tavLst>
                                    </p:anim>
                                    <p:anim calcmode="lin" valueType="num">
                                      <p:cBhvr>
                                        <p:cTn id="162" dur="500" fill="hold"/>
                                        <p:tgtEl>
                                          <p:spTgt spid="106"/>
                                        </p:tgtEl>
                                        <p:attrNameLst>
                                          <p:attrName>ppt_h</p:attrName>
                                        </p:attrNameLst>
                                      </p:cBhvr>
                                      <p:tavLst>
                                        <p:tav tm="0">
                                          <p:val>
                                            <p:fltVal val="0"/>
                                          </p:val>
                                        </p:tav>
                                        <p:tav tm="100000">
                                          <p:val>
                                            <p:strVal val="#ppt_h"/>
                                          </p:val>
                                        </p:tav>
                                      </p:tavLst>
                                    </p:anim>
                                    <p:animEffect transition="in" filter="fade">
                                      <p:cBhvr>
                                        <p:cTn id="163" dur="500"/>
                                        <p:tgtEl>
                                          <p:spTgt spid="106"/>
                                        </p:tgtEl>
                                      </p:cBhvr>
                                    </p:animEffect>
                                  </p:childTnLst>
                                </p:cTn>
                              </p:par>
                            </p:childTnLst>
                          </p:cTn>
                        </p:par>
                        <p:par>
                          <p:cTn id="164" fill="hold">
                            <p:stCondLst>
                              <p:cond delay="7000"/>
                            </p:stCondLst>
                            <p:childTnLst>
                              <p:par>
                                <p:cTn id="165" presetID="10" presetClass="exit" presetSubtype="0" fill="hold" nodeType="afterEffect">
                                  <p:stCondLst>
                                    <p:cond delay="0"/>
                                  </p:stCondLst>
                                  <p:childTnLst>
                                    <p:animEffect transition="out" filter="fade">
                                      <p:cBhvr>
                                        <p:cTn id="166" dur="500"/>
                                        <p:tgtEl>
                                          <p:spTgt spid="60"/>
                                        </p:tgtEl>
                                      </p:cBhvr>
                                    </p:animEffect>
                                    <p:set>
                                      <p:cBhvr>
                                        <p:cTn id="167" dur="1" fill="hold">
                                          <p:stCondLst>
                                            <p:cond delay="499"/>
                                          </p:stCondLst>
                                        </p:cTn>
                                        <p:tgtEl>
                                          <p:spTgt spid="60"/>
                                        </p:tgtEl>
                                        <p:attrNameLst>
                                          <p:attrName>style.visibility</p:attrName>
                                        </p:attrNameLst>
                                      </p:cBhvr>
                                      <p:to>
                                        <p:strVal val="hidden"/>
                                      </p:to>
                                    </p:set>
                                  </p:childTnLst>
                                </p:cTn>
                              </p:par>
                            </p:childTnLst>
                          </p:cTn>
                        </p:par>
                        <p:par>
                          <p:cTn id="168" fill="hold">
                            <p:stCondLst>
                              <p:cond delay="7500"/>
                            </p:stCondLst>
                            <p:childTnLst>
                              <p:par>
                                <p:cTn id="169" presetID="2" presetClass="exit" presetSubtype="2" fill="hold" nodeType="afterEffect">
                                  <p:stCondLst>
                                    <p:cond delay="0"/>
                                  </p:stCondLst>
                                  <p:childTnLst>
                                    <p:anim calcmode="lin" valueType="num">
                                      <p:cBhvr additive="base">
                                        <p:cTn id="170" dur="500"/>
                                        <p:tgtEl>
                                          <p:spTgt spid="106"/>
                                        </p:tgtEl>
                                        <p:attrNameLst>
                                          <p:attrName>ppt_x</p:attrName>
                                        </p:attrNameLst>
                                      </p:cBhvr>
                                      <p:tavLst>
                                        <p:tav tm="0">
                                          <p:val>
                                            <p:strVal val="ppt_x"/>
                                          </p:val>
                                        </p:tav>
                                        <p:tav tm="100000">
                                          <p:val>
                                            <p:strVal val="1+ppt_w/2"/>
                                          </p:val>
                                        </p:tav>
                                      </p:tavLst>
                                    </p:anim>
                                    <p:anim calcmode="lin" valueType="num">
                                      <p:cBhvr additive="base">
                                        <p:cTn id="171" dur="500"/>
                                        <p:tgtEl>
                                          <p:spTgt spid="106"/>
                                        </p:tgtEl>
                                        <p:attrNameLst>
                                          <p:attrName>ppt_y</p:attrName>
                                        </p:attrNameLst>
                                      </p:cBhvr>
                                      <p:tavLst>
                                        <p:tav tm="0">
                                          <p:val>
                                            <p:strVal val="ppt_y"/>
                                          </p:val>
                                        </p:tav>
                                        <p:tav tm="100000">
                                          <p:val>
                                            <p:strVal val="ppt_y"/>
                                          </p:val>
                                        </p:tav>
                                      </p:tavLst>
                                    </p:anim>
                                    <p:set>
                                      <p:cBhvr>
                                        <p:cTn id="172" dur="1" fill="hold">
                                          <p:stCondLst>
                                            <p:cond delay="499"/>
                                          </p:stCondLst>
                                        </p:cTn>
                                        <p:tgtEl>
                                          <p:spTgt spid="106"/>
                                        </p:tgtEl>
                                        <p:attrNameLst>
                                          <p:attrName>style.visibility</p:attrName>
                                        </p:attrNameLst>
                                      </p:cBhvr>
                                      <p:to>
                                        <p:strVal val="hidden"/>
                                      </p:to>
                                    </p:set>
                                  </p:childTnLst>
                                </p:cTn>
                              </p:par>
                              <p:par>
                                <p:cTn id="173" presetID="2" presetClass="entr" presetSubtype="9" fill="hold" grpId="0" nodeType="withEffect">
                                  <p:stCondLst>
                                    <p:cond delay="0"/>
                                  </p:stCondLst>
                                  <p:childTnLst>
                                    <p:set>
                                      <p:cBhvr>
                                        <p:cTn id="174" dur="1" fill="hold">
                                          <p:stCondLst>
                                            <p:cond delay="0"/>
                                          </p:stCondLst>
                                        </p:cTn>
                                        <p:tgtEl>
                                          <p:spTgt spid="96"/>
                                        </p:tgtEl>
                                        <p:attrNameLst>
                                          <p:attrName>style.visibility</p:attrName>
                                        </p:attrNameLst>
                                      </p:cBhvr>
                                      <p:to>
                                        <p:strVal val="visible"/>
                                      </p:to>
                                    </p:set>
                                    <p:anim calcmode="lin" valueType="num">
                                      <p:cBhvr additive="base">
                                        <p:cTn id="175" dur="500" fill="hold"/>
                                        <p:tgtEl>
                                          <p:spTgt spid="96"/>
                                        </p:tgtEl>
                                        <p:attrNameLst>
                                          <p:attrName>ppt_x</p:attrName>
                                        </p:attrNameLst>
                                      </p:cBhvr>
                                      <p:tavLst>
                                        <p:tav tm="0">
                                          <p:val>
                                            <p:strVal val="0-#ppt_w/2"/>
                                          </p:val>
                                        </p:tav>
                                        <p:tav tm="100000">
                                          <p:val>
                                            <p:strVal val="#ppt_x"/>
                                          </p:val>
                                        </p:tav>
                                      </p:tavLst>
                                    </p:anim>
                                    <p:anim calcmode="lin" valueType="num">
                                      <p:cBhvr additive="base">
                                        <p:cTn id="176" dur="500" fill="hold"/>
                                        <p:tgtEl>
                                          <p:spTgt spid="96"/>
                                        </p:tgtEl>
                                        <p:attrNameLst>
                                          <p:attrName>ppt_y</p:attrName>
                                        </p:attrNameLst>
                                      </p:cBhvr>
                                      <p:tavLst>
                                        <p:tav tm="0">
                                          <p:val>
                                            <p:strVal val="0-#ppt_h/2"/>
                                          </p:val>
                                        </p:tav>
                                        <p:tav tm="100000">
                                          <p:val>
                                            <p:strVal val="#ppt_y"/>
                                          </p:val>
                                        </p:tav>
                                      </p:tavLst>
                                    </p:anim>
                                  </p:childTnLst>
                                </p:cTn>
                              </p:par>
                            </p:childTnLst>
                          </p:cTn>
                        </p:par>
                        <p:par>
                          <p:cTn id="177" fill="hold">
                            <p:stCondLst>
                              <p:cond delay="8000"/>
                            </p:stCondLst>
                            <p:childTnLst>
                              <p:par>
                                <p:cTn id="178" presetID="21" presetClass="emph" presetSubtype="0" fill="hold" grpId="1" nodeType="afterEffect">
                                  <p:stCondLst>
                                    <p:cond delay="0"/>
                                  </p:stCondLst>
                                  <p:childTnLst>
                                    <p:animClr clrSpc="hsl" dir="cw">
                                      <p:cBhvr override="childStyle">
                                        <p:cTn id="179" dur="500" fill="hold"/>
                                        <p:tgtEl>
                                          <p:spTgt spid="96"/>
                                        </p:tgtEl>
                                        <p:attrNameLst>
                                          <p:attrName>style.color</p:attrName>
                                        </p:attrNameLst>
                                      </p:cBhvr>
                                      <p:by>
                                        <p:hsl h="7200000" s="0" l="0"/>
                                      </p:by>
                                    </p:animClr>
                                    <p:animClr clrSpc="hsl" dir="cw">
                                      <p:cBhvr>
                                        <p:cTn id="180" dur="500" fill="hold"/>
                                        <p:tgtEl>
                                          <p:spTgt spid="96"/>
                                        </p:tgtEl>
                                        <p:attrNameLst>
                                          <p:attrName>fillcolor</p:attrName>
                                        </p:attrNameLst>
                                      </p:cBhvr>
                                      <p:by>
                                        <p:hsl h="7200000" s="0" l="0"/>
                                      </p:by>
                                    </p:animClr>
                                    <p:animClr clrSpc="hsl" dir="cw">
                                      <p:cBhvr>
                                        <p:cTn id="181" dur="500" fill="hold"/>
                                        <p:tgtEl>
                                          <p:spTgt spid="96"/>
                                        </p:tgtEl>
                                        <p:attrNameLst>
                                          <p:attrName>stroke.color</p:attrName>
                                        </p:attrNameLst>
                                      </p:cBhvr>
                                      <p:by>
                                        <p:hsl h="7200000" s="0" l="0"/>
                                      </p:by>
                                    </p:animClr>
                                    <p:set>
                                      <p:cBhvr>
                                        <p:cTn id="182" dur="500" fill="hold"/>
                                        <p:tgtEl>
                                          <p:spTgt spid="96"/>
                                        </p:tgtEl>
                                        <p:attrNameLst>
                                          <p:attrName>fill.type</p:attrName>
                                        </p:attrNameLst>
                                      </p:cBhvr>
                                      <p:to>
                                        <p:strVal val="solid"/>
                                      </p:to>
                                    </p:set>
                                  </p:childTnLst>
                                </p:cTn>
                              </p:par>
                              <p:par>
                                <p:cTn id="183" presetID="10" presetClass="exit" presetSubtype="0" fill="hold" grpId="2" nodeType="withEffect">
                                  <p:stCondLst>
                                    <p:cond delay="0"/>
                                  </p:stCondLst>
                                  <p:childTnLst>
                                    <p:animEffect transition="out" filter="fade">
                                      <p:cBhvr>
                                        <p:cTn id="184" dur="500"/>
                                        <p:tgtEl>
                                          <p:spTgt spid="96"/>
                                        </p:tgtEl>
                                      </p:cBhvr>
                                    </p:animEffect>
                                    <p:set>
                                      <p:cBhvr>
                                        <p:cTn id="185" dur="1" fill="hold">
                                          <p:stCondLst>
                                            <p:cond delay="499"/>
                                          </p:stCondLst>
                                        </p:cTn>
                                        <p:tgtEl>
                                          <p:spTgt spid="96"/>
                                        </p:tgtEl>
                                        <p:attrNameLst>
                                          <p:attrName>style.visibility</p:attrName>
                                        </p:attrNameLst>
                                      </p:cBhvr>
                                      <p:to>
                                        <p:strVal val="hidden"/>
                                      </p:to>
                                    </p:set>
                                  </p:childTnLst>
                                </p:cTn>
                              </p:par>
                              <p:par>
                                <p:cTn id="186" presetID="10" presetClass="entr" presetSubtype="0" fill="hold" nodeType="withEffect">
                                  <p:stCondLst>
                                    <p:cond delay="0"/>
                                  </p:stCondLst>
                                  <p:childTnLst>
                                    <p:set>
                                      <p:cBhvr>
                                        <p:cTn id="187" dur="1" fill="hold">
                                          <p:stCondLst>
                                            <p:cond delay="0"/>
                                          </p:stCondLst>
                                        </p:cTn>
                                        <p:tgtEl>
                                          <p:spTgt spid="97"/>
                                        </p:tgtEl>
                                        <p:attrNameLst>
                                          <p:attrName>style.visibility</p:attrName>
                                        </p:attrNameLst>
                                      </p:cBhvr>
                                      <p:to>
                                        <p:strVal val="visible"/>
                                      </p:to>
                                    </p:set>
                                    <p:animEffect transition="in" filter="fade">
                                      <p:cBhvr>
                                        <p:cTn id="188" dur="500"/>
                                        <p:tgtEl>
                                          <p:spTgt spid="97"/>
                                        </p:tgtEl>
                                      </p:cBhvr>
                                    </p:animEffect>
                                  </p:childTnLst>
                                </p:cTn>
                              </p:par>
                              <p:par>
                                <p:cTn id="189" presetID="53" presetClass="entr" presetSubtype="16" fill="hold" nodeType="withEffect">
                                  <p:stCondLst>
                                    <p:cond delay="0"/>
                                  </p:stCondLst>
                                  <p:childTnLst>
                                    <p:set>
                                      <p:cBhvr>
                                        <p:cTn id="190" dur="1" fill="hold">
                                          <p:stCondLst>
                                            <p:cond delay="0"/>
                                          </p:stCondLst>
                                        </p:cTn>
                                        <p:tgtEl>
                                          <p:spTgt spid="107"/>
                                        </p:tgtEl>
                                        <p:attrNameLst>
                                          <p:attrName>style.visibility</p:attrName>
                                        </p:attrNameLst>
                                      </p:cBhvr>
                                      <p:to>
                                        <p:strVal val="visible"/>
                                      </p:to>
                                    </p:set>
                                    <p:anim calcmode="lin" valueType="num">
                                      <p:cBhvr>
                                        <p:cTn id="191" dur="500" fill="hold"/>
                                        <p:tgtEl>
                                          <p:spTgt spid="107"/>
                                        </p:tgtEl>
                                        <p:attrNameLst>
                                          <p:attrName>ppt_w</p:attrName>
                                        </p:attrNameLst>
                                      </p:cBhvr>
                                      <p:tavLst>
                                        <p:tav tm="0">
                                          <p:val>
                                            <p:fltVal val="0"/>
                                          </p:val>
                                        </p:tav>
                                        <p:tav tm="100000">
                                          <p:val>
                                            <p:strVal val="#ppt_w"/>
                                          </p:val>
                                        </p:tav>
                                      </p:tavLst>
                                    </p:anim>
                                    <p:anim calcmode="lin" valueType="num">
                                      <p:cBhvr>
                                        <p:cTn id="192" dur="500" fill="hold"/>
                                        <p:tgtEl>
                                          <p:spTgt spid="107"/>
                                        </p:tgtEl>
                                        <p:attrNameLst>
                                          <p:attrName>ppt_h</p:attrName>
                                        </p:attrNameLst>
                                      </p:cBhvr>
                                      <p:tavLst>
                                        <p:tav tm="0">
                                          <p:val>
                                            <p:fltVal val="0"/>
                                          </p:val>
                                        </p:tav>
                                        <p:tav tm="100000">
                                          <p:val>
                                            <p:strVal val="#ppt_h"/>
                                          </p:val>
                                        </p:tav>
                                      </p:tavLst>
                                    </p:anim>
                                    <p:animEffect transition="in" filter="fade">
                                      <p:cBhvr>
                                        <p:cTn id="193" dur="500"/>
                                        <p:tgtEl>
                                          <p:spTgt spid="107"/>
                                        </p:tgtEl>
                                      </p:cBhvr>
                                    </p:animEffect>
                                  </p:childTnLst>
                                </p:cTn>
                              </p:par>
                            </p:childTnLst>
                          </p:cTn>
                        </p:par>
                        <p:par>
                          <p:cTn id="194" fill="hold">
                            <p:stCondLst>
                              <p:cond delay="8500"/>
                            </p:stCondLst>
                            <p:childTnLst>
                              <p:par>
                                <p:cTn id="195" presetID="10" presetClass="exit" presetSubtype="0" fill="hold" nodeType="afterEffect">
                                  <p:stCondLst>
                                    <p:cond delay="0"/>
                                  </p:stCondLst>
                                  <p:childTnLst>
                                    <p:animEffect transition="out" filter="fade">
                                      <p:cBhvr>
                                        <p:cTn id="196" dur="500"/>
                                        <p:tgtEl>
                                          <p:spTgt spid="97"/>
                                        </p:tgtEl>
                                      </p:cBhvr>
                                    </p:animEffect>
                                    <p:set>
                                      <p:cBhvr>
                                        <p:cTn id="197" dur="1" fill="hold">
                                          <p:stCondLst>
                                            <p:cond delay="499"/>
                                          </p:stCondLst>
                                        </p:cTn>
                                        <p:tgtEl>
                                          <p:spTgt spid="97"/>
                                        </p:tgtEl>
                                        <p:attrNameLst>
                                          <p:attrName>style.visibility</p:attrName>
                                        </p:attrNameLst>
                                      </p:cBhvr>
                                      <p:to>
                                        <p:strVal val="hidden"/>
                                      </p:to>
                                    </p:set>
                                  </p:childTnLst>
                                </p:cTn>
                              </p:par>
                              <p:par>
                                <p:cTn id="198" presetID="2" presetClass="exit" presetSubtype="2" fill="hold" nodeType="withEffect">
                                  <p:stCondLst>
                                    <p:cond delay="0"/>
                                  </p:stCondLst>
                                  <p:childTnLst>
                                    <p:anim calcmode="lin" valueType="num">
                                      <p:cBhvr additive="base">
                                        <p:cTn id="199" dur="500"/>
                                        <p:tgtEl>
                                          <p:spTgt spid="107"/>
                                        </p:tgtEl>
                                        <p:attrNameLst>
                                          <p:attrName>ppt_x</p:attrName>
                                        </p:attrNameLst>
                                      </p:cBhvr>
                                      <p:tavLst>
                                        <p:tav tm="0">
                                          <p:val>
                                            <p:strVal val="ppt_x"/>
                                          </p:val>
                                        </p:tav>
                                        <p:tav tm="100000">
                                          <p:val>
                                            <p:strVal val="1+ppt_w/2"/>
                                          </p:val>
                                        </p:tav>
                                      </p:tavLst>
                                    </p:anim>
                                    <p:anim calcmode="lin" valueType="num">
                                      <p:cBhvr additive="base">
                                        <p:cTn id="200" dur="500"/>
                                        <p:tgtEl>
                                          <p:spTgt spid="107"/>
                                        </p:tgtEl>
                                        <p:attrNameLst>
                                          <p:attrName>ppt_y</p:attrName>
                                        </p:attrNameLst>
                                      </p:cBhvr>
                                      <p:tavLst>
                                        <p:tav tm="0">
                                          <p:val>
                                            <p:strVal val="ppt_y"/>
                                          </p:val>
                                        </p:tav>
                                        <p:tav tm="100000">
                                          <p:val>
                                            <p:strVal val="ppt_y"/>
                                          </p:val>
                                        </p:tav>
                                      </p:tavLst>
                                    </p:anim>
                                    <p:set>
                                      <p:cBhvr>
                                        <p:cTn id="201" dur="1" fill="hold">
                                          <p:stCondLst>
                                            <p:cond delay="499"/>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3" grpId="0" animBg="1"/>
      <p:bldP spid="63" grpId="1" animBg="1"/>
      <p:bldP spid="63" grpId="2" animBg="1"/>
      <p:bldP spid="64" grpId="0" animBg="1"/>
      <p:bldP spid="64" grpId="1" animBg="1"/>
      <p:bldP spid="64" grpId="2" animBg="1"/>
      <p:bldP spid="6" grpId="0" animBg="1"/>
      <p:bldP spid="59" grpId="0" animBg="1"/>
      <p:bldP spid="59" grpId="1" animBg="1"/>
      <p:bldP spid="59" grpId="2" animBg="1"/>
      <p:bldP spid="96" grpId="0" animBg="1"/>
      <p:bldP spid="96" grpId="1" animBg="1"/>
      <p:bldP spid="96" grpId="2" animBg="1"/>
      <p:bldP spid="102" grpId="0" animBg="1"/>
      <p:bldP spid="102" grpId="1" animBg="1"/>
      <p:bldP spid="102" grpId="2" animBg="1"/>
      <p:bldP spid="108" grpId="0" animBg="1"/>
      <p:bldP spid="108" grpId="1" animBg="1"/>
      <p:bldP spid="10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1"/>
          <p:cNvGrpSpPr/>
          <p:nvPr/>
        </p:nvGrpSpPr>
        <p:grpSpPr>
          <a:xfrm>
            <a:off x="323528" y="1311560"/>
            <a:ext cx="3247158" cy="3341576"/>
            <a:chOff x="251520" y="692696"/>
            <a:chExt cx="3946892" cy="4061656"/>
          </a:xfrm>
        </p:grpSpPr>
        <p:sp>
          <p:nvSpPr>
            <p:cNvPr id="34" name="正方形/長方形 33"/>
            <p:cNvSpPr/>
            <p:nvPr/>
          </p:nvSpPr>
          <p:spPr>
            <a:xfrm>
              <a:off x="1005706" y="1874352"/>
              <a:ext cx="2880000" cy="2880000"/>
            </a:xfrm>
            <a:prstGeom prst="rect">
              <a:avLst/>
            </a:prstGeom>
            <a:gradFill>
              <a:gsLst>
                <a:gs pos="0">
                  <a:srgbClr val="FF0000"/>
                </a:gs>
                <a:gs pos="50000">
                  <a:srgbClr val="FF6600"/>
                </a:gs>
                <a:gs pos="100000">
                  <a:srgbClr val="FFFF00"/>
                </a:gs>
              </a:gsLst>
              <a:lin ang="5400000" scaled="0"/>
            </a:gradFill>
            <a:ln>
              <a:noFill/>
            </a:ln>
            <a:scene3d>
              <a:camera prst="isometricTopUp"/>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38" name="正方形/長方形 37"/>
            <p:cNvSpPr/>
            <p:nvPr/>
          </p:nvSpPr>
          <p:spPr>
            <a:xfrm>
              <a:off x="1835561" y="2733845"/>
              <a:ext cx="1080000" cy="1080000"/>
            </a:xfrm>
            <a:prstGeom prst="rect">
              <a:avLst/>
            </a:prstGeom>
            <a:noFill/>
            <a:ln w="38100">
              <a:solidFill>
                <a:schemeClr val="tx1"/>
              </a:solidFill>
              <a:prstDash val="sysDot"/>
            </a:ln>
            <a:effectLst/>
            <a:scene3d>
              <a:camera prst="isometricTop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cxnSp>
          <p:nvCxnSpPr>
            <p:cNvPr id="48" name="直線コネクタ 47"/>
            <p:cNvCxnSpPr/>
            <p:nvPr/>
          </p:nvCxnSpPr>
          <p:spPr>
            <a:xfrm flipH="1">
              <a:off x="2236054" y="3131006"/>
              <a:ext cx="1719014" cy="107774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019841" y="3357100"/>
              <a:ext cx="199137" cy="13278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251520" y="4149080"/>
              <a:ext cx="1750502" cy="486330"/>
            </a:xfrm>
            <a:prstGeom prst="rect">
              <a:avLst/>
            </a:prstGeom>
            <a:noFill/>
            <a:ln>
              <a:noFill/>
            </a:ln>
          </p:spPr>
          <p:txBody>
            <a:bodyPr wrap="square" rtlCol="0">
              <a:spAutoFit/>
            </a:bodyPr>
            <a:lstStyle/>
            <a:p>
              <a:pPr defTabSz="914400" fontAlgn="base">
                <a:spcBef>
                  <a:spcPct val="0"/>
                </a:spcBef>
                <a:spcAft>
                  <a:spcPct val="0"/>
                </a:spcAft>
              </a:pPr>
              <a:r>
                <a:rPr lang="ja-JP" altLang="en-US" sz="2000" dirty="0" smtClean="0">
                  <a:solidFill>
                    <a:prstClr val="black"/>
                  </a:solidFill>
                  <a:latin typeface="Comic Sans MS" charset="0"/>
                </a:rPr>
                <a:t>金属バンプ</a:t>
              </a:r>
              <a:endParaRPr lang="ja-JP" altLang="en-US" sz="2000" dirty="0">
                <a:solidFill>
                  <a:prstClr val="black"/>
                </a:solidFill>
                <a:latin typeface="Comic Sans MS" charset="0"/>
              </a:endParaRPr>
            </a:p>
          </p:txBody>
        </p:sp>
        <p:sp>
          <p:nvSpPr>
            <p:cNvPr id="109" name="テキスト ボックス 108"/>
            <p:cNvSpPr txBox="1"/>
            <p:nvPr/>
          </p:nvSpPr>
          <p:spPr>
            <a:xfrm>
              <a:off x="2987824" y="4149080"/>
              <a:ext cx="1210588" cy="400110"/>
            </a:xfrm>
            <a:prstGeom prst="rect">
              <a:avLst/>
            </a:prstGeom>
            <a:noFill/>
          </p:spPr>
          <p:txBody>
            <a:bodyPr wrap="none" rtlCol="0">
              <a:spAutoFit/>
            </a:bodyPr>
            <a:lstStyle/>
            <a:p>
              <a:pPr defTabSz="914400" fontAlgn="base">
                <a:spcBef>
                  <a:spcPct val="0"/>
                </a:spcBef>
                <a:spcAft>
                  <a:spcPct val="0"/>
                </a:spcAft>
              </a:pPr>
              <a:r>
                <a:rPr lang="ja-JP" altLang="en-US" sz="2000" dirty="0">
                  <a:solidFill>
                    <a:prstClr val="black"/>
                  </a:solidFill>
                  <a:latin typeface="Comic Sans MS" charset="0"/>
                </a:rPr>
                <a:t>集積回路</a:t>
              </a:r>
            </a:p>
          </p:txBody>
        </p:sp>
        <p:cxnSp>
          <p:nvCxnSpPr>
            <p:cNvPr id="123" name="直線コネクタ 122"/>
            <p:cNvCxnSpPr/>
            <p:nvPr/>
          </p:nvCxnSpPr>
          <p:spPr>
            <a:xfrm>
              <a:off x="3208281" y="2994312"/>
              <a:ext cx="732770" cy="48023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a:endCxn id="34" idx="1"/>
            </p:cNvCxnSpPr>
            <p:nvPr/>
          </p:nvCxnSpPr>
          <p:spPr>
            <a:xfrm flipH="1" flipV="1">
              <a:off x="1005706" y="3314352"/>
              <a:ext cx="1580953" cy="949637"/>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H="1">
              <a:off x="1975725" y="3010634"/>
              <a:ext cx="1728202" cy="110114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3" name="正方形/長方形 112"/>
            <p:cNvSpPr/>
            <p:nvPr/>
          </p:nvSpPr>
          <p:spPr>
            <a:xfrm>
              <a:off x="2933060" y="3753096"/>
              <a:ext cx="114312" cy="141877"/>
            </a:xfrm>
            <a:prstGeom prst="rect">
              <a:avLst/>
            </a:prstGeom>
            <a:solidFill>
              <a:srgbClr val="0070C0">
                <a:alpha val="80000"/>
              </a:srgbClr>
            </a:solidFill>
            <a:ln>
              <a:noFill/>
            </a:ln>
            <a:scene3d>
              <a:camera prst="isometricTopUp"/>
              <a:lightRig rig="threePt" dir="t"/>
            </a:scene3d>
            <a:sp3d>
              <a:bevelT w="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14" name="正方形/長方形 113"/>
            <p:cNvSpPr/>
            <p:nvPr/>
          </p:nvSpPr>
          <p:spPr>
            <a:xfrm>
              <a:off x="2985421" y="3536524"/>
              <a:ext cx="114312" cy="151374"/>
            </a:xfrm>
            <a:prstGeom prst="rect">
              <a:avLst/>
            </a:prstGeom>
            <a:solidFill>
              <a:srgbClr val="FF0000">
                <a:alpha val="80000"/>
              </a:srgbClr>
            </a:solidFill>
            <a:ln>
              <a:noFill/>
            </a:ln>
            <a:scene3d>
              <a:camera prst="isometricTopUp"/>
              <a:lightRig rig="threePt" dir="t"/>
            </a:scene3d>
            <a:sp3d>
              <a:bevelT w="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15" name="正方形/長方形 114"/>
            <p:cNvSpPr/>
            <p:nvPr/>
          </p:nvSpPr>
          <p:spPr>
            <a:xfrm>
              <a:off x="3208281" y="3394694"/>
              <a:ext cx="114312" cy="151374"/>
            </a:xfrm>
            <a:prstGeom prst="rect">
              <a:avLst/>
            </a:prstGeom>
            <a:solidFill>
              <a:srgbClr val="FF0000">
                <a:alpha val="80000"/>
              </a:srgbClr>
            </a:solidFill>
            <a:ln>
              <a:noFill/>
            </a:ln>
            <a:scene3d>
              <a:camera prst="isometricTopUp"/>
              <a:lightRig rig="threePt" dir="t"/>
            </a:scene3d>
            <a:sp3d>
              <a:bevelT w="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16" name="正方形/長方形 115"/>
            <p:cNvSpPr/>
            <p:nvPr/>
          </p:nvSpPr>
          <p:spPr>
            <a:xfrm>
              <a:off x="2705731" y="3713483"/>
              <a:ext cx="114312" cy="151374"/>
            </a:xfrm>
            <a:prstGeom prst="rect">
              <a:avLst/>
            </a:prstGeom>
            <a:solidFill>
              <a:srgbClr val="FF0000">
                <a:alpha val="80000"/>
              </a:srgbClr>
            </a:solidFill>
            <a:ln>
              <a:noFill/>
            </a:ln>
            <a:scene3d>
              <a:camera prst="isometricTopUp"/>
              <a:lightRig rig="threePt" dir="t"/>
            </a:scene3d>
            <a:sp3d>
              <a:bevelT w="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22" name="正方形/長方形 121"/>
            <p:cNvSpPr/>
            <p:nvPr/>
          </p:nvSpPr>
          <p:spPr>
            <a:xfrm>
              <a:off x="3361703" y="2994312"/>
              <a:ext cx="114312" cy="141877"/>
            </a:xfrm>
            <a:prstGeom prst="rect">
              <a:avLst/>
            </a:prstGeom>
            <a:solidFill>
              <a:srgbClr val="0070C0">
                <a:alpha val="80000"/>
              </a:srgbClr>
            </a:solidFill>
            <a:ln>
              <a:noFill/>
            </a:ln>
            <a:scene3d>
              <a:camera prst="isometricTopUp"/>
              <a:lightRig rig="threePt" dir="t"/>
            </a:scene3d>
            <a:sp3d>
              <a:bevelT w="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24" name="正方形/長方形 123"/>
            <p:cNvSpPr/>
            <p:nvPr/>
          </p:nvSpPr>
          <p:spPr>
            <a:xfrm>
              <a:off x="3627393" y="3303128"/>
              <a:ext cx="114312" cy="141877"/>
            </a:xfrm>
            <a:prstGeom prst="rect">
              <a:avLst/>
            </a:prstGeom>
            <a:solidFill>
              <a:srgbClr val="0070C0">
                <a:alpha val="80000"/>
              </a:srgbClr>
            </a:solidFill>
            <a:ln>
              <a:noFill/>
            </a:ln>
            <a:scene3d>
              <a:camera prst="isometricTopUp"/>
              <a:lightRig rig="threePt" dir="t"/>
            </a:scene3d>
            <a:sp3d>
              <a:bevelT w="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26" name="正方形/長方形 125"/>
            <p:cNvSpPr/>
            <p:nvPr/>
          </p:nvSpPr>
          <p:spPr>
            <a:xfrm>
              <a:off x="3208281" y="3579802"/>
              <a:ext cx="114312" cy="141877"/>
            </a:xfrm>
            <a:prstGeom prst="rect">
              <a:avLst/>
            </a:prstGeom>
            <a:solidFill>
              <a:srgbClr val="0070C0">
                <a:alpha val="80000"/>
              </a:srgbClr>
            </a:solidFill>
            <a:ln>
              <a:noFill/>
            </a:ln>
            <a:scene3d>
              <a:camera prst="isometricTopUp"/>
              <a:lightRig rig="threePt" dir="t"/>
            </a:scene3d>
            <a:sp3d>
              <a:bevelT w="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27" name="正方形/長方形 126"/>
            <p:cNvSpPr/>
            <p:nvPr/>
          </p:nvSpPr>
          <p:spPr>
            <a:xfrm>
              <a:off x="3420909" y="3266725"/>
              <a:ext cx="114312" cy="151374"/>
            </a:xfrm>
            <a:prstGeom prst="rect">
              <a:avLst/>
            </a:prstGeom>
            <a:solidFill>
              <a:srgbClr val="FF0000">
                <a:alpha val="80000"/>
              </a:srgbClr>
            </a:solidFill>
            <a:ln>
              <a:noFill/>
            </a:ln>
            <a:scene3d>
              <a:camera prst="isometricTopUp"/>
              <a:lightRig rig="threePt" dir="t"/>
            </a:scene3d>
            <a:sp3d>
              <a:bevelT w="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29" name="正方形/長方形 128"/>
            <p:cNvSpPr/>
            <p:nvPr/>
          </p:nvSpPr>
          <p:spPr>
            <a:xfrm>
              <a:off x="2018270" y="3756850"/>
              <a:ext cx="114312" cy="151374"/>
            </a:xfrm>
            <a:prstGeom prst="rect">
              <a:avLst/>
            </a:prstGeom>
            <a:solidFill>
              <a:srgbClr val="FF0000">
                <a:alpha val="80000"/>
              </a:srgbClr>
            </a:solidFill>
            <a:ln>
              <a:noFill/>
            </a:ln>
            <a:scene3d>
              <a:camera prst="isometricTopUp"/>
              <a:lightRig rig="threePt" dir="t"/>
            </a:scene3d>
            <a:sp3d>
              <a:bevelT w="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30" name="正方形/長方形 129"/>
            <p:cNvSpPr/>
            <p:nvPr/>
          </p:nvSpPr>
          <p:spPr>
            <a:xfrm>
              <a:off x="2530756" y="3998711"/>
              <a:ext cx="114312" cy="151374"/>
            </a:xfrm>
            <a:prstGeom prst="rect">
              <a:avLst/>
            </a:prstGeom>
            <a:solidFill>
              <a:srgbClr val="FF0000">
                <a:alpha val="80000"/>
              </a:srgbClr>
            </a:solidFill>
            <a:ln>
              <a:noFill/>
            </a:ln>
            <a:scene3d>
              <a:camera prst="isometricTopUp"/>
              <a:lightRig rig="threePt" dir="t"/>
            </a:scene3d>
            <a:sp3d>
              <a:bevelT w="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31" name="正方形/長方形 130"/>
            <p:cNvSpPr/>
            <p:nvPr/>
          </p:nvSpPr>
          <p:spPr>
            <a:xfrm>
              <a:off x="1791501" y="3614716"/>
              <a:ext cx="114312" cy="151374"/>
            </a:xfrm>
            <a:prstGeom prst="rect">
              <a:avLst/>
            </a:prstGeom>
            <a:solidFill>
              <a:srgbClr val="FF0000">
                <a:alpha val="80000"/>
              </a:srgbClr>
            </a:solidFill>
            <a:ln>
              <a:noFill/>
            </a:ln>
            <a:scene3d>
              <a:camera prst="isometricTopUp"/>
              <a:lightRig rig="threePt" dir="t"/>
            </a:scene3d>
            <a:sp3d>
              <a:bevelT w="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32" name="正方形/長方形 131"/>
            <p:cNvSpPr/>
            <p:nvPr/>
          </p:nvSpPr>
          <p:spPr>
            <a:xfrm>
              <a:off x="1778405" y="3404191"/>
              <a:ext cx="114312" cy="141877"/>
            </a:xfrm>
            <a:prstGeom prst="rect">
              <a:avLst/>
            </a:prstGeom>
            <a:solidFill>
              <a:srgbClr val="0070C0">
                <a:alpha val="80000"/>
              </a:srgbClr>
            </a:solidFill>
            <a:ln>
              <a:noFill/>
            </a:ln>
            <a:scene3d>
              <a:camera prst="isometricTopUp"/>
              <a:lightRig rig="threePt" dir="t"/>
            </a:scene3d>
            <a:sp3d>
              <a:bevelT w="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33" name="正方形/長方形 132"/>
            <p:cNvSpPr/>
            <p:nvPr/>
          </p:nvSpPr>
          <p:spPr>
            <a:xfrm>
              <a:off x="2518497" y="3832537"/>
              <a:ext cx="114312" cy="141877"/>
            </a:xfrm>
            <a:prstGeom prst="rect">
              <a:avLst/>
            </a:prstGeom>
            <a:solidFill>
              <a:srgbClr val="0070C0">
                <a:alpha val="80000"/>
              </a:srgbClr>
            </a:solidFill>
            <a:ln>
              <a:noFill/>
            </a:ln>
            <a:scene3d>
              <a:camera prst="isometricTopUp"/>
              <a:lightRig rig="threePt" dir="t"/>
            </a:scene3d>
            <a:sp3d>
              <a:bevelT w="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34" name="正方形/長方形 133"/>
            <p:cNvSpPr/>
            <p:nvPr/>
          </p:nvSpPr>
          <p:spPr>
            <a:xfrm>
              <a:off x="2016219" y="3559062"/>
              <a:ext cx="114312" cy="141877"/>
            </a:xfrm>
            <a:prstGeom prst="rect">
              <a:avLst/>
            </a:prstGeom>
            <a:solidFill>
              <a:srgbClr val="0070C0">
                <a:alpha val="80000"/>
              </a:srgbClr>
            </a:solidFill>
            <a:ln>
              <a:noFill/>
            </a:ln>
            <a:scene3d>
              <a:camera prst="isometricTopUp"/>
              <a:lightRig rig="threePt" dir="t"/>
            </a:scene3d>
            <a:sp3d>
              <a:bevelT w="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cxnSp>
          <p:nvCxnSpPr>
            <p:cNvPr id="135" name="直線コネクタ 134"/>
            <p:cNvCxnSpPr/>
            <p:nvPr/>
          </p:nvCxnSpPr>
          <p:spPr>
            <a:xfrm flipH="1">
              <a:off x="1111624" y="2340442"/>
              <a:ext cx="1728202" cy="11011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1655561" y="2034607"/>
              <a:ext cx="1440000" cy="1440000"/>
            </a:xfrm>
            <a:prstGeom prst="ellipse">
              <a:avLst/>
            </a:prstGeom>
            <a:gradFill flip="none" rotWithShape="1">
              <a:gsLst>
                <a:gs pos="0">
                  <a:schemeClr val="tx2">
                    <a:alpha val="90000"/>
                  </a:schemeClr>
                </a:gs>
                <a:gs pos="50000">
                  <a:schemeClr val="accent1">
                    <a:alpha val="90000"/>
                  </a:schemeClr>
                </a:gs>
                <a:gs pos="100000">
                  <a:schemeClr val="accent1">
                    <a:lumMod val="20000"/>
                    <a:lumOff val="80000"/>
                    <a:alpha val="90000"/>
                  </a:schemeClr>
                </a:gs>
              </a:gsLst>
              <a:lin ang="2700000" scaled="1"/>
              <a:tileRect/>
            </a:gradFill>
            <a:ln>
              <a:noFill/>
            </a:ln>
            <a:effectLst/>
            <a:scene3d>
              <a:camera prst="orthographicFront"/>
              <a:lightRig rig="threePt" dir="t"/>
            </a:scene3d>
            <a:sp3d extrusionH="76200" contourW="12700" prstMaterial="metal">
              <a:extrusionClr>
                <a:schemeClr val="accent1">
                  <a:lumMod val="40000"/>
                  <a:lumOff val="60000"/>
                </a:schemeClr>
              </a:extrusionClr>
              <a:contourClr>
                <a:schemeClr val="accent1">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36" name="正方形/長方形 35"/>
            <p:cNvSpPr/>
            <p:nvPr/>
          </p:nvSpPr>
          <p:spPr>
            <a:xfrm>
              <a:off x="1854437" y="1769112"/>
              <a:ext cx="1080000" cy="1080000"/>
            </a:xfrm>
            <a:prstGeom prst="rect">
              <a:avLst/>
            </a:prstGeom>
            <a:noFill/>
            <a:ln w="38100">
              <a:solidFill>
                <a:schemeClr val="tx1"/>
              </a:solidFill>
              <a:prstDash val="sysDot"/>
            </a:ln>
            <a:scene3d>
              <a:camera prst="isometricTop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33" name="正方形/長方形 32"/>
            <p:cNvSpPr/>
            <p:nvPr/>
          </p:nvSpPr>
          <p:spPr>
            <a:xfrm>
              <a:off x="971600" y="692696"/>
              <a:ext cx="2880000" cy="2880000"/>
            </a:xfrm>
            <a:prstGeom prst="rect">
              <a:avLst/>
            </a:prstGeom>
            <a:gradFill>
              <a:gsLst>
                <a:gs pos="0">
                  <a:schemeClr val="accent4">
                    <a:lumMod val="75000"/>
                    <a:alpha val="80000"/>
                  </a:schemeClr>
                </a:gs>
                <a:gs pos="50000">
                  <a:schemeClr val="accent4">
                    <a:lumMod val="40000"/>
                    <a:lumOff val="60000"/>
                    <a:alpha val="80000"/>
                  </a:schemeClr>
                </a:gs>
                <a:gs pos="100000">
                  <a:schemeClr val="accent4">
                    <a:lumMod val="20000"/>
                    <a:lumOff val="80000"/>
                    <a:alpha val="80000"/>
                  </a:schemeClr>
                </a:gs>
              </a:gsLst>
              <a:lin ang="5400000" scaled="0"/>
            </a:gradFill>
            <a:ln>
              <a:noFill/>
            </a:ln>
            <a:scene3d>
              <a:camera prst="isometricTopUp"/>
              <a:lightRig rig="threePt" dir="t"/>
            </a:scene3d>
            <a:sp3d>
              <a:bevelT w="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36" name="正方形/長方形 135"/>
            <p:cNvSpPr/>
            <p:nvPr/>
          </p:nvSpPr>
          <p:spPr>
            <a:xfrm>
              <a:off x="1541249" y="3468502"/>
              <a:ext cx="114312" cy="151374"/>
            </a:xfrm>
            <a:prstGeom prst="rect">
              <a:avLst/>
            </a:prstGeom>
            <a:solidFill>
              <a:srgbClr val="FF0000">
                <a:alpha val="80000"/>
              </a:srgbClr>
            </a:solidFill>
            <a:ln>
              <a:noFill/>
            </a:ln>
            <a:scene3d>
              <a:camera prst="isometricTopUp"/>
              <a:lightRig rig="threePt" dir="t"/>
            </a:scene3d>
            <a:sp3d>
              <a:bevelT w="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37" name="正方形/長方形 136"/>
            <p:cNvSpPr/>
            <p:nvPr/>
          </p:nvSpPr>
          <p:spPr>
            <a:xfrm>
              <a:off x="1327653" y="3342412"/>
              <a:ext cx="114312" cy="151374"/>
            </a:xfrm>
            <a:prstGeom prst="rect">
              <a:avLst/>
            </a:prstGeom>
            <a:solidFill>
              <a:srgbClr val="FF0000">
                <a:alpha val="80000"/>
              </a:srgbClr>
            </a:solidFill>
            <a:ln>
              <a:noFill/>
            </a:ln>
            <a:scene3d>
              <a:camera prst="isometricTopUp"/>
              <a:lightRig rig="threePt" dir="t"/>
            </a:scene3d>
            <a:sp3d>
              <a:bevelT w="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38" name="正方形/長方形 137"/>
            <p:cNvSpPr/>
            <p:nvPr/>
          </p:nvSpPr>
          <p:spPr>
            <a:xfrm>
              <a:off x="1545590" y="3276222"/>
              <a:ext cx="114312" cy="141877"/>
            </a:xfrm>
            <a:prstGeom prst="rect">
              <a:avLst/>
            </a:prstGeom>
            <a:solidFill>
              <a:srgbClr val="0070C0">
                <a:alpha val="80000"/>
              </a:srgbClr>
            </a:solidFill>
            <a:ln>
              <a:noFill/>
            </a:ln>
            <a:scene3d>
              <a:camera prst="isometricTopUp"/>
              <a:lightRig rig="threePt" dir="t"/>
            </a:scene3d>
            <a:sp3d>
              <a:bevelT w="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139" name="正方形/長方形 138"/>
            <p:cNvSpPr/>
            <p:nvPr/>
          </p:nvSpPr>
          <p:spPr>
            <a:xfrm>
              <a:off x="1341531" y="3146706"/>
              <a:ext cx="114312" cy="141877"/>
            </a:xfrm>
            <a:prstGeom prst="rect">
              <a:avLst/>
            </a:prstGeom>
            <a:solidFill>
              <a:srgbClr val="0070C0">
                <a:alpha val="80000"/>
              </a:srgbClr>
            </a:solidFill>
            <a:ln>
              <a:noFill/>
            </a:ln>
            <a:scene3d>
              <a:camera prst="isometricTopUp"/>
              <a:lightRig rig="threePt" dir="t"/>
            </a:scene3d>
            <a:sp3d>
              <a:bevelT w="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cxnSp>
          <p:nvCxnSpPr>
            <p:cNvPr id="146" name="直線矢印コネクタ 145"/>
            <p:cNvCxnSpPr/>
            <p:nvPr/>
          </p:nvCxnSpPr>
          <p:spPr>
            <a:xfrm flipH="1" flipV="1">
              <a:off x="3347865" y="3789040"/>
              <a:ext cx="360039" cy="432048"/>
            </a:xfrm>
            <a:prstGeom prst="straightConnector1">
              <a:avLst/>
            </a:prstGeom>
            <a:ln w="38100" cmpd="sng">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rot="19687021">
              <a:off x="1256600" y="1549936"/>
              <a:ext cx="1146468" cy="400110"/>
            </a:xfrm>
            <a:prstGeom prst="rect">
              <a:avLst/>
            </a:prstGeom>
            <a:noFill/>
          </p:spPr>
          <p:txBody>
            <a:bodyPr wrap="none" rtlCol="0">
              <a:spAutoFit/>
            </a:bodyPr>
            <a:lstStyle/>
            <a:p>
              <a:pPr defTabSz="914400" fontAlgn="base">
                <a:spcBef>
                  <a:spcPct val="0"/>
                </a:spcBef>
                <a:spcAft>
                  <a:spcPct val="0"/>
                </a:spcAft>
              </a:pPr>
              <a:r>
                <a:rPr lang="ja-JP" altLang="en-US" sz="2000" dirty="0">
                  <a:solidFill>
                    <a:prstClr val="black"/>
                  </a:solidFill>
                  <a:latin typeface="Comic Sans MS" charset="0"/>
                </a:rPr>
                <a:t>センサー</a:t>
              </a:r>
            </a:p>
          </p:txBody>
        </p:sp>
        <p:cxnSp>
          <p:nvCxnSpPr>
            <p:cNvPr id="81" name="直線矢印コネクタ 80"/>
            <p:cNvCxnSpPr/>
            <p:nvPr/>
          </p:nvCxnSpPr>
          <p:spPr>
            <a:xfrm flipV="1">
              <a:off x="1043608" y="3254211"/>
              <a:ext cx="806069" cy="894869"/>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251520" y="836712"/>
              <a:ext cx="2016224" cy="1152128"/>
            </a:xfrm>
            <a:prstGeom prst="straightConnector1">
              <a:avLst/>
            </a:prstGeom>
            <a:ln w="38100" cmpd="sng">
              <a:solidFill>
                <a:schemeClr val="tx1"/>
              </a:solidFill>
              <a:headEnd type="arrow" w="med" len="med"/>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rot="19907388">
              <a:off x="509438" y="932804"/>
              <a:ext cx="1131890" cy="461665"/>
            </a:xfrm>
            <a:prstGeom prst="rect">
              <a:avLst/>
            </a:prstGeom>
            <a:noFill/>
          </p:spPr>
          <p:txBody>
            <a:bodyPr wrap="none" rtlCol="0">
              <a:spAutoFit/>
            </a:bodyPr>
            <a:lstStyle/>
            <a:p>
              <a:pPr defTabSz="914400" fontAlgn="base">
                <a:spcBef>
                  <a:spcPct val="0"/>
                </a:spcBef>
                <a:spcAft>
                  <a:spcPct val="0"/>
                </a:spcAft>
              </a:pPr>
              <a:r>
                <a:rPr lang="en-US" altLang="ja-JP" sz="2400" dirty="0" smtClean="0">
                  <a:solidFill>
                    <a:prstClr val="black"/>
                  </a:solidFill>
                </a:rPr>
                <a:t>100</a:t>
              </a:r>
              <a:r>
                <a:rPr lang="en-US" altLang="ja-JP" sz="2400" dirty="0" smtClean="0">
                  <a:solidFill>
                    <a:prstClr val="black"/>
                  </a:solidFill>
                  <a:latin typeface="Symbol" charset="2"/>
                  <a:cs typeface="Symbol" charset="2"/>
                </a:rPr>
                <a:t>m</a:t>
              </a:r>
              <a:r>
                <a:rPr lang="en-US" altLang="ja-JP" sz="2400" dirty="0" smtClean="0">
                  <a:solidFill>
                    <a:prstClr val="black"/>
                  </a:solidFill>
                </a:rPr>
                <a:t>m</a:t>
              </a:r>
              <a:endParaRPr lang="ja-JP" altLang="en-US" sz="2400" dirty="0" smtClean="0">
                <a:solidFill>
                  <a:prstClr val="black"/>
                </a:solidFill>
              </a:endParaRPr>
            </a:p>
          </p:txBody>
        </p:sp>
      </p:grpSp>
      <p:grpSp>
        <p:nvGrpSpPr>
          <p:cNvPr id="10" name="図形グループ 9"/>
          <p:cNvGrpSpPr/>
          <p:nvPr/>
        </p:nvGrpSpPr>
        <p:grpSpPr>
          <a:xfrm>
            <a:off x="6517563" y="1959711"/>
            <a:ext cx="358693" cy="461177"/>
            <a:chOff x="6588224" y="1988840"/>
            <a:chExt cx="290130" cy="407394"/>
          </a:xfrm>
        </p:grpSpPr>
        <p:sp>
          <p:nvSpPr>
            <p:cNvPr id="57" name="正方形/長方形 56"/>
            <p:cNvSpPr/>
            <p:nvPr/>
          </p:nvSpPr>
          <p:spPr>
            <a:xfrm>
              <a:off x="6588224" y="2108234"/>
              <a:ext cx="288000" cy="288000"/>
            </a:xfrm>
            <a:prstGeom prst="rect">
              <a:avLst/>
            </a:prstGeom>
            <a:gradFill>
              <a:gsLst>
                <a:gs pos="0">
                  <a:srgbClr val="FF0000">
                    <a:alpha val="80000"/>
                  </a:srgbClr>
                </a:gs>
                <a:gs pos="50000">
                  <a:srgbClr val="FF6600">
                    <a:alpha val="80000"/>
                  </a:srgbClr>
                </a:gs>
                <a:gs pos="100000">
                  <a:srgbClr val="FFFF00">
                    <a:alpha val="80000"/>
                  </a:srgbClr>
                </a:gs>
              </a:gsLst>
              <a:lin ang="5400000" scaled="0"/>
            </a:gradFill>
            <a:ln>
              <a:noFill/>
            </a:ln>
            <a:scene3d>
              <a:camera prst="isometricTopUp"/>
              <a:lightRig rig="threePt" dir="t"/>
            </a:scene3d>
            <a:sp3d>
              <a:bevelT w="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56" name="正方形/長方形 55"/>
            <p:cNvSpPr/>
            <p:nvPr/>
          </p:nvSpPr>
          <p:spPr>
            <a:xfrm>
              <a:off x="6590354" y="2096868"/>
              <a:ext cx="288000" cy="288000"/>
            </a:xfrm>
            <a:prstGeom prst="rect">
              <a:avLst/>
            </a:prstGeom>
            <a:gradFill>
              <a:gsLst>
                <a:gs pos="0">
                  <a:schemeClr val="accent4">
                    <a:lumMod val="75000"/>
                    <a:alpha val="80000"/>
                  </a:schemeClr>
                </a:gs>
                <a:gs pos="50000">
                  <a:schemeClr val="accent4">
                    <a:lumMod val="40000"/>
                    <a:lumOff val="60000"/>
                    <a:alpha val="80000"/>
                  </a:schemeClr>
                </a:gs>
                <a:gs pos="100000">
                  <a:schemeClr val="accent4">
                    <a:lumMod val="20000"/>
                    <a:lumOff val="80000"/>
                    <a:alpha val="80000"/>
                  </a:schemeClr>
                </a:gs>
              </a:gsLst>
              <a:lin ang="5400000" scaled="0"/>
            </a:gradFill>
            <a:ln>
              <a:noFill/>
            </a:ln>
            <a:scene3d>
              <a:camera prst="isometricTopUp"/>
              <a:lightRig rig="threePt" dir="t"/>
            </a:scene3d>
            <a:sp3d>
              <a:bevelT w="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63" name="正方形/長方形 62"/>
            <p:cNvSpPr/>
            <p:nvPr/>
          </p:nvSpPr>
          <p:spPr>
            <a:xfrm>
              <a:off x="6723224" y="2222868"/>
              <a:ext cx="18000" cy="18000"/>
            </a:xfrm>
            <a:prstGeom prst="rect">
              <a:avLst/>
            </a:prstGeom>
            <a:solidFill>
              <a:schemeClr val="tx1"/>
            </a:solidFill>
            <a:ln>
              <a:noFill/>
            </a:ln>
            <a:scene3d>
              <a:camera prst="isometricTopUp"/>
              <a:lightRig rig="threePt" dir="t"/>
            </a:scene3d>
            <a:sp3d>
              <a:bevelT w="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64" name="正方形/長方形 63"/>
            <p:cNvSpPr/>
            <p:nvPr/>
          </p:nvSpPr>
          <p:spPr>
            <a:xfrm>
              <a:off x="6588224" y="1988840"/>
              <a:ext cx="288000" cy="288000"/>
            </a:xfrm>
            <a:prstGeom prst="rect">
              <a:avLst/>
            </a:prstGeom>
            <a:solidFill>
              <a:schemeClr val="tx2">
                <a:lumMod val="20000"/>
                <a:lumOff val="80000"/>
                <a:alpha val="80000"/>
              </a:schemeClr>
            </a:solidFill>
            <a:ln>
              <a:noFill/>
            </a:ln>
            <a:scene3d>
              <a:camera prst="isometricTopUp"/>
              <a:lightRig rig="threePt" dir="t"/>
            </a:scene3d>
            <a:sp3d>
              <a:bevelT w="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grpSp>
      <p:cxnSp>
        <p:nvCxnSpPr>
          <p:cNvPr id="87" name="直線矢印コネクタ 86"/>
          <p:cNvCxnSpPr/>
          <p:nvPr/>
        </p:nvCxnSpPr>
        <p:spPr>
          <a:xfrm flipV="1">
            <a:off x="6301539" y="1873954"/>
            <a:ext cx="307981" cy="184789"/>
          </a:xfrm>
          <a:prstGeom prst="straightConnector1">
            <a:avLst/>
          </a:prstGeom>
          <a:ln w="38100" cmpd="sng">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rot="19907388">
            <a:off x="5797483" y="1425533"/>
            <a:ext cx="960720" cy="461665"/>
          </a:xfrm>
          <a:prstGeom prst="rect">
            <a:avLst/>
          </a:prstGeom>
          <a:noFill/>
        </p:spPr>
        <p:txBody>
          <a:bodyPr wrap="none" rtlCol="0">
            <a:spAutoFit/>
          </a:bodyPr>
          <a:lstStyle/>
          <a:p>
            <a:pPr defTabSz="914400" fontAlgn="base">
              <a:spcBef>
                <a:spcPct val="0"/>
              </a:spcBef>
              <a:spcAft>
                <a:spcPct val="0"/>
              </a:spcAft>
            </a:pPr>
            <a:r>
              <a:rPr lang="en-US" altLang="ja-JP" sz="2400" dirty="0" smtClean="0">
                <a:solidFill>
                  <a:prstClr val="black"/>
                </a:solidFill>
              </a:rPr>
              <a:t>10</a:t>
            </a:r>
            <a:r>
              <a:rPr lang="en-US" altLang="ja-JP" sz="2400" dirty="0" smtClean="0">
                <a:solidFill>
                  <a:prstClr val="black"/>
                </a:solidFill>
                <a:latin typeface="Symbol" charset="2"/>
                <a:cs typeface="Symbol" charset="2"/>
              </a:rPr>
              <a:t>m</a:t>
            </a:r>
            <a:r>
              <a:rPr lang="en-US" altLang="ja-JP" sz="2400" dirty="0" smtClean="0">
                <a:solidFill>
                  <a:prstClr val="black"/>
                </a:solidFill>
              </a:rPr>
              <a:t>m</a:t>
            </a:r>
            <a:endParaRPr lang="ja-JP" altLang="en-US" sz="2400" dirty="0" smtClean="0">
              <a:solidFill>
                <a:prstClr val="black"/>
              </a:solidFill>
            </a:endParaRPr>
          </a:p>
        </p:txBody>
      </p:sp>
      <p:sp>
        <p:nvSpPr>
          <p:cNvPr id="54" name="テキスト ボックス 53"/>
          <p:cNvSpPr txBox="1"/>
          <p:nvPr/>
        </p:nvSpPr>
        <p:spPr>
          <a:xfrm>
            <a:off x="3059832" y="188640"/>
            <a:ext cx="2623835" cy="523220"/>
          </a:xfrm>
          <a:prstGeom prst="rect">
            <a:avLst/>
          </a:prstGeom>
          <a:noFill/>
          <a:ln>
            <a:solidFill>
              <a:srgbClr val="0000FF"/>
            </a:solidFill>
          </a:ln>
        </p:spPr>
        <p:txBody>
          <a:bodyPr wrap="none" rtlCol="0">
            <a:spAutoFit/>
          </a:bodyPr>
          <a:lstStyle/>
          <a:p>
            <a:pPr defTabSz="914400" fontAlgn="base">
              <a:spcBef>
                <a:spcPct val="0"/>
              </a:spcBef>
              <a:spcAft>
                <a:spcPct val="0"/>
              </a:spcAft>
            </a:pPr>
            <a:r>
              <a:rPr lang="ja-JP" altLang="en-US" sz="2800" dirty="0" smtClean="0">
                <a:solidFill>
                  <a:srgbClr val="0000FF"/>
                </a:solidFill>
              </a:rPr>
              <a:t>スケールの革新</a:t>
            </a:r>
          </a:p>
        </p:txBody>
      </p:sp>
      <p:pic>
        <p:nvPicPr>
          <p:cNvPr id="6" name="図 5" descr="DSOIcu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630" y="3096344"/>
            <a:ext cx="3497300" cy="3501008"/>
          </a:xfrm>
          <a:prstGeom prst="rect">
            <a:avLst/>
          </a:prstGeom>
        </p:spPr>
      </p:pic>
      <p:sp>
        <p:nvSpPr>
          <p:cNvPr id="16" name="テキスト ボックス 15"/>
          <p:cNvSpPr txBox="1"/>
          <p:nvPr/>
        </p:nvSpPr>
        <p:spPr>
          <a:xfrm>
            <a:off x="5652120" y="2738050"/>
            <a:ext cx="2678337" cy="400110"/>
          </a:xfrm>
          <a:prstGeom prst="rect">
            <a:avLst/>
          </a:prstGeom>
          <a:noFill/>
        </p:spPr>
        <p:txBody>
          <a:bodyPr wrap="none" rtlCol="0">
            <a:spAutoFit/>
          </a:bodyPr>
          <a:lstStyle/>
          <a:p>
            <a:pPr defTabSz="914400" fontAlgn="base">
              <a:spcBef>
                <a:spcPct val="0"/>
              </a:spcBef>
              <a:spcAft>
                <a:spcPct val="0"/>
              </a:spcAft>
            </a:pPr>
            <a:r>
              <a:rPr lang="en-US" altLang="ja-JP" sz="2000" dirty="0" smtClean="0">
                <a:solidFill>
                  <a:prstClr val="black"/>
                </a:solidFill>
              </a:rPr>
              <a:t>SOI</a:t>
            </a:r>
            <a:r>
              <a:rPr lang="ja-JP" altLang="en-US" sz="2000" dirty="0" smtClean="0">
                <a:solidFill>
                  <a:prstClr val="black"/>
                </a:solidFill>
              </a:rPr>
              <a:t>検出器の断面構造</a:t>
            </a:r>
          </a:p>
        </p:txBody>
      </p:sp>
      <p:sp>
        <p:nvSpPr>
          <p:cNvPr id="53" name="テキスト ボックス 52"/>
          <p:cNvSpPr txBox="1"/>
          <p:nvPr/>
        </p:nvSpPr>
        <p:spPr>
          <a:xfrm>
            <a:off x="1691680" y="5157192"/>
            <a:ext cx="2736304" cy="104336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914400" fontAlgn="base">
              <a:lnSpc>
                <a:spcPct val="120000"/>
              </a:lnSpc>
              <a:spcBef>
                <a:spcPct val="0"/>
              </a:spcBef>
              <a:spcAft>
                <a:spcPts val="600"/>
              </a:spcAft>
            </a:pPr>
            <a:r>
              <a:rPr lang="ja-JP" altLang="en-US" sz="2400" dirty="0" smtClean="0">
                <a:solidFill>
                  <a:prstClr val="black"/>
                </a:solidFill>
              </a:rPr>
              <a:t>画素面積</a:t>
            </a:r>
            <a:r>
              <a:rPr lang="en-US" altLang="ja-JP" sz="2400" dirty="0" smtClean="0">
                <a:solidFill>
                  <a:prstClr val="black"/>
                </a:solidFill>
              </a:rPr>
              <a:t>100</a:t>
            </a:r>
            <a:r>
              <a:rPr lang="ja-JP" altLang="en-US" sz="2400" dirty="0" smtClean="0">
                <a:solidFill>
                  <a:prstClr val="black"/>
                </a:solidFill>
              </a:rPr>
              <a:t>分の１</a:t>
            </a:r>
            <a:endParaRPr lang="en-US" altLang="ja-JP" sz="2400" dirty="0" smtClean="0">
              <a:solidFill>
                <a:prstClr val="black"/>
              </a:solidFill>
            </a:endParaRPr>
          </a:p>
          <a:p>
            <a:pPr algn="ctr" defTabSz="914400" fontAlgn="base">
              <a:lnSpc>
                <a:spcPct val="120000"/>
              </a:lnSpc>
              <a:spcBef>
                <a:spcPct val="0"/>
              </a:spcBef>
              <a:spcAft>
                <a:spcPts val="600"/>
              </a:spcAft>
            </a:pPr>
            <a:r>
              <a:rPr lang="ja-JP" altLang="en-US" sz="2400" dirty="0" smtClean="0">
                <a:solidFill>
                  <a:prstClr val="black"/>
                </a:solidFill>
              </a:rPr>
              <a:t>ナノスケールへ！</a:t>
            </a:r>
            <a:endParaRPr lang="en-US" altLang="ja-JP" sz="2400" dirty="0" smtClean="0">
              <a:solidFill>
                <a:prstClr val="black"/>
              </a:solidFill>
            </a:endParaRPr>
          </a:p>
        </p:txBody>
      </p:sp>
      <p:sp>
        <p:nvSpPr>
          <p:cNvPr id="13" name="テキスト ボックス 12"/>
          <p:cNvSpPr txBox="1"/>
          <p:nvPr/>
        </p:nvSpPr>
        <p:spPr>
          <a:xfrm>
            <a:off x="683568" y="793834"/>
            <a:ext cx="3675806" cy="523220"/>
          </a:xfrm>
          <a:prstGeom prst="rect">
            <a:avLst/>
          </a:prstGeom>
          <a:noFill/>
        </p:spPr>
        <p:txBody>
          <a:bodyPr wrap="none" rtlCol="0">
            <a:spAutoFit/>
          </a:bodyPr>
          <a:lstStyle/>
          <a:p>
            <a:pPr defTabSz="914400" fontAlgn="base">
              <a:spcBef>
                <a:spcPct val="0"/>
              </a:spcBef>
              <a:spcAft>
                <a:spcPct val="0"/>
              </a:spcAft>
            </a:pPr>
            <a:r>
              <a:rPr lang="ja-JP" altLang="en-US" sz="2800" dirty="0" smtClean="0">
                <a:solidFill>
                  <a:prstClr val="black"/>
                </a:solidFill>
              </a:rPr>
              <a:t>現在の検出器（</a:t>
            </a:r>
            <a:r>
              <a:rPr lang="en-US" altLang="ja-JP" sz="2800" dirty="0" smtClean="0">
                <a:solidFill>
                  <a:prstClr val="black"/>
                </a:solidFill>
              </a:rPr>
              <a:t>Hybrid)</a:t>
            </a:r>
          </a:p>
        </p:txBody>
      </p:sp>
      <p:sp>
        <p:nvSpPr>
          <p:cNvPr id="14" name="テキスト ボックス 13"/>
          <p:cNvSpPr txBox="1"/>
          <p:nvPr/>
        </p:nvSpPr>
        <p:spPr>
          <a:xfrm>
            <a:off x="4860032" y="817548"/>
            <a:ext cx="3736119" cy="523220"/>
          </a:xfrm>
          <a:prstGeom prst="rect">
            <a:avLst/>
          </a:prstGeom>
          <a:noFill/>
        </p:spPr>
        <p:txBody>
          <a:bodyPr wrap="none" rtlCol="0">
            <a:spAutoFit/>
          </a:bodyPr>
          <a:lstStyle/>
          <a:p>
            <a:pPr defTabSz="914400" fontAlgn="base">
              <a:spcBef>
                <a:spcPct val="0"/>
              </a:spcBef>
              <a:spcAft>
                <a:spcPct val="0"/>
              </a:spcAft>
            </a:pPr>
            <a:r>
              <a:rPr lang="en-US" altLang="ja-JP" sz="2800" dirty="0" smtClean="0">
                <a:solidFill>
                  <a:prstClr val="black"/>
                </a:solidFill>
              </a:rPr>
              <a:t>SOI</a:t>
            </a:r>
            <a:r>
              <a:rPr lang="ja-JP" altLang="en-US" sz="2800" dirty="0" smtClean="0">
                <a:solidFill>
                  <a:prstClr val="black"/>
                </a:solidFill>
              </a:rPr>
              <a:t>検出器</a:t>
            </a:r>
            <a:r>
              <a:rPr lang="en-US" altLang="ja-JP" sz="2800" dirty="0" smtClean="0">
                <a:solidFill>
                  <a:prstClr val="black"/>
                </a:solidFill>
              </a:rPr>
              <a:t>(Monolithic)</a:t>
            </a:r>
            <a:endParaRPr lang="ja-JP" altLang="en-US" sz="2800" dirty="0" smtClean="0">
              <a:solidFill>
                <a:prstClr val="black"/>
              </a:solidFill>
            </a:endParaRPr>
          </a:p>
        </p:txBody>
      </p:sp>
      <p:sp>
        <p:nvSpPr>
          <p:cNvPr id="52" name="右矢印 51"/>
          <p:cNvSpPr/>
          <p:nvPr/>
        </p:nvSpPr>
        <p:spPr>
          <a:xfrm>
            <a:off x="4139952" y="1945962"/>
            <a:ext cx="792088" cy="64807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ja-JP" altLang="en-US" sz="2400">
              <a:solidFill>
                <a:prstClr val="white"/>
              </a:solidFill>
            </a:endParaRPr>
          </a:p>
        </p:txBody>
      </p:sp>
      <p:sp>
        <p:nvSpPr>
          <p:cNvPr id="3" name="テキスト ボックス 2"/>
          <p:cNvSpPr txBox="1"/>
          <p:nvPr/>
        </p:nvSpPr>
        <p:spPr>
          <a:xfrm>
            <a:off x="2771800" y="1484784"/>
            <a:ext cx="840269" cy="400110"/>
          </a:xfrm>
          <a:prstGeom prst="rect">
            <a:avLst/>
          </a:prstGeom>
          <a:noFill/>
        </p:spPr>
        <p:txBody>
          <a:bodyPr wrap="none" rtlCol="0">
            <a:spAutoFit/>
          </a:bodyPr>
          <a:lstStyle/>
          <a:p>
            <a:pPr defTabSz="914400" fontAlgn="base">
              <a:spcBef>
                <a:spcPct val="0"/>
              </a:spcBef>
              <a:spcAft>
                <a:spcPct val="0"/>
              </a:spcAft>
            </a:pPr>
            <a:r>
              <a:rPr lang="en-US" altLang="ja-JP" sz="2000" dirty="0" smtClean="0">
                <a:solidFill>
                  <a:prstClr val="black"/>
                </a:solidFill>
              </a:rPr>
              <a:t>1</a:t>
            </a:r>
            <a:r>
              <a:rPr lang="ja-JP" altLang="en-US" sz="2000" dirty="0" smtClean="0">
                <a:solidFill>
                  <a:prstClr val="black"/>
                </a:solidFill>
              </a:rPr>
              <a:t>画素</a:t>
            </a:r>
          </a:p>
        </p:txBody>
      </p:sp>
      <p:cxnSp>
        <p:nvCxnSpPr>
          <p:cNvPr id="7" name="直線コネクタ 6"/>
          <p:cNvCxnSpPr/>
          <p:nvPr/>
        </p:nvCxnSpPr>
        <p:spPr>
          <a:xfrm flipH="1">
            <a:off x="5508104" y="2420888"/>
            <a:ext cx="1008112" cy="5040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a:off x="6876256" y="2420888"/>
            <a:ext cx="1872208" cy="5040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ECAF45DA-F6FB-F746-B51F-E7336F6AA741}" type="slidenum">
              <a:rPr kumimoji="1" lang="ja-JP" altLang="en-US" smtClean="0"/>
              <a:t>9</a:t>
            </a:fld>
            <a:endParaRPr kumimoji="1" lang="ja-JP" altLang="en-US"/>
          </a:p>
        </p:txBody>
      </p:sp>
    </p:spTree>
    <p:extLst>
      <p:ext uri="{BB962C8B-B14F-4D97-AF65-F5344CB8AC3E}">
        <p14:creationId xmlns:p14="http://schemas.microsoft.com/office/powerpoint/2010/main" val="301873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16" grpId="0"/>
      <p:bldP spid="53" grpId="0" animBg="1"/>
      <p:bldP spid="14" grpId="0"/>
      <p:bldP spid="52" grpId="0" animBg="1"/>
    </p:bld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1106</TotalTime>
  <Words>2238</Words>
  <Application>Microsoft Office PowerPoint</Application>
  <PresentationFormat>画面に合わせる (4:3)</PresentationFormat>
  <Paragraphs>522</Paragraphs>
  <Slides>31</Slides>
  <Notes>17</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46" baseType="lpstr">
      <vt:lpstr>Arial Unicode MS</vt:lpstr>
      <vt:lpstr>ＭＳ Ｐゴシック</vt:lpstr>
      <vt:lpstr>ＭＳ 明朝</vt:lpstr>
      <vt:lpstr>Osaka</vt:lpstr>
      <vt:lpstr>細明朝体</vt:lpstr>
      <vt:lpstr>平成角ゴシック</vt:lpstr>
      <vt:lpstr>Arial</vt:lpstr>
      <vt:lpstr>Calibri</vt:lpstr>
      <vt:lpstr>Comic Sans MS</vt:lpstr>
      <vt:lpstr>Consolas</vt:lpstr>
      <vt:lpstr>Symbol</vt:lpstr>
      <vt:lpstr>Times</vt:lpstr>
      <vt:lpstr>Wingdings</vt:lpstr>
      <vt:lpstr>ホワイト</vt:lpstr>
      <vt:lpstr>数式</vt:lpstr>
      <vt:lpstr>PowerPoint プレゼンテーション</vt:lpstr>
      <vt:lpstr>PowerPoint プレゼンテーション</vt:lpstr>
      <vt:lpstr>Layer Transfer技術 (SmartCut) による 張合わせウエハSilicon-On-Insulator (SOI)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New Sensor Structures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KEK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Yasuo Arai</dc:creator>
  <cp:lastModifiedBy>新井康夫</cp:lastModifiedBy>
  <cp:revision>75</cp:revision>
  <cp:lastPrinted>2014-11-13T19:16:19Z</cp:lastPrinted>
  <dcterms:created xsi:type="dcterms:W3CDTF">2014-02-20T10:06:51Z</dcterms:created>
  <dcterms:modified xsi:type="dcterms:W3CDTF">2014-12-04T02:22:11Z</dcterms:modified>
</cp:coreProperties>
</file>