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9"/>
  </p:notesMasterIdLst>
  <p:handoutMasterIdLst>
    <p:handoutMasterId r:id="rId30"/>
  </p:handoutMasterIdLst>
  <p:sldIdLst>
    <p:sldId id="417" r:id="rId2"/>
    <p:sldId id="761" r:id="rId3"/>
    <p:sldId id="756" r:id="rId4"/>
    <p:sldId id="757" r:id="rId5"/>
    <p:sldId id="758" r:id="rId6"/>
    <p:sldId id="759" r:id="rId7"/>
    <p:sldId id="760" r:id="rId8"/>
    <p:sldId id="762" r:id="rId9"/>
    <p:sldId id="766" r:id="rId10"/>
    <p:sldId id="737" r:id="rId11"/>
    <p:sldId id="739" r:id="rId12"/>
    <p:sldId id="738" r:id="rId13"/>
    <p:sldId id="763" r:id="rId14"/>
    <p:sldId id="741" r:id="rId15"/>
    <p:sldId id="742" r:id="rId16"/>
    <p:sldId id="743" r:id="rId17"/>
    <p:sldId id="745" r:id="rId18"/>
    <p:sldId id="746" r:id="rId19"/>
    <p:sldId id="748" r:id="rId20"/>
    <p:sldId id="750" r:id="rId21"/>
    <p:sldId id="752" r:id="rId22"/>
    <p:sldId id="478" r:id="rId23"/>
    <p:sldId id="553" r:id="rId24"/>
    <p:sldId id="754" r:id="rId25"/>
    <p:sldId id="730" r:id="rId26"/>
    <p:sldId id="764" r:id="rId27"/>
    <p:sldId id="765" r:id="rId28"/>
  </p:sldIdLst>
  <p:sldSz cx="9144000" cy="6858000" type="screen4x3"/>
  <p:notesSz cx="6769100" cy="9906000"/>
  <p:custDataLst>
    <p:tags r:id="rId31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CCC3D"/>
    <a:srgbClr val="72CC28"/>
    <a:srgbClr val="FFFF66"/>
    <a:srgbClr val="FFFF00"/>
    <a:srgbClr val="6CB01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 autoAdjust="0"/>
    <p:restoredTop sz="94614" autoAdjust="0"/>
  </p:normalViewPr>
  <p:slideViewPr>
    <p:cSldViewPr>
      <p:cViewPr>
        <p:scale>
          <a:sx n="70" d="100"/>
          <a:sy n="70" d="100"/>
        </p:scale>
        <p:origin x="-9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fld id="{EAFC87AC-ABE4-45A0-AA88-C2A007F59C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9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5350"/>
            <a:ext cx="49657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smtClean="0">
                <a:latin typeface="Times" pitchFamily="18" charset="0"/>
                <a:ea typeface="Osaka" charset="-128"/>
              </a:defRPr>
            </a:lvl1pPr>
          </a:lstStyle>
          <a:p>
            <a:pPr>
              <a:defRPr/>
            </a:pPr>
            <a:fld id="{8B5359C2-80D9-42A2-8015-50DF80A5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789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36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07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9638" y="742950"/>
            <a:ext cx="4953000" cy="3714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BF9F-6820-41D8-95FA-48B1806E2D2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10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次に、このような回路の</a:t>
            </a:r>
            <a:r>
              <a:rPr kumimoji="1" lang="en-US" altLang="ja-JP" dirty="0" smtClean="0"/>
              <a:t>SOI</a:t>
            </a:r>
            <a:r>
              <a:rPr kumimoji="1" lang="ja-JP" altLang="en-US" dirty="0" smtClean="0"/>
              <a:t>ウェハを</a:t>
            </a:r>
            <a:r>
              <a:rPr kumimoji="1" lang="en-US" altLang="ja-JP" dirty="0" smtClean="0"/>
              <a:t>950mK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冷却し、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ソース接地型の増幅回路を組み、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ファンクションジェネレーターからのサイン信号を増幅させました。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この設定バイアス時の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ゲートソース間電圧を動かしたときの、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ドレインソース間電流のプロットの傾きから、相互コンダクタンスを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AFD1-C6B8-4686-833A-4FAC5E5EC9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32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実際に入力信号と出力信号をくらべてみると、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増幅率は８倍程度となり、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低温下でも理解通りの増幅が得られることを確認いたしました。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AFD1-C6B8-4686-833A-4FAC5E5EC9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27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これがその回路図になります。増幅段とバッファ段に分かれ、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バッファ段で出力インピーダンスを数</a:t>
            </a:r>
            <a:r>
              <a:rPr kumimoji="1" lang="en-US" altLang="ja-JP" dirty="0" err="1" smtClean="0"/>
              <a:t>kΩ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下げる設計となっております。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今まではここに負荷抵抗を用いていましたが、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その代わりに</a:t>
            </a:r>
            <a:r>
              <a:rPr kumimoji="1" lang="en-US" altLang="ja-JP" dirty="0" smtClean="0"/>
              <a:t>FET</a:t>
            </a:r>
            <a:r>
              <a:rPr kumimoji="1" lang="ja-JP" altLang="en-US" dirty="0" smtClean="0"/>
              <a:t>を電流源として用いています。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これにより、高抵抗となり高い増幅率が得られることが期待されます。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また、バイアス電圧を</a:t>
            </a:r>
            <a:r>
              <a:rPr kumimoji="1" lang="en-US" altLang="ja-JP" dirty="0" smtClean="0"/>
              <a:t>FET</a:t>
            </a:r>
            <a:r>
              <a:rPr kumimoji="1" lang="ja-JP" altLang="en-US" dirty="0" smtClean="0"/>
              <a:t>の耐圧以下で使用できるので、</a:t>
            </a:r>
            <a:endParaRPr kumimoji="1" lang="en-US" altLang="ja-JP" dirty="0" smtClean="0"/>
          </a:p>
          <a:p>
            <a:r>
              <a:rPr kumimoji="1" lang="en-US" altLang="ja-JP" dirty="0" smtClean="0"/>
              <a:t>FET</a:t>
            </a:r>
            <a:r>
              <a:rPr kumimoji="1" lang="ja-JP" altLang="en-US" dirty="0" smtClean="0"/>
              <a:t>の破損防止、省電力も期待されます。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現在は室温での動作を確認しました。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アンプのみを通し、ここから読み出した場合だと、</a:t>
            </a:r>
            <a:r>
              <a:rPr kumimoji="1" lang="en-US" altLang="ja-JP" dirty="0" smtClean="0"/>
              <a:t>5kHz</a:t>
            </a:r>
            <a:r>
              <a:rPr kumimoji="1" lang="ja-JP" altLang="en-US" dirty="0" smtClean="0"/>
              <a:t>程度だった周波数応答が、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バッファを通し、ここから読み出すことで、</a:t>
            </a:r>
            <a:r>
              <a:rPr kumimoji="1" lang="en-US" altLang="ja-JP" dirty="0" smtClean="0"/>
              <a:t>100kHz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改善しました。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今後は冷却し、低温での評価を行う予定です。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AAFD1-C6B8-4686-833A-4FAC5E5EC95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80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E57ED-43D4-4A2B-8D99-6EADB61F9BB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52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965BC-43F6-487B-8644-FFADE6EFC3E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059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7EFD-2E09-44DA-BEC7-7C73259DF5C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382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983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291E2-BAD2-41A8-A174-E5F88B2BCC0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225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1C7C-C372-4E10-8925-2C3CCF09D93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490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98B7E-ADE8-4E92-A179-C36092C8F33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5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09CE4-92C4-4425-BA27-9AE8E628B2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26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A194-5920-451A-AD8F-3427F1B557A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69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B5075-AD91-48BD-A126-81323E02487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405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7C562-DF3F-48B8-9A84-3EEC6942D82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212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35590-1544-4BAD-B497-904CDAD6289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80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07/relationships/hdphoto" Target="../media/hdphoto2.wdp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13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76.gif"/><Relationship Id="rId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250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3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13" Type="http://schemas.openxmlformats.org/officeDocument/2006/relationships/image" Target="../media/image9.png"/><Relationship Id="rId18" Type="http://schemas.openxmlformats.org/officeDocument/2006/relationships/image" Target="../media/image120.png"/><Relationship Id="rId26" Type="http://schemas.openxmlformats.org/officeDocument/2006/relationships/image" Target="../media/image24.png"/><Relationship Id="rId3" Type="http://schemas.openxmlformats.org/officeDocument/2006/relationships/image" Target="../media/image14.png"/><Relationship Id="rId21" Type="http://schemas.openxmlformats.org/officeDocument/2006/relationships/image" Target="../media/image19.png"/><Relationship Id="rId7" Type="http://schemas.openxmlformats.org/officeDocument/2006/relationships/image" Target="../media/image310.png"/><Relationship Id="rId12" Type="http://schemas.openxmlformats.org/officeDocument/2006/relationships/image" Target="../media/image82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70.png"/><Relationship Id="rId24" Type="http://schemas.openxmlformats.org/officeDocument/2006/relationships/image" Target="../media/image16.png"/><Relationship Id="rId5" Type="http://schemas.openxmlformats.org/officeDocument/2006/relationships/image" Target="../media/image211.png"/><Relationship Id="rId15" Type="http://schemas.openxmlformats.org/officeDocument/2006/relationships/image" Target="../media/image130.png"/><Relationship Id="rId23" Type="http://schemas.openxmlformats.org/officeDocument/2006/relationships/image" Target="../media/image21.png"/><Relationship Id="rId10" Type="http://schemas.openxmlformats.org/officeDocument/2006/relationships/image" Target="../media/image60.png"/><Relationship Id="rId19" Type="http://schemas.openxmlformats.org/officeDocument/2006/relationships/image" Target="../media/image17.png"/><Relationship Id="rId4" Type="http://schemas.openxmlformats.org/officeDocument/2006/relationships/image" Target="../media/image210.png"/><Relationship Id="rId9" Type="http://schemas.openxmlformats.org/officeDocument/2006/relationships/image" Target="../media/image57.png"/><Relationship Id="rId14" Type="http://schemas.openxmlformats.org/officeDocument/2006/relationships/image" Target="../media/image100.png"/><Relationship Id="rId22" Type="http://schemas.openxmlformats.org/officeDocument/2006/relationships/image" Target="../media/image140.png"/><Relationship Id="rId27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280.png"/><Relationship Id="rId15" Type="http://schemas.openxmlformats.org/officeDocument/2006/relationships/image" Target="../media/image33.png"/><Relationship Id="rId10" Type="http://schemas.openxmlformats.org/officeDocument/2006/relationships/image" Target="../media/image2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10" Type="http://schemas.openxmlformats.org/officeDocument/2006/relationships/image" Target="../media/image39.png"/><Relationship Id="rId9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2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908720"/>
            <a:ext cx="8604448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dirty="0"/>
              <a:t>宇宙背景ニュートリノ輻射崩壊探索実験に向けた </a:t>
            </a:r>
            <a:r>
              <a:rPr lang="en-US" altLang="ja-JP" dirty="0"/>
              <a:t>SOI-STJ</a:t>
            </a:r>
            <a:r>
              <a:rPr lang="ja-JP" altLang="en-US" dirty="0"/>
              <a:t>一体型遠赤外光検出器</a:t>
            </a:r>
            <a:r>
              <a:rPr lang="ja-JP" altLang="en-US" dirty="0" smtClean="0"/>
              <a:t>開発</a:t>
            </a:r>
            <a:endParaRPr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592930" y="2420888"/>
            <a:ext cx="79216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sz="2400" dirty="0" smtClean="0"/>
              <a:t>第</a:t>
            </a:r>
            <a:r>
              <a:rPr lang="en-US" altLang="ja-JP" sz="2400" dirty="0" smtClean="0"/>
              <a:t>4</a:t>
            </a:r>
            <a:r>
              <a:rPr lang="ja-JP" altLang="en-US" sz="2400" dirty="0"/>
              <a:t>回 可視赤外線観測装置技術</a:t>
            </a:r>
            <a:r>
              <a:rPr lang="ja-JP" altLang="en-US" sz="2400" dirty="0" smtClean="0"/>
              <a:t>ワークショップ</a:t>
            </a:r>
            <a:endParaRPr lang="en-US" altLang="ja-JP" sz="2400" dirty="0" smtClean="0"/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2400" dirty="0"/>
              <a:t>2014</a:t>
            </a:r>
            <a:r>
              <a:rPr lang="ja-JP" altLang="en-US" sz="2400" dirty="0"/>
              <a:t>年</a:t>
            </a:r>
            <a:r>
              <a:rPr lang="en-US" altLang="ja-JP" sz="2400" dirty="0"/>
              <a:t>12</a:t>
            </a:r>
            <a:r>
              <a:rPr lang="ja-JP" altLang="en-US" sz="2400" dirty="0"/>
              <a:t>月</a:t>
            </a:r>
            <a:r>
              <a:rPr lang="en-US" altLang="ja-JP" sz="2400" dirty="0"/>
              <a:t>4</a:t>
            </a:r>
            <a:r>
              <a:rPr lang="ja-JP" altLang="en-US" sz="2400" dirty="0" smtClean="0"/>
              <a:t>日</a:t>
            </a:r>
            <a:endParaRPr lang="en-US" altLang="ja-JP" sz="2400" dirty="0" smtClean="0"/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ja-JP" altLang="en-US" dirty="0" smtClean="0"/>
              <a:t>武内</a:t>
            </a:r>
            <a:r>
              <a:rPr lang="ja-JP" altLang="en-US" dirty="0"/>
              <a:t>　</a:t>
            </a:r>
            <a:r>
              <a:rPr lang="ja-JP" altLang="en-US" dirty="0" smtClean="0"/>
              <a:t>勇司</a:t>
            </a:r>
            <a:r>
              <a:rPr lang="en-US" altLang="ja-JP" dirty="0" smtClean="0"/>
              <a:t>(</a:t>
            </a:r>
            <a:r>
              <a:rPr lang="ja-JP" altLang="en-US" dirty="0" smtClean="0"/>
              <a:t>筑波大</a:t>
            </a:r>
            <a:r>
              <a:rPr lang="en-US" altLang="ja-JP" dirty="0" smtClean="0"/>
              <a:t>)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1600" dirty="0" smtClean="0"/>
              <a:t>takeuchi@hep.px.tsukuba.ac.jp</a:t>
            </a:r>
            <a:endParaRPr lang="en-US" altLang="ja-JP" dirty="0" smtClean="0"/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 sz="2400" dirty="0" smtClean="0"/>
              <a:t>for the neutrino decay collaboration</a:t>
            </a:r>
            <a:endParaRPr lang="ja-JP" altLang="en-US" sz="24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79512" y="4653136"/>
            <a:ext cx="87484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S.H.Kim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K.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Takemasa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K.Kiuchi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K.Nagata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K.Kasahara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T.Okudaira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T.Ichimura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M.Kanamaru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K.Moriuchi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R.Senzaki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(Univ. of Tsukuba),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H.Ikeda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S.Matsuura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T.Wada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(JAXA/ISAS),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H.Ishino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A.Kibayashi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(Okayama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Univ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S.Mima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(RIKEN),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T.Yoshida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S.Komura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K.Orikasa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R.Hirose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(Univ. of Fukui),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Y.Kato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Kindai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Univ.),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Y.Arai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M.Hazumi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(KEK),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E.Ramberg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J.H.Yoo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M.Kozlovsky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P.Rubinov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D.Sergatskov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Fermilab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S.B.Kim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(Seoul National Univ.)</a:t>
            </a:r>
            <a:endParaRPr lang="en-US" altLang="ja-JP" sz="1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7920037" cy="57467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STJ(</a:t>
            </a:r>
            <a:r>
              <a:rPr lang="ja-JP" altLang="en-US" sz="2800" dirty="0" smtClean="0"/>
              <a:t>超伝導トンネル接合）検出器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7772400" cy="935038"/>
          </a:xfrm>
          <a:noFill/>
        </p:spPr>
        <p:txBody>
          <a:bodyPr/>
          <a:lstStyle/>
          <a:p>
            <a:pPr eaLnBrk="1" hangingPunct="1"/>
            <a:r>
              <a:rPr lang="en-US" altLang="ja-JP" sz="2400" dirty="0" smtClean="0">
                <a:solidFill>
                  <a:srgbClr val="FF3300"/>
                </a:solidFill>
              </a:rPr>
              <a:t>S</a:t>
            </a:r>
            <a:r>
              <a:rPr lang="en-US" altLang="ja-JP" sz="2400" dirty="0" smtClean="0"/>
              <a:t>uperconducting </a:t>
            </a:r>
            <a:r>
              <a:rPr lang="en-US" altLang="ja-JP" sz="2400" dirty="0" smtClean="0">
                <a:solidFill>
                  <a:srgbClr val="FF3300"/>
                </a:solidFill>
              </a:rPr>
              <a:t>T</a:t>
            </a:r>
            <a:r>
              <a:rPr lang="en-US" altLang="ja-JP" sz="2400" dirty="0" smtClean="0"/>
              <a:t>unnel </a:t>
            </a:r>
            <a:r>
              <a:rPr lang="en-US" altLang="ja-JP" sz="2400" dirty="0" smtClean="0">
                <a:solidFill>
                  <a:srgbClr val="FF3300"/>
                </a:solidFill>
              </a:rPr>
              <a:t>J</a:t>
            </a:r>
            <a:r>
              <a:rPr lang="en-US" altLang="ja-JP" sz="2400" dirty="0" smtClean="0"/>
              <a:t>unction</a:t>
            </a:r>
          </a:p>
          <a:p>
            <a:pPr eaLnBrk="1" hangingPunct="1"/>
            <a:r>
              <a:rPr lang="ja-JP" altLang="en-US" sz="2400" dirty="0" smtClean="0">
                <a:solidFill>
                  <a:srgbClr val="0070C0"/>
                </a:solidFill>
              </a:rPr>
              <a:t>超伝導体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/</a:t>
            </a:r>
            <a:r>
              <a:rPr lang="en-US" altLang="ja-JP" sz="2400" dirty="0" smtClean="0"/>
              <a:t> </a:t>
            </a:r>
            <a:r>
              <a:rPr lang="ja-JP" altLang="en-US" sz="2400" dirty="0" smtClean="0">
                <a:solidFill>
                  <a:srgbClr val="FF3300"/>
                </a:solidFill>
              </a:rPr>
              <a:t>絶縁体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/</a:t>
            </a:r>
            <a:r>
              <a:rPr lang="en-US" altLang="ja-JP" sz="2400" dirty="0" smtClean="0"/>
              <a:t> </a:t>
            </a:r>
            <a:r>
              <a:rPr lang="ja-JP" altLang="en-US" sz="2400" dirty="0" smtClean="0">
                <a:solidFill>
                  <a:srgbClr val="0070C0"/>
                </a:solidFill>
              </a:rPr>
              <a:t>超伝導体</a:t>
            </a:r>
            <a:r>
              <a:rPr lang="ja-JP" altLang="en-US" sz="2400" dirty="0" smtClean="0"/>
              <a:t>のジョセフソン接合素子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0804"/>
            <a:ext cx="3127258" cy="25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998792" y="1906718"/>
            <a:ext cx="4671637" cy="2713549"/>
            <a:chOff x="4271130" y="3962558"/>
            <a:chExt cx="4671637" cy="2713549"/>
          </a:xfrm>
        </p:grpSpPr>
        <p:cxnSp>
          <p:nvCxnSpPr>
            <p:cNvPr id="65" name="直線コネクタ 64"/>
            <p:cNvCxnSpPr/>
            <p:nvPr/>
          </p:nvCxnSpPr>
          <p:spPr bwMode="auto">
            <a:xfrm>
              <a:off x="5696694" y="4769455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線コネクタ 65"/>
            <p:cNvCxnSpPr/>
            <p:nvPr/>
          </p:nvCxnSpPr>
          <p:spPr bwMode="auto">
            <a:xfrm>
              <a:off x="5696694" y="5345519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正方形/長方形 66"/>
            <p:cNvSpPr/>
            <p:nvPr/>
          </p:nvSpPr>
          <p:spPr bwMode="auto">
            <a:xfrm>
              <a:off x="6632798" y="4193391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68" name="円/楕円 67"/>
            <p:cNvSpPr/>
            <p:nvPr/>
          </p:nvSpPr>
          <p:spPr bwMode="auto">
            <a:xfrm>
              <a:off x="6243843" y="4495276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69" name="グループ化 68"/>
            <p:cNvGrpSpPr/>
            <p:nvPr/>
          </p:nvGrpSpPr>
          <p:grpSpPr>
            <a:xfrm>
              <a:off x="5940338" y="5201503"/>
              <a:ext cx="448816" cy="288032"/>
              <a:chOff x="2483768" y="4725144"/>
              <a:chExt cx="448816" cy="288032"/>
            </a:xfrm>
          </p:grpSpPr>
          <p:sp>
            <p:nvSpPr>
              <p:cNvPr id="70" name="円/楕円 69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" name="円/楕円 70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" name="円/楕円 71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73" name="円/楕円 72"/>
            <p:cNvSpPr/>
            <p:nvPr/>
          </p:nvSpPr>
          <p:spPr bwMode="auto">
            <a:xfrm>
              <a:off x="5991240" y="4514417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74" name="直線矢印コネクタ 73"/>
            <p:cNvCxnSpPr>
              <a:stCxn id="71" idx="0"/>
              <a:endCxn id="68" idx="4"/>
            </p:cNvCxnSpPr>
            <p:nvPr/>
          </p:nvCxnSpPr>
          <p:spPr bwMode="auto">
            <a:xfrm flipV="1">
              <a:off x="6236754" y="4639292"/>
              <a:ext cx="79097" cy="63421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直線矢印コネクタ 74"/>
            <p:cNvCxnSpPr>
              <a:stCxn id="70" idx="0"/>
              <a:endCxn id="73" idx="4"/>
            </p:cNvCxnSpPr>
            <p:nvPr/>
          </p:nvCxnSpPr>
          <p:spPr bwMode="auto">
            <a:xfrm flipH="1" flipV="1">
              <a:off x="6063248" y="4658433"/>
              <a:ext cx="21106" cy="61507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稲妻 75"/>
            <p:cNvSpPr/>
            <p:nvPr/>
          </p:nvSpPr>
          <p:spPr bwMode="auto">
            <a:xfrm>
              <a:off x="5228519" y="4359111"/>
              <a:ext cx="914400" cy="914400"/>
            </a:xfrm>
            <a:prstGeom prst="lightningBol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 bwMode="auto">
            <a:xfrm>
              <a:off x="6770737" y="5129495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直線コネクタ 77"/>
            <p:cNvCxnSpPr/>
            <p:nvPr/>
          </p:nvCxnSpPr>
          <p:spPr bwMode="auto">
            <a:xfrm>
              <a:off x="6776814" y="5705559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9" name="グループ化 78"/>
            <p:cNvGrpSpPr/>
            <p:nvPr/>
          </p:nvGrpSpPr>
          <p:grpSpPr>
            <a:xfrm>
              <a:off x="7056585" y="5561543"/>
              <a:ext cx="448816" cy="288032"/>
              <a:chOff x="2483768" y="4725144"/>
              <a:chExt cx="448816" cy="288032"/>
            </a:xfrm>
          </p:grpSpPr>
          <p:sp>
            <p:nvSpPr>
              <p:cNvPr id="80" name="円/楕円 79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2" name="円/楕円 81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83" name="円/楕円 82"/>
            <p:cNvSpPr/>
            <p:nvPr/>
          </p:nvSpPr>
          <p:spPr bwMode="auto">
            <a:xfrm>
              <a:off x="7200601" y="4898558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84" name="直線矢印コネクタ 83"/>
            <p:cNvCxnSpPr>
              <a:stCxn id="68" idx="6"/>
              <a:endCxn id="83" idx="1"/>
            </p:cNvCxnSpPr>
            <p:nvPr/>
          </p:nvCxnSpPr>
          <p:spPr bwMode="auto">
            <a:xfrm>
              <a:off x="6387859" y="4567284"/>
              <a:ext cx="833833" cy="35236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線矢印コネクタ 84"/>
            <p:cNvCxnSpPr>
              <a:stCxn id="86" idx="0"/>
            </p:cNvCxnSpPr>
            <p:nvPr/>
          </p:nvCxnSpPr>
          <p:spPr bwMode="auto">
            <a:xfrm flipH="1" flipV="1">
              <a:off x="6704806" y="5849575"/>
              <a:ext cx="738416" cy="36486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正方形/長方形 85"/>
            <p:cNvSpPr/>
            <p:nvPr/>
          </p:nvSpPr>
          <p:spPr>
            <a:xfrm>
              <a:off x="6886819" y="6214442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b="1" dirty="0" smtClean="0"/>
                <a:t>絶縁膜</a:t>
              </a:r>
              <a:endParaRPr lang="ja-JP" altLang="en-US" sz="2400" dirty="0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827533" y="6102993"/>
              <a:ext cx="16417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/>
                <a:t>クーパー対</a:t>
              </a:r>
              <a:endParaRPr lang="ja-JP" altLang="en-US" sz="2400" dirty="0"/>
            </a:p>
          </p:txBody>
        </p:sp>
        <p:cxnSp>
          <p:nvCxnSpPr>
            <p:cNvPr id="88" name="直線矢印コネクタ 87"/>
            <p:cNvCxnSpPr/>
            <p:nvPr/>
          </p:nvCxnSpPr>
          <p:spPr bwMode="auto">
            <a:xfrm flipV="1">
              <a:off x="5696694" y="5561543"/>
              <a:ext cx="315652" cy="59838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正方形/長方形 88"/>
            <p:cNvSpPr/>
            <p:nvPr/>
          </p:nvSpPr>
          <p:spPr>
            <a:xfrm>
              <a:off x="4271130" y="3962558"/>
              <a:ext cx="1540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800" b="1" dirty="0"/>
                <a:t>放射</a:t>
              </a:r>
              <a:r>
                <a:rPr lang="ja-JP" altLang="en-US" sz="1800" b="1" dirty="0" smtClean="0"/>
                <a:t>線</a:t>
              </a:r>
              <a:r>
                <a:rPr lang="en-US" altLang="ja-JP" sz="1800" b="1" dirty="0" smtClean="0"/>
                <a:t>(</a:t>
              </a:r>
              <a:r>
                <a:rPr lang="ja-JP" altLang="en-US" sz="1800" b="1" dirty="0" smtClean="0"/>
                <a:t>光子）</a:t>
              </a:r>
              <a:endParaRPr lang="ja-JP" alt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正方形/長方形 89"/>
                <p:cNvSpPr/>
                <p:nvPr/>
              </p:nvSpPr>
              <p:spPr>
                <a:xfrm>
                  <a:off x="7678083" y="5155917"/>
                  <a:ext cx="69602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ja-JP" b="0" i="1">
                            <a:latin typeface="Cambria Math"/>
                          </a:rPr>
                          <m:t>Δ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0" name="正方形/長方形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083" y="5155917"/>
                  <a:ext cx="696024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正方形/長方形 90"/>
            <p:cNvSpPr/>
            <p:nvPr/>
          </p:nvSpPr>
          <p:spPr>
            <a:xfrm>
              <a:off x="7244866" y="3962558"/>
              <a:ext cx="16979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 smtClean="0"/>
                <a:t>準粒子（電子</a:t>
              </a:r>
              <a:r>
                <a:rPr lang="en-US" altLang="ja-JP" sz="2400" dirty="0" smtClean="0"/>
                <a:t>)</a:t>
              </a:r>
              <a:endParaRPr lang="ja-JP" altLang="en-US" sz="2400" dirty="0"/>
            </a:p>
          </p:txBody>
        </p:sp>
        <p:cxnSp>
          <p:nvCxnSpPr>
            <p:cNvPr id="92" name="直線矢印コネクタ 91"/>
            <p:cNvCxnSpPr>
              <a:stCxn id="91" idx="2"/>
            </p:cNvCxnSpPr>
            <p:nvPr/>
          </p:nvCxnSpPr>
          <p:spPr bwMode="auto">
            <a:xfrm flipH="1">
              <a:off x="7344629" y="4424223"/>
              <a:ext cx="749188" cy="3920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" name="Rectangle 4"/>
          <p:cNvSpPr txBox="1">
            <a:spLocks noChangeArrowheads="1"/>
          </p:cNvSpPr>
          <p:nvPr/>
        </p:nvSpPr>
        <p:spPr bwMode="auto">
          <a:xfrm>
            <a:off x="21893" y="4720953"/>
            <a:ext cx="4747302" cy="193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2000" b="1" kern="0" dirty="0" smtClean="0"/>
              <a:t>超伝導体の転移温度（</a:t>
            </a:r>
            <a:r>
              <a:rPr lang="en-US" altLang="ja-JP" sz="2000" b="1" kern="0" dirty="0" smtClean="0"/>
              <a:t>T</a:t>
            </a:r>
            <a:r>
              <a:rPr lang="ja-JP" altLang="en-US" sz="2000" b="1" kern="0" dirty="0" err="1" smtClean="0"/>
              <a:t>ｃ</a:t>
            </a:r>
            <a:r>
              <a:rPr lang="en-US" altLang="ja-JP" sz="2000" b="1" kern="0" dirty="0" smtClean="0"/>
              <a:t>)</a:t>
            </a:r>
            <a:r>
              <a:rPr lang="ja-JP" altLang="en-US" sz="2000" b="1" kern="0" dirty="0" smtClean="0"/>
              <a:t>以下 で動作</a:t>
            </a:r>
            <a:endParaRPr lang="en-US" altLang="ja-JP" sz="2000" b="1" kern="0" dirty="0"/>
          </a:p>
          <a:p>
            <a:pPr lvl="1" eaLnBrk="1" hangingPunct="1">
              <a:lnSpc>
                <a:spcPct val="90000"/>
              </a:lnSpc>
            </a:pPr>
            <a:r>
              <a:rPr lang="en-US" altLang="ja-JP" sz="1600" b="1" kern="0" dirty="0" smtClean="0"/>
              <a:t>Tc</a:t>
            </a:r>
            <a:r>
              <a:rPr lang="ja-JP" altLang="en-US" sz="1600" b="1" kern="0" dirty="0" smtClean="0"/>
              <a:t>の１</a:t>
            </a:r>
            <a:r>
              <a:rPr lang="en-US" altLang="ja-JP" sz="1600" b="1" kern="0" dirty="0" smtClean="0"/>
              <a:t>/10 </a:t>
            </a:r>
            <a:r>
              <a:rPr lang="ja-JP" altLang="en-US" sz="1600" b="1" kern="0" dirty="0" smtClean="0"/>
              <a:t>くらい</a:t>
            </a:r>
            <a:endParaRPr lang="en-US" altLang="ja-JP" sz="1600" b="1" kern="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000" b="1" kern="0" dirty="0" smtClean="0"/>
              <a:t>上下部電極間にバイアス電圧</a:t>
            </a:r>
            <a:endParaRPr lang="en-US" altLang="ja-JP" sz="2000" b="1" kern="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1600" b="1" kern="0" dirty="0" err="1" smtClean="0"/>
              <a:t>V</a:t>
            </a:r>
            <a:r>
              <a:rPr lang="en-US" altLang="ja-JP" sz="1600" b="1" kern="0" baseline="-25000" dirty="0" err="1" smtClean="0"/>
              <a:t>bias</a:t>
            </a:r>
            <a:r>
              <a:rPr lang="en-US" altLang="ja-JP" sz="1600" b="1" kern="0" dirty="0" smtClean="0"/>
              <a:t>&lt;Δ/e</a:t>
            </a:r>
            <a:endParaRPr lang="en-US" altLang="ja-JP" sz="1600" b="1" kern="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000" b="1" kern="0" dirty="0" smtClean="0"/>
              <a:t>絶縁層に平行に磁場</a:t>
            </a:r>
            <a:endParaRPr lang="en-US" altLang="ja-JP" sz="2000" b="1" kern="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1800" b="1" kern="0" dirty="0" smtClean="0"/>
              <a:t>クーパー対トンネル電流を抑制</a:t>
            </a:r>
            <a:endParaRPr lang="en-US" altLang="ja-JP" sz="1800" b="1" kern="0" dirty="0" smtClean="0"/>
          </a:p>
        </p:txBody>
      </p:sp>
      <p:sp>
        <p:nvSpPr>
          <p:cNvPr id="94" name="Rectangle 4"/>
          <p:cNvSpPr txBox="1">
            <a:spLocks noChangeArrowheads="1"/>
          </p:cNvSpPr>
          <p:nvPr/>
        </p:nvSpPr>
        <p:spPr bwMode="auto">
          <a:xfrm>
            <a:off x="4956181" y="4749417"/>
            <a:ext cx="3882766" cy="19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2000" b="1" kern="0" dirty="0" smtClean="0"/>
              <a:t>超伝導のエネルギーギャップ</a:t>
            </a:r>
            <a:r>
              <a:rPr lang="ja-JP" altLang="en-US" sz="2000" b="1" kern="0" dirty="0" smtClean="0">
                <a:sym typeface="Symbol"/>
              </a:rPr>
              <a:t></a:t>
            </a:r>
            <a:endParaRPr lang="en-US" altLang="ja-JP" sz="2000" b="1" kern="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1800" b="1" kern="0" dirty="0" smtClean="0"/>
              <a:t>ニオブの場合 </a:t>
            </a:r>
            <a:r>
              <a:rPr lang="en-US" altLang="ja-JP" sz="1800" b="1" kern="0" dirty="0" smtClean="0"/>
              <a:t>1.55meV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000" b="1" kern="0" dirty="0" smtClean="0"/>
              <a:t>上部もしくは下部電極に入射</a:t>
            </a:r>
            <a:endParaRPr lang="en-US" altLang="ja-JP" sz="2000" b="1" kern="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1800" b="1" kern="0" dirty="0" smtClean="0"/>
              <a:t>励起された準粒子がトンネル効果によって移動</a:t>
            </a:r>
            <a:endParaRPr lang="en-US" altLang="ja-JP" sz="1800" b="1" kern="0" dirty="0" smtClean="0"/>
          </a:p>
          <a:p>
            <a:pPr eaLnBrk="1" hangingPunct="1">
              <a:lnSpc>
                <a:spcPct val="90000"/>
              </a:lnSpc>
            </a:pPr>
            <a:endParaRPr lang="ja-JP" altLang="en-US" sz="2400" b="1" kern="0" dirty="0" smtClean="0"/>
          </a:p>
        </p:txBody>
      </p:sp>
      <p:sp>
        <p:nvSpPr>
          <p:cNvPr id="3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4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STJ</a:t>
            </a:r>
            <a:r>
              <a:rPr lang="ja-JP" altLang="en-US" sz="4000" dirty="0" smtClean="0"/>
              <a:t>検出器の性能評価法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idx="1"/>
          </p:nvPr>
        </p:nvSpPr>
        <p:spPr>
          <a:xfrm>
            <a:off x="398421" y="1268760"/>
            <a:ext cx="7992888" cy="16561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STJ</a:t>
            </a:r>
            <a:r>
              <a:rPr lang="ja-JP" altLang="en-US" sz="2400" dirty="0" smtClean="0"/>
              <a:t>の電流電圧</a:t>
            </a:r>
            <a:r>
              <a:rPr lang="en-US" altLang="ja-JP" sz="2400" dirty="0" smtClean="0"/>
              <a:t>(I-V)</a:t>
            </a:r>
            <a:r>
              <a:rPr lang="ja-JP" altLang="en-US" sz="2400" dirty="0" smtClean="0"/>
              <a:t>特性を測定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è"/>
            </a:pPr>
            <a:r>
              <a:rPr lang="en-US" altLang="ja-JP" sz="2400" dirty="0" smtClean="0"/>
              <a:t>STJ</a:t>
            </a:r>
            <a:r>
              <a:rPr lang="ja-JP" altLang="en-US" sz="2400" dirty="0" smtClean="0"/>
              <a:t>の超伝導転移，ジョセフソン接合の有無，リーク電流，エネルギーギャップなど素子の性能がわかる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3"/>
          <a:stretch/>
        </p:blipFill>
        <p:spPr bwMode="auto">
          <a:xfrm>
            <a:off x="2688762" y="2703211"/>
            <a:ext cx="3672408" cy="361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6368545" y="2422494"/>
            <a:ext cx="2016224" cy="1656184"/>
            <a:chOff x="2015839" y="4725144"/>
            <a:chExt cx="2016224" cy="1656184"/>
          </a:xfrm>
        </p:grpSpPr>
        <p:cxnSp>
          <p:nvCxnSpPr>
            <p:cNvPr id="80" name="直線コネクタ 79"/>
            <p:cNvCxnSpPr/>
            <p:nvPr/>
          </p:nvCxnSpPr>
          <p:spPr bwMode="auto">
            <a:xfrm>
              <a:off x="2015839" y="491136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80"/>
            <p:cNvCxnSpPr/>
            <p:nvPr/>
          </p:nvCxnSpPr>
          <p:spPr bwMode="auto">
            <a:xfrm>
              <a:off x="2015839" y="548742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正方形/長方形 81"/>
            <p:cNvSpPr/>
            <p:nvPr/>
          </p:nvSpPr>
          <p:spPr bwMode="auto">
            <a:xfrm>
              <a:off x="2951943" y="4725144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3" name="円/楕円 82"/>
            <p:cNvSpPr/>
            <p:nvPr/>
          </p:nvSpPr>
          <p:spPr bwMode="auto">
            <a:xfrm>
              <a:off x="3464260" y="551103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2259483" y="5343412"/>
              <a:ext cx="448816" cy="288032"/>
              <a:chOff x="2483768" y="4725144"/>
              <a:chExt cx="448816" cy="288032"/>
            </a:xfrm>
          </p:grpSpPr>
          <p:sp>
            <p:nvSpPr>
              <p:cNvPr id="85" name="円/楕円 84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6" name="円/楕円 85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7" name="円/楕円 86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92" name="直線コネクタ 91"/>
            <p:cNvCxnSpPr/>
            <p:nvPr/>
          </p:nvCxnSpPr>
          <p:spPr bwMode="auto">
            <a:xfrm>
              <a:off x="3089882" y="566124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直線コネクタ 92"/>
            <p:cNvCxnSpPr/>
            <p:nvPr/>
          </p:nvCxnSpPr>
          <p:spPr bwMode="auto">
            <a:xfrm>
              <a:off x="3095959" y="6237312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4" name="グループ化 93"/>
            <p:cNvGrpSpPr/>
            <p:nvPr/>
          </p:nvGrpSpPr>
          <p:grpSpPr>
            <a:xfrm>
              <a:off x="3375730" y="6093296"/>
              <a:ext cx="448816" cy="288032"/>
              <a:chOff x="2483768" y="4725144"/>
              <a:chExt cx="448816" cy="288032"/>
            </a:xfrm>
          </p:grpSpPr>
          <p:sp>
            <p:nvSpPr>
              <p:cNvPr id="95" name="円/楕円 94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6" name="円/楕円 95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7" name="円/楕円 96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98" name="円/楕円 97"/>
            <p:cNvSpPr/>
            <p:nvPr/>
          </p:nvSpPr>
          <p:spPr bwMode="auto">
            <a:xfrm>
              <a:off x="3610250" y="5508719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 bwMode="auto">
            <a:xfrm>
              <a:off x="2663911" y="5440374"/>
              <a:ext cx="783827" cy="9410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グループ化 4"/>
          <p:cNvGrpSpPr/>
          <p:nvPr/>
        </p:nvGrpSpPr>
        <p:grpSpPr>
          <a:xfrm>
            <a:off x="5616116" y="4617132"/>
            <a:ext cx="2016224" cy="1656184"/>
            <a:chOff x="611560" y="2996952"/>
            <a:chExt cx="2016224" cy="1656184"/>
          </a:xfrm>
        </p:grpSpPr>
        <p:cxnSp>
          <p:nvCxnSpPr>
            <p:cNvPr id="9" name="直線コネクタ 8"/>
            <p:cNvCxnSpPr/>
            <p:nvPr/>
          </p:nvCxnSpPr>
          <p:spPr bwMode="auto">
            <a:xfrm>
              <a:off x="611560" y="3573016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コネクタ 17"/>
            <p:cNvCxnSpPr/>
            <p:nvPr/>
          </p:nvCxnSpPr>
          <p:spPr bwMode="auto">
            <a:xfrm>
              <a:off x="611560" y="4149080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正方形/長方形 9"/>
            <p:cNvSpPr/>
            <p:nvPr/>
          </p:nvSpPr>
          <p:spPr bwMode="auto">
            <a:xfrm>
              <a:off x="1547664" y="2996952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855204" y="4005064"/>
              <a:ext cx="448816" cy="288032"/>
              <a:chOff x="2483768" y="4725144"/>
              <a:chExt cx="448816" cy="288032"/>
            </a:xfrm>
          </p:grpSpPr>
          <p:sp>
            <p:nvSpPr>
              <p:cNvPr id="19" name="円/楕円 18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" name="円/楕円 23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35" name="直線コネクタ 34"/>
            <p:cNvCxnSpPr/>
            <p:nvPr/>
          </p:nvCxnSpPr>
          <p:spPr bwMode="auto">
            <a:xfrm>
              <a:off x="1685603" y="3933056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線コネクタ 35"/>
            <p:cNvCxnSpPr/>
            <p:nvPr/>
          </p:nvCxnSpPr>
          <p:spPr bwMode="auto">
            <a:xfrm>
              <a:off x="1691680" y="4509120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グループ化 37"/>
            <p:cNvGrpSpPr/>
            <p:nvPr/>
          </p:nvGrpSpPr>
          <p:grpSpPr>
            <a:xfrm>
              <a:off x="1971451" y="4365104"/>
              <a:ext cx="448816" cy="288032"/>
              <a:chOff x="2483768" y="4725144"/>
              <a:chExt cx="448816" cy="288032"/>
            </a:xfrm>
          </p:grpSpPr>
          <p:sp>
            <p:nvSpPr>
              <p:cNvPr id="39" name="円/楕円 38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3" name="直線矢印コネクタ 2"/>
            <p:cNvCxnSpPr/>
            <p:nvPr/>
          </p:nvCxnSpPr>
          <p:spPr bwMode="auto">
            <a:xfrm>
              <a:off x="1323379" y="4160358"/>
              <a:ext cx="692460" cy="31783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グループ化 5"/>
          <p:cNvGrpSpPr/>
          <p:nvPr/>
        </p:nvGrpSpPr>
        <p:grpSpPr>
          <a:xfrm>
            <a:off x="1319525" y="2703211"/>
            <a:ext cx="2016224" cy="1572125"/>
            <a:chOff x="3095959" y="2978246"/>
            <a:chExt cx="2016224" cy="1572125"/>
          </a:xfrm>
        </p:grpSpPr>
        <p:cxnSp>
          <p:nvCxnSpPr>
            <p:cNvPr id="71" name="直線コネクタ 70"/>
            <p:cNvCxnSpPr/>
            <p:nvPr/>
          </p:nvCxnSpPr>
          <p:spPr bwMode="auto">
            <a:xfrm>
              <a:off x="3095959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直線コネクタ 71"/>
            <p:cNvCxnSpPr/>
            <p:nvPr/>
          </p:nvCxnSpPr>
          <p:spPr bwMode="auto">
            <a:xfrm>
              <a:off x="309595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正方形/長方形 78"/>
            <p:cNvSpPr/>
            <p:nvPr/>
          </p:nvSpPr>
          <p:spPr bwMode="auto">
            <a:xfrm>
              <a:off x="4032063" y="2978246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88" name="グループ化 87"/>
            <p:cNvGrpSpPr/>
            <p:nvPr/>
          </p:nvGrpSpPr>
          <p:grpSpPr>
            <a:xfrm>
              <a:off x="3339603" y="4077072"/>
              <a:ext cx="448816" cy="288032"/>
              <a:chOff x="2483768" y="4725144"/>
              <a:chExt cx="448816" cy="288032"/>
            </a:xfrm>
          </p:grpSpPr>
          <p:sp>
            <p:nvSpPr>
              <p:cNvPr id="89" name="円/楕円 88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0" name="円/楕円 89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" name="円/楕円 90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100" name="直線コネクタ 99"/>
            <p:cNvCxnSpPr/>
            <p:nvPr/>
          </p:nvCxnSpPr>
          <p:spPr bwMode="auto">
            <a:xfrm>
              <a:off x="4170002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線コネクタ 100"/>
            <p:cNvCxnSpPr/>
            <p:nvPr/>
          </p:nvCxnSpPr>
          <p:spPr bwMode="auto">
            <a:xfrm>
              <a:off x="417607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2" name="グループ化 101"/>
            <p:cNvGrpSpPr/>
            <p:nvPr/>
          </p:nvGrpSpPr>
          <p:grpSpPr>
            <a:xfrm>
              <a:off x="4455850" y="4077072"/>
              <a:ext cx="448816" cy="288032"/>
              <a:chOff x="2483768" y="4725144"/>
              <a:chExt cx="448816" cy="288032"/>
            </a:xfrm>
          </p:grpSpPr>
          <p:sp>
            <p:nvSpPr>
              <p:cNvPr id="103" name="円/楕円 102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106" name="直線矢印コネクタ 105"/>
            <p:cNvCxnSpPr/>
            <p:nvPr/>
          </p:nvCxnSpPr>
          <p:spPr bwMode="auto">
            <a:xfrm>
              <a:off x="3807778" y="4141652"/>
              <a:ext cx="64807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右矢印 7"/>
          <p:cNvSpPr/>
          <p:nvPr/>
        </p:nvSpPr>
        <p:spPr bwMode="auto">
          <a:xfrm rot="1268261">
            <a:off x="3340448" y="3630567"/>
            <a:ext cx="978408" cy="24231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" name="右矢印 106"/>
          <p:cNvSpPr/>
          <p:nvPr/>
        </p:nvSpPr>
        <p:spPr bwMode="auto">
          <a:xfrm rot="14359327">
            <a:off x="4773113" y="5035862"/>
            <a:ext cx="978408" cy="24231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" name="右矢印 107"/>
          <p:cNvSpPr/>
          <p:nvPr/>
        </p:nvSpPr>
        <p:spPr bwMode="auto">
          <a:xfrm rot="11409327">
            <a:off x="5819372" y="3368115"/>
            <a:ext cx="978408" cy="24231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555057" y="4650542"/>
            <a:ext cx="2016224" cy="1572125"/>
            <a:chOff x="3095959" y="2978246"/>
            <a:chExt cx="2016224" cy="1572125"/>
          </a:xfrm>
        </p:grpSpPr>
        <p:cxnSp>
          <p:nvCxnSpPr>
            <p:cNvPr id="110" name="直線コネクタ 109"/>
            <p:cNvCxnSpPr/>
            <p:nvPr/>
          </p:nvCxnSpPr>
          <p:spPr bwMode="auto">
            <a:xfrm>
              <a:off x="3095959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直線コネクタ 110"/>
            <p:cNvCxnSpPr/>
            <p:nvPr/>
          </p:nvCxnSpPr>
          <p:spPr bwMode="auto">
            <a:xfrm>
              <a:off x="309595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正方形/長方形 111"/>
            <p:cNvSpPr/>
            <p:nvPr/>
          </p:nvSpPr>
          <p:spPr bwMode="auto">
            <a:xfrm>
              <a:off x="4032063" y="2978246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113" name="グループ化 112"/>
            <p:cNvGrpSpPr/>
            <p:nvPr/>
          </p:nvGrpSpPr>
          <p:grpSpPr>
            <a:xfrm>
              <a:off x="3339603" y="4077072"/>
              <a:ext cx="448816" cy="288032"/>
              <a:chOff x="2483768" y="4725144"/>
              <a:chExt cx="448816" cy="288032"/>
            </a:xfrm>
          </p:grpSpPr>
          <p:sp>
            <p:nvSpPr>
              <p:cNvPr id="121" name="円/楕円 120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114" name="直線コネクタ 113"/>
            <p:cNvCxnSpPr/>
            <p:nvPr/>
          </p:nvCxnSpPr>
          <p:spPr bwMode="auto">
            <a:xfrm>
              <a:off x="4170002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直線コネクタ 114"/>
            <p:cNvCxnSpPr/>
            <p:nvPr/>
          </p:nvCxnSpPr>
          <p:spPr bwMode="auto">
            <a:xfrm>
              <a:off x="417607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6" name="グループ化 115"/>
            <p:cNvGrpSpPr/>
            <p:nvPr/>
          </p:nvGrpSpPr>
          <p:grpSpPr>
            <a:xfrm>
              <a:off x="4455850" y="4077072"/>
              <a:ext cx="448816" cy="288032"/>
              <a:chOff x="2483768" y="4725144"/>
              <a:chExt cx="448816" cy="288032"/>
            </a:xfrm>
          </p:grpSpPr>
          <p:sp>
            <p:nvSpPr>
              <p:cNvPr id="118" name="円/楕円 117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9" name="円/楕円 118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0" name="円/楕円 119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</p:grpSp>
      </p:grpSp>
      <p:sp>
        <p:nvSpPr>
          <p:cNvPr id="11" name="円弧 10"/>
          <p:cNvSpPr/>
          <p:nvPr/>
        </p:nvSpPr>
        <p:spPr bwMode="auto">
          <a:xfrm>
            <a:off x="1259632" y="4388819"/>
            <a:ext cx="315652" cy="2124236"/>
          </a:xfrm>
          <a:prstGeom prst="arc">
            <a:avLst>
              <a:gd name="adj1" fmla="val 16200000"/>
              <a:gd name="adj2" fmla="val 535690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" name="円弧 123"/>
          <p:cNvSpPr/>
          <p:nvPr/>
        </p:nvSpPr>
        <p:spPr bwMode="auto">
          <a:xfrm flipH="1">
            <a:off x="1547664" y="4373099"/>
            <a:ext cx="239913" cy="2139956"/>
          </a:xfrm>
          <a:prstGeom prst="arc">
            <a:avLst>
              <a:gd name="adj1" fmla="val 16200000"/>
              <a:gd name="adj2" fmla="val 535690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" name="円弧 124"/>
          <p:cNvSpPr/>
          <p:nvPr/>
        </p:nvSpPr>
        <p:spPr bwMode="auto">
          <a:xfrm>
            <a:off x="1517450" y="4366625"/>
            <a:ext cx="57834" cy="2302735"/>
          </a:xfrm>
          <a:prstGeom prst="arc">
            <a:avLst>
              <a:gd name="adj1" fmla="val 16200000"/>
              <a:gd name="adj2" fmla="val 535690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" name="Rectangle 4"/>
          <p:cNvSpPr txBox="1">
            <a:spLocks noChangeArrowheads="1"/>
          </p:cNvSpPr>
          <p:nvPr/>
        </p:nvSpPr>
        <p:spPr bwMode="auto">
          <a:xfrm>
            <a:off x="346738" y="6318448"/>
            <a:ext cx="7113287" cy="39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2400" kern="0" dirty="0" smtClean="0"/>
              <a:t>ジョセフソン</a:t>
            </a:r>
            <a:r>
              <a:rPr lang="ja-JP" altLang="en-US" sz="2400" kern="0" dirty="0"/>
              <a:t>電流は</a:t>
            </a:r>
            <a:r>
              <a:rPr lang="ja-JP" altLang="en-US" sz="2400" kern="0" dirty="0" smtClean="0"/>
              <a:t>，磁場を印加すると抑制される</a:t>
            </a:r>
          </a:p>
        </p:txBody>
      </p:sp>
      <p:sp>
        <p:nvSpPr>
          <p:cNvPr id="7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11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9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/>
          <a:lstStyle/>
          <a:p>
            <a:pPr algn="ctr"/>
            <a:r>
              <a:rPr kumimoji="1" lang="en-US" altLang="ja-JP" sz="3200" dirty="0" smtClean="0"/>
              <a:t>neutrino decay </a:t>
            </a:r>
            <a:r>
              <a:rPr kumimoji="1" lang="ja-JP" altLang="en-US" sz="3200" dirty="0" smtClean="0"/>
              <a:t>実験からの要請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728192"/>
          </a:xfrm>
        </p:spPr>
        <p:txBody>
          <a:bodyPr/>
          <a:lstStyle/>
          <a:p>
            <a:r>
              <a:rPr kumimoji="1" lang="en-US" altLang="ja-JP" sz="2400" dirty="0" smtClean="0"/>
              <a:t>Nb/Al-STJ</a:t>
            </a:r>
            <a:r>
              <a:rPr kumimoji="1" lang="ja-JP" altLang="en-US" sz="2400" dirty="0" smtClean="0"/>
              <a:t>で</a:t>
            </a:r>
            <a:r>
              <a:rPr kumimoji="1" lang="en-US" altLang="ja-JP" sz="2400" dirty="0" smtClean="0"/>
              <a:t>25meV(</a:t>
            </a:r>
            <a:r>
              <a:rPr kumimoji="1" lang="en-US" altLang="ja-JP" sz="2400" dirty="0" smtClean="0">
                <a:sym typeface="Symbol"/>
              </a:rPr>
              <a:t>=50m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の光子を</a:t>
            </a:r>
            <a:r>
              <a:rPr lang="en-US" altLang="ja-JP" sz="2400" dirty="0" smtClean="0"/>
              <a:t>S/N&gt;10</a:t>
            </a:r>
            <a:r>
              <a:rPr lang="en-US" altLang="ja-JP" sz="2400" baseline="30000" dirty="0" smtClean="0"/>
              <a:t>3</a:t>
            </a:r>
            <a:r>
              <a:rPr lang="ja-JP" altLang="en-US" sz="2400" dirty="0" smtClean="0"/>
              <a:t>で一光子計数</a:t>
            </a:r>
            <a:endParaRPr lang="en-US" altLang="ja-JP" sz="2400" dirty="0" smtClean="0"/>
          </a:p>
          <a:p>
            <a:pPr lvl="1"/>
            <a:r>
              <a:rPr kumimoji="1" lang="ja-JP" altLang="en-US" sz="2000" dirty="0" smtClean="0"/>
              <a:t>準粒子数</a:t>
            </a:r>
            <a:r>
              <a:rPr kumimoji="1" lang="en-US" altLang="ja-JP" sz="2000" dirty="0" smtClean="0"/>
              <a:t>25meV/1.7Δ=9.5</a:t>
            </a:r>
          </a:p>
          <a:p>
            <a:pPr lvl="1"/>
            <a:r>
              <a:rPr lang="en-US" altLang="ja-JP" sz="2000" dirty="0" smtClean="0"/>
              <a:t>Al</a:t>
            </a:r>
            <a:r>
              <a:rPr lang="ja-JP" altLang="en-US" sz="2000" dirty="0" smtClean="0"/>
              <a:t>トラップ層によるバックトンネル増幅</a:t>
            </a:r>
            <a:r>
              <a:rPr lang="en-US" altLang="ja-JP" sz="2000" dirty="0" smtClean="0"/>
              <a:t>~10 </a:t>
            </a:r>
            <a:r>
              <a:rPr lang="ja-JP" altLang="en-US" sz="2000" dirty="0" smtClean="0"/>
              <a:t>と仮定</a:t>
            </a:r>
            <a:r>
              <a:rPr lang="en-US" altLang="ja-JP" sz="2000" dirty="0" smtClean="0">
                <a:sym typeface="Wingdings"/>
              </a:rPr>
              <a:t></a:t>
            </a:r>
            <a:r>
              <a:rPr lang="ja-JP" altLang="en-US" sz="2000" dirty="0" smtClean="0">
                <a:sym typeface="Wingdings"/>
              </a:rPr>
              <a:t>出力</a:t>
            </a:r>
            <a:r>
              <a:rPr lang="en-US" altLang="ja-JP" sz="2000" dirty="0" smtClean="0">
                <a:sym typeface="Wingdings"/>
              </a:rPr>
              <a:t>100e</a:t>
            </a:r>
            <a:r>
              <a:rPr lang="ja-JP" altLang="en-US" sz="2000" dirty="0" smtClean="0">
                <a:sym typeface="Wingdings"/>
              </a:rPr>
              <a:t>程度</a:t>
            </a:r>
            <a:endParaRPr lang="en-US" altLang="ja-JP" sz="2000" dirty="0" smtClean="0">
              <a:sym typeface="Wingding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grpSp>
        <p:nvGrpSpPr>
          <p:cNvPr id="15" name="グループ化 14"/>
          <p:cNvGrpSpPr/>
          <p:nvPr/>
        </p:nvGrpSpPr>
        <p:grpSpPr>
          <a:xfrm>
            <a:off x="5441588" y="2579395"/>
            <a:ext cx="3528392" cy="2767004"/>
            <a:chOff x="3995936" y="3421165"/>
            <a:chExt cx="4248472" cy="333169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34207" t="6502" r="16301" b="41697"/>
            <a:stretch/>
          </p:blipFill>
          <p:spPr>
            <a:xfrm>
              <a:off x="3995936" y="3421165"/>
              <a:ext cx="4248472" cy="33316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6" name="直線矢印コネクタ 5"/>
            <p:cNvCxnSpPr/>
            <p:nvPr/>
          </p:nvCxnSpPr>
          <p:spPr>
            <a:xfrm flipV="1">
              <a:off x="5427470" y="4792237"/>
              <a:ext cx="0" cy="5809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V="1">
              <a:off x="5427470" y="5301593"/>
              <a:ext cx="872722" cy="171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 rot="16200000">
              <a:off x="4234781" y="4860374"/>
              <a:ext cx="1661375" cy="444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 smtClean="0">
                  <a:solidFill>
                    <a:srgbClr val="0070C0"/>
                  </a:solidFill>
                </a:rPr>
                <a:t>500</a:t>
              </a:r>
              <a:r>
                <a:rPr lang="en-US" altLang="ja-JP" sz="1800" dirty="0" smtClean="0">
                  <a:solidFill>
                    <a:srgbClr val="0070C0"/>
                  </a:solidFill>
                  <a:sym typeface="Symbol"/>
                </a:rPr>
                <a:t></a:t>
              </a:r>
              <a:r>
                <a:rPr lang="en-US" altLang="ja-JP" sz="1800" dirty="0" smtClean="0">
                  <a:solidFill>
                    <a:srgbClr val="0070C0"/>
                  </a:solidFill>
                </a:rPr>
                <a:t>V/DIV</a:t>
              </a:r>
              <a:endParaRPr lang="ja-JP" alt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469504" y="5301593"/>
              <a:ext cx="1661375" cy="48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ja-JP" sz="2000" dirty="0" smtClean="0">
                  <a:solidFill>
                    <a:srgbClr val="FF0000"/>
                  </a:solidFill>
                  <a:sym typeface="Symbol"/>
                </a:rPr>
                <a:t>s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/DIV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139182" y="5813028"/>
            <a:ext cx="51845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</a:rPr>
              <a:t>SOI</a:t>
            </a:r>
            <a:r>
              <a:rPr lang="ja-JP" altLang="en-US" sz="2000" dirty="0" smtClean="0">
                <a:solidFill>
                  <a:srgbClr val="00B0F0"/>
                </a:solidFill>
              </a:rPr>
              <a:t>上に形成した</a:t>
            </a:r>
            <a:r>
              <a:rPr lang="en-US" altLang="ja-JP" sz="2000" dirty="0" smtClean="0">
                <a:solidFill>
                  <a:srgbClr val="00B0F0"/>
                </a:solidFill>
              </a:rPr>
              <a:t>Nb/Al-STJ </a:t>
            </a:r>
            <a:r>
              <a:rPr lang="ja-JP" altLang="en-US" sz="2000" dirty="0" smtClean="0">
                <a:solidFill>
                  <a:srgbClr val="00B0F0"/>
                </a:solidFill>
              </a:rPr>
              <a:t>の光応答</a:t>
            </a:r>
            <a:endParaRPr lang="en-US" altLang="ja-JP" sz="2000" dirty="0" smtClean="0">
              <a:solidFill>
                <a:srgbClr val="00B0F0"/>
              </a:solidFill>
            </a:endParaRPr>
          </a:p>
          <a:p>
            <a:r>
              <a:rPr lang="en-US" altLang="ja-JP" sz="1800" dirty="0" smtClean="0"/>
              <a:t>STJ</a:t>
            </a:r>
            <a:r>
              <a:rPr lang="ja-JP" altLang="en-US" sz="1800" dirty="0" smtClean="0"/>
              <a:t>の応答時間は，</a:t>
            </a:r>
            <a:r>
              <a:rPr lang="en-US" altLang="ja-JP" sz="1800" dirty="0" smtClean="0"/>
              <a:t>1</a:t>
            </a:r>
            <a:r>
              <a:rPr lang="en-US" altLang="ja-JP" sz="1800" dirty="0" smtClean="0">
                <a:sym typeface="Symbol"/>
              </a:rPr>
              <a:t>s</a:t>
            </a:r>
            <a:r>
              <a:rPr lang="ja-JP" altLang="en-US" sz="1800" dirty="0" smtClean="0">
                <a:sym typeface="Symbol"/>
              </a:rPr>
              <a:t>程度</a:t>
            </a:r>
            <a:endParaRPr lang="ja-JP" altLang="en-US" sz="1800" dirty="0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360940" y="2779701"/>
            <a:ext cx="4608512" cy="265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400" kern="0" dirty="0" smtClean="0"/>
              <a:t>アンプに対する要請</a:t>
            </a:r>
            <a:endParaRPr lang="en-US" altLang="ja-JP" sz="2400" kern="0" dirty="0" smtClean="0"/>
          </a:p>
          <a:p>
            <a:pPr lvl="1"/>
            <a:r>
              <a:rPr lang="en-US" altLang="ja-JP" sz="2000" kern="0" dirty="0" smtClean="0"/>
              <a:t>STJ</a:t>
            </a:r>
            <a:r>
              <a:rPr lang="ja-JP" altLang="en-US" sz="2000" kern="0" dirty="0" smtClean="0"/>
              <a:t>と同じ温度で動作</a:t>
            </a:r>
            <a:r>
              <a:rPr lang="en-US" altLang="ja-JP" sz="2000" kern="0" dirty="0" smtClean="0"/>
              <a:t>(0.3K</a:t>
            </a:r>
            <a:r>
              <a:rPr lang="ja-JP" altLang="en-US" sz="2000" kern="0" dirty="0"/>
              <a:t>程度</a:t>
            </a:r>
            <a:r>
              <a:rPr lang="en-US" altLang="ja-JP" sz="2000" kern="0" dirty="0" smtClean="0"/>
              <a:t>)</a:t>
            </a:r>
          </a:p>
          <a:p>
            <a:pPr lvl="1"/>
            <a:r>
              <a:rPr lang="ja-JP" altLang="en-US" sz="2000" kern="0" dirty="0" smtClean="0"/>
              <a:t>ノイズ</a:t>
            </a:r>
            <a:r>
              <a:rPr lang="en-US" altLang="ja-JP" sz="2000" kern="0" dirty="0" smtClean="0"/>
              <a:t>20e </a:t>
            </a:r>
            <a:r>
              <a:rPr lang="ja-JP" altLang="en-US" sz="2000" kern="0" dirty="0" smtClean="0"/>
              <a:t>以下</a:t>
            </a:r>
            <a:endParaRPr lang="en-US" altLang="ja-JP" sz="2000" kern="0" dirty="0" smtClean="0"/>
          </a:p>
          <a:p>
            <a:pPr lvl="1"/>
            <a:r>
              <a:rPr lang="en-US" altLang="ja-JP" sz="2000" kern="0" dirty="0" smtClean="0"/>
              <a:t>1MHz </a:t>
            </a:r>
            <a:r>
              <a:rPr lang="ja-JP" altLang="en-US" sz="2000" kern="0" dirty="0" smtClean="0"/>
              <a:t>以上の帯域</a:t>
            </a:r>
            <a:endParaRPr lang="en-US" altLang="ja-JP" sz="2000" kern="0" dirty="0" smtClean="0"/>
          </a:p>
          <a:p>
            <a:pPr lvl="1"/>
            <a:r>
              <a:rPr lang="en-US" altLang="ja-JP" sz="2000" kern="0" dirty="0" smtClean="0"/>
              <a:t>STJ 50x8 pixel array </a:t>
            </a:r>
            <a:r>
              <a:rPr lang="ja-JP" altLang="en-US" sz="2000" kern="0" dirty="0" smtClean="0"/>
              <a:t>に対し合計電力消費</a:t>
            </a:r>
            <a:r>
              <a:rPr lang="en-US" altLang="ja-JP" sz="2000" kern="0" dirty="0" smtClean="0"/>
              <a:t>&lt;</a:t>
            </a:r>
            <a:r>
              <a:rPr lang="ja-JP" altLang="en-US" sz="2000" kern="0" dirty="0"/>
              <a:t> </a:t>
            </a:r>
            <a:r>
              <a:rPr lang="en-US" altLang="ja-JP" sz="2000" kern="0" dirty="0" smtClean="0"/>
              <a:t>400μW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1169" y="5468225"/>
            <a:ext cx="354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波長</a:t>
            </a:r>
            <a:r>
              <a:rPr kumimoji="1" lang="en-US" altLang="ja-JP" sz="1600" dirty="0" smtClean="0"/>
              <a:t>465nm</a:t>
            </a:r>
            <a:r>
              <a:rPr lang="ja-JP" altLang="en-US" sz="1600" dirty="0"/>
              <a:t>の</a:t>
            </a:r>
            <a:r>
              <a:rPr kumimoji="1" lang="ja-JP" altLang="en-US" sz="1600" dirty="0" smtClean="0"/>
              <a:t>短</a:t>
            </a:r>
            <a:r>
              <a:rPr lang="ja-JP" altLang="en-US" sz="1600" dirty="0" smtClean="0"/>
              <a:t>レーザーパルス</a:t>
            </a:r>
            <a:r>
              <a:rPr kumimoji="1" lang="ja-JP" altLang="en-US" sz="1600" dirty="0" smtClean="0"/>
              <a:t>に対する応答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7662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/>
          <a:stretch/>
        </p:blipFill>
        <p:spPr>
          <a:xfrm>
            <a:off x="128337" y="3765462"/>
            <a:ext cx="4443664" cy="25054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kumimoji="1" lang="ja-JP" altLang="en-US" sz="3600" dirty="0" smtClean="0"/>
              <a:t>極低温アンプ開発への取り組み</a:t>
            </a:r>
            <a:endParaRPr kumimoji="1" lang="ja-JP" alt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5" y="1340768"/>
            <a:ext cx="8208912" cy="18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2800" kern="0" dirty="0" smtClean="0"/>
              <a:t>SOI-STJ</a:t>
            </a:r>
            <a:r>
              <a:rPr lang="ja-JP" altLang="en-US" sz="2800" kern="0" dirty="0" smtClean="0"/>
              <a:t>の</a:t>
            </a:r>
            <a:r>
              <a:rPr lang="ja-JP" altLang="en-US" sz="2800" kern="0" dirty="0" smtClean="0"/>
              <a:t>開発</a:t>
            </a:r>
            <a:endParaRPr lang="en-US" altLang="ja-JP" sz="2800" kern="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kern="0" dirty="0" smtClean="0"/>
              <a:t>SOI</a:t>
            </a:r>
            <a:r>
              <a:rPr lang="ja-JP" altLang="en-US" sz="2400" kern="0" dirty="0" smtClean="0"/>
              <a:t>は，極低温</a:t>
            </a:r>
            <a:r>
              <a:rPr lang="en-US" altLang="ja-JP" sz="2400" kern="0" dirty="0" smtClean="0"/>
              <a:t>(4K)</a:t>
            </a:r>
            <a:r>
              <a:rPr lang="ja-JP" altLang="en-US" sz="2400" kern="0" dirty="0" smtClean="0"/>
              <a:t>で</a:t>
            </a:r>
            <a:r>
              <a:rPr lang="en-US" altLang="ja-JP" sz="2400" kern="0" dirty="0" smtClean="0"/>
              <a:t>CMOS</a:t>
            </a:r>
            <a:r>
              <a:rPr lang="ja-JP" altLang="en-US" sz="2400" kern="0" dirty="0" smtClean="0"/>
              <a:t>が動作した実績がある</a:t>
            </a:r>
            <a:r>
              <a:rPr lang="ja-JP" altLang="en-US" sz="2400" kern="0" dirty="0" smtClean="0"/>
              <a:t>．</a:t>
            </a:r>
            <a:endParaRPr lang="en-US" altLang="ja-JP" sz="2400" kern="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ja-JP" sz="2000" kern="0" dirty="0" smtClean="0"/>
              <a:t>Nagata et al., AIPC </a:t>
            </a:r>
            <a:r>
              <a:rPr lang="en-US" altLang="ja-JP" sz="2000" kern="0" dirty="0"/>
              <a:t>1185, 286-289 (</a:t>
            </a:r>
            <a:r>
              <a:rPr lang="en-US" altLang="ja-JP" sz="2000" kern="0" dirty="0" smtClean="0"/>
              <a:t>2009)</a:t>
            </a:r>
            <a:endParaRPr lang="en-US" altLang="ja-JP" sz="2000" kern="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kern="0" dirty="0" smtClean="0"/>
              <a:t>SOI-STJ</a:t>
            </a:r>
            <a:r>
              <a:rPr lang="ja-JP" altLang="en-US" sz="2400" kern="0" dirty="0" smtClean="0"/>
              <a:t>は，</a:t>
            </a:r>
            <a:r>
              <a:rPr lang="en-US" altLang="ja-JP" sz="2400" kern="0" dirty="0" smtClean="0"/>
              <a:t>SOI</a:t>
            </a:r>
            <a:r>
              <a:rPr lang="ja-JP" altLang="en-US" sz="2400" kern="0" dirty="0"/>
              <a:t> </a:t>
            </a:r>
            <a:r>
              <a:rPr lang="en-US" altLang="ja-JP" sz="2400" kern="0" dirty="0" smtClean="0"/>
              <a:t>wafer </a:t>
            </a:r>
            <a:r>
              <a:rPr lang="ja-JP" altLang="en-US" sz="2400" kern="0" dirty="0" smtClean="0"/>
              <a:t>の上に直接</a:t>
            </a:r>
            <a:r>
              <a:rPr lang="en-US" altLang="ja-JP" sz="2400" kern="0" dirty="0" smtClean="0"/>
              <a:t>STJ</a:t>
            </a:r>
            <a:r>
              <a:rPr lang="ja-JP" altLang="en-US" sz="2400" kern="0" dirty="0" smtClean="0"/>
              <a:t>を形成しようと</a:t>
            </a:r>
            <a:r>
              <a:rPr lang="ja-JP" altLang="en-US" sz="2400" kern="0" dirty="0" smtClean="0"/>
              <a:t>する野心的</a:t>
            </a:r>
            <a:r>
              <a:rPr lang="ja-JP" altLang="en-US" sz="2400" kern="0" dirty="0" smtClean="0"/>
              <a:t>な試み→</a:t>
            </a:r>
            <a:r>
              <a:rPr lang="en-US" altLang="ja-JP" sz="2400" kern="0" dirty="0" smtClean="0"/>
              <a:t>STJ</a:t>
            </a:r>
            <a:r>
              <a:rPr lang="ja-JP" altLang="en-US" sz="2400" kern="0" dirty="0"/>
              <a:t> </a:t>
            </a:r>
            <a:r>
              <a:rPr lang="en-US" altLang="ja-JP" sz="2400" kern="0" dirty="0" smtClean="0"/>
              <a:t>pixel </a:t>
            </a:r>
            <a:r>
              <a:rPr lang="ja-JP" altLang="en-US" sz="2400" kern="0" dirty="0" smtClean="0"/>
              <a:t>検出器の可能性</a:t>
            </a:r>
            <a:endParaRPr lang="en-US" altLang="ja-JP" sz="2400" kern="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5580112" y="4003323"/>
            <a:ext cx="122413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652120" y="4579387"/>
            <a:ext cx="1440160" cy="216024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H="1">
            <a:off x="5364088" y="4723403"/>
            <a:ext cx="189734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08104" y="3931315"/>
            <a:ext cx="72008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331640" y="486916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64088" y="4795411"/>
            <a:ext cx="2448272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652120" y="4363363"/>
            <a:ext cx="1080120" cy="216024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652120" y="4219347"/>
            <a:ext cx="1080120" cy="14401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5652120" y="4291355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876256" y="4795411"/>
            <a:ext cx="7200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876256" y="5155451"/>
            <a:ext cx="1008112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508104" y="3931315"/>
            <a:ext cx="576064" cy="72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012160" y="4003323"/>
            <a:ext cx="72008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64088" y="514615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SiO2</a:t>
            </a:r>
            <a:endParaRPr kumimoji="1" lang="ja-JP" altLang="en-US" sz="2000" b="1" dirty="0">
              <a:latin typeface="DejaVu Sans" pitchFamily="34" charset="0"/>
              <a:cs typeface="DejaVu Sans" pitchFamily="34" charset="0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660232" y="4651395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>
            <a:stCxn id="10" idx="5"/>
            <a:endCxn id="23" idx="0"/>
          </p:cNvCxnSpPr>
          <p:nvPr/>
        </p:nvCxnSpPr>
        <p:spPr>
          <a:xfrm>
            <a:off x="1638953" y="5115011"/>
            <a:ext cx="2753027" cy="762261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20" idx="7"/>
            <a:endCxn id="23" idx="0"/>
          </p:cNvCxnSpPr>
          <p:nvPr/>
        </p:nvCxnSpPr>
        <p:spPr>
          <a:xfrm flipH="1">
            <a:off x="4391980" y="4704122"/>
            <a:ext cx="2637028" cy="117315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419872" y="58772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SOI</a:t>
            </a:r>
            <a:r>
              <a:rPr lang="ja-JP" altLang="en-US" sz="1800" dirty="0" smtClean="0">
                <a:solidFill>
                  <a:srgbClr val="FF00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と</a:t>
            </a:r>
            <a:r>
              <a:rPr lang="en-US" altLang="ja-JP" sz="1800" dirty="0" smtClean="0">
                <a:solidFill>
                  <a:srgbClr val="FF00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STJ</a:t>
            </a:r>
            <a:r>
              <a:rPr lang="ja-JP" altLang="en-US" sz="1800" dirty="0" smtClean="0">
                <a:solidFill>
                  <a:srgbClr val="FF00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の</a:t>
            </a:r>
            <a:r>
              <a:rPr lang="en-US" altLang="ja-JP" sz="1800" dirty="0" smtClean="0">
                <a:solidFill>
                  <a:srgbClr val="FF00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Via</a:t>
            </a:r>
            <a:r>
              <a:rPr lang="ja-JP" altLang="en-US" sz="1800" dirty="0" smtClean="0">
                <a:solidFill>
                  <a:srgbClr val="FF00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を介した接触部</a:t>
            </a:r>
            <a:endParaRPr kumimoji="1" lang="en-US" altLang="ja-JP" sz="1800" dirty="0" smtClean="0">
              <a:solidFill>
                <a:srgbClr val="FF0000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cxnSp>
        <p:nvCxnSpPr>
          <p:cNvPr id="24" name="直線矢印コネクタ 23"/>
          <p:cNvCxnSpPr>
            <a:stCxn id="11" idx="3"/>
          </p:cNvCxnSpPr>
          <p:nvPr/>
        </p:nvCxnSpPr>
        <p:spPr>
          <a:xfrm flipH="1">
            <a:off x="7236296" y="5155451"/>
            <a:ext cx="576064" cy="72182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264188" y="5784938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SOI </a:t>
            </a:r>
            <a:r>
              <a:rPr kumimoji="1" lang="en-US" altLang="ja-JP" sz="2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pre-Amp</a:t>
            </a:r>
            <a:r>
              <a:rPr lang="ja-JP" altLang="en-US" sz="2400" dirty="0">
                <a:latin typeface="DejaVu Sans" pitchFamily="34" charset="0"/>
                <a:cs typeface="DejaVu Sans" pitchFamily="34" charset="0"/>
              </a:rPr>
              <a:t>へ</a:t>
            </a:r>
            <a:endParaRPr kumimoji="1" lang="ja-JP" altLang="en-US" sz="2400" dirty="0">
              <a:latin typeface="DejaVu Sans" pitchFamily="34" charset="0"/>
              <a:cs typeface="DejaVu Sans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652120" y="4075331"/>
            <a:ext cx="1080120" cy="144016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52120" y="389240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STJ</a:t>
            </a:r>
            <a:endParaRPr kumimoji="1" lang="ja-JP" altLang="en-US" dirty="0"/>
          </a:p>
        </p:txBody>
      </p:sp>
      <p:sp>
        <p:nvSpPr>
          <p:cNvPr id="3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7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95536"/>
          </a:xfrm>
        </p:spPr>
        <p:txBody>
          <a:bodyPr/>
          <a:lstStyle/>
          <a:p>
            <a:pPr algn="ctr"/>
            <a:r>
              <a:rPr kumimoji="1" lang="ja-JP" altLang="en-US" sz="3200" dirty="0" smtClean="0"/>
              <a:t>試作</a:t>
            </a:r>
            <a:r>
              <a:rPr kumimoji="1" lang="en-US" altLang="ja-JP" sz="3200" dirty="0" smtClean="0"/>
              <a:t>SOI-STJ1,2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/>
          <a:stretch/>
        </p:blipFill>
        <p:spPr>
          <a:xfrm>
            <a:off x="635160" y="921272"/>
            <a:ext cx="3697048" cy="20771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88024" y="996123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</a:rPr>
              <a:t>SOI-STJ</a:t>
            </a:r>
            <a:r>
              <a:rPr lang="ja-JP" altLang="en-US" sz="1800" b="1" dirty="0" smtClean="0">
                <a:solidFill>
                  <a:srgbClr val="FF0000"/>
                </a:solidFill>
              </a:rPr>
              <a:t>の利点</a:t>
            </a:r>
            <a:endParaRPr lang="en-US" altLang="ja-JP" sz="1800" dirty="0"/>
          </a:p>
          <a:p>
            <a:r>
              <a:rPr lang="en-US" altLang="ja-JP" sz="1800" dirty="0" smtClean="0"/>
              <a:t>STJ</a:t>
            </a:r>
            <a:r>
              <a:rPr lang="ja-JP" altLang="en-US" sz="1800" dirty="0" smtClean="0"/>
              <a:t>検出器からの配線の引き回しが不要</a:t>
            </a:r>
            <a:endParaRPr lang="en-US" altLang="ja-JP" sz="1800" dirty="0" smtClean="0"/>
          </a:p>
          <a:p>
            <a:pPr marL="800100" lvl="1" indent="-34290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ja-JP" altLang="en-US" sz="1800" dirty="0" smtClean="0"/>
              <a:t>良い</a:t>
            </a:r>
            <a:r>
              <a:rPr lang="en-US" altLang="ja-JP" sz="1800" dirty="0" smtClean="0"/>
              <a:t>S/N</a:t>
            </a:r>
          </a:p>
          <a:p>
            <a:pPr marL="800100" lvl="1" indent="-34290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en-US" altLang="ja-JP" sz="1800" dirty="0" smtClean="0"/>
              <a:t>STJ</a:t>
            </a:r>
            <a:r>
              <a:rPr lang="ja-JP" altLang="en-US" sz="1800" dirty="0" smtClean="0"/>
              <a:t>アレイ化が容易</a:t>
            </a:r>
            <a:endParaRPr lang="en-US" altLang="ja-JP" sz="1800" dirty="0" smtClean="0"/>
          </a:p>
          <a:p>
            <a:pPr marL="800100" lvl="1" indent="-34290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ja-JP" altLang="en-US" sz="1800" dirty="0" smtClean="0"/>
              <a:t>低消費電力</a:t>
            </a:r>
            <a:endParaRPr lang="en-US" altLang="ja-JP" sz="18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31100" y="6019655"/>
            <a:ext cx="278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SOI-STJ</a:t>
            </a:r>
            <a:r>
              <a:rPr lang="en-US" altLang="ja-JP" sz="1600" dirty="0" smtClean="0"/>
              <a:t>2</a:t>
            </a:r>
            <a:r>
              <a:rPr kumimoji="1" lang="ja-JP" altLang="en-US" sz="1600" dirty="0" smtClean="0"/>
              <a:t>号</a:t>
            </a:r>
            <a:r>
              <a:rPr kumimoji="1" lang="en-US" altLang="ja-JP" sz="1600" dirty="0" smtClean="0"/>
              <a:t>(STJ</a:t>
            </a:r>
            <a:r>
              <a:rPr kumimoji="1" lang="ja-JP" altLang="en-US" sz="1600" dirty="0" smtClean="0"/>
              <a:t>プロセス後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4752892" y="2365119"/>
            <a:ext cx="4306931" cy="3632510"/>
            <a:chOff x="7920042" y="53692"/>
            <a:chExt cx="4306931" cy="363251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7920042" y="798847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70C0"/>
                  </a:solidFill>
                </a:rPr>
                <a:t>v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ia</a:t>
              </a:r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8709695" y="613197"/>
              <a:ext cx="3203267" cy="2942744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40" name="直線矢印コネクタ 39"/>
            <p:cNvCxnSpPr>
              <a:stCxn id="38" idx="3"/>
            </p:cNvCxnSpPr>
            <p:nvPr/>
          </p:nvCxnSpPr>
          <p:spPr>
            <a:xfrm>
              <a:off x="8496106" y="998902"/>
              <a:ext cx="412998" cy="220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40"/>
            <p:cNvSpPr txBox="1"/>
            <p:nvPr/>
          </p:nvSpPr>
          <p:spPr>
            <a:xfrm>
              <a:off x="8778304" y="369655"/>
              <a:ext cx="699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rgbClr val="FFC000"/>
                  </a:solidFill>
                </a:rPr>
                <a:t>STJ</a:t>
              </a:r>
              <a:endParaRPr kumimoji="1" lang="ja-JP" altLang="en-US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9155728" y="1607930"/>
              <a:ext cx="1377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C000"/>
                  </a:solidFill>
                </a:rPr>
                <a:t>capacitor</a:t>
              </a:r>
              <a:endParaRPr kumimoji="1" lang="ja-JP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9968637" y="2410478"/>
              <a:ext cx="747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C000"/>
                  </a:solidFill>
                </a:rPr>
                <a:t>FET</a:t>
              </a:r>
              <a:endParaRPr kumimoji="1" lang="ja-JP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9844640" y="2247978"/>
              <a:ext cx="247995" cy="266492"/>
            </a:xfrm>
            <a:prstGeom prst="ellipse">
              <a:avLst/>
            </a:prstGeom>
            <a:noFill/>
            <a:ln w="28575">
              <a:solidFill>
                <a:srgbClr val="F5D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 rot="5400000">
              <a:off x="11492957" y="1788380"/>
              <a:ext cx="1067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700 um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9713665" y="53692"/>
              <a:ext cx="1067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640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 um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425033" y="4005064"/>
            <a:ext cx="2122399" cy="2343255"/>
            <a:chOff x="906434" y="3866030"/>
            <a:chExt cx="2122399" cy="2343255"/>
          </a:xfrm>
        </p:grpSpPr>
        <p:pic>
          <p:nvPicPr>
            <p:cNvPr id="8" name="Picture 3" descr="C:\Users\Kota Kasahara\Desktop\soi-stj_systemati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593" r="26961" b="11323"/>
            <a:stretch/>
          </p:blipFill>
          <p:spPr bwMode="auto">
            <a:xfrm>
              <a:off x="1107999" y="3866030"/>
              <a:ext cx="1722287" cy="2035478"/>
            </a:xfrm>
            <a:prstGeom prst="rect">
              <a:avLst/>
            </a:prstGeom>
            <a:noFill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623834" y="432176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G</a:t>
              </a:r>
              <a:endParaRPr kumimoji="1" lang="ja-JP" altLang="en-US" sz="1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153172" y="408883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D</a:t>
              </a:r>
              <a:endParaRPr kumimoji="1" lang="ja-JP" altLang="en-US" sz="1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17040" y="493744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S</a:t>
              </a:r>
              <a:endParaRPr kumimoji="1" lang="ja-JP" altLang="en-US" sz="18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906434" y="5901508"/>
              <a:ext cx="2122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SOI-STJ</a:t>
              </a:r>
              <a:r>
                <a:rPr lang="en-US" altLang="ja-JP" sz="1400" b="1" dirty="0"/>
                <a:t>1</a:t>
              </a:r>
              <a:r>
                <a:rPr kumimoji="1" lang="ja-JP" altLang="en-US" sz="1400" b="1" dirty="0" smtClean="0"/>
                <a:t>号</a:t>
              </a:r>
              <a:r>
                <a:rPr lang="ja-JP" altLang="en-US" sz="1400" b="1" dirty="0"/>
                <a:t>回路図</a:t>
              </a:r>
              <a:endParaRPr kumimoji="1" lang="ja-JP" altLang="en-US" sz="1400" b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995149" y="4980987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STJ</a:t>
              </a:r>
              <a:endParaRPr kumimoji="1" lang="ja-JP" altLang="en-US" sz="1800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2897257" y="4057887"/>
            <a:ext cx="2122399" cy="2325215"/>
            <a:chOff x="3672778" y="4061042"/>
            <a:chExt cx="2122399" cy="2325215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012" y="4061042"/>
              <a:ext cx="1821401" cy="19336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014079" y="469809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C</a:t>
              </a:r>
              <a:endParaRPr kumimoji="1" lang="ja-JP" altLang="en-US" sz="2000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672778" y="6078480"/>
              <a:ext cx="2122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SOI-STJ</a:t>
              </a:r>
              <a:r>
                <a:rPr lang="en-US" altLang="ja-JP" sz="1400" b="1" dirty="0" smtClean="0"/>
                <a:t>2</a:t>
              </a:r>
              <a:r>
                <a:rPr kumimoji="1" lang="ja-JP" altLang="en-US" sz="1400" b="1" dirty="0" smtClean="0"/>
                <a:t>号</a:t>
              </a:r>
              <a:r>
                <a:rPr lang="ja-JP" altLang="en-US" sz="1400" b="1" dirty="0"/>
                <a:t>回路図</a:t>
              </a:r>
              <a:endParaRPr kumimoji="1" lang="ja-JP" altLang="en-US" sz="1400" b="1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094905" y="414919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D</a:t>
              </a:r>
              <a:endParaRPr kumimoji="1" lang="ja-JP" altLang="en-US" sz="18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107729" y="495330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S</a:t>
              </a:r>
              <a:endParaRPr kumimoji="1" lang="ja-JP" altLang="en-US" sz="18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837555" y="442549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G</a:t>
              </a:r>
              <a:endParaRPr kumimoji="1" lang="ja-JP" altLang="en-US" sz="1800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12806" y="3055811"/>
            <a:ext cx="3919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SOI</a:t>
            </a:r>
            <a:r>
              <a:rPr kumimoji="1" lang="ja-JP" altLang="en-US" sz="2000" dirty="0" smtClean="0"/>
              <a:t>上への</a:t>
            </a:r>
            <a:r>
              <a:rPr lang="en-US" altLang="ja-JP" sz="2000" dirty="0" smtClean="0"/>
              <a:t>Nb/Al-STJ</a:t>
            </a:r>
            <a:r>
              <a:rPr lang="ja-JP" altLang="en-US" sz="2000" dirty="0" smtClean="0"/>
              <a:t>プロセスは，</a:t>
            </a:r>
            <a:r>
              <a:rPr lang="en-US" altLang="ja-JP" sz="2000" dirty="0" smtClean="0"/>
              <a:t>KEK</a:t>
            </a:r>
            <a:r>
              <a:rPr lang="ja-JP" altLang="en-US" sz="2000" dirty="0"/>
              <a:t>　</a:t>
            </a:r>
            <a:r>
              <a:rPr lang="zh-TW" altLang="en-US" sz="2000" dirty="0"/>
              <a:t>先端計測</a:t>
            </a:r>
            <a:r>
              <a:rPr lang="zh-TW" altLang="en-US" sz="2000" dirty="0" smtClean="0"/>
              <a:t>開発棟</a:t>
            </a:r>
            <a:r>
              <a:rPr lang="ja-JP" altLang="en-US" sz="2000" dirty="0" smtClean="0"/>
              <a:t>プロセス装置を使用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827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kumimoji="1" lang="en-US" altLang="ja-JP" sz="3200" dirty="0" smtClean="0"/>
              <a:t>SOI</a:t>
            </a:r>
            <a:r>
              <a:rPr kumimoji="1" lang="ja-JP" altLang="en-US" sz="3200" dirty="0" smtClean="0"/>
              <a:t>基板上の</a:t>
            </a:r>
            <a:r>
              <a:rPr kumimoji="1" lang="en-US" altLang="ja-JP" sz="3200" dirty="0" smtClean="0"/>
              <a:t>STJ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582" t="21975" r="21146" b="21757"/>
          <a:stretch/>
        </p:blipFill>
        <p:spPr>
          <a:xfrm>
            <a:off x="3821206" y="1196359"/>
            <a:ext cx="3300568" cy="31933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0594" y="3987142"/>
            <a:ext cx="561792" cy="1383756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/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101" t="20285" r="18648" b="24814"/>
          <a:stretch/>
        </p:blipFill>
        <p:spPr>
          <a:xfrm>
            <a:off x="140652" y="1181733"/>
            <a:ext cx="3440830" cy="309028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0" name="テキスト ボックス 19"/>
          <p:cNvSpPr txBox="1"/>
          <p:nvPr/>
        </p:nvSpPr>
        <p:spPr>
          <a:xfrm>
            <a:off x="4868395" y="326542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B~150Gauss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99472" y="2290307"/>
            <a:ext cx="529446" cy="3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677660" y="1710624"/>
            <a:ext cx="1" cy="594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99775" y="2310336"/>
            <a:ext cx="139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2mV/DIV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-216960" y="1606640"/>
            <a:ext cx="124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1mA/DIV</a:t>
            </a:r>
            <a:endParaRPr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0306" t="9391" r="30593" b="10604"/>
          <a:stretch/>
        </p:blipFill>
        <p:spPr>
          <a:xfrm>
            <a:off x="694715" y="3926531"/>
            <a:ext cx="2272861" cy="2003192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/>
        </p:spPr>
      </p:pic>
      <p:cxnSp>
        <p:nvCxnSpPr>
          <p:cNvPr id="38" name="直線矢印コネクタ 37"/>
          <p:cNvCxnSpPr/>
          <p:nvPr/>
        </p:nvCxnSpPr>
        <p:spPr>
          <a:xfrm flipH="1" flipV="1">
            <a:off x="708645" y="4167028"/>
            <a:ext cx="6" cy="7496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 rot="16200000">
            <a:off x="-32815" y="4309476"/>
            <a:ext cx="10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</a:rPr>
              <a:t>0.15mA</a:t>
            </a:r>
            <a:endParaRPr lang="ja-JP" alt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686764" y="2750730"/>
            <a:ext cx="2272861" cy="21469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4383842" y="2222319"/>
            <a:ext cx="577693" cy="10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4362030" y="1653635"/>
            <a:ext cx="1" cy="594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169447" y="2222319"/>
            <a:ext cx="139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2mV/DIV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16200000">
            <a:off x="3467410" y="1549651"/>
            <a:ext cx="124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1mA/DIV</a:t>
            </a:r>
            <a:endParaRPr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13485" y="4539656"/>
            <a:ext cx="87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</a:rPr>
              <a:t>2mV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708651" y="4901163"/>
            <a:ext cx="529446" cy="3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 bwMode="auto">
          <a:xfrm>
            <a:off x="5199783" y="2763655"/>
            <a:ext cx="561792" cy="36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5190594" y="5370898"/>
            <a:ext cx="529446" cy="32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5193612" y="5009695"/>
            <a:ext cx="87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</a:rPr>
              <a:t>2mV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5190594" y="3987142"/>
            <a:ext cx="9189" cy="13973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 rot="16200000">
            <a:off x="4443173" y="4461933"/>
            <a:ext cx="10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</a:rPr>
              <a:t>40nA</a:t>
            </a:r>
            <a:endParaRPr lang="ja-JP" alt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251348" y="84060"/>
            <a:ext cx="2779594" cy="1569575"/>
            <a:chOff x="7650792" y="724129"/>
            <a:chExt cx="4318896" cy="243878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55456" y="777105"/>
              <a:ext cx="4314232" cy="23858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角丸四角形 8"/>
            <p:cNvSpPr/>
            <p:nvPr/>
          </p:nvSpPr>
          <p:spPr>
            <a:xfrm>
              <a:off x="9924125" y="1783321"/>
              <a:ext cx="750994" cy="1020766"/>
            </a:xfrm>
            <a:prstGeom prst="roundRect">
              <a:avLst/>
            </a:prstGeom>
            <a:solidFill>
              <a:srgbClr val="00B0F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690067" y="1850950"/>
              <a:ext cx="980921" cy="275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756098" y="1801949"/>
              <a:ext cx="1446426" cy="43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1K Ohm</a:t>
              </a:r>
              <a:endParaRPr kumimoji="1" lang="ja-JP" altLang="en-US" sz="120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650792" y="724129"/>
              <a:ext cx="2309399" cy="478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Readout circuit</a:t>
              </a:r>
              <a:endParaRPr kumimoji="1" lang="ja-JP" altLang="en-US" sz="14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6200000">
              <a:off x="9602067" y="2027832"/>
              <a:ext cx="784165" cy="43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/>
                <a:t>STJ</a:t>
              </a:r>
              <a:endParaRPr kumimoji="1" lang="ja-JP" altLang="en-US" sz="1200" b="1" dirty="0"/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5927458" y="4247513"/>
            <a:ext cx="31924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+mn-lt"/>
                <a:cs typeface="Khmer UI" panose="020B0502040204020203" pitchFamily="34" charset="0"/>
              </a:rPr>
              <a:t>SOI</a:t>
            </a:r>
            <a:r>
              <a:rPr lang="ja-JP" altLang="en-US" sz="2000" dirty="0" smtClean="0">
                <a:latin typeface="+mn-lt"/>
                <a:cs typeface="Khmer UI" panose="020B0502040204020203" pitchFamily="34" charset="0"/>
              </a:rPr>
              <a:t>基板上に</a:t>
            </a:r>
            <a:r>
              <a:rPr lang="en-US" altLang="ja-JP" sz="2000" dirty="0" smtClean="0">
                <a:latin typeface="+mn-lt"/>
                <a:cs typeface="Khmer UI" panose="020B0502040204020203" pitchFamily="34" charset="0"/>
              </a:rPr>
              <a:t>50um</a:t>
            </a:r>
            <a:r>
              <a:rPr lang="ja-JP" altLang="en-US" sz="2000" dirty="0" smtClean="0">
                <a:latin typeface="+mn-lt"/>
                <a:cs typeface="Khmer UI" panose="020B0502040204020203" pitchFamily="34" charset="0"/>
              </a:rPr>
              <a:t>角の</a:t>
            </a:r>
            <a:r>
              <a:rPr lang="en-US" altLang="ja-JP" sz="2000" dirty="0" smtClean="0">
                <a:latin typeface="+mn-lt"/>
                <a:cs typeface="Khmer UI" panose="020B0502040204020203" pitchFamily="34" charset="0"/>
              </a:rPr>
              <a:t>Nb/Al-STJ</a:t>
            </a:r>
            <a:r>
              <a:rPr lang="ja-JP" altLang="en-US" sz="2000" dirty="0" smtClean="0">
                <a:latin typeface="+mn-lt"/>
                <a:cs typeface="Khmer UI" panose="020B0502040204020203" pitchFamily="34" charset="0"/>
              </a:rPr>
              <a:t>を形成</a:t>
            </a:r>
            <a:endParaRPr lang="en-US" altLang="ja-JP" sz="2000" dirty="0" smtClean="0">
              <a:latin typeface="+mn-lt"/>
              <a:cs typeface="Khmer UI" panose="020B0502040204020203" pitchFamily="34" charset="0"/>
            </a:endParaRPr>
          </a:p>
          <a:p>
            <a:pPr marL="285750" indent="-28575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kumimoji="1" lang="en-US" altLang="ja-JP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Via</a:t>
            </a:r>
            <a:r>
              <a:rPr kumimoji="1"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と</a:t>
            </a:r>
            <a:r>
              <a:rPr kumimoji="1" lang="en-US" altLang="ja-JP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STJ</a:t>
            </a:r>
            <a:r>
              <a:rPr kumimoji="1"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下部電極とのコンタクトは問題なし</a:t>
            </a:r>
            <a:endParaRPr kumimoji="1" lang="en-US" altLang="ja-JP" sz="2000" dirty="0" smtClean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85750" indent="-28575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kumimoji="1" lang="en-US" altLang="ja-JP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STJ</a:t>
            </a:r>
            <a:r>
              <a:rPr kumimoji="1"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の</a:t>
            </a:r>
            <a:r>
              <a:rPr kumimoji="1" lang="en-US" altLang="ja-JP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I-V</a:t>
            </a:r>
            <a:r>
              <a:rPr kumimoji="1"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カーブは，通常の</a:t>
            </a:r>
            <a:r>
              <a:rPr kumimoji="1" lang="en-US" altLang="ja-JP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Si</a:t>
            </a:r>
            <a:r>
              <a:rPr kumimoji="1"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基板上のものと同等</a:t>
            </a:r>
            <a:endParaRPr kumimoji="1" lang="en-US" altLang="ja-JP" sz="2000" dirty="0" smtClean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285750" indent="-285750">
              <a:buClr>
                <a:srgbClr val="66FF66"/>
              </a:buClr>
              <a:buFont typeface="Wingdings" panose="05000000000000000000" pitchFamily="2" charset="2"/>
              <a:buChar char="p"/>
            </a:pPr>
            <a:endParaRPr kumimoji="1" lang="en-US" altLang="ja-JP" sz="2000" dirty="0" smtClean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3485" y="5947514"/>
            <a:ext cx="375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*</a:t>
            </a:r>
            <a:r>
              <a:rPr kumimoji="1" lang="en-US" altLang="ja-JP" sz="1800" dirty="0" smtClean="0"/>
              <a:t>4</a:t>
            </a:r>
            <a:r>
              <a:rPr kumimoji="1" lang="ja-JP" altLang="en-US" sz="1800" dirty="0" smtClean="0"/>
              <a:t>端子法の内側に</a:t>
            </a:r>
            <a:r>
              <a:rPr lang="en-US" altLang="ja-JP" sz="1800" dirty="0" smtClean="0"/>
              <a:t>via(W)</a:t>
            </a:r>
            <a:r>
              <a:rPr kumimoji="1" lang="ja-JP" altLang="en-US" sz="1800" dirty="0" smtClean="0"/>
              <a:t>の抵抗あり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270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二等辺三角形 5"/>
          <p:cNvSpPr/>
          <p:nvPr/>
        </p:nvSpPr>
        <p:spPr>
          <a:xfrm rot="5400000" flipH="1" flipV="1">
            <a:off x="5495255" y="-2423644"/>
            <a:ext cx="1223494" cy="607078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8048" y="28167"/>
            <a:ext cx="9144000" cy="71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 smtClean="0"/>
              <a:t>SOI-FET </a:t>
            </a:r>
            <a:r>
              <a:rPr lang="ja-JP" altLang="en-US" sz="3200" dirty="0" smtClean="0"/>
              <a:t>の極低温</a:t>
            </a:r>
            <a:r>
              <a:rPr lang="ja-JP" altLang="en-US" sz="3200" dirty="0"/>
              <a:t>下</a:t>
            </a:r>
            <a:r>
              <a:rPr lang="ja-JP" altLang="en-US" sz="3200" dirty="0" smtClean="0"/>
              <a:t>での動作</a:t>
            </a:r>
            <a:endParaRPr lang="ja-JP" altLang="en-US" sz="3200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94" y="1756628"/>
            <a:ext cx="3744416" cy="3674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46" y="1739338"/>
            <a:ext cx="3672929" cy="3741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テキスト ボックス 31"/>
          <p:cNvSpPr txBox="1"/>
          <p:nvPr/>
        </p:nvSpPr>
        <p:spPr>
          <a:xfrm>
            <a:off x="1187624" y="1444714"/>
            <a:ext cx="236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err="1">
                <a:solidFill>
                  <a:srgbClr val="FF0000"/>
                </a:solidFill>
              </a:rPr>
              <a:t>n</a:t>
            </a:r>
            <a:r>
              <a:rPr lang="en-US" altLang="ja-JP" sz="1800" b="1" dirty="0" err="1" smtClean="0">
                <a:solidFill>
                  <a:srgbClr val="FF0000"/>
                </a:solidFill>
              </a:rPr>
              <a:t>MOS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(690-750mK)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87010" y="1405431"/>
            <a:ext cx="19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err="1">
                <a:solidFill>
                  <a:srgbClr val="FF0000"/>
                </a:solidFill>
              </a:rPr>
              <a:t>p</a:t>
            </a:r>
            <a:r>
              <a:rPr lang="en-US" altLang="ja-JP" sz="1800" b="1" dirty="0" err="1" smtClean="0">
                <a:solidFill>
                  <a:srgbClr val="FF0000"/>
                </a:solidFill>
              </a:rPr>
              <a:t>MOS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(750mK)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4516" y="1698206"/>
            <a:ext cx="78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1mA</a:t>
            </a:r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-71423" y="202005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Ids [A]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4047122" y="1948085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-Ids [A]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16908" y="541784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gs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[V]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89523" y="3054776"/>
            <a:ext cx="220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Width  = 1000um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Length = 1um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9668" y="702427"/>
            <a:ext cx="585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+mn-lt"/>
                <a:cs typeface="Khmer UI" panose="020B0502040204020203" pitchFamily="34" charset="0"/>
              </a:rPr>
              <a:t>SOI</a:t>
            </a:r>
            <a:r>
              <a:rPr lang="ja-JP" altLang="en-US" sz="2000" dirty="0" smtClean="0">
                <a:latin typeface="+mn-lt"/>
                <a:cs typeface="Khmer UI" panose="020B0502040204020203" pitchFamily="34" charset="0"/>
              </a:rPr>
              <a:t>基板上に</a:t>
            </a:r>
            <a:r>
              <a:rPr lang="en-US" altLang="ja-JP" sz="2000" dirty="0" smtClean="0">
                <a:latin typeface="+mn-lt"/>
                <a:cs typeface="Khmer UI" panose="020B0502040204020203" pitchFamily="34" charset="0"/>
              </a:rPr>
              <a:t>Nb/Al-STJ</a:t>
            </a:r>
            <a:r>
              <a:rPr lang="ja-JP" altLang="en-US" sz="2000" dirty="0" smtClean="0">
                <a:latin typeface="+mn-lt"/>
                <a:cs typeface="Khmer UI" panose="020B0502040204020203" pitchFamily="34" charset="0"/>
              </a:rPr>
              <a:t>を形成後の</a:t>
            </a:r>
            <a:r>
              <a:rPr lang="en-US" altLang="ja-JP" sz="2000" dirty="0" smtClean="0">
                <a:latin typeface="+mn-lt"/>
                <a:cs typeface="Khmer UI" panose="020B0502040204020203" pitchFamily="34" charset="0"/>
              </a:rPr>
              <a:t>FET</a:t>
            </a:r>
          </a:p>
          <a:p>
            <a:pPr marL="285750" indent="-28575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希釈冷凍機で測定</a:t>
            </a:r>
            <a:endParaRPr kumimoji="1" lang="en-US" altLang="ja-JP" sz="2000" dirty="0" smtClean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28057" y="2653011"/>
            <a:ext cx="78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ym typeface="Symbol"/>
              </a:rPr>
              <a:t>1</a:t>
            </a:r>
            <a:r>
              <a:rPr kumimoji="1" lang="en-US" altLang="ja-JP" sz="1600" dirty="0" smtClean="0"/>
              <a:t>A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57085" y="3648518"/>
            <a:ext cx="78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ym typeface="Symbol"/>
              </a:rPr>
              <a:t>1n</a:t>
            </a:r>
            <a:r>
              <a:rPr kumimoji="1" lang="en-US" altLang="ja-JP" sz="1600" dirty="0" smtClean="0"/>
              <a:t>A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41836" y="4609492"/>
            <a:ext cx="78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ym typeface="Symbol"/>
              </a:rPr>
              <a:t>1p</a:t>
            </a:r>
            <a:r>
              <a:rPr kumimoji="1" lang="en-US" altLang="ja-JP" sz="1600" dirty="0" smtClean="0"/>
              <a:t>A</a:t>
            </a:r>
          </a:p>
        </p:txBody>
      </p:sp>
      <p:sp>
        <p:nvSpPr>
          <p:cNvPr id="4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421688" y="3054775"/>
            <a:ext cx="220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Width  = 1000um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</a:rPr>
              <a:t>Length = 1um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585666" y="541784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gs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[V]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2415" y="5909210"/>
            <a:ext cx="585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kumimoji="1" lang="en-US" altLang="ja-JP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800mK</a:t>
            </a:r>
            <a:r>
              <a:rPr kumimoji="1"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以下で</a:t>
            </a:r>
            <a:r>
              <a:rPr lang="en-US" altLang="ja-JP" sz="2000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nMOS</a:t>
            </a:r>
            <a:r>
              <a:rPr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も</a:t>
            </a:r>
            <a:r>
              <a:rPr lang="en-US" altLang="ja-JP" sz="2000" dirty="0" err="1" smtClean="0">
                <a:latin typeface="Khmer UI" panose="020B0502040204020203" pitchFamily="34" charset="0"/>
                <a:cs typeface="Khmer UI" panose="020B0502040204020203" pitchFamily="34" charset="0"/>
              </a:rPr>
              <a:t>pMOS</a:t>
            </a:r>
            <a:r>
              <a:rPr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も</a:t>
            </a:r>
            <a:r>
              <a:rPr lang="en-US" altLang="ja-JP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FET</a:t>
            </a:r>
            <a:r>
              <a:rPr lang="ja-JP" altLang="en-US" sz="2000" dirty="0" smtClean="0">
                <a:latin typeface="Khmer UI" panose="020B0502040204020203" pitchFamily="34" charset="0"/>
                <a:cs typeface="Khmer UI" panose="020B0502040204020203" pitchFamily="34" charset="0"/>
              </a:rPr>
              <a:t>として動作</a:t>
            </a:r>
            <a:endParaRPr kumimoji="1" lang="en-US" altLang="ja-JP" sz="2000" dirty="0" smtClean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二等辺三角形 5"/>
          <p:cNvSpPr/>
          <p:nvPr/>
        </p:nvSpPr>
        <p:spPr>
          <a:xfrm rot="5400000" flipH="1" flipV="1">
            <a:off x="5495255" y="-2423644"/>
            <a:ext cx="1223494" cy="607078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1691680" y="0"/>
            <a:ext cx="6048672" cy="60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/>
              <a:t>温度依存性</a:t>
            </a:r>
            <a:endParaRPr lang="ja-JP" altLang="en-US" sz="36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31" y="601153"/>
            <a:ext cx="2960857" cy="2994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89" y="587862"/>
            <a:ext cx="2964199" cy="299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77" y="3665174"/>
            <a:ext cx="2841111" cy="3040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706" y="3659155"/>
            <a:ext cx="2934621" cy="3015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テキスト ボックス 16"/>
          <p:cNvSpPr txBox="1"/>
          <p:nvPr/>
        </p:nvSpPr>
        <p:spPr>
          <a:xfrm rot="16200000">
            <a:off x="355996" y="3985066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[S]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99792" y="592220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ds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[V]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172808" y="95360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Ids [A]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3698330" y="82930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Ids [A]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85483" y="290335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gs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[V]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69954" y="290335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gs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[V]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900145" y="3985066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[S]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50421" y="592220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ds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[V]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二等辺三角形 5"/>
          <p:cNvSpPr/>
          <p:nvPr/>
        </p:nvSpPr>
        <p:spPr>
          <a:xfrm rot="5400000" flipH="1" flipV="1">
            <a:off x="5495255" y="-2423644"/>
            <a:ext cx="1223494" cy="607078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1829641" y="15646"/>
            <a:ext cx="4414959" cy="71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latin typeface="Khmer UI" panose="020B0502040204020203" pitchFamily="34" charset="0"/>
                <a:cs typeface="Khmer UI" panose="020B0502040204020203" pitchFamily="34" charset="0"/>
              </a:rPr>
              <a:t>Channel W/L </a:t>
            </a:r>
            <a:r>
              <a:rPr lang="ja-JP" altLang="en-US" sz="3600" dirty="0" smtClean="0">
                <a:latin typeface="Khmer UI" panose="020B0502040204020203" pitchFamily="34" charset="0"/>
                <a:cs typeface="Khmer UI" panose="020B0502040204020203" pitchFamily="34" charset="0"/>
              </a:rPr>
              <a:t>依存性</a:t>
            </a:r>
            <a:endParaRPr lang="ja-JP" altLang="en-US" sz="3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5044" y="621661"/>
            <a:ext cx="3892073" cy="2349558"/>
            <a:chOff x="-13465" y="1104978"/>
            <a:chExt cx="3892073" cy="2349558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270" y="1104978"/>
              <a:ext cx="2880356" cy="2349558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2347919" y="2631854"/>
              <a:ext cx="1396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SOI-FET</a:t>
              </a:r>
              <a:endParaRPr kumimoji="1" lang="ja-JP" altLang="en-US" sz="2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9248594">
              <a:off x="1297284" y="1246053"/>
              <a:ext cx="10647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Gate </a:t>
              </a:r>
            </a:p>
            <a:p>
              <a:r>
                <a:rPr lang="en-US" altLang="ja-JP" sz="2800" dirty="0" smtClean="0"/>
                <a:t>Metal</a:t>
              </a:r>
              <a:endParaRPr kumimoji="1" lang="ja-JP" altLang="en-US" sz="2800" dirty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980646" y="1873150"/>
              <a:ext cx="740276" cy="5749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1720921" y="1747165"/>
              <a:ext cx="908627" cy="713606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-13465" y="1678150"/>
              <a:ext cx="1051698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Channel </a:t>
              </a:r>
            </a:p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Width(w)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629548" y="1252133"/>
              <a:ext cx="1249060" cy="64633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b="1" dirty="0" smtClean="0">
                  <a:solidFill>
                    <a:srgbClr val="00B0F0"/>
                  </a:solidFill>
                </a:rPr>
                <a:t>Channel </a:t>
              </a:r>
            </a:p>
            <a:p>
              <a:r>
                <a:rPr kumimoji="1" lang="en-US" altLang="ja-JP" sz="1800" b="1" dirty="0" smtClean="0">
                  <a:solidFill>
                    <a:srgbClr val="00B0F0"/>
                  </a:solidFill>
                </a:rPr>
                <a:t>Length(L)</a:t>
              </a:r>
              <a:endParaRPr kumimoji="1" lang="ja-JP" altLang="en-US" sz="18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0" y="3240223"/>
            <a:ext cx="2814808" cy="3287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テキスト ボックス 23"/>
          <p:cNvSpPr txBox="1"/>
          <p:nvPr/>
        </p:nvSpPr>
        <p:spPr>
          <a:xfrm>
            <a:off x="886559" y="3552657"/>
            <a:ext cx="139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/>
              <a:t>W=1.42um </a:t>
            </a:r>
          </a:p>
          <a:p>
            <a:r>
              <a:rPr lang="en-US" altLang="ja-JP" sz="1800" dirty="0" smtClean="0"/>
              <a:t>L = 0.4um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2302" y="4548233"/>
            <a:ext cx="188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</a:rPr>
              <a:t>@830mK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943546" cy="3354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58" y="2780928"/>
            <a:ext cx="2913176" cy="3276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3668510" y="2871644"/>
            <a:ext cx="163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W=1um×4</a:t>
            </a:r>
            <a:endParaRPr lang="en-US" altLang="ja-JP" sz="2000" dirty="0"/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L</a:t>
            </a:r>
            <a:r>
              <a:rPr lang="en-US" altLang="ja-JP" sz="2000" dirty="0" smtClean="0"/>
              <a:t> = </a:t>
            </a:r>
            <a:r>
              <a:rPr lang="en-US" altLang="ja-JP" sz="2000" dirty="0"/>
              <a:t>1</a:t>
            </a:r>
            <a:r>
              <a:rPr lang="en-US" altLang="ja-JP" sz="2000" dirty="0" smtClean="0"/>
              <a:t>um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31321" y="4174552"/>
            <a:ext cx="188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@830mK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42593" y="2408901"/>
            <a:ext cx="173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W</a:t>
            </a:r>
            <a:r>
              <a:rPr lang="en-US" altLang="ja-JP" sz="2000" dirty="0" smtClean="0"/>
              <a:t>=10um×4</a:t>
            </a:r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L</a:t>
            </a:r>
            <a:r>
              <a:rPr lang="en-US" altLang="ja-JP" sz="2000" dirty="0" smtClean="0"/>
              <a:t> = </a:t>
            </a:r>
            <a:r>
              <a:rPr lang="en-US" altLang="ja-JP" sz="2000" dirty="0"/>
              <a:t>1</a:t>
            </a:r>
            <a:r>
              <a:rPr lang="en-US" altLang="ja-JP" sz="2000" dirty="0" smtClean="0"/>
              <a:t>um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55211" y="3672090"/>
            <a:ext cx="188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@830mK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24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低温での増幅動作</a:t>
            </a:r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>
          <a:xfrm>
            <a:off x="6203226" y="0"/>
            <a:ext cx="2895600" cy="365125"/>
          </a:xfrm>
        </p:spPr>
        <p:txBody>
          <a:bodyPr/>
          <a:lstStyle/>
          <a:p>
            <a:r>
              <a:rPr lang="ja-JP" altLang="en-US" dirty="0" smtClean="0"/>
              <a:t>先崎・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年秋季大会トラ</a:t>
            </a:r>
            <a:r>
              <a:rPr lang="ja-JP" altLang="en-US" dirty="0" err="1" smtClean="0"/>
              <a:t>ぺ</a:t>
            </a:r>
            <a:r>
              <a:rPr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9E1D-CD3E-4261-ADA6-F96C74C84CD5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359122" y="2029646"/>
            <a:ext cx="3503911" cy="2937476"/>
            <a:chOff x="263010" y="2158853"/>
            <a:chExt cx="3953630" cy="339648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63010" y="2189929"/>
              <a:ext cx="3953630" cy="3365411"/>
              <a:chOff x="263010" y="2189929"/>
              <a:chExt cx="3953630" cy="3365411"/>
            </a:xfrm>
          </p:grpSpPr>
          <p:sp>
            <p:nvSpPr>
              <p:cNvPr id="109" name="テキスト ボックス 108"/>
              <p:cNvSpPr txBox="1"/>
              <p:nvPr/>
            </p:nvSpPr>
            <p:spPr>
              <a:xfrm>
                <a:off x="2679282" y="2189929"/>
                <a:ext cx="743756" cy="427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/>
                  <a:t>1.8V</a:t>
                </a:r>
                <a:endParaRPr kumimoji="1" lang="ja-JP" altLang="en-US" sz="1800" dirty="0"/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263010" y="2446347"/>
                <a:ext cx="3953630" cy="3108993"/>
                <a:chOff x="268581" y="2147431"/>
                <a:chExt cx="4946954" cy="3890106"/>
              </a:xfrm>
            </p:grpSpPr>
            <p:grpSp>
              <p:nvGrpSpPr>
                <p:cNvPr id="106" name="グループ化 105"/>
                <p:cNvGrpSpPr/>
                <p:nvPr/>
              </p:nvGrpSpPr>
              <p:grpSpPr>
                <a:xfrm>
                  <a:off x="1173109" y="2147431"/>
                  <a:ext cx="2689282" cy="3890106"/>
                  <a:chOff x="908415" y="1985366"/>
                  <a:chExt cx="2689282" cy="3890106"/>
                </a:xfrm>
              </p:grpSpPr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2601885" y="5723072"/>
                    <a:ext cx="659219" cy="152400"/>
                    <a:chOff x="1275907" y="5869171"/>
                    <a:chExt cx="659219" cy="152400"/>
                  </a:xfrm>
                </p:grpSpPr>
                <p:cxnSp>
                  <p:nvCxnSpPr>
                    <p:cNvPr id="6" name="直線コネクタ 5"/>
                    <p:cNvCxnSpPr/>
                    <p:nvPr/>
                  </p:nvCxnSpPr>
                  <p:spPr>
                    <a:xfrm>
                      <a:off x="1275907" y="5869171"/>
                      <a:ext cx="659219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直線コネクタ 6"/>
                    <p:cNvCxnSpPr/>
                    <p:nvPr/>
                  </p:nvCxnSpPr>
                  <p:spPr>
                    <a:xfrm flipV="1">
                      <a:off x="1275907" y="5869171"/>
                      <a:ext cx="113414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直線コネクタ 7"/>
                    <p:cNvCxnSpPr/>
                    <p:nvPr/>
                  </p:nvCxnSpPr>
                  <p:spPr>
                    <a:xfrm flipV="1">
                      <a:off x="1428307" y="5869171"/>
                      <a:ext cx="113414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直線コネクタ 8"/>
                    <p:cNvCxnSpPr/>
                    <p:nvPr/>
                  </p:nvCxnSpPr>
                  <p:spPr>
                    <a:xfrm flipV="1">
                      <a:off x="1580707" y="5869171"/>
                      <a:ext cx="113414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直線コネクタ 9"/>
                    <p:cNvCxnSpPr/>
                    <p:nvPr/>
                  </p:nvCxnSpPr>
                  <p:spPr>
                    <a:xfrm flipV="1">
                      <a:off x="1733107" y="5869171"/>
                      <a:ext cx="113414" cy="1524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グループ化 27"/>
                  <p:cNvGrpSpPr/>
                  <p:nvPr/>
                </p:nvGrpSpPr>
                <p:grpSpPr>
                  <a:xfrm>
                    <a:off x="908415" y="3702771"/>
                    <a:ext cx="322006" cy="316730"/>
                    <a:chOff x="3935896" y="4863921"/>
                    <a:chExt cx="322006" cy="316730"/>
                  </a:xfrm>
                </p:grpSpPr>
                <p:sp>
                  <p:nvSpPr>
                    <p:cNvPr id="29" name="円/楕円 28"/>
                    <p:cNvSpPr/>
                    <p:nvPr/>
                  </p:nvSpPr>
                  <p:spPr>
                    <a:xfrm>
                      <a:off x="3941172" y="4863921"/>
                      <a:ext cx="316730" cy="3167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kumimoji="1" lang="ja-JP" altLang="en-US" sz="1800"/>
                    </a:p>
                  </p:txBody>
                </p:sp>
                <p:sp>
                  <p:nvSpPr>
                    <p:cNvPr id="30" name="フリーフォーム 29"/>
                    <p:cNvSpPr/>
                    <p:nvPr/>
                  </p:nvSpPr>
                  <p:spPr>
                    <a:xfrm>
                      <a:off x="3935896" y="4953248"/>
                      <a:ext cx="302149" cy="121697"/>
                    </a:xfrm>
                    <a:custGeom>
                      <a:avLst/>
                      <a:gdLst>
                        <a:gd name="connsiteX0" fmla="*/ 0 w 302149"/>
                        <a:gd name="connsiteY0" fmla="*/ 87879 h 121697"/>
                        <a:gd name="connsiteX1" fmla="*/ 87464 w 302149"/>
                        <a:gd name="connsiteY1" fmla="*/ 415 h 121697"/>
                        <a:gd name="connsiteX2" fmla="*/ 190831 w 302149"/>
                        <a:gd name="connsiteY2" fmla="*/ 119684 h 121697"/>
                        <a:gd name="connsiteX3" fmla="*/ 302149 w 302149"/>
                        <a:gd name="connsiteY3" fmla="*/ 64025 h 1216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2149" h="121697">
                          <a:moveTo>
                            <a:pt x="0" y="87879"/>
                          </a:moveTo>
                          <a:cubicBezTo>
                            <a:pt x="27829" y="41496"/>
                            <a:pt x="55659" y="-4886"/>
                            <a:pt x="87464" y="415"/>
                          </a:cubicBezTo>
                          <a:cubicBezTo>
                            <a:pt x="119269" y="5716"/>
                            <a:pt x="155050" y="109082"/>
                            <a:pt x="190831" y="119684"/>
                          </a:cubicBezTo>
                          <a:cubicBezTo>
                            <a:pt x="226612" y="130286"/>
                            <a:pt x="264380" y="97155"/>
                            <a:pt x="302149" y="6402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800"/>
                    </a:p>
                  </p:txBody>
                </p:sp>
              </p:grpSp>
              <p:cxnSp>
                <p:nvCxnSpPr>
                  <p:cNvPr id="80" name="直線コネクタ 79"/>
                  <p:cNvCxnSpPr/>
                  <p:nvPr/>
                </p:nvCxnSpPr>
                <p:spPr>
                  <a:xfrm flipV="1">
                    <a:off x="1230421" y="2944789"/>
                    <a:ext cx="354440" cy="1740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コネクタ 80"/>
                  <p:cNvCxnSpPr/>
                  <p:nvPr/>
                </p:nvCxnSpPr>
                <p:spPr>
                  <a:xfrm flipV="1">
                    <a:off x="2729013" y="1985366"/>
                    <a:ext cx="354440" cy="1740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/>
                  <p:cNvCxnSpPr>
                    <a:stCxn id="29" idx="6"/>
                  </p:cNvCxnSpPr>
                  <p:nvPr/>
                </p:nvCxnSpPr>
                <p:spPr>
                  <a:xfrm>
                    <a:off x="1230421" y="3861136"/>
                    <a:ext cx="61145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/>
                  <p:cNvCxnSpPr/>
                  <p:nvPr/>
                </p:nvCxnSpPr>
                <p:spPr>
                  <a:xfrm>
                    <a:off x="1407641" y="3026568"/>
                    <a:ext cx="0" cy="82637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/>
                  <p:cNvCxnSpPr/>
                  <p:nvPr/>
                </p:nvCxnSpPr>
                <p:spPr>
                  <a:xfrm>
                    <a:off x="2928152" y="2072396"/>
                    <a:ext cx="0" cy="123058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グループ化 17"/>
                  <p:cNvGrpSpPr/>
                  <p:nvPr/>
                </p:nvGrpSpPr>
                <p:grpSpPr>
                  <a:xfrm rot="5400000">
                    <a:off x="2618362" y="2400624"/>
                    <a:ext cx="616689" cy="318976"/>
                    <a:chOff x="3721394" y="4424800"/>
                    <a:chExt cx="616689" cy="318976"/>
                  </a:xfrm>
                </p:grpSpPr>
                <p:sp>
                  <p:nvSpPr>
                    <p:cNvPr id="19" name="正方形/長方形 18"/>
                    <p:cNvSpPr/>
                    <p:nvPr/>
                  </p:nvSpPr>
                  <p:spPr>
                    <a:xfrm>
                      <a:off x="3758085" y="4424800"/>
                      <a:ext cx="537586" cy="3167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kumimoji="1" lang="ja-JP" altLang="en-US" sz="1800"/>
                    </a:p>
                  </p:txBody>
                </p:sp>
                <p:grpSp>
                  <p:nvGrpSpPr>
                    <p:cNvPr id="20" name="グループ化 19"/>
                    <p:cNvGrpSpPr/>
                    <p:nvPr/>
                  </p:nvGrpSpPr>
                  <p:grpSpPr>
                    <a:xfrm>
                      <a:off x="3721394" y="4424800"/>
                      <a:ext cx="616689" cy="318976"/>
                      <a:chOff x="-1605516" y="4114800"/>
                      <a:chExt cx="9643730" cy="1509823"/>
                    </a:xfrm>
                    <a:solidFill>
                      <a:schemeClr val="bg1"/>
                    </a:solidFill>
                  </p:grpSpPr>
                  <p:sp>
                    <p:nvSpPr>
                      <p:cNvPr id="21" name="フリーフォーム 20"/>
                      <p:cNvSpPr/>
                      <p:nvPr/>
                    </p:nvSpPr>
                    <p:spPr>
                      <a:xfrm>
                        <a:off x="-1605516" y="4136067"/>
                        <a:ext cx="6921795" cy="1477925"/>
                      </a:xfrm>
                      <a:custGeom>
                        <a:avLst/>
                        <a:gdLst>
                          <a:gd name="connsiteX0" fmla="*/ 0 w 6921796"/>
                          <a:gd name="connsiteY0" fmla="*/ 723014 h 1477926"/>
                          <a:gd name="connsiteX1" fmla="*/ 404037 w 6921796"/>
                          <a:gd name="connsiteY1" fmla="*/ 723014 h 1477926"/>
                          <a:gd name="connsiteX2" fmla="*/ 1127051 w 6921796"/>
                          <a:gd name="connsiteY2" fmla="*/ 0 h 1477926"/>
                          <a:gd name="connsiteX3" fmla="*/ 2604977 w 6921796"/>
                          <a:gd name="connsiteY3" fmla="*/ 1477926 h 1477926"/>
                          <a:gd name="connsiteX4" fmla="*/ 4051005 w 6921796"/>
                          <a:gd name="connsiteY4" fmla="*/ 31898 h 1477926"/>
                          <a:gd name="connsiteX5" fmla="*/ 5475768 w 6921796"/>
                          <a:gd name="connsiteY5" fmla="*/ 1456661 h 1477926"/>
                          <a:gd name="connsiteX6" fmla="*/ 6921796 w 6921796"/>
                          <a:gd name="connsiteY6" fmla="*/ 10633 h 14779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921796" h="1477926">
                            <a:moveTo>
                              <a:pt x="0" y="723014"/>
                            </a:moveTo>
                            <a:lnTo>
                              <a:pt x="404037" y="723014"/>
                            </a:lnTo>
                            <a:lnTo>
                              <a:pt x="1127051" y="0"/>
                            </a:lnTo>
                            <a:lnTo>
                              <a:pt x="2604977" y="1477926"/>
                            </a:lnTo>
                            <a:lnTo>
                              <a:pt x="4051005" y="31898"/>
                            </a:lnTo>
                            <a:lnTo>
                              <a:pt x="5475768" y="1456661"/>
                            </a:lnTo>
                            <a:lnTo>
                              <a:pt x="6921796" y="10633"/>
                            </a:lnTo>
                          </a:path>
                        </a:pathLst>
                      </a:custGeom>
                      <a:grp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800"/>
                      </a:p>
                    </p:txBody>
                  </p:sp>
                  <p:sp>
                    <p:nvSpPr>
                      <p:cNvPr id="22" name="フリーフォーム 21"/>
                      <p:cNvSpPr/>
                      <p:nvPr/>
                    </p:nvSpPr>
                    <p:spPr>
                      <a:xfrm>
                        <a:off x="5316279" y="4114800"/>
                        <a:ext cx="2721935" cy="1509823"/>
                      </a:xfrm>
                      <a:custGeom>
                        <a:avLst/>
                        <a:gdLst>
                          <a:gd name="connsiteX0" fmla="*/ 0 w 2721935"/>
                          <a:gd name="connsiteY0" fmla="*/ 0 h 1509823"/>
                          <a:gd name="connsiteX1" fmla="*/ 1509823 w 2721935"/>
                          <a:gd name="connsiteY1" fmla="*/ 1509823 h 1509823"/>
                          <a:gd name="connsiteX2" fmla="*/ 2254102 w 2721935"/>
                          <a:gd name="connsiteY2" fmla="*/ 765544 h 1509823"/>
                          <a:gd name="connsiteX3" fmla="*/ 2721935 w 2721935"/>
                          <a:gd name="connsiteY3" fmla="*/ 765544 h 1509823"/>
                          <a:gd name="connsiteX4" fmla="*/ 2721935 w 2721935"/>
                          <a:gd name="connsiteY4" fmla="*/ 754912 h 1509823"/>
                          <a:gd name="connsiteX5" fmla="*/ 2721935 w 2721935"/>
                          <a:gd name="connsiteY5" fmla="*/ 754912 h 15098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721935" h="1509823">
                            <a:moveTo>
                              <a:pt x="0" y="0"/>
                            </a:moveTo>
                            <a:lnTo>
                              <a:pt x="1509823" y="1509823"/>
                            </a:lnTo>
                            <a:lnTo>
                              <a:pt x="2254102" y="765544"/>
                            </a:lnTo>
                            <a:lnTo>
                              <a:pt x="2721935" y="765544"/>
                            </a:lnTo>
                            <a:lnTo>
                              <a:pt x="2721935" y="754912"/>
                            </a:lnTo>
                            <a:lnTo>
                              <a:pt x="2721935" y="754912"/>
                            </a:lnTo>
                          </a:path>
                        </a:pathLst>
                      </a:custGeom>
                      <a:grp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800"/>
                      </a:p>
                    </p:txBody>
                  </p:sp>
                </p:grpSp>
              </p:grpSp>
              <p:cxnSp>
                <p:nvCxnSpPr>
                  <p:cNvPr id="89" name="直線コネクタ 88"/>
                  <p:cNvCxnSpPr/>
                  <p:nvPr/>
                </p:nvCxnSpPr>
                <p:spPr>
                  <a:xfrm>
                    <a:off x="2918204" y="5305926"/>
                    <a:ext cx="0" cy="4171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/>
                  <p:cNvCxnSpPr/>
                  <p:nvPr/>
                </p:nvCxnSpPr>
                <p:spPr>
                  <a:xfrm>
                    <a:off x="2925582" y="2960738"/>
                    <a:ext cx="67211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2" name="グループ化 101"/>
                  <p:cNvGrpSpPr/>
                  <p:nvPr/>
                </p:nvGrpSpPr>
                <p:grpSpPr>
                  <a:xfrm>
                    <a:off x="1783374" y="3302983"/>
                    <a:ext cx="1420580" cy="2115102"/>
                    <a:chOff x="1783374" y="3302983"/>
                    <a:chExt cx="1420580" cy="2115102"/>
                  </a:xfrm>
                </p:grpSpPr>
                <p:sp>
                  <p:nvSpPr>
                    <p:cNvPr id="99" name="フリーフォーム 98"/>
                    <p:cNvSpPr/>
                    <p:nvPr/>
                  </p:nvSpPr>
                  <p:spPr>
                    <a:xfrm>
                      <a:off x="1783374" y="4662432"/>
                      <a:ext cx="431675" cy="517358"/>
                    </a:xfrm>
                    <a:custGeom>
                      <a:avLst/>
                      <a:gdLst>
                        <a:gd name="connsiteX0" fmla="*/ 288758 w 288758"/>
                        <a:gd name="connsiteY0" fmla="*/ 0 h 517358"/>
                        <a:gd name="connsiteX1" fmla="*/ 288758 w 288758"/>
                        <a:gd name="connsiteY1" fmla="*/ 517358 h 517358"/>
                        <a:gd name="connsiteX2" fmla="*/ 0 w 288758"/>
                        <a:gd name="connsiteY2" fmla="*/ 517358 h 517358"/>
                        <a:gd name="connsiteX3" fmla="*/ 0 w 288758"/>
                        <a:gd name="connsiteY3" fmla="*/ 517358 h 517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8758" h="517358">
                          <a:moveTo>
                            <a:pt x="288758" y="0"/>
                          </a:moveTo>
                          <a:lnTo>
                            <a:pt x="288758" y="517358"/>
                          </a:lnTo>
                          <a:lnTo>
                            <a:pt x="0" y="517358"/>
                          </a:lnTo>
                          <a:lnTo>
                            <a:pt x="0" y="517358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>
                          <a:alpha val="22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800"/>
                    </a:p>
                  </p:txBody>
                </p:sp>
                <p:sp>
                  <p:nvSpPr>
                    <p:cNvPr id="97" name="フリーフォーム 96"/>
                    <p:cNvSpPr/>
                    <p:nvPr/>
                  </p:nvSpPr>
                  <p:spPr>
                    <a:xfrm>
                      <a:off x="1809021" y="4457896"/>
                      <a:ext cx="406028" cy="286582"/>
                    </a:xfrm>
                    <a:custGeom>
                      <a:avLst/>
                      <a:gdLst>
                        <a:gd name="connsiteX0" fmla="*/ 0 w 312821"/>
                        <a:gd name="connsiteY0" fmla="*/ 0 h 264694"/>
                        <a:gd name="connsiteX1" fmla="*/ 312821 w 312821"/>
                        <a:gd name="connsiteY1" fmla="*/ 0 h 264694"/>
                        <a:gd name="connsiteX2" fmla="*/ 312821 w 312821"/>
                        <a:gd name="connsiteY2" fmla="*/ 264694 h 264694"/>
                        <a:gd name="connsiteX3" fmla="*/ 312821 w 312821"/>
                        <a:gd name="connsiteY3" fmla="*/ 264694 h 2646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12821" h="264694">
                          <a:moveTo>
                            <a:pt x="0" y="0"/>
                          </a:moveTo>
                          <a:lnTo>
                            <a:pt x="312821" y="0"/>
                          </a:lnTo>
                          <a:lnTo>
                            <a:pt x="312821" y="264694"/>
                          </a:lnTo>
                          <a:lnTo>
                            <a:pt x="312821" y="264694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800"/>
                    </a:p>
                  </p:txBody>
                </p:sp>
                <p:grpSp>
                  <p:nvGrpSpPr>
                    <p:cNvPr id="73" name="グループ化 72"/>
                    <p:cNvGrpSpPr/>
                    <p:nvPr/>
                  </p:nvGrpSpPr>
                  <p:grpSpPr>
                    <a:xfrm>
                      <a:off x="1841879" y="3302983"/>
                      <a:ext cx="1076325" cy="1828800"/>
                      <a:chOff x="2057400" y="2952750"/>
                      <a:chExt cx="1076325" cy="1828800"/>
                    </a:xfrm>
                  </p:grpSpPr>
                  <p:cxnSp>
                    <p:nvCxnSpPr>
                      <p:cNvPr id="62" name="直線コネクタ 61"/>
                      <p:cNvCxnSpPr>
                        <a:stCxn id="58" idx="2"/>
                      </p:cNvCxnSpPr>
                      <p:nvPr/>
                    </p:nvCxnSpPr>
                    <p:spPr>
                      <a:xfrm flipH="1">
                        <a:off x="2057400" y="3513056"/>
                        <a:ext cx="742096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線コネクタ 63"/>
                      <p:cNvCxnSpPr/>
                      <p:nvPr/>
                    </p:nvCxnSpPr>
                    <p:spPr>
                      <a:xfrm>
                        <a:off x="2428447" y="3513056"/>
                        <a:ext cx="0" cy="60477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6" name="グループ化 55"/>
                      <p:cNvGrpSpPr/>
                      <p:nvPr/>
                    </p:nvGrpSpPr>
                    <p:grpSpPr>
                      <a:xfrm>
                        <a:off x="2297357" y="3710382"/>
                        <a:ext cx="262181" cy="134499"/>
                        <a:chOff x="2146288" y="3963752"/>
                        <a:chExt cx="529152" cy="97808"/>
                      </a:xfrm>
                    </p:grpSpPr>
                    <p:sp>
                      <p:nvSpPr>
                        <p:cNvPr id="51" name="正方形/長方形 50"/>
                        <p:cNvSpPr/>
                        <p:nvPr/>
                      </p:nvSpPr>
                      <p:spPr>
                        <a:xfrm>
                          <a:off x="2146288" y="3963752"/>
                          <a:ext cx="529152" cy="97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kumimoji="1" lang="ja-JP" altLang="en-US" sz="1800"/>
                        </a:p>
                      </p:txBody>
                    </p:sp>
                    <p:cxnSp>
                      <p:nvCxnSpPr>
                        <p:cNvPr id="52" name="直線コネクタ 51"/>
                        <p:cNvCxnSpPr/>
                        <p:nvPr/>
                      </p:nvCxnSpPr>
                      <p:spPr>
                        <a:xfrm>
                          <a:off x="2146288" y="3963752"/>
                          <a:ext cx="529152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直線コネクタ 52"/>
                        <p:cNvCxnSpPr/>
                        <p:nvPr/>
                      </p:nvCxnSpPr>
                      <p:spPr>
                        <a:xfrm>
                          <a:off x="2146288" y="4061560"/>
                          <a:ext cx="529152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7" name="フリーフォーム 66"/>
                      <p:cNvSpPr/>
                      <p:nvPr/>
                    </p:nvSpPr>
                    <p:spPr>
                      <a:xfrm>
                        <a:off x="2847975" y="2952750"/>
                        <a:ext cx="285750" cy="1828800"/>
                      </a:xfrm>
                      <a:custGeom>
                        <a:avLst/>
                        <a:gdLst>
                          <a:gd name="connsiteX0" fmla="*/ 285750 w 285750"/>
                          <a:gd name="connsiteY0" fmla="*/ 1828800 h 1828800"/>
                          <a:gd name="connsiteX1" fmla="*/ 285750 w 285750"/>
                          <a:gd name="connsiteY1" fmla="*/ 685800 h 1828800"/>
                          <a:gd name="connsiteX2" fmla="*/ 0 w 285750"/>
                          <a:gd name="connsiteY2" fmla="*/ 685800 h 1828800"/>
                          <a:gd name="connsiteX3" fmla="*/ 0 w 285750"/>
                          <a:gd name="connsiteY3" fmla="*/ 419100 h 1828800"/>
                          <a:gd name="connsiteX4" fmla="*/ 285750 w 285750"/>
                          <a:gd name="connsiteY4" fmla="*/ 419100 h 1828800"/>
                          <a:gd name="connsiteX5" fmla="*/ 285750 w 285750"/>
                          <a:gd name="connsiteY5" fmla="*/ 0 h 1828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5750" h="1828800">
                            <a:moveTo>
                              <a:pt x="285750" y="1828800"/>
                            </a:moveTo>
                            <a:lnTo>
                              <a:pt x="285750" y="685800"/>
                            </a:lnTo>
                            <a:lnTo>
                              <a:pt x="0" y="685800"/>
                            </a:lnTo>
                            <a:lnTo>
                              <a:pt x="0" y="419100"/>
                            </a:lnTo>
                            <a:lnTo>
                              <a:pt x="285750" y="419100"/>
                            </a:lnTo>
                            <a:lnTo>
                              <a:pt x="285750" y="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800"/>
                      </a:p>
                    </p:txBody>
                  </p:sp>
                  <p:grpSp>
                    <p:nvGrpSpPr>
                      <p:cNvPr id="57" name="グループ化 56"/>
                      <p:cNvGrpSpPr/>
                      <p:nvPr/>
                    </p:nvGrpSpPr>
                    <p:grpSpPr>
                      <a:xfrm rot="5400000">
                        <a:off x="2583824" y="3464152"/>
                        <a:ext cx="529152" cy="97808"/>
                        <a:chOff x="1884107" y="3521122"/>
                        <a:chExt cx="529152" cy="97808"/>
                      </a:xfrm>
                    </p:grpSpPr>
                    <p:sp>
                      <p:nvSpPr>
                        <p:cNvPr id="58" name="正方形/長方形 57"/>
                        <p:cNvSpPr/>
                        <p:nvPr/>
                      </p:nvSpPr>
                      <p:spPr>
                        <a:xfrm>
                          <a:off x="1884107" y="3521122"/>
                          <a:ext cx="529152" cy="97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kumimoji="1" lang="ja-JP" altLang="en-US" sz="1800"/>
                        </a:p>
                      </p:txBody>
                    </p:sp>
                    <p:cxnSp>
                      <p:nvCxnSpPr>
                        <p:cNvPr id="59" name="直線コネクタ 58"/>
                        <p:cNvCxnSpPr/>
                        <p:nvPr/>
                      </p:nvCxnSpPr>
                      <p:spPr>
                        <a:xfrm>
                          <a:off x="1884107" y="3521122"/>
                          <a:ext cx="529152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直線コネクタ 59"/>
                        <p:cNvCxnSpPr/>
                        <p:nvPr/>
                      </p:nvCxnSpPr>
                      <p:spPr>
                        <a:xfrm>
                          <a:off x="1998916" y="3618930"/>
                          <a:ext cx="299534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8" name="グループ化 67"/>
                      <p:cNvGrpSpPr/>
                      <p:nvPr/>
                    </p:nvGrpSpPr>
                    <p:grpSpPr>
                      <a:xfrm>
                        <a:off x="2284645" y="4226623"/>
                        <a:ext cx="270240" cy="405360"/>
                        <a:chOff x="3334660" y="5033193"/>
                        <a:chExt cx="270240" cy="405360"/>
                      </a:xfrm>
                    </p:grpSpPr>
                    <p:sp>
                      <p:nvSpPr>
                        <p:cNvPr id="69" name="正方形/長方形 68"/>
                        <p:cNvSpPr/>
                        <p:nvPr/>
                      </p:nvSpPr>
                      <p:spPr>
                        <a:xfrm>
                          <a:off x="3334660" y="5033193"/>
                          <a:ext cx="270240" cy="4053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kumimoji="1" lang="ja-JP" altLang="en-US" sz="1800"/>
                        </a:p>
                      </p:txBody>
                    </p:sp>
                    <p:grpSp>
                      <p:nvGrpSpPr>
                        <p:cNvPr id="70" name="グループ化 69"/>
                        <p:cNvGrpSpPr/>
                        <p:nvPr/>
                      </p:nvGrpSpPr>
                      <p:grpSpPr>
                        <a:xfrm>
                          <a:off x="3334660" y="5033193"/>
                          <a:ext cx="270240" cy="405360"/>
                          <a:chOff x="3785191" y="4136065"/>
                          <a:chExt cx="270240" cy="405360"/>
                        </a:xfrm>
                        <a:noFill/>
                      </p:grpSpPr>
                      <p:sp>
                        <p:nvSpPr>
                          <p:cNvPr id="71" name="円/楕円 70"/>
                          <p:cNvSpPr/>
                          <p:nvPr/>
                        </p:nvSpPr>
                        <p:spPr>
                          <a:xfrm>
                            <a:off x="3785191" y="4136065"/>
                            <a:ext cx="270240" cy="270240"/>
                          </a:xfrm>
                          <a:prstGeom prst="ellipse">
                            <a:avLst/>
                          </a:prstGeom>
                          <a:grpFill/>
                          <a:ln w="19050">
                            <a:solidFill>
                              <a:schemeClr val="tx1">
                                <a:alpha val="22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kumimoji="1" lang="ja-JP" altLang="en-US" sz="1800"/>
                          </a:p>
                        </p:txBody>
                      </p:sp>
                      <p:sp>
                        <p:nvSpPr>
                          <p:cNvPr id="72" name="円/楕円 71"/>
                          <p:cNvSpPr/>
                          <p:nvPr/>
                        </p:nvSpPr>
                        <p:spPr>
                          <a:xfrm>
                            <a:off x="3785191" y="4271185"/>
                            <a:ext cx="270240" cy="270240"/>
                          </a:xfrm>
                          <a:prstGeom prst="ellipse">
                            <a:avLst/>
                          </a:prstGeom>
                          <a:grpFill/>
                          <a:ln w="19050">
                            <a:solidFill>
                              <a:schemeClr val="tx1">
                                <a:alpha val="21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kumimoji="1" lang="ja-JP" altLang="en-US" sz="1800"/>
                          </a:p>
                        </p:txBody>
                      </p:sp>
                    </p:grpSp>
                  </p:grpSp>
                </p:grpSp>
                <p:cxnSp>
                  <p:nvCxnSpPr>
                    <p:cNvPr id="77" name="直線コネクタ 76"/>
                    <p:cNvCxnSpPr>
                      <a:stCxn id="67" idx="0"/>
                    </p:cNvCxnSpPr>
                    <p:nvPr/>
                  </p:nvCxnSpPr>
                  <p:spPr>
                    <a:xfrm>
                      <a:off x="2918204" y="5131783"/>
                      <a:ext cx="0" cy="28630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1" name="正方形/長方形 100"/>
                    <p:cNvSpPr/>
                    <p:nvPr/>
                  </p:nvSpPr>
                  <p:spPr>
                    <a:xfrm>
                      <a:off x="1809020" y="3302983"/>
                      <a:ext cx="1394934" cy="2105577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kumimoji="1" lang="ja-JP" altLang="en-US" sz="1800"/>
                    </a:p>
                  </p:txBody>
                </p:sp>
              </p:grpSp>
              <p:sp>
                <p:nvSpPr>
                  <p:cNvPr id="38" name="角丸四角形 37"/>
                  <p:cNvSpPr/>
                  <p:nvPr/>
                </p:nvSpPr>
                <p:spPr>
                  <a:xfrm>
                    <a:off x="1611942" y="3149660"/>
                    <a:ext cx="1807182" cy="2438718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  <a:alpha val="15000"/>
                    </a:schemeClr>
                  </a:solidFill>
                  <a:ln w="19050" cap="sq">
                    <a:solidFill>
                      <a:srgbClr val="0070C0"/>
                    </a:solidFill>
                    <a:prstDash val="sysDot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kumimoji="1" lang="ja-JP" altLang="en-US" sz="180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テキスト ボックス 106"/>
                    <p:cNvSpPr txBox="1"/>
                    <p:nvPr/>
                  </p:nvSpPr>
                  <p:spPr>
                    <a:xfrm>
                      <a:off x="1007890" y="2632438"/>
                      <a:ext cx="1759397" cy="5669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𝑔𝑠</m:t>
                              </m:r>
                            </m:sub>
                          </m:s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altLang="ja-JP" sz="1800" dirty="0" smtClean="0"/>
                        <a:t> 0.9V</a:t>
                      </a:r>
                      <a:endParaRPr kumimoji="1" lang="ja-JP" altLang="en-US" sz="1800" dirty="0"/>
                    </a:p>
                  </p:txBody>
                </p:sp>
              </mc:Choice>
              <mc:Fallback xmlns="">
                <p:sp>
                  <p:nvSpPr>
                    <p:cNvPr id="107" name="テキスト ボックス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7890" y="2632438"/>
                      <a:ext cx="1777502" cy="56698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t="-9375" r="-3398" b="-171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テキスト ボックス 107"/>
                    <p:cNvSpPr txBox="1"/>
                    <p:nvPr/>
                  </p:nvSpPr>
                  <p:spPr>
                    <a:xfrm>
                      <a:off x="3279146" y="3211163"/>
                      <a:ext cx="1711417" cy="5343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sub>
                          </m:s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altLang="ja-JP" sz="1800" dirty="0" smtClean="0"/>
                        <a:t>0.5V</a:t>
                      </a:r>
                      <a:endParaRPr kumimoji="1" lang="ja-JP" altLang="en-US" sz="1800" dirty="0"/>
                    </a:p>
                  </p:txBody>
                </p:sp>
              </mc:Choice>
              <mc:Fallback xmlns="">
                <p:sp>
                  <p:nvSpPr>
                    <p:cNvPr id="108" name="テキスト ボックス 1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79146" y="3211163"/>
                      <a:ext cx="1532791" cy="46212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11538" r="-16854" b="-461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テキスト ボックス 109"/>
                    <p:cNvSpPr txBox="1"/>
                    <p:nvPr/>
                  </p:nvSpPr>
                  <p:spPr>
                    <a:xfrm>
                      <a:off x="3337411" y="2423407"/>
                      <a:ext cx="1878124" cy="5343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1800" b="1" dirty="0" smtClean="0">
                          <a:solidFill>
                            <a:schemeClr val="accent3"/>
                          </a:solidFill>
                        </a:rPr>
                        <a:t>R=100</a:t>
                      </a:r>
                      <a:r>
                        <a:rPr lang="en-US" altLang="ja-JP" sz="1800" b="1" dirty="0">
                          <a:solidFill>
                            <a:schemeClr val="accent3"/>
                          </a:solidFill>
                        </a:rPr>
                        <a:t>k</a:t>
                      </a:r>
                      <a14:m>
                        <m:oMath xmlns:m="http://schemas.openxmlformats.org/officeDocument/2006/math">
                          <m:r>
                            <a:rPr lang="en-US" altLang="ja-JP" sz="18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oMath>
                      </a14:m>
                      <a:endParaRPr kumimoji="1" lang="ja-JP" altLang="en-US" sz="1800" b="1" dirty="0">
                        <a:solidFill>
                          <a:schemeClr val="accent3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0" name="テキスト ボックス 1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7411" y="2423407"/>
                      <a:ext cx="1878124" cy="534336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4128"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テキスト ボックス 110"/>
                    <p:cNvSpPr txBox="1"/>
                    <p:nvPr/>
                  </p:nvSpPr>
                  <p:spPr>
                    <a:xfrm>
                      <a:off x="268581" y="3850958"/>
                      <a:ext cx="959861" cy="6453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ja-JP" altLang="en-US" sz="1100" b="1" dirty="0" smtClean="0">
                          <a:solidFill>
                            <a:schemeClr val="tx1"/>
                          </a:solidFill>
                        </a:rPr>
                        <a:t>入力</a:t>
                      </a:r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10m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1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1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altLang="ja-JP" sz="11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𝒑𝒑</m:t>
                              </m:r>
                            </m:sub>
                          </m:sSub>
                        </m:oMath>
                      </a14:m>
                      <a:endParaRPr kumimoji="1" lang="ja-JP" altLang="en-US" sz="1000" b="1" dirty="0"/>
                    </a:p>
                  </p:txBody>
                </p:sp>
              </mc:Choice>
              <mc:Fallback xmlns="">
                <p:sp>
                  <p:nvSpPr>
                    <p:cNvPr id="111" name="テキスト ボックス 1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8581" y="3850958"/>
                      <a:ext cx="1277068" cy="877943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3378" t="-4000" b="-7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548291" y="5201292"/>
                  <a:ext cx="1023410" cy="378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050" dirty="0" smtClean="0"/>
                    <a:t>SOI-STJ</a:t>
                  </a:r>
                  <a:endParaRPr kumimoji="1" lang="ja-JP" altLang="en-US" sz="1050" dirty="0"/>
                </a:p>
              </p:txBody>
            </p:sp>
            <p:cxnSp>
              <p:nvCxnSpPr>
                <p:cNvPr id="114" name="直線矢印コネクタ 113"/>
                <p:cNvCxnSpPr>
                  <a:stCxn id="112" idx="3"/>
                </p:cNvCxnSpPr>
                <p:nvPr/>
              </p:nvCxnSpPr>
              <p:spPr>
                <a:xfrm flipV="1">
                  <a:off x="1571702" y="4941604"/>
                  <a:ext cx="502011" cy="4489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テキスト ボックス 114"/>
                <p:cNvSpPr txBox="1"/>
                <p:nvPr/>
              </p:nvSpPr>
              <p:spPr>
                <a:xfrm>
                  <a:off x="628149" y="5535144"/>
                  <a:ext cx="858198" cy="378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050" b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冷凍機</a:t>
                  </a:r>
                  <a:endParaRPr kumimoji="1" lang="ja-JP" altLang="en-US" sz="105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117" name="直線矢印コネクタ 116"/>
                <p:cNvCxnSpPr>
                  <a:stCxn id="115" idx="3"/>
                </p:cNvCxnSpPr>
                <p:nvPr/>
              </p:nvCxnSpPr>
              <p:spPr>
                <a:xfrm flipV="1">
                  <a:off x="1486348" y="5341860"/>
                  <a:ext cx="390288" cy="38252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3915896" y="2840289"/>
                  <a:ext cx="917041" cy="53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800" b="1" dirty="0"/>
                    <a:t>出力</a:t>
                  </a:r>
                  <a:endParaRPr kumimoji="1" lang="ja-JP" altLang="en-US" sz="18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テキスト ボックス 2"/>
                    <p:cNvSpPr txBox="1"/>
                    <p:nvPr/>
                  </p:nvSpPr>
                  <p:spPr>
                    <a:xfrm>
                      <a:off x="3712330" y="4025393"/>
                      <a:ext cx="1184096" cy="8460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1100" dirty="0" smtClean="0"/>
                        <a:t>NMOS</a:t>
                      </a:r>
                    </a:p>
                    <a:p>
                      <a:r>
                        <a:rPr lang="en-US" altLang="ja-JP" sz="1050" dirty="0" smtClean="0"/>
                        <a:t>W=1.42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sz="1050" b="0" i="0" smtClean="0">
                              <a:latin typeface="Cambria Math" panose="02040503050406030204" pitchFamily="18" charset="0"/>
                            </a:rPr>
                            <m:t>μm</m:t>
                          </m:r>
                        </m:oMath>
                      </a14:m>
                      <a:endParaRPr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L =0.4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1" lang="en-US" altLang="ja-JP" sz="1050" b="0" i="0" smtClean="0">
                              <a:latin typeface="Cambria Math" panose="02040503050406030204" pitchFamily="18" charset="0"/>
                            </a:rPr>
                            <m:t>μm</m:t>
                          </m:r>
                        </m:oMath>
                      </a14:m>
                      <a:endParaRPr kumimoji="1" lang="en-US" altLang="ja-JP" sz="1050" dirty="0" smtClean="0"/>
                    </a:p>
                  </p:txBody>
                </p:sp>
              </mc:Choice>
              <mc:Fallback xmlns="">
                <p:sp>
                  <p:nvSpPr>
                    <p:cNvPr id="3" name="テキスト ボックス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2330" y="4025393"/>
                      <a:ext cx="1503205" cy="1113198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2857" t="-2381" b="-7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76" name="テキスト ボックス 75"/>
            <p:cNvSpPr txBox="1"/>
            <p:nvPr/>
          </p:nvSpPr>
          <p:spPr>
            <a:xfrm>
              <a:off x="529263" y="2158853"/>
              <a:ext cx="1394455" cy="3914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600" b="1" u="sng" dirty="0" smtClean="0"/>
                <a:t>測定</a:t>
              </a:r>
              <a:r>
                <a:rPr lang="ja-JP" altLang="en-US" sz="1600" b="1" u="sng" dirty="0"/>
                <a:t>回路</a:t>
              </a:r>
              <a:endParaRPr kumimoji="1" lang="ja-JP" altLang="en-US" sz="1600" b="1" u="sng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400926" y="805753"/>
            <a:ext cx="3869617" cy="2873052"/>
            <a:chOff x="4673426" y="3057683"/>
            <a:chExt cx="3869617" cy="2873052"/>
          </a:xfrm>
          <a:solidFill>
            <a:schemeClr val="bg1"/>
          </a:solidFill>
        </p:grpSpPr>
        <p:grpSp>
          <p:nvGrpSpPr>
            <p:cNvPr id="27" name="グループ化 26"/>
            <p:cNvGrpSpPr/>
            <p:nvPr/>
          </p:nvGrpSpPr>
          <p:grpSpPr>
            <a:xfrm>
              <a:off x="4983727" y="3057683"/>
              <a:ext cx="3559316" cy="2873052"/>
              <a:chOff x="5251838" y="1835428"/>
              <a:chExt cx="2689743" cy="2171140"/>
            </a:xfrm>
            <a:grpFill/>
          </p:grpSpPr>
          <p:pic>
            <p:nvPicPr>
              <p:cNvPr id="65" name="図 6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41" t="9297" r="8628" b="5972"/>
              <a:stretch/>
            </p:blipFill>
            <p:spPr>
              <a:xfrm>
                <a:off x="5251838" y="2098798"/>
                <a:ext cx="2689743" cy="1907770"/>
              </a:xfrm>
              <a:prstGeom prst="rect">
                <a:avLst/>
              </a:prstGeom>
              <a:grpFill/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テキスト ボックス 60"/>
                  <p:cNvSpPr txBox="1"/>
                  <p:nvPr/>
                </p:nvSpPr>
                <p:spPr>
                  <a:xfrm>
                    <a:off x="5621837" y="1835428"/>
                    <a:ext cx="1832521" cy="2480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1" i="1" u="sng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0" u="sng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kumimoji="1" lang="en-US" altLang="ja-JP" sz="1400" b="1" i="0" u="sng" smtClean="0">
                                <a:latin typeface="Cambria Math" panose="02040503050406030204" pitchFamily="18" charset="0"/>
                              </a:rPr>
                              <m:t>𝐝𝐬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400" b="1" i="1" u="sng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0" u="sng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kumimoji="1" lang="en-US" altLang="ja-JP" sz="1400" b="1" i="0" u="sng" smtClean="0">
                                <a:latin typeface="Cambria Math" panose="02040503050406030204" pitchFamily="18" charset="0"/>
                              </a:rPr>
                              <m:t>𝐠𝐬</m:t>
                            </m:r>
                          </m:sub>
                        </m:sSub>
                      </m:oMath>
                    </a14:m>
                    <a:r>
                      <a:rPr kumimoji="1" lang="en-US" altLang="ja-JP" sz="1400" b="1" u="sng" dirty="0" smtClean="0"/>
                      <a:t>@ 950mK,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1" i="1" u="sng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0" u="sng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kumimoji="1" lang="en-US" altLang="ja-JP" sz="1400" b="1" i="0" u="sng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sub>
                        </m:sSub>
                      </m:oMath>
                    </a14:m>
                    <a:r>
                      <a:rPr kumimoji="1" lang="en-US" altLang="ja-JP" sz="1400" b="1" u="sng" dirty="0" smtClean="0"/>
                      <a:t>=0.5V   </a:t>
                    </a:r>
                    <a:endParaRPr kumimoji="1" lang="ja-JP" altLang="en-US" sz="1400" b="1" u="sng" dirty="0"/>
                  </a:p>
                </p:txBody>
              </p:sp>
            </mc:Choice>
            <mc:Fallback xmlns="">
              <p:sp>
                <p:nvSpPr>
                  <p:cNvPr id="61" name="テキスト ボックス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1837" y="1835428"/>
                    <a:ext cx="1832521" cy="24804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1852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675055" y="4259068"/>
                  <a:ext cx="20392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r>
                    <a:rPr kumimoji="1" lang="en-US" altLang="ja-JP" sz="2400" b="1" dirty="0" smtClean="0">
                      <a:solidFill>
                        <a:srgbClr val="FF0000"/>
                      </a:solidFill>
                    </a:rPr>
                    <a:t>=0.145mS</a:t>
                  </a:r>
                  <a:endParaRPr kumimoji="1" lang="ja-JP" alt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055" y="4259068"/>
                  <a:ext cx="203927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96" t="-9211" r="-3881" b="-30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テキスト ボックス 87"/>
            <p:cNvSpPr txBox="1"/>
            <p:nvPr/>
          </p:nvSpPr>
          <p:spPr>
            <a:xfrm rot="16200000">
              <a:off x="4388091" y="3866384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Ids</a:t>
              </a:r>
              <a:r>
                <a:rPr kumimoji="1" lang="ja-JP" altLang="en-US" sz="1600" b="1" dirty="0" smtClean="0"/>
                <a:t> </a:t>
              </a:r>
              <a:r>
                <a:rPr kumimoji="1" lang="en-US" altLang="ja-JP" sz="1600" dirty="0" smtClean="0"/>
                <a:t>[</a:t>
              </a:r>
              <a:r>
                <a:rPr kumimoji="1" lang="en-US" altLang="ja-JP" sz="1600" dirty="0" err="1" smtClean="0"/>
                <a:t>μA</a:t>
              </a:r>
              <a:r>
                <a:rPr kumimoji="1" lang="en-US" altLang="ja-JP" sz="1600" dirty="0" smtClean="0"/>
                <a:t>]</a:t>
              </a:r>
              <a:endParaRPr kumimoji="1" lang="ja-JP" altLang="en-US" sz="1600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279756" y="5465522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/>
                <a:t>Vgs</a:t>
              </a:r>
              <a:r>
                <a:rPr kumimoji="1" lang="ja-JP" altLang="en-US" sz="1600" b="1" dirty="0" smtClean="0"/>
                <a:t> </a:t>
              </a:r>
              <a:r>
                <a:rPr kumimoji="1" lang="en-US" altLang="ja-JP" sz="1600" dirty="0" smtClean="0"/>
                <a:t>[V]</a:t>
              </a:r>
              <a:endParaRPr kumimoji="1" lang="ja-JP" altLang="en-US" sz="16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735080" y="3913140"/>
            <a:ext cx="3410627" cy="2734734"/>
            <a:chOff x="4735080" y="3913140"/>
            <a:chExt cx="3410627" cy="2734734"/>
          </a:xfrm>
        </p:grpSpPr>
        <p:pic>
          <p:nvPicPr>
            <p:cNvPr id="84" name="図 8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" t="9770" r="9262" b="5037"/>
            <a:stretch/>
          </p:blipFill>
          <p:spPr>
            <a:xfrm>
              <a:off x="5076055" y="4209617"/>
              <a:ext cx="3069652" cy="22001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5200843" y="3913140"/>
                  <a:ext cx="2229598" cy="2735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no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1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1" i="0" u="sng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kumimoji="1" lang="en-US" altLang="ja-JP" sz="1400" b="1" i="0" u="sng" smtClean="0">
                              <a:latin typeface="Cambria Math" panose="02040503050406030204" pitchFamily="18" charset="0"/>
                            </a:rPr>
                            <m:t>𝐝𝐬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1400" b="1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1" i="0" u="sng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kumimoji="1" lang="en-US" altLang="ja-JP" sz="1400" b="1" i="0" u="sng" smtClean="0">
                              <a:latin typeface="Cambria Math" panose="02040503050406030204" pitchFamily="18" charset="0"/>
                            </a:rPr>
                            <m:t>𝐝𝐬</m:t>
                          </m:r>
                        </m:sub>
                      </m:sSub>
                    </m:oMath>
                  </a14:m>
                  <a:r>
                    <a:rPr kumimoji="1" lang="en-US" altLang="ja-JP" sz="1400" b="1" u="sng" dirty="0" smtClean="0"/>
                    <a:t>@ 950mK,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1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1" i="0" u="sng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kumimoji="1" lang="en-US" altLang="ja-JP" sz="1400" b="1" i="0" u="sng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</m:oMath>
                  </a14:m>
                  <a:r>
                    <a:rPr kumimoji="1" lang="en-US" altLang="ja-JP" sz="1400" b="1" u="sng" dirty="0" smtClean="0"/>
                    <a:t>=0.9V   </a:t>
                  </a:r>
                  <a:endParaRPr kumimoji="1" lang="ja-JP" altLang="en-US" sz="1400" b="1" u="sng" dirty="0"/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0843" y="3913140"/>
                  <a:ext cx="2229598" cy="27358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2222" r="-6011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テキスト ボックス 90"/>
            <p:cNvSpPr txBox="1"/>
            <p:nvPr/>
          </p:nvSpPr>
          <p:spPr>
            <a:xfrm rot="16200000">
              <a:off x="4449745" y="4414005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Ids</a:t>
              </a:r>
              <a:r>
                <a:rPr kumimoji="1" lang="ja-JP" altLang="en-US" sz="1600" b="1" dirty="0" smtClean="0"/>
                <a:t> </a:t>
              </a:r>
              <a:r>
                <a:rPr kumimoji="1" lang="en-US" altLang="ja-JP" sz="1600" dirty="0" smtClean="0"/>
                <a:t>[</a:t>
              </a:r>
              <a:r>
                <a:rPr kumimoji="1" lang="en-US" altLang="ja-JP" sz="1600" dirty="0" err="1" smtClean="0"/>
                <a:t>μA</a:t>
              </a:r>
              <a:r>
                <a:rPr kumimoji="1" lang="en-US" altLang="ja-JP" sz="1600" dirty="0" smtClean="0"/>
                <a:t>]</a:t>
              </a:r>
              <a:endParaRPr kumimoji="1" lang="ja-JP" altLang="en-US" sz="1600" dirty="0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6369207" y="6309320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/>
                <a:t>Vds</a:t>
              </a:r>
              <a:r>
                <a:rPr kumimoji="1" lang="ja-JP" altLang="en-US" sz="1600" b="1" dirty="0" smtClean="0"/>
                <a:t> </a:t>
              </a:r>
              <a:r>
                <a:rPr kumimoji="1" lang="en-US" altLang="ja-JP" sz="1600" dirty="0" smtClean="0"/>
                <a:t>[V]</a:t>
              </a:r>
              <a:endParaRPr kumimoji="1" lang="ja-JP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/>
              <p:cNvSpPr txBox="1"/>
              <p:nvPr/>
            </p:nvSpPr>
            <p:spPr>
              <a:xfrm>
                <a:off x="6803781" y="4849690"/>
                <a:ext cx="152638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kumimoji="1" lang="en-US" altLang="ja-JP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1" dirty="0" smtClean="0">
                    <a:solidFill>
                      <a:srgbClr val="0070C0"/>
                    </a:solidFill>
                  </a:rPr>
                  <a:t>=132k</a:t>
                </a:r>
                <a14:m>
                  <m:oMath xmlns:m="http://schemas.openxmlformats.org/officeDocument/2006/math">
                    <m:r>
                      <a:rPr kumimoji="1" lang="en-US" altLang="ja-JP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endParaRPr kumimoji="1" lang="ja-JP" alt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3" name="テキスト ボックス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81" y="4849690"/>
                <a:ext cx="1526380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正方形/長方形 94"/>
              <p:cNvSpPr/>
              <p:nvPr/>
            </p:nvSpPr>
            <p:spPr>
              <a:xfrm>
                <a:off x="561036" y="5309695"/>
                <a:ext cx="38398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 smtClean="0"/>
                  <a:t>⇒ 予想される増幅率</a:t>
                </a:r>
                <a:endParaRPr lang="en-US" altLang="ja-JP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latin typeface="Cambria Math"/>
                        </a:rPr>
                        <m:t>𝑮𝒂𝒊𝒏</m:t>
                      </m:r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</a:rPr>
                        <m:t>×</m:t>
                      </m:r>
                      <m:r>
                        <a:rPr lang="en-US" altLang="ja-JP" sz="2000" b="1" i="1">
                          <a:latin typeface="Cambria Math"/>
                        </a:rPr>
                        <m:t>(</m:t>
                      </m:r>
                      <m:r>
                        <a:rPr lang="en-US" altLang="ja-JP" sz="2000" b="1" i="1">
                          <a:latin typeface="Cambria Math"/>
                        </a:rPr>
                        <m:t>𝑹</m:t>
                      </m:r>
                      <m:r>
                        <a:rPr lang="en-US" altLang="ja-JP" sz="2000" b="1" i="1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US" altLang="ja-JP" sz="2000" b="1" i="1">
                          <a:latin typeface="Cambria Math"/>
                        </a:rPr>
                        <m:t> ~</m:t>
                      </m:r>
                      <m:r>
                        <a:rPr lang="en-US" altLang="ja-JP" sz="2000" b="1" i="1">
                          <a:latin typeface="Cambria Math"/>
                        </a:rPr>
                        <m:t>𝟖</m:t>
                      </m:r>
                      <m:r>
                        <a:rPr lang="en-US" altLang="ja-JP" sz="2000" b="1" i="1">
                          <a:latin typeface="Cambria Math"/>
                        </a:rPr>
                        <m:t>.</m:t>
                      </m:r>
                      <m:r>
                        <a:rPr lang="en-US" altLang="ja-JP" sz="2000" b="1" i="1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95" name="正方形/長方形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6" y="5309695"/>
                <a:ext cx="3839889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1587" t="-6034" b="-9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9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Introduction to neutrino decay search</a:t>
            </a:r>
          </a:p>
          <a:p>
            <a:pPr lvl="1"/>
            <a:r>
              <a:rPr lang="en-US" altLang="ja-JP" dirty="0" smtClean="0"/>
              <a:t>Proposed </a:t>
            </a:r>
            <a:r>
              <a:rPr lang="en-US" altLang="ja-JP" dirty="0"/>
              <a:t>r</a:t>
            </a:r>
            <a:r>
              <a:rPr lang="en-US" altLang="ja-JP" dirty="0" smtClean="0"/>
              <a:t>ocket </a:t>
            </a:r>
            <a:r>
              <a:rPr lang="en-US" altLang="ja-JP" dirty="0"/>
              <a:t>experiment</a:t>
            </a:r>
            <a:endParaRPr lang="en-US" altLang="ja-JP" dirty="0" smtClean="0"/>
          </a:p>
          <a:p>
            <a:r>
              <a:rPr lang="en-US" altLang="ja-JP" dirty="0" smtClean="0"/>
              <a:t>Candidates for f</a:t>
            </a:r>
            <a:r>
              <a:rPr kumimoji="1" lang="en-US" altLang="ja-JP" dirty="0" smtClean="0"/>
              <a:t>ar-infrared </a:t>
            </a:r>
            <a:r>
              <a:rPr lang="en-US" altLang="ja-JP" dirty="0" smtClean="0"/>
              <a:t>single photon detector/spectrometer</a:t>
            </a:r>
          </a:p>
          <a:p>
            <a:pPr lvl="1"/>
            <a:r>
              <a:rPr kumimoji="1" lang="en-US" altLang="ja-JP" dirty="0" smtClean="0"/>
              <a:t>Nb/Al-STJ with diffraction </a:t>
            </a:r>
            <a:r>
              <a:rPr kumimoji="1" lang="en-US" altLang="ja-JP" dirty="0" smtClean="0"/>
              <a:t>grating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SOI-STJ development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7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低温での増幅動作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clrChange>
              <a:clrFrom>
                <a:srgbClr val="4C4C4C"/>
              </a:clrFrom>
              <a:clrTo>
                <a:srgbClr val="4C4C4C">
                  <a:alpha val="0"/>
                </a:srgbClr>
              </a:clrTo>
            </a:clrChange>
          </a:blip>
          <a:srcRect l="2843" t="3827" r="1380" b="14910"/>
          <a:stretch/>
        </p:blipFill>
        <p:spPr>
          <a:xfrm>
            <a:off x="186335" y="1276786"/>
            <a:ext cx="3918466" cy="2495622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/>
        </p:spPr>
      </p:pic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251520" y="4047790"/>
            <a:ext cx="4325105" cy="9220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sz="2000" dirty="0" smtClean="0"/>
              <a:t>期待された</a:t>
            </a:r>
            <a:r>
              <a:rPr lang="ja-JP" altLang="en-US" sz="2000" dirty="0" smtClean="0"/>
              <a:t>通りの信号増幅を確認</a:t>
            </a:r>
            <a:endParaRPr kumimoji="1" lang="ja-JP" altLang="en-US" sz="2000" dirty="0"/>
          </a:p>
        </p:txBody>
      </p:sp>
      <p:sp>
        <p:nvSpPr>
          <p:cNvPr id="66" name="スライド番号プレースホルダー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9E1D-CD3E-4261-ADA6-F96C74C84CD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7504" y="908720"/>
            <a:ext cx="30321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u="sng" dirty="0" smtClean="0"/>
              <a:t>測定され</a:t>
            </a:r>
            <a:r>
              <a:rPr lang="ja-JP" altLang="en-US" sz="1600" b="1" u="sng" dirty="0"/>
              <a:t>た</a:t>
            </a:r>
            <a:r>
              <a:rPr lang="ja-JP" altLang="en-US" sz="1600" b="1" u="sng" dirty="0" smtClean="0"/>
              <a:t>波形 </a:t>
            </a:r>
            <a:r>
              <a:rPr lang="en-US" altLang="ja-JP" sz="1600" b="1" u="sng" dirty="0" smtClean="0"/>
              <a:t>@ 950mK </a:t>
            </a:r>
            <a:endParaRPr kumimoji="1" lang="ja-JP" altLang="en-US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161392" y="1301755"/>
                <a:ext cx="2805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800" b="1" dirty="0" smtClean="0"/>
                  <a:t>期待される値</a:t>
                </a:r>
                <a:r>
                  <a:rPr lang="en-US" altLang="ja-JP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1800" b="1" i="1">
                        <a:latin typeface="Cambria Math" panose="02040503050406030204" pitchFamily="18" charset="0"/>
                      </a:rPr>
                      <m:t>𝑮𝒂𝒊𝒏</m:t>
                    </m:r>
                    <m:r>
                      <a:rPr lang="en-US" altLang="ja-JP" sz="1800" b="1" i="1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altLang="ja-JP" sz="18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ja-JP" sz="1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18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ja-JP" altLang="en-US" sz="1800" b="1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92" y="1301755"/>
                <a:ext cx="28055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957" t="-11667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フッター プレースホルダー 15"/>
          <p:cNvSpPr txBox="1">
            <a:spLocks/>
          </p:cNvSpPr>
          <p:nvPr/>
        </p:nvSpPr>
        <p:spPr>
          <a:xfrm>
            <a:off x="6203226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dirty="0" smtClean="0"/>
              <a:t>先崎・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年秋季大会トラ</a:t>
            </a:r>
            <a:r>
              <a:rPr lang="ja-JP" altLang="en-US" dirty="0" err="1" smtClean="0"/>
              <a:t>ぺ</a:t>
            </a:r>
            <a:r>
              <a:rPr lang="ja-JP" altLang="en-US" dirty="0" smtClean="0"/>
              <a:t>より</a:t>
            </a:r>
            <a:endParaRPr lang="ja-JP" altLang="en-US" dirty="0"/>
          </a:p>
        </p:txBody>
      </p:sp>
      <p:pic>
        <p:nvPicPr>
          <p:cNvPr id="128" name="コンテンツ プレースホルダー 5"/>
          <p:cNvPicPr>
            <a:picLocks noChangeAspect="1"/>
          </p:cNvPicPr>
          <p:nvPr/>
        </p:nvPicPr>
        <p:blipFill rotWithShape="1">
          <a:blip r:embed="rId5"/>
          <a:srcRect t="19447"/>
          <a:stretch/>
        </p:blipFill>
        <p:spPr>
          <a:xfrm>
            <a:off x="4427984" y="1301755"/>
            <a:ext cx="4392488" cy="32987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29" name="テキスト ボックス 128"/>
          <p:cNvSpPr txBox="1"/>
          <p:nvPr/>
        </p:nvSpPr>
        <p:spPr>
          <a:xfrm>
            <a:off x="5266128" y="908720"/>
            <a:ext cx="2356159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600" b="1" u="sng" dirty="0" smtClean="0"/>
              <a:t>増幅率の周波数依存性</a:t>
            </a:r>
            <a:endParaRPr kumimoji="1" lang="ja-JP" altLang="en-US" sz="16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コンテンツ プレースホルダー 4"/>
              <p:cNvSpPr txBox="1">
                <a:spLocks/>
              </p:cNvSpPr>
              <p:nvPr/>
            </p:nvSpPr>
            <p:spPr>
              <a:xfrm>
                <a:off x="307670" y="4725144"/>
                <a:ext cx="8568952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ja-JP" altLang="en-US" sz="2400" dirty="0" smtClean="0"/>
                  <a:t>周波数応答は</a:t>
                </a:r>
                <a:r>
                  <a:rPr lang="en-US" altLang="ja-JP" sz="2400" dirty="0" smtClean="0"/>
                  <a:t>~1kHz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ja-JP" altLang="en-US" sz="2000" dirty="0" smtClean="0"/>
                  <a:t>出力インピーダンスが数百</a:t>
                </a:r>
                <a:r>
                  <a:rPr lang="en-US" altLang="ja-JP" sz="2000" dirty="0" smtClean="0"/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ja-JP" altLang="en-US" sz="2000" dirty="0" smtClean="0"/>
                  <a:t>と高いため同軸ケーブルで読み出そうとすると周波数応答が悪くなる</a:t>
                </a:r>
                <a:endParaRPr lang="en-US" altLang="ja-JP" sz="2000" dirty="0" smtClean="0"/>
              </a:p>
              <a:p>
                <a:pPr lvl="1" fontAlgn="auto">
                  <a:spcAft>
                    <a:spcPts val="0"/>
                  </a:spcAft>
                </a:pPr>
                <a:r>
                  <a:rPr lang="ja-JP" altLang="en-US" sz="2000" dirty="0" smtClean="0"/>
                  <a:t>低温時の周波数耐性悪化は</a:t>
                </a:r>
                <a:r>
                  <a:rPr lang="ja-JP" altLang="en-US" sz="2000" dirty="0" smtClean="0"/>
                  <a:t>，長い冷凍機配線</a:t>
                </a:r>
                <a:r>
                  <a:rPr lang="ja-JP" altLang="en-US" sz="2000" dirty="0" smtClean="0"/>
                  <a:t>によるケーブルキャパシタンスのため</a:t>
                </a:r>
                <a:endParaRPr lang="en-US" altLang="ja-JP" sz="2000" dirty="0" smtClean="0"/>
              </a:p>
            </p:txBody>
          </p:sp>
        </mc:Choice>
        <mc:Fallback>
          <p:sp>
            <p:nvSpPr>
              <p:cNvPr id="130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70" y="4725144"/>
                <a:ext cx="8568952" cy="1728192"/>
              </a:xfrm>
              <a:prstGeom prst="rect">
                <a:avLst/>
              </a:prstGeom>
              <a:blipFill rotWithShape="1">
                <a:blip r:embed="rId6"/>
                <a:stretch>
                  <a:fillRect l="-925" t="-6338" r="-6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6303527" y="130175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C000"/>
                </a:solidFill>
              </a:rPr>
              <a:t>1kHz</a:t>
            </a:r>
            <a:endParaRPr kumimoji="1" lang="ja-JP" altLang="en-US" sz="1800" b="1" dirty="0">
              <a:solidFill>
                <a:srgbClr val="FFC000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926500" y="130940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10kHz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SOI-STJ3 </a:t>
            </a:r>
            <a:r>
              <a:rPr lang="ja-JP" altLang="en-US" dirty="0"/>
              <a:t>バッファ回路の導入</a:t>
            </a:r>
          </a:p>
        </p:txBody>
      </p:sp>
      <p:pic>
        <p:nvPicPr>
          <p:cNvPr id="20" name="コンテンツ プレースホルダー 1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biLevel thresh="75000"/>
          </a:blip>
          <a:srcRect l="9588" r="42383" b="15129"/>
          <a:stretch/>
        </p:blipFill>
        <p:spPr>
          <a:xfrm>
            <a:off x="161246" y="940750"/>
            <a:ext cx="3650422" cy="3415838"/>
          </a:xfrm>
          <a:prstGeom prst="rect">
            <a:avLst/>
          </a:prstGeom>
        </p:spPr>
      </p:pic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139953" y="948081"/>
            <a:ext cx="4835768" cy="1688683"/>
          </a:xfrm>
        </p:spPr>
        <p:txBody>
          <a:bodyPr>
            <a:noAutofit/>
          </a:bodyPr>
          <a:lstStyle/>
          <a:p>
            <a:r>
              <a:rPr lang="ja-JP" altLang="en-US" sz="2000" dirty="0"/>
              <a:t>負荷抵抗の代わりに</a:t>
            </a:r>
            <a:r>
              <a:rPr lang="en-US" altLang="ja-JP" sz="2000" dirty="0"/>
              <a:t>FET</a:t>
            </a:r>
            <a:r>
              <a:rPr lang="ja-JP" altLang="en-US" sz="2000" dirty="0"/>
              <a:t>を用い飽和領域で</a:t>
            </a:r>
            <a:r>
              <a:rPr lang="ja-JP" altLang="en-US" sz="2000" dirty="0" smtClean="0"/>
              <a:t>動作，定電流源として使用</a:t>
            </a:r>
            <a:endParaRPr lang="en-US" altLang="ja-JP" sz="2000" dirty="0"/>
          </a:p>
          <a:p>
            <a:pPr lvl="1"/>
            <a:r>
              <a:rPr lang="ja-JP" altLang="en-US" sz="1800" dirty="0"/>
              <a:t>高抵抗→高い増幅率</a:t>
            </a:r>
            <a:endParaRPr lang="en-US" altLang="ja-JP" sz="1800" dirty="0"/>
          </a:p>
          <a:p>
            <a:pPr lvl="1"/>
            <a:r>
              <a:rPr lang="ja-JP" altLang="en-US" sz="1800" dirty="0"/>
              <a:t>バイアス電圧を</a:t>
            </a:r>
            <a:r>
              <a:rPr lang="en-US" altLang="ja-JP" sz="1800" dirty="0"/>
              <a:t>FET</a:t>
            </a:r>
            <a:r>
              <a:rPr lang="ja-JP" altLang="en-US" sz="1800" dirty="0"/>
              <a:t>の耐圧以下で使用可→ 省電力</a:t>
            </a:r>
            <a:endParaRPr lang="en-US" altLang="ja-JP" sz="1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9E1D-CD3E-4261-ADA6-F96C74C84CD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9512" y="980728"/>
            <a:ext cx="2040480" cy="3430919"/>
          </a:xfrm>
          <a:prstGeom prst="rect">
            <a:avLst/>
          </a:prstGeom>
          <a:solidFill>
            <a:srgbClr val="FF0000">
              <a:alpha val="10000"/>
            </a:srgb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95387" y="948081"/>
            <a:ext cx="995208" cy="3377369"/>
          </a:xfrm>
          <a:prstGeom prst="rect">
            <a:avLst/>
          </a:prstGeom>
          <a:solidFill>
            <a:srgbClr val="0070C0">
              <a:alpha val="10000"/>
            </a:srgb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617" y="4514791"/>
            <a:ext cx="105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rgbClr val="FF0000"/>
                </a:solidFill>
              </a:rPr>
              <a:t>増幅段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5588" y="4428951"/>
            <a:ext cx="159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solidFill>
                  <a:srgbClr val="0070C0"/>
                </a:solidFill>
              </a:rPr>
              <a:t>バッファ段</a:t>
            </a:r>
            <a:endParaRPr kumimoji="1" lang="ja-JP" altLang="en-US" sz="18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2725068"/>
            <a:ext cx="68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36072" y="2405932"/>
            <a:ext cx="95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OUT</a:t>
            </a:r>
            <a:endParaRPr kumimoji="1" lang="ja-JP" altLang="en-US" sz="2400" b="1" dirty="0"/>
          </a:p>
        </p:txBody>
      </p:sp>
      <p:sp>
        <p:nvSpPr>
          <p:cNvPr id="13" name="円/楕円 12"/>
          <p:cNvSpPr/>
          <p:nvPr/>
        </p:nvSpPr>
        <p:spPr>
          <a:xfrm>
            <a:off x="1326533" y="1268760"/>
            <a:ext cx="741438" cy="587118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930603" y="3181400"/>
            <a:ext cx="724775" cy="571653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77162" y="3617433"/>
            <a:ext cx="354933" cy="538708"/>
            <a:chOff x="1106300" y="4191414"/>
            <a:chExt cx="220233" cy="330349"/>
          </a:xfrm>
        </p:grpSpPr>
        <p:sp>
          <p:nvSpPr>
            <p:cNvPr id="23" name="正方形/長方形 22"/>
            <p:cNvSpPr/>
            <p:nvPr/>
          </p:nvSpPr>
          <p:spPr>
            <a:xfrm>
              <a:off x="1106300" y="4191414"/>
              <a:ext cx="220233" cy="33034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1106300" y="4191414"/>
              <a:ext cx="220233" cy="330349"/>
              <a:chOff x="3785191" y="4136065"/>
              <a:chExt cx="270240" cy="405360"/>
            </a:xfrm>
            <a:noFill/>
          </p:grpSpPr>
          <p:sp>
            <p:nvSpPr>
              <p:cNvPr id="25" name="円/楕円 24"/>
              <p:cNvSpPr/>
              <p:nvPr/>
            </p:nvSpPr>
            <p:spPr>
              <a:xfrm>
                <a:off x="3785191" y="4136065"/>
                <a:ext cx="270240" cy="27024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3785191" y="4271185"/>
                <a:ext cx="270240" cy="27024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>
          <a:xfrm>
            <a:off x="4608375" y="2965622"/>
            <a:ext cx="3683690" cy="3001796"/>
            <a:chOff x="4102319" y="2397875"/>
            <a:chExt cx="4293606" cy="3578341"/>
          </a:xfrm>
        </p:grpSpPr>
        <p:pic>
          <p:nvPicPr>
            <p:cNvPr id="21" name="コンテンツ プレースホルダ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156" y="2397875"/>
              <a:ext cx="3754891" cy="324201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27" name="テキスト ボックス 26"/>
            <p:cNvSpPr txBox="1"/>
            <p:nvPr/>
          </p:nvSpPr>
          <p:spPr>
            <a:xfrm rot="16200000">
              <a:off x="3689077" y="3588120"/>
              <a:ext cx="1347757" cy="521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増幅</a:t>
              </a:r>
              <a:r>
                <a:rPr lang="ja-JP" altLang="en-US" sz="1400" b="1" dirty="0"/>
                <a:t>率</a:t>
              </a:r>
              <a:endParaRPr kumimoji="1" lang="ja-JP" altLang="en-US" sz="14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408923" y="5496406"/>
              <a:ext cx="2987002" cy="4798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 smtClean="0"/>
                <a:t>入力</a:t>
              </a:r>
              <a:r>
                <a:rPr lang="ja-JP" altLang="en-US" sz="1200" b="1" dirty="0"/>
                <a:t>信号</a:t>
              </a:r>
              <a:r>
                <a:rPr lang="ja-JP" altLang="en-US" sz="1200" b="1" dirty="0" smtClean="0"/>
                <a:t>の周波数</a:t>
              </a:r>
              <a:r>
                <a:rPr kumimoji="1" lang="ja-JP" altLang="en-US" sz="1200" b="1" dirty="0" smtClean="0"/>
                <a:t> </a:t>
              </a:r>
              <a:r>
                <a:rPr kumimoji="1" lang="en-US" altLang="ja-JP" sz="1200" dirty="0" smtClean="0"/>
                <a:t>[Hz]</a:t>
              </a:r>
              <a:endParaRPr kumimoji="1" lang="ja-JP" altLang="en-US" sz="1200" dirty="0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7059217" y="2710959"/>
              <a:ext cx="0" cy="2558814"/>
            </a:xfrm>
            <a:prstGeom prst="line">
              <a:avLst/>
            </a:prstGeom>
            <a:ln w="19050">
              <a:solidFill>
                <a:schemeClr val="accent6">
                  <a:alpha val="86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7166787" y="3074111"/>
              <a:ext cx="1229138" cy="33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1800" b="1" dirty="0" smtClean="0">
                  <a:solidFill>
                    <a:schemeClr val="accent6">
                      <a:lumMod val="75000"/>
                    </a:schemeClr>
                  </a:solidFill>
                </a:rPr>
                <a:t>~100kHz</a:t>
              </a:r>
              <a:endParaRPr kumimoji="1" lang="ja-JP" altLang="en-US" sz="1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4340622" y="2878956"/>
            <a:ext cx="29018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 u="sng" dirty="0" smtClean="0"/>
              <a:t>増幅率の周波数依存性 </a:t>
            </a:r>
            <a:r>
              <a:rPr lang="en-US" altLang="ja-JP" sz="1400" b="1" u="sng" dirty="0" smtClean="0"/>
              <a:t>@ROOM</a:t>
            </a:r>
            <a:endParaRPr kumimoji="1" lang="ja-JP" altLang="en-US" sz="1600" b="1" u="sng" dirty="0"/>
          </a:p>
        </p:txBody>
      </p:sp>
      <p:sp>
        <p:nvSpPr>
          <p:cNvPr id="17" name="正方形/長方形 16"/>
          <p:cNvSpPr/>
          <p:nvPr/>
        </p:nvSpPr>
        <p:spPr>
          <a:xfrm>
            <a:off x="2695587" y="4748039"/>
            <a:ext cx="164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出力インピーダンスを</a:t>
            </a:r>
            <a:r>
              <a:rPr lang="ja-JP" altLang="en-US" sz="1600" dirty="0"/>
              <a:t>下げる</a:t>
            </a:r>
            <a:endParaRPr lang="en-US" altLang="ja-JP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72119" y="4911284"/>
            <a:ext cx="1421864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増幅段のみ</a:t>
            </a:r>
            <a:endParaRPr kumimoji="1"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400" b="1" dirty="0" smtClean="0">
                <a:solidFill>
                  <a:srgbClr val="0070C0"/>
                </a:solidFill>
              </a:rPr>
              <a:t>増幅段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+</a:t>
            </a:r>
            <a:r>
              <a:rPr lang="ja-JP" altLang="en-US" sz="1400" b="1" dirty="0" smtClean="0">
                <a:solidFill>
                  <a:srgbClr val="0070C0"/>
                </a:solidFill>
              </a:rPr>
              <a:t>バッファ段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642731" y="3227737"/>
            <a:ext cx="0" cy="2146536"/>
          </a:xfrm>
          <a:prstGeom prst="line">
            <a:avLst/>
          </a:prstGeom>
          <a:ln w="19050">
            <a:solidFill>
              <a:srgbClr val="FF0000">
                <a:alpha val="6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710261" y="3201785"/>
            <a:ext cx="10545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~5kHz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34" name="フッター プレースホルダー 15"/>
          <p:cNvSpPr txBox="1">
            <a:spLocks/>
          </p:cNvSpPr>
          <p:nvPr/>
        </p:nvSpPr>
        <p:spPr>
          <a:xfrm>
            <a:off x="6203226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dirty="0" smtClean="0"/>
              <a:t>先崎・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年秋季大会トラ</a:t>
            </a:r>
            <a:r>
              <a:rPr lang="ja-JP" altLang="en-US" dirty="0" err="1" smtClean="0"/>
              <a:t>ぺ</a:t>
            </a:r>
            <a:r>
              <a:rPr lang="ja-JP" altLang="en-US" dirty="0" smtClean="0"/>
              <a:t>より</a:t>
            </a:r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375" y="5943335"/>
            <a:ext cx="844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accent1"/>
                </a:solidFill>
              </a:rPr>
              <a:t>⇒</a:t>
            </a:r>
            <a:r>
              <a:rPr lang="ja-JP" altLang="en-US" sz="2000" dirty="0" smtClean="0"/>
              <a:t> </a:t>
            </a:r>
            <a:r>
              <a:rPr kumimoji="1" lang="ja-JP" altLang="en-US" sz="2000" dirty="0" smtClean="0"/>
              <a:t>室温で</a:t>
            </a:r>
            <a:r>
              <a:rPr lang="ja-JP" altLang="en-US" sz="2000" dirty="0" smtClean="0"/>
              <a:t>、バッファ段に</a:t>
            </a:r>
            <a:r>
              <a:rPr lang="ja-JP" altLang="en-US" sz="2000" dirty="0" smtClean="0"/>
              <a:t>よる</a:t>
            </a:r>
            <a:r>
              <a:rPr kumimoji="1" lang="ja-JP" altLang="en-US" sz="2000" dirty="0" smtClean="0"/>
              <a:t>周波数</a:t>
            </a:r>
            <a:r>
              <a:rPr kumimoji="1" lang="ja-JP" altLang="en-US" sz="2000" dirty="0" smtClean="0"/>
              <a:t>応答の改善を確認．</a:t>
            </a:r>
            <a:r>
              <a:rPr lang="ja-JP" altLang="en-US" sz="2000" dirty="0"/>
              <a:t>低温で</a:t>
            </a:r>
            <a:r>
              <a:rPr lang="ja-JP" altLang="en-US" sz="2000" dirty="0" smtClean="0"/>
              <a:t>の評価は今後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61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A194-5920-451A-AD8F-3427F1B557A4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4710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638"/>
            <a:ext cx="4479925" cy="936626"/>
          </a:xfrm>
        </p:spPr>
        <p:txBody>
          <a:bodyPr/>
          <a:lstStyle/>
          <a:p>
            <a:pPr eaLnBrk="1" hangingPunct="1"/>
            <a:r>
              <a:rPr lang="ja-JP" altLang="en-US" sz="4000" b="1" dirty="0" smtClean="0"/>
              <a:t>まとめ</a:t>
            </a:r>
          </a:p>
        </p:txBody>
      </p:sp>
      <p:sp>
        <p:nvSpPr>
          <p:cNvPr id="47109" name="Rectangle 25"/>
          <p:cNvSpPr>
            <a:spLocks noChangeArrowheads="1"/>
          </p:cNvSpPr>
          <p:nvPr/>
        </p:nvSpPr>
        <p:spPr bwMode="auto">
          <a:xfrm>
            <a:off x="179512" y="764704"/>
            <a:ext cx="87131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000" dirty="0"/>
              <a:t>ニュートリノ崩壊探索のための検出器開発</a:t>
            </a:r>
            <a:endParaRPr lang="en-US" altLang="ja-JP" sz="2000" dirty="0"/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000" dirty="0" smtClean="0"/>
              <a:t>分光素子</a:t>
            </a:r>
            <a:r>
              <a:rPr lang="en-US" altLang="ja-JP" sz="2000" dirty="0" smtClean="0"/>
              <a:t>+Nb/Al-STJ</a:t>
            </a:r>
            <a:r>
              <a:rPr lang="ja-JP" altLang="en-US" sz="2000" dirty="0" smtClean="0"/>
              <a:t>による遠赤外線光子計数</a:t>
            </a:r>
            <a:endParaRPr lang="en-US" altLang="ja-JP" sz="2000" dirty="0" smtClean="0"/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rgbClr val="FF0000"/>
                </a:solidFill>
              </a:rPr>
              <a:t>SOI-STJ</a:t>
            </a:r>
            <a:r>
              <a:rPr lang="ja-JP" altLang="en-US" sz="2000" dirty="0" smtClean="0">
                <a:solidFill>
                  <a:srgbClr val="FF0000"/>
                </a:solidFill>
              </a:rPr>
              <a:t>による</a:t>
            </a:r>
            <a:r>
              <a:rPr lang="en-US" altLang="ja-JP" sz="2000" dirty="0" smtClean="0">
                <a:solidFill>
                  <a:srgbClr val="FF0000"/>
                </a:solidFill>
              </a:rPr>
              <a:t>STJ</a:t>
            </a:r>
            <a:r>
              <a:rPr lang="ja-JP" altLang="en-US" sz="2000" dirty="0" smtClean="0">
                <a:solidFill>
                  <a:srgbClr val="FF0000"/>
                </a:solidFill>
              </a:rPr>
              <a:t>信号の超低ノイズ読出しの試み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/>
              <a:t>SOI</a:t>
            </a:r>
            <a:r>
              <a:rPr lang="ja-JP" altLang="en-US" sz="2000" dirty="0" smtClean="0"/>
              <a:t>基板上にスパッタ形成した</a:t>
            </a:r>
            <a:r>
              <a:rPr lang="en-US" altLang="ja-JP" sz="2000" dirty="0" smtClean="0"/>
              <a:t>STJ</a:t>
            </a:r>
            <a:r>
              <a:rPr lang="ja-JP" altLang="en-US" sz="2000" dirty="0" smtClean="0"/>
              <a:t>と</a:t>
            </a:r>
            <a:r>
              <a:rPr lang="en-US" altLang="ja-JP" sz="2000" dirty="0" smtClean="0"/>
              <a:t>SOI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via</a:t>
            </a:r>
            <a:r>
              <a:rPr lang="ja-JP" altLang="en-US" sz="2000" dirty="0" smtClean="0"/>
              <a:t>の電気的</a:t>
            </a:r>
            <a:r>
              <a:rPr lang="ja-JP" altLang="en-US" sz="2000" dirty="0" smtClean="0"/>
              <a:t>接触</a:t>
            </a:r>
            <a:r>
              <a:rPr lang="ja-JP" altLang="en-US" sz="2000" dirty="0" smtClean="0"/>
              <a:t>：　</a:t>
            </a:r>
            <a:r>
              <a:rPr lang="en-US" altLang="ja-JP" sz="2000" dirty="0" smtClean="0">
                <a:solidFill>
                  <a:srgbClr val="FF0000"/>
                </a:solidFill>
              </a:rPr>
              <a:t>OK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/>
              <a:t>SOI</a:t>
            </a:r>
            <a:r>
              <a:rPr lang="ja-JP" altLang="en-US" sz="2000" dirty="0"/>
              <a:t>基板上にスパッタ形成した</a:t>
            </a:r>
            <a:r>
              <a:rPr lang="en-US" altLang="ja-JP" sz="2000" dirty="0" smtClean="0"/>
              <a:t>STJ</a:t>
            </a:r>
            <a:r>
              <a:rPr lang="ja-JP" altLang="en-US" sz="2000" dirty="0" smtClean="0"/>
              <a:t>の動作</a:t>
            </a:r>
            <a:endParaRPr lang="en-US" altLang="ja-JP" sz="2000" dirty="0" smtClean="0"/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solidFill>
                  <a:srgbClr val="FF0000"/>
                </a:solidFill>
              </a:rPr>
              <a:t>STJ</a:t>
            </a:r>
            <a:r>
              <a:rPr lang="ja-JP" altLang="en-US" sz="2000" dirty="0" smtClean="0">
                <a:solidFill>
                  <a:srgbClr val="FF0000"/>
                </a:solidFill>
              </a:rPr>
              <a:t>としての動作を確認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/>
              <a:t>STJ</a:t>
            </a:r>
            <a:r>
              <a:rPr lang="ja-JP" altLang="en-US" sz="2000" dirty="0" smtClean="0"/>
              <a:t>を形成した</a:t>
            </a:r>
            <a:r>
              <a:rPr lang="en-US" altLang="ja-JP" sz="2000" dirty="0"/>
              <a:t>SOI</a:t>
            </a:r>
            <a:r>
              <a:rPr lang="ja-JP" altLang="en-US" sz="2000" dirty="0" smtClean="0"/>
              <a:t>基板中の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nMOS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pMOS</a:t>
            </a:r>
            <a:endParaRPr lang="en-US" altLang="ja-JP" sz="2000" dirty="0" smtClean="0"/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000" dirty="0">
                <a:solidFill>
                  <a:srgbClr val="FF0000"/>
                </a:solidFill>
              </a:rPr>
              <a:t>極</a:t>
            </a:r>
            <a:r>
              <a:rPr lang="ja-JP" altLang="en-US" sz="2000" dirty="0" smtClean="0">
                <a:solidFill>
                  <a:srgbClr val="FF0000"/>
                </a:solidFill>
              </a:rPr>
              <a:t>低温 </a:t>
            </a:r>
            <a:r>
              <a:rPr lang="en-US" altLang="ja-JP" sz="2000" dirty="0" smtClean="0">
                <a:solidFill>
                  <a:srgbClr val="FF0000"/>
                </a:solidFill>
              </a:rPr>
              <a:t>&lt;0.8K </a:t>
            </a:r>
            <a:r>
              <a:rPr lang="ja-JP" altLang="en-US" sz="2000" dirty="0" err="1" smtClean="0">
                <a:solidFill>
                  <a:srgbClr val="FF0000"/>
                </a:solidFill>
              </a:rPr>
              <a:t>での</a:t>
            </a:r>
            <a:r>
              <a:rPr lang="ja-JP" altLang="en-US" sz="2000" dirty="0" smtClean="0">
                <a:solidFill>
                  <a:srgbClr val="FF0000"/>
                </a:solidFill>
              </a:rPr>
              <a:t>動作を確認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000" dirty="0">
                <a:solidFill>
                  <a:srgbClr val="FF0000"/>
                </a:solidFill>
              </a:rPr>
              <a:t>温度</a:t>
            </a:r>
            <a:r>
              <a:rPr lang="ja-JP" altLang="en-US" sz="2000" dirty="0" smtClean="0">
                <a:solidFill>
                  <a:srgbClr val="FF0000"/>
                </a:solidFill>
              </a:rPr>
              <a:t>依存性：閾値電圧は移動，</a:t>
            </a:r>
            <a:r>
              <a:rPr lang="en-US" altLang="ja-JP" sz="2000" dirty="0" smtClean="0">
                <a:solidFill>
                  <a:srgbClr val="FF0000"/>
                </a:solidFill>
              </a:rPr>
              <a:t>gm</a:t>
            </a:r>
            <a:r>
              <a:rPr lang="ja-JP" altLang="en-US" sz="2000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dirty="0" smtClean="0">
                <a:solidFill>
                  <a:srgbClr val="FF0000"/>
                </a:solidFill>
              </a:rPr>
              <a:t>若干増加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000" dirty="0" smtClean="0">
                <a:solidFill>
                  <a:srgbClr val="FF0000"/>
                </a:solidFill>
              </a:rPr>
              <a:t>極低温下での増幅</a:t>
            </a:r>
            <a:r>
              <a:rPr lang="ja-JP" altLang="en-US" sz="2000" dirty="0" smtClean="0">
                <a:solidFill>
                  <a:srgbClr val="FF0000"/>
                </a:solidFill>
              </a:rPr>
              <a:t>作用の確認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/>
              <a:t>STJ</a:t>
            </a:r>
            <a:r>
              <a:rPr lang="ja-JP" altLang="en-US" sz="2000" dirty="0"/>
              <a:t>信号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SOI-FET</a:t>
            </a:r>
            <a:r>
              <a:rPr lang="ja-JP" altLang="en-US" sz="2000" dirty="0" smtClean="0"/>
              <a:t>による増幅の確認：</a:t>
            </a:r>
            <a:r>
              <a:rPr lang="ja-JP" altLang="en-US" sz="2000" dirty="0" smtClean="0"/>
              <a:t>まだ</a:t>
            </a:r>
            <a:endParaRPr lang="en-US" altLang="ja-JP" sz="2000" dirty="0" smtClean="0"/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000" dirty="0"/>
              <a:t>アンプ</a:t>
            </a:r>
            <a:r>
              <a:rPr lang="ja-JP" altLang="en-US" sz="2000" dirty="0" smtClean="0"/>
              <a:t>の出力</a:t>
            </a:r>
            <a:r>
              <a:rPr lang="ja-JP" altLang="en-US" sz="2000" dirty="0" smtClean="0"/>
              <a:t>インピーダンス</a:t>
            </a:r>
            <a:endParaRPr lang="en-US" altLang="ja-JP" sz="2000" dirty="0" smtClean="0"/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/>
              <a:t>SOI</a:t>
            </a:r>
            <a:r>
              <a:rPr lang="ja-JP" altLang="en-US" sz="2000" dirty="0" smtClean="0"/>
              <a:t>アンプ部の回路設計はこれから</a:t>
            </a:r>
            <a:endParaRPr lang="en-US" altLang="ja-JP" sz="200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/>
              <a:t>STJ</a:t>
            </a:r>
            <a:r>
              <a:rPr lang="ja-JP" altLang="en-US" sz="2000" dirty="0" smtClean="0"/>
              <a:t>に関して産総研と共同研究</a:t>
            </a:r>
            <a:endParaRPr lang="en-US" altLang="ja-JP" sz="2000" dirty="0" smtClean="0"/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/>
              <a:t>SOI-STJ3</a:t>
            </a:r>
            <a:r>
              <a:rPr lang="ja-JP" altLang="en-US" sz="2000" dirty="0" smtClean="0"/>
              <a:t>は，産総研へ</a:t>
            </a:r>
            <a:r>
              <a:rPr lang="en-US" altLang="ja-JP" sz="2000" dirty="0" smtClean="0"/>
              <a:t>STJ</a:t>
            </a:r>
            <a:r>
              <a:rPr lang="ja-JP" altLang="en-US" sz="2000" dirty="0" smtClean="0"/>
              <a:t>形成を依頼中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24200"/>
            <a:ext cx="7543800" cy="762000"/>
          </a:xfrm>
        </p:spPr>
        <p:txBody>
          <a:bodyPr/>
          <a:lstStyle/>
          <a:p>
            <a:pPr algn="ctr" eaLnBrk="1" hangingPunct="1"/>
            <a:r>
              <a:rPr lang="en-US" altLang="ja-JP" b="1" smtClean="0"/>
              <a:t>Backup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09CE4-92C4-4425-BA27-9AE8E628B274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10" y="182246"/>
            <a:ext cx="7886700" cy="573659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SOI-STJ4 </a:t>
            </a:r>
            <a:r>
              <a:rPr lang="ja-JP" altLang="en-US" sz="3200" dirty="0" smtClean="0"/>
              <a:t>回路</a:t>
            </a:r>
            <a:endParaRPr kumimoji="1"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"/>
          <a:stretch/>
        </p:blipFill>
        <p:spPr>
          <a:xfrm>
            <a:off x="176001" y="650396"/>
            <a:ext cx="7860574" cy="610209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106288" y="293741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100fF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13129" y="275274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10um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</a:rPr>
              <a:t>1.6um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20779" y="4703132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1kOhm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20779" y="5507613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603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mV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0684" y="3562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1nF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5598" y="3562945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10nA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0512" y="3538045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16nA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58863" y="4841632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500mV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45333" y="436940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1.33V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8610" y="4369403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130mV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31141" y="2971801"/>
                <a:ext cx="39353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389A8C2-87A8-4C57-B5AF-C4A2E62CB49A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521" y="2971800"/>
                <a:ext cx="252793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51" t="-8889" r="-2651" b="-2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リーフォーム 10"/>
          <p:cNvSpPr/>
          <p:nvPr/>
        </p:nvSpPr>
        <p:spPr>
          <a:xfrm>
            <a:off x="1371600" y="1371601"/>
            <a:ext cx="4800600" cy="4016829"/>
          </a:xfrm>
          <a:custGeom>
            <a:avLst/>
            <a:gdLst>
              <a:gd name="connsiteX0" fmla="*/ 0 w 6400800"/>
              <a:gd name="connsiteY0" fmla="*/ 3608614 h 4016829"/>
              <a:gd name="connsiteX1" fmla="*/ 0 w 6400800"/>
              <a:gd name="connsiteY1" fmla="*/ 0 h 4016829"/>
              <a:gd name="connsiteX2" fmla="*/ 6400800 w 6400800"/>
              <a:gd name="connsiteY2" fmla="*/ 0 h 4016829"/>
              <a:gd name="connsiteX3" fmla="*/ 6400800 w 6400800"/>
              <a:gd name="connsiteY3" fmla="*/ 4016829 h 4016829"/>
              <a:gd name="connsiteX4" fmla="*/ 5143500 w 6400800"/>
              <a:gd name="connsiteY4" fmla="*/ 4016829 h 4016829"/>
              <a:gd name="connsiteX5" fmla="*/ 5143500 w 6400800"/>
              <a:gd name="connsiteY5" fmla="*/ 2873829 h 4016829"/>
              <a:gd name="connsiteX6" fmla="*/ 2106386 w 6400800"/>
              <a:gd name="connsiteY6" fmla="*/ 2873829 h 4016829"/>
              <a:gd name="connsiteX7" fmla="*/ 2106386 w 6400800"/>
              <a:gd name="connsiteY7" fmla="*/ 3559629 h 4016829"/>
              <a:gd name="connsiteX8" fmla="*/ 0 w 6400800"/>
              <a:gd name="connsiteY8" fmla="*/ 3608614 h 40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4016829">
                <a:moveTo>
                  <a:pt x="0" y="3608614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4016829"/>
                </a:lnTo>
                <a:lnTo>
                  <a:pt x="5143500" y="4016829"/>
                </a:lnTo>
                <a:lnTo>
                  <a:pt x="5143500" y="2873829"/>
                </a:lnTo>
                <a:lnTo>
                  <a:pt x="2106386" y="2873829"/>
                </a:lnTo>
                <a:lnTo>
                  <a:pt x="2106386" y="3559629"/>
                </a:lnTo>
                <a:lnTo>
                  <a:pt x="0" y="3608614"/>
                </a:lnTo>
                <a:close/>
              </a:path>
            </a:pathLst>
          </a:custGeom>
          <a:noFill/>
          <a:ln w="73025">
            <a:solidFill>
              <a:schemeClr val="accent2">
                <a:alpha val="58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71601" y="72527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2"/>
                </a:solidFill>
              </a:rPr>
              <a:t>chip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72960" y="3538045"/>
            <a:ext cx="1366626" cy="1165086"/>
          </a:xfrm>
          <a:prstGeom prst="rect">
            <a:avLst/>
          </a:prstGeom>
          <a:noFill/>
          <a:ln w="76200">
            <a:solidFill>
              <a:srgbClr val="00B050">
                <a:alpha val="4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27809" y="303567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STJ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62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直線コネクタ 104"/>
          <p:cNvCxnSpPr/>
          <p:nvPr/>
        </p:nvCxnSpPr>
        <p:spPr bwMode="auto">
          <a:xfrm>
            <a:off x="5045875" y="5661248"/>
            <a:ext cx="169267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STJ</a:t>
            </a:r>
            <a:r>
              <a:rPr lang="ja-JP" altLang="en-US" sz="3600" dirty="0" smtClean="0"/>
              <a:t>バックトンネリング増幅効果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0764" y="1268760"/>
            <a:ext cx="8649277" cy="187220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400" dirty="0" smtClean="0"/>
              <a:t>トンネルバリアの近傍の準粒子は，</a:t>
            </a:r>
            <a:r>
              <a:rPr lang="ja-JP" altLang="en-US" sz="2400" dirty="0"/>
              <a:t>次々と</a:t>
            </a:r>
            <a:r>
              <a:rPr kumimoji="1" lang="ja-JP" altLang="en-US" sz="2400" dirty="0" smtClean="0"/>
              <a:t>トンネル効果を引き起こし電荷を増幅する</a:t>
            </a:r>
            <a:endParaRPr kumimoji="1" lang="en-US" altLang="ja-JP" sz="2400" dirty="0" smtClean="0"/>
          </a:p>
          <a:p>
            <a:pPr lvl="1"/>
            <a:r>
              <a:rPr lang="ja-JP" altLang="en-US" sz="2000" dirty="0"/>
              <a:t>トンネルバリアの</a:t>
            </a:r>
            <a:r>
              <a:rPr lang="ja-JP" altLang="en-US" sz="2000" dirty="0" smtClean="0"/>
              <a:t>近傍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準粒子の存在確率を上げるためトラップ層を置く</a:t>
            </a:r>
            <a:endParaRPr lang="en-US" altLang="ja-JP" sz="2000" dirty="0" smtClean="0"/>
          </a:p>
          <a:p>
            <a:pPr lvl="1"/>
            <a:r>
              <a:rPr lang="en-US" altLang="ja-JP" sz="2000" dirty="0" err="1" smtClean="0">
                <a:sym typeface="Wingdings"/>
              </a:rPr>
              <a:t>Nb</a:t>
            </a:r>
            <a:r>
              <a:rPr lang="en-US" altLang="ja-JP" sz="2000" dirty="0" smtClean="0">
                <a:sym typeface="Wingdings"/>
              </a:rPr>
              <a:t>/Al-STJ   </a:t>
            </a:r>
            <a:r>
              <a:rPr lang="en-US" altLang="ja-JP" sz="2000" dirty="0" err="1" smtClean="0">
                <a:sym typeface="Wingdings"/>
              </a:rPr>
              <a:t>Nb</a:t>
            </a:r>
            <a:r>
              <a:rPr lang="en-US" altLang="ja-JP" sz="2000" dirty="0" smtClean="0">
                <a:sym typeface="Wingdings"/>
              </a:rPr>
              <a:t>(200nm)/Al(10nm)/</a:t>
            </a:r>
            <a:r>
              <a:rPr lang="en-US" altLang="ja-JP" sz="2000" dirty="0" err="1" smtClean="0">
                <a:sym typeface="Wingdings"/>
              </a:rPr>
              <a:t>AlOx</a:t>
            </a:r>
            <a:r>
              <a:rPr lang="en-US" altLang="ja-JP" sz="2000" dirty="0" smtClean="0">
                <a:sym typeface="Wingdings"/>
              </a:rPr>
              <a:t>/Al(10nm)/</a:t>
            </a:r>
            <a:r>
              <a:rPr lang="en-US" altLang="ja-JP" sz="2000" dirty="0" err="1" smtClean="0">
                <a:sym typeface="Wingdings"/>
              </a:rPr>
              <a:t>Nb</a:t>
            </a:r>
            <a:r>
              <a:rPr lang="en-US" altLang="ja-JP" sz="2000" dirty="0" smtClean="0">
                <a:sym typeface="Wingdings"/>
              </a:rPr>
              <a:t>(100nm)</a:t>
            </a:r>
          </a:p>
          <a:p>
            <a:pPr lvl="2"/>
            <a:r>
              <a:rPr lang="ja-JP" altLang="en-US" sz="1600" dirty="0" smtClean="0">
                <a:sym typeface="Wingdings"/>
              </a:rPr>
              <a:t>近接効果により</a:t>
            </a:r>
            <a:r>
              <a:rPr lang="en-US" altLang="ja-JP" sz="1600" dirty="0" smtClean="0">
                <a:sym typeface="Wingdings"/>
              </a:rPr>
              <a:t>Al</a:t>
            </a:r>
            <a:r>
              <a:rPr lang="ja-JP" altLang="en-US" sz="1600" dirty="0" smtClean="0">
                <a:sym typeface="Wingdings"/>
              </a:rPr>
              <a:t>の超伝導転移温度は</a:t>
            </a:r>
            <a:r>
              <a:rPr lang="en-US" altLang="ja-JP" sz="1600" dirty="0" err="1" smtClean="0">
                <a:sym typeface="Wingdings"/>
              </a:rPr>
              <a:t>Nb</a:t>
            </a:r>
            <a:r>
              <a:rPr lang="ja-JP" altLang="en-US" sz="1600" dirty="0" smtClean="0">
                <a:sym typeface="Wingdings"/>
              </a:rPr>
              <a:t>の転移温度に近づく</a:t>
            </a:r>
            <a:endParaRPr lang="en-US" altLang="ja-JP" sz="1600" dirty="0" smtClean="0"/>
          </a:p>
          <a:p>
            <a:r>
              <a:rPr lang="ja-JP" altLang="en-US" sz="2400" dirty="0" smtClean="0"/>
              <a:t>増幅効果 </a:t>
            </a:r>
            <a:r>
              <a:rPr lang="en-US" altLang="ja-JP" sz="2400" dirty="0"/>
              <a:t>2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200</a:t>
            </a:r>
            <a:r>
              <a:rPr lang="ja-JP" altLang="en-US" sz="2400" dirty="0" smtClean="0"/>
              <a:t>倍</a:t>
            </a:r>
            <a:endParaRPr kumimoji="1" lang="en-US" altLang="ja-JP" sz="2400" dirty="0" smtClean="0"/>
          </a:p>
        </p:txBody>
      </p:sp>
      <p:sp>
        <p:nvSpPr>
          <p:cNvPr id="6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55576" y="5589240"/>
            <a:ext cx="169267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正方形/長方形 9"/>
          <p:cNvSpPr/>
          <p:nvPr/>
        </p:nvSpPr>
        <p:spPr bwMode="auto">
          <a:xfrm>
            <a:off x="2448254" y="4307905"/>
            <a:ext cx="144016" cy="15721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2059299" y="4609790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755794" y="5445224"/>
            <a:ext cx="448816" cy="288032"/>
            <a:chOff x="2483768" y="4725144"/>
            <a:chExt cx="448816" cy="288032"/>
          </a:xfrm>
        </p:grpSpPr>
        <p:sp>
          <p:nvSpPr>
            <p:cNvPr id="19" name="円/楕円 18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4" name="円/楕円 23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28" name="円/楕円 27"/>
          <p:cNvSpPr/>
          <p:nvPr/>
        </p:nvSpPr>
        <p:spPr bwMode="auto">
          <a:xfrm>
            <a:off x="1806696" y="4628931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23" name="直線矢印コネクタ 22"/>
          <p:cNvCxnSpPr>
            <a:stCxn id="24" idx="0"/>
            <a:endCxn id="25" idx="4"/>
          </p:cNvCxnSpPr>
          <p:nvPr/>
        </p:nvCxnSpPr>
        <p:spPr bwMode="auto">
          <a:xfrm flipV="1">
            <a:off x="2052210" y="4753806"/>
            <a:ext cx="79097" cy="7634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矢印コネクタ 31"/>
          <p:cNvCxnSpPr>
            <a:stCxn id="19" idx="0"/>
            <a:endCxn id="28" idx="4"/>
          </p:cNvCxnSpPr>
          <p:nvPr/>
        </p:nvCxnSpPr>
        <p:spPr bwMode="auto">
          <a:xfrm flipH="1" flipV="1">
            <a:off x="1878704" y="4772947"/>
            <a:ext cx="21106" cy="74428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 flipV="1">
            <a:off x="2592270" y="5790454"/>
            <a:ext cx="1716034" cy="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グループ化 37"/>
          <p:cNvGrpSpPr/>
          <p:nvPr/>
        </p:nvGrpSpPr>
        <p:grpSpPr>
          <a:xfrm>
            <a:off x="3347864" y="5661248"/>
            <a:ext cx="448816" cy="288032"/>
            <a:chOff x="2483768" y="4725144"/>
            <a:chExt cx="448816" cy="288032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40" name="円/楕円 39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41" name="円/楕円 40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42" name="円/楕円 41"/>
          <p:cNvSpPr/>
          <p:nvPr/>
        </p:nvSpPr>
        <p:spPr bwMode="auto">
          <a:xfrm>
            <a:off x="3016057" y="5013072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48" name="直線矢印コネクタ 47"/>
          <p:cNvCxnSpPr>
            <a:stCxn id="25" idx="6"/>
            <a:endCxn id="42" idx="1"/>
          </p:cNvCxnSpPr>
          <p:nvPr/>
        </p:nvCxnSpPr>
        <p:spPr bwMode="auto">
          <a:xfrm>
            <a:off x="2203315" y="4681798"/>
            <a:ext cx="833833" cy="35236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正方形/長方形 52"/>
          <p:cNvSpPr/>
          <p:nvPr/>
        </p:nvSpPr>
        <p:spPr bwMode="auto">
          <a:xfrm>
            <a:off x="6732240" y="4365104"/>
            <a:ext cx="144016" cy="15721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5923384" y="5517232"/>
            <a:ext cx="448816" cy="288032"/>
            <a:chOff x="2483768" y="4725144"/>
            <a:chExt cx="448816" cy="288032"/>
          </a:xfrm>
        </p:grpSpPr>
        <p:sp>
          <p:nvSpPr>
            <p:cNvPr id="56" name="円/楕円 55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7" name="円/楕円 56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8" name="円/楕円 57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59" name="円/楕円 58"/>
          <p:cNvSpPr/>
          <p:nvPr/>
        </p:nvSpPr>
        <p:spPr bwMode="auto">
          <a:xfrm>
            <a:off x="7304962" y="5085080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6876256" y="5877272"/>
            <a:ext cx="171603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円/楕円 68"/>
          <p:cNvSpPr/>
          <p:nvPr/>
        </p:nvSpPr>
        <p:spPr bwMode="auto">
          <a:xfrm>
            <a:off x="6139408" y="470886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70" name="直線矢印コネクタ 69"/>
          <p:cNvCxnSpPr>
            <a:stCxn id="59" idx="3"/>
            <a:endCxn id="75" idx="7"/>
          </p:cNvCxnSpPr>
          <p:nvPr/>
        </p:nvCxnSpPr>
        <p:spPr bwMode="auto">
          <a:xfrm>
            <a:off x="7326053" y="5208005"/>
            <a:ext cx="126596" cy="6183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" name="グループ化 72"/>
          <p:cNvGrpSpPr/>
          <p:nvPr/>
        </p:nvGrpSpPr>
        <p:grpSpPr>
          <a:xfrm>
            <a:off x="7105316" y="5733256"/>
            <a:ext cx="448816" cy="288032"/>
            <a:chOff x="2483768" y="4725144"/>
            <a:chExt cx="448816" cy="288032"/>
          </a:xfrm>
        </p:grpSpPr>
        <p:sp>
          <p:nvSpPr>
            <p:cNvPr id="74" name="円/楕円 73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75" name="円/楕円 74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76" name="円/楕円 75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cxnSp>
        <p:nvCxnSpPr>
          <p:cNvPr id="77" name="直線矢印コネクタ 76"/>
          <p:cNvCxnSpPr>
            <a:stCxn id="56" idx="0"/>
            <a:endCxn id="69" idx="4"/>
          </p:cNvCxnSpPr>
          <p:nvPr/>
        </p:nvCxnSpPr>
        <p:spPr bwMode="auto">
          <a:xfrm flipV="1">
            <a:off x="6067400" y="4852877"/>
            <a:ext cx="144016" cy="73636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直線矢印コネクタ 77"/>
          <p:cNvCxnSpPr>
            <a:stCxn id="57" idx="6"/>
            <a:endCxn id="74" idx="2"/>
          </p:cNvCxnSpPr>
          <p:nvPr/>
        </p:nvCxnSpPr>
        <p:spPr bwMode="auto">
          <a:xfrm>
            <a:off x="6291808" y="5661248"/>
            <a:ext cx="885516" cy="2160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正方形/長方形 88"/>
          <p:cNvSpPr/>
          <p:nvPr/>
        </p:nvSpPr>
        <p:spPr>
          <a:xfrm>
            <a:off x="265890" y="4087202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/>
              <a:t>放射</a:t>
            </a:r>
            <a:r>
              <a:rPr lang="ja-JP" altLang="en-US" sz="1800" b="1" dirty="0" smtClean="0"/>
              <a:t>線</a:t>
            </a:r>
            <a:r>
              <a:rPr lang="en-US" altLang="ja-JP" sz="1800" b="1" dirty="0" smtClean="0"/>
              <a:t>(</a:t>
            </a:r>
            <a:r>
              <a:rPr lang="ja-JP" altLang="en-US" sz="1800" b="1" dirty="0" smtClean="0"/>
              <a:t>光子）</a:t>
            </a:r>
            <a:endParaRPr lang="ja-JP" altLang="en-US" sz="1800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1178576" y="5445224"/>
            <a:ext cx="448816" cy="288032"/>
            <a:chOff x="2483768" y="4725144"/>
            <a:chExt cx="448816" cy="288032"/>
          </a:xfrm>
        </p:grpSpPr>
        <p:sp>
          <p:nvSpPr>
            <p:cNvPr id="84" name="円/楕円 83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5" name="円/楕円 84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6" name="円/楕円 85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87" name="円/楕円 86"/>
          <p:cNvSpPr/>
          <p:nvPr/>
        </p:nvSpPr>
        <p:spPr bwMode="auto">
          <a:xfrm>
            <a:off x="6535241" y="4713964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7795592" y="5733256"/>
            <a:ext cx="448816" cy="288032"/>
            <a:chOff x="2483768" y="4725144"/>
            <a:chExt cx="448816" cy="288032"/>
          </a:xfrm>
        </p:grpSpPr>
        <p:sp>
          <p:nvSpPr>
            <p:cNvPr id="93" name="円/楕円 92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" name="円/楕円 93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5" name="円/楕円 94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755576" y="4883969"/>
            <a:ext cx="1716034" cy="253716"/>
            <a:chOff x="755576" y="4883969"/>
            <a:chExt cx="1716034" cy="253716"/>
          </a:xfrm>
        </p:grpSpPr>
        <p:cxnSp>
          <p:nvCxnSpPr>
            <p:cNvPr id="9" name="直線コネクタ 8"/>
            <p:cNvCxnSpPr/>
            <p:nvPr/>
          </p:nvCxnSpPr>
          <p:spPr bwMode="auto">
            <a:xfrm>
              <a:off x="755576" y="48839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直線コネクタ 95"/>
            <p:cNvCxnSpPr/>
            <p:nvPr/>
          </p:nvCxnSpPr>
          <p:spPr bwMode="auto">
            <a:xfrm>
              <a:off x="1755794" y="48839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線コネクタ 96"/>
            <p:cNvCxnSpPr/>
            <p:nvPr/>
          </p:nvCxnSpPr>
          <p:spPr bwMode="auto">
            <a:xfrm>
              <a:off x="1755794" y="5125220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グループ化 33"/>
          <p:cNvGrpSpPr/>
          <p:nvPr/>
        </p:nvGrpSpPr>
        <p:grpSpPr>
          <a:xfrm flipH="1">
            <a:off x="2592270" y="5085184"/>
            <a:ext cx="1716034" cy="253716"/>
            <a:chOff x="1169430" y="6177769"/>
            <a:chExt cx="1716034" cy="253716"/>
          </a:xfrm>
        </p:grpSpPr>
        <p:cxnSp>
          <p:nvCxnSpPr>
            <p:cNvPr id="98" name="直線コネクタ 97"/>
            <p:cNvCxnSpPr/>
            <p:nvPr/>
          </p:nvCxnSpPr>
          <p:spPr bwMode="auto">
            <a:xfrm flipH="1">
              <a:off x="1169430" y="61777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線コネクタ 98"/>
            <p:cNvCxnSpPr/>
            <p:nvPr/>
          </p:nvCxnSpPr>
          <p:spPr bwMode="auto">
            <a:xfrm flipH="1">
              <a:off x="2169648" y="61777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直線コネクタ 99"/>
            <p:cNvCxnSpPr/>
            <p:nvPr/>
          </p:nvCxnSpPr>
          <p:spPr bwMode="auto">
            <a:xfrm flipH="1">
              <a:off x="2169648" y="6431485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" name="稲妻 70"/>
          <p:cNvSpPr/>
          <p:nvPr/>
        </p:nvSpPr>
        <p:spPr bwMode="auto">
          <a:xfrm>
            <a:off x="974857" y="4458816"/>
            <a:ext cx="914400" cy="914400"/>
          </a:xfrm>
          <a:prstGeom prst="lightningBol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101" name="グループ化 100"/>
          <p:cNvGrpSpPr/>
          <p:nvPr/>
        </p:nvGrpSpPr>
        <p:grpSpPr>
          <a:xfrm>
            <a:off x="5012064" y="4946340"/>
            <a:ext cx="1716034" cy="253716"/>
            <a:chOff x="755576" y="4883969"/>
            <a:chExt cx="1716034" cy="253716"/>
          </a:xfrm>
        </p:grpSpPr>
        <p:cxnSp>
          <p:nvCxnSpPr>
            <p:cNvPr id="102" name="直線コネクタ 101"/>
            <p:cNvCxnSpPr/>
            <p:nvPr/>
          </p:nvCxnSpPr>
          <p:spPr bwMode="auto">
            <a:xfrm>
              <a:off x="755576" y="48839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直線コネクタ 102"/>
            <p:cNvCxnSpPr/>
            <p:nvPr/>
          </p:nvCxnSpPr>
          <p:spPr bwMode="auto">
            <a:xfrm>
              <a:off x="1755794" y="48839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線コネクタ 103"/>
            <p:cNvCxnSpPr/>
            <p:nvPr/>
          </p:nvCxnSpPr>
          <p:spPr bwMode="auto">
            <a:xfrm>
              <a:off x="1755794" y="5125220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4" name="グループ化 113"/>
          <p:cNvGrpSpPr/>
          <p:nvPr/>
        </p:nvGrpSpPr>
        <p:grpSpPr>
          <a:xfrm flipH="1">
            <a:off x="6876256" y="5125220"/>
            <a:ext cx="1716034" cy="253716"/>
            <a:chOff x="1169430" y="6177769"/>
            <a:chExt cx="1716034" cy="253716"/>
          </a:xfrm>
        </p:grpSpPr>
        <p:cxnSp>
          <p:nvCxnSpPr>
            <p:cNvPr id="115" name="直線コネクタ 114"/>
            <p:cNvCxnSpPr/>
            <p:nvPr/>
          </p:nvCxnSpPr>
          <p:spPr bwMode="auto">
            <a:xfrm flipH="1">
              <a:off x="1169430" y="61777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直線コネクタ 115"/>
            <p:cNvCxnSpPr/>
            <p:nvPr/>
          </p:nvCxnSpPr>
          <p:spPr bwMode="auto">
            <a:xfrm flipH="1">
              <a:off x="2169648" y="61777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直線コネクタ 116"/>
            <p:cNvCxnSpPr/>
            <p:nvPr/>
          </p:nvCxnSpPr>
          <p:spPr bwMode="auto">
            <a:xfrm flipH="1">
              <a:off x="2169648" y="6431485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8" name="テキスト ボックス 117"/>
          <p:cNvSpPr txBox="1"/>
          <p:nvPr/>
        </p:nvSpPr>
        <p:spPr>
          <a:xfrm>
            <a:off x="827154" y="602128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806696" y="6021288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Al</a:t>
            </a:r>
            <a:endParaRPr kumimoji="1"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532486" y="600212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764225" y="6010251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1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二等辺三角形 5"/>
          <p:cNvSpPr/>
          <p:nvPr/>
        </p:nvSpPr>
        <p:spPr>
          <a:xfrm rot="5400000" flipH="1" flipV="1">
            <a:off x="5495255" y="-2423644"/>
            <a:ext cx="1223494" cy="607078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48" y="28167"/>
            <a:ext cx="9144000" cy="712279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SOI(Silicon on Insulator)</a:t>
            </a:r>
            <a:r>
              <a:rPr lang="ja-JP" altLang="en-US" sz="3200" b="1" dirty="0" smtClean="0"/>
              <a:t>と極低温でのふるまい</a:t>
            </a:r>
            <a:endParaRPr kumimoji="1" lang="ja-JP" altLang="en-US" sz="3200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24" y="2687451"/>
            <a:ext cx="2263233" cy="12333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24" y="1182086"/>
            <a:ext cx="2275149" cy="13495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0843" y="951236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・・・</a:t>
            </a:r>
            <a:r>
              <a:rPr lang="en-US" altLang="ja-JP" sz="1600" b="1" dirty="0"/>
              <a:t>FET</a:t>
            </a:r>
            <a:r>
              <a:rPr lang="ja-JP" altLang="en-US" sz="1600" b="1" dirty="0"/>
              <a:t>等の素子を絶縁膜上に形成する</a:t>
            </a:r>
            <a:r>
              <a:rPr lang="ja-JP" altLang="en-US" sz="1600" b="1" dirty="0" smtClean="0"/>
              <a:t>技術</a:t>
            </a:r>
            <a:endParaRPr lang="ja-JP" altLang="en-US" sz="16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" y="925994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Silicon on Insulator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1549" y="1383202"/>
            <a:ext cx="589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ja-JP" altLang="en-US" sz="1600" b="1" dirty="0"/>
              <a:t>通常</a:t>
            </a:r>
            <a:r>
              <a:rPr lang="en-US" altLang="ja-JP" sz="1600" b="1" dirty="0"/>
              <a:t>PN</a:t>
            </a:r>
            <a:r>
              <a:rPr lang="ja-JP" altLang="en-US" sz="1600" b="1" dirty="0"/>
              <a:t>接合逆バイアスによる空乏層で素子間を分離するのに対し、絶縁膜により分離されるためクロストークノイズが小さく、集積化に優れている。</a:t>
            </a:r>
            <a:endParaRPr lang="en-US" altLang="ja-JP" sz="1600" b="1" dirty="0"/>
          </a:p>
          <a:p>
            <a:endParaRPr lang="ja-JP" altLang="en-US" sz="1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34320" y="238268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Bulk-CMOS</a:t>
            </a:r>
            <a:endParaRPr lang="ja-JP" altLang="en-US" sz="1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92348" y="379662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SOI-CMOS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1611" y="2290351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極低温での動作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4821" y="2642161"/>
            <a:ext cx="5891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通常，極</a:t>
            </a:r>
            <a:r>
              <a:rPr lang="ja-JP" altLang="en-US" sz="1600" b="1" dirty="0" smtClean="0"/>
              <a:t>低温における</a:t>
            </a:r>
            <a:r>
              <a:rPr lang="en-US" altLang="ja-JP" sz="1600" b="1" dirty="0" smtClean="0"/>
              <a:t>FET</a:t>
            </a:r>
            <a:r>
              <a:rPr lang="ja-JP" altLang="en-US" sz="1600" b="1" dirty="0"/>
              <a:t>はキャリアの移動度が上昇する事により</a:t>
            </a:r>
            <a:r>
              <a:rPr lang="ja-JP" altLang="en-US" sz="1600" b="1" dirty="0" smtClean="0"/>
              <a:t>、</a:t>
            </a:r>
            <a:r>
              <a:rPr lang="en-US" altLang="ja-JP" sz="1600" b="1" dirty="0" smtClean="0"/>
              <a:t>(</a:t>
            </a:r>
            <a:r>
              <a:rPr lang="ja-JP" altLang="en-US" sz="1600" b="1" dirty="0" smtClean="0"/>
              <a:t>チャネル領域の</a:t>
            </a:r>
            <a:r>
              <a:rPr lang="en-US" altLang="ja-JP" sz="1600" b="1" dirty="0" smtClean="0"/>
              <a:t>)</a:t>
            </a:r>
            <a:r>
              <a:rPr lang="ja-JP" altLang="en-US" sz="1600" b="1" dirty="0" smtClean="0"/>
              <a:t>空乏層</a:t>
            </a:r>
            <a:r>
              <a:rPr lang="ja-JP" altLang="en-US" sz="1600" b="1" dirty="0"/>
              <a:t>で電荷が次々と</a:t>
            </a:r>
            <a:r>
              <a:rPr lang="ja-JP" altLang="en-US" sz="1600" b="1" dirty="0" smtClean="0"/>
              <a:t>生成</a:t>
            </a:r>
            <a:endParaRPr lang="en-US" altLang="ja-JP" sz="1600" b="1" dirty="0"/>
          </a:p>
          <a:p>
            <a:r>
              <a:rPr lang="ja-JP" altLang="en-US" sz="1600" b="1" dirty="0"/>
              <a:t>・・・過電流</a:t>
            </a:r>
            <a:r>
              <a:rPr lang="ja-JP" altLang="en-US" sz="1600" b="1" dirty="0" smtClean="0"/>
              <a:t>や発生した電荷が</a:t>
            </a:r>
            <a:r>
              <a:rPr lang="en-US" altLang="ja-JP" sz="1600" b="1" dirty="0" smtClean="0"/>
              <a:t>BODY</a:t>
            </a:r>
            <a:r>
              <a:rPr lang="ja-JP" altLang="en-US" sz="1600" b="1" dirty="0" smtClean="0"/>
              <a:t>領域に帯電することによる閾</a:t>
            </a:r>
            <a:r>
              <a:rPr lang="ja-JP" altLang="en-US" sz="1600" b="1" dirty="0" smtClean="0"/>
              <a:t>電圧の変動</a:t>
            </a:r>
            <a:r>
              <a:rPr lang="ja-JP" altLang="en-US" sz="1600" b="1" dirty="0" smtClean="0"/>
              <a:t>等の誤作動</a:t>
            </a:r>
            <a:r>
              <a:rPr lang="ja-JP" altLang="en-US" sz="1600" b="1" dirty="0"/>
              <a:t>の</a:t>
            </a:r>
            <a:r>
              <a:rPr lang="ja-JP" altLang="en-US" sz="1600" b="1" dirty="0" smtClean="0"/>
              <a:t>原因</a:t>
            </a:r>
            <a:endParaRPr lang="en-US" altLang="ja-JP" sz="16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17048" y="4608014"/>
            <a:ext cx="4547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ja-JP" altLang="en-US" sz="1800" b="1" dirty="0" smtClean="0"/>
              <a:t>チャンネル領域が薄い</a:t>
            </a:r>
            <a:r>
              <a:rPr lang="en-US" altLang="ja-JP" sz="1800" b="1" dirty="0" smtClean="0"/>
              <a:t>(</a:t>
            </a:r>
            <a:r>
              <a:rPr lang="ja-JP" altLang="en-US" sz="1800" b="1" dirty="0" smtClean="0"/>
              <a:t>空乏層</a:t>
            </a:r>
            <a:r>
              <a:rPr lang="ja-JP" altLang="en-US" sz="1800" b="1" dirty="0"/>
              <a:t>領域</a:t>
            </a:r>
            <a:r>
              <a:rPr lang="ja-JP" altLang="en-US" sz="1800" b="1" dirty="0" smtClean="0"/>
              <a:t>の小さい</a:t>
            </a:r>
            <a:r>
              <a:rPr lang="en-US" altLang="ja-JP" sz="1800" b="1" dirty="0" smtClean="0"/>
              <a:t>)FD-SOI</a:t>
            </a:r>
            <a:r>
              <a:rPr lang="ja-JP" altLang="en-US" sz="1800" b="1" dirty="0"/>
              <a:t>プロセスによって形成</a:t>
            </a:r>
            <a:r>
              <a:rPr lang="ja-JP" altLang="en-US" sz="1800" b="1" dirty="0" smtClean="0"/>
              <a:t>された</a:t>
            </a:r>
            <a:r>
              <a:rPr lang="en-US" altLang="ja-JP" sz="1800" b="1" dirty="0" smtClean="0"/>
              <a:t>MOSFET</a:t>
            </a:r>
            <a:r>
              <a:rPr lang="ja-JP" altLang="en-US" sz="1800" b="1" dirty="0" smtClean="0"/>
              <a:t>では</a:t>
            </a:r>
            <a:r>
              <a:rPr lang="ja-JP" altLang="en-US" sz="1800" b="1" dirty="0"/>
              <a:t>上記の</a:t>
            </a:r>
            <a:r>
              <a:rPr lang="ja-JP" altLang="en-US" sz="1800" b="1" dirty="0" smtClean="0"/>
              <a:t>誤作動が抑制</a:t>
            </a:r>
            <a:endParaRPr lang="en-US" altLang="ja-JP" sz="1800" b="1" dirty="0"/>
          </a:p>
          <a:p>
            <a:pPr marL="342900" indent="-342900">
              <a:buClr>
                <a:srgbClr val="66FF66"/>
              </a:buClr>
              <a:buFont typeface="Wingdings" panose="05000000000000000000" pitchFamily="2" charset="2"/>
              <a:buChar char="p"/>
            </a:pPr>
            <a:endParaRPr lang="en-US" altLang="ja-JP" sz="1800" b="1" dirty="0"/>
          </a:p>
          <a:p>
            <a:pPr marL="342900" indent="-342900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ja-JP" altLang="en-US" sz="1800" b="1" dirty="0"/>
              <a:t>また、</a:t>
            </a:r>
            <a:r>
              <a:rPr lang="en-US" altLang="ja-JP" sz="1800" b="1" dirty="0"/>
              <a:t>source-tie type</a:t>
            </a:r>
            <a:r>
              <a:rPr lang="ja-JP" altLang="en-US" sz="1800" b="1" dirty="0"/>
              <a:t>を用いる事で、空乏層内で発生した電荷が</a:t>
            </a:r>
            <a:r>
              <a:rPr lang="en-US" altLang="ja-JP" sz="1800" b="1" dirty="0"/>
              <a:t>Body</a:t>
            </a:r>
            <a:r>
              <a:rPr lang="ja-JP" altLang="en-US" sz="1800" b="1" dirty="0"/>
              <a:t>に帯電することを</a:t>
            </a:r>
            <a:r>
              <a:rPr lang="ja-JP" altLang="en-US" sz="1800" b="1" dirty="0" smtClean="0"/>
              <a:t>ふせぐ</a:t>
            </a:r>
            <a:endParaRPr lang="en-US" altLang="ja-JP" sz="1800" b="1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49" y="4520758"/>
            <a:ext cx="1939328" cy="150782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" y="4444470"/>
            <a:ext cx="2364254" cy="158411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67652" y="398129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FD-SOI</a:t>
            </a:r>
            <a:endParaRPr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99310" y="396364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PD-SOI</a:t>
            </a:r>
            <a:endParaRPr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55783" y="4173393"/>
            <a:ext cx="346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FD-SOI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プロセスでは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7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温度</a:t>
            </a:r>
            <a:r>
              <a:rPr lang="ja-JP" altLang="en-US" sz="3600" dirty="0" smtClean="0"/>
              <a:t>依存性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100mK</a:t>
            </a:r>
            <a:r>
              <a:rPr kumimoji="1" lang="ja-JP" altLang="en-US" sz="2400" dirty="0" err="1" smtClean="0"/>
              <a:t>まで</a:t>
            </a:r>
            <a:r>
              <a:rPr kumimoji="1" lang="ja-JP" altLang="en-US" sz="2400" dirty="0" smtClean="0"/>
              <a:t>動作を確認</a:t>
            </a:r>
            <a:endParaRPr kumimoji="1" lang="en-US" altLang="ja-JP" sz="2400" dirty="0" smtClean="0"/>
          </a:p>
          <a:p>
            <a:pPr lvl="1"/>
            <a:r>
              <a:rPr kumimoji="1" lang="en-US" altLang="ja-JP" sz="2000" dirty="0" err="1" smtClean="0"/>
              <a:t>LHe</a:t>
            </a:r>
            <a:r>
              <a:rPr kumimoji="1" lang="ja-JP" altLang="en-US" sz="2000" dirty="0" smtClean="0"/>
              <a:t>以下は，ほぼ変化なし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pic>
        <p:nvPicPr>
          <p:cNvPr id="5" name="Picture 2" descr="Vd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6"/>
          <a:stretch>
            <a:fillRect/>
          </a:stretch>
        </p:blipFill>
        <p:spPr bwMode="auto">
          <a:xfrm>
            <a:off x="2611403" y="1916832"/>
            <a:ext cx="4464496" cy="417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0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eutrino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19433" y="1387774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kumimoji="1"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has 3 mass generations </a:t>
                </a: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1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2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, 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3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) </a:t>
                </a:r>
                <a:endPara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flavor states (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e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, 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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) are not  mass </a:t>
                </a:r>
                <a:r>
                  <a:rPr lang="en-US" altLang="ja-JP" sz="2400" dirty="0" err="1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eigenstates</a:t>
                </a:r>
                <a:endParaRPr lang="en-US" altLang="ja-JP" sz="24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can decay through the loop diagram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3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→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1,2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+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𝛾</m:t>
                    </m:r>
                  </m:oMath>
                </a14:m>
                <a:endParaRPr kumimoji="1" lang="en-US" altLang="ja-JP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57150" indent="0">
                  <a:buNone/>
                </a:pPr>
                <a:endParaRPr lang="en-US" altLang="ja-JP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57150" indent="0">
                  <a:buNone/>
                </a:pPr>
                <a:endParaRPr kumimoji="1" lang="en-US" altLang="ja-JP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r>
                  <a:rPr lang="en-US" altLang="ja-JP" sz="2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</a:t>
                </a:r>
                <a:r>
                  <a:rPr lang="en-US" altLang="ja-JP" sz="2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eutrino lifetime is very long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kumimoji="1" lang="en-US" altLang="ja-JP" sz="28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Cosmic neutrino background (C</a:t>
                </a:r>
                <a:r>
                  <a:rPr kumimoji="1" lang="en-US" altLang="ja-JP" sz="28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B</a:t>
                </a:r>
                <a:r>
                  <a:rPr kumimoji="1" lang="en-US" altLang="ja-JP" sz="28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is the best neutrino source for neutrino decay search</a:t>
                </a:r>
                <a:endParaRPr kumimoji="1" lang="ja-JP" altLang="en-US" sz="2800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433" y="1387774"/>
                <a:ext cx="8229600" cy="4525963"/>
              </a:xfrm>
              <a:blipFill rotWithShape="1">
                <a:blip r:embed="rId2"/>
                <a:stretch>
                  <a:fillRect l="-963" t="-1482" b="-31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968342" y="3247829"/>
            <a:ext cx="2384443" cy="1619849"/>
            <a:chOff x="1316887" y="4534031"/>
            <a:chExt cx="1716456" cy="1166058"/>
          </a:xfrm>
        </p:grpSpPr>
        <p:sp>
          <p:nvSpPr>
            <p:cNvPr id="8" name="Freeform 82"/>
            <p:cNvSpPr>
              <a:spLocks/>
            </p:cNvSpPr>
            <p:nvPr/>
          </p:nvSpPr>
          <p:spPr bwMode="auto">
            <a:xfrm>
              <a:off x="1316887" y="5057619"/>
              <a:ext cx="705926" cy="128772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" name="フリーフォーム 8"/>
            <p:cNvSpPr/>
            <p:nvPr/>
          </p:nvSpPr>
          <p:spPr bwMode="auto">
            <a:xfrm rot="16200000">
              <a:off x="1821039" y="5020353"/>
              <a:ext cx="629339" cy="286487"/>
            </a:xfrm>
            <a:custGeom>
              <a:avLst/>
              <a:gdLst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5052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2004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0932 w 4111216"/>
                <a:gd name="connsiteY0" fmla="*/ 1676400 h 1676400"/>
                <a:gd name="connsiteX1" fmla="*/ 5652 w 4111216"/>
                <a:gd name="connsiteY1" fmla="*/ 1249680 h 1676400"/>
                <a:gd name="connsiteX2" fmla="*/ 584772 w 4111216"/>
                <a:gd name="connsiteY2" fmla="*/ 1234440 h 1676400"/>
                <a:gd name="connsiteX3" fmla="*/ 386652 w 4111216"/>
                <a:gd name="connsiteY3" fmla="*/ 701040 h 1676400"/>
                <a:gd name="connsiteX4" fmla="*/ 935292 w 4111216"/>
                <a:gd name="connsiteY4" fmla="*/ 899160 h 1676400"/>
                <a:gd name="connsiteX5" fmla="*/ 843852 w 4111216"/>
                <a:gd name="connsiteY5" fmla="*/ 320040 h 1676400"/>
                <a:gd name="connsiteX6" fmla="*/ 1392492 w 4111216"/>
                <a:gd name="connsiteY6" fmla="*/ 624840 h 1676400"/>
                <a:gd name="connsiteX7" fmla="*/ 1468692 w 4111216"/>
                <a:gd name="connsiteY7" fmla="*/ 91440 h 1676400"/>
                <a:gd name="connsiteX8" fmla="*/ 1803972 w 4111216"/>
                <a:gd name="connsiteY8" fmla="*/ 533400 h 1676400"/>
                <a:gd name="connsiteX9" fmla="*/ 2017332 w 4111216"/>
                <a:gd name="connsiteY9" fmla="*/ 0 h 1676400"/>
                <a:gd name="connsiteX10" fmla="*/ 2352612 w 4111216"/>
                <a:gd name="connsiteY10" fmla="*/ 533400 h 1676400"/>
                <a:gd name="connsiteX11" fmla="*/ 2703132 w 4111216"/>
                <a:gd name="connsiteY11" fmla="*/ 76200 h 1676400"/>
                <a:gd name="connsiteX12" fmla="*/ 2779332 w 4111216"/>
                <a:gd name="connsiteY12" fmla="*/ 640080 h 1676400"/>
                <a:gd name="connsiteX13" fmla="*/ 3251772 w 4111216"/>
                <a:gd name="connsiteY13" fmla="*/ 320040 h 1676400"/>
                <a:gd name="connsiteX14" fmla="*/ 3221292 w 4111216"/>
                <a:gd name="connsiteY14" fmla="*/ 899160 h 1676400"/>
                <a:gd name="connsiteX15" fmla="*/ 3769932 w 4111216"/>
                <a:gd name="connsiteY15" fmla="*/ 685800 h 1676400"/>
                <a:gd name="connsiteX16" fmla="*/ 3556572 w 4111216"/>
                <a:gd name="connsiteY16" fmla="*/ 1219200 h 1676400"/>
                <a:gd name="connsiteX17" fmla="*/ 4105212 w 4111216"/>
                <a:gd name="connsiteY17" fmla="*/ 1127760 h 1676400"/>
                <a:gd name="connsiteX18" fmla="*/ 3800412 w 4111216"/>
                <a:gd name="connsiteY18" fmla="*/ 163068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1216" h="1676400">
                  <a:moveTo>
                    <a:pt x="340932" y="1676400"/>
                  </a:moveTo>
                  <a:cubicBezTo>
                    <a:pt x="150432" y="1499870"/>
                    <a:pt x="-34988" y="1323340"/>
                    <a:pt x="5652" y="1249680"/>
                  </a:cubicBezTo>
                  <a:cubicBezTo>
                    <a:pt x="46292" y="1176020"/>
                    <a:pt x="521272" y="1325880"/>
                    <a:pt x="584772" y="1234440"/>
                  </a:cubicBezTo>
                  <a:cubicBezTo>
                    <a:pt x="648272" y="1143000"/>
                    <a:pt x="328232" y="756920"/>
                    <a:pt x="386652" y="701040"/>
                  </a:cubicBezTo>
                  <a:cubicBezTo>
                    <a:pt x="445072" y="645160"/>
                    <a:pt x="859092" y="962660"/>
                    <a:pt x="935292" y="899160"/>
                  </a:cubicBezTo>
                  <a:cubicBezTo>
                    <a:pt x="1011492" y="835660"/>
                    <a:pt x="767652" y="365760"/>
                    <a:pt x="843852" y="320040"/>
                  </a:cubicBezTo>
                  <a:cubicBezTo>
                    <a:pt x="920052" y="274320"/>
                    <a:pt x="1288352" y="662940"/>
                    <a:pt x="1392492" y="624840"/>
                  </a:cubicBezTo>
                  <a:cubicBezTo>
                    <a:pt x="1496632" y="586740"/>
                    <a:pt x="1400112" y="106680"/>
                    <a:pt x="1468692" y="91440"/>
                  </a:cubicBezTo>
                  <a:cubicBezTo>
                    <a:pt x="1537272" y="76200"/>
                    <a:pt x="1712532" y="548640"/>
                    <a:pt x="1803972" y="533400"/>
                  </a:cubicBezTo>
                  <a:cubicBezTo>
                    <a:pt x="1895412" y="518160"/>
                    <a:pt x="1925892" y="0"/>
                    <a:pt x="2017332" y="0"/>
                  </a:cubicBezTo>
                  <a:cubicBezTo>
                    <a:pt x="2108772" y="0"/>
                    <a:pt x="2238312" y="520700"/>
                    <a:pt x="2352612" y="533400"/>
                  </a:cubicBezTo>
                  <a:cubicBezTo>
                    <a:pt x="2466912" y="546100"/>
                    <a:pt x="2632012" y="58420"/>
                    <a:pt x="2703132" y="76200"/>
                  </a:cubicBezTo>
                  <a:cubicBezTo>
                    <a:pt x="2774252" y="93980"/>
                    <a:pt x="2687892" y="599440"/>
                    <a:pt x="2779332" y="640080"/>
                  </a:cubicBezTo>
                  <a:cubicBezTo>
                    <a:pt x="2870772" y="680720"/>
                    <a:pt x="3178112" y="276860"/>
                    <a:pt x="3251772" y="320040"/>
                  </a:cubicBezTo>
                  <a:cubicBezTo>
                    <a:pt x="3325432" y="363220"/>
                    <a:pt x="3134932" y="838200"/>
                    <a:pt x="3221292" y="899160"/>
                  </a:cubicBezTo>
                  <a:cubicBezTo>
                    <a:pt x="3307652" y="960120"/>
                    <a:pt x="3714052" y="632460"/>
                    <a:pt x="3769932" y="685800"/>
                  </a:cubicBezTo>
                  <a:cubicBezTo>
                    <a:pt x="3825812" y="739140"/>
                    <a:pt x="3500692" y="1145540"/>
                    <a:pt x="3556572" y="1219200"/>
                  </a:cubicBezTo>
                  <a:cubicBezTo>
                    <a:pt x="3612452" y="1292860"/>
                    <a:pt x="4064572" y="1059180"/>
                    <a:pt x="4105212" y="1127760"/>
                  </a:cubicBezTo>
                  <a:cubicBezTo>
                    <a:pt x="4145852" y="1196340"/>
                    <a:pt x="3973132" y="1413510"/>
                    <a:pt x="3800412" y="163068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698155" y="5272368"/>
                  <a:ext cx="412784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155" y="5272368"/>
                  <a:ext cx="412784" cy="332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484690" y="5312100"/>
                  <a:ext cx="405492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690" y="5312100"/>
                  <a:ext cx="405492" cy="332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6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1573115" y="4733387"/>
                  <a:ext cx="306022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sz="2400" b="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115" y="4733387"/>
                  <a:ext cx="306022" cy="332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21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ine 4"/>
            <p:cNvSpPr>
              <a:spLocks noChangeShapeType="1"/>
            </p:cNvSpPr>
            <p:nvPr/>
          </p:nvSpPr>
          <p:spPr bwMode="auto">
            <a:xfrm rot="12740918" flipV="1">
              <a:off x="2497722" y="5695051"/>
              <a:ext cx="335738" cy="5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 rot="12740918">
              <a:off x="2355957" y="5656091"/>
              <a:ext cx="491724" cy="2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 rot="19002571" flipV="1">
              <a:off x="2188515" y="4673563"/>
              <a:ext cx="639065" cy="5846"/>
              <a:chOff x="1392" y="-19990"/>
              <a:chExt cx="1584" cy="21478"/>
            </a:xfrm>
          </p:grpSpPr>
          <p:sp>
            <p:nvSpPr>
              <p:cNvPr id="25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6" name="Line 3"/>
              <p:cNvSpPr>
                <a:spLocks noChangeShapeType="1"/>
              </p:cNvSpPr>
              <p:nvPr/>
            </p:nvSpPr>
            <p:spPr bwMode="auto">
              <a:xfrm flipV="1">
                <a:off x="1392" y="-19990"/>
                <a:ext cx="807" cy="214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16" name="Line 4"/>
            <p:cNvSpPr>
              <a:spLocks noChangeShapeType="1"/>
            </p:cNvSpPr>
            <p:nvPr/>
          </p:nvSpPr>
          <p:spPr bwMode="auto">
            <a:xfrm rot="16200000">
              <a:off x="2002544" y="5174899"/>
              <a:ext cx="5420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249756" y="4902942"/>
                  <a:ext cx="699836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9756" y="4902942"/>
                  <a:ext cx="699836" cy="332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21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506043" y="4534031"/>
                  <a:ext cx="527300" cy="34401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6043" y="4534031"/>
                  <a:ext cx="527300" cy="34401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4"/>
            <p:cNvSpPr>
              <a:spLocks noChangeShapeType="1"/>
            </p:cNvSpPr>
            <p:nvPr/>
          </p:nvSpPr>
          <p:spPr bwMode="auto">
            <a:xfrm rot="12740918">
              <a:off x="2242645" y="5520355"/>
              <a:ext cx="304358" cy="87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9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9976" y="135990"/>
                <a:ext cx="8229600" cy="70609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Cosmic neutrino background (C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36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B)</a:t>
                </a:r>
                <a:endParaRPr kumimoji="1" lang="ja-JP" altLang="en-US" sz="36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9976" y="135990"/>
                <a:ext cx="8229600" cy="706090"/>
              </a:xfrm>
              <a:blipFill rotWithShape="1">
                <a:blip r:embed="rId2"/>
                <a:stretch>
                  <a:fillRect t="-7759" b="-28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fld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7501" y="1096191"/>
            <a:ext cx="6075332" cy="3806463"/>
            <a:chOff x="12961342" y="7056761"/>
            <a:chExt cx="7965847" cy="4764139"/>
          </a:xfrm>
        </p:grpSpPr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1342" y="7056761"/>
              <a:ext cx="5472112" cy="455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16676752" y="7991798"/>
              <a:ext cx="1949512" cy="345703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289072" y="8164649"/>
                  <a:ext cx="2638117" cy="1494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2800" b="1" dirty="0" smtClean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CMB</a:t>
                  </a:r>
                  <a:endParaRPr lang="ja-JP" altLang="en-US" sz="20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=411/</m:t>
                        </m:r>
                        <m:sSup>
                          <m:sSupPr>
                            <m:ctrlPr>
                              <a:rPr lang="en-US" altLang="ja-JP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=2.73 </m:t>
                        </m:r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oMath>
                    </m:oMathPara>
                  </a14:m>
                  <a:endPara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89072" y="8164649"/>
                  <a:ext cx="2638117" cy="149437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102" b="-102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15" descr="新規ビットマップ イメー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6263" y="7076715"/>
              <a:ext cx="1963737" cy="113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18818739" y="10294265"/>
              <a:ext cx="242215" cy="500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ja-JP" altLang="en-US" sz="200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 rot="20141907">
                  <a:off x="14972517" y="7577595"/>
                  <a:ext cx="1794369" cy="500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𝑘𝑇</m:t>
                        </m:r>
                        <m:r>
                          <a:rPr kumimoji="1" lang="en-US" altLang="ja-JP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~1</m:t>
                        </m:r>
                        <m:r>
                          <m:rPr>
                            <m:sty m:val="p"/>
                          </m:rPr>
                          <a:rPr kumimoji="1" lang="en-US" altLang="ja-JP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FF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41907">
                  <a:off x="14972517" y="7577595"/>
                  <a:ext cx="1794369" cy="50077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15869701" y="9940747"/>
              <a:ext cx="396183" cy="1880153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90381" y="5353946"/>
                <a:ext cx="4841659" cy="1002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en-US" altLang="ja-JP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ja-JP" sz="240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110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81" y="5353946"/>
                <a:ext cx="4841659" cy="10029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/>
          <p:cNvSpPr/>
          <p:nvPr/>
        </p:nvSpPr>
        <p:spPr>
          <a:xfrm>
            <a:off x="1540841" y="1717988"/>
            <a:ext cx="864736" cy="2010929"/>
          </a:xfrm>
          <a:prstGeom prst="arc">
            <a:avLst>
              <a:gd name="adj1" fmla="val 17258220"/>
              <a:gd name="adj2" fmla="val 4416483"/>
            </a:avLst>
          </a:prstGeom>
          <a:ln w="50800" cmpd="sng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円弧 15"/>
          <p:cNvSpPr/>
          <p:nvPr/>
        </p:nvSpPr>
        <p:spPr>
          <a:xfrm>
            <a:off x="1718211" y="1365802"/>
            <a:ext cx="1222935" cy="2706778"/>
          </a:xfrm>
          <a:prstGeom prst="arc">
            <a:avLst>
              <a:gd name="adj1" fmla="val 17427132"/>
              <a:gd name="adj2" fmla="val 4232032"/>
            </a:avLst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72" y="908720"/>
            <a:ext cx="3218328" cy="45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565832" y="1297752"/>
            <a:ext cx="1224136" cy="47746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17805" y="4902655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ja-JP" sz="2800" b="1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</a:t>
            </a:r>
            <a:r>
              <a:rPr lang="en-US" altLang="ja-JP" sz="2800" b="1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 (~1s after big bang)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5083053" y="5349889"/>
                <a:ext cx="3168355" cy="996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ja-JP" sz="2400">
                          <a:solidFill>
                            <a:srgbClr val="0070C0"/>
                          </a:solidFill>
                          <a:latin typeface="Cambria Math"/>
                        </a:rPr>
                        <m:t>=1.95</m:t>
                      </m:r>
                      <m:r>
                        <m:rPr>
                          <m:sty m:val="p"/>
                        </m:rPr>
                        <a:rPr lang="en-US" altLang="ja-JP" sz="2400" smtClean="0">
                          <a:solidFill>
                            <a:srgbClr val="0070C0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3053" y="5349889"/>
                <a:ext cx="3168355" cy="9964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5083053" y="6346316"/>
                <a:ext cx="239831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0.5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meV</m:t>
                      </m:r>
                      <m: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3053" y="6346316"/>
                <a:ext cx="239831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4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/>
          <p:cNvSpPr/>
          <p:nvPr/>
        </p:nvSpPr>
        <p:spPr>
          <a:xfrm>
            <a:off x="4427980" y="4656433"/>
            <a:ext cx="2021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Not yet observed experimentally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82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322" y="116632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Motivation of </a:t>
            </a:r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</a:t>
            </a:r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-decay search in C</a:t>
            </a:r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B</a:t>
            </a:r>
            <a:endParaRPr kumimoji="1"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0" y="836712"/>
                <a:ext cx="8992729" cy="33038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Search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in cosmic neutrino background (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</a:t>
                </a:r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</a:t>
                </a:r>
              </a:p>
              <a:p>
                <a:pPr lvl="1"/>
                <a:r>
                  <a: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Direct detection of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</a:t>
                </a:r>
              </a:p>
              <a:p>
                <a:pPr lvl="1"/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Direct detection of transition magnetic dipole moment of neutrino</a:t>
                </a:r>
                <a:endParaRPr lang="en-US" altLang="ja-JP" sz="2000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r>
                  <a: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Direct measurement of neutrino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ja-JP" alt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ja-JP" alt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1,2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endParaRPr lang="en-US" altLang="ja-JP" sz="2000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Aiming at </a:t>
                </a:r>
                <a:r>
                  <a:rPr lang="en-US" altLang="ja-JP" sz="2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sensitivity of detecting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decay for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Ο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</a:rPr>
                              <m:t>17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yr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</a:p>
              <a:p>
                <a:pPr lvl="1"/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SM expectation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𝜏</m:t>
                        </m:r>
                        <m:r>
                          <a:rPr lang="en-US" altLang="ja-JP" sz="2000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Ο</m:t>
                        </m:r>
                        <m:r>
                          <a:rPr lang="en-US" altLang="ja-JP" sz="2000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43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</a:rPr>
                      <m:t>𝑠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Current experimental lower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𝜏</m:t>
                        </m:r>
                        <m:r>
                          <a:rPr lang="en-US" altLang="ja-JP" sz="2000" i="1">
                            <a:latin typeface="Cambria Math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Ο</m:t>
                        </m:r>
                        <m:r>
                          <a:rPr lang="en-US" altLang="ja-JP" sz="2000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</a:rPr>
                      <m:t>𝑠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15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15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S.Kim</a:t>
                </a:r>
                <a:r>
                  <a:rPr lang="en-US" altLang="ja-JP" sz="15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et </a:t>
                </a:r>
                <a:r>
                  <a:rPr lang="en-US" altLang="ja-JP" sz="15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al.,</a:t>
                </a:r>
                <a:r>
                  <a:rPr lang="en-US" altLang="ja-JP" sz="15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JPSJ</a:t>
                </a:r>
                <a:r>
                  <a:rPr lang="en-US" altLang="ja-JP" sz="15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15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81 (2012) 024101</a:t>
                </a:r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L-R symmetric model 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(for Dirac neutrino) predicts down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𝜏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Ο</m:t>
                        </m:r>
                        <m:r>
                          <a:rPr lang="en-US" altLang="ja-JP" sz="2000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17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</a:rPr>
                      <m:t>𝑠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𝑊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𝑊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mixing angle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𝜁</m:t>
                    </m:r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&lt;0.02</m:t>
                    </m:r>
                  </m:oMath>
                </a14:m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6712"/>
                <a:ext cx="8992729" cy="3303860"/>
              </a:xfrm>
              <a:blipFill rotWithShape="1">
                <a:blip r:embed="rId3"/>
                <a:stretch>
                  <a:fillRect l="-746" t="-1107" b="-1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/>
          <p:cNvSpPr/>
          <p:nvPr/>
        </p:nvSpPr>
        <p:spPr>
          <a:xfrm>
            <a:off x="4845717" y="4351901"/>
            <a:ext cx="2970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sz="1600" b="1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en-US" altLang="ja-JP" sz="1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S: </a:t>
            </a:r>
            <a:r>
              <a:rPr lang="en-US" altLang="ja-JP" sz="16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SU(2)</a:t>
            </a:r>
            <a:r>
              <a:rPr lang="en-US" altLang="ja-JP" sz="1600" b="1" baseline="-25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ja-JP" altLang="en-US" sz="1600" b="1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ｘ</a:t>
            </a:r>
            <a:r>
              <a:rPr lang="en-US" altLang="ja-JP" sz="1600" b="1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SU(2)</a:t>
            </a:r>
            <a:r>
              <a:rPr lang="en-US" altLang="ja-JP" sz="1600" b="1" baseline="-25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ja-JP" altLang="en-US" sz="1600" b="1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ｘ</a:t>
            </a:r>
            <a:r>
              <a:rPr lang="en-US" altLang="ja-JP" sz="1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U(1)</a:t>
            </a:r>
            <a:r>
              <a:rPr lang="en-US" altLang="ja-JP" sz="16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B-L</a:t>
            </a:r>
            <a:endParaRPr lang="ja-JP" altLang="en-US" sz="1600" b="1" baseline="-25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</a:t>
            </a:fld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332902" y="4741408"/>
            <a:ext cx="2010536" cy="1369608"/>
            <a:chOff x="1316887" y="4557275"/>
            <a:chExt cx="2010536" cy="1369608"/>
          </a:xfrm>
        </p:grpSpPr>
        <p:sp>
          <p:nvSpPr>
            <p:cNvPr id="48" name="Freeform 82"/>
            <p:cNvSpPr>
              <a:spLocks/>
            </p:cNvSpPr>
            <p:nvPr/>
          </p:nvSpPr>
          <p:spPr bwMode="auto">
            <a:xfrm>
              <a:off x="1316887" y="5057619"/>
              <a:ext cx="705926" cy="128772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49" name="フリーフォーム 48"/>
            <p:cNvSpPr/>
            <p:nvPr/>
          </p:nvSpPr>
          <p:spPr bwMode="auto">
            <a:xfrm rot="16200000">
              <a:off x="1821039" y="5020353"/>
              <a:ext cx="629339" cy="286487"/>
            </a:xfrm>
            <a:custGeom>
              <a:avLst/>
              <a:gdLst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5052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2004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0932 w 4111216"/>
                <a:gd name="connsiteY0" fmla="*/ 1676400 h 1676400"/>
                <a:gd name="connsiteX1" fmla="*/ 5652 w 4111216"/>
                <a:gd name="connsiteY1" fmla="*/ 1249680 h 1676400"/>
                <a:gd name="connsiteX2" fmla="*/ 584772 w 4111216"/>
                <a:gd name="connsiteY2" fmla="*/ 1234440 h 1676400"/>
                <a:gd name="connsiteX3" fmla="*/ 386652 w 4111216"/>
                <a:gd name="connsiteY3" fmla="*/ 701040 h 1676400"/>
                <a:gd name="connsiteX4" fmla="*/ 935292 w 4111216"/>
                <a:gd name="connsiteY4" fmla="*/ 899160 h 1676400"/>
                <a:gd name="connsiteX5" fmla="*/ 843852 w 4111216"/>
                <a:gd name="connsiteY5" fmla="*/ 320040 h 1676400"/>
                <a:gd name="connsiteX6" fmla="*/ 1392492 w 4111216"/>
                <a:gd name="connsiteY6" fmla="*/ 624840 h 1676400"/>
                <a:gd name="connsiteX7" fmla="*/ 1468692 w 4111216"/>
                <a:gd name="connsiteY7" fmla="*/ 91440 h 1676400"/>
                <a:gd name="connsiteX8" fmla="*/ 1803972 w 4111216"/>
                <a:gd name="connsiteY8" fmla="*/ 533400 h 1676400"/>
                <a:gd name="connsiteX9" fmla="*/ 2017332 w 4111216"/>
                <a:gd name="connsiteY9" fmla="*/ 0 h 1676400"/>
                <a:gd name="connsiteX10" fmla="*/ 2352612 w 4111216"/>
                <a:gd name="connsiteY10" fmla="*/ 533400 h 1676400"/>
                <a:gd name="connsiteX11" fmla="*/ 2703132 w 4111216"/>
                <a:gd name="connsiteY11" fmla="*/ 76200 h 1676400"/>
                <a:gd name="connsiteX12" fmla="*/ 2779332 w 4111216"/>
                <a:gd name="connsiteY12" fmla="*/ 640080 h 1676400"/>
                <a:gd name="connsiteX13" fmla="*/ 3251772 w 4111216"/>
                <a:gd name="connsiteY13" fmla="*/ 320040 h 1676400"/>
                <a:gd name="connsiteX14" fmla="*/ 3221292 w 4111216"/>
                <a:gd name="connsiteY14" fmla="*/ 899160 h 1676400"/>
                <a:gd name="connsiteX15" fmla="*/ 3769932 w 4111216"/>
                <a:gd name="connsiteY15" fmla="*/ 685800 h 1676400"/>
                <a:gd name="connsiteX16" fmla="*/ 3556572 w 4111216"/>
                <a:gd name="connsiteY16" fmla="*/ 1219200 h 1676400"/>
                <a:gd name="connsiteX17" fmla="*/ 4105212 w 4111216"/>
                <a:gd name="connsiteY17" fmla="*/ 1127760 h 1676400"/>
                <a:gd name="connsiteX18" fmla="*/ 3800412 w 4111216"/>
                <a:gd name="connsiteY18" fmla="*/ 163068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1216" h="1676400">
                  <a:moveTo>
                    <a:pt x="340932" y="1676400"/>
                  </a:moveTo>
                  <a:cubicBezTo>
                    <a:pt x="150432" y="1499870"/>
                    <a:pt x="-34988" y="1323340"/>
                    <a:pt x="5652" y="1249680"/>
                  </a:cubicBezTo>
                  <a:cubicBezTo>
                    <a:pt x="46292" y="1176020"/>
                    <a:pt x="521272" y="1325880"/>
                    <a:pt x="584772" y="1234440"/>
                  </a:cubicBezTo>
                  <a:cubicBezTo>
                    <a:pt x="648272" y="1143000"/>
                    <a:pt x="328232" y="756920"/>
                    <a:pt x="386652" y="701040"/>
                  </a:cubicBezTo>
                  <a:cubicBezTo>
                    <a:pt x="445072" y="645160"/>
                    <a:pt x="859092" y="962660"/>
                    <a:pt x="935292" y="899160"/>
                  </a:cubicBezTo>
                  <a:cubicBezTo>
                    <a:pt x="1011492" y="835660"/>
                    <a:pt x="767652" y="365760"/>
                    <a:pt x="843852" y="320040"/>
                  </a:cubicBezTo>
                  <a:cubicBezTo>
                    <a:pt x="920052" y="274320"/>
                    <a:pt x="1288352" y="662940"/>
                    <a:pt x="1392492" y="624840"/>
                  </a:cubicBezTo>
                  <a:cubicBezTo>
                    <a:pt x="1496632" y="586740"/>
                    <a:pt x="1400112" y="106680"/>
                    <a:pt x="1468692" y="91440"/>
                  </a:cubicBezTo>
                  <a:cubicBezTo>
                    <a:pt x="1537272" y="76200"/>
                    <a:pt x="1712532" y="548640"/>
                    <a:pt x="1803972" y="533400"/>
                  </a:cubicBezTo>
                  <a:cubicBezTo>
                    <a:pt x="1895412" y="518160"/>
                    <a:pt x="1925892" y="0"/>
                    <a:pt x="2017332" y="0"/>
                  </a:cubicBezTo>
                  <a:cubicBezTo>
                    <a:pt x="2108772" y="0"/>
                    <a:pt x="2238312" y="520700"/>
                    <a:pt x="2352612" y="533400"/>
                  </a:cubicBezTo>
                  <a:cubicBezTo>
                    <a:pt x="2466912" y="546100"/>
                    <a:pt x="2632012" y="58420"/>
                    <a:pt x="2703132" y="76200"/>
                  </a:cubicBezTo>
                  <a:cubicBezTo>
                    <a:pt x="2774252" y="93980"/>
                    <a:pt x="2687892" y="599440"/>
                    <a:pt x="2779332" y="640080"/>
                  </a:cubicBezTo>
                  <a:cubicBezTo>
                    <a:pt x="2870772" y="680720"/>
                    <a:pt x="3178112" y="276860"/>
                    <a:pt x="3251772" y="320040"/>
                  </a:cubicBezTo>
                  <a:cubicBezTo>
                    <a:pt x="3325432" y="363220"/>
                    <a:pt x="3134932" y="838200"/>
                    <a:pt x="3221292" y="899160"/>
                  </a:cubicBezTo>
                  <a:cubicBezTo>
                    <a:pt x="3307652" y="960120"/>
                    <a:pt x="3714052" y="632460"/>
                    <a:pt x="3769932" y="685800"/>
                  </a:cubicBezTo>
                  <a:cubicBezTo>
                    <a:pt x="3825812" y="739140"/>
                    <a:pt x="3500692" y="1145540"/>
                    <a:pt x="3556572" y="1219200"/>
                  </a:cubicBezTo>
                  <a:cubicBezTo>
                    <a:pt x="3612452" y="1292860"/>
                    <a:pt x="4064572" y="1059180"/>
                    <a:pt x="4105212" y="1127760"/>
                  </a:cubicBezTo>
                  <a:cubicBezTo>
                    <a:pt x="4145852" y="1196340"/>
                    <a:pt x="3973132" y="1413510"/>
                    <a:pt x="3800412" y="163068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1698155" y="5272368"/>
                  <a:ext cx="5431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155" y="5272368"/>
                  <a:ext cx="53194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2236268" y="5169517"/>
                  <a:ext cx="56451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268" y="5169517"/>
                  <a:ext cx="5645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1573115" y="4733387"/>
                  <a:ext cx="365805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1800" b="0" i="1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sz="1800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115" y="4733387"/>
                  <a:ext cx="3545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000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Line 4"/>
            <p:cNvSpPr>
              <a:spLocks noChangeShapeType="1"/>
            </p:cNvSpPr>
            <p:nvPr/>
          </p:nvSpPr>
          <p:spPr bwMode="auto">
            <a:xfrm rot="12740918" flipV="1">
              <a:off x="2497722" y="5695051"/>
              <a:ext cx="335738" cy="5038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4" name="Line 3"/>
            <p:cNvSpPr>
              <a:spLocks noChangeShapeType="1"/>
            </p:cNvSpPr>
            <p:nvPr/>
          </p:nvSpPr>
          <p:spPr bwMode="auto">
            <a:xfrm rot="12740918" flipV="1">
              <a:off x="2567790" y="5720187"/>
              <a:ext cx="259906" cy="4807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55" name="Group 5"/>
            <p:cNvGrpSpPr>
              <a:grpSpLocks/>
            </p:cNvGrpSpPr>
            <p:nvPr/>
          </p:nvGrpSpPr>
          <p:grpSpPr bwMode="auto">
            <a:xfrm rot="19002571" flipV="1">
              <a:off x="2188515" y="4673563"/>
              <a:ext cx="639065" cy="5846"/>
              <a:chOff x="1392" y="-19990"/>
              <a:chExt cx="1584" cy="21478"/>
            </a:xfrm>
          </p:grpSpPr>
          <p:sp>
            <p:nvSpPr>
              <p:cNvPr id="65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8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66" name="Line 3"/>
              <p:cNvSpPr>
                <a:spLocks noChangeShapeType="1"/>
              </p:cNvSpPr>
              <p:nvPr/>
            </p:nvSpPr>
            <p:spPr bwMode="auto">
              <a:xfrm flipV="1">
                <a:off x="1392" y="-19990"/>
                <a:ext cx="807" cy="214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8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56" name="Line 4"/>
            <p:cNvSpPr>
              <a:spLocks noChangeShapeType="1"/>
            </p:cNvSpPr>
            <p:nvPr/>
          </p:nvSpPr>
          <p:spPr bwMode="auto">
            <a:xfrm rot="16200000">
              <a:off x="2002544" y="5174899"/>
              <a:ext cx="54201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2249756" y="4902942"/>
                  <a:ext cx="1077667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9756" y="4902942"/>
                  <a:ext cx="107766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918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2444195" y="4557275"/>
                  <a:ext cx="692241" cy="38151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1,2</m:t>
                            </m:r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195" y="4557275"/>
                  <a:ext cx="692241" cy="38151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2581408" y="5353042"/>
                  <a:ext cx="584326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408" y="5353042"/>
                  <a:ext cx="58432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4"/>
            <p:cNvSpPr>
              <a:spLocks noChangeShapeType="1"/>
            </p:cNvSpPr>
            <p:nvPr/>
          </p:nvSpPr>
          <p:spPr bwMode="auto">
            <a:xfrm rot="12740918">
              <a:off x="2242645" y="5520355"/>
              <a:ext cx="304358" cy="87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61" name="グループ化 60"/>
            <p:cNvGrpSpPr/>
            <p:nvPr/>
          </p:nvGrpSpPr>
          <p:grpSpPr>
            <a:xfrm rot="21030663">
              <a:off x="2467327" y="5550693"/>
              <a:ext cx="110674" cy="115944"/>
              <a:chOff x="10911491" y="2464014"/>
              <a:chExt cx="393668" cy="393668"/>
            </a:xfrm>
          </p:grpSpPr>
          <p:cxnSp>
            <p:nvCxnSpPr>
              <p:cNvPr id="63" name="直線コネクタ 62"/>
              <p:cNvCxnSpPr/>
              <p:nvPr/>
            </p:nvCxnSpPr>
            <p:spPr>
              <a:xfrm>
                <a:off x="10911491" y="2655943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rot="5400000">
                <a:off x="10908064" y="2660848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2155179" y="5532480"/>
                  <a:ext cx="637546" cy="39440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179" y="5532480"/>
                  <a:ext cx="637546" cy="39440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グループ化 87"/>
          <p:cNvGrpSpPr/>
          <p:nvPr/>
        </p:nvGrpSpPr>
        <p:grpSpPr>
          <a:xfrm>
            <a:off x="5026845" y="4737400"/>
            <a:ext cx="1887882" cy="1247591"/>
            <a:chOff x="5414463" y="4737400"/>
            <a:chExt cx="1887882" cy="1247591"/>
          </a:xfrm>
        </p:grpSpPr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5414463" y="5304040"/>
              <a:ext cx="683008" cy="124591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9" name="フリーフォーム 68"/>
            <p:cNvSpPr/>
            <p:nvPr/>
          </p:nvSpPr>
          <p:spPr bwMode="auto">
            <a:xfrm rot="16200000">
              <a:off x="5902249" y="5267983"/>
              <a:ext cx="608906" cy="277187"/>
            </a:xfrm>
            <a:custGeom>
              <a:avLst/>
              <a:gdLst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5052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2004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0932 w 4111216"/>
                <a:gd name="connsiteY0" fmla="*/ 1676400 h 1676400"/>
                <a:gd name="connsiteX1" fmla="*/ 5652 w 4111216"/>
                <a:gd name="connsiteY1" fmla="*/ 1249680 h 1676400"/>
                <a:gd name="connsiteX2" fmla="*/ 584772 w 4111216"/>
                <a:gd name="connsiteY2" fmla="*/ 1234440 h 1676400"/>
                <a:gd name="connsiteX3" fmla="*/ 386652 w 4111216"/>
                <a:gd name="connsiteY3" fmla="*/ 701040 h 1676400"/>
                <a:gd name="connsiteX4" fmla="*/ 935292 w 4111216"/>
                <a:gd name="connsiteY4" fmla="*/ 899160 h 1676400"/>
                <a:gd name="connsiteX5" fmla="*/ 843852 w 4111216"/>
                <a:gd name="connsiteY5" fmla="*/ 320040 h 1676400"/>
                <a:gd name="connsiteX6" fmla="*/ 1392492 w 4111216"/>
                <a:gd name="connsiteY6" fmla="*/ 624840 h 1676400"/>
                <a:gd name="connsiteX7" fmla="*/ 1468692 w 4111216"/>
                <a:gd name="connsiteY7" fmla="*/ 91440 h 1676400"/>
                <a:gd name="connsiteX8" fmla="*/ 1803972 w 4111216"/>
                <a:gd name="connsiteY8" fmla="*/ 533400 h 1676400"/>
                <a:gd name="connsiteX9" fmla="*/ 2017332 w 4111216"/>
                <a:gd name="connsiteY9" fmla="*/ 0 h 1676400"/>
                <a:gd name="connsiteX10" fmla="*/ 2352612 w 4111216"/>
                <a:gd name="connsiteY10" fmla="*/ 533400 h 1676400"/>
                <a:gd name="connsiteX11" fmla="*/ 2703132 w 4111216"/>
                <a:gd name="connsiteY11" fmla="*/ 76200 h 1676400"/>
                <a:gd name="connsiteX12" fmla="*/ 2779332 w 4111216"/>
                <a:gd name="connsiteY12" fmla="*/ 640080 h 1676400"/>
                <a:gd name="connsiteX13" fmla="*/ 3251772 w 4111216"/>
                <a:gd name="connsiteY13" fmla="*/ 320040 h 1676400"/>
                <a:gd name="connsiteX14" fmla="*/ 3221292 w 4111216"/>
                <a:gd name="connsiteY14" fmla="*/ 899160 h 1676400"/>
                <a:gd name="connsiteX15" fmla="*/ 3769932 w 4111216"/>
                <a:gd name="connsiteY15" fmla="*/ 685800 h 1676400"/>
                <a:gd name="connsiteX16" fmla="*/ 3556572 w 4111216"/>
                <a:gd name="connsiteY16" fmla="*/ 1219200 h 1676400"/>
                <a:gd name="connsiteX17" fmla="*/ 4105212 w 4111216"/>
                <a:gd name="connsiteY17" fmla="*/ 1127760 h 1676400"/>
                <a:gd name="connsiteX18" fmla="*/ 3800412 w 4111216"/>
                <a:gd name="connsiteY18" fmla="*/ 163068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1216" h="1676400">
                  <a:moveTo>
                    <a:pt x="340932" y="1676400"/>
                  </a:moveTo>
                  <a:cubicBezTo>
                    <a:pt x="150432" y="1499870"/>
                    <a:pt x="-34988" y="1323340"/>
                    <a:pt x="5652" y="1249680"/>
                  </a:cubicBezTo>
                  <a:cubicBezTo>
                    <a:pt x="46292" y="1176020"/>
                    <a:pt x="521272" y="1325880"/>
                    <a:pt x="584772" y="1234440"/>
                  </a:cubicBezTo>
                  <a:cubicBezTo>
                    <a:pt x="648272" y="1143000"/>
                    <a:pt x="328232" y="756920"/>
                    <a:pt x="386652" y="701040"/>
                  </a:cubicBezTo>
                  <a:cubicBezTo>
                    <a:pt x="445072" y="645160"/>
                    <a:pt x="859092" y="962660"/>
                    <a:pt x="935292" y="899160"/>
                  </a:cubicBezTo>
                  <a:cubicBezTo>
                    <a:pt x="1011492" y="835660"/>
                    <a:pt x="767652" y="365760"/>
                    <a:pt x="843852" y="320040"/>
                  </a:cubicBezTo>
                  <a:cubicBezTo>
                    <a:pt x="920052" y="274320"/>
                    <a:pt x="1288352" y="662940"/>
                    <a:pt x="1392492" y="624840"/>
                  </a:cubicBezTo>
                  <a:cubicBezTo>
                    <a:pt x="1496632" y="586740"/>
                    <a:pt x="1400112" y="106680"/>
                    <a:pt x="1468692" y="91440"/>
                  </a:cubicBezTo>
                  <a:cubicBezTo>
                    <a:pt x="1537272" y="76200"/>
                    <a:pt x="1712532" y="548640"/>
                    <a:pt x="1803972" y="533400"/>
                  </a:cubicBezTo>
                  <a:cubicBezTo>
                    <a:pt x="1895412" y="518160"/>
                    <a:pt x="1925892" y="0"/>
                    <a:pt x="2017332" y="0"/>
                  </a:cubicBezTo>
                  <a:cubicBezTo>
                    <a:pt x="2108772" y="0"/>
                    <a:pt x="2238312" y="520700"/>
                    <a:pt x="2352612" y="533400"/>
                  </a:cubicBezTo>
                  <a:cubicBezTo>
                    <a:pt x="2466912" y="546100"/>
                    <a:pt x="2632012" y="58420"/>
                    <a:pt x="2703132" y="76200"/>
                  </a:cubicBezTo>
                  <a:cubicBezTo>
                    <a:pt x="2774252" y="93980"/>
                    <a:pt x="2687892" y="599440"/>
                    <a:pt x="2779332" y="640080"/>
                  </a:cubicBezTo>
                  <a:cubicBezTo>
                    <a:pt x="2870772" y="680720"/>
                    <a:pt x="3178112" y="276860"/>
                    <a:pt x="3251772" y="320040"/>
                  </a:cubicBezTo>
                  <a:cubicBezTo>
                    <a:pt x="3325432" y="363220"/>
                    <a:pt x="3134932" y="838200"/>
                    <a:pt x="3221292" y="899160"/>
                  </a:cubicBezTo>
                  <a:cubicBezTo>
                    <a:pt x="3307652" y="960120"/>
                    <a:pt x="3714052" y="632460"/>
                    <a:pt x="3769932" y="685800"/>
                  </a:cubicBezTo>
                  <a:cubicBezTo>
                    <a:pt x="3825812" y="739140"/>
                    <a:pt x="3500692" y="1145540"/>
                    <a:pt x="3556572" y="1219200"/>
                  </a:cubicBezTo>
                  <a:cubicBezTo>
                    <a:pt x="3612452" y="1292860"/>
                    <a:pt x="4064572" y="1059180"/>
                    <a:pt x="4105212" y="1127760"/>
                  </a:cubicBezTo>
                  <a:cubicBezTo>
                    <a:pt x="4145852" y="1196340"/>
                    <a:pt x="3973132" y="1413510"/>
                    <a:pt x="3800412" y="1630680"/>
                  </a:cubicBezTo>
                </a:path>
              </a:pathLst>
            </a:custGeom>
            <a:noFill/>
            <a:ln w="38100" cap="flat" cmpd="sng" algn="ctr">
              <a:gradFill flip="none" rotWithShape="1">
                <a:gsLst>
                  <a:gs pos="0">
                    <a:srgbClr val="0070C0">
                      <a:lumMod val="100000"/>
                    </a:srgbClr>
                  </a:gs>
                  <a:gs pos="75000">
                    <a:schemeClr val="accent2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5726327" y="5524210"/>
                  <a:ext cx="539763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1800" b="0" i="1" dirty="0" smtClean="0">
                    <a:solidFill>
                      <a:srgbClr val="7030A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327" y="5524210"/>
                  <a:ext cx="53976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6718019" y="5615659"/>
                  <a:ext cx="584326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1" name="テキスト ボックス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019" y="5615659"/>
                  <a:ext cx="5843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6573361" y="4737400"/>
                  <a:ext cx="692241" cy="38151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1,2</m:t>
                            </m:r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361" y="4737400"/>
                  <a:ext cx="692241" cy="38151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6274456" y="5033630"/>
                  <a:ext cx="459998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3" name="テキスト ボックス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456" y="5033630"/>
                  <a:ext cx="459998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7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5653476" y="4994265"/>
                  <a:ext cx="365805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1800" b="0" i="1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sz="1800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476" y="4994265"/>
                  <a:ext cx="35458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3279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5"/>
            <p:cNvGrpSpPr>
              <a:grpSpLocks/>
            </p:cNvGrpSpPr>
            <p:nvPr/>
          </p:nvGrpSpPr>
          <p:grpSpPr bwMode="auto">
            <a:xfrm rot="12740918" flipV="1">
              <a:off x="6279481" y="5840186"/>
              <a:ext cx="618318" cy="31642"/>
              <a:chOff x="1392" y="1488"/>
              <a:chExt cx="1584" cy="0"/>
            </a:xfrm>
          </p:grpSpPr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8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87" name="Line 3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8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76" name="Group 5"/>
            <p:cNvGrpSpPr>
              <a:grpSpLocks/>
            </p:cNvGrpSpPr>
            <p:nvPr/>
          </p:nvGrpSpPr>
          <p:grpSpPr bwMode="auto">
            <a:xfrm rot="19002571" flipV="1">
              <a:off x="6245588" y="4905886"/>
              <a:ext cx="618318" cy="31642"/>
              <a:chOff x="1392" y="1488"/>
              <a:chExt cx="1584" cy="0"/>
            </a:xfrm>
          </p:grpSpPr>
          <p:sp>
            <p:nvSpPr>
              <p:cNvPr id="84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8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85" name="Line 3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18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77" name="Line 4"/>
            <p:cNvSpPr>
              <a:spLocks noChangeShapeType="1"/>
            </p:cNvSpPr>
            <p:nvPr/>
          </p:nvSpPr>
          <p:spPr bwMode="auto">
            <a:xfrm rot="16200000">
              <a:off x="6213244" y="5551073"/>
              <a:ext cx="255474" cy="182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6314363" y="5438261"/>
                  <a:ext cx="479811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8" name="テキスト ボックス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4363" y="5438261"/>
                  <a:ext cx="47981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Line 4"/>
            <p:cNvSpPr>
              <a:spLocks noChangeShapeType="1"/>
            </p:cNvSpPr>
            <p:nvPr/>
          </p:nvSpPr>
          <p:spPr bwMode="auto">
            <a:xfrm rot="16200000">
              <a:off x="6199236" y="5278188"/>
              <a:ext cx="288717" cy="34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80" name="グループ化 79"/>
            <p:cNvGrpSpPr/>
            <p:nvPr/>
          </p:nvGrpSpPr>
          <p:grpSpPr>
            <a:xfrm rot="19047103">
              <a:off x="6289037" y="5366662"/>
              <a:ext cx="107082" cy="112179"/>
              <a:chOff x="10922224" y="2473868"/>
              <a:chExt cx="393668" cy="393668"/>
            </a:xfrm>
          </p:grpSpPr>
          <p:cxnSp>
            <p:nvCxnSpPr>
              <p:cNvPr id="82" name="直線コネクタ 81"/>
              <p:cNvCxnSpPr/>
              <p:nvPr/>
            </p:nvCxnSpPr>
            <p:spPr>
              <a:xfrm>
                <a:off x="10922224" y="2665796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rot="5400000">
                <a:off x="10918801" y="2670702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6427507" y="5254031"/>
                  <a:ext cx="540853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1" name="テキスト ボックス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507" y="5254031"/>
                  <a:ext cx="540853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5365206" y="5869563"/>
                <a:ext cx="1054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≃</m:t>
                      </m:r>
                      <m:sSub>
                        <m:sSubPr>
                          <m:ctrlP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ja-JP" sz="1200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1200" i="1">
                          <a:solidFill>
                            <a:srgbClr val="7030A0"/>
                          </a:solidFill>
                          <a:latin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altLang="ja-JP" sz="1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1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06" y="5869563"/>
                <a:ext cx="1054391" cy="276999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正方形/長方形 90"/>
          <p:cNvSpPr/>
          <p:nvPr/>
        </p:nvSpPr>
        <p:spPr>
          <a:xfrm>
            <a:off x="2313358" y="4351901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SM: </a:t>
            </a:r>
            <a:r>
              <a:rPr lang="en-US" altLang="ja-JP" sz="1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SU(2)</a:t>
            </a:r>
            <a:r>
              <a:rPr lang="en-US" altLang="ja-JP" sz="16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ja-JP" altLang="en-US" sz="1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ｘ </a:t>
            </a:r>
            <a:r>
              <a:rPr lang="en-US" altLang="ja-JP" sz="1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U(1)</a:t>
            </a:r>
            <a:r>
              <a:rPr lang="en-US" altLang="ja-JP" sz="16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</a:t>
            </a:r>
            <a:endParaRPr lang="ja-JP" altLang="en-US" sz="1600" b="1" baseline="-25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2488597" y="6385526"/>
                <a:ext cx="21035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Suppressed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1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, GIM</a:t>
                </a:r>
                <a:endParaRPr lang="en-US" altLang="ja-JP" sz="1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97" y="6385526"/>
                <a:ext cx="2103525" cy="307777"/>
              </a:xfrm>
              <a:prstGeom prst="rect">
                <a:avLst/>
              </a:prstGeom>
              <a:blipFill rotWithShape="1">
                <a:blip r:embed="rId19"/>
                <a:stretch>
                  <a:fillRect l="-580" t="-1961" r="-290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2373483" y="6081167"/>
                <a:ext cx="1518418" cy="425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324422"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𝟒𝟑</m:t>
                                  </m:r>
                                </m:sup>
                              </m:sSup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𝒚𝒓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altLang="ja-JP" sz="1600" b="1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83" y="6081167"/>
                <a:ext cx="1518418" cy="42518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5112055" y="6081167"/>
                <a:ext cx="160922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1324422"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𝟏𝟕</m:t>
                                  </m:r>
                                </m:sup>
                              </m:sSup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𝒚𝒓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altLang="ja-JP" sz="1600" b="1" dirty="0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55" y="6081167"/>
                <a:ext cx="1609223" cy="42518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正方形/長方形 94"/>
              <p:cNvSpPr/>
              <p:nvPr/>
            </p:nvSpPr>
            <p:spPr>
              <a:xfrm>
                <a:off x="5178052" y="6385526"/>
                <a:ext cx="24214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Only suppressed  by </a:t>
                </a:r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𝜁</m:t>
                    </m:r>
                    <m:r>
                      <a:rPr lang="en-US" altLang="ja-JP" sz="1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~0.02</m:t>
                    </m:r>
                  </m:oMath>
                </a14:m>
                <a:endParaRPr lang="en-US" altLang="ja-JP" sz="1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5" name="正方形/長方形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52" y="6385526"/>
                <a:ext cx="2421432" cy="307777"/>
              </a:xfrm>
              <a:prstGeom prst="rect">
                <a:avLst/>
              </a:prstGeom>
              <a:blipFill rotWithShape="1">
                <a:blip r:embed="rId22"/>
                <a:stretch>
                  <a:fillRect l="-503" t="-1961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正方形/長方形 95"/>
          <p:cNvSpPr/>
          <p:nvPr/>
        </p:nvSpPr>
        <p:spPr>
          <a:xfrm>
            <a:off x="7054851" y="5447478"/>
            <a:ext cx="1851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24422" algn="ctr">
              <a:spcBef>
                <a:spcPts val="2400"/>
              </a:spcBef>
            </a:pPr>
            <a:r>
              <a:rPr lang="en-US" altLang="ja-JP" sz="20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lang="en-US" altLang="ja-JP" sz="2000" b="1" baseline="30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26</a:t>
            </a:r>
            <a:r>
              <a:rPr lang="en-US" altLang="ja-JP" sz="20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enhancement to SM</a:t>
            </a:r>
            <a:endParaRPr lang="en-US" altLang="ja-JP" sz="2000" b="1" baseline="30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正方形/長方形 96"/>
              <p:cNvSpPr/>
              <p:nvPr/>
            </p:nvSpPr>
            <p:spPr>
              <a:xfrm>
                <a:off x="179512" y="4469154"/>
                <a:ext cx="2016224" cy="98385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</a:t>
                </a:r>
                <a:r>
                  <a:rPr lang="en-US" altLang="ja-JP" sz="16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eutrino magnetic </a:t>
                </a:r>
                <a:r>
                  <a:rPr lang="en-US" altLang="ja-JP" sz="16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moment </a:t>
                </a:r>
                <a:r>
                  <a:rPr lang="en-US" altLang="ja-JP" sz="16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𝑗𝐿</m:t>
                        </m:r>
                      </m:sub>
                    </m:sSub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ja-JP" sz="2400" i="1" dirty="0">
                            <a:latin typeface="Cambria Math"/>
                          </a:rPr>
                          <m:t>𝜇𝜈</m:t>
                        </m:r>
                      </m:sub>
                    </m:sSub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𝑖𝑅</m:t>
                        </m:r>
                      </m:sub>
                    </m:sSub>
                  </m:oMath>
                </a14:m>
                <a:endParaRPr lang="ja-JP" altLang="en-US" sz="16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7" name="正方形/長方形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69154"/>
                <a:ext cx="2016224" cy="98385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正方形/長方形 97"/>
          <p:cNvSpPr/>
          <p:nvPr/>
        </p:nvSpPr>
        <p:spPr>
          <a:xfrm>
            <a:off x="6793815" y="4680068"/>
            <a:ext cx="2249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9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PRL </a:t>
            </a: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38,(1977)1252, </a:t>
            </a:r>
            <a:r>
              <a:rPr lang="en-US" altLang="ja-JP" sz="9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PRD </a:t>
            </a: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17(1978)1395</a:t>
            </a:r>
            <a:endParaRPr lang="en-US" altLang="ja-JP" sz="9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/>
              <p:cNvSpPr/>
              <p:nvPr/>
            </p:nvSpPr>
            <p:spPr>
              <a:xfrm>
                <a:off x="6716733" y="4809802"/>
                <a:ext cx="2538055" cy="492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ja-JP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os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11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9" name="正方形/長方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33" y="4809802"/>
                <a:ext cx="2538055" cy="492122"/>
              </a:xfrm>
              <a:prstGeom prst="rect">
                <a:avLst/>
              </a:prstGeom>
              <a:blipFill rotWithShape="1">
                <a:blip r:embed="rId2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グループ化 111"/>
          <p:cNvGrpSpPr/>
          <p:nvPr/>
        </p:nvGrpSpPr>
        <p:grpSpPr>
          <a:xfrm>
            <a:off x="402566" y="5466576"/>
            <a:ext cx="1547555" cy="1107633"/>
            <a:chOff x="-254869" y="4909197"/>
            <a:chExt cx="2914588" cy="2086058"/>
          </a:xfrm>
        </p:grpSpPr>
        <p:sp>
          <p:nvSpPr>
            <p:cNvPr id="101" name="Freeform 82"/>
            <p:cNvSpPr>
              <a:spLocks/>
            </p:cNvSpPr>
            <p:nvPr/>
          </p:nvSpPr>
          <p:spPr bwMode="auto">
            <a:xfrm>
              <a:off x="-254869" y="5801849"/>
              <a:ext cx="1111926" cy="146683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102" name="グループ化 101"/>
            <p:cNvGrpSpPr/>
            <p:nvPr/>
          </p:nvGrpSpPr>
          <p:grpSpPr>
            <a:xfrm rot="18866562">
              <a:off x="931203" y="5388727"/>
              <a:ext cx="918503" cy="14314"/>
              <a:chOff x="2196371" y="3537583"/>
              <a:chExt cx="1127250" cy="19697"/>
            </a:xfrm>
          </p:grpSpPr>
          <p:sp>
            <p:nvSpPr>
              <p:cNvPr id="109" name="Line 4"/>
              <p:cNvSpPr>
                <a:spLocks noChangeShapeType="1"/>
              </p:cNvSpPr>
              <p:nvPr/>
            </p:nvSpPr>
            <p:spPr bwMode="auto">
              <a:xfrm rot="20688" flipV="1">
                <a:off x="2196371" y="3539744"/>
                <a:ext cx="1127250" cy="67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10" name="Line 3"/>
              <p:cNvSpPr>
                <a:spLocks noChangeShapeType="1"/>
              </p:cNvSpPr>
              <p:nvPr/>
            </p:nvSpPr>
            <p:spPr bwMode="auto">
              <a:xfrm rot="20688">
                <a:off x="2505265" y="3537583"/>
                <a:ext cx="536280" cy="196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103" name="グループ化 102"/>
            <p:cNvGrpSpPr/>
            <p:nvPr/>
          </p:nvGrpSpPr>
          <p:grpSpPr>
            <a:xfrm rot="13405480">
              <a:off x="920995" y="6513645"/>
              <a:ext cx="1175987" cy="10775"/>
              <a:chOff x="4124974" y="4366486"/>
              <a:chExt cx="1618327" cy="13224"/>
            </a:xfrm>
          </p:grpSpPr>
          <p:sp>
            <p:nvSpPr>
              <p:cNvPr id="107" name="Line 4"/>
              <p:cNvSpPr>
                <a:spLocks noChangeShapeType="1"/>
              </p:cNvSpPr>
              <p:nvPr/>
            </p:nvSpPr>
            <p:spPr bwMode="auto">
              <a:xfrm rot="20688">
                <a:off x="4124974" y="4366486"/>
                <a:ext cx="1618327" cy="13224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08" name="Line 3"/>
              <p:cNvSpPr>
                <a:spLocks noChangeShapeType="1"/>
              </p:cNvSpPr>
              <p:nvPr/>
            </p:nvSpPr>
            <p:spPr bwMode="auto">
              <a:xfrm rot="20688" flipV="1">
                <a:off x="4734514" y="4370338"/>
                <a:ext cx="399248" cy="5524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1557053" y="6241709"/>
                  <a:ext cx="1102666" cy="753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053" y="6241709"/>
                  <a:ext cx="1028036" cy="69558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テキスト ボックス 104"/>
                <p:cNvSpPr txBox="1"/>
                <p:nvPr/>
              </p:nvSpPr>
              <p:spPr>
                <a:xfrm>
                  <a:off x="1508988" y="4909197"/>
                  <a:ext cx="1061486" cy="8000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5" name="テキスト ボックス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988" y="4909197"/>
                  <a:ext cx="988305" cy="73760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テキスト ボックス 105"/>
                <p:cNvSpPr txBox="1"/>
                <p:nvPr/>
              </p:nvSpPr>
              <p:spPr>
                <a:xfrm>
                  <a:off x="3124" y="4929134"/>
                  <a:ext cx="412382" cy="753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000" b="0" i="1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sz="2000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>
            <p:sp>
              <p:nvSpPr>
                <p:cNvPr id="106" name="テキスト ボックス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" y="4929134"/>
                  <a:ext cx="412382" cy="753546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42857" b="-60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円/楕円 110"/>
            <p:cNvSpPr/>
            <p:nvPr/>
          </p:nvSpPr>
          <p:spPr bwMode="auto">
            <a:xfrm>
              <a:off x="611559" y="5538085"/>
              <a:ext cx="627525" cy="629443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23528" y="233372"/>
            <a:ext cx="8282233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Photon </a:t>
            </a:r>
            <a:r>
              <a:rPr lang="en-US" altLang="ja-JP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nergy in Neutrino Decay</a:t>
            </a:r>
            <a:endParaRPr lang="ja-JP" altLang="en-US" sz="2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91" name="Line 2054"/>
          <p:cNvSpPr>
            <a:spLocks noChangeShapeType="1"/>
          </p:cNvSpPr>
          <p:nvPr/>
        </p:nvSpPr>
        <p:spPr bwMode="auto">
          <a:xfrm>
            <a:off x="1606908" y="40047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2" name="Line 2055"/>
          <p:cNvSpPr>
            <a:spLocks noChangeShapeType="1"/>
          </p:cNvSpPr>
          <p:nvPr/>
        </p:nvSpPr>
        <p:spPr bwMode="auto">
          <a:xfrm>
            <a:off x="1683108" y="58335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3" name="Line 2056"/>
          <p:cNvSpPr>
            <a:spLocks noChangeShapeType="1"/>
          </p:cNvSpPr>
          <p:nvPr/>
        </p:nvSpPr>
        <p:spPr bwMode="auto">
          <a:xfrm>
            <a:off x="1683108" y="62907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4" name="Text Box 2057"/>
          <p:cNvSpPr txBox="1">
            <a:spLocks noChangeArrowheads="1"/>
          </p:cNvSpPr>
          <p:nvPr/>
        </p:nvSpPr>
        <p:spPr bwMode="auto">
          <a:xfrm>
            <a:off x="82908" y="3776142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=50meV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5" name="Text Box 2058"/>
          <p:cNvSpPr txBox="1">
            <a:spLocks noChangeArrowheads="1"/>
          </p:cNvSpPr>
          <p:nvPr/>
        </p:nvSpPr>
        <p:spPr bwMode="auto">
          <a:xfrm>
            <a:off x="161508" y="6042487"/>
            <a:ext cx="1311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=1meV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6" name="Text Box 2059"/>
          <p:cNvSpPr txBox="1">
            <a:spLocks noChangeArrowheads="1"/>
          </p:cNvSpPr>
          <p:nvPr/>
        </p:nvSpPr>
        <p:spPr bwMode="auto">
          <a:xfrm>
            <a:off x="131109" y="5630094"/>
            <a:ext cx="152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=8.7meV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7" name="Line 2060"/>
          <p:cNvSpPr>
            <a:spLocks noChangeShapeType="1"/>
          </p:cNvSpPr>
          <p:nvPr/>
        </p:nvSpPr>
        <p:spPr bwMode="auto">
          <a:xfrm>
            <a:off x="2520132" y="400474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8" name="Line 2061"/>
          <p:cNvSpPr>
            <a:spLocks noChangeShapeType="1"/>
          </p:cNvSpPr>
          <p:nvPr/>
        </p:nvSpPr>
        <p:spPr bwMode="auto">
          <a:xfrm>
            <a:off x="2826108" y="583354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400" name="Text Box 2063"/>
          <p:cNvSpPr txBox="1">
            <a:spLocks noChangeArrowheads="1"/>
          </p:cNvSpPr>
          <p:nvPr/>
        </p:nvSpPr>
        <p:spPr bwMode="auto">
          <a:xfrm>
            <a:off x="2920840" y="5862087"/>
            <a:ext cx="1507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=4.4meV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408" name="Line 2084"/>
          <p:cNvSpPr>
            <a:spLocks noChangeShapeType="1"/>
          </p:cNvSpPr>
          <p:nvPr/>
        </p:nvSpPr>
        <p:spPr bwMode="auto">
          <a:xfrm>
            <a:off x="2049821" y="401268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92192" y="2837595"/>
                <a:ext cx="1973425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i="1" smtClean="0">
                              <a:latin typeface="Cambria Math"/>
                            </a:rPr>
                            <m:t>ν</m:t>
                          </m:r>
                        </m:e>
                        <m:sub>
                          <m:r>
                            <a:rPr lang="en-US" altLang="ja-JP" sz="2400" b="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sz="2400" b="0" i="0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altLang="ja-JP" sz="2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2" y="2837595"/>
                <a:ext cx="1973425" cy="477888"/>
              </a:xfrm>
              <a:prstGeom prst="rect">
                <a:avLst/>
              </a:prstGeom>
              <a:blipFill rotWithShape="1">
                <a:blip r:embed="rId3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511041" y="2736674"/>
                <a:ext cx="1983941" cy="76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1,2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041" y="2736674"/>
                <a:ext cx="1983941" cy="7691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5" name="Text Box 2062"/>
          <p:cNvSpPr txBox="1">
            <a:spLocks noChangeArrowheads="1"/>
          </p:cNvSpPr>
          <p:nvPr/>
        </p:nvSpPr>
        <p:spPr bwMode="auto">
          <a:xfrm>
            <a:off x="2605830" y="4531367"/>
            <a:ext cx="1471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=24meV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11661" y="1012227"/>
            <a:ext cx="2400378" cy="1676827"/>
            <a:chOff x="5503188" y="1200517"/>
            <a:chExt cx="2400378" cy="1676827"/>
          </a:xfrm>
        </p:grpSpPr>
        <p:sp>
          <p:nvSpPr>
            <p:cNvPr id="16388" name="Line 2051"/>
            <p:cNvSpPr>
              <a:spLocks noChangeShapeType="1"/>
            </p:cNvSpPr>
            <p:nvPr/>
          </p:nvSpPr>
          <p:spPr bwMode="auto">
            <a:xfrm flipV="1">
              <a:off x="6576144" y="1505744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389" name="Line 2052"/>
            <p:cNvSpPr>
              <a:spLocks noChangeShapeType="1"/>
            </p:cNvSpPr>
            <p:nvPr/>
          </p:nvSpPr>
          <p:spPr bwMode="auto">
            <a:xfrm flipH="1">
              <a:off x="5814144" y="2191544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390" name="Oval 2053"/>
            <p:cNvSpPr>
              <a:spLocks noChangeArrowheads="1"/>
            </p:cNvSpPr>
            <p:nvPr/>
          </p:nvSpPr>
          <p:spPr bwMode="auto">
            <a:xfrm>
              <a:off x="6478489" y="2159242"/>
              <a:ext cx="129459" cy="1403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6086021" y="1757586"/>
                  <a:ext cx="4376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021" y="1757586"/>
                  <a:ext cx="49968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7375601" y="1223986"/>
                  <a:ext cx="527965" cy="4246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601" y="1223986"/>
                  <a:ext cx="494110" cy="3915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972531" y="1200517"/>
                  <a:ext cx="3967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531" y="1200517"/>
                  <a:ext cx="37683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1" name="テキスト ボックス 1000"/>
                <p:cNvSpPr txBox="1"/>
                <p:nvPr/>
              </p:nvSpPr>
              <p:spPr>
                <a:xfrm>
                  <a:off x="5503188" y="2379593"/>
                  <a:ext cx="4996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01" name="テキスト ボックス 10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188" y="2379593"/>
                  <a:ext cx="46865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49" y="3597903"/>
            <a:ext cx="3893635" cy="272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5"/>
          <p:cNvSpPr>
            <a:spLocks noChangeShapeType="1"/>
          </p:cNvSpPr>
          <p:nvPr/>
        </p:nvSpPr>
        <p:spPr bwMode="auto">
          <a:xfrm flipH="1" flipV="1">
            <a:off x="7244803" y="4246129"/>
            <a:ext cx="292155" cy="22234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6194976" y="4300794"/>
            <a:ext cx="54390" cy="33535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258056" y="4519034"/>
            <a:ext cx="1533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Sharp Edge with 1.9K smearing</a:t>
            </a:r>
            <a:endParaRPr lang="en-US" altLang="ja-JP" sz="1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423101" y="4706468"/>
            <a:ext cx="15888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Red Shift effect</a:t>
            </a:r>
            <a:endParaRPr lang="en-US" altLang="ja-JP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4268648" y="4345824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dN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a.u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.)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913601" y="6237368"/>
                <a:ext cx="223054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25</m:t>
                      </m:r>
                      <m:r>
                        <m:rPr>
                          <m:sty m:val="p"/>
                        </m:rPr>
                        <a:rPr kumimoji="1" lang="en-US" altLang="ja-JP" sz="2400" b="0" i="1" smtClean="0">
                          <a:latin typeface="Cambria Math"/>
                        </a:rPr>
                        <m:t>meV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(50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𝜇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01" y="6237368"/>
                <a:ext cx="223054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6"/>
          <p:cNvSpPr>
            <a:spLocks noChangeShapeType="1"/>
          </p:cNvSpPr>
          <p:nvPr/>
        </p:nvSpPr>
        <p:spPr bwMode="auto">
          <a:xfrm flipV="1">
            <a:off x="7244804" y="5956909"/>
            <a:ext cx="0" cy="33535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4987439" y="3284984"/>
                <a:ext cx="4049057" cy="491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ja-JP" altLang="en-US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distribution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𝛾</m:t>
                    </m:r>
                  </m:oMath>
                </a14:m>
                <a:endParaRPr lang="en-US" altLang="ja-JP" sz="2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439" y="3284984"/>
                <a:ext cx="4049057" cy="491160"/>
              </a:xfrm>
              <a:prstGeom prst="rect">
                <a:avLst/>
              </a:prstGeom>
              <a:blipFill rotWithShape="1">
                <a:blip r:embed="rId11"/>
                <a:stretch>
                  <a:fillRect l="-301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正方形/長方形 3"/>
              <p:cNvSpPr/>
              <p:nvPr/>
            </p:nvSpPr>
            <p:spPr>
              <a:xfrm>
                <a:off x="7536958" y="5892775"/>
                <a:ext cx="1048749" cy="391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1800" i="1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ja-JP" sz="1800" b="0" i="0" smtClean="0">
                        <a:latin typeface="Cambria Math"/>
                      </a:rPr>
                      <m:t>[</m:t>
                    </m:r>
                  </m:oMath>
                </a14:m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meV]</a:t>
                </a:r>
                <a:endParaRPr lang="ja-JP" altLang="en-US" sz="18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58" y="5892775"/>
                <a:ext cx="1048749" cy="391517"/>
              </a:xfrm>
              <a:prstGeom prst="rect">
                <a:avLst/>
              </a:prstGeom>
              <a:blipFill rotWithShape="1">
                <a:blip r:embed="rId12"/>
                <a:stretch>
                  <a:fillRect t="-7813" r="-5233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fld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244803" y="3794559"/>
                <a:ext cx="17596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=50 </m:t>
                      </m:r>
                      <m:r>
                        <m:rPr>
                          <m:sty m:val="p"/>
                        </m:rPr>
                        <a:rPr kumimoji="1" lang="en-US" altLang="ja-JP" sz="2000" b="0" i="1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kumimoji="1" lang="ja-JP" altLang="en-US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03" y="3794559"/>
                <a:ext cx="1759648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62"/>
          <p:cNvSpPr txBox="1">
            <a:spLocks noChangeArrowheads="1"/>
          </p:cNvSpPr>
          <p:nvPr/>
        </p:nvSpPr>
        <p:spPr bwMode="auto">
          <a:xfrm>
            <a:off x="463894" y="4531367"/>
            <a:ext cx="1649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=24.8meV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665880" y="2227389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Two body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062"/>
              <p:cNvSpPr txBox="1">
                <a:spLocks noChangeArrowheads="1"/>
              </p:cNvSpPr>
              <p:nvPr/>
            </p:nvSpPr>
            <p:spPr bwMode="auto">
              <a:xfrm>
                <a:off x="1037079" y="4865114"/>
                <a:ext cx="1000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50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3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079" y="4865114"/>
                <a:ext cx="1000146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6098" t="-7576" r="-6098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062"/>
              <p:cNvSpPr txBox="1">
                <a:spLocks noChangeArrowheads="1"/>
              </p:cNvSpPr>
              <p:nvPr/>
            </p:nvSpPr>
            <p:spPr bwMode="auto">
              <a:xfrm>
                <a:off x="3224032" y="4883960"/>
                <a:ext cx="1000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52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4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4032" y="4883960"/>
                <a:ext cx="1000146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6707" t="-7576" r="-5488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062"/>
              <p:cNvSpPr txBox="1">
                <a:spLocks noChangeArrowheads="1"/>
              </p:cNvSpPr>
              <p:nvPr/>
            </p:nvSpPr>
            <p:spPr bwMode="auto">
              <a:xfrm>
                <a:off x="3246128" y="6197242"/>
                <a:ext cx="11428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82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5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6128" y="6197242"/>
                <a:ext cx="1142813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5882" t="-7692" r="-4813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コンテンツ プレースホルダー 4"/>
              <p:cNvSpPr txBox="1">
                <a:spLocks/>
              </p:cNvSpPr>
              <p:nvPr/>
            </p:nvSpPr>
            <p:spPr>
              <a:xfrm>
                <a:off x="4607572" y="867638"/>
                <a:ext cx="4254890" cy="23469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800" b="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From neutrino oscillation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Δ</m:t>
                    </m:r>
                    <m:sSubSup>
                      <m:sSubSupPr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23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bSup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bSup>
                      <m:sSubSupPr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|</m:t>
                        </m:r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3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bSup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−</m:t>
                    </m:r>
                    <m:sSubSup>
                      <m:sSubSupPr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bSup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|=2.4</m:t>
                    </m:r>
                    <m:r>
                      <a:rPr lang="en-US" altLang="ja-JP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altLang="ja-JP" sz="1600" i="1">
                        <a:latin typeface="Cambria Math"/>
                      </a:rPr>
                      <m:t> </m:t>
                    </m:r>
                    <m:r>
                      <a:rPr lang="en-US" altLang="ja-JP" sz="1600" i="1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1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160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sz="1600" i="1">
                        <a:latin typeface="Cambria Math"/>
                      </a:rPr>
                      <m:t>=7.65×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altLang="ja-JP" sz="1600" i="1">
                        <a:latin typeface="Cambria Math"/>
                      </a:rPr>
                      <m:t> </m:t>
                    </m:r>
                    <m:r>
                      <a:rPr lang="en-US" altLang="ja-JP" sz="1600" i="1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From </a:t>
                </a:r>
                <a:r>
                  <a:rPr lang="en-US" altLang="ja-JP" sz="18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Planck+WP+highL+BAO</a:t>
                </a:r>
                <a:endParaRPr lang="en-US" altLang="ja-JP" sz="18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∑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&lt;0.23 </m:t>
                    </m:r>
                    <m:r>
                      <m:rPr>
                        <m:sty m:val="p"/>
                      </m:rP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eV</m:t>
                    </m:r>
                  </m:oMath>
                </a14:m>
                <a:endParaRPr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>
                  <a:buFont typeface="Wingdings" pitchFamily="2" charset="2"/>
                  <a:buChar char="è"/>
                </a:pPr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50meV&lt;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&lt;87meV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𝜸</m:t>
                        </m:r>
                      </m:sub>
                    </m:sSub>
                    <m:r>
                      <a:rPr lang="en-US" altLang="ja-JP" sz="18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lang="en-US" altLang="ja-JP" sz="18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14~24meV</a:t>
                </a:r>
                <a:r>
                  <a:rPr lang="en-US" altLang="ja-JP" sz="18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𝝀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𝜸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51~89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/>
                  </a:rPr>
                  <a:t>m)</a:t>
                </a:r>
                <a:endParaRPr lang="en-US" altLang="ja-JP" sz="2000" b="1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6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72" y="867638"/>
                <a:ext cx="4254890" cy="2346933"/>
              </a:xfrm>
              <a:prstGeom prst="rect">
                <a:avLst/>
              </a:prstGeom>
              <a:blipFill rotWithShape="1">
                <a:blip r:embed="rId18"/>
                <a:stretch>
                  <a:fillRect l="-1289" t="-1299" b="-3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4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47864" y="1014933"/>
            <a:ext cx="599101" cy="3873718"/>
          </a:xfrm>
          <a:prstGeom prst="rect">
            <a:avLst/>
          </a:prstGeom>
          <a:gradFill flip="none" rotWithShape="1">
            <a:gsLst>
              <a:gs pos="37000">
                <a:srgbClr val="A5BDE7">
                  <a:alpha val="50000"/>
                </a:srgb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 flipV="1">
            <a:off x="5016980" y="3067986"/>
            <a:ext cx="862123" cy="7365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842269" y="3741279"/>
            <a:ext cx="1036833" cy="12369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00820" y="60809"/>
                <a:ext cx="8808320" cy="971327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</a:t>
                </a:r>
                <a:r>
                  <a:rPr lang="en-US" altLang="ja-JP" sz="3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ackgrounds to C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3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 decay</a:t>
                </a:r>
                <a:endParaRPr kumimoji="1" lang="ja-JP" altLang="en-US" sz="32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0820" y="60809"/>
                <a:ext cx="8808320" cy="971327"/>
              </a:xfrm>
              <a:blipFill rotWithShape="1">
                <a:blip r:embed="rId2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276956" y="5838260"/>
            <a:ext cx="1596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λ</a:t>
            </a:r>
            <a:r>
              <a:rPr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＝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50μm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コンテンツ プレースホルダー 4"/>
              <p:cNvSpPr txBox="1">
                <a:spLocks/>
              </p:cNvSpPr>
              <p:nvPr/>
            </p:nvSpPr>
            <p:spPr>
              <a:xfrm>
                <a:off x="6066187" y="964695"/>
                <a:ext cx="2629516" cy="85863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Zodiacal Emission</a:t>
                </a:r>
                <a:endParaRPr lang="en-US" altLang="ja-JP" sz="2000" b="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~8MJy/sr</a:t>
                </a:r>
              </a:p>
            </p:txBody>
          </p:sp>
        </mc:Choice>
        <mc:Fallback xmlns="">
          <p:sp>
            <p:nvSpPr>
              <p:cNvPr id="38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87" y="964695"/>
                <a:ext cx="2629516" cy="858631"/>
              </a:xfrm>
              <a:prstGeom prst="rect">
                <a:avLst/>
              </a:prstGeom>
              <a:blipFill rotWithShape="1">
                <a:blip r:embed="rId7"/>
                <a:stretch>
                  <a:fillRect t="-3546" b="-1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コンテンツ プレースホルダー 4"/>
              <p:cNvSpPr txBox="1">
                <a:spLocks/>
              </p:cNvSpPr>
              <p:nvPr/>
            </p:nvSpPr>
            <p:spPr>
              <a:xfrm>
                <a:off x="6102686" y="2100980"/>
                <a:ext cx="2717786" cy="8485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CIB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𝜆</m:t>
                        </m:r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~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0.1-0.5MJy/sr</a:t>
                </a:r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9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686" y="2100980"/>
                <a:ext cx="2717786" cy="848500"/>
              </a:xfrm>
              <a:prstGeom prst="rect">
                <a:avLst/>
              </a:prstGeom>
              <a:blipFill rotWithShape="1">
                <a:blip r:embed="rId8"/>
                <a:stretch>
                  <a:fillRect t="-3597" b="-2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コンテンツ プレースホルダー 4"/>
              <p:cNvSpPr txBox="1">
                <a:spLocks/>
              </p:cNvSpPr>
              <p:nvPr/>
            </p:nvSpPr>
            <p:spPr>
              <a:xfrm>
                <a:off x="5879103" y="3804510"/>
                <a:ext cx="3179016" cy="873613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5×10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𝑠</m:t>
                    </m:r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~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0.5MJy/sr</a:t>
                </a:r>
              </a:p>
            </p:txBody>
          </p:sp>
        </mc:Choice>
        <mc:Fallback xmlns="">
          <p:sp>
            <p:nvSpPr>
              <p:cNvPr id="41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03" y="3804510"/>
                <a:ext cx="3179016" cy="8736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コンテンツ プレースホルダー 4"/>
              <p:cNvSpPr txBox="1">
                <a:spLocks/>
              </p:cNvSpPr>
              <p:nvPr/>
            </p:nvSpPr>
            <p:spPr>
              <a:xfrm>
                <a:off x="5879103" y="4978200"/>
                <a:ext cx="3179016" cy="873613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~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25kJy/sr</a:t>
                </a:r>
              </a:p>
            </p:txBody>
          </p:sp>
        </mc:Choice>
        <mc:Fallback xmlns="">
          <p:sp>
            <p:nvSpPr>
              <p:cNvPr id="147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03" y="4978200"/>
                <a:ext cx="3179016" cy="873613"/>
              </a:xfrm>
              <a:prstGeom prst="rect">
                <a:avLst/>
              </a:prstGeom>
              <a:blipFill rotWithShape="1">
                <a:blip r:embed="rId10"/>
                <a:stretch>
                  <a:fillRect t="-3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テキスト ボックス 147"/>
              <p:cNvSpPr txBox="1"/>
              <p:nvPr/>
            </p:nvSpPr>
            <p:spPr>
              <a:xfrm>
                <a:off x="2103846" y="5415006"/>
                <a:ext cx="3085159" cy="70198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000" b="1" i="1" smtClean="0">
                            <a:latin typeface="Cambria Math"/>
                          </a:rPr>
                          <m:t>𝜸</m:t>
                        </m:r>
                      </m:sub>
                    </m:sSub>
                  </m:oMath>
                </a14:m>
                <a:r>
                  <a:rPr kumimoji="1" lang="en-US" altLang="ja-JP" sz="2000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spectrum</a:t>
                </a:r>
              </a:p>
              <a:p>
                <a:pPr algn="ctr"/>
                <a:r>
                  <a:rPr lang="en-US" altLang="ja-JP" sz="1800" dirty="0">
                    <a:solidFill>
                      <a:srgbClr val="FF0000"/>
                    </a:solidFill>
                  </a:rPr>
                  <a:t>f</a:t>
                </a:r>
                <a:r>
                  <a:rPr lang="en-US" altLang="ja-JP" sz="1800" dirty="0" smtClean="0">
                    <a:solidFill>
                      <a:srgbClr val="FF0000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kumimoji="1" lang="en-US" altLang="ja-JP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=50</m:t>
                    </m:r>
                    <m:r>
                      <m:rPr>
                        <m:sty m:val="p"/>
                      </m:rPr>
                      <a:rPr kumimoji="1" lang="en-US" altLang="ja-JP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meV</m:t>
                    </m:r>
                  </m:oMath>
                </a14:m>
                <a:endParaRPr kumimoji="1" lang="ja-JP" altLang="en-US" sz="1800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>
          <p:sp>
            <p:nvSpPr>
              <p:cNvPr id="148" name="テキスト ボックス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846" y="5415006"/>
                <a:ext cx="3085159" cy="701987"/>
              </a:xfrm>
              <a:prstGeom prst="rect">
                <a:avLst/>
              </a:prstGeom>
              <a:blipFill rotWithShape="1">
                <a:blip r:embed="rId11"/>
                <a:stretch>
                  <a:fillRect l="-1569" t="-2521" b="-10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グループ化 82"/>
          <p:cNvGrpSpPr/>
          <p:nvPr/>
        </p:nvGrpSpPr>
        <p:grpSpPr>
          <a:xfrm>
            <a:off x="107448" y="949926"/>
            <a:ext cx="5568326" cy="4370774"/>
            <a:chOff x="280324" y="248640"/>
            <a:chExt cx="6120477" cy="4804176"/>
          </a:xfrm>
        </p:grpSpPr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V="1">
              <a:off x="1165225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>
              <a:off x="1165225" y="311150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267450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H="1">
              <a:off x="1165225" y="4078288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1425575" y="2439988"/>
              <a:ext cx="755650" cy="396875"/>
            </a:xfrm>
            <a:custGeom>
              <a:avLst/>
              <a:gdLst>
                <a:gd name="T0" fmla="*/ 27 w 476"/>
                <a:gd name="T1" fmla="*/ 0 h 250"/>
                <a:gd name="T2" fmla="*/ 59 w 476"/>
                <a:gd name="T3" fmla="*/ 4 h 250"/>
                <a:gd name="T4" fmla="*/ 112 w 476"/>
                <a:gd name="T5" fmla="*/ 25 h 250"/>
                <a:gd name="T6" fmla="*/ 139 w 476"/>
                <a:gd name="T7" fmla="*/ 47 h 250"/>
                <a:gd name="T8" fmla="*/ 160 w 476"/>
                <a:gd name="T9" fmla="*/ 52 h 250"/>
                <a:gd name="T10" fmla="*/ 187 w 476"/>
                <a:gd name="T11" fmla="*/ 64 h 250"/>
                <a:gd name="T12" fmla="*/ 220 w 476"/>
                <a:gd name="T13" fmla="*/ 84 h 250"/>
                <a:gd name="T14" fmla="*/ 252 w 476"/>
                <a:gd name="T15" fmla="*/ 111 h 250"/>
                <a:gd name="T16" fmla="*/ 273 w 476"/>
                <a:gd name="T17" fmla="*/ 111 h 250"/>
                <a:gd name="T18" fmla="*/ 326 w 476"/>
                <a:gd name="T19" fmla="*/ 116 h 250"/>
                <a:gd name="T20" fmla="*/ 358 w 476"/>
                <a:gd name="T21" fmla="*/ 111 h 250"/>
                <a:gd name="T22" fmla="*/ 379 w 476"/>
                <a:gd name="T23" fmla="*/ 128 h 250"/>
                <a:gd name="T24" fmla="*/ 401 w 476"/>
                <a:gd name="T25" fmla="*/ 138 h 250"/>
                <a:gd name="T26" fmla="*/ 422 w 476"/>
                <a:gd name="T27" fmla="*/ 116 h 250"/>
                <a:gd name="T28" fmla="*/ 454 w 476"/>
                <a:gd name="T29" fmla="*/ 106 h 250"/>
                <a:gd name="T30" fmla="*/ 476 w 476"/>
                <a:gd name="T31" fmla="*/ 84 h 250"/>
                <a:gd name="T32" fmla="*/ 476 w 476"/>
                <a:gd name="T33" fmla="*/ 192 h 250"/>
                <a:gd name="T34" fmla="*/ 459 w 476"/>
                <a:gd name="T35" fmla="*/ 224 h 250"/>
                <a:gd name="T36" fmla="*/ 443 w 476"/>
                <a:gd name="T37" fmla="*/ 250 h 250"/>
                <a:gd name="T38" fmla="*/ 422 w 476"/>
                <a:gd name="T39" fmla="*/ 235 h 250"/>
                <a:gd name="T40" fmla="*/ 390 w 476"/>
                <a:gd name="T41" fmla="*/ 244 h 250"/>
                <a:gd name="T42" fmla="*/ 375 w 476"/>
                <a:gd name="T43" fmla="*/ 206 h 250"/>
                <a:gd name="T44" fmla="*/ 346 w 476"/>
                <a:gd name="T45" fmla="*/ 181 h 250"/>
                <a:gd name="T46" fmla="*/ 316 w 476"/>
                <a:gd name="T47" fmla="*/ 176 h 250"/>
                <a:gd name="T48" fmla="*/ 278 w 476"/>
                <a:gd name="T49" fmla="*/ 176 h 250"/>
                <a:gd name="T50" fmla="*/ 252 w 476"/>
                <a:gd name="T51" fmla="*/ 192 h 250"/>
                <a:gd name="T52" fmla="*/ 235 w 476"/>
                <a:gd name="T53" fmla="*/ 192 h 250"/>
                <a:gd name="T54" fmla="*/ 176 w 476"/>
                <a:gd name="T55" fmla="*/ 133 h 250"/>
                <a:gd name="T56" fmla="*/ 150 w 476"/>
                <a:gd name="T57" fmla="*/ 121 h 250"/>
                <a:gd name="T58" fmla="*/ 112 w 476"/>
                <a:gd name="T59" fmla="*/ 96 h 250"/>
                <a:gd name="T60" fmla="*/ 69 w 476"/>
                <a:gd name="T61" fmla="*/ 70 h 250"/>
                <a:gd name="T62" fmla="*/ 27 w 476"/>
                <a:gd name="T63" fmla="*/ 70 h 250"/>
                <a:gd name="T64" fmla="*/ 0 w 476"/>
                <a:gd name="T65" fmla="*/ 84 h 250"/>
                <a:gd name="T66" fmla="*/ 0 w 476"/>
                <a:gd name="T67" fmla="*/ 15 h 250"/>
                <a:gd name="T68" fmla="*/ 27 w 476"/>
                <a:gd name="T6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6" h="250">
                  <a:moveTo>
                    <a:pt x="27" y="0"/>
                  </a:moveTo>
                  <a:lnTo>
                    <a:pt x="59" y="4"/>
                  </a:lnTo>
                  <a:lnTo>
                    <a:pt x="112" y="25"/>
                  </a:lnTo>
                  <a:lnTo>
                    <a:pt x="139" y="47"/>
                  </a:lnTo>
                  <a:lnTo>
                    <a:pt x="160" y="52"/>
                  </a:lnTo>
                  <a:lnTo>
                    <a:pt x="187" y="64"/>
                  </a:lnTo>
                  <a:lnTo>
                    <a:pt x="220" y="84"/>
                  </a:lnTo>
                  <a:lnTo>
                    <a:pt x="252" y="111"/>
                  </a:lnTo>
                  <a:lnTo>
                    <a:pt x="273" y="111"/>
                  </a:lnTo>
                  <a:lnTo>
                    <a:pt x="326" y="116"/>
                  </a:lnTo>
                  <a:lnTo>
                    <a:pt x="358" y="111"/>
                  </a:lnTo>
                  <a:lnTo>
                    <a:pt x="379" y="128"/>
                  </a:lnTo>
                  <a:lnTo>
                    <a:pt x="401" y="138"/>
                  </a:lnTo>
                  <a:lnTo>
                    <a:pt x="422" y="116"/>
                  </a:lnTo>
                  <a:lnTo>
                    <a:pt x="454" y="106"/>
                  </a:lnTo>
                  <a:lnTo>
                    <a:pt x="476" y="84"/>
                  </a:lnTo>
                  <a:lnTo>
                    <a:pt x="476" y="192"/>
                  </a:lnTo>
                  <a:lnTo>
                    <a:pt x="459" y="224"/>
                  </a:lnTo>
                  <a:lnTo>
                    <a:pt x="443" y="250"/>
                  </a:lnTo>
                  <a:lnTo>
                    <a:pt x="422" y="235"/>
                  </a:lnTo>
                  <a:lnTo>
                    <a:pt x="390" y="244"/>
                  </a:lnTo>
                  <a:lnTo>
                    <a:pt x="375" y="206"/>
                  </a:lnTo>
                  <a:lnTo>
                    <a:pt x="346" y="181"/>
                  </a:lnTo>
                  <a:lnTo>
                    <a:pt x="316" y="176"/>
                  </a:lnTo>
                  <a:lnTo>
                    <a:pt x="278" y="176"/>
                  </a:lnTo>
                  <a:lnTo>
                    <a:pt x="252" y="192"/>
                  </a:lnTo>
                  <a:lnTo>
                    <a:pt x="235" y="192"/>
                  </a:lnTo>
                  <a:lnTo>
                    <a:pt x="176" y="133"/>
                  </a:lnTo>
                  <a:lnTo>
                    <a:pt x="150" y="121"/>
                  </a:lnTo>
                  <a:lnTo>
                    <a:pt x="112" y="96"/>
                  </a:lnTo>
                  <a:lnTo>
                    <a:pt x="69" y="70"/>
                  </a:lnTo>
                  <a:lnTo>
                    <a:pt x="27" y="70"/>
                  </a:lnTo>
                  <a:lnTo>
                    <a:pt x="0" y="8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4722813" y="1470025"/>
              <a:ext cx="1484313" cy="704850"/>
            </a:xfrm>
            <a:custGeom>
              <a:avLst/>
              <a:gdLst>
                <a:gd name="T0" fmla="*/ 225 w 935"/>
                <a:gd name="T1" fmla="*/ 0 h 444"/>
                <a:gd name="T2" fmla="*/ 300 w 935"/>
                <a:gd name="T3" fmla="*/ 7 h 444"/>
                <a:gd name="T4" fmla="*/ 370 w 935"/>
                <a:gd name="T5" fmla="*/ 33 h 444"/>
                <a:gd name="T6" fmla="*/ 439 w 935"/>
                <a:gd name="T7" fmla="*/ 54 h 444"/>
                <a:gd name="T8" fmla="*/ 525 w 935"/>
                <a:gd name="T9" fmla="*/ 96 h 444"/>
                <a:gd name="T10" fmla="*/ 621 w 935"/>
                <a:gd name="T11" fmla="*/ 157 h 444"/>
                <a:gd name="T12" fmla="*/ 733 w 935"/>
                <a:gd name="T13" fmla="*/ 232 h 444"/>
                <a:gd name="T14" fmla="*/ 844 w 935"/>
                <a:gd name="T15" fmla="*/ 322 h 444"/>
                <a:gd name="T16" fmla="*/ 930 w 935"/>
                <a:gd name="T17" fmla="*/ 380 h 444"/>
                <a:gd name="T18" fmla="*/ 935 w 935"/>
                <a:gd name="T19" fmla="*/ 444 h 444"/>
                <a:gd name="T20" fmla="*/ 803 w 935"/>
                <a:gd name="T21" fmla="*/ 348 h 444"/>
                <a:gd name="T22" fmla="*/ 663 w 935"/>
                <a:gd name="T23" fmla="*/ 269 h 444"/>
                <a:gd name="T24" fmla="*/ 557 w 935"/>
                <a:gd name="T25" fmla="*/ 215 h 444"/>
                <a:gd name="T26" fmla="*/ 448 w 935"/>
                <a:gd name="T27" fmla="*/ 173 h 444"/>
                <a:gd name="T28" fmla="*/ 338 w 935"/>
                <a:gd name="T29" fmla="*/ 161 h 444"/>
                <a:gd name="T30" fmla="*/ 236 w 935"/>
                <a:gd name="T31" fmla="*/ 167 h 444"/>
                <a:gd name="T32" fmla="*/ 129 w 935"/>
                <a:gd name="T33" fmla="*/ 215 h 444"/>
                <a:gd name="T34" fmla="*/ 6 w 935"/>
                <a:gd name="T35" fmla="*/ 315 h 444"/>
                <a:gd name="T36" fmla="*/ 0 w 935"/>
                <a:gd name="T37" fmla="*/ 81 h 444"/>
                <a:gd name="T38" fmla="*/ 38 w 935"/>
                <a:gd name="T39" fmla="*/ 64 h 444"/>
                <a:gd name="T40" fmla="*/ 96 w 935"/>
                <a:gd name="T41" fmla="*/ 33 h 444"/>
                <a:gd name="T42" fmla="*/ 151 w 935"/>
                <a:gd name="T43" fmla="*/ 13 h 444"/>
                <a:gd name="T44" fmla="*/ 225 w 935"/>
                <a:gd name="T4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5" h="444">
                  <a:moveTo>
                    <a:pt x="225" y="0"/>
                  </a:moveTo>
                  <a:lnTo>
                    <a:pt x="300" y="7"/>
                  </a:lnTo>
                  <a:lnTo>
                    <a:pt x="370" y="33"/>
                  </a:lnTo>
                  <a:lnTo>
                    <a:pt x="439" y="54"/>
                  </a:lnTo>
                  <a:lnTo>
                    <a:pt x="525" y="96"/>
                  </a:lnTo>
                  <a:lnTo>
                    <a:pt x="621" y="157"/>
                  </a:lnTo>
                  <a:lnTo>
                    <a:pt x="733" y="232"/>
                  </a:lnTo>
                  <a:lnTo>
                    <a:pt x="844" y="322"/>
                  </a:lnTo>
                  <a:lnTo>
                    <a:pt x="930" y="380"/>
                  </a:lnTo>
                  <a:lnTo>
                    <a:pt x="935" y="444"/>
                  </a:lnTo>
                  <a:lnTo>
                    <a:pt x="803" y="348"/>
                  </a:lnTo>
                  <a:lnTo>
                    <a:pt x="663" y="269"/>
                  </a:lnTo>
                  <a:lnTo>
                    <a:pt x="557" y="215"/>
                  </a:lnTo>
                  <a:lnTo>
                    <a:pt x="448" y="173"/>
                  </a:lnTo>
                  <a:lnTo>
                    <a:pt x="338" y="161"/>
                  </a:lnTo>
                  <a:lnTo>
                    <a:pt x="236" y="167"/>
                  </a:lnTo>
                  <a:lnTo>
                    <a:pt x="129" y="215"/>
                  </a:lnTo>
                  <a:lnTo>
                    <a:pt x="6" y="315"/>
                  </a:lnTo>
                  <a:lnTo>
                    <a:pt x="0" y="81"/>
                  </a:lnTo>
                  <a:lnTo>
                    <a:pt x="38" y="64"/>
                  </a:lnTo>
                  <a:lnTo>
                    <a:pt x="96" y="33"/>
                  </a:lnTo>
                  <a:lnTo>
                    <a:pt x="151" y="1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4722813" y="1598613"/>
              <a:ext cx="11113" cy="376238"/>
            </a:xfrm>
            <a:custGeom>
              <a:avLst/>
              <a:gdLst>
                <a:gd name="T0" fmla="*/ 0 w 7"/>
                <a:gd name="T1" fmla="*/ 0 h 237"/>
                <a:gd name="T2" fmla="*/ 1 w 7"/>
                <a:gd name="T3" fmla="*/ 0 h 237"/>
                <a:gd name="T4" fmla="*/ 7 w 7"/>
                <a:gd name="T5" fmla="*/ 234 h 237"/>
                <a:gd name="T6" fmla="*/ 7 w 7"/>
                <a:gd name="T7" fmla="*/ 237 h 237"/>
                <a:gd name="T8" fmla="*/ 6 w 7"/>
                <a:gd name="T9" fmla="*/ 237 h 237"/>
                <a:gd name="T10" fmla="*/ 0 w 7"/>
                <a:gd name="T11" fmla="*/ 2 h 237"/>
                <a:gd name="T12" fmla="*/ 0 w 7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7">
                  <a:moveTo>
                    <a:pt x="0" y="0"/>
                  </a:moveTo>
                  <a:lnTo>
                    <a:pt x="1" y="0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6" y="23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4732338" y="1811338"/>
              <a:ext cx="196850" cy="163513"/>
            </a:xfrm>
            <a:custGeom>
              <a:avLst/>
              <a:gdLst>
                <a:gd name="T0" fmla="*/ 123 w 124"/>
                <a:gd name="T1" fmla="*/ 0 h 103"/>
                <a:gd name="T2" fmla="*/ 124 w 124"/>
                <a:gd name="T3" fmla="*/ 0 h 103"/>
                <a:gd name="T4" fmla="*/ 124 w 124"/>
                <a:gd name="T5" fmla="*/ 1 h 103"/>
                <a:gd name="T6" fmla="*/ 1 w 124"/>
                <a:gd name="T7" fmla="*/ 103 h 103"/>
                <a:gd name="T8" fmla="*/ 0 w 124"/>
                <a:gd name="T9" fmla="*/ 103 h 103"/>
                <a:gd name="T10" fmla="*/ 0 w 124"/>
                <a:gd name="T11" fmla="*/ 100 h 103"/>
                <a:gd name="T12" fmla="*/ 123 w 124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23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4927600" y="1735138"/>
              <a:ext cx="171450" cy="77788"/>
            </a:xfrm>
            <a:custGeom>
              <a:avLst/>
              <a:gdLst>
                <a:gd name="T0" fmla="*/ 107 w 108"/>
                <a:gd name="T1" fmla="*/ 0 h 49"/>
                <a:gd name="T2" fmla="*/ 108 w 108"/>
                <a:gd name="T3" fmla="*/ 0 h 49"/>
                <a:gd name="T4" fmla="*/ 108 w 108"/>
                <a:gd name="T5" fmla="*/ 1 h 49"/>
                <a:gd name="T6" fmla="*/ 1 w 108"/>
                <a:gd name="T7" fmla="*/ 49 h 49"/>
                <a:gd name="T8" fmla="*/ 0 w 108"/>
                <a:gd name="T9" fmla="*/ 49 h 49"/>
                <a:gd name="T10" fmla="*/ 0 w 108"/>
                <a:gd name="T11" fmla="*/ 48 h 49"/>
                <a:gd name="T12" fmla="*/ 107 w 10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9">
                  <a:moveTo>
                    <a:pt x="107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16"/>
            <p:cNvSpPr>
              <a:spLocks/>
            </p:cNvSpPr>
            <p:nvPr/>
          </p:nvSpPr>
          <p:spPr bwMode="auto">
            <a:xfrm>
              <a:off x="5097463" y="1725613"/>
              <a:ext cx="163513" cy="11113"/>
            </a:xfrm>
            <a:custGeom>
              <a:avLst/>
              <a:gdLst>
                <a:gd name="T0" fmla="*/ 102 w 103"/>
                <a:gd name="T1" fmla="*/ 0 h 7"/>
                <a:gd name="T2" fmla="*/ 103 w 103"/>
                <a:gd name="T3" fmla="*/ 0 h 7"/>
                <a:gd name="T4" fmla="*/ 103 w 103"/>
                <a:gd name="T5" fmla="*/ 3 h 7"/>
                <a:gd name="T6" fmla="*/ 1 w 103"/>
                <a:gd name="T7" fmla="*/ 7 h 7"/>
                <a:gd name="T8" fmla="*/ 0 w 103"/>
                <a:gd name="T9" fmla="*/ 7 h 7"/>
                <a:gd name="T10" fmla="*/ 0 w 103"/>
                <a:gd name="T11" fmla="*/ 6 h 7"/>
                <a:gd name="T12" fmla="*/ 102 w 10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">
                  <a:moveTo>
                    <a:pt x="102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5259388" y="1725613"/>
              <a:ext cx="179388" cy="20638"/>
            </a:xfrm>
            <a:custGeom>
              <a:avLst/>
              <a:gdLst>
                <a:gd name="T0" fmla="*/ 0 w 113"/>
                <a:gd name="T1" fmla="*/ 0 h 13"/>
                <a:gd name="T2" fmla="*/ 1 w 113"/>
                <a:gd name="T3" fmla="*/ 0 h 13"/>
                <a:gd name="T4" fmla="*/ 113 w 113"/>
                <a:gd name="T5" fmla="*/ 12 h 13"/>
                <a:gd name="T6" fmla="*/ 113 w 113"/>
                <a:gd name="T7" fmla="*/ 13 h 13"/>
                <a:gd name="T8" fmla="*/ 110 w 113"/>
                <a:gd name="T9" fmla="*/ 13 h 13"/>
                <a:gd name="T10" fmla="*/ 0 w 113"/>
                <a:gd name="T11" fmla="*/ 3 h 13"/>
                <a:gd name="T12" fmla="*/ 0 w 1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3">
                  <a:moveTo>
                    <a:pt x="0" y="0"/>
                  </a:moveTo>
                  <a:lnTo>
                    <a:pt x="1" y="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5434013" y="1744663"/>
              <a:ext cx="174625" cy="68263"/>
            </a:xfrm>
            <a:custGeom>
              <a:avLst/>
              <a:gdLst>
                <a:gd name="T0" fmla="*/ 0 w 110"/>
                <a:gd name="T1" fmla="*/ 0 h 43"/>
                <a:gd name="T2" fmla="*/ 3 w 110"/>
                <a:gd name="T3" fmla="*/ 0 h 43"/>
                <a:gd name="T4" fmla="*/ 110 w 110"/>
                <a:gd name="T5" fmla="*/ 42 h 43"/>
                <a:gd name="T6" fmla="*/ 110 w 110"/>
                <a:gd name="T7" fmla="*/ 43 h 43"/>
                <a:gd name="T8" fmla="*/ 109 w 110"/>
                <a:gd name="T9" fmla="*/ 43 h 43"/>
                <a:gd name="T10" fmla="*/ 0 w 110"/>
                <a:gd name="T11" fmla="*/ 1 h 43"/>
                <a:gd name="T12" fmla="*/ 0 w 11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">
                  <a:moveTo>
                    <a:pt x="0" y="0"/>
                  </a:moveTo>
                  <a:lnTo>
                    <a:pt x="3" y="0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5607050" y="1811338"/>
              <a:ext cx="169863" cy="87313"/>
            </a:xfrm>
            <a:custGeom>
              <a:avLst/>
              <a:gdLst>
                <a:gd name="T0" fmla="*/ 0 w 107"/>
                <a:gd name="T1" fmla="*/ 0 h 55"/>
                <a:gd name="T2" fmla="*/ 1 w 107"/>
                <a:gd name="T3" fmla="*/ 0 h 55"/>
                <a:gd name="T4" fmla="*/ 107 w 107"/>
                <a:gd name="T5" fmla="*/ 54 h 55"/>
                <a:gd name="T6" fmla="*/ 107 w 107"/>
                <a:gd name="T7" fmla="*/ 55 h 55"/>
                <a:gd name="T8" fmla="*/ 106 w 107"/>
                <a:gd name="T9" fmla="*/ 55 h 55"/>
                <a:gd name="T10" fmla="*/ 0 w 107"/>
                <a:gd name="T11" fmla="*/ 1 h 55"/>
                <a:gd name="T12" fmla="*/ 0 w 10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5">
                  <a:moveTo>
                    <a:pt x="0" y="0"/>
                  </a:moveTo>
                  <a:lnTo>
                    <a:pt x="1" y="0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5775325" y="189706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1 w 140"/>
                <a:gd name="T3" fmla="*/ 0 h 81"/>
                <a:gd name="T4" fmla="*/ 140 w 140"/>
                <a:gd name="T5" fmla="*/ 79 h 81"/>
                <a:gd name="T6" fmla="*/ 140 w 140"/>
                <a:gd name="T7" fmla="*/ 81 h 81"/>
                <a:gd name="T8" fmla="*/ 140 w 140"/>
                <a:gd name="T9" fmla="*/ 81 h 81"/>
                <a:gd name="T10" fmla="*/ 0 w 140"/>
                <a:gd name="T11" fmla="*/ 1 h 81"/>
                <a:gd name="T12" fmla="*/ 0 w 140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" y="0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5997575" y="2022475"/>
              <a:ext cx="211138" cy="153988"/>
            </a:xfrm>
            <a:custGeom>
              <a:avLst/>
              <a:gdLst>
                <a:gd name="T0" fmla="*/ 0 w 133"/>
                <a:gd name="T1" fmla="*/ 0 h 97"/>
                <a:gd name="T2" fmla="*/ 0 w 133"/>
                <a:gd name="T3" fmla="*/ 0 h 97"/>
                <a:gd name="T4" fmla="*/ 133 w 133"/>
                <a:gd name="T5" fmla="*/ 96 h 97"/>
                <a:gd name="T6" fmla="*/ 133 w 133"/>
                <a:gd name="T7" fmla="*/ 97 h 97"/>
                <a:gd name="T8" fmla="*/ 132 w 133"/>
                <a:gd name="T9" fmla="*/ 97 h 97"/>
                <a:gd name="T10" fmla="*/ 0 w 133"/>
                <a:gd name="T11" fmla="*/ 2 h 97"/>
                <a:gd name="T12" fmla="*/ 0 w 13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7">
                  <a:moveTo>
                    <a:pt x="0" y="0"/>
                  </a:moveTo>
                  <a:lnTo>
                    <a:pt x="0" y="0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6199188" y="2073275"/>
              <a:ext cx="9525" cy="103188"/>
            </a:xfrm>
            <a:custGeom>
              <a:avLst/>
              <a:gdLst>
                <a:gd name="T0" fmla="*/ 0 w 6"/>
                <a:gd name="T1" fmla="*/ 0 h 65"/>
                <a:gd name="T2" fmla="*/ 1 w 6"/>
                <a:gd name="T3" fmla="*/ 0 h 65"/>
                <a:gd name="T4" fmla="*/ 6 w 6"/>
                <a:gd name="T5" fmla="*/ 64 h 65"/>
                <a:gd name="T6" fmla="*/ 6 w 6"/>
                <a:gd name="T7" fmla="*/ 65 h 65"/>
                <a:gd name="T8" fmla="*/ 5 w 6"/>
                <a:gd name="T9" fmla="*/ 65 h 65"/>
                <a:gd name="T10" fmla="*/ 0 w 6"/>
                <a:gd name="T11" fmla="*/ 2 h 65"/>
                <a:gd name="T12" fmla="*/ 0 w 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5">
                  <a:moveTo>
                    <a:pt x="0" y="0"/>
                  </a:moveTo>
                  <a:lnTo>
                    <a:pt x="1" y="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6062663" y="1981200"/>
              <a:ext cx="138113" cy="95250"/>
            </a:xfrm>
            <a:custGeom>
              <a:avLst/>
              <a:gdLst>
                <a:gd name="T0" fmla="*/ 0 w 87"/>
                <a:gd name="T1" fmla="*/ 0 h 60"/>
                <a:gd name="T2" fmla="*/ 3 w 87"/>
                <a:gd name="T3" fmla="*/ 0 h 60"/>
                <a:gd name="T4" fmla="*/ 87 w 87"/>
                <a:gd name="T5" fmla="*/ 58 h 60"/>
                <a:gd name="T6" fmla="*/ 87 w 87"/>
                <a:gd name="T7" fmla="*/ 60 h 60"/>
                <a:gd name="T8" fmla="*/ 86 w 87"/>
                <a:gd name="T9" fmla="*/ 60 h 60"/>
                <a:gd name="T10" fmla="*/ 0 w 87"/>
                <a:gd name="T11" fmla="*/ 2 h 60"/>
                <a:gd name="T12" fmla="*/ 0 w 8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3" y="0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24"/>
            <p:cNvSpPr>
              <a:spLocks/>
            </p:cNvSpPr>
            <p:nvPr/>
          </p:nvSpPr>
          <p:spPr bwMode="auto">
            <a:xfrm>
              <a:off x="5886450" y="1838325"/>
              <a:ext cx="180975" cy="146050"/>
            </a:xfrm>
            <a:custGeom>
              <a:avLst/>
              <a:gdLst>
                <a:gd name="T0" fmla="*/ 0 w 114"/>
                <a:gd name="T1" fmla="*/ 0 h 92"/>
                <a:gd name="T2" fmla="*/ 1 w 114"/>
                <a:gd name="T3" fmla="*/ 0 h 92"/>
                <a:gd name="T4" fmla="*/ 114 w 114"/>
                <a:gd name="T5" fmla="*/ 90 h 92"/>
                <a:gd name="T6" fmla="*/ 114 w 114"/>
                <a:gd name="T7" fmla="*/ 92 h 92"/>
                <a:gd name="T8" fmla="*/ 111 w 114"/>
                <a:gd name="T9" fmla="*/ 92 h 92"/>
                <a:gd name="T10" fmla="*/ 0 w 114"/>
                <a:gd name="T11" fmla="*/ 0 h 92"/>
                <a:gd name="T12" fmla="*/ 0 w 114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2">
                  <a:moveTo>
                    <a:pt x="0" y="0"/>
                  </a:moveTo>
                  <a:lnTo>
                    <a:pt x="1" y="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1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5708650" y="1719263"/>
              <a:ext cx="179388" cy="119063"/>
            </a:xfrm>
            <a:custGeom>
              <a:avLst/>
              <a:gdLst>
                <a:gd name="T0" fmla="*/ 0 w 113"/>
                <a:gd name="T1" fmla="*/ 0 h 75"/>
                <a:gd name="T2" fmla="*/ 1 w 113"/>
                <a:gd name="T3" fmla="*/ 0 h 75"/>
                <a:gd name="T4" fmla="*/ 113 w 113"/>
                <a:gd name="T5" fmla="*/ 75 h 75"/>
                <a:gd name="T6" fmla="*/ 113 w 113"/>
                <a:gd name="T7" fmla="*/ 75 h 75"/>
                <a:gd name="T8" fmla="*/ 112 w 113"/>
                <a:gd name="T9" fmla="*/ 75 h 75"/>
                <a:gd name="T10" fmla="*/ 0 w 113"/>
                <a:gd name="T11" fmla="*/ 0 h 75"/>
                <a:gd name="T12" fmla="*/ 0 w 11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5">
                  <a:moveTo>
                    <a:pt x="0" y="0"/>
                  </a:moveTo>
                  <a:lnTo>
                    <a:pt x="1" y="0"/>
                  </a:lnTo>
                  <a:lnTo>
                    <a:pt x="113" y="75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26"/>
            <p:cNvSpPr>
              <a:spLocks/>
            </p:cNvSpPr>
            <p:nvPr/>
          </p:nvSpPr>
          <p:spPr bwMode="auto">
            <a:xfrm>
              <a:off x="5556250" y="1622425"/>
              <a:ext cx="153988" cy="96838"/>
            </a:xfrm>
            <a:custGeom>
              <a:avLst/>
              <a:gdLst>
                <a:gd name="T0" fmla="*/ 0 w 97"/>
                <a:gd name="T1" fmla="*/ 0 h 61"/>
                <a:gd name="T2" fmla="*/ 1 w 97"/>
                <a:gd name="T3" fmla="*/ 0 h 61"/>
                <a:gd name="T4" fmla="*/ 97 w 97"/>
                <a:gd name="T5" fmla="*/ 61 h 61"/>
                <a:gd name="T6" fmla="*/ 97 w 97"/>
                <a:gd name="T7" fmla="*/ 61 h 61"/>
                <a:gd name="T8" fmla="*/ 96 w 97"/>
                <a:gd name="T9" fmla="*/ 61 h 61"/>
                <a:gd name="T10" fmla="*/ 0 w 97"/>
                <a:gd name="T11" fmla="*/ 3 h 61"/>
                <a:gd name="T12" fmla="*/ 0 w 9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1">
                  <a:moveTo>
                    <a:pt x="0" y="0"/>
                  </a:moveTo>
                  <a:lnTo>
                    <a:pt x="1" y="0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27"/>
            <p:cNvSpPr>
              <a:spLocks/>
            </p:cNvSpPr>
            <p:nvPr/>
          </p:nvSpPr>
          <p:spPr bwMode="auto">
            <a:xfrm>
              <a:off x="5419725" y="1555750"/>
              <a:ext cx="138113" cy="71438"/>
            </a:xfrm>
            <a:custGeom>
              <a:avLst/>
              <a:gdLst>
                <a:gd name="T0" fmla="*/ 0 w 87"/>
                <a:gd name="T1" fmla="*/ 0 h 45"/>
                <a:gd name="T2" fmla="*/ 2 w 87"/>
                <a:gd name="T3" fmla="*/ 0 h 45"/>
                <a:gd name="T4" fmla="*/ 87 w 87"/>
                <a:gd name="T5" fmla="*/ 42 h 45"/>
                <a:gd name="T6" fmla="*/ 87 w 87"/>
                <a:gd name="T7" fmla="*/ 45 h 45"/>
                <a:gd name="T8" fmla="*/ 86 w 87"/>
                <a:gd name="T9" fmla="*/ 45 h 45"/>
                <a:gd name="T10" fmla="*/ 0 w 87"/>
                <a:gd name="T11" fmla="*/ 1 h 45"/>
                <a:gd name="T12" fmla="*/ 0 w 8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5">
                  <a:moveTo>
                    <a:pt x="0" y="0"/>
                  </a:moveTo>
                  <a:lnTo>
                    <a:pt x="2" y="0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28"/>
            <p:cNvSpPr>
              <a:spLocks/>
            </p:cNvSpPr>
            <p:nvPr/>
          </p:nvSpPr>
          <p:spPr bwMode="auto">
            <a:xfrm>
              <a:off x="5310188" y="1522413"/>
              <a:ext cx="112713" cy="34925"/>
            </a:xfrm>
            <a:custGeom>
              <a:avLst/>
              <a:gdLst>
                <a:gd name="T0" fmla="*/ 0 w 71"/>
                <a:gd name="T1" fmla="*/ 0 h 22"/>
                <a:gd name="T2" fmla="*/ 1 w 71"/>
                <a:gd name="T3" fmla="*/ 0 h 22"/>
                <a:gd name="T4" fmla="*/ 71 w 71"/>
                <a:gd name="T5" fmla="*/ 21 h 22"/>
                <a:gd name="T6" fmla="*/ 71 w 71"/>
                <a:gd name="T7" fmla="*/ 22 h 22"/>
                <a:gd name="T8" fmla="*/ 69 w 71"/>
                <a:gd name="T9" fmla="*/ 22 h 22"/>
                <a:gd name="T10" fmla="*/ 0 w 71"/>
                <a:gd name="T11" fmla="*/ 0 h 22"/>
                <a:gd name="T12" fmla="*/ 0 w 7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2">
                  <a:moveTo>
                    <a:pt x="0" y="0"/>
                  </a:moveTo>
                  <a:lnTo>
                    <a:pt x="1" y="0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29"/>
            <p:cNvSpPr>
              <a:spLocks/>
            </p:cNvSpPr>
            <p:nvPr/>
          </p:nvSpPr>
          <p:spPr bwMode="auto">
            <a:xfrm>
              <a:off x="5199063" y="1481138"/>
              <a:ext cx="112713" cy="41275"/>
            </a:xfrm>
            <a:custGeom>
              <a:avLst/>
              <a:gdLst>
                <a:gd name="T0" fmla="*/ 0 w 71"/>
                <a:gd name="T1" fmla="*/ 0 h 26"/>
                <a:gd name="T2" fmla="*/ 1 w 71"/>
                <a:gd name="T3" fmla="*/ 0 h 26"/>
                <a:gd name="T4" fmla="*/ 71 w 71"/>
                <a:gd name="T5" fmla="*/ 26 h 26"/>
                <a:gd name="T6" fmla="*/ 71 w 71"/>
                <a:gd name="T7" fmla="*/ 26 h 26"/>
                <a:gd name="T8" fmla="*/ 70 w 71"/>
                <a:gd name="T9" fmla="*/ 26 h 26"/>
                <a:gd name="T10" fmla="*/ 0 w 71"/>
                <a:gd name="T11" fmla="*/ 0 h 26"/>
                <a:gd name="T12" fmla="*/ 0 w 7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6">
                  <a:moveTo>
                    <a:pt x="0" y="0"/>
                  </a:moveTo>
                  <a:lnTo>
                    <a:pt x="1" y="0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30"/>
            <p:cNvSpPr>
              <a:spLocks/>
            </p:cNvSpPr>
            <p:nvPr/>
          </p:nvSpPr>
          <p:spPr bwMode="auto">
            <a:xfrm>
              <a:off x="5080000" y="1470025"/>
              <a:ext cx="120650" cy="11113"/>
            </a:xfrm>
            <a:custGeom>
              <a:avLst/>
              <a:gdLst>
                <a:gd name="T0" fmla="*/ 0 w 76"/>
                <a:gd name="T1" fmla="*/ 0 h 7"/>
                <a:gd name="T2" fmla="*/ 1 w 76"/>
                <a:gd name="T3" fmla="*/ 0 h 7"/>
                <a:gd name="T4" fmla="*/ 76 w 76"/>
                <a:gd name="T5" fmla="*/ 7 h 7"/>
                <a:gd name="T6" fmla="*/ 76 w 76"/>
                <a:gd name="T7" fmla="*/ 7 h 7"/>
                <a:gd name="T8" fmla="*/ 75 w 76"/>
                <a:gd name="T9" fmla="*/ 7 h 7"/>
                <a:gd name="T10" fmla="*/ 0 w 76"/>
                <a:gd name="T11" fmla="*/ 3 h 7"/>
                <a:gd name="T12" fmla="*/ 0 w 7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">
                  <a:moveTo>
                    <a:pt x="0" y="0"/>
                  </a:moveTo>
                  <a:lnTo>
                    <a:pt x="1" y="0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4962525" y="1470025"/>
              <a:ext cx="119063" cy="22225"/>
            </a:xfrm>
            <a:custGeom>
              <a:avLst/>
              <a:gdLst>
                <a:gd name="T0" fmla="*/ 74 w 75"/>
                <a:gd name="T1" fmla="*/ 0 h 14"/>
                <a:gd name="T2" fmla="*/ 75 w 75"/>
                <a:gd name="T3" fmla="*/ 0 h 14"/>
                <a:gd name="T4" fmla="*/ 75 w 75"/>
                <a:gd name="T5" fmla="*/ 3 h 14"/>
                <a:gd name="T6" fmla="*/ 1 w 75"/>
                <a:gd name="T7" fmla="*/ 14 h 14"/>
                <a:gd name="T8" fmla="*/ 0 w 75"/>
                <a:gd name="T9" fmla="*/ 14 h 14"/>
                <a:gd name="T10" fmla="*/ 0 w 75"/>
                <a:gd name="T11" fmla="*/ 13 h 14"/>
                <a:gd name="T12" fmla="*/ 74 w 7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">
                  <a:moveTo>
                    <a:pt x="74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4875213" y="1490663"/>
              <a:ext cx="88900" cy="31750"/>
            </a:xfrm>
            <a:custGeom>
              <a:avLst/>
              <a:gdLst>
                <a:gd name="T0" fmla="*/ 55 w 56"/>
                <a:gd name="T1" fmla="*/ 0 h 20"/>
                <a:gd name="T2" fmla="*/ 56 w 56"/>
                <a:gd name="T3" fmla="*/ 0 h 20"/>
                <a:gd name="T4" fmla="*/ 56 w 56"/>
                <a:gd name="T5" fmla="*/ 1 h 20"/>
                <a:gd name="T6" fmla="*/ 2 w 56"/>
                <a:gd name="T7" fmla="*/ 20 h 20"/>
                <a:gd name="T8" fmla="*/ 0 w 56"/>
                <a:gd name="T9" fmla="*/ 20 h 20"/>
                <a:gd name="T10" fmla="*/ 0 w 56"/>
                <a:gd name="T11" fmla="*/ 20 h 20"/>
                <a:gd name="T12" fmla="*/ 55 w 5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">
                  <a:moveTo>
                    <a:pt x="55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33"/>
            <p:cNvSpPr>
              <a:spLocks/>
            </p:cNvSpPr>
            <p:nvPr/>
          </p:nvSpPr>
          <p:spPr bwMode="auto">
            <a:xfrm>
              <a:off x="4783138" y="1522413"/>
              <a:ext cx="95250" cy="53975"/>
            </a:xfrm>
            <a:custGeom>
              <a:avLst/>
              <a:gdLst>
                <a:gd name="T0" fmla="*/ 58 w 60"/>
                <a:gd name="T1" fmla="*/ 0 h 34"/>
                <a:gd name="T2" fmla="*/ 60 w 60"/>
                <a:gd name="T3" fmla="*/ 0 h 34"/>
                <a:gd name="T4" fmla="*/ 60 w 60"/>
                <a:gd name="T5" fmla="*/ 0 h 34"/>
                <a:gd name="T6" fmla="*/ 0 w 60"/>
                <a:gd name="T7" fmla="*/ 34 h 34"/>
                <a:gd name="T8" fmla="*/ 0 w 60"/>
                <a:gd name="T9" fmla="*/ 34 h 34"/>
                <a:gd name="T10" fmla="*/ 0 w 60"/>
                <a:gd name="T11" fmla="*/ 31 h 34"/>
                <a:gd name="T12" fmla="*/ 58 w 6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34"/>
            <p:cNvSpPr>
              <a:spLocks/>
            </p:cNvSpPr>
            <p:nvPr/>
          </p:nvSpPr>
          <p:spPr bwMode="auto">
            <a:xfrm>
              <a:off x="4722813" y="1571625"/>
              <a:ext cx="60325" cy="30163"/>
            </a:xfrm>
            <a:custGeom>
              <a:avLst/>
              <a:gdLst>
                <a:gd name="T0" fmla="*/ 38 w 38"/>
                <a:gd name="T1" fmla="*/ 0 h 19"/>
                <a:gd name="T2" fmla="*/ 38 w 38"/>
                <a:gd name="T3" fmla="*/ 0 h 19"/>
                <a:gd name="T4" fmla="*/ 38 w 38"/>
                <a:gd name="T5" fmla="*/ 3 h 19"/>
                <a:gd name="T6" fmla="*/ 1 w 38"/>
                <a:gd name="T7" fmla="*/ 19 h 19"/>
                <a:gd name="T8" fmla="*/ 0 w 38"/>
                <a:gd name="T9" fmla="*/ 19 h 19"/>
                <a:gd name="T10" fmla="*/ 0 w 38"/>
                <a:gd name="T11" fmla="*/ 17 h 19"/>
                <a:gd name="T12" fmla="*/ 38 w 3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35"/>
            <p:cNvSpPr>
              <a:spLocks/>
            </p:cNvSpPr>
            <p:nvPr/>
          </p:nvSpPr>
          <p:spPr bwMode="auto">
            <a:xfrm>
              <a:off x="2236788" y="3941763"/>
              <a:ext cx="34925" cy="136525"/>
            </a:xfrm>
            <a:custGeom>
              <a:avLst/>
              <a:gdLst>
                <a:gd name="T0" fmla="*/ 20 w 22"/>
                <a:gd name="T1" fmla="*/ 0 h 86"/>
                <a:gd name="T2" fmla="*/ 22 w 22"/>
                <a:gd name="T3" fmla="*/ 0 h 86"/>
                <a:gd name="T4" fmla="*/ 22 w 22"/>
                <a:gd name="T5" fmla="*/ 2 h 86"/>
                <a:gd name="T6" fmla="*/ 2 w 22"/>
                <a:gd name="T7" fmla="*/ 86 h 86"/>
                <a:gd name="T8" fmla="*/ 0 w 22"/>
                <a:gd name="T9" fmla="*/ 86 h 86"/>
                <a:gd name="T10" fmla="*/ 0 w 22"/>
                <a:gd name="T11" fmla="*/ 83 h 86"/>
                <a:gd name="T12" fmla="*/ 20 w 22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6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36"/>
            <p:cNvSpPr>
              <a:spLocks/>
            </p:cNvSpPr>
            <p:nvPr/>
          </p:nvSpPr>
          <p:spPr bwMode="auto">
            <a:xfrm>
              <a:off x="2287588" y="3859213"/>
              <a:ext cx="9525" cy="26988"/>
            </a:xfrm>
            <a:custGeom>
              <a:avLst/>
              <a:gdLst>
                <a:gd name="T0" fmla="*/ 5 w 6"/>
                <a:gd name="T1" fmla="*/ 0 h 17"/>
                <a:gd name="T2" fmla="*/ 6 w 6"/>
                <a:gd name="T3" fmla="*/ 0 h 17"/>
                <a:gd name="T4" fmla="*/ 6 w 6"/>
                <a:gd name="T5" fmla="*/ 2 h 17"/>
                <a:gd name="T6" fmla="*/ 2 w 6"/>
                <a:gd name="T7" fmla="*/ 17 h 17"/>
                <a:gd name="T8" fmla="*/ 0 w 6"/>
                <a:gd name="T9" fmla="*/ 17 h 17"/>
                <a:gd name="T10" fmla="*/ 0 w 6"/>
                <a:gd name="T11" fmla="*/ 14 h 17"/>
                <a:gd name="T12" fmla="*/ 5 w 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37"/>
            <p:cNvSpPr>
              <a:spLocks/>
            </p:cNvSpPr>
            <p:nvPr/>
          </p:nvSpPr>
          <p:spPr bwMode="auto">
            <a:xfrm>
              <a:off x="2314575" y="3702050"/>
              <a:ext cx="39688" cy="106363"/>
            </a:xfrm>
            <a:custGeom>
              <a:avLst/>
              <a:gdLst>
                <a:gd name="T0" fmla="*/ 23 w 25"/>
                <a:gd name="T1" fmla="*/ 0 h 67"/>
                <a:gd name="T2" fmla="*/ 25 w 25"/>
                <a:gd name="T3" fmla="*/ 0 h 67"/>
                <a:gd name="T4" fmla="*/ 25 w 25"/>
                <a:gd name="T5" fmla="*/ 3 h 67"/>
                <a:gd name="T6" fmla="*/ 3 w 25"/>
                <a:gd name="T7" fmla="*/ 67 h 67"/>
                <a:gd name="T8" fmla="*/ 0 w 25"/>
                <a:gd name="T9" fmla="*/ 67 h 67"/>
                <a:gd name="T10" fmla="*/ 0 w 25"/>
                <a:gd name="T11" fmla="*/ 64 h 67"/>
                <a:gd name="T12" fmla="*/ 23 w 2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7">
                  <a:moveTo>
                    <a:pt x="23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38"/>
            <p:cNvSpPr>
              <a:spLocks/>
            </p:cNvSpPr>
            <p:nvPr/>
          </p:nvSpPr>
          <p:spPr bwMode="auto">
            <a:xfrm>
              <a:off x="2351088" y="3670300"/>
              <a:ext cx="17463" cy="36513"/>
            </a:xfrm>
            <a:custGeom>
              <a:avLst/>
              <a:gdLst>
                <a:gd name="T0" fmla="*/ 8 w 11"/>
                <a:gd name="T1" fmla="*/ 0 h 23"/>
                <a:gd name="T2" fmla="*/ 11 w 11"/>
                <a:gd name="T3" fmla="*/ 0 h 23"/>
                <a:gd name="T4" fmla="*/ 11 w 11"/>
                <a:gd name="T5" fmla="*/ 2 h 23"/>
                <a:gd name="T6" fmla="*/ 2 w 11"/>
                <a:gd name="T7" fmla="*/ 23 h 23"/>
                <a:gd name="T8" fmla="*/ 0 w 11"/>
                <a:gd name="T9" fmla="*/ 23 h 23"/>
                <a:gd name="T10" fmla="*/ 0 w 11"/>
                <a:gd name="T11" fmla="*/ 20 h 23"/>
                <a:gd name="T12" fmla="*/ 8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39"/>
            <p:cNvSpPr>
              <a:spLocks/>
            </p:cNvSpPr>
            <p:nvPr/>
          </p:nvSpPr>
          <p:spPr bwMode="auto">
            <a:xfrm>
              <a:off x="2390775" y="3587750"/>
              <a:ext cx="14288" cy="30163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0 h 19"/>
                <a:gd name="T4" fmla="*/ 9 w 9"/>
                <a:gd name="T5" fmla="*/ 3 h 19"/>
                <a:gd name="T6" fmla="*/ 2 w 9"/>
                <a:gd name="T7" fmla="*/ 19 h 19"/>
                <a:gd name="T8" fmla="*/ 0 w 9"/>
                <a:gd name="T9" fmla="*/ 19 h 19"/>
                <a:gd name="T10" fmla="*/ 0 w 9"/>
                <a:gd name="T11" fmla="*/ 16 h 19"/>
                <a:gd name="T12" fmla="*/ 5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0"/>
            <p:cNvSpPr>
              <a:spLocks/>
            </p:cNvSpPr>
            <p:nvPr/>
          </p:nvSpPr>
          <p:spPr bwMode="auto">
            <a:xfrm>
              <a:off x="2425700" y="3403600"/>
              <a:ext cx="63500" cy="131763"/>
            </a:xfrm>
            <a:custGeom>
              <a:avLst/>
              <a:gdLst>
                <a:gd name="T0" fmla="*/ 38 w 40"/>
                <a:gd name="T1" fmla="*/ 0 h 83"/>
                <a:gd name="T2" fmla="*/ 40 w 40"/>
                <a:gd name="T3" fmla="*/ 0 h 83"/>
                <a:gd name="T4" fmla="*/ 40 w 40"/>
                <a:gd name="T5" fmla="*/ 2 h 83"/>
                <a:gd name="T6" fmla="*/ 4 w 40"/>
                <a:gd name="T7" fmla="*/ 83 h 83"/>
                <a:gd name="T8" fmla="*/ 0 w 40"/>
                <a:gd name="T9" fmla="*/ 83 h 83"/>
                <a:gd name="T10" fmla="*/ 0 w 40"/>
                <a:gd name="T11" fmla="*/ 81 h 83"/>
                <a:gd name="T12" fmla="*/ 38 w 4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3">
                  <a:moveTo>
                    <a:pt x="38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41"/>
            <p:cNvSpPr>
              <a:spLocks/>
            </p:cNvSpPr>
            <p:nvPr/>
          </p:nvSpPr>
          <p:spPr bwMode="auto">
            <a:xfrm>
              <a:off x="2495550" y="3316288"/>
              <a:ext cx="6350" cy="31750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1 w 4"/>
                <a:gd name="T7" fmla="*/ 20 h 20"/>
                <a:gd name="T8" fmla="*/ 0 w 4"/>
                <a:gd name="T9" fmla="*/ 20 h 20"/>
                <a:gd name="T10" fmla="*/ 0 w 4"/>
                <a:gd name="T11" fmla="*/ 17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42"/>
            <p:cNvSpPr>
              <a:spLocks/>
            </p:cNvSpPr>
            <p:nvPr/>
          </p:nvSpPr>
          <p:spPr bwMode="auto">
            <a:xfrm>
              <a:off x="2500313" y="3135313"/>
              <a:ext cx="6350" cy="130175"/>
            </a:xfrm>
            <a:custGeom>
              <a:avLst/>
              <a:gdLst>
                <a:gd name="T0" fmla="*/ 1 w 4"/>
                <a:gd name="T1" fmla="*/ 0 h 82"/>
                <a:gd name="T2" fmla="*/ 4 w 4"/>
                <a:gd name="T3" fmla="*/ 0 h 82"/>
                <a:gd name="T4" fmla="*/ 4 w 4"/>
                <a:gd name="T5" fmla="*/ 2 h 82"/>
                <a:gd name="T6" fmla="*/ 2 w 4"/>
                <a:gd name="T7" fmla="*/ 82 h 82"/>
                <a:gd name="T8" fmla="*/ 0 w 4"/>
                <a:gd name="T9" fmla="*/ 82 h 82"/>
                <a:gd name="T10" fmla="*/ 0 w 4"/>
                <a:gd name="T11" fmla="*/ 80 h 82"/>
                <a:gd name="T12" fmla="*/ 1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43"/>
            <p:cNvSpPr>
              <a:spLocks noChangeShapeType="1"/>
            </p:cNvSpPr>
            <p:nvPr/>
          </p:nvSpPr>
          <p:spPr bwMode="auto">
            <a:xfrm>
              <a:off x="2506663" y="305117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44"/>
            <p:cNvSpPr>
              <a:spLocks/>
            </p:cNvSpPr>
            <p:nvPr/>
          </p:nvSpPr>
          <p:spPr bwMode="auto">
            <a:xfrm>
              <a:off x="2506663" y="2862263"/>
              <a:ext cx="6350" cy="131763"/>
            </a:xfrm>
            <a:custGeom>
              <a:avLst/>
              <a:gdLst>
                <a:gd name="T0" fmla="*/ 2 w 4"/>
                <a:gd name="T1" fmla="*/ 0 h 83"/>
                <a:gd name="T2" fmla="*/ 4 w 4"/>
                <a:gd name="T3" fmla="*/ 0 h 83"/>
                <a:gd name="T4" fmla="*/ 4 w 4"/>
                <a:gd name="T5" fmla="*/ 3 h 83"/>
                <a:gd name="T6" fmla="*/ 2 w 4"/>
                <a:gd name="T7" fmla="*/ 83 h 83"/>
                <a:gd name="T8" fmla="*/ 0 w 4"/>
                <a:gd name="T9" fmla="*/ 83 h 83"/>
                <a:gd name="T10" fmla="*/ 0 w 4"/>
                <a:gd name="T11" fmla="*/ 81 h 83"/>
                <a:gd name="T12" fmla="*/ 2 w 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45"/>
            <p:cNvSpPr>
              <a:spLocks noChangeShapeType="1"/>
            </p:cNvSpPr>
            <p:nvPr/>
          </p:nvSpPr>
          <p:spPr bwMode="auto">
            <a:xfrm>
              <a:off x="2513013" y="2852738"/>
              <a:ext cx="0" cy="285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46"/>
            <p:cNvSpPr>
              <a:spLocks/>
            </p:cNvSpPr>
            <p:nvPr/>
          </p:nvSpPr>
          <p:spPr bwMode="auto">
            <a:xfrm>
              <a:off x="2513013" y="2936875"/>
              <a:ext cx="6350" cy="130175"/>
            </a:xfrm>
            <a:custGeom>
              <a:avLst/>
              <a:gdLst>
                <a:gd name="T0" fmla="*/ 0 w 4"/>
                <a:gd name="T1" fmla="*/ 0 h 82"/>
                <a:gd name="T2" fmla="*/ 2 w 4"/>
                <a:gd name="T3" fmla="*/ 0 h 82"/>
                <a:gd name="T4" fmla="*/ 4 w 4"/>
                <a:gd name="T5" fmla="*/ 80 h 82"/>
                <a:gd name="T6" fmla="*/ 4 w 4"/>
                <a:gd name="T7" fmla="*/ 82 h 82"/>
                <a:gd name="T8" fmla="*/ 0 w 4"/>
                <a:gd name="T9" fmla="*/ 82 h 82"/>
                <a:gd name="T10" fmla="*/ 0 w 4"/>
                <a:gd name="T11" fmla="*/ 2 h 82"/>
                <a:gd name="T12" fmla="*/ 0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0" y="0"/>
                  </a:moveTo>
                  <a:lnTo>
                    <a:pt x="2" y="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Line 47"/>
            <p:cNvSpPr>
              <a:spLocks noChangeShapeType="1"/>
            </p:cNvSpPr>
            <p:nvPr/>
          </p:nvSpPr>
          <p:spPr bwMode="auto">
            <a:xfrm>
              <a:off x="2519363" y="312102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48"/>
            <p:cNvSpPr>
              <a:spLocks/>
            </p:cNvSpPr>
            <p:nvPr/>
          </p:nvSpPr>
          <p:spPr bwMode="auto">
            <a:xfrm>
              <a:off x="2519363" y="3206750"/>
              <a:ext cx="4763" cy="136525"/>
            </a:xfrm>
            <a:custGeom>
              <a:avLst/>
              <a:gdLst>
                <a:gd name="T0" fmla="*/ 0 w 3"/>
                <a:gd name="T1" fmla="*/ 0 h 86"/>
                <a:gd name="T2" fmla="*/ 2 w 3"/>
                <a:gd name="T3" fmla="*/ 0 h 86"/>
                <a:gd name="T4" fmla="*/ 3 w 3"/>
                <a:gd name="T5" fmla="*/ 85 h 86"/>
                <a:gd name="T6" fmla="*/ 3 w 3"/>
                <a:gd name="T7" fmla="*/ 86 h 86"/>
                <a:gd name="T8" fmla="*/ 1 w 3"/>
                <a:gd name="T9" fmla="*/ 86 h 86"/>
                <a:gd name="T10" fmla="*/ 0 w 3"/>
                <a:gd name="T11" fmla="*/ 3 h 86"/>
                <a:gd name="T12" fmla="*/ 0 w 3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6">
                  <a:moveTo>
                    <a:pt x="0" y="0"/>
                  </a:moveTo>
                  <a:lnTo>
                    <a:pt x="2" y="0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49"/>
            <p:cNvSpPr>
              <a:spLocks/>
            </p:cNvSpPr>
            <p:nvPr/>
          </p:nvSpPr>
          <p:spPr bwMode="auto">
            <a:xfrm>
              <a:off x="2562225" y="3260725"/>
              <a:ext cx="23813" cy="26988"/>
            </a:xfrm>
            <a:custGeom>
              <a:avLst/>
              <a:gdLst>
                <a:gd name="T0" fmla="*/ 13 w 15"/>
                <a:gd name="T1" fmla="*/ 0 h 17"/>
                <a:gd name="T2" fmla="*/ 15 w 15"/>
                <a:gd name="T3" fmla="*/ 0 h 17"/>
                <a:gd name="T4" fmla="*/ 15 w 15"/>
                <a:gd name="T5" fmla="*/ 1 h 17"/>
                <a:gd name="T6" fmla="*/ 3 w 15"/>
                <a:gd name="T7" fmla="*/ 17 h 17"/>
                <a:gd name="T8" fmla="*/ 0 w 15"/>
                <a:gd name="T9" fmla="*/ 17 h 17"/>
                <a:gd name="T10" fmla="*/ 0 w 15"/>
                <a:gd name="T11" fmla="*/ 15 h 17"/>
                <a:gd name="T12" fmla="*/ 13 w 1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50"/>
            <p:cNvSpPr>
              <a:spLocks/>
            </p:cNvSpPr>
            <p:nvPr/>
          </p:nvSpPr>
          <p:spPr bwMode="auto">
            <a:xfrm>
              <a:off x="2620963" y="3157538"/>
              <a:ext cx="33338" cy="50800"/>
            </a:xfrm>
            <a:custGeom>
              <a:avLst/>
              <a:gdLst>
                <a:gd name="T0" fmla="*/ 19 w 21"/>
                <a:gd name="T1" fmla="*/ 0 h 32"/>
                <a:gd name="T2" fmla="*/ 21 w 21"/>
                <a:gd name="T3" fmla="*/ 0 h 32"/>
                <a:gd name="T4" fmla="*/ 21 w 21"/>
                <a:gd name="T5" fmla="*/ 1 h 32"/>
                <a:gd name="T6" fmla="*/ 2 w 21"/>
                <a:gd name="T7" fmla="*/ 32 h 32"/>
                <a:gd name="T8" fmla="*/ 0 w 21"/>
                <a:gd name="T9" fmla="*/ 32 h 32"/>
                <a:gd name="T10" fmla="*/ 0 w 21"/>
                <a:gd name="T11" fmla="*/ 30 h 32"/>
                <a:gd name="T12" fmla="*/ 19 w 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19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51"/>
            <p:cNvSpPr>
              <a:spLocks noEditPoints="1"/>
            </p:cNvSpPr>
            <p:nvPr/>
          </p:nvSpPr>
          <p:spPr bwMode="auto">
            <a:xfrm>
              <a:off x="4027488" y="1752600"/>
              <a:ext cx="2244725" cy="2325688"/>
            </a:xfrm>
            <a:custGeom>
              <a:avLst/>
              <a:gdLst>
                <a:gd name="T0" fmla="*/ 1 w 1414"/>
                <a:gd name="T1" fmla="*/ 1325 h 1465"/>
                <a:gd name="T2" fmla="*/ 3 w 1414"/>
                <a:gd name="T3" fmla="*/ 1168 h 1465"/>
                <a:gd name="T4" fmla="*/ 3 w 1414"/>
                <a:gd name="T5" fmla="*/ 1018 h 1465"/>
                <a:gd name="T6" fmla="*/ 15 w 1414"/>
                <a:gd name="T7" fmla="*/ 869 h 1465"/>
                <a:gd name="T8" fmla="*/ 17 w 1414"/>
                <a:gd name="T9" fmla="*/ 711 h 1465"/>
                <a:gd name="T10" fmla="*/ 1390 w 1414"/>
                <a:gd name="T11" fmla="*/ 650 h 1465"/>
                <a:gd name="T12" fmla="*/ 1375 w 1414"/>
                <a:gd name="T13" fmla="*/ 647 h 1465"/>
                <a:gd name="T14" fmla="*/ 1346 w 1414"/>
                <a:gd name="T15" fmla="*/ 621 h 1465"/>
                <a:gd name="T16" fmla="*/ 1334 w 1414"/>
                <a:gd name="T17" fmla="*/ 619 h 1465"/>
                <a:gd name="T18" fmla="*/ 1314 w 1414"/>
                <a:gd name="T19" fmla="*/ 612 h 1465"/>
                <a:gd name="T20" fmla="*/ 1299 w 1414"/>
                <a:gd name="T21" fmla="*/ 603 h 1465"/>
                <a:gd name="T22" fmla="*/ 1282 w 1414"/>
                <a:gd name="T23" fmla="*/ 585 h 1465"/>
                <a:gd name="T24" fmla="*/ 19 w 1414"/>
                <a:gd name="T25" fmla="*/ 594 h 1465"/>
                <a:gd name="T26" fmla="*/ 1238 w 1414"/>
                <a:gd name="T27" fmla="*/ 573 h 1465"/>
                <a:gd name="T28" fmla="*/ 1204 w 1414"/>
                <a:gd name="T29" fmla="*/ 546 h 1465"/>
                <a:gd name="T30" fmla="*/ 1182 w 1414"/>
                <a:gd name="T31" fmla="*/ 547 h 1465"/>
                <a:gd name="T32" fmla="*/ 1172 w 1414"/>
                <a:gd name="T33" fmla="*/ 533 h 1465"/>
                <a:gd name="T34" fmla="*/ 1157 w 1414"/>
                <a:gd name="T35" fmla="*/ 522 h 1465"/>
                <a:gd name="T36" fmla="*/ 1126 w 1414"/>
                <a:gd name="T37" fmla="*/ 498 h 1465"/>
                <a:gd name="T38" fmla="*/ 10 w 1414"/>
                <a:gd name="T39" fmla="*/ 495 h 1465"/>
                <a:gd name="T40" fmla="*/ 1080 w 1414"/>
                <a:gd name="T41" fmla="*/ 474 h 1465"/>
                <a:gd name="T42" fmla="*/ 1063 w 1414"/>
                <a:gd name="T43" fmla="*/ 472 h 1465"/>
                <a:gd name="T44" fmla="*/ 1048 w 1414"/>
                <a:gd name="T45" fmla="*/ 456 h 1465"/>
                <a:gd name="T46" fmla="*/ 1027 w 1414"/>
                <a:gd name="T47" fmla="*/ 449 h 1465"/>
                <a:gd name="T48" fmla="*/ 1004 w 1414"/>
                <a:gd name="T49" fmla="*/ 430 h 1465"/>
                <a:gd name="T50" fmla="*/ 972 w 1414"/>
                <a:gd name="T51" fmla="*/ 414 h 1465"/>
                <a:gd name="T52" fmla="*/ 955 w 1414"/>
                <a:gd name="T53" fmla="*/ 406 h 1465"/>
                <a:gd name="T54" fmla="*/ 937 w 1414"/>
                <a:gd name="T55" fmla="*/ 393 h 1465"/>
                <a:gd name="T56" fmla="*/ 912 w 1414"/>
                <a:gd name="T57" fmla="*/ 392 h 1465"/>
                <a:gd name="T58" fmla="*/ 892 w 1414"/>
                <a:gd name="T59" fmla="*/ 383 h 1465"/>
                <a:gd name="T60" fmla="*/ 863 w 1414"/>
                <a:gd name="T61" fmla="*/ 371 h 1465"/>
                <a:gd name="T62" fmla="*/ 844 w 1414"/>
                <a:gd name="T63" fmla="*/ 355 h 1465"/>
                <a:gd name="T64" fmla="*/ 803 w 1414"/>
                <a:gd name="T65" fmla="*/ 326 h 1465"/>
                <a:gd name="T66" fmla="*/ 797 w 1414"/>
                <a:gd name="T67" fmla="*/ 330 h 1465"/>
                <a:gd name="T68" fmla="*/ 766 w 1414"/>
                <a:gd name="T69" fmla="*/ 318 h 1465"/>
                <a:gd name="T70" fmla="*/ 735 w 1414"/>
                <a:gd name="T71" fmla="*/ 302 h 1465"/>
                <a:gd name="T72" fmla="*/ 715 w 1414"/>
                <a:gd name="T73" fmla="*/ 278 h 1465"/>
                <a:gd name="T74" fmla="*/ 694 w 1414"/>
                <a:gd name="T75" fmla="*/ 271 h 1465"/>
                <a:gd name="T76" fmla="*/ 681 w 1414"/>
                <a:gd name="T77" fmla="*/ 263 h 1465"/>
                <a:gd name="T78" fmla="*/ 664 w 1414"/>
                <a:gd name="T79" fmla="*/ 250 h 1465"/>
                <a:gd name="T80" fmla="*/ 628 w 1414"/>
                <a:gd name="T81" fmla="*/ 243 h 1465"/>
                <a:gd name="T82" fmla="*/ 613 w 1414"/>
                <a:gd name="T83" fmla="*/ 218 h 1465"/>
                <a:gd name="T84" fmla="*/ 585 w 1414"/>
                <a:gd name="T85" fmla="*/ 207 h 1465"/>
                <a:gd name="T86" fmla="*/ 564 w 1414"/>
                <a:gd name="T87" fmla="*/ 201 h 1465"/>
                <a:gd name="T88" fmla="*/ 17 w 1414"/>
                <a:gd name="T89" fmla="*/ 196 h 1465"/>
                <a:gd name="T90" fmla="*/ 527 w 1414"/>
                <a:gd name="T91" fmla="*/ 182 h 1465"/>
                <a:gd name="T92" fmla="*/ 501 w 1414"/>
                <a:gd name="T93" fmla="*/ 164 h 1465"/>
                <a:gd name="T94" fmla="*/ 23 w 1414"/>
                <a:gd name="T95" fmla="*/ 148 h 1465"/>
                <a:gd name="T96" fmla="*/ 446 w 1414"/>
                <a:gd name="T97" fmla="*/ 151 h 1465"/>
                <a:gd name="T98" fmla="*/ 418 w 1414"/>
                <a:gd name="T99" fmla="*/ 126 h 1465"/>
                <a:gd name="T100" fmla="*/ 24 w 1414"/>
                <a:gd name="T101" fmla="*/ 109 h 1465"/>
                <a:gd name="T102" fmla="*/ 363 w 1414"/>
                <a:gd name="T103" fmla="*/ 105 h 1465"/>
                <a:gd name="T104" fmla="*/ 335 w 1414"/>
                <a:gd name="T105" fmla="*/ 89 h 1465"/>
                <a:gd name="T106" fmla="*/ 26 w 1414"/>
                <a:gd name="T107" fmla="*/ 71 h 1465"/>
                <a:gd name="T108" fmla="*/ 261 w 1414"/>
                <a:gd name="T109" fmla="*/ 59 h 1465"/>
                <a:gd name="T110" fmla="*/ 238 w 1414"/>
                <a:gd name="T111" fmla="*/ 48 h 1465"/>
                <a:gd name="T112" fmla="*/ 205 w 1414"/>
                <a:gd name="T113" fmla="*/ 51 h 1465"/>
                <a:gd name="T114" fmla="*/ 175 w 1414"/>
                <a:gd name="T115" fmla="*/ 41 h 1465"/>
                <a:gd name="T116" fmla="*/ 126 w 1414"/>
                <a:gd name="T117" fmla="*/ 30 h 1465"/>
                <a:gd name="T118" fmla="*/ 60 w 1414"/>
                <a:gd name="T119" fmla="*/ 1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4" h="1465">
                  <a:moveTo>
                    <a:pt x="0" y="1445"/>
                  </a:moveTo>
                  <a:lnTo>
                    <a:pt x="10" y="1445"/>
                  </a:lnTo>
                  <a:lnTo>
                    <a:pt x="10" y="1465"/>
                  </a:lnTo>
                  <a:lnTo>
                    <a:pt x="0" y="1465"/>
                  </a:lnTo>
                  <a:lnTo>
                    <a:pt x="0" y="1445"/>
                  </a:lnTo>
                  <a:close/>
                  <a:moveTo>
                    <a:pt x="0" y="1404"/>
                  </a:moveTo>
                  <a:lnTo>
                    <a:pt x="10" y="1404"/>
                  </a:lnTo>
                  <a:lnTo>
                    <a:pt x="10" y="1425"/>
                  </a:lnTo>
                  <a:lnTo>
                    <a:pt x="0" y="1425"/>
                  </a:lnTo>
                  <a:lnTo>
                    <a:pt x="0" y="1404"/>
                  </a:lnTo>
                  <a:close/>
                  <a:moveTo>
                    <a:pt x="1" y="1365"/>
                  </a:moveTo>
                  <a:lnTo>
                    <a:pt x="11" y="1365"/>
                  </a:lnTo>
                  <a:lnTo>
                    <a:pt x="11" y="1386"/>
                  </a:lnTo>
                  <a:lnTo>
                    <a:pt x="1" y="1386"/>
                  </a:lnTo>
                  <a:lnTo>
                    <a:pt x="1" y="1365"/>
                  </a:lnTo>
                  <a:close/>
                  <a:moveTo>
                    <a:pt x="1" y="1325"/>
                  </a:moveTo>
                  <a:lnTo>
                    <a:pt x="11" y="1325"/>
                  </a:lnTo>
                  <a:lnTo>
                    <a:pt x="11" y="1346"/>
                  </a:lnTo>
                  <a:lnTo>
                    <a:pt x="1" y="1346"/>
                  </a:lnTo>
                  <a:lnTo>
                    <a:pt x="1" y="1325"/>
                  </a:lnTo>
                  <a:close/>
                  <a:moveTo>
                    <a:pt x="1" y="1285"/>
                  </a:moveTo>
                  <a:lnTo>
                    <a:pt x="11" y="1285"/>
                  </a:lnTo>
                  <a:lnTo>
                    <a:pt x="11" y="1306"/>
                  </a:lnTo>
                  <a:lnTo>
                    <a:pt x="1" y="1306"/>
                  </a:lnTo>
                  <a:lnTo>
                    <a:pt x="1" y="1285"/>
                  </a:lnTo>
                  <a:close/>
                  <a:moveTo>
                    <a:pt x="1" y="1246"/>
                  </a:moveTo>
                  <a:lnTo>
                    <a:pt x="11" y="1246"/>
                  </a:lnTo>
                  <a:lnTo>
                    <a:pt x="11" y="1266"/>
                  </a:lnTo>
                  <a:lnTo>
                    <a:pt x="1" y="1266"/>
                  </a:lnTo>
                  <a:lnTo>
                    <a:pt x="1" y="1246"/>
                  </a:lnTo>
                  <a:close/>
                  <a:moveTo>
                    <a:pt x="1" y="1206"/>
                  </a:moveTo>
                  <a:lnTo>
                    <a:pt x="11" y="1206"/>
                  </a:lnTo>
                  <a:lnTo>
                    <a:pt x="11" y="1226"/>
                  </a:lnTo>
                  <a:lnTo>
                    <a:pt x="1" y="1226"/>
                  </a:lnTo>
                  <a:lnTo>
                    <a:pt x="1" y="1206"/>
                  </a:lnTo>
                  <a:close/>
                  <a:moveTo>
                    <a:pt x="3" y="1168"/>
                  </a:moveTo>
                  <a:lnTo>
                    <a:pt x="14" y="1168"/>
                  </a:lnTo>
                  <a:lnTo>
                    <a:pt x="14" y="1188"/>
                  </a:lnTo>
                  <a:lnTo>
                    <a:pt x="3" y="1188"/>
                  </a:lnTo>
                  <a:lnTo>
                    <a:pt x="3" y="1168"/>
                  </a:lnTo>
                  <a:close/>
                  <a:moveTo>
                    <a:pt x="3" y="1128"/>
                  </a:moveTo>
                  <a:lnTo>
                    <a:pt x="14" y="1128"/>
                  </a:lnTo>
                  <a:lnTo>
                    <a:pt x="14" y="1148"/>
                  </a:lnTo>
                  <a:lnTo>
                    <a:pt x="3" y="1148"/>
                  </a:lnTo>
                  <a:lnTo>
                    <a:pt x="3" y="1128"/>
                  </a:lnTo>
                  <a:close/>
                  <a:moveTo>
                    <a:pt x="3" y="1088"/>
                  </a:moveTo>
                  <a:lnTo>
                    <a:pt x="14" y="1088"/>
                  </a:lnTo>
                  <a:lnTo>
                    <a:pt x="14" y="1109"/>
                  </a:lnTo>
                  <a:lnTo>
                    <a:pt x="3" y="1109"/>
                  </a:lnTo>
                  <a:lnTo>
                    <a:pt x="3" y="1088"/>
                  </a:lnTo>
                  <a:close/>
                  <a:moveTo>
                    <a:pt x="3" y="1048"/>
                  </a:moveTo>
                  <a:lnTo>
                    <a:pt x="14" y="1048"/>
                  </a:lnTo>
                  <a:lnTo>
                    <a:pt x="14" y="1069"/>
                  </a:lnTo>
                  <a:lnTo>
                    <a:pt x="3" y="1069"/>
                  </a:lnTo>
                  <a:lnTo>
                    <a:pt x="3" y="1048"/>
                  </a:lnTo>
                  <a:close/>
                  <a:moveTo>
                    <a:pt x="5" y="1009"/>
                  </a:moveTo>
                  <a:lnTo>
                    <a:pt x="15" y="1009"/>
                  </a:lnTo>
                  <a:lnTo>
                    <a:pt x="15" y="1029"/>
                  </a:lnTo>
                  <a:lnTo>
                    <a:pt x="3" y="1029"/>
                  </a:lnTo>
                  <a:lnTo>
                    <a:pt x="3" y="1018"/>
                  </a:lnTo>
                  <a:lnTo>
                    <a:pt x="5" y="1018"/>
                  </a:lnTo>
                  <a:lnTo>
                    <a:pt x="5" y="1009"/>
                  </a:lnTo>
                  <a:close/>
                  <a:moveTo>
                    <a:pt x="5" y="969"/>
                  </a:moveTo>
                  <a:lnTo>
                    <a:pt x="15" y="969"/>
                  </a:lnTo>
                  <a:lnTo>
                    <a:pt x="15" y="989"/>
                  </a:lnTo>
                  <a:lnTo>
                    <a:pt x="5" y="989"/>
                  </a:lnTo>
                  <a:lnTo>
                    <a:pt x="5" y="969"/>
                  </a:lnTo>
                  <a:close/>
                  <a:moveTo>
                    <a:pt x="5" y="929"/>
                  </a:moveTo>
                  <a:lnTo>
                    <a:pt x="15" y="929"/>
                  </a:lnTo>
                  <a:lnTo>
                    <a:pt x="15" y="949"/>
                  </a:lnTo>
                  <a:lnTo>
                    <a:pt x="5" y="949"/>
                  </a:lnTo>
                  <a:lnTo>
                    <a:pt x="5" y="929"/>
                  </a:lnTo>
                  <a:close/>
                  <a:moveTo>
                    <a:pt x="5" y="889"/>
                  </a:moveTo>
                  <a:lnTo>
                    <a:pt x="15" y="889"/>
                  </a:lnTo>
                  <a:lnTo>
                    <a:pt x="15" y="909"/>
                  </a:lnTo>
                  <a:lnTo>
                    <a:pt x="5" y="909"/>
                  </a:lnTo>
                  <a:lnTo>
                    <a:pt x="5" y="889"/>
                  </a:lnTo>
                  <a:close/>
                  <a:moveTo>
                    <a:pt x="5" y="849"/>
                  </a:moveTo>
                  <a:lnTo>
                    <a:pt x="15" y="849"/>
                  </a:lnTo>
                  <a:lnTo>
                    <a:pt x="15" y="869"/>
                  </a:lnTo>
                  <a:lnTo>
                    <a:pt x="5" y="869"/>
                  </a:lnTo>
                  <a:lnTo>
                    <a:pt x="5" y="849"/>
                  </a:lnTo>
                  <a:close/>
                  <a:moveTo>
                    <a:pt x="7" y="812"/>
                  </a:moveTo>
                  <a:lnTo>
                    <a:pt x="17" y="812"/>
                  </a:lnTo>
                  <a:lnTo>
                    <a:pt x="17" y="831"/>
                  </a:lnTo>
                  <a:lnTo>
                    <a:pt x="7" y="831"/>
                  </a:lnTo>
                  <a:lnTo>
                    <a:pt x="7" y="812"/>
                  </a:lnTo>
                  <a:close/>
                  <a:moveTo>
                    <a:pt x="7" y="772"/>
                  </a:moveTo>
                  <a:lnTo>
                    <a:pt x="17" y="772"/>
                  </a:lnTo>
                  <a:lnTo>
                    <a:pt x="17" y="791"/>
                  </a:lnTo>
                  <a:lnTo>
                    <a:pt x="7" y="791"/>
                  </a:lnTo>
                  <a:lnTo>
                    <a:pt x="7" y="772"/>
                  </a:lnTo>
                  <a:close/>
                  <a:moveTo>
                    <a:pt x="7" y="732"/>
                  </a:moveTo>
                  <a:lnTo>
                    <a:pt x="17" y="732"/>
                  </a:lnTo>
                  <a:lnTo>
                    <a:pt x="17" y="751"/>
                  </a:lnTo>
                  <a:lnTo>
                    <a:pt x="7" y="751"/>
                  </a:lnTo>
                  <a:lnTo>
                    <a:pt x="7" y="732"/>
                  </a:lnTo>
                  <a:close/>
                  <a:moveTo>
                    <a:pt x="7" y="692"/>
                  </a:moveTo>
                  <a:lnTo>
                    <a:pt x="17" y="692"/>
                  </a:lnTo>
                  <a:lnTo>
                    <a:pt x="17" y="711"/>
                  </a:lnTo>
                  <a:lnTo>
                    <a:pt x="7" y="711"/>
                  </a:lnTo>
                  <a:lnTo>
                    <a:pt x="7" y="692"/>
                  </a:lnTo>
                  <a:close/>
                  <a:moveTo>
                    <a:pt x="9" y="654"/>
                  </a:moveTo>
                  <a:lnTo>
                    <a:pt x="19" y="654"/>
                  </a:lnTo>
                  <a:lnTo>
                    <a:pt x="19" y="668"/>
                  </a:lnTo>
                  <a:lnTo>
                    <a:pt x="17" y="668"/>
                  </a:lnTo>
                  <a:lnTo>
                    <a:pt x="17" y="671"/>
                  </a:lnTo>
                  <a:lnTo>
                    <a:pt x="7" y="671"/>
                  </a:lnTo>
                  <a:lnTo>
                    <a:pt x="7" y="658"/>
                  </a:lnTo>
                  <a:lnTo>
                    <a:pt x="9" y="658"/>
                  </a:lnTo>
                  <a:lnTo>
                    <a:pt x="9" y="654"/>
                  </a:lnTo>
                  <a:close/>
                  <a:moveTo>
                    <a:pt x="1378" y="643"/>
                  </a:moveTo>
                  <a:lnTo>
                    <a:pt x="1385" y="643"/>
                  </a:lnTo>
                  <a:lnTo>
                    <a:pt x="1385" y="644"/>
                  </a:lnTo>
                  <a:lnTo>
                    <a:pt x="1388" y="644"/>
                  </a:lnTo>
                  <a:lnTo>
                    <a:pt x="1388" y="651"/>
                  </a:lnTo>
                  <a:lnTo>
                    <a:pt x="1386" y="651"/>
                  </a:lnTo>
                  <a:lnTo>
                    <a:pt x="1386" y="652"/>
                  </a:lnTo>
                  <a:lnTo>
                    <a:pt x="1390" y="652"/>
                  </a:lnTo>
                  <a:lnTo>
                    <a:pt x="1390" y="650"/>
                  </a:lnTo>
                  <a:lnTo>
                    <a:pt x="1399" y="650"/>
                  </a:lnTo>
                  <a:lnTo>
                    <a:pt x="1399" y="652"/>
                  </a:lnTo>
                  <a:lnTo>
                    <a:pt x="1403" y="652"/>
                  </a:lnTo>
                  <a:lnTo>
                    <a:pt x="1403" y="658"/>
                  </a:lnTo>
                  <a:lnTo>
                    <a:pt x="1414" y="658"/>
                  </a:lnTo>
                  <a:lnTo>
                    <a:pt x="1414" y="665"/>
                  </a:lnTo>
                  <a:lnTo>
                    <a:pt x="1408" y="665"/>
                  </a:lnTo>
                  <a:lnTo>
                    <a:pt x="1408" y="668"/>
                  </a:lnTo>
                  <a:lnTo>
                    <a:pt x="1400" y="668"/>
                  </a:lnTo>
                  <a:lnTo>
                    <a:pt x="1400" y="660"/>
                  </a:lnTo>
                  <a:lnTo>
                    <a:pt x="1401" y="660"/>
                  </a:lnTo>
                  <a:lnTo>
                    <a:pt x="1401" y="659"/>
                  </a:lnTo>
                  <a:lnTo>
                    <a:pt x="1398" y="659"/>
                  </a:lnTo>
                  <a:lnTo>
                    <a:pt x="1398" y="662"/>
                  </a:lnTo>
                  <a:lnTo>
                    <a:pt x="1388" y="662"/>
                  </a:lnTo>
                  <a:lnTo>
                    <a:pt x="1388" y="660"/>
                  </a:lnTo>
                  <a:lnTo>
                    <a:pt x="1385" y="660"/>
                  </a:lnTo>
                  <a:lnTo>
                    <a:pt x="1385" y="654"/>
                  </a:lnTo>
                  <a:lnTo>
                    <a:pt x="1375" y="654"/>
                  </a:lnTo>
                  <a:lnTo>
                    <a:pt x="1375" y="647"/>
                  </a:lnTo>
                  <a:lnTo>
                    <a:pt x="1378" y="647"/>
                  </a:lnTo>
                  <a:lnTo>
                    <a:pt x="1378" y="643"/>
                  </a:lnTo>
                  <a:close/>
                  <a:moveTo>
                    <a:pt x="1363" y="635"/>
                  </a:moveTo>
                  <a:lnTo>
                    <a:pt x="1373" y="635"/>
                  </a:lnTo>
                  <a:lnTo>
                    <a:pt x="1373" y="636"/>
                  </a:lnTo>
                  <a:lnTo>
                    <a:pt x="1376" y="636"/>
                  </a:lnTo>
                  <a:lnTo>
                    <a:pt x="1376" y="643"/>
                  </a:lnTo>
                  <a:lnTo>
                    <a:pt x="1371" y="643"/>
                  </a:lnTo>
                  <a:lnTo>
                    <a:pt x="1371" y="649"/>
                  </a:lnTo>
                  <a:lnTo>
                    <a:pt x="1366" y="649"/>
                  </a:lnTo>
                  <a:lnTo>
                    <a:pt x="1366" y="646"/>
                  </a:lnTo>
                  <a:lnTo>
                    <a:pt x="1362" y="646"/>
                  </a:lnTo>
                  <a:lnTo>
                    <a:pt x="1362" y="645"/>
                  </a:lnTo>
                  <a:lnTo>
                    <a:pt x="1359" y="645"/>
                  </a:lnTo>
                  <a:lnTo>
                    <a:pt x="1359" y="638"/>
                  </a:lnTo>
                  <a:lnTo>
                    <a:pt x="1363" y="638"/>
                  </a:lnTo>
                  <a:lnTo>
                    <a:pt x="1363" y="635"/>
                  </a:lnTo>
                  <a:close/>
                  <a:moveTo>
                    <a:pt x="1334" y="619"/>
                  </a:moveTo>
                  <a:lnTo>
                    <a:pt x="1346" y="619"/>
                  </a:lnTo>
                  <a:lnTo>
                    <a:pt x="1346" y="621"/>
                  </a:lnTo>
                  <a:lnTo>
                    <a:pt x="1349" y="621"/>
                  </a:lnTo>
                  <a:lnTo>
                    <a:pt x="1349" y="627"/>
                  </a:lnTo>
                  <a:lnTo>
                    <a:pt x="1359" y="627"/>
                  </a:lnTo>
                  <a:lnTo>
                    <a:pt x="1359" y="634"/>
                  </a:lnTo>
                  <a:lnTo>
                    <a:pt x="1357" y="634"/>
                  </a:lnTo>
                  <a:lnTo>
                    <a:pt x="1357" y="639"/>
                  </a:lnTo>
                  <a:lnTo>
                    <a:pt x="1349" y="639"/>
                  </a:lnTo>
                  <a:lnTo>
                    <a:pt x="1349" y="637"/>
                  </a:lnTo>
                  <a:lnTo>
                    <a:pt x="1344" y="637"/>
                  </a:lnTo>
                  <a:lnTo>
                    <a:pt x="1344" y="629"/>
                  </a:lnTo>
                  <a:lnTo>
                    <a:pt x="1349" y="629"/>
                  </a:lnTo>
                  <a:lnTo>
                    <a:pt x="1349" y="628"/>
                  </a:lnTo>
                  <a:lnTo>
                    <a:pt x="1343" y="628"/>
                  </a:lnTo>
                  <a:lnTo>
                    <a:pt x="1343" y="632"/>
                  </a:lnTo>
                  <a:lnTo>
                    <a:pt x="1336" y="632"/>
                  </a:lnTo>
                  <a:lnTo>
                    <a:pt x="1336" y="629"/>
                  </a:lnTo>
                  <a:lnTo>
                    <a:pt x="1333" y="629"/>
                  </a:lnTo>
                  <a:lnTo>
                    <a:pt x="1333" y="622"/>
                  </a:lnTo>
                  <a:lnTo>
                    <a:pt x="1334" y="622"/>
                  </a:lnTo>
                  <a:lnTo>
                    <a:pt x="1334" y="619"/>
                  </a:lnTo>
                  <a:close/>
                  <a:moveTo>
                    <a:pt x="9" y="614"/>
                  </a:moveTo>
                  <a:lnTo>
                    <a:pt x="19" y="614"/>
                  </a:lnTo>
                  <a:lnTo>
                    <a:pt x="19" y="634"/>
                  </a:lnTo>
                  <a:lnTo>
                    <a:pt x="9" y="634"/>
                  </a:lnTo>
                  <a:lnTo>
                    <a:pt x="9" y="614"/>
                  </a:lnTo>
                  <a:close/>
                  <a:moveTo>
                    <a:pt x="1319" y="608"/>
                  </a:moveTo>
                  <a:lnTo>
                    <a:pt x="1325" y="608"/>
                  </a:lnTo>
                  <a:lnTo>
                    <a:pt x="1325" y="610"/>
                  </a:lnTo>
                  <a:lnTo>
                    <a:pt x="1328" y="610"/>
                  </a:lnTo>
                  <a:lnTo>
                    <a:pt x="1328" y="611"/>
                  </a:lnTo>
                  <a:lnTo>
                    <a:pt x="1331" y="611"/>
                  </a:lnTo>
                  <a:lnTo>
                    <a:pt x="1331" y="618"/>
                  </a:lnTo>
                  <a:lnTo>
                    <a:pt x="1328" y="618"/>
                  </a:lnTo>
                  <a:lnTo>
                    <a:pt x="1328" y="624"/>
                  </a:lnTo>
                  <a:lnTo>
                    <a:pt x="1321" y="624"/>
                  </a:lnTo>
                  <a:lnTo>
                    <a:pt x="1321" y="621"/>
                  </a:lnTo>
                  <a:lnTo>
                    <a:pt x="1318" y="621"/>
                  </a:lnTo>
                  <a:lnTo>
                    <a:pt x="1318" y="620"/>
                  </a:lnTo>
                  <a:lnTo>
                    <a:pt x="1314" y="620"/>
                  </a:lnTo>
                  <a:lnTo>
                    <a:pt x="1314" y="612"/>
                  </a:lnTo>
                  <a:lnTo>
                    <a:pt x="1319" y="612"/>
                  </a:lnTo>
                  <a:lnTo>
                    <a:pt x="1319" y="608"/>
                  </a:lnTo>
                  <a:close/>
                  <a:moveTo>
                    <a:pt x="1289" y="592"/>
                  </a:moveTo>
                  <a:lnTo>
                    <a:pt x="1296" y="592"/>
                  </a:lnTo>
                  <a:lnTo>
                    <a:pt x="1296" y="594"/>
                  </a:lnTo>
                  <a:lnTo>
                    <a:pt x="1299" y="594"/>
                  </a:lnTo>
                  <a:lnTo>
                    <a:pt x="1299" y="598"/>
                  </a:lnTo>
                  <a:lnTo>
                    <a:pt x="1307" y="598"/>
                  </a:lnTo>
                  <a:lnTo>
                    <a:pt x="1307" y="600"/>
                  </a:lnTo>
                  <a:lnTo>
                    <a:pt x="1311" y="600"/>
                  </a:lnTo>
                  <a:lnTo>
                    <a:pt x="1311" y="602"/>
                  </a:lnTo>
                  <a:lnTo>
                    <a:pt x="1314" y="602"/>
                  </a:lnTo>
                  <a:lnTo>
                    <a:pt x="1314" y="609"/>
                  </a:lnTo>
                  <a:lnTo>
                    <a:pt x="1309" y="609"/>
                  </a:lnTo>
                  <a:lnTo>
                    <a:pt x="1309" y="612"/>
                  </a:lnTo>
                  <a:lnTo>
                    <a:pt x="1301" y="612"/>
                  </a:lnTo>
                  <a:lnTo>
                    <a:pt x="1301" y="610"/>
                  </a:lnTo>
                  <a:lnTo>
                    <a:pt x="1297" y="610"/>
                  </a:lnTo>
                  <a:lnTo>
                    <a:pt x="1297" y="603"/>
                  </a:lnTo>
                  <a:lnTo>
                    <a:pt x="1299" y="603"/>
                  </a:lnTo>
                  <a:lnTo>
                    <a:pt x="1299" y="601"/>
                  </a:lnTo>
                  <a:lnTo>
                    <a:pt x="1294" y="601"/>
                  </a:lnTo>
                  <a:lnTo>
                    <a:pt x="1294" y="604"/>
                  </a:lnTo>
                  <a:lnTo>
                    <a:pt x="1286" y="604"/>
                  </a:lnTo>
                  <a:lnTo>
                    <a:pt x="1286" y="596"/>
                  </a:lnTo>
                  <a:lnTo>
                    <a:pt x="1289" y="596"/>
                  </a:lnTo>
                  <a:lnTo>
                    <a:pt x="1289" y="592"/>
                  </a:lnTo>
                  <a:close/>
                  <a:moveTo>
                    <a:pt x="1270" y="585"/>
                  </a:moveTo>
                  <a:lnTo>
                    <a:pt x="1270" y="587"/>
                  </a:lnTo>
                  <a:lnTo>
                    <a:pt x="1271" y="587"/>
                  </a:lnTo>
                  <a:lnTo>
                    <a:pt x="1271" y="585"/>
                  </a:lnTo>
                  <a:lnTo>
                    <a:pt x="1270" y="585"/>
                  </a:lnTo>
                  <a:close/>
                  <a:moveTo>
                    <a:pt x="1261" y="577"/>
                  </a:moveTo>
                  <a:lnTo>
                    <a:pt x="1269" y="577"/>
                  </a:lnTo>
                  <a:lnTo>
                    <a:pt x="1269" y="579"/>
                  </a:lnTo>
                  <a:lnTo>
                    <a:pt x="1273" y="579"/>
                  </a:lnTo>
                  <a:lnTo>
                    <a:pt x="1273" y="582"/>
                  </a:lnTo>
                  <a:lnTo>
                    <a:pt x="1279" y="582"/>
                  </a:lnTo>
                  <a:lnTo>
                    <a:pt x="1279" y="585"/>
                  </a:lnTo>
                  <a:lnTo>
                    <a:pt x="1282" y="585"/>
                  </a:lnTo>
                  <a:lnTo>
                    <a:pt x="1282" y="586"/>
                  </a:lnTo>
                  <a:lnTo>
                    <a:pt x="1286" y="586"/>
                  </a:lnTo>
                  <a:lnTo>
                    <a:pt x="1286" y="593"/>
                  </a:lnTo>
                  <a:lnTo>
                    <a:pt x="1284" y="593"/>
                  </a:lnTo>
                  <a:lnTo>
                    <a:pt x="1284" y="598"/>
                  </a:lnTo>
                  <a:lnTo>
                    <a:pt x="1276" y="598"/>
                  </a:lnTo>
                  <a:lnTo>
                    <a:pt x="1276" y="596"/>
                  </a:lnTo>
                  <a:lnTo>
                    <a:pt x="1272" y="596"/>
                  </a:lnTo>
                  <a:lnTo>
                    <a:pt x="1272" y="595"/>
                  </a:lnTo>
                  <a:lnTo>
                    <a:pt x="1269" y="595"/>
                  </a:lnTo>
                  <a:lnTo>
                    <a:pt x="1269" y="589"/>
                  </a:lnTo>
                  <a:lnTo>
                    <a:pt x="1258" y="589"/>
                  </a:lnTo>
                  <a:lnTo>
                    <a:pt x="1258" y="587"/>
                  </a:lnTo>
                  <a:lnTo>
                    <a:pt x="1256" y="587"/>
                  </a:lnTo>
                  <a:lnTo>
                    <a:pt x="1256" y="580"/>
                  </a:lnTo>
                  <a:lnTo>
                    <a:pt x="1261" y="580"/>
                  </a:lnTo>
                  <a:lnTo>
                    <a:pt x="1261" y="577"/>
                  </a:lnTo>
                  <a:close/>
                  <a:moveTo>
                    <a:pt x="9" y="573"/>
                  </a:moveTo>
                  <a:lnTo>
                    <a:pt x="19" y="573"/>
                  </a:lnTo>
                  <a:lnTo>
                    <a:pt x="19" y="594"/>
                  </a:lnTo>
                  <a:lnTo>
                    <a:pt x="9" y="594"/>
                  </a:lnTo>
                  <a:lnTo>
                    <a:pt x="9" y="573"/>
                  </a:lnTo>
                  <a:close/>
                  <a:moveTo>
                    <a:pt x="1248" y="569"/>
                  </a:moveTo>
                  <a:lnTo>
                    <a:pt x="1256" y="569"/>
                  </a:lnTo>
                  <a:lnTo>
                    <a:pt x="1256" y="571"/>
                  </a:lnTo>
                  <a:lnTo>
                    <a:pt x="1260" y="571"/>
                  </a:lnTo>
                  <a:lnTo>
                    <a:pt x="1260" y="578"/>
                  </a:lnTo>
                  <a:lnTo>
                    <a:pt x="1254" y="578"/>
                  </a:lnTo>
                  <a:lnTo>
                    <a:pt x="1254" y="581"/>
                  </a:lnTo>
                  <a:lnTo>
                    <a:pt x="1246" y="581"/>
                  </a:lnTo>
                  <a:lnTo>
                    <a:pt x="1246" y="573"/>
                  </a:lnTo>
                  <a:lnTo>
                    <a:pt x="1248" y="573"/>
                  </a:lnTo>
                  <a:lnTo>
                    <a:pt x="1248" y="569"/>
                  </a:lnTo>
                  <a:close/>
                  <a:moveTo>
                    <a:pt x="1231" y="560"/>
                  </a:moveTo>
                  <a:lnTo>
                    <a:pt x="1238" y="560"/>
                  </a:lnTo>
                  <a:lnTo>
                    <a:pt x="1238" y="562"/>
                  </a:lnTo>
                  <a:lnTo>
                    <a:pt x="1241" y="562"/>
                  </a:lnTo>
                  <a:lnTo>
                    <a:pt x="1241" y="568"/>
                  </a:lnTo>
                  <a:lnTo>
                    <a:pt x="1238" y="568"/>
                  </a:lnTo>
                  <a:lnTo>
                    <a:pt x="1238" y="573"/>
                  </a:lnTo>
                  <a:lnTo>
                    <a:pt x="1231" y="573"/>
                  </a:lnTo>
                  <a:lnTo>
                    <a:pt x="1231" y="572"/>
                  </a:lnTo>
                  <a:lnTo>
                    <a:pt x="1228" y="572"/>
                  </a:lnTo>
                  <a:lnTo>
                    <a:pt x="1228" y="564"/>
                  </a:lnTo>
                  <a:lnTo>
                    <a:pt x="1231" y="564"/>
                  </a:lnTo>
                  <a:lnTo>
                    <a:pt x="1231" y="560"/>
                  </a:lnTo>
                  <a:close/>
                  <a:moveTo>
                    <a:pt x="1217" y="552"/>
                  </a:moveTo>
                  <a:lnTo>
                    <a:pt x="1224" y="552"/>
                  </a:lnTo>
                  <a:lnTo>
                    <a:pt x="1224" y="554"/>
                  </a:lnTo>
                  <a:lnTo>
                    <a:pt x="1228" y="554"/>
                  </a:lnTo>
                  <a:lnTo>
                    <a:pt x="1228" y="560"/>
                  </a:lnTo>
                  <a:lnTo>
                    <a:pt x="1224" y="560"/>
                  </a:lnTo>
                  <a:lnTo>
                    <a:pt x="1224" y="565"/>
                  </a:lnTo>
                  <a:lnTo>
                    <a:pt x="1217" y="565"/>
                  </a:lnTo>
                  <a:lnTo>
                    <a:pt x="1217" y="564"/>
                  </a:lnTo>
                  <a:lnTo>
                    <a:pt x="1214" y="564"/>
                  </a:lnTo>
                  <a:lnTo>
                    <a:pt x="1214" y="556"/>
                  </a:lnTo>
                  <a:lnTo>
                    <a:pt x="1217" y="556"/>
                  </a:lnTo>
                  <a:lnTo>
                    <a:pt x="1217" y="552"/>
                  </a:lnTo>
                  <a:close/>
                  <a:moveTo>
                    <a:pt x="1204" y="546"/>
                  </a:moveTo>
                  <a:lnTo>
                    <a:pt x="1213" y="546"/>
                  </a:lnTo>
                  <a:lnTo>
                    <a:pt x="1213" y="553"/>
                  </a:lnTo>
                  <a:lnTo>
                    <a:pt x="1207" y="553"/>
                  </a:lnTo>
                  <a:lnTo>
                    <a:pt x="1207" y="556"/>
                  </a:lnTo>
                  <a:lnTo>
                    <a:pt x="1199" y="556"/>
                  </a:lnTo>
                  <a:lnTo>
                    <a:pt x="1199" y="548"/>
                  </a:lnTo>
                  <a:lnTo>
                    <a:pt x="1204" y="548"/>
                  </a:lnTo>
                  <a:lnTo>
                    <a:pt x="1204" y="546"/>
                  </a:lnTo>
                  <a:close/>
                  <a:moveTo>
                    <a:pt x="1183" y="535"/>
                  </a:moveTo>
                  <a:lnTo>
                    <a:pt x="1192" y="535"/>
                  </a:lnTo>
                  <a:lnTo>
                    <a:pt x="1192" y="537"/>
                  </a:lnTo>
                  <a:lnTo>
                    <a:pt x="1196" y="537"/>
                  </a:lnTo>
                  <a:lnTo>
                    <a:pt x="1196" y="538"/>
                  </a:lnTo>
                  <a:lnTo>
                    <a:pt x="1199" y="538"/>
                  </a:lnTo>
                  <a:lnTo>
                    <a:pt x="1199" y="545"/>
                  </a:lnTo>
                  <a:lnTo>
                    <a:pt x="1193" y="545"/>
                  </a:lnTo>
                  <a:lnTo>
                    <a:pt x="1193" y="548"/>
                  </a:lnTo>
                  <a:lnTo>
                    <a:pt x="1185" y="548"/>
                  </a:lnTo>
                  <a:lnTo>
                    <a:pt x="1185" y="547"/>
                  </a:lnTo>
                  <a:lnTo>
                    <a:pt x="1182" y="547"/>
                  </a:lnTo>
                  <a:lnTo>
                    <a:pt x="1182" y="545"/>
                  </a:lnTo>
                  <a:lnTo>
                    <a:pt x="1179" y="545"/>
                  </a:lnTo>
                  <a:lnTo>
                    <a:pt x="1179" y="537"/>
                  </a:lnTo>
                  <a:lnTo>
                    <a:pt x="1183" y="537"/>
                  </a:lnTo>
                  <a:lnTo>
                    <a:pt x="1183" y="535"/>
                  </a:lnTo>
                  <a:close/>
                  <a:moveTo>
                    <a:pt x="9" y="533"/>
                  </a:moveTo>
                  <a:lnTo>
                    <a:pt x="19" y="533"/>
                  </a:lnTo>
                  <a:lnTo>
                    <a:pt x="19" y="554"/>
                  </a:lnTo>
                  <a:lnTo>
                    <a:pt x="9" y="554"/>
                  </a:lnTo>
                  <a:lnTo>
                    <a:pt x="9" y="533"/>
                  </a:lnTo>
                  <a:close/>
                  <a:moveTo>
                    <a:pt x="1159" y="521"/>
                  </a:moveTo>
                  <a:lnTo>
                    <a:pt x="1167" y="521"/>
                  </a:lnTo>
                  <a:lnTo>
                    <a:pt x="1167" y="523"/>
                  </a:lnTo>
                  <a:lnTo>
                    <a:pt x="1171" y="523"/>
                  </a:lnTo>
                  <a:lnTo>
                    <a:pt x="1171" y="525"/>
                  </a:lnTo>
                  <a:lnTo>
                    <a:pt x="1174" y="525"/>
                  </a:lnTo>
                  <a:lnTo>
                    <a:pt x="1174" y="527"/>
                  </a:lnTo>
                  <a:lnTo>
                    <a:pt x="1177" y="527"/>
                  </a:lnTo>
                  <a:lnTo>
                    <a:pt x="1177" y="533"/>
                  </a:lnTo>
                  <a:lnTo>
                    <a:pt x="1172" y="533"/>
                  </a:lnTo>
                  <a:lnTo>
                    <a:pt x="1172" y="537"/>
                  </a:lnTo>
                  <a:lnTo>
                    <a:pt x="1164" y="537"/>
                  </a:lnTo>
                  <a:lnTo>
                    <a:pt x="1164" y="536"/>
                  </a:lnTo>
                  <a:lnTo>
                    <a:pt x="1160" y="536"/>
                  </a:lnTo>
                  <a:lnTo>
                    <a:pt x="1160" y="533"/>
                  </a:lnTo>
                  <a:lnTo>
                    <a:pt x="1157" y="533"/>
                  </a:lnTo>
                  <a:lnTo>
                    <a:pt x="1157" y="525"/>
                  </a:lnTo>
                  <a:lnTo>
                    <a:pt x="1159" y="525"/>
                  </a:lnTo>
                  <a:lnTo>
                    <a:pt x="1159" y="521"/>
                  </a:lnTo>
                  <a:close/>
                  <a:moveTo>
                    <a:pt x="1134" y="505"/>
                  </a:moveTo>
                  <a:lnTo>
                    <a:pt x="1141" y="505"/>
                  </a:lnTo>
                  <a:lnTo>
                    <a:pt x="1141" y="507"/>
                  </a:lnTo>
                  <a:lnTo>
                    <a:pt x="1144" y="507"/>
                  </a:lnTo>
                  <a:lnTo>
                    <a:pt x="1144" y="509"/>
                  </a:lnTo>
                  <a:lnTo>
                    <a:pt x="1145" y="509"/>
                  </a:lnTo>
                  <a:lnTo>
                    <a:pt x="1145" y="513"/>
                  </a:lnTo>
                  <a:lnTo>
                    <a:pt x="1155" y="513"/>
                  </a:lnTo>
                  <a:lnTo>
                    <a:pt x="1155" y="515"/>
                  </a:lnTo>
                  <a:lnTo>
                    <a:pt x="1157" y="515"/>
                  </a:lnTo>
                  <a:lnTo>
                    <a:pt x="1157" y="522"/>
                  </a:lnTo>
                  <a:lnTo>
                    <a:pt x="1152" y="522"/>
                  </a:lnTo>
                  <a:lnTo>
                    <a:pt x="1152" y="528"/>
                  </a:lnTo>
                  <a:lnTo>
                    <a:pt x="1147" y="528"/>
                  </a:lnTo>
                  <a:lnTo>
                    <a:pt x="1147" y="525"/>
                  </a:lnTo>
                  <a:lnTo>
                    <a:pt x="1144" y="525"/>
                  </a:lnTo>
                  <a:lnTo>
                    <a:pt x="1144" y="519"/>
                  </a:lnTo>
                  <a:lnTo>
                    <a:pt x="1142" y="519"/>
                  </a:lnTo>
                  <a:lnTo>
                    <a:pt x="1142" y="514"/>
                  </a:lnTo>
                  <a:lnTo>
                    <a:pt x="1140" y="514"/>
                  </a:lnTo>
                  <a:lnTo>
                    <a:pt x="1140" y="520"/>
                  </a:lnTo>
                  <a:lnTo>
                    <a:pt x="1134" y="520"/>
                  </a:lnTo>
                  <a:lnTo>
                    <a:pt x="1134" y="517"/>
                  </a:lnTo>
                  <a:lnTo>
                    <a:pt x="1131" y="517"/>
                  </a:lnTo>
                  <a:lnTo>
                    <a:pt x="1131" y="509"/>
                  </a:lnTo>
                  <a:lnTo>
                    <a:pt x="1134" y="509"/>
                  </a:lnTo>
                  <a:lnTo>
                    <a:pt x="1134" y="505"/>
                  </a:lnTo>
                  <a:close/>
                  <a:moveTo>
                    <a:pt x="1114" y="496"/>
                  </a:moveTo>
                  <a:lnTo>
                    <a:pt x="1123" y="496"/>
                  </a:lnTo>
                  <a:lnTo>
                    <a:pt x="1123" y="498"/>
                  </a:lnTo>
                  <a:lnTo>
                    <a:pt x="1126" y="498"/>
                  </a:lnTo>
                  <a:lnTo>
                    <a:pt x="1126" y="499"/>
                  </a:lnTo>
                  <a:lnTo>
                    <a:pt x="1130" y="499"/>
                  </a:lnTo>
                  <a:lnTo>
                    <a:pt x="1130" y="504"/>
                  </a:lnTo>
                  <a:lnTo>
                    <a:pt x="1124" y="504"/>
                  </a:lnTo>
                  <a:lnTo>
                    <a:pt x="1124" y="509"/>
                  </a:lnTo>
                  <a:lnTo>
                    <a:pt x="1116" y="509"/>
                  </a:lnTo>
                  <a:lnTo>
                    <a:pt x="1116" y="508"/>
                  </a:lnTo>
                  <a:lnTo>
                    <a:pt x="1112" y="508"/>
                  </a:lnTo>
                  <a:lnTo>
                    <a:pt x="1112" y="500"/>
                  </a:lnTo>
                  <a:lnTo>
                    <a:pt x="1114" y="500"/>
                  </a:lnTo>
                  <a:lnTo>
                    <a:pt x="1114" y="496"/>
                  </a:lnTo>
                  <a:close/>
                  <a:moveTo>
                    <a:pt x="10" y="495"/>
                  </a:moveTo>
                  <a:lnTo>
                    <a:pt x="21" y="495"/>
                  </a:lnTo>
                  <a:lnTo>
                    <a:pt x="21" y="512"/>
                  </a:lnTo>
                  <a:lnTo>
                    <a:pt x="19" y="512"/>
                  </a:lnTo>
                  <a:lnTo>
                    <a:pt x="19" y="514"/>
                  </a:lnTo>
                  <a:lnTo>
                    <a:pt x="9" y="514"/>
                  </a:lnTo>
                  <a:lnTo>
                    <a:pt x="9" y="501"/>
                  </a:lnTo>
                  <a:lnTo>
                    <a:pt x="10" y="501"/>
                  </a:lnTo>
                  <a:lnTo>
                    <a:pt x="10" y="495"/>
                  </a:lnTo>
                  <a:close/>
                  <a:moveTo>
                    <a:pt x="1094" y="484"/>
                  </a:moveTo>
                  <a:lnTo>
                    <a:pt x="1101" y="484"/>
                  </a:lnTo>
                  <a:lnTo>
                    <a:pt x="1101" y="487"/>
                  </a:lnTo>
                  <a:lnTo>
                    <a:pt x="1106" y="487"/>
                  </a:lnTo>
                  <a:lnTo>
                    <a:pt x="1106" y="488"/>
                  </a:lnTo>
                  <a:lnTo>
                    <a:pt x="1109" y="488"/>
                  </a:lnTo>
                  <a:lnTo>
                    <a:pt x="1109" y="495"/>
                  </a:lnTo>
                  <a:lnTo>
                    <a:pt x="1104" y="495"/>
                  </a:lnTo>
                  <a:lnTo>
                    <a:pt x="1104" y="500"/>
                  </a:lnTo>
                  <a:lnTo>
                    <a:pt x="1099" y="500"/>
                  </a:lnTo>
                  <a:lnTo>
                    <a:pt x="1099" y="498"/>
                  </a:lnTo>
                  <a:lnTo>
                    <a:pt x="1095" y="498"/>
                  </a:lnTo>
                  <a:lnTo>
                    <a:pt x="1095" y="497"/>
                  </a:lnTo>
                  <a:lnTo>
                    <a:pt x="1091" y="497"/>
                  </a:lnTo>
                  <a:lnTo>
                    <a:pt x="1091" y="489"/>
                  </a:lnTo>
                  <a:lnTo>
                    <a:pt x="1094" y="489"/>
                  </a:lnTo>
                  <a:lnTo>
                    <a:pt x="1094" y="484"/>
                  </a:lnTo>
                  <a:close/>
                  <a:moveTo>
                    <a:pt x="1072" y="473"/>
                  </a:moveTo>
                  <a:lnTo>
                    <a:pt x="1080" y="473"/>
                  </a:lnTo>
                  <a:lnTo>
                    <a:pt x="1080" y="474"/>
                  </a:lnTo>
                  <a:lnTo>
                    <a:pt x="1084" y="474"/>
                  </a:lnTo>
                  <a:lnTo>
                    <a:pt x="1084" y="476"/>
                  </a:lnTo>
                  <a:lnTo>
                    <a:pt x="1087" y="476"/>
                  </a:lnTo>
                  <a:lnTo>
                    <a:pt x="1087" y="483"/>
                  </a:lnTo>
                  <a:lnTo>
                    <a:pt x="1083" y="483"/>
                  </a:lnTo>
                  <a:lnTo>
                    <a:pt x="1083" y="489"/>
                  </a:lnTo>
                  <a:lnTo>
                    <a:pt x="1077" y="489"/>
                  </a:lnTo>
                  <a:lnTo>
                    <a:pt x="1077" y="487"/>
                  </a:lnTo>
                  <a:lnTo>
                    <a:pt x="1074" y="487"/>
                  </a:lnTo>
                  <a:lnTo>
                    <a:pt x="1074" y="484"/>
                  </a:lnTo>
                  <a:lnTo>
                    <a:pt x="1070" y="484"/>
                  </a:lnTo>
                  <a:lnTo>
                    <a:pt x="1070" y="477"/>
                  </a:lnTo>
                  <a:lnTo>
                    <a:pt x="1072" y="477"/>
                  </a:lnTo>
                  <a:lnTo>
                    <a:pt x="1072" y="473"/>
                  </a:lnTo>
                  <a:close/>
                  <a:moveTo>
                    <a:pt x="1053" y="463"/>
                  </a:moveTo>
                  <a:lnTo>
                    <a:pt x="1062" y="463"/>
                  </a:lnTo>
                  <a:lnTo>
                    <a:pt x="1062" y="465"/>
                  </a:lnTo>
                  <a:lnTo>
                    <a:pt x="1066" y="465"/>
                  </a:lnTo>
                  <a:lnTo>
                    <a:pt x="1066" y="472"/>
                  </a:lnTo>
                  <a:lnTo>
                    <a:pt x="1063" y="472"/>
                  </a:lnTo>
                  <a:lnTo>
                    <a:pt x="1063" y="477"/>
                  </a:lnTo>
                  <a:lnTo>
                    <a:pt x="1055" y="477"/>
                  </a:lnTo>
                  <a:lnTo>
                    <a:pt x="1055" y="475"/>
                  </a:lnTo>
                  <a:lnTo>
                    <a:pt x="1052" y="475"/>
                  </a:lnTo>
                  <a:lnTo>
                    <a:pt x="1052" y="473"/>
                  </a:lnTo>
                  <a:lnTo>
                    <a:pt x="1048" y="473"/>
                  </a:lnTo>
                  <a:lnTo>
                    <a:pt x="1048" y="466"/>
                  </a:lnTo>
                  <a:lnTo>
                    <a:pt x="1053" y="466"/>
                  </a:lnTo>
                  <a:lnTo>
                    <a:pt x="1053" y="463"/>
                  </a:lnTo>
                  <a:close/>
                  <a:moveTo>
                    <a:pt x="10" y="455"/>
                  </a:moveTo>
                  <a:lnTo>
                    <a:pt x="21" y="455"/>
                  </a:lnTo>
                  <a:lnTo>
                    <a:pt x="21" y="475"/>
                  </a:lnTo>
                  <a:lnTo>
                    <a:pt x="10" y="475"/>
                  </a:lnTo>
                  <a:lnTo>
                    <a:pt x="10" y="455"/>
                  </a:lnTo>
                  <a:close/>
                  <a:moveTo>
                    <a:pt x="1031" y="451"/>
                  </a:moveTo>
                  <a:lnTo>
                    <a:pt x="1043" y="451"/>
                  </a:lnTo>
                  <a:lnTo>
                    <a:pt x="1043" y="453"/>
                  </a:lnTo>
                  <a:lnTo>
                    <a:pt x="1045" y="453"/>
                  </a:lnTo>
                  <a:lnTo>
                    <a:pt x="1045" y="456"/>
                  </a:lnTo>
                  <a:lnTo>
                    <a:pt x="1048" y="456"/>
                  </a:lnTo>
                  <a:lnTo>
                    <a:pt x="1048" y="461"/>
                  </a:lnTo>
                  <a:lnTo>
                    <a:pt x="1044" y="461"/>
                  </a:lnTo>
                  <a:lnTo>
                    <a:pt x="1044" y="467"/>
                  </a:lnTo>
                  <a:lnTo>
                    <a:pt x="1038" y="467"/>
                  </a:lnTo>
                  <a:lnTo>
                    <a:pt x="1038" y="466"/>
                  </a:lnTo>
                  <a:lnTo>
                    <a:pt x="1035" y="466"/>
                  </a:lnTo>
                  <a:lnTo>
                    <a:pt x="1035" y="464"/>
                  </a:lnTo>
                  <a:lnTo>
                    <a:pt x="1033" y="464"/>
                  </a:lnTo>
                  <a:lnTo>
                    <a:pt x="1033" y="458"/>
                  </a:lnTo>
                  <a:lnTo>
                    <a:pt x="1031" y="458"/>
                  </a:lnTo>
                  <a:lnTo>
                    <a:pt x="1031" y="451"/>
                  </a:lnTo>
                  <a:close/>
                  <a:moveTo>
                    <a:pt x="1009" y="437"/>
                  </a:moveTo>
                  <a:lnTo>
                    <a:pt x="1018" y="437"/>
                  </a:lnTo>
                  <a:lnTo>
                    <a:pt x="1018" y="440"/>
                  </a:lnTo>
                  <a:lnTo>
                    <a:pt x="1022" y="440"/>
                  </a:lnTo>
                  <a:lnTo>
                    <a:pt x="1022" y="442"/>
                  </a:lnTo>
                  <a:lnTo>
                    <a:pt x="1026" y="442"/>
                  </a:lnTo>
                  <a:lnTo>
                    <a:pt x="1026" y="444"/>
                  </a:lnTo>
                  <a:lnTo>
                    <a:pt x="1027" y="444"/>
                  </a:lnTo>
                  <a:lnTo>
                    <a:pt x="1027" y="449"/>
                  </a:lnTo>
                  <a:lnTo>
                    <a:pt x="1021" y="449"/>
                  </a:lnTo>
                  <a:lnTo>
                    <a:pt x="1021" y="455"/>
                  </a:lnTo>
                  <a:lnTo>
                    <a:pt x="1015" y="455"/>
                  </a:lnTo>
                  <a:lnTo>
                    <a:pt x="1015" y="452"/>
                  </a:lnTo>
                  <a:lnTo>
                    <a:pt x="1012" y="452"/>
                  </a:lnTo>
                  <a:lnTo>
                    <a:pt x="1012" y="450"/>
                  </a:lnTo>
                  <a:lnTo>
                    <a:pt x="1007" y="450"/>
                  </a:lnTo>
                  <a:lnTo>
                    <a:pt x="1007" y="448"/>
                  </a:lnTo>
                  <a:lnTo>
                    <a:pt x="1004" y="448"/>
                  </a:lnTo>
                  <a:lnTo>
                    <a:pt x="1004" y="442"/>
                  </a:lnTo>
                  <a:lnTo>
                    <a:pt x="1009" y="442"/>
                  </a:lnTo>
                  <a:lnTo>
                    <a:pt x="1009" y="437"/>
                  </a:lnTo>
                  <a:close/>
                  <a:moveTo>
                    <a:pt x="985" y="425"/>
                  </a:moveTo>
                  <a:lnTo>
                    <a:pt x="994" y="425"/>
                  </a:lnTo>
                  <a:lnTo>
                    <a:pt x="994" y="426"/>
                  </a:lnTo>
                  <a:lnTo>
                    <a:pt x="997" y="426"/>
                  </a:lnTo>
                  <a:lnTo>
                    <a:pt x="997" y="428"/>
                  </a:lnTo>
                  <a:lnTo>
                    <a:pt x="1001" y="428"/>
                  </a:lnTo>
                  <a:lnTo>
                    <a:pt x="1001" y="430"/>
                  </a:lnTo>
                  <a:lnTo>
                    <a:pt x="1004" y="430"/>
                  </a:lnTo>
                  <a:lnTo>
                    <a:pt x="1004" y="434"/>
                  </a:lnTo>
                  <a:lnTo>
                    <a:pt x="998" y="434"/>
                  </a:lnTo>
                  <a:lnTo>
                    <a:pt x="998" y="440"/>
                  </a:lnTo>
                  <a:lnTo>
                    <a:pt x="990" y="440"/>
                  </a:lnTo>
                  <a:lnTo>
                    <a:pt x="990" y="439"/>
                  </a:lnTo>
                  <a:lnTo>
                    <a:pt x="987" y="439"/>
                  </a:lnTo>
                  <a:lnTo>
                    <a:pt x="987" y="436"/>
                  </a:lnTo>
                  <a:lnTo>
                    <a:pt x="983" y="436"/>
                  </a:lnTo>
                  <a:lnTo>
                    <a:pt x="983" y="435"/>
                  </a:lnTo>
                  <a:lnTo>
                    <a:pt x="980" y="435"/>
                  </a:lnTo>
                  <a:lnTo>
                    <a:pt x="980" y="428"/>
                  </a:lnTo>
                  <a:lnTo>
                    <a:pt x="985" y="428"/>
                  </a:lnTo>
                  <a:lnTo>
                    <a:pt x="985" y="425"/>
                  </a:lnTo>
                  <a:close/>
                  <a:moveTo>
                    <a:pt x="10" y="415"/>
                  </a:moveTo>
                  <a:lnTo>
                    <a:pt x="21" y="415"/>
                  </a:lnTo>
                  <a:lnTo>
                    <a:pt x="21" y="435"/>
                  </a:lnTo>
                  <a:lnTo>
                    <a:pt x="10" y="435"/>
                  </a:lnTo>
                  <a:lnTo>
                    <a:pt x="10" y="415"/>
                  </a:lnTo>
                  <a:close/>
                  <a:moveTo>
                    <a:pt x="966" y="414"/>
                  </a:moveTo>
                  <a:lnTo>
                    <a:pt x="972" y="414"/>
                  </a:lnTo>
                  <a:lnTo>
                    <a:pt x="972" y="415"/>
                  </a:lnTo>
                  <a:lnTo>
                    <a:pt x="975" y="415"/>
                  </a:lnTo>
                  <a:lnTo>
                    <a:pt x="975" y="417"/>
                  </a:lnTo>
                  <a:lnTo>
                    <a:pt x="979" y="417"/>
                  </a:lnTo>
                  <a:lnTo>
                    <a:pt x="979" y="423"/>
                  </a:lnTo>
                  <a:lnTo>
                    <a:pt x="974" y="423"/>
                  </a:lnTo>
                  <a:lnTo>
                    <a:pt x="974" y="428"/>
                  </a:lnTo>
                  <a:lnTo>
                    <a:pt x="969" y="428"/>
                  </a:lnTo>
                  <a:lnTo>
                    <a:pt x="969" y="427"/>
                  </a:lnTo>
                  <a:lnTo>
                    <a:pt x="965" y="427"/>
                  </a:lnTo>
                  <a:lnTo>
                    <a:pt x="965" y="425"/>
                  </a:lnTo>
                  <a:lnTo>
                    <a:pt x="962" y="425"/>
                  </a:lnTo>
                  <a:lnTo>
                    <a:pt x="962" y="418"/>
                  </a:lnTo>
                  <a:lnTo>
                    <a:pt x="966" y="418"/>
                  </a:lnTo>
                  <a:lnTo>
                    <a:pt x="966" y="414"/>
                  </a:lnTo>
                  <a:close/>
                  <a:moveTo>
                    <a:pt x="942" y="401"/>
                  </a:moveTo>
                  <a:lnTo>
                    <a:pt x="950" y="401"/>
                  </a:lnTo>
                  <a:lnTo>
                    <a:pt x="950" y="403"/>
                  </a:lnTo>
                  <a:lnTo>
                    <a:pt x="955" y="403"/>
                  </a:lnTo>
                  <a:lnTo>
                    <a:pt x="955" y="406"/>
                  </a:lnTo>
                  <a:lnTo>
                    <a:pt x="958" y="406"/>
                  </a:lnTo>
                  <a:lnTo>
                    <a:pt x="958" y="407"/>
                  </a:lnTo>
                  <a:lnTo>
                    <a:pt x="962" y="407"/>
                  </a:lnTo>
                  <a:lnTo>
                    <a:pt x="962" y="412"/>
                  </a:lnTo>
                  <a:lnTo>
                    <a:pt x="956" y="412"/>
                  </a:lnTo>
                  <a:lnTo>
                    <a:pt x="956" y="417"/>
                  </a:lnTo>
                  <a:lnTo>
                    <a:pt x="948" y="417"/>
                  </a:lnTo>
                  <a:lnTo>
                    <a:pt x="948" y="416"/>
                  </a:lnTo>
                  <a:lnTo>
                    <a:pt x="945" y="416"/>
                  </a:lnTo>
                  <a:lnTo>
                    <a:pt x="945" y="414"/>
                  </a:lnTo>
                  <a:lnTo>
                    <a:pt x="940" y="414"/>
                  </a:lnTo>
                  <a:lnTo>
                    <a:pt x="940" y="406"/>
                  </a:lnTo>
                  <a:lnTo>
                    <a:pt x="942" y="406"/>
                  </a:lnTo>
                  <a:lnTo>
                    <a:pt x="942" y="401"/>
                  </a:lnTo>
                  <a:close/>
                  <a:moveTo>
                    <a:pt x="923" y="390"/>
                  </a:moveTo>
                  <a:lnTo>
                    <a:pt x="930" y="390"/>
                  </a:lnTo>
                  <a:lnTo>
                    <a:pt x="930" y="392"/>
                  </a:lnTo>
                  <a:lnTo>
                    <a:pt x="933" y="392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37" y="400"/>
                  </a:lnTo>
                  <a:lnTo>
                    <a:pt x="933" y="400"/>
                  </a:lnTo>
                  <a:lnTo>
                    <a:pt x="933" y="406"/>
                  </a:lnTo>
                  <a:lnTo>
                    <a:pt x="926" y="406"/>
                  </a:lnTo>
                  <a:lnTo>
                    <a:pt x="926" y="403"/>
                  </a:lnTo>
                  <a:lnTo>
                    <a:pt x="923" y="403"/>
                  </a:lnTo>
                  <a:lnTo>
                    <a:pt x="923" y="402"/>
                  </a:lnTo>
                  <a:lnTo>
                    <a:pt x="920" y="402"/>
                  </a:lnTo>
                  <a:lnTo>
                    <a:pt x="920" y="394"/>
                  </a:lnTo>
                  <a:lnTo>
                    <a:pt x="923" y="394"/>
                  </a:lnTo>
                  <a:lnTo>
                    <a:pt x="923" y="390"/>
                  </a:lnTo>
                  <a:close/>
                  <a:moveTo>
                    <a:pt x="898" y="378"/>
                  </a:moveTo>
                  <a:lnTo>
                    <a:pt x="910" y="378"/>
                  </a:lnTo>
                  <a:lnTo>
                    <a:pt x="910" y="380"/>
                  </a:lnTo>
                  <a:lnTo>
                    <a:pt x="912" y="380"/>
                  </a:lnTo>
                  <a:lnTo>
                    <a:pt x="912" y="382"/>
                  </a:lnTo>
                  <a:lnTo>
                    <a:pt x="915" y="382"/>
                  </a:lnTo>
                  <a:lnTo>
                    <a:pt x="915" y="388"/>
                  </a:lnTo>
                  <a:lnTo>
                    <a:pt x="912" y="388"/>
                  </a:lnTo>
                  <a:lnTo>
                    <a:pt x="912" y="392"/>
                  </a:lnTo>
                  <a:lnTo>
                    <a:pt x="901" y="392"/>
                  </a:lnTo>
                  <a:lnTo>
                    <a:pt x="901" y="391"/>
                  </a:lnTo>
                  <a:lnTo>
                    <a:pt x="900" y="391"/>
                  </a:lnTo>
                  <a:lnTo>
                    <a:pt x="900" y="384"/>
                  </a:lnTo>
                  <a:lnTo>
                    <a:pt x="898" y="384"/>
                  </a:lnTo>
                  <a:lnTo>
                    <a:pt x="898" y="378"/>
                  </a:lnTo>
                  <a:close/>
                  <a:moveTo>
                    <a:pt x="10" y="375"/>
                  </a:moveTo>
                  <a:lnTo>
                    <a:pt x="21" y="375"/>
                  </a:lnTo>
                  <a:lnTo>
                    <a:pt x="21" y="395"/>
                  </a:lnTo>
                  <a:lnTo>
                    <a:pt x="10" y="395"/>
                  </a:lnTo>
                  <a:lnTo>
                    <a:pt x="10" y="375"/>
                  </a:lnTo>
                  <a:close/>
                  <a:moveTo>
                    <a:pt x="882" y="367"/>
                  </a:moveTo>
                  <a:lnTo>
                    <a:pt x="889" y="367"/>
                  </a:lnTo>
                  <a:lnTo>
                    <a:pt x="889" y="368"/>
                  </a:lnTo>
                  <a:lnTo>
                    <a:pt x="891" y="368"/>
                  </a:lnTo>
                  <a:lnTo>
                    <a:pt x="891" y="370"/>
                  </a:lnTo>
                  <a:lnTo>
                    <a:pt x="894" y="370"/>
                  </a:lnTo>
                  <a:lnTo>
                    <a:pt x="894" y="377"/>
                  </a:lnTo>
                  <a:lnTo>
                    <a:pt x="892" y="377"/>
                  </a:lnTo>
                  <a:lnTo>
                    <a:pt x="892" y="383"/>
                  </a:lnTo>
                  <a:lnTo>
                    <a:pt x="884" y="383"/>
                  </a:lnTo>
                  <a:lnTo>
                    <a:pt x="884" y="380"/>
                  </a:lnTo>
                  <a:lnTo>
                    <a:pt x="881" y="380"/>
                  </a:lnTo>
                  <a:lnTo>
                    <a:pt x="881" y="378"/>
                  </a:lnTo>
                  <a:lnTo>
                    <a:pt x="879" y="378"/>
                  </a:lnTo>
                  <a:lnTo>
                    <a:pt x="879" y="371"/>
                  </a:lnTo>
                  <a:lnTo>
                    <a:pt x="882" y="371"/>
                  </a:lnTo>
                  <a:lnTo>
                    <a:pt x="882" y="367"/>
                  </a:lnTo>
                  <a:close/>
                  <a:moveTo>
                    <a:pt x="856" y="353"/>
                  </a:moveTo>
                  <a:lnTo>
                    <a:pt x="863" y="353"/>
                  </a:lnTo>
                  <a:lnTo>
                    <a:pt x="863" y="355"/>
                  </a:lnTo>
                  <a:lnTo>
                    <a:pt x="866" y="355"/>
                  </a:lnTo>
                  <a:lnTo>
                    <a:pt x="866" y="358"/>
                  </a:lnTo>
                  <a:lnTo>
                    <a:pt x="869" y="358"/>
                  </a:lnTo>
                  <a:lnTo>
                    <a:pt x="869" y="359"/>
                  </a:lnTo>
                  <a:lnTo>
                    <a:pt x="873" y="359"/>
                  </a:lnTo>
                  <a:lnTo>
                    <a:pt x="873" y="366"/>
                  </a:lnTo>
                  <a:lnTo>
                    <a:pt x="867" y="366"/>
                  </a:lnTo>
                  <a:lnTo>
                    <a:pt x="867" y="371"/>
                  </a:lnTo>
                  <a:lnTo>
                    <a:pt x="863" y="371"/>
                  </a:lnTo>
                  <a:lnTo>
                    <a:pt x="863" y="369"/>
                  </a:lnTo>
                  <a:lnTo>
                    <a:pt x="859" y="369"/>
                  </a:lnTo>
                  <a:lnTo>
                    <a:pt x="859" y="368"/>
                  </a:lnTo>
                  <a:lnTo>
                    <a:pt x="856" y="368"/>
                  </a:lnTo>
                  <a:lnTo>
                    <a:pt x="856" y="366"/>
                  </a:lnTo>
                  <a:lnTo>
                    <a:pt x="852" y="366"/>
                  </a:lnTo>
                  <a:lnTo>
                    <a:pt x="852" y="358"/>
                  </a:lnTo>
                  <a:lnTo>
                    <a:pt x="856" y="358"/>
                  </a:lnTo>
                  <a:lnTo>
                    <a:pt x="856" y="353"/>
                  </a:lnTo>
                  <a:close/>
                  <a:moveTo>
                    <a:pt x="832" y="339"/>
                  </a:moveTo>
                  <a:lnTo>
                    <a:pt x="840" y="339"/>
                  </a:lnTo>
                  <a:lnTo>
                    <a:pt x="840" y="342"/>
                  </a:lnTo>
                  <a:lnTo>
                    <a:pt x="843" y="342"/>
                  </a:lnTo>
                  <a:lnTo>
                    <a:pt x="843" y="344"/>
                  </a:lnTo>
                  <a:lnTo>
                    <a:pt x="847" y="344"/>
                  </a:lnTo>
                  <a:lnTo>
                    <a:pt x="847" y="345"/>
                  </a:lnTo>
                  <a:lnTo>
                    <a:pt x="850" y="345"/>
                  </a:lnTo>
                  <a:lnTo>
                    <a:pt x="850" y="351"/>
                  </a:lnTo>
                  <a:lnTo>
                    <a:pt x="844" y="351"/>
                  </a:lnTo>
                  <a:lnTo>
                    <a:pt x="844" y="355"/>
                  </a:lnTo>
                  <a:lnTo>
                    <a:pt x="836" y="355"/>
                  </a:lnTo>
                  <a:lnTo>
                    <a:pt x="836" y="354"/>
                  </a:lnTo>
                  <a:lnTo>
                    <a:pt x="833" y="354"/>
                  </a:lnTo>
                  <a:lnTo>
                    <a:pt x="833" y="352"/>
                  </a:lnTo>
                  <a:lnTo>
                    <a:pt x="829" y="352"/>
                  </a:lnTo>
                  <a:lnTo>
                    <a:pt x="829" y="344"/>
                  </a:lnTo>
                  <a:lnTo>
                    <a:pt x="832" y="344"/>
                  </a:lnTo>
                  <a:lnTo>
                    <a:pt x="832" y="339"/>
                  </a:lnTo>
                  <a:close/>
                  <a:moveTo>
                    <a:pt x="13" y="337"/>
                  </a:moveTo>
                  <a:lnTo>
                    <a:pt x="23" y="337"/>
                  </a:lnTo>
                  <a:lnTo>
                    <a:pt x="23" y="358"/>
                  </a:lnTo>
                  <a:lnTo>
                    <a:pt x="13" y="358"/>
                  </a:lnTo>
                  <a:lnTo>
                    <a:pt x="13" y="337"/>
                  </a:lnTo>
                  <a:close/>
                  <a:moveTo>
                    <a:pt x="787" y="317"/>
                  </a:moveTo>
                  <a:lnTo>
                    <a:pt x="796" y="317"/>
                  </a:lnTo>
                  <a:lnTo>
                    <a:pt x="796" y="319"/>
                  </a:lnTo>
                  <a:lnTo>
                    <a:pt x="801" y="319"/>
                  </a:lnTo>
                  <a:lnTo>
                    <a:pt x="801" y="320"/>
                  </a:lnTo>
                  <a:lnTo>
                    <a:pt x="803" y="320"/>
                  </a:lnTo>
                  <a:lnTo>
                    <a:pt x="803" y="326"/>
                  </a:lnTo>
                  <a:lnTo>
                    <a:pt x="815" y="326"/>
                  </a:lnTo>
                  <a:lnTo>
                    <a:pt x="815" y="328"/>
                  </a:lnTo>
                  <a:lnTo>
                    <a:pt x="818" y="328"/>
                  </a:lnTo>
                  <a:lnTo>
                    <a:pt x="818" y="330"/>
                  </a:lnTo>
                  <a:lnTo>
                    <a:pt x="819" y="330"/>
                  </a:lnTo>
                  <a:lnTo>
                    <a:pt x="819" y="332"/>
                  </a:lnTo>
                  <a:lnTo>
                    <a:pt x="824" y="332"/>
                  </a:lnTo>
                  <a:lnTo>
                    <a:pt x="824" y="337"/>
                  </a:lnTo>
                  <a:lnTo>
                    <a:pt x="818" y="337"/>
                  </a:lnTo>
                  <a:lnTo>
                    <a:pt x="818" y="343"/>
                  </a:lnTo>
                  <a:lnTo>
                    <a:pt x="809" y="343"/>
                  </a:lnTo>
                  <a:lnTo>
                    <a:pt x="809" y="340"/>
                  </a:lnTo>
                  <a:lnTo>
                    <a:pt x="808" y="340"/>
                  </a:lnTo>
                  <a:lnTo>
                    <a:pt x="808" y="338"/>
                  </a:lnTo>
                  <a:lnTo>
                    <a:pt x="804" y="338"/>
                  </a:lnTo>
                  <a:lnTo>
                    <a:pt x="804" y="331"/>
                  </a:lnTo>
                  <a:lnTo>
                    <a:pt x="802" y="331"/>
                  </a:lnTo>
                  <a:lnTo>
                    <a:pt x="802" y="327"/>
                  </a:lnTo>
                  <a:lnTo>
                    <a:pt x="797" y="327"/>
                  </a:lnTo>
                  <a:lnTo>
                    <a:pt x="797" y="330"/>
                  </a:lnTo>
                  <a:lnTo>
                    <a:pt x="791" y="330"/>
                  </a:lnTo>
                  <a:lnTo>
                    <a:pt x="791" y="329"/>
                  </a:lnTo>
                  <a:lnTo>
                    <a:pt x="786" y="329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17"/>
                  </a:lnTo>
                  <a:close/>
                  <a:moveTo>
                    <a:pt x="761" y="303"/>
                  </a:moveTo>
                  <a:lnTo>
                    <a:pt x="770" y="303"/>
                  </a:lnTo>
                  <a:lnTo>
                    <a:pt x="770" y="305"/>
                  </a:lnTo>
                  <a:lnTo>
                    <a:pt x="776" y="305"/>
                  </a:lnTo>
                  <a:lnTo>
                    <a:pt x="776" y="307"/>
                  </a:lnTo>
                  <a:lnTo>
                    <a:pt x="779" y="307"/>
                  </a:lnTo>
                  <a:lnTo>
                    <a:pt x="779" y="309"/>
                  </a:lnTo>
                  <a:lnTo>
                    <a:pt x="780" y="309"/>
                  </a:lnTo>
                  <a:lnTo>
                    <a:pt x="780" y="314"/>
                  </a:lnTo>
                  <a:lnTo>
                    <a:pt x="775" y="314"/>
                  </a:lnTo>
                  <a:lnTo>
                    <a:pt x="775" y="319"/>
                  </a:lnTo>
                  <a:lnTo>
                    <a:pt x="769" y="319"/>
                  </a:lnTo>
                  <a:lnTo>
                    <a:pt x="769" y="318"/>
                  </a:lnTo>
                  <a:lnTo>
                    <a:pt x="766" y="318"/>
                  </a:lnTo>
                  <a:lnTo>
                    <a:pt x="766" y="315"/>
                  </a:lnTo>
                  <a:lnTo>
                    <a:pt x="760" y="315"/>
                  </a:lnTo>
                  <a:lnTo>
                    <a:pt x="760" y="307"/>
                  </a:lnTo>
                  <a:lnTo>
                    <a:pt x="761" y="307"/>
                  </a:lnTo>
                  <a:lnTo>
                    <a:pt x="761" y="303"/>
                  </a:lnTo>
                  <a:close/>
                  <a:moveTo>
                    <a:pt x="13" y="297"/>
                  </a:moveTo>
                  <a:lnTo>
                    <a:pt x="23" y="297"/>
                  </a:lnTo>
                  <a:lnTo>
                    <a:pt x="23" y="318"/>
                  </a:lnTo>
                  <a:lnTo>
                    <a:pt x="13" y="318"/>
                  </a:lnTo>
                  <a:lnTo>
                    <a:pt x="13" y="297"/>
                  </a:lnTo>
                  <a:close/>
                  <a:moveTo>
                    <a:pt x="739" y="291"/>
                  </a:moveTo>
                  <a:lnTo>
                    <a:pt x="748" y="291"/>
                  </a:lnTo>
                  <a:lnTo>
                    <a:pt x="748" y="294"/>
                  </a:lnTo>
                  <a:lnTo>
                    <a:pt x="754" y="294"/>
                  </a:lnTo>
                  <a:lnTo>
                    <a:pt x="754" y="301"/>
                  </a:lnTo>
                  <a:lnTo>
                    <a:pt x="751" y="301"/>
                  </a:lnTo>
                  <a:lnTo>
                    <a:pt x="751" y="304"/>
                  </a:lnTo>
                  <a:lnTo>
                    <a:pt x="738" y="304"/>
                  </a:lnTo>
                  <a:lnTo>
                    <a:pt x="738" y="302"/>
                  </a:lnTo>
                  <a:lnTo>
                    <a:pt x="735" y="302"/>
                  </a:lnTo>
                  <a:lnTo>
                    <a:pt x="735" y="294"/>
                  </a:lnTo>
                  <a:lnTo>
                    <a:pt x="739" y="294"/>
                  </a:lnTo>
                  <a:lnTo>
                    <a:pt x="739" y="291"/>
                  </a:lnTo>
                  <a:close/>
                  <a:moveTo>
                    <a:pt x="715" y="278"/>
                  </a:moveTo>
                  <a:lnTo>
                    <a:pt x="724" y="278"/>
                  </a:lnTo>
                  <a:lnTo>
                    <a:pt x="724" y="280"/>
                  </a:lnTo>
                  <a:lnTo>
                    <a:pt x="728" y="280"/>
                  </a:lnTo>
                  <a:lnTo>
                    <a:pt x="728" y="282"/>
                  </a:lnTo>
                  <a:lnTo>
                    <a:pt x="731" y="282"/>
                  </a:lnTo>
                  <a:lnTo>
                    <a:pt x="731" y="288"/>
                  </a:lnTo>
                  <a:lnTo>
                    <a:pt x="726" y="288"/>
                  </a:lnTo>
                  <a:lnTo>
                    <a:pt x="726" y="293"/>
                  </a:lnTo>
                  <a:lnTo>
                    <a:pt x="718" y="293"/>
                  </a:lnTo>
                  <a:lnTo>
                    <a:pt x="718" y="290"/>
                  </a:lnTo>
                  <a:lnTo>
                    <a:pt x="714" y="290"/>
                  </a:lnTo>
                  <a:lnTo>
                    <a:pt x="714" y="288"/>
                  </a:lnTo>
                  <a:lnTo>
                    <a:pt x="711" y="288"/>
                  </a:lnTo>
                  <a:lnTo>
                    <a:pt x="711" y="282"/>
                  </a:lnTo>
                  <a:lnTo>
                    <a:pt x="715" y="282"/>
                  </a:lnTo>
                  <a:lnTo>
                    <a:pt x="715" y="278"/>
                  </a:lnTo>
                  <a:close/>
                  <a:moveTo>
                    <a:pt x="694" y="266"/>
                  </a:moveTo>
                  <a:lnTo>
                    <a:pt x="703" y="266"/>
                  </a:lnTo>
                  <a:lnTo>
                    <a:pt x="703" y="269"/>
                  </a:lnTo>
                  <a:lnTo>
                    <a:pt x="706" y="269"/>
                  </a:lnTo>
                  <a:lnTo>
                    <a:pt x="706" y="271"/>
                  </a:lnTo>
                  <a:lnTo>
                    <a:pt x="710" y="271"/>
                  </a:lnTo>
                  <a:lnTo>
                    <a:pt x="710" y="272"/>
                  </a:lnTo>
                  <a:lnTo>
                    <a:pt x="713" y="272"/>
                  </a:lnTo>
                  <a:lnTo>
                    <a:pt x="713" y="277"/>
                  </a:lnTo>
                  <a:lnTo>
                    <a:pt x="707" y="277"/>
                  </a:lnTo>
                  <a:lnTo>
                    <a:pt x="707" y="282"/>
                  </a:lnTo>
                  <a:lnTo>
                    <a:pt x="699" y="282"/>
                  </a:lnTo>
                  <a:lnTo>
                    <a:pt x="699" y="281"/>
                  </a:lnTo>
                  <a:lnTo>
                    <a:pt x="696" y="281"/>
                  </a:lnTo>
                  <a:lnTo>
                    <a:pt x="696" y="279"/>
                  </a:lnTo>
                  <a:lnTo>
                    <a:pt x="693" y="279"/>
                  </a:lnTo>
                  <a:lnTo>
                    <a:pt x="693" y="277"/>
                  </a:lnTo>
                  <a:lnTo>
                    <a:pt x="689" y="277"/>
                  </a:lnTo>
                  <a:lnTo>
                    <a:pt x="689" y="271"/>
                  </a:lnTo>
                  <a:lnTo>
                    <a:pt x="694" y="271"/>
                  </a:lnTo>
                  <a:lnTo>
                    <a:pt x="694" y="266"/>
                  </a:lnTo>
                  <a:close/>
                  <a:moveTo>
                    <a:pt x="14" y="258"/>
                  </a:moveTo>
                  <a:lnTo>
                    <a:pt x="24" y="258"/>
                  </a:lnTo>
                  <a:lnTo>
                    <a:pt x="24" y="282"/>
                  </a:lnTo>
                  <a:lnTo>
                    <a:pt x="17" y="282"/>
                  </a:lnTo>
                  <a:lnTo>
                    <a:pt x="17" y="278"/>
                  </a:lnTo>
                  <a:lnTo>
                    <a:pt x="13" y="278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58"/>
                  </a:lnTo>
                  <a:close/>
                  <a:moveTo>
                    <a:pt x="669" y="251"/>
                  </a:moveTo>
                  <a:lnTo>
                    <a:pt x="674" y="251"/>
                  </a:lnTo>
                  <a:lnTo>
                    <a:pt x="674" y="253"/>
                  </a:lnTo>
                  <a:lnTo>
                    <a:pt x="678" y="253"/>
                  </a:lnTo>
                  <a:lnTo>
                    <a:pt x="678" y="255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5" y="256"/>
                  </a:lnTo>
                  <a:lnTo>
                    <a:pt x="685" y="263"/>
                  </a:lnTo>
                  <a:lnTo>
                    <a:pt x="681" y="263"/>
                  </a:lnTo>
                  <a:lnTo>
                    <a:pt x="681" y="269"/>
                  </a:lnTo>
                  <a:lnTo>
                    <a:pt x="674" y="269"/>
                  </a:lnTo>
                  <a:lnTo>
                    <a:pt x="674" y="266"/>
                  </a:lnTo>
                  <a:lnTo>
                    <a:pt x="671" y="266"/>
                  </a:lnTo>
                  <a:lnTo>
                    <a:pt x="671" y="265"/>
                  </a:lnTo>
                  <a:lnTo>
                    <a:pt x="667" y="265"/>
                  </a:lnTo>
                  <a:lnTo>
                    <a:pt x="667" y="263"/>
                  </a:lnTo>
                  <a:lnTo>
                    <a:pt x="664" y="263"/>
                  </a:lnTo>
                  <a:lnTo>
                    <a:pt x="664" y="256"/>
                  </a:lnTo>
                  <a:lnTo>
                    <a:pt x="669" y="256"/>
                  </a:lnTo>
                  <a:lnTo>
                    <a:pt x="669" y="251"/>
                  </a:lnTo>
                  <a:close/>
                  <a:moveTo>
                    <a:pt x="646" y="239"/>
                  </a:moveTo>
                  <a:lnTo>
                    <a:pt x="653" y="239"/>
                  </a:lnTo>
                  <a:lnTo>
                    <a:pt x="653" y="241"/>
                  </a:lnTo>
                  <a:lnTo>
                    <a:pt x="657" y="241"/>
                  </a:lnTo>
                  <a:lnTo>
                    <a:pt x="657" y="243"/>
                  </a:lnTo>
                  <a:lnTo>
                    <a:pt x="661" y="243"/>
                  </a:lnTo>
                  <a:lnTo>
                    <a:pt x="661" y="245"/>
                  </a:lnTo>
                  <a:lnTo>
                    <a:pt x="664" y="245"/>
                  </a:lnTo>
                  <a:lnTo>
                    <a:pt x="664" y="250"/>
                  </a:lnTo>
                  <a:lnTo>
                    <a:pt x="658" y="250"/>
                  </a:lnTo>
                  <a:lnTo>
                    <a:pt x="658" y="255"/>
                  </a:lnTo>
                  <a:lnTo>
                    <a:pt x="650" y="255"/>
                  </a:lnTo>
                  <a:lnTo>
                    <a:pt x="650" y="254"/>
                  </a:lnTo>
                  <a:lnTo>
                    <a:pt x="647" y="254"/>
                  </a:lnTo>
                  <a:lnTo>
                    <a:pt x="647" y="251"/>
                  </a:lnTo>
                  <a:lnTo>
                    <a:pt x="642" y="251"/>
                  </a:lnTo>
                  <a:lnTo>
                    <a:pt x="642" y="243"/>
                  </a:lnTo>
                  <a:lnTo>
                    <a:pt x="646" y="243"/>
                  </a:lnTo>
                  <a:lnTo>
                    <a:pt x="646" y="239"/>
                  </a:lnTo>
                  <a:close/>
                  <a:moveTo>
                    <a:pt x="626" y="230"/>
                  </a:moveTo>
                  <a:lnTo>
                    <a:pt x="635" y="230"/>
                  </a:lnTo>
                  <a:lnTo>
                    <a:pt x="635" y="231"/>
                  </a:lnTo>
                  <a:lnTo>
                    <a:pt x="638" y="231"/>
                  </a:lnTo>
                  <a:lnTo>
                    <a:pt x="638" y="233"/>
                  </a:lnTo>
                  <a:lnTo>
                    <a:pt x="642" y="233"/>
                  </a:lnTo>
                  <a:lnTo>
                    <a:pt x="642" y="239"/>
                  </a:lnTo>
                  <a:lnTo>
                    <a:pt x="637" y="239"/>
                  </a:lnTo>
                  <a:lnTo>
                    <a:pt x="637" y="243"/>
                  </a:lnTo>
                  <a:lnTo>
                    <a:pt x="628" y="243"/>
                  </a:lnTo>
                  <a:lnTo>
                    <a:pt x="628" y="241"/>
                  </a:lnTo>
                  <a:lnTo>
                    <a:pt x="625" y="241"/>
                  </a:lnTo>
                  <a:lnTo>
                    <a:pt x="625" y="240"/>
                  </a:lnTo>
                  <a:lnTo>
                    <a:pt x="622" y="240"/>
                  </a:lnTo>
                  <a:lnTo>
                    <a:pt x="622" y="233"/>
                  </a:lnTo>
                  <a:lnTo>
                    <a:pt x="626" y="233"/>
                  </a:lnTo>
                  <a:lnTo>
                    <a:pt x="626" y="230"/>
                  </a:lnTo>
                  <a:close/>
                  <a:moveTo>
                    <a:pt x="16" y="221"/>
                  </a:moveTo>
                  <a:lnTo>
                    <a:pt x="26" y="221"/>
                  </a:lnTo>
                  <a:lnTo>
                    <a:pt x="26" y="234"/>
                  </a:lnTo>
                  <a:lnTo>
                    <a:pt x="24" y="234"/>
                  </a:lnTo>
                  <a:lnTo>
                    <a:pt x="24" y="239"/>
                  </a:lnTo>
                  <a:lnTo>
                    <a:pt x="14" y="239"/>
                  </a:lnTo>
                  <a:lnTo>
                    <a:pt x="14" y="224"/>
                  </a:lnTo>
                  <a:lnTo>
                    <a:pt x="16" y="224"/>
                  </a:lnTo>
                  <a:lnTo>
                    <a:pt x="16" y="221"/>
                  </a:lnTo>
                  <a:close/>
                  <a:moveTo>
                    <a:pt x="600" y="216"/>
                  </a:moveTo>
                  <a:lnTo>
                    <a:pt x="609" y="216"/>
                  </a:lnTo>
                  <a:lnTo>
                    <a:pt x="609" y="218"/>
                  </a:lnTo>
                  <a:lnTo>
                    <a:pt x="613" y="218"/>
                  </a:lnTo>
                  <a:lnTo>
                    <a:pt x="613" y="221"/>
                  </a:lnTo>
                  <a:lnTo>
                    <a:pt x="616" y="221"/>
                  </a:lnTo>
                  <a:lnTo>
                    <a:pt x="616" y="226"/>
                  </a:lnTo>
                  <a:lnTo>
                    <a:pt x="614" y="226"/>
                  </a:lnTo>
                  <a:lnTo>
                    <a:pt x="614" y="232"/>
                  </a:lnTo>
                  <a:lnTo>
                    <a:pt x="606" y="232"/>
                  </a:lnTo>
                  <a:lnTo>
                    <a:pt x="606" y="231"/>
                  </a:lnTo>
                  <a:lnTo>
                    <a:pt x="602" y="231"/>
                  </a:lnTo>
                  <a:lnTo>
                    <a:pt x="602" y="229"/>
                  </a:lnTo>
                  <a:lnTo>
                    <a:pt x="599" y="229"/>
                  </a:lnTo>
                  <a:lnTo>
                    <a:pt x="599" y="226"/>
                  </a:lnTo>
                  <a:lnTo>
                    <a:pt x="596" y="226"/>
                  </a:lnTo>
                  <a:lnTo>
                    <a:pt x="596" y="220"/>
                  </a:lnTo>
                  <a:lnTo>
                    <a:pt x="600" y="220"/>
                  </a:lnTo>
                  <a:lnTo>
                    <a:pt x="600" y="216"/>
                  </a:lnTo>
                  <a:close/>
                  <a:moveTo>
                    <a:pt x="573" y="202"/>
                  </a:moveTo>
                  <a:lnTo>
                    <a:pt x="583" y="202"/>
                  </a:lnTo>
                  <a:lnTo>
                    <a:pt x="583" y="205"/>
                  </a:lnTo>
                  <a:lnTo>
                    <a:pt x="585" y="205"/>
                  </a:lnTo>
                  <a:lnTo>
                    <a:pt x="585" y="207"/>
                  </a:lnTo>
                  <a:lnTo>
                    <a:pt x="590" y="207"/>
                  </a:lnTo>
                  <a:lnTo>
                    <a:pt x="590" y="213"/>
                  </a:lnTo>
                  <a:lnTo>
                    <a:pt x="588" y="213"/>
                  </a:lnTo>
                  <a:lnTo>
                    <a:pt x="588" y="218"/>
                  </a:lnTo>
                  <a:lnTo>
                    <a:pt x="580" y="218"/>
                  </a:lnTo>
                  <a:lnTo>
                    <a:pt x="580" y="217"/>
                  </a:lnTo>
                  <a:lnTo>
                    <a:pt x="575" y="217"/>
                  </a:lnTo>
                  <a:lnTo>
                    <a:pt x="575" y="215"/>
                  </a:lnTo>
                  <a:lnTo>
                    <a:pt x="573" y="215"/>
                  </a:lnTo>
                  <a:lnTo>
                    <a:pt x="573" y="202"/>
                  </a:lnTo>
                  <a:close/>
                  <a:moveTo>
                    <a:pt x="550" y="190"/>
                  </a:moveTo>
                  <a:lnTo>
                    <a:pt x="558" y="190"/>
                  </a:lnTo>
                  <a:lnTo>
                    <a:pt x="558" y="191"/>
                  </a:lnTo>
                  <a:lnTo>
                    <a:pt x="559" y="191"/>
                  </a:lnTo>
                  <a:lnTo>
                    <a:pt x="559" y="193"/>
                  </a:lnTo>
                  <a:lnTo>
                    <a:pt x="565" y="193"/>
                  </a:lnTo>
                  <a:lnTo>
                    <a:pt x="565" y="196"/>
                  </a:lnTo>
                  <a:lnTo>
                    <a:pt x="568" y="196"/>
                  </a:lnTo>
                  <a:lnTo>
                    <a:pt x="568" y="201"/>
                  </a:lnTo>
                  <a:lnTo>
                    <a:pt x="564" y="201"/>
                  </a:lnTo>
                  <a:lnTo>
                    <a:pt x="564" y="207"/>
                  </a:lnTo>
                  <a:lnTo>
                    <a:pt x="558" y="207"/>
                  </a:lnTo>
                  <a:lnTo>
                    <a:pt x="558" y="206"/>
                  </a:lnTo>
                  <a:lnTo>
                    <a:pt x="554" y="206"/>
                  </a:lnTo>
                  <a:lnTo>
                    <a:pt x="554" y="204"/>
                  </a:lnTo>
                  <a:lnTo>
                    <a:pt x="549" y="204"/>
                  </a:lnTo>
                  <a:lnTo>
                    <a:pt x="549" y="201"/>
                  </a:lnTo>
                  <a:lnTo>
                    <a:pt x="548" y="201"/>
                  </a:lnTo>
                  <a:lnTo>
                    <a:pt x="548" y="194"/>
                  </a:lnTo>
                  <a:lnTo>
                    <a:pt x="550" y="194"/>
                  </a:lnTo>
                  <a:lnTo>
                    <a:pt x="550" y="190"/>
                  </a:lnTo>
                  <a:close/>
                  <a:moveTo>
                    <a:pt x="19" y="185"/>
                  </a:moveTo>
                  <a:lnTo>
                    <a:pt x="31" y="185"/>
                  </a:lnTo>
                  <a:lnTo>
                    <a:pt x="31" y="196"/>
                  </a:lnTo>
                  <a:lnTo>
                    <a:pt x="30" y="196"/>
                  </a:lnTo>
                  <a:lnTo>
                    <a:pt x="30" y="206"/>
                  </a:lnTo>
                  <a:lnTo>
                    <a:pt x="22" y="206"/>
                  </a:lnTo>
                  <a:lnTo>
                    <a:pt x="22" y="201"/>
                  </a:lnTo>
                  <a:lnTo>
                    <a:pt x="17" y="201"/>
                  </a:lnTo>
                  <a:lnTo>
                    <a:pt x="17" y="196"/>
                  </a:lnTo>
                  <a:lnTo>
                    <a:pt x="19" y="196"/>
                  </a:lnTo>
                  <a:lnTo>
                    <a:pt x="19" y="185"/>
                  </a:lnTo>
                  <a:close/>
                  <a:moveTo>
                    <a:pt x="527" y="177"/>
                  </a:moveTo>
                  <a:lnTo>
                    <a:pt x="534" y="177"/>
                  </a:lnTo>
                  <a:lnTo>
                    <a:pt x="534" y="180"/>
                  </a:lnTo>
                  <a:lnTo>
                    <a:pt x="537" y="180"/>
                  </a:lnTo>
                  <a:lnTo>
                    <a:pt x="537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5" y="183"/>
                  </a:lnTo>
                  <a:lnTo>
                    <a:pt x="545" y="189"/>
                  </a:lnTo>
                  <a:lnTo>
                    <a:pt x="540" y="189"/>
                  </a:lnTo>
                  <a:lnTo>
                    <a:pt x="540" y="193"/>
                  </a:lnTo>
                  <a:lnTo>
                    <a:pt x="532" y="193"/>
                  </a:lnTo>
                  <a:lnTo>
                    <a:pt x="532" y="192"/>
                  </a:lnTo>
                  <a:lnTo>
                    <a:pt x="527" y="192"/>
                  </a:lnTo>
                  <a:lnTo>
                    <a:pt x="527" y="190"/>
                  </a:lnTo>
                  <a:lnTo>
                    <a:pt x="524" y="190"/>
                  </a:lnTo>
                  <a:lnTo>
                    <a:pt x="524" y="182"/>
                  </a:lnTo>
                  <a:lnTo>
                    <a:pt x="527" y="182"/>
                  </a:lnTo>
                  <a:lnTo>
                    <a:pt x="527" y="177"/>
                  </a:lnTo>
                  <a:close/>
                  <a:moveTo>
                    <a:pt x="501" y="164"/>
                  </a:moveTo>
                  <a:lnTo>
                    <a:pt x="508" y="164"/>
                  </a:lnTo>
                  <a:lnTo>
                    <a:pt x="508" y="166"/>
                  </a:lnTo>
                  <a:lnTo>
                    <a:pt x="511" y="166"/>
                  </a:lnTo>
                  <a:lnTo>
                    <a:pt x="511" y="168"/>
                  </a:lnTo>
                  <a:lnTo>
                    <a:pt x="515" y="168"/>
                  </a:lnTo>
                  <a:lnTo>
                    <a:pt x="515" y="170"/>
                  </a:lnTo>
                  <a:lnTo>
                    <a:pt x="519" y="170"/>
                  </a:lnTo>
                  <a:lnTo>
                    <a:pt x="519" y="175"/>
                  </a:lnTo>
                  <a:lnTo>
                    <a:pt x="513" y="175"/>
                  </a:lnTo>
                  <a:lnTo>
                    <a:pt x="513" y="181"/>
                  </a:lnTo>
                  <a:lnTo>
                    <a:pt x="504" y="181"/>
                  </a:lnTo>
                  <a:lnTo>
                    <a:pt x="504" y="178"/>
                  </a:lnTo>
                  <a:lnTo>
                    <a:pt x="501" y="178"/>
                  </a:lnTo>
                  <a:lnTo>
                    <a:pt x="501" y="176"/>
                  </a:lnTo>
                  <a:lnTo>
                    <a:pt x="497" y="176"/>
                  </a:lnTo>
                  <a:lnTo>
                    <a:pt x="497" y="168"/>
                  </a:lnTo>
                  <a:lnTo>
                    <a:pt x="501" y="168"/>
                  </a:lnTo>
                  <a:lnTo>
                    <a:pt x="501" y="164"/>
                  </a:lnTo>
                  <a:close/>
                  <a:moveTo>
                    <a:pt x="473" y="152"/>
                  </a:moveTo>
                  <a:lnTo>
                    <a:pt x="485" y="152"/>
                  </a:lnTo>
                  <a:lnTo>
                    <a:pt x="485" y="154"/>
                  </a:lnTo>
                  <a:lnTo>
                    <a:pt x="488" y="154"/>
                  </a:lnTo>
                  <a:lnTo>
                    <a:pt x="488" y="157"/>
                  </a:lnTo>
                  <a:lnTo>
                    <a:pt x="492" y="157"/>
                  </a:lnTo>
                  <a:lnTo>
                    <a:pt x="492" y="162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1" y="168"/>
                  </a:lnTo>
                  <a:lnTo>
                    <a:pt x="481" y="167"/>
                  </a:lnTo>
                  <a:lnTo>
                    <a:pt x="478" y="167"/>
                  </a:lnTo>
                  <a:lnTo>
                    <a:pt x="478" y="165"/>
                  </a:lnTo>
                  <a:lnTo>
                    <a:pt x="475" y="165"/>
                  </a:lnTo>
                  <a:lnTo>
                    <a:pt x="475" y="162"/>
                  </a:lnTo>
                  <a:lnTo>
                    <a:pt x="469" y="162"/>
                  </a:lnTo>
                  <a:lnTo>
                    <a:pt x="469" y="156"/>
                  </a:lnTo>
                  <a:lnTo>
                    <a:pt x="473" y="156"/>
                  </a:lnTo>
                  <a:lnTo>
                    <a:pt x="473" y="152"/>
                  </a:lnTo>
                  <a:close/>
                  <a:moveTo>
                    <a:pt x="23" y="148"/>
                  </a:moveTo>
                  <a:lnTo>
                    <a:pt x="33" y="148"/>
                  </a:lnTo>
                  <a:lnTo>
                    <a:pt x="33" y="167"/>
                  </a:lnTo>
                  <a:lnTo>
                    <a:pt x="23" y="167"/>
                  </a:lnTo>
                  <a:lnTo>
                    <a:pt x="23" y="148"/>
                  </a:lnTo>
                  <a:close/>
                  <a:moveTo>
                    <a:pt x="446" y="137"/>
                  </a:moveTo>
                  <a:lnTo>
                    <a:pt x="453" y="137"/>
                  </a:lnTo>
                  <a:lnTo>
                    <a:pt x="453" y="140"/>
                  </a:lnTo>
                  <a:lnTo>
                    <a:pt x="456" y="140"/>
                  </a:lnTo>
                  <a:lnTo>
                    <a:pt x="456" y="141"/>
                  </a:lnTo>
                  <a:lnTo>
                    <a:pt x="460" y="141"/>
                  </a:lnTo>
                  <a:lnTo>
                    <a:pt x="460" y="143"/>
                  </a:lnTo>
                  <a:lnTo>
                    <a:pt x="463" y="143"/>
                  </a:lnTo>
                  <a:lnTo>
                    <a:pt x="463" y="150"/>
                  </a:lnTo>
                  <a:lnTo>
                    <a:pt x="459" y="150"/>
                  </a:lnTo>
                  <a:lnTo>
                    <a:pt x="459" y="156"/>
                  </a:lnTo>
                  <a:lnTo>
                    <a:pt x="453" y="156"/>
                  </a:lnTo>
                  <a:lnTo>
                    <a:pt x="453" y="153"/>
                  </a:lnTo>
                  <a:lnTo>
                    <a:pt x="450" y="153"/>
                  </a:lnTo>
                  <a:lnTo>
                    <a:pt x="450" y="151"/>
                  </a:lnTo>
                  <a:lnTo>
                    <a:pt x="446" y="151"/>
                  </a:lnTo>
                  <a:lnTo>
                    <a:pt x="446" y="150"/>
                  </a:lnTo>
                  <a:lnTo>
                    <a:pt x="443" y="150"/>
                  </a:lnTo>
                  <a:lnTo>
                    <a:pt x="443" y="142"/>
                  </a:lnTo>
                  <a:lnTo>
                    <a:pt x="446" y="142"/>
                  </a:lnTo>
                  <a:lnTo>
                    <a:pt x="446" y="137"/>
                  </a:lnTo>
                  <a:close/>
                  <a:moveTo>
                    <a:pt x="418" y="126"/>
                  </a:moveTo>
                  <a:lnTo>
                    <a:pt x="428" y="126"/>
                  </a:lnTo>
                  <a:lnTo>
                    <a:pt x="428" y="127"/>
                  </a:lnTo>
                  <a:lnTo>
                    <a:pt x="431" y="127"/>
                  </a:lnTo>
                  <a:lnTo>
                    <a:pt x="431" y="129"/>
                  </a:lnTo>
                  <a:lnTo>
                    <a:pt x="435" y="129"/>
                  </a:lnTo>
                  <a:lnTo>
                    <a:pt x="435" y="136"/>
                  </a:lnTo>
                  <a:lnTo>
                    <a:pt x="432" y="136"/>
                  </a:lnTo>
                  <a:lnTo>
                    <a:pt x="432" y="142"/>
                  </a:lnTo>
                  <a:lnTo>
                    <a:pt x="424" y="142"/>
                  </a:lnTo>
                  <a:lnTo>
                    <a:pt x="424" y="140"/>
                  </a:lnTo>
                  <a:lnTo>
                    <a:pt x="421" y="140"/>
                  </a:lnTo>
                  <a:lnTo>
                    <a:pt x="421" y="137"/>
                  </a:lnTo>
                  <a:lnTo>
                    <a:pt x="418" y="137"/>
                  </a:lnTo>
                  <a:lnTo>
                    <a:pt x="418" y="126"/>
                  </a:lnTo>
                  <a:close/>
                  <a:moveTo>
                    <a:pt x="391" y="112"/>
                  </a:moveTo>
                  <a:lnTo>
                    <a:pt x="398" y="112"/>
                  </a:lnTo>
                  <a:lnTo>
                    <a:pt x="398" y="115"/>
                  </a:lnTo>
                  <a:lnTo>
                    <a:pt x="402" y="115"/>
                  </a:lnTo>
                  <a:lnTo>
                    <a:pt x="402" y="116"/>
                  </a:lnTo>
                  <a:lnTo>
                    <a:pt x="407" y="116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24"/>
                  </a:lnTo>
                  <a:lnTo>
                    <a:pt x="405" y="124"/>
                  </a:lnTo>
                  <a:lnTo>
                    <a:pt x="405" y="128"/>
                  </a:lnTo>
                  <a:lnTo>
                    <a:pt x="397" y="128"/>
                  </a:lnTo>
                  <a:lnTo>
                    <a:pt x="397" y="126"/>
                  </a:lnTo>
                  <a:lnTo>
                    <a:pt x="391" y="126"/>
                  </a:lnTo>
                  <a:lnTo>
                    <a:pt x="391" y="125"/>
                  </a:lnTo>
                  <a:lnTo>
                    <a:pt x="388" y="125"/>
                  </a:lnTo>
                  <a:lnTo>
                    <a:pt x="388" y="117"/>
                  </a:lnTo>
                  <a:lnTo>
                    <a:pt x="391" y="117"/>
                  </a:lnTo>
                  <a:lnTo>
                    <a:pt x="391" y="112"/>
                  </a:lnTo>
                  <a:close/>
                  <a:moveTo>
                    <a:pt x="24" y="109"/>
                  </a:moveTo>
                  <a:lnTo>
                    <a:pt x="34" y="109"/>
                  </a:lnTo>
                  <a:lnTo>
                    <a:pt x="34" y="128"/>
                  </a:lnTo>
                  <a:lnTo>
                    <a:pt x="24" y="128"/>
                  </a:lnTo>
                  <a:lnTo>
                    <a:pt x="24" y="109"/>
                  </a:lnTo>
                  <a:close/>
                  <a:moveTo>
                    <a:pt x="363" y="101"/>
                  </a:moveTo>
                  <a:lnTo>
                    <a:pt x="372" y="101"/>
                  </a:lnTo>
                  <a:lnTo>
                    <a:pt x="372" y="102"/>
                  </a:lnTo>
                  <a:lnTo>
                    <a:pt x="377" y="102"/>
                  </a:lnTo>
                  <a:lnTo>
                    <a:pt x="377" y="104"/>
                  </a:lnTo>
                  <a:lnTo>
                    <a:pt x="381" y="104"/>
                  </a:lnTo>
                  <a:lnTo>
                    <a:pt x="381" y="111"/>
                  </a:lnTo>
                  <a:lnTo>
                    <a:pt x="378" y="111"/>
                  </a:lnTo>
                  <a:lnTo>
                    <a:pt x="378" y="117"/>
                  </a:lnTo>
                  <a:lnTo>
                    <a:pt x="371" y="117"/>
                  </a:lnTo>
                  <a:lnTo>
                    <a:pt x="371" y="115"/>
                  </a:lnTo>
                  <a:lnTo>
                    <a:pt x="366" y="115"/>
                  </a:lnTo>
                  <a:lnTo>
                    <a:pt x="366" y="112"/>
                  </a:lnTo>
                  <a:lnTo>
                    <a:pt x="362" y="112"/>
                  </a:lnTo>
                  <a:lnTo>
                    <a:pt x="362" y="105"/>
                  </a:lnTo>
                  <a:lnTo>
                    <a:pt x="363" y="105"/>
                  </a:lnTo>
                  <a:lnTo>
                    <a:pt x="363" y="101"/>
                  </a:lnTo>
                  <a:close/>
                  <a:moveTo>
                    <a:pt x="335" y="89"/>
                  </a:moveTo>
                  <a:lnTo>
                    <a:pt x="345" y="89"/>
                  </a:lnTo>
                  <a:lnTo>
                    <a:pt x="345" y="91"/>
                  </a:lnTo>
                  <a:lnTo>
                    <a:pt x="350" y="91"/>
                  </a:lnTo>
                  <a:lnTo>
                    <a:pt x="350" y="93"/>
                  </a:lnTo>
                  <a:lnTo>
                    <a:pt x="354" y="93"/>
                  </a:lnTo>
                  <a:lnTo>
                    <a:pt x="354" y="99"/>
                  </a:lnTo>
                  <a:lnTo>
                    <a:pt x="350" y="99"/>
                  </a:lnTo>
                  <a:lnTo>
                    <a:pt x="350" y="104"/>
                  </a:lnTo>
                  <a:lnTo>
                    <a:pt x="343" y="104"/>
                  </a:lnTo>
                  <a:lnTo>
                    <a:pt x="343" y="103"/>
                  </a:lnTo>
                  <a:lnTo>
                    <a:pt x="340" y="103"/>
                  </a:lnTo>
                  <a:lnTo>
                    <a:pt x="340" y="101"/>
                  </a:lnTo>
                  <a:lnTo>
                    <a:pt x="334" y="101"/>
                  </a:lnTo>
                  <a:lnTo>
                    <a:pt x="334" y="100"/>
                  </a:lnTo>
                  <a:lnTo>
                    <a:pt x="331" y="100"/>
                  </a:lnTo>
                  <a:lnTo>
                    <a:pt x="331" y="93"/>
                  </a:lnTo>
                  <a:lnTo>
                    <a:pt x="335" y="93"/>
                  </a:lnTo>
                  <a:lnTo>
                    <a:pt x="335" y="89"/>
                  </a:lnTo>
                  <a:close/>
                  <a:moveTo>
                    <a:pt x="306" y="78"/>
                  </a:moveTo>
                  <a:lnTo>
                    <a:pt x="318" y="78"/>
                  </a:lnTo>
                  <a:lnTo>
                    <a:pt x="318" y="79"/>
                  </a:lnTo>
                  <a:lnTo>
                    <a:pt x="322" y="79"/>
                  </a:lnTo>
                  <a:lnTo>
                    <a:pt x="322" y="81"/>
                  </a:lnTo>
                  <a:lnTo>
                    <a:pt x="327" y="81"/>
                  </a:lnTo>
                  <a:lnTo>
                    <a:pt x="327" y="87"/>
                  </a:lnTo>
                  <a:lnTo>
                    <a:pt x="322" y="87"/>
                  </a:lnTo>
                  <a:lnTo>
                    <a:pt x="322" y="92"/>
                  </a:lnTo>
                  <a:lnTo>
                    <a:pt x="311" y="92"/>
                  </a:lnTo>
                  <a:lnTo>
                    <a:pt x="311" y="89"/>
                  </a:lnTo>
                  <a:lnTo>
                    <a:pt x="305" y="89"/>
                  </a:lnTo>
                  <a:lnTo>
                    <a:pt x="305" y="83"/>
                  </a:lnTo>
                  <a:lnTo>
                    <a:pt x="306" y="83"/>
                  </a:lnTo>
                  <a:lnTo>
                    <a:pt x="306" y="78"/>
                  </a:lnTo>
                  <a:close/>
                  <a:moveTo>
                    <a:pt x="26" y="71"/>
                  </a:moveTo>
                  <a:lnTo>
                    <a:pt x="37" y="71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26" y="71"/>
                  </a:lnTo>
                  <a:close/>
                  <a:moveTo>
                    <a:pt x="281" y="65"/>
                  </a:moveTo>
                  <a:lnTo>
                    <a:pt x="289" y="65"/>
                  </a:lnTo>
                  <a:lnTo>
                    <a:pt x="289" y="68"/>
                  </a:lnTo>
                  <a:lnTo>
                    <a:pt x="292" y="68"/>
                  </a:lnTo>
                  <a:lnTo>
                    <a:pt x="292" y="70"/>
                  </a:lnTo>
                  <a:lnTo>
                    <a:pt x="298" y="70"/>
                  </a:lnTo>
                  <a:lnTo>
                    <a:pt x="298" y="76"/>
                  </a:lnTo>
                  <a:lnTo>
                    <a:pt x="294" y="76"/>
                  </a:lnTo>
                  <a:lnTo>
                    <a:pt x="294" y="81"/>
                  </a:lnTo>
                  <a:lnTo>
                    <a:pt x="288" y="81"/>
                  </a:lnTo>
                  <a:lnTo>
                    <a:pt x="288" y="80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78" y="78"/>
                  </a:lnTo>
                  <a:lnTo>
                    <a:pt x="278" y="70"/>
                  </a:lnTo>
                  <a:lnTo>
                    <a:pt x="281" y="70"/>
                  </a:lnTo>
                  <a:lnTo>
                    <a:pt x="281" y="65"/>
                  </a:lnTo>
                  <a:close/>
                  <a:moveTo>
                    <a:pt x="251" y="56"/>
                  </a:moveTo>
                  <a:lnTo>
                    <a:pt x="261" y="56"/>
                  </a:lnTo>
                  <a:lnTo>
                    <a:pt x="261" y="59"/>
                  </a:lnTo>
                  <a:lnTo>
                    <a:pt x="267" y="59"/>
                  </a:lnTo>
                  <a:lnTo>
                    <a:pt x="267" y="60"/>
                  </a:lnTo>
                  <a:lnTo>
                    <a:pt x="272" y="60"/>
                  </a:lnTo>
                  <a:lnTo>
                    <a:pt x="272" y="64"/>
                  </a:lnTo>
                  <a:lnTo>
                    <a:pt x="266" y="64"/>
                  </a:lnTo>
                  <a:lnTo>
                    <a:pt x="266" y="70"/>
                  </a:lnTo>
                  <a:lnTo>
                    <a:pt x="257" y="70"/>
                  </a:lnTo>
                  <a:lnTo>
                    <a:pt x="257" y="69"/>
                  </a:lnTo>
                  <a:lnTo>
                    <a:pt x="251" y="69"/>
                  </a:lnTo>
                  <a:lnTo>
                    <a:pt x="251" y="67"/>
                  </a:lnTo>
                  <a:lnTo>
                    <a:pt x="246" y="67"/>
                  </a:lnTo>
                  <a:lnTo>
                    <a:pt x="246" y="60"/>
                  </a:lnTo>
                  <a:lnTo>
                    <a:pt x="251" y="60"/>
                  </a:lnTo>
                  <a:lnTo>
                    <a:pt x="251" y="56"/>
                  </a:lnTo>
                  <a:close/>
                  <a:moveTo>
                    <a:pt x="221" y="45"/>
                  </a:moveTo>
                  <a:lnTo>
                    <a:pt x="228" y="45"/>
                  </a:lnTo>
                  <a:lnTo>
                    <a:pt x="228" y="46"/>
                  </a:lnTo>
                  <a:lnTo>
                    <a:pt x="235" y="46"/>
                  </a:lnTo>
                  <a:lnTo>
                    <a:pt x="235" y="48"/>
                  </a:lnTo>
                  <a:lnTo>
                    <a:pt x="238" y="48"/>
                  </a:lnTo>
                  <a:lnTo>
                    <a:pt x="238" y="55"/>
                  </a:lnTo>
                  <a:lnTo>
                    <a:pt x="235" y="55"/>
                  </a:lnTo>
                  <a:lnTo>
                    <a:pt x="235" y="61"/>
                  </a:lnTo>
                  <a:lnTo>
                    <a:pt x="228" y="61"/>
                  </a:lnTo>
                  <a:lnTo>
                    <a:pt x="228" y="59"/>
                  </a:lnTo>
                  <a:lnTo>
                    <a:pt x="225" y="59"/>
                  </a:lnTo>
                  <a:lnTo>
                    <a:pt x="225" y="56"/>
                  </a:lnTo>
                  <a:lnTo>
                    <a:pt x="218" y="56"/>
                  </a:lnTo>
                  <a:lnTo>
                    <a:pt x="218" y="49"/>
                  </a:lnTo>
                  <a:lnTo>
                    <a:pt x="221" y="49"/>
                  </a:lnTo>
                  <a:lnTo>
                    <a:pt x="221" y="45"/>
                  </a:lnTo>
                  <a:close/>
                  <a:moveTo>
                    <a:pt x="191" y="35"/>
                  </a:moveTo>
                  <a:lnTo>
                    <a:pt x="197" y="35"/>
                  </a:lnTo>
                  <a:lnTo>
                    <a:pt x="197" y="37"/>
                  </a:lnTo>
                  <a:lnTo>
                    <a:pt x="205" y="37"/>
                  </a:lnTo>
                  <a:lnTo>
                    <a:pt x="205" y="39"/>
                  </a:lnTo>
                  <a:lnTo>
                    <a:pt x="210" y="39"/>
                  </a:lnTo>
                  <a:lnTo>
                    <a:pt x="210" y="45"/>
                  </a:lnTo>
                  <a:lnTo>
                    <a:pt x="205" y="45"/>
                  </a:lnTo>
                  <a:lnTo>
                    <a:pt x="205" y="51"/>
                  </a:lnTo>
                  <a:lnTo>
                    <a:pt x="200" y="51"/>
                  </a:lnTo>
                  <a:lnTo>
                    <a:pt x="200" y="49"/>
                  </a:lnTo>
                  <a:lnTo>
                    <a:pt x="195" y="49"/>
                  </a:lnTo>
                  <a:lnTo>
                    <a:pt x="195" y="47"/>
                  </a:lnTo>
                  <a:lnTo>
                    <a:pt x="187" y="47"/>
                  </a:lnTo>
                  <a:lnTo>
                    <a:pt x="187" y="39"/>
                  </a:lnTo>
                  <a:lnTo>
                    <a:pt x="191" y="39"/>
                  </a:lnTo>
                  <a:lnTo>
                    <a:pt x="191" y="35"/>
                  </a:lnTo>
                  <a:close/>
                  <a:moveTo>
                    <a:pt x="27" y="32"/>
                  </a:moveTo>
                  <a:lnTo>
                    <a:pt x="38" y="32"/>
                  </a:lnTo>
                  <a:lnTo>
                    <a:pt x="38" y="52"/>
                  </a:lnTo>
                  <a:lnTo>
                    <a:pt x="27" y="52"/>
                  </a:lnTo>
                  <a:lnTo>
                    <a:pt x="27" y="32"/>
                  </a:lnTo>
                  <a:close/>
                  <a:moveTo>
                    <a:pt x="159" y="28"/>
                  </a:moveTo>
                  <a:lnTo>
                    <a:pt x="173" y="28"/>
                  </a:lnTo>
                  <a:lnTo>
                    <a:pt x="173" y="29"/>
                  </a:lnTo>
                  <a:lnTo>
                    <a:pt x="179" y="29"/>
                  </a:lnTo>
                  <a:lnTo>
                    <a:pt x="179" y="36"/>
                  </a:lnTo>
                  <a:lnTo>
                    <a:pt x="175" y="36"/>
                  </a:lnTo>
                  <a:lnTo>
                    <a:pt x="175" y="41"/>
                  </a:lnTo>
                  <a:lnTo>
                    <a:pt x="169" y="41"/>
                  </a:lnTo>
                  <a:lnTo>
                    <a:pt x="169" y="39"/>
                  </a:lnTo>
                  <a:lnTo>
                    <a:pt x="163" y="39"/>
                  </a:lnTo>
                  <a:lnTo>
                    <a:pt x="163" y="38"/>
                  </a:lnTo>
                  <a:lnTo>
                    <a:pt x="154" y="38"/>
                  </a:lnTo>
                  <a:lnTo>
                    <a:pt x="154" y="31"/>
                  </a:lnTo>
                  <a:lnTo>
                    <a:pt x="159" y="31"/>
                  </a:lnTo>
                  <a:lnTo>
                    <a:pt x="159" y="28"/>
                  </a:lnTo>
                  <a:close/>
                  <a:moveTo>
                    <a:pt x="128" y="18"/>
                  </a:moveTo>
                  <a:lnTo>
                    <a:pt x="136" y="18"/>
                  </a:lnTo>
                  <a:lnTo>
                    <a:pt x="136" y="20"/>
                  </a:lnTo>
                  <a:lnTo>
                    <a:pt x="143" y="20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49" y="27"/>
                  </a:lnTo>
                  <a:lnTo>
                    <a:pt x="144" y="27"/>
                  </a:lnTo>
                  <a:lnTo>
                    <a:pt x="144" y="31"/>
                  </a:lnTo>
                  <a:lnTo>
                    <a:pt x="132" y="31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28" y="18"/>
                  </a:lnTo>
                  <a:close/>
                  <a:moveTo>
                    <a:pt x="96" y="12"/>
                  </a:moveTo>
                  <a:lnTo>
                    <a:pt x="113" y="12"/>
                  </a:lnTo>
                  <a:lnTo>
                    <a:pt x="113" y="23"/>
                  </a:lnTo>
                  <a:lnTo>
                    <a:pt x="103" y="23"/>
                  </a:lnTo>
                  <a:lnTo>
                    <a:pt x="103" y="22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6" y="14"/>
                  </a:lnTo>
                  <a:lnTo>
                    <a:pt x="96" y="12"/>
                  </a:lnTo>
                  <a:close/>
                  <a:moveTo>
                    <a:pt x="60" y="5"/>
                  </a:moveTo>
                  <a:lnTo>
                    <a:pt x="78" y="5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16"/>
                  </a:lnTo>
                  <a:lnTo>
                    <a:pt x="67" y="16"/>
                  </a:lnTo>
                  <a:lnTo>
                    <a:pt x="67" y="15"/>
                  </a:lnTo>
                  <a:lnTo>
                    <a:pt x="60" y="15"/>
                  </a:lnTo>
                  <a:lnTo>
                    <a:pt x="60" y="5"/>
                  </a:lnTo>
                  <a:close/>
                  <a:moveTo>
                    <a:pt x="33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52"/>
            <p:cNvSpPr>
              <a:spLocks/>
            </p:cNvSpPr>
            <p:nvPr/>
          </p:nvSpPr>
          <p:spPr bwMode="auto">
            <a:xfrm>
              <a:off x="4035425" y="2570163"/>
              <a:ext cx="2241550" cy="1508125"/>
            </a:xfrm>
            <a:custGeom>
              <a:avLst/>
              <a:gdLst>
                <a:gd name="T0" fmla="*/ 139 w 1412"/>
                <a:gd name="T1" fmla="*/ 22 h 950"/>
                <a:gd name="T2" fmla="*/ 220 w 1412"/>
                <a:gd name="T3" fmla="*/ 42 h 950"/>
                <a:gd name="T4" fmla="*/ 278 w 1412"/>
                <a:gd name="T5" fmla="*/ 65 h 950"/>
                <a:gd name="T6" fmla="*/ 336 w 1412"/>
                <a:gd name="T7" fmla="*/ 87 h 950"/>
                <a:gd name="T8" fmla="*/ 386 w 1412"/>
                <a:gd name="T9" fmla="*/ 110 h 950"/>
                <a:gd name="T10" fmla="*/ 435 w 1412"/>
                <a:gd name="T11" fmla="*/ 131 h 950"/>
                <a:gd name="T12" fmla="*/ 480 w 1412"/>
                <a:gd name="T13" fmla="*/ 154 h 950"/>
                <a:gd name="T14" fmla="*/ 527 w 1412"/>
                <a:gd name="T15" fmla="*/ 176 h 950"/>
                <a:gd name="T16" fmla="*/ 569 w 1412"/>
                <a:gd name="T17" fmla="*/ 199 h 950"/>
                <a:gd name="T18" fmla="*/ 611 w 1412"/>
                <a:gd name="T19" fmla="*/ 220 h 950"/>
                <a:gd name="T20" fmla="*/ 652 w 1412"/>
                <a:gd name="T21" fmla="*/ 243 h 950"/>
                <a:gd name="T22" fmla="*/ 696 w 1412"/>
                <a:gd name="T23" fmla="*/ 265 h 950"/>
                <a:gd name="T24" fmla="*/ 734 w 1412"/>
                <a:gd name="T25" fmla="*/ 288 h 950"/>
                <a:gd name="T26" fmla="*/ 778 w 1412"/>
                <a:gd name="T27" fmla="*/ 308 h 950"/>
                <a:gd name="T28" fmla="*/ 816 w 1412"/>
                <a:gd name="T29" fmla="*/ 332 h 950"/>
                <a:gd name="T30" fmla="*/ 859 w 1412"/>
                <a:gd name="T31" fmla="*/ 353 h 950"/>
                <a:gd name="T32" fmla="*/ 897 w 1412"/>
                <a:gd name="T33" fmla="*/ 376 h 950"/>
                <a:gd name="T34" fmla="*/ 939 w 1412"/>
                <a:gd name="T35" fmla="*/ 397 h 950"/>
                <a:gd name="T36" fmla="*/ 977 w 1412"/>
                <a:gd name="T37" fmla="*/ 420 h 950"/>
                <a:gd name="T38" fmla="*/ 1021 w 1412"/>
                <a:gd name="T39" fmla="*/ 442 h 950"/>
                <a:gd name="T40" fmla="*/ 1059 w 1412"/>
                <a:gd name="T41" fmla="*/ 465 h 950"/>
                <a:gd name="T42" fmla="*/ 1101 w 1412"/>
                <a:gd name="T43" fmla="*/ 486 h 950"/>
                <a:gd name="T44" fmla="*/ 1139 w 1412"/>
                <a:gd name="T45" fmla="*/ 509 h 950"/>
                <a:gd name="T46" fmla="*/ 1182 w 1412"/>
                <a:gd name="T47" fmla="*/ 531 h 950"/>
                <a:gd name="T48" fmla="*/ 1219 w 1412"/>
                <a:gd name="T49" fmla="*/ 554 h 950"/>
                <a:gd name="T50" fmla="*/ 1261 w 1412"/>
                <a:gd name="T51" fmla="*/ 574 h 950"/>
                <a:gd name="T52" fmla="*/ 1300 w 1412"/>
                <a:gd name="T53" fmla="*/ 598 h 950"/>
                <a:gd name="T54" fmla="*/ 1341 w 1412"/>
                <a:gd name="T55" fmla="*/ 619 h 950"/>
                <a:gd name="T56" fmla="*/ 1378 w 1412"/>
                <a:gd name="T57" fmla="*/ 643 h 950"/>
                <a:gd name="T58" fmla="*/ 1398 w 1412"/>
                <a:gd name="T59" fmla="*/ 670 h 950"/>
                <a:gd name="T60" fmla="*/ 1361 w 1412"/>
                <a:gd name="T61" fmla="*/ 647 h 950"/>
                <a:gd name="T62" fmla="*/ 1320 w 1412"/>
                <a:gd name="T63" fmla="*/ 626 h 950"/>
                <a:gd name="T64" fmla="*/ 1281 w 1412"/>
                <a:gd name="T65" fmla="*/ 603 h 950"/>
                <a:gd name="T66" fmla="*/ 1241 w 1412"/>
                <a:gd name="T67" fmla="*/ 581 h 950"/>
                <a:gd name="T68" fmla="*/ 1203 w 1412"/>
                <a:gd name="T69" fmla="*/ 558 h 950"/>
                <a:gd name="T70" fmla="*/ 1161 w 1412"/>
                <a:gd name="T71" fmla="*/ 536 h 950"/>
                <a:gd name="T72" fmla="*/ 1121 w 1412"/>
                <a:gd name="T73" fmla="*/ 514 h 950"/>
                <a:gd name="T74" fmla="*/ 1081 w 1412"/>
                <a:gd name="T75" fmla="*/ 492 h 950"/>
                <a:gd name="T76" fmla="*/ 1042 w 1412"/>
                <a:gd name="T77" fmla="*/ 469 h 950"/>
                <a:gd name="T78" fmla="*/ 999 w 1412"/>
                <a:gd name="T79" fmla="*/ 449 h 950"/>
                <a:gd name="T80" fmla="*/ 960 w 1412"/>
                <a:gd name="T81" fmla="*/ 426 h 950"/>
                <a:gd name="T82" fmla="*/ 919 w 1412"/>
                <a:gd name="T83" fmla="*/ 404 h 950"/>
                <a:gd name="T84" fmla="*/ 880 w 1412"/>
                <a:gd name="T85" fmla="*/ 380 h 950"/>
                <a:gd name="T86" fmla="*/ 838 w 1412"/>
                <a:gd name="T87" fmla="*/ 360 h 950"/>
                <a:gd name="T88" fmla="*/ 799 w 1412"/>
                <a:gd name="T89" fmla="*/ 337 h 950"/>
                <a:gd name="T90" fmla="*/ 756 w 1412"/>
                <a:gd name="T91" fmla="*/ 315 h 950"/>
                <a:gd name="T92" fmla="*/ 718 w 1412"/>
                <a:gd name="T93" fmla="*/ 292 h 950"/>
                <a:gd name="T94" fmla="*/ 675 w 1412"/>
                <a:gd name="T95" fmla="*/ 271 h 950"/>
                <a:gd name="T96" fmla="*/ 635 w 1412"/>
                <a:gd name="T97" fmla="*/ 248 h 950"/>
                <a:gd name="T98" fmla="*/ 591 w 1412"/>
                <a:gd name="T99" fmla="*/ 226 h 950"/>
                <a:gd name="T100" fmla="*/ 549 w 1412"/>
                <a:gd name="T101" fmla="*/ 203 h 950"/>
                <a:gd name="T102" fmla="*/ 505 w 1412"/>
                <a:gd name="T103" fmla="*/ 183 h 950"/>
                <a:gd name="T104" fmla="*/ 460 w 1412"/>
                <a:gd name="T105" fmla="*/ 159 h 950"/>
                <a:gd name="T106" fmla="*/ 413 w 1412"/>
                <a:gd name="T107" fmla="*/ 138 h 950"/>
                <a:gd name="T108" fmla="*/ 367 w 1412"/>
                <a:gd name="T109" fmla="*/ 114 h 950"/>
                <a:gd name="T110" fmla="*/ 312 w 1412"/>
                <a:gd name="T111" fmla="*/ 94 h 950"/>
                <a:gd name="T112" fmla="*/ 256 w 1412"/>
                <a:gd name="T113" fmla="*/ 71 h 950"/>
                <a:gd name="T114" fmla="*/ 190 w 1412"/>
                <a:gd name="T115" fmla="*/ 49 h 950"/>
                <a:gd name="T116" fmla="*/ 114 w 1412"/>
                <a:gd name="T117" fmla="*/ 25 h 950"/>
                <a:gd name="T118" fmla="*/ 33 w 1412"/>
                <a:gd name="T119" fmla="*/ 32 h 950"/>
                <a:gd name="T120" fmla="*/ 14 w 1412"/>
                <a:gd name="T121" fmla="*/ 668 h 950"/>
                <a:gd name="T122" fmla="*/ 16 w 1412"/>
                <a:gd name="T123" fmla="*/ 18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2" h="950">
                  <a:moveTo>
                    <a:pt x="28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7" y="22"/>
                  </a:lnTo>
                  <a:lnTo>
                    <a:pt x="147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95" y="35"/>
                  </a:lnTo>
                  <a:lnTo>
                    <a:pt x="195" y="37"/>
                  </a:lnTo>
                  <a:lnTo>
                    <a:pt x="200" y="37"/>
                  </a:lnTo>
                  <a:lnTo>
                    <a:pt x="200" y="39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20" y="42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30" y="47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3" y="58"/>
                  </a:lnTo>
                  <a:lnTo>
                    <a:pt x="263" y="61"/>
                  </a:lnTo>
                  <a:lnTo>
                    <a:pt x="267" y="61"/>
                  </a:lnTo>
                  <a:lnTo>
                    <a:pt x="267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88" y="70"/>
                  </a:lnTo>
                  <a:lnTo>
                    <a:pt x="294" y="70"/>
                  </a:lnTo>
                  <a:lnTo>
                    <a:pt x="294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5"/>
                  </a:lnTo>
                  <a:lnTo>
                    <a:pt x="308" y="77"/>
                  </a:lnTo>
                  <a:lnTo>
                    <a:pt x="313" y="77"/>
                  </a:lnTo>
                  <a:lnTo>
                    <a:pt x="313" y="79"/>
                  </a:lnTo>
                  <a:lnTo>
                    <a:pt x="319" y="79"/>
                  </a:lnTo>
                  <a:lnTo>
                    <a:pt x="319" y="81"/>
                  </a:lnTo>
                  <a:lnTo>
                    <a:pt x="322" y="81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5"/>
                  </a:lnTo>
                  <a:lnTo>
                    <a:pt x="330" y="85"/>
                  </a:lnTo>
                  <a:lnTo>
                    <a:pt x="330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51" y="93"/>
                  </a:lnTo>
                  <a:lnTo>
                    <a:pt x="351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65" y="98"/>
                  </a:lnTo>
                  <a:lnTo>
                    <a:pt x="365" y="101"/>
                  </a:lnTo>
                  <a:lnTo>
                    <a:pt x="368" y="101"/>
                  </a:lnTo>
                  <a:lnTo>
                    <a:pt x="368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7" y="104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1" y="109"/>
                  </a:lnTo>
                  <a:lnTo>
                    <a:pt x="386" y="109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4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402" y="117"/>
                  </a:lnTo>
                  <a:lnTo>
                    <a:pt x="402" y="118"/>
                  </a:lnTo>
                  <a:lnTo>
                    <a:pt x="408" y="118"/>
                  </a:lnTo>
                  <a:lnTo>
                    <a:pt x="408" y="120"/>
                  </a:lnTo>
                  <a:lnTo>
                    <a:pt x="410" y="120"/>
                  </a:lnTo>
                  <a:lnTo>
                    <a:pt x="410" y="121"/>
                  </a:lnTo>
                  <a:lnTo>
                    <a:pt x="414" y="121"/>
                  </a:lnTo>
                  <a:lnTo>
                    <a:pt x="414" y="123"/>
                  </a:lnTo>
                  <a:lnTo>
                    <a:pt x="419" y="123"/>
                  </a:lnTo>
                  <a:lnTo>
                    <a:pt x="419" y="126"/>
                  </a:lnTo>
                  <a:lnTo>
                    <a:pt x="423" y="126"/>
                  </a:lnTo>
                  <a:lnTo>
                    <a:pt x="423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32" y="129"/>
                  </a:lnTo>
                  <a:lnTo>
                    <a:pt x="432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41" y="132"/>
                  </a:lnTo>
                  <a:lnTo>
                    <a:pt x="441" y="135"/>
                  </a:lnTo>
                  <a:lnTo>
                    <a:pt x="445" y="135"/>
                  </a:lnTo>
                  <a:lnTo>
                    <a:pt x="445" y="137"/>
                  </a:lnTo>
                  <a:lnTo>
                    <a:pt x="448" y="137"/>
                  </a:lnTo>
                  <a:lnTo>
                    <a:pt x="448" y="139"/>
                  </a:lnTo>
                  <a:lnTo>
                    <a:pt x="451" y="139"/>
                  </a:lnTo>
                  <a:lnTo>
                    <a:pt x="451" y="140"/>
                  </a:lnTo>
                  <a:lnTo>
                    <a:pt x="455" y="140"/>
                  </a:lnTo>
                  <a:lnTo>
                    <a:pt x="455" y="143"/>
                  </a:lnTo>
                  <a:lnTo>
                    <a:pt x="460" y="143"/>
                  </a:lnTo>
                  <a:lnTo>
                    <a:pt x="460" y="145"/>
                  </a:lnTo>
                  <a:lnTo>
                    <a:pt x="464" y="145"/>
                  </a:lnTo>
                  <a:lnTo>
                    <a:pt x="464" y="146"/>
                  </a:lnTo>
                  <a:lnTo>
                    <a:pt x="467" y="146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1" y="151"/>
                  </a:lnTo>
                  <a:lnTo>
                    <a:pt x="474" y="151"/>
                  </a:lnTo>
                  <a:lnTo>
                    <a:pt x="474" y="152"/>
                  </a:lnTo>
                  <a:lnTo>
                    <a:pt x="480" y="152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6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92" y="158"/>
                  </a:lnTo>
                  <a:lnTo>
                    <a:pt x="492" y="160"/>
                  </a:lnTo>
                  <a:lnTo>
                    <a:pt x="495" y="160"/>
                  </a:lnTo>
                  <a:lnTo>
                    <a:pt x="495" y="162"/>
                  </a:lnTo>
                  <a:lnTo>
                    <a:pt x="499" y="162"/>
                  </a:lnTo>
                  <a:lnTo>
                    <a:pt x="499" y="164"/>
                  </a:lnTo>
                  <a:lnTo>
                    <a:pt x="503" y="164"/>
                  </a:lnTo>
                  <a:lnTo>
                    <a:pt x="503" y="166"/>
                  </a:lnTo>
                  <a:lnTo>
                    <a:pt x="506" y="166"/>
                  </a:lnTo>
                  <a:lnTo>
                    <a:pt x="506" y="168"/>
                  </a:lnTo>
                  <a:lnTo>
                    <a:pt x="512" y="168"/>
                  </a:lnTo>
                  <a:lnTo>
                    <a:pt x="512" y="170"/>
                  </a:lnTo>
                  <a:lnTo>
                    <a:pt x="515" y="170"/>
                  </a:lnTo>
                  <a:lnTo>
                    <a:pt x="515" y="172"/>
                  </a:lnTo>
                  <a:lnTo>
                    <a:pt x="519" y="172"/>
                  </a:lnTo>
                  <a:lnTo>
                    <a:pt x="519" y="174"/>
                  </a:lnTo>
                  <a:lnTo>
                    <a:pt x="522" y="174"/>
                  </a:lnTo>
                  <a:lnTo>
                    <a:pt x="522" y="176"/>
                  </a:lnTo>
                  <a:lnTo>
                    <a:pt x="527" y="176"/>
                  </a:lnTo>
                  <a:lnTo>
                    <a:pt x="527" y="177"/>
                  </a:lnTo>
                  <a:lnTo>
                    <a:pt x="529" y="177"/>
                  </a:lnTo>
                  <a:lnTo>
                    <a:pt x="529" y="179"/>
                  </a:lnTo>
                  <a:lnTo>
                    <a:pt x="532" y="179"/>
                  </a:lnTo>
                  <a:lnTo>
                    <a:pt x="532" y="182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41" y="184"/>
                  </a:lnTo>
                  <a:lnTo>
                    <a:pt x="541" y="185"/>
                  </a:lnTo>
                  <a:lnTo>
                    <a:pt x="545" y="185"/>
                  </a:lnTo>
                  <a:lnTo>
                    <a:pt x="545" y="187"/>
                  </a:lnTo>
                  <a:lnTo>
                    <a:pt x="549" y="187"/>
                  </a:lnTo>
                  <a:lnTo>
                    <a:pt x="549" y="190"/>
                  </a:lnTo>
                  <a:lnTo>
                    <a:pt x="553" y="190"/>
                  </a:lnTo>
                  <a:lnTo>
                    <a:pt x="553" y="191"/>
                  </a:lnTo>
                  <a:lnTo>
                    <a:pt x="556" y="191"/>
                  </a:lnTo>
                  <a:lnTo>
                    <a:pt x="556" y="193"/>
                  </a:lnTo>
                  <a:lnTo>
                    <a:pt x="560" y="193"/>
                  </a:lnTo>
                  <a:lnTo>
                    <a:pt x="560" y="195"/>
                  </a:lnTo>
                  <a:lnTo>
                    <a:pt x="563" y="195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72" y="201"/>
                  </a:lnTo>
                  <a:lnTo>
                    <a:pt x="576" y="201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8" y="204"/>
                  </a:lnTo>
                  <a:lnTo>
                    <a:pt x="583" y="204"/>
                  </a:lnTo>
                  <a:lnTo>
                    <a:pt x="583" y="207"/>
                  </a:lnTo>
                  <a:lnTo>
                    <a:pt x="586" y="207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93" y="210"/>
                  </a:lnTo>
                  <a:lnTo>
                    <a:pt x="593" y="212"/>
                  </a:lnTo>
                  <a:lnTo>
                    <a:pt x="596" y="212"/>
                  </a:lnTo>
                  <a:lnTo>
                    <a:pt x="596" y="214"/>
                  </a:lnTo>
                  <a:lnTo>
                    <a:pt x="601" y="214"/>
                  </a:lnTo>
                  <a:lnTo>
                    <a:pt x="601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8" y="218"/>
                  </a:lnTo>
                  <a:lnTo>
                    <a:pt x="608" y="220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6" y="222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24" y="226"/>
                  </a:lnTo>
                  <a:lnTo>
                    <a:pt x="624" y="227"/>
                  </a:lnTo>
                  <a:lnTo>
                    <a:pt x="627" y="227"/>
                  </a:lnTo>
                  <a:lnTo>
                    <a:pt x="627" y="229"/>
                  </a:lnTo>
                  <a:lnTo>
                    <a:pt x="630" y="229"/>
                  </a:lnTo>
                  <a:lnTo>
                    <a:pt x="630" y="232"/>
                  </a:lnTo>
                  <a:lnTo>
                    <a:pt x="634" y="232"/>
                  </a:lnTo>
                  <a:lnTo>
                    <a:pt x="634" y="233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2" y="243"/>
                  </a:lnTo>
                  <a:lnTo>
                    <a:pt x="656" y="243"/>
                  </a:lnTo>
                  <a:lnTo>
                    <a:pt x="656" y="245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62" y="247"/>
                  </a:lnTo>
                  <a:lnTo>
                    <a:pt x="662" y="249"/>
                  </a:lnTo>
                  <a:lnTo>
                    <a:pt x="666" y="249"/>
                  </a:lnTo>
                  <a:lnTo>
                    <a:pt x="666" y="251"/>
                  </a:lnTo>
                  <a:lnTo>
                    <a:pt x="672" y="251"/>
                  </a:lnTo>
                  <a:lnTo>
                    <a:pt x="672" y="253"/>
                  </a:lnTo>
                  <a:lnTo>
                    <a:pt x="673" y="253"/>
                  </a:lnTo>
                  <a:lnTo>
                    <a:pt x="673" y="255"/>
                  </a:lnTo>
                  <a:lnTo>
                    <a:pt x="676" y="255"/>
                  </a:lnTo>
                  <a:lnTo>
                    <a:pt x="676" y="257"/>
                  </a:lnTo>
                  <a:lnTo>
                    <a:pt x="682" y="257"/>
                  </a:lnTo>
                  <a:lnTo>
                    <a:pt x="682" y="258"/>
                  </a:lnTo>
                  <a:lnTo>
                    <a:pt x="685" y="258"/>
                  </a:lnTo>
                  <a:lnTo>
                    <a:pt x="685" y="260"/>
                  </a:lnTo>
                  <a:lnTo>
                    <a:pt x="689" y="260"/>
                  </a:lnTo>
                  <a:lnTo>
                    <a:pt x="689" y="261"/>
                  </a:lnTo>
                  <a:lnTo>
                    <a:pt x="692" y="261"/>
                  </a:lnTo>
                  <a:lnTo>
                    <a:pt x="692" y="265"/>
                  </a:lnTo>
                  <a:lnTo>
                    <a:pt x="696" y="265"/>
                  </a:lnTo>
                  <a:lnTo>
                    <a:pt x="696" y="266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704" y="268"/>
                  </a:lnTo>
                  <a:lnTo>
                    <a:pt x="704" y="271"/>
                  </a:lnTo>
                  <a:lnTo>
                    <a:pt x="707" y="271"/>
                  </a:lnTo>
                  <a:lnTo>
                    <a:pt x="707" y="272"/>
                  </a:lnTo>
                  <a:lnTo>
                    <a:pt x="708" y="272"/>
                  </a:lnTo>
                  <a:lnTo>
                    <a:pt x="708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7" y="276"/>
                  </a:lnTo>
                  <a:lnTo>
                    <a:pt x="717" y="279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4" y="282"/>
                  </a:lnTo>
                  <a:lnTo>
                    <a:pt x="729" y="282"/>
                  </a:lnTo>
                  <a:lnTo>
                    <a:pt x="729" y="283"/>
                  </a:lnTo>
                  <a:lnTo>
                    <a:pt x="731" y="283"/>
                  </a:lnTo>
                  <a:lnTo>
                    <a:pt x="731" y="285"/>
                  </a:lnTo>
                  <a:lnTo>
                    <a:pt x="734" y="285"/>
                  </a:lnTo>
                  <a:lnTo>
                    <a:pt x="734" y="288"/>
                  </a:lnTo>
                  <a:lnTo>
                    <a:pt x="739" y="288"/>
                  </a:lnTo>
                  <a:lnTo>
                    <a:pt x="739" y="289"/>
                  </a:lnTo>
                  <a:lnTo>
                    <a:pt x="742" y="289"/>
                  </a:lnTo>
                  <a:lnTo>
                    <a:pt x="742" y="291"/>
                  </a:lnTo>
                  <a:lnTo>
                    <a:pt x="746" y="291"/>
                  </a:lnTo>
                  <a:lnTo>
                    <a:pt x="746" y="293"/>
                  </a:lnTo>
                  <a:lnTo>
                    <a:pt x="749" y="293"/>
                  </a:lnTo>
                  <a:lnTo>
                    <a:pt x="749" y="295"/>
                  </a:lnTo>
                  <a:lnTo>
                    <a:pt x="753" y="295"/>
                  </a:lnTo>
                  <a:lnTo>
                    <a:pt x="753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3" y="301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66" y="305"/>
                  </a:lnTo>
                  <a:lnTo>
                    <a:pt x="771" y="305"/>
                  </a:lnTo>
                  <a:lnTo>
                    <a:pt x="771" y="307"/>
                  </a:lnTo>
                  <a:lnTo>
                    <a:pt x="774" y="307"/>
                  </a:lnTo>
                  <a:lnTo>
                    <a:pt x="774" y="308"/>
                  </a:lnTo>
                  <a:lnTo>
                    <a:pt x="778" y="308"/>
                  </a:lnTo>
                  <a:lnTo>
                    <a:pt x="778" y="311"/>
                  </a:lnTo>
                  <a:lnTo>
                    <a:pt x="781" y="311"/>
                  </a:lnTo>
                  <a:lnTo>
                    <a:pt x="781" y="313"/>
                  </a:lnTo>
                  <a:lnTo>
                    <a:pt x="785" y="313"/>
                  </a:lnTo>
                  <a:lnTo>
                    <a:pt x="785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1" y="316"/>
                  </a:lnTo>
                  <a:lnTo>
                    <a:pt x="791" y="319"/>
                  </a:lnTo>
                  <a:lnTo>
                    <a:pt x="796" y="319"/>
                  </a:lnTo>
                  <a:lnTo>
                    <a:pt x="796" y="320"/>
                  </a:lnTo>
                  <a:lnTo>
                    <a:pt x="798" y="320"/>
                  </a:lnTo>
                  <a:lnTo>
                    <a:pt x="798" y="322"/>
                  </a:lnTo>
                  <a:lnTo>
                    <a:pt x="803" y="322"/>
                  </a:lnTo>
                  <a:lnTo>
                    <a:pt x="803" y="324"/>
                  </a:lnTo>
                  <a:lnTo>
                    <a:pt x="806" y="324"/>
                  </a:lnTo>
                  <a:lnTo>
                    <a:pt x="806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3" y="328"/>
                  </a:lnTo>
                  <a:lnTo>
                    <a:pt x="813" y="330"/>
                  </a:lnTo>
                  <a:lnTo>
                    <a:pt x="816" y="330"/>
                  </a:lnTo>
                  <a:lnTo>
                    <a:pt x="816" y="332"/>
                  </a:lnTo>
                  <a:lnTo>
                    <a:pt x="820" y="332"/>
                  </a:lnTo>
                  <a:lnTo>
                    <a:pt x="820" y="334"/>
                  </a:lnTo>
                  <a:lnTo>
                    <a:pt x="823" y="334"/>
                  </a:lnTo>
                  <a:lnTo>
                    <a:pt x="823" y="336"/>
                  </a:lnTo>
                  <a:lnTo>
                    <a:pt x="827" y="336"/>
                  </a:lnTo>
                  <a:lnTo>
                    <a:pt x="827" y="338"/>
                  </a:lnTo>
                  <a:lnTo>
                    <a:pt x="830" y="338"/>
                  </a:lnTo>
                  <a:lnTo>
                    <a:pt x="830" y="339"/>
                  </a:lnTo>
                  <a:lnTo>
                    <a:pt x="835" y="339"/>
                  </a:lnTo>
                  <a:lnTo>
                    <a:pt x="835" y="341"/>
                  </a:lnTo>
                  <a:lnTo>
                    <a:pt x="838" y="341"/>
                  </a:lnTo>
                  <a:lnTo>
                    <a:pt x="838" y="344"/>
                  </a:lnTo>
                  <a:lnTo>
                    <a:pt x="842" y="344"/>
                  </a:lnTo>
                  <a:lnTo>
                    <a:pt x="842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8" y="347"/>
                  </a:lnTo>
                  <a:lnTo>
                    <a:pt x="848" y="349"/>
                  </a:lnTo>
                  <a:lnTo>
                    <a:pt x="852" y="349"/>
                  </a:lnTo>
                  <a:lnTo>
                    <a:pt x="852" y="350"/>
                  </a:lnTo>
                  <a:lnTo>
                    <a:pt x="855" y="350"/>
                  </a:lnTo>
                  <a:lnTo>
                    <a:pt x="855" y="353"/>
                  </a:lnTo>
                  <a:lnTo>
                    <a:pt x="859" y="353"/>
                  </a:lnTo>
                  <a:lnTo>
                    <a:pt x="859" y="355"/>
                  </a:lnTo>
                  <a:lnTo>
                    <a:pt x="862" y="355"/>
                  </a:lnTo>
                  <a:lnTo>
                    <a:pt x="862" y="357"/>
                  </a:lnTo>
                  <a:lnTo>
                    <a:pt x="867" y="357"/>
                  </a:lnTo>
                  <a:lnTo>
                    <a:pt x="867" y="358"/>
                  </a:lnTo>
                  <a:lnTo>
                    <a:pt x="870" y="358"/>
                  </a:lnTo>
                  <a:lnTo>
                    <a:pt x="870" y="361"/>
                  </a:lnTo>
                  <a:lnTo>
                    <a:pt x="874" y="361"/>
                  </a:lnTo>
                  <a:lnTo>
                    <a:pt x="874" y="363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80" y="364"/>
                  </a:lnTo>
                  <a:lnTo>
                    <a:pt x="880" y="366"/>
                  </a:lnTo>
                  <a:lnTo>
                    <a:pt x="884" y="366"/>
                  </a:lnTo>
                  <a:lnTo>
                    <a:pt x="884" y="369"/>
                  </a:lnTo>
                  <a:lnTo>
                    <a:pt x="887" y="369"/>
                  </a:lnTo>
                  <a:lnTo>
                    <a:pt x="887" y="370"/>
                  </a:lnTo>
                  <a:lnTo>
                    <a:pt x="891" y="370"/>
                  </a:lnTo>
                  <a:lnTo>
                    <a:pt x="891" y="372"/>
                  </a:lnTo>
                  <a:lnTo>
                    <a:pt x="894" y="372"/>
                  </a:lnTo>
                  <a:lnTo>
                    <a:pt x="894" y="374"/>
                  </a:lnTo>
                  <a:lnTo>
                    <a:pt x="897" y="374"/>
                  </a:lnTo>
                  <a:lnTo>
                    <a:pt x="897" y="376"/>
                  </a:lnTo>
                  <a:lnTo>
                    <a:pt x="902" y="376"/>
                  </a:lnTo>
                  <a:lnTo>
                    <a:pt x="902" y="378"/>
                  </a:lnTo>
                  <a:lnTo>
                    <a:pt x="905" y="378"/>
                  </a:lnTo>
                  <a:lnTo>
                    <a:pt x="905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12" y="382"/>
                  </a:lnTo>
                  <a:lnTo>
                    <a:pt x="912" y="384"/>
                  </a:lnTo>
                  <a:lnTo>
                    <a:pt x="916" y="384"/>
                  </a:lnTo>
                  <a:lnTo>
                    <a:pt x="916" y="386"/>
                  </a:lnTo>
                  <a:lnTo>
                    <a:pt x="919" y="386"/>
                  </a:lnTo>
                  <a:lnTo>
                    <a:pt x="919" y="388"/>
                  </a:lnTo>
                  <a:lnTo>
                    <a:pt x="921" y="388"/>
                  </a:lnTo>
                  <a:lnTo>
                    <a:pt x="921" y="389"/>
                  </a:lnTo>
                  <a:lnTo>
                    <a:pt x="926" y="389"/>
                  </a:lnTo>
                  <a:lnTo>
                    <a:pt x="926" y="392"/>
                  </a:lnTo>
                  <a:lnTo>
                    <a:pt x="929" y="392"/>
                  </a:lnTo>
                  <a:lnTo>
                    <a:pt x="929" y="394"/>
                  </a:lnTo>
                  <a:lnTo>
                    <a:pt x="933" y="394"/>
                  </a:lnTo>
                  <a:lnTo>
                    <a:pt x="933" y="395"/>
                  </a:lnTo>
                  <a:lnTo>
                    <a:pt x="935" y="395"/>
                  </a:lnTo>
                  <a:lnTo>
                    <a:pt x="935" y="397"/>
                  </a:lnTo>
                  <a:lnTo>
                    <a:pt x="939" y="397"/>
                  </a:lnTo>
                  <a:lnTo>
                    <a:pt x="939" y="400"/>
                  </a:lnTo>
                  <a:lnTo>
                    <a:pt x="944" y="400"/>
                  </a:lnTo>
                  <a:lnTo>
                    <a:pt x="944" y="401"/>
                  </a:lnTo>
                  <a:lnTo>
                    <a:pt x="945" y="401"/>
                  </a:lnTo>
                  <a:lnTo>
                    <a:pt x="945" y="403"/>
                  </a:lnTo>
                  <a:lnTo>
                    <a:pt x="950" y="403"/>
                  </a:lnTo>
                  <a:lnTo>
                    <a:pt x="950" y="405"/>
                  </a:lnTo>
                  <a:lnTo>
                    <a:pt x="953" y="405"/>
                  </a:lnTo>
                  <a:lnTo>
                    <a:pt x="953" y="408"/>
                  </a:lnTo>
                  <a:lnTo>
                    <a:pt x="957" y="408"/>
                  </a:lnTo>
                  <a:lnTo>
                    <a:pt x="957" y="409"/>
                  </a:lnTo>
                  <a:lnTo>
                    <a:pt x="960" y="409"/>
                  </a:lnTo>
                  <a:lnTo>
                    <a:pt x="960" y="411"/>
                  </a:lnTo>
                  <a:lnTo>
                    <a:pt x="964" y="411"/>
                  </a:lnTo>
                  <a:lnTo>
                    <a:pt x="964" y="412"/>
                  </a:lnTo>
                  <a:lnTo>
                    <a:pt x="967" y="412"/>
                  </a:lnTo>
                  <a:lnTo>
                    <a:pt x="967" y="416"/>
                  </a:lnTo>
                  <a:lnTo>
                    <a:pt x="970" y="416"/>
                  </a:lnTo>
                  <a:lnTo>
                    <a:pt x="970" y="417"/>
                  </a:lnTo>
                  <a:lnTo>
                    <a:pt x="974" y="417"/>
                  </a:lnTo>
                  <a:lnTo>
                    <a:pt x="974" y="419"/>
                  </a:lnTo>
                  <a:lnTo>
                    <a:pt x="977" y="419"/>
                  </a:lnTo>
                  <a:lnTo>
                    <a:pt x="977" y="420"/>
                  </a:lnTo>
                  <a:lnTo>
                    <a:pt x="982" y="420"/>
                  </a:lnTo>
                  <a:lnTo>
                    <a:pt x="982" y="422"/>
                  </a:lnTo>
                  <a:lnTo>
                    <a:pt x="985" y="422"/>
                  </a:lnTo>
                  <a:lnTo>
                    <a:pt x="985" y="425"/>
                  </a:lnTo>
                  <a:lnTo>
                    <a:pt x="989" y="425"/>
                  </a:lnTo>
                  <a:lnTo>
                    <a:pt x="989" y="426"/>
                  </a:lnTo>
                  <a:lnTo>
                    <a:pt x="992" y="426"/>
                  </a:lnTo>
                  <a:lnTo>
                    <a:pt x="992" y="428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9" y="430"/>
                  </a:lnTo>
                  <a:lnTo>
                    <a:pt x="999" y="431"/>
                  </a:lnTo>
                  <a:lnTo>
                    <a:pt x="1002" y="431"/>
                  </a:lnTo>
                  <a:lnTo>
                    <a:pt x="1002" y="434"/>
                  </a:lnTo>
                  <a:lnTo>
                    <a:pt x="1006" y="434"/>
                  </a:lnTo>
                  <a:lnTo>
                    <a:pt x="1006" y="436"/>
                  </a:lnTo>
                  <a:lnTo>
                    <a:pt x="1009" y="436"/>
                  </a:lnTo>
                  <a:lnTo>
                    <a:pt x="1009" y="438"/>
                  </a:lnTo>
                  <a:lnTo>
                    <a:pt x="1013" y="438"/>
                  </a:lnTo>
                  <a:lnTo>
                    <a:pt x="1013" y="439"/>
                  </a:lnTo>
                  <a:lnTo>
                    <a:pt x="1017" y="439"/>
                  </a:lnTo>
                  <a:lnTo>
                    <a:pt x="1017" y="442"/>
                  </a:lnTo>
                  <a:lnTo>
                    <a:pt x="1021" y="442"/>
                  </a:lnTo>
                  <a:lnTo>
                    <a:pt x="1021" y="444"/>
                  </a:lnTo>
                  <a:lnTo>
                    <a:pt x="1024" y="444"/>
                  </a:lnTo>
                  <a:lnTo>
                    <a:pt x="1024" y="445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31" y="447"/>
                  </a:lnTo>
                  <a:lnTo>
                    <a:pt x="1031" y="450"/>
                  </a:lnTo>
                  <a:lnTo>
                    <a:pt x="1034" y="450"/>
                  </a:lnTo>
                  <a:lnTo>
                    <a:pt x="1034" y="451"/>
                  </a:lnTo>
                  <a:lnTo>
                    <a:pt x="1038" y="451"/>
                  </a:lnTo>
                  <a:lnTo>
                    <a:pt x="1038" y="453"/>
                  </a:lnTo>
                  <a:lnTo>
                    <a:pt x="1041" y="453"/>
                  </a:lnTo>
                  <a:lnTo>
                    <a:pt x="1041" y="455"/>
                  </a:lnTo>
                  <a:lnTo>
                    <a:pt x="1046" y="455"/>
                  </a:lnTo>
                  <a:lnTo>
                    <a:pt x="1046" y="457"/>
                  </a:lnTo>
                  <a:lnTo>
                    <a:pt x="1048" y="457"/>
                  </a:lnTo>
                  <a:lnTo>
                    <a:pt x="1048" y="459"/>
                  </a:lnTo>
                  <a:lnTo>
                    <a:pt x="1053" y="459"/>
                  </a:lnTo>
                  <a:lnTo>
                    <a:pt x="1053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9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7"/>
                  </a:lnTo>
                  <a:lnTo>
                    <a:pt x="1066" y="467"/>
                  </a:lnTo>
                  <a:lnTo>
                    <a:pt x="1066" y="469"/>
                  </a:lnTo>
                  <a:lnTo>
                    <a:pt x="1070" y="469"/>
                  </a:lnTo>
                  <a:lnTo>
                    <a:pt x="1070" y="470"/>
                  </a:lnTo>
                  <a:lnTo>
                    <a:pt x="1073" y="470"/>
                  </a:lnTo>
                  <a:lnTo>
                    <a:pt x="1073" y="473"/>
                  </a:lnTo>
                  <a:lnTo>
                    <a:pt x="1078" y="473"/>
                  </a:lnTo>
                  <a:lnTo>
                    <a:pt x="1078" y="475"/>
                  </a:lnTo>
                  <a:lnTo>
                    <a:pt x="1080" y="475"/>
                  </a:lnTo>
                  <a:lnTo>
                    <a:pt x="1080" y="476"/>
                  </a:lnTo>
                  <a:lnTo>
                    <a:pt x="1082" y="476"/>
                  </a:lnTo>
                  <a:lnTo>
                    <a:pt x="1082" y="478"/>
                  </a:lnTo>
                  <a:lnTo>
                    <a:pt x="1088" y="478"/>
                  </a:lnTo>
                  <a:lnTo>
                    <a:pt x="1088" y="481"/>
                  </a:lnTo>
                  <a:lnTo>
                    <a:pt x="1091" y="481"/>
                  </a:lnTo>
                  <a:lnTo>
                    <a:pt x="1091" y="482"/>
                  </a:lnTo>
                  <a:lnTo>
                    <a:pt x="1095" y="482"/>
                  </a:lnTo>
                  <a:lnTo>
                    <a:pt x="1095" y="484"/>
                  </a:lnTo>
                  <a:lnTo>
                    <a:pt x="1096" y="484"/>
                  </a:lnTo>
                  <a:lnTo>
                    <a:pt x="1096" y="486"/>
                  </a:lnTo>
                  <a:lnTo>
                    <a:pt x="1101" y="486"/>
                  </a:lnTo>
                  <a:lnTo>
                    <a:pt x="1101" y="487"/>
                  </a:lnTo>
                  <a:lnTo>
                    <a:pt x="1105" y="487"/>
                  </a:lnTo>
                  <a:lnTo>
                    <a:pt x="1105" y="490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13" y="492"/>
                  </a:lnTo>
                  <a:lnTo>
                    <a:pt x="1113" y="493"/>
                  </a:lnTo>
                  <a:lnTo>
                    <a:pt x="1114" y="493"/>
                  </a:lnTo>
                  <a:lnTo>
                    <a:pt x="1114" y="497"/>
                  </a:lnTo>
                  <a:lnTo>
                    <a:pt x="1118" y="497"/>
                  </a:lnTo>
                  <a:lnTo>
                    <a:pt x="1118" y="498"/>
                  </a:lnTo>
                  <a:lnTo>
                    <a:pt x="1121" y="498"/>
                  </a:lnTo>
                  <a:lnTo>
                    <a:pt x="1121" y="500"/>
                  </a:lnTo>
                  <a:lnTo>
                    <a:pt x="1125" y="500"/>
                  </a:lnTo>
                  <a:lnTo>
                    <a:pt x="1125" y="501"/>
                  </a:lnTo>
                  <a:lnTo>
                    <a:pt x="1128" y="501"/>
                  </a:lnTo>
                  <a:lnTo>
                    <a:pt x="1128" y="503"/>
                  </a:lnTo>
                  <a:lnTo>
                    <a:pt x="1131" y="503"/>
                  </a:lnTo>
                  <a:lnTo>
                    <a:pt x="1131" y="506"/>
                  </a:lnTo>
                  <a:lnTo>
                    <a:pt x="1136" y="506"/>
                  </a:lnTo>
                  <a:lnTo>
                    <a:pt x="1136" y="507"/>
                  </a:lnTo>
                  <a:lnTo>
                    <a:pt x="1139" y="507"/>
                  </a:lnTo>
                  <a:lnTo>
                    <a:pt x="1139" y="509"/>
                  </a:lnTo>
                  <a:lnTo>
                    <a:pt x="1143" y="509"/>
                  </a:lnTo>
                  <a:lnTo>
                    <a:pt x="1143" y="511"/>
                  </a:lnTo>
                  <a:lnTo>
                    <a:pt x="1146" y="511"/>
                  </a:lnTo>
                  <a:lnTo>
                    <a:pt x="1146" y="513"/>
                  </a:lnTo>
                  <a:lnTo>
                    <a:pt x="1150" y="513"/>
                  </a:lnTo>
                  <a:lnTo>
                    <a:pt x="1150" y="515"/>
                  </a:lnTo>
                  <a:lnTo>
                    <a:pt x="1153" y="515"/>
                  </a:lnTo>
                  <a:lnTo>
                    <a:pt x="1153" y="517"/>
                  </a:lnTo>
                  <a:lnTo>
                    <a:pt x="1156" y="517"/>
                  </a:lnTo>
                  <a:lnTo>
                    <a:pt x="1156" y="519"/>
                  </a:lnTo>
                  <a:lnTo>
                    <a:pt x="1160" y="519"/>
                  </a:lnTo>
                  <a:lnTo>
                    <a:pt x="1160" y="521"/>
                  </a:lnTo>
                  <a:lnTo>
                    <a:pt x="1163" y="521"/>
                  </a:lnTo>
                  <a:lnTo>
                    <a:pt x="1163" y="523"/>
                  </a:lnTo>
                  <a:lnTo>
                    <a:pt x="1166" y="523"/>
                  </a:lnTo>
                  <a:lnTo>
                    <a:pt x="1166" y="525"/>
                  </a:lnTo>
                  <a:lnTo>
                    <a:pt x="1171" y="525"/>
                  </a:lnTo>
                  <a:lnTo>
                    <a:pt x="1171" y="526"/>
                  </a:lnTo>
                  <a:lnTo>
                    <a:pt x="1175" y="526"/>
                  </a:lnTo>
                  <a:lnTo>
                    <a:pt x="1175" y="528"/>
                  </a:lnTo>
                  <a:lnTo>
                    <a:pt x="1178" y="528"/>
                  </a:lnTo>
                  <a:lnTo>
                    <a:pt x="1178" y="531"/>
                  </a:lnTo>
                  <a:lnTo>
                    <a:pt x="1182" y="531"/>
                  </a:lnTo>
                  <a:lnTo>
                    <a:pt x="1182" y="532"/>
                  </a:lnTo>
                  <a:lnTo>
                    <a:pt x="1185" y="532"/>
                  </a:lnTo>
                  <a:lnTo>
                    <a:pt x="1185" y="534"/>
                  </a:lnTo>
                  <a:lnTo>
                    <a:pt x="1188" y="534"/>
                  </a:lnTo>
                  <a:lnTo>
                    <a:pt x="1188" y="536"/>
                  </a:lnTo>
                  <a:lnTo>
                    <a:pt x="1192" y="536"/>
                  </a:lnTo>
                  <a:lnTo>
                    <a:pt x="1192" y="538"/>
                  </a:lnTo>
                  <a:lnTo>
                    <a:pt x="1196" y="538"/>
                  </a:lnTo>
                  <a:lnTo>
                    <a:pt x="1196" y="540"/>
                  </a:lnTo>
                  <a:lnTo>
                    <a:pt x="1199" y="540"/>
                  </a:lnTo>
                  <a:lnTo>
                    <a:pt x="1199" y="542"/>
                  </a:lnTo>
                  <a:lnTo>
                    <a:pt x="1201" y="542"/>
                  </a:lnTo>
                  <a:lnTo>
                    <a:pt x="1201" y="544"/>
                  </a:lnTo>
                  <a:lnTo>
                    <a:pt x="1204" y="544"/>
                  </a:lnTo>
                  <a:lnTo>
                    <a:pt x="1204" y="546"/>
                  </a:lnTo>
                  <a:lnTo>
                    <a:pt x="1210" y="546"/>
                  </a:lnTo>
                  <a:lnTo>
                    <a:pt x="1210" y="548"/>
                  </a:lnTo>
                  <a:lnTo>
                    <a:pt x="1213" y="548"/>
                  </a:lnTo>
                  <a:lnTo>
                    <a:pt x="1213" y="550"/>
                  </a:lnTo>
                  <a:lnTo>
                    <a:pt x="1216" y="550"/>
                  </a:lnTo>
                  <a:lnTo>
                    <a:pt x="1216" y="551"/>
                  </a:lnTo>
                  <a:lnTo>
                    <a:pt x="1219" y="551"/>
                  </a:lnTo>
                  <a:lnTo>
                    <a:pt x="1219" y="554"/>
                  </a:lnTo>
                  <a:lnTo>
                    <a:pt x="1224" y="554"/>
                  </a:lnTo>
                  <a:lnTo>
                    <a:pt x="1224" y="556"/>
                  </a:lnTo>
                  <a:lnTo>
                    <a:pt x="1226" y="556"/>
                  </a:lnTo>
                  <a:lnTo>
                    <a:pt x="1226" y="557"/>
                  </a:lnTo>
                  <a:lnTo>
                    <a:pt x="1229" y="557"/>
                  </a:lnTo>
                  <a:lnTo>
                    <a:pt x="1229" y="559"/>
                  </a:lnTo>
                  <a:lnTo>
                    <a:pt x="1234" y="559"/>
                  </a:lnTo>
                  <a:lnTo>
                    <a:pt x="1234" y="562"/>
                  </a:lnTo>
                  <a:lnTo>
                    <a:pt x="1239" y="562"/>
                  </a:lnTo>
                  <a:lnTo>
                    <a:pt x="1239" y="563"/>
                  </a:lnTo>
                  <a:lnTo>
                    <a:pt x="1240" y="563"/>
                  </a:lnTo>
                  <a:lnTo>
                    <a:pt x="1240" y="565"/>
                  </a:lnTo>
                  <a:lnTo>
                    <a:pt x="1243" y="565"/>
                  </a:lnTo>
                  <a:lnTo>
                    <a:pt x="1243" y="567"/>
                  </a:lnTo>
                  <a:lnTo>
                    <a:pt x="1248" y="567"/>
                  </a:lnTo>
                  <a:lnTo>
                    <a:pt x="1248" y="568"/>
                  </a:lnTo>
                  <a:lnTo>
                    <a:pt x="1251" y="568"/>
                  </a:lnTo>
                  <a:lnTo>
                    <a:pt x="1251" y="571"/>
                  </a:lnTo>
                  <a:lnTo>
                    <a:pt x="1255" y="571"/>
                  </a:lnTo>
                  <a:lnTo>
                    <a:pt x="1255" y="573"/>
                  </a:lnTo>
                  <a:lnTo>
                    <a:pt x="1258" y="573"/>
                  </a:lnTo>
                  <a:lnTo>
                    <a:pt x="1258" y="574"/>
                  </a:lnTo>
                  <a:lnTo>
                    <a:pt x="1261" y="574"/>
                  </a:lnTo>
                  <a:lnTo>
                    <a:pt x="1261" y="576"/>
                  </a:lnTo>
                  <a:lnTo>
                    <a:pt x="1265" y="576"/>
                  </a:lnTo>
                  <a:lnTo>
                    <a:pt x="1265" y="579"/>
                  </a:lnTo>
                  <a:lnTo>
                    <a:pt x="1268" y="579"/>
                  </a:lnTo>
                  <a:lnTo>
                    <a:pt x="1268" y="581"/>
                  </a:lnTo>
                  <a:lnTo>
                    <a:pt x="1272" y="581"/>
                  </a:lnTo>
                  <a:lnTo>
                    <a:pt x="1272" y="582"/>
                  </a:lnTo>
                  <a:lnTo>
                    <a:pt x="1274" y="582"/>
                  </a:lnTo>
                  <a:lnTo>
                    <a:pt x="1274" y="584"/>
                  </a:lnTo>
                  <a:lnTo>
                    <a:pt x="1280" y="584"/>
                  </a:lnTo>
                  <a:lnTo>
                    <a:pt x="1280" y="587"/>
                  </a:lnTo>
                  <a:lnTo>
                    <a:pt x="1281" y="587"/>
                  </a:lnTo>
                  <a:lnTo>
                    <a:pt x="1281" y="588"/>
                  </a:lnTo>
                  <a:lnTo>
                    <a:pt x="1284" y="588"/>
                  </a:lnTo>
                  <a:lnTo>
                    <a:pt x="1284" y="590"/>
                  </a:lnTo>
                  <a:lnTo>
                    <a:pt x="1288" y="590"/>
                  </a:lnTo>
                  <a:lnTo>
                    <a:pt x="1288" y="592"/>
                  </a:lnTo>
                  <a:lnTo>
                    <a:pt x="1291" y="592"/>
                  </a:lnTo>
                  <a:lnTo>
                    <a:pt x="1291" y="594"/>
                  </a:lnTo>
                  <a:lnTo>
                    <a:pt x="1297" y="594"/>
                  </a:lnTo>
                  <a:lnTo>
                    <a:pt x="1297" y="596"/>
                  </a:lnTo>
                  <a:lnTo>
                    <a:pt x="1300" y="596"/>
                  </a:lnTo>
                  <a:lnTo>
                    <a:pt x="1300" y="598"/>
                  </a:lnTo>
                  <a:lnTo>
                    <a:pt x="1302" y="598"/>
                  </a:lnTo>
                  <a:lnTo>
                    <a:pt x="1302" y="600"/>
                  </a:lnTo>
                  <a:lnTo>
                    <a:pt x="1306" y="600"/>
                  </a:lnTo>
                  <a:lnTo>
                    <a:pt x="1306" y="602"/>
                  </a:lnTo>
                  <a:lnTo>
                    <a:pt x="1309" y="602"/>
                  </a:lnTo>
                  <a:lnTo>
                    <a:pt x="1309" y="604"/>
                  </a:lnTo>
                  <a:lnTo>
                    <a:pt x="1313" y="604"/>
                  </a:lnTo>
                  <a:lnTo>
                    <a:pt x="1313" y="606"/>
                  </a:lnTo>
                  <a:lnTo>
                    <a:pt x="1316" y="606"/>
                  </a:lnTo>
                  <a:lnTo>
                    <a:pt x="1316" y="607"/>
                  </a:lnTo>
                  <a:lnTo>
                    <a:pt x="1320" y="607"/>
                  </a:lnTo>
                  <a:lnTo>
                    <a:pt x="1320" y="610"/>
                  </a:lnTo>
                  <a:lnTo>
                    <a:pt x="1323" y="610"/>
                  </a:lnTo>
                  <a:lnTo>
                    <a:pt x="1323" y="612"/>
                  </a:lnTo>
                  <a:lnTo>
                    <a:pt x="1326" y="612"/>
                  </a:lnTo>
                  <a:lnTo>
                    <a:pt x="1326" y="613"/>
                  </a:lnTo>
                  <a:lnTo>
                    <a:pt x="1330" y="613"/>
                  </a:lnTo>
                  <a:lnTo>
                    <a:pt x="1330" y="615"/>
                  </a:lnTo>
                  <a:lnTo>
                    <a:pt x="1334" y="615"/>
                  </a:lnTo>
                  <a:lnTo>
                    <a:pt x="1334" y="618"/>
                  </a:lnTo>
                  <a:lnTo>
                    <a:pt x="1338" y="618"/>
                  </a:lnTo>
                  <a:lnTo>
                    <a:pt x="1338" y="619"/>
                  </a:lnTo>
                  <a:lnTo>
                    <a:pt x="1341" y="619"/>
                  </a:lnTo>
                  <a:lnTo>
                    <a:pt x="1341" y="621"/>
                  </a:lnTo>
                  <a:lnTo>
                    <a:pt x="1345" y="621"/>
                  </a:lnTo>
                  <a:lnTo>
                    <a:pt x="1345" y="623"/>
                  </a:lnTo>
                  <a:lnTo>
                    <a:pt x="1348" y="623"/>
                  </a:lnTo>
                  <a:lnTo>
                    <a:pt x="1348" y="626"/>
                  </a:lnTo>
                  <a:lnTo>
                    <a:pt x="1352" y="626"/>
                  </a:lnTo>
                  <a:lnTo>
                    <a:pt x="1352" y="627"/>
                  </a:lnTo>
                  <a:lnTo>
                    <a:pt x="1354" y="627"/>
                  </a:lnTo>
                  <a:lnTo>
                    <a:pt x="1354" y="629"/>
                  </a:lnTo>
                  <a:lnTo>
                    <a:pt x="1357" y="629"/>
                  </a:lnTo>
                  <a:lnTo>
                    <a:pt x="1357" y="630"/>
                  </a:lnTo>
                  <a:lnTo>
                    <a:pt x="1361" y="630"/>
                  </a:lnTo>
                  <a:lnTo>
                    <a:pt x="1361" y="632"/>
                  </a:lnTo>
                  <a:lnTo>
                    <a:pt x="1364" y="632"/>
                  </a:lnTo>
                  <a:lnTo>
                    <a:pt x="1364" y="635"/>
                  </a:lnTo>
                  <a:lnTo>
                    <a:pt x="1368" y="635"/>
                  </a:lnTo>
                  <a:lnTo>
                    <a:pt x="1368" y="637"/>
                  </a:lnTo>
                  <a:lnTo>
                    <a:pt x="1371" y="637"/>
                  </a:lnTo>
                  <a:lnTo>
                    <a:pt x="1371" y="638"/>
                  </a:lnTo>
                  <a:lnTo>
                    <a:pt x="1374" y="638"/>
                  </a:lnTo>
                  <a:lnTo>
                    <a:pt x="1374" y="640"/>
                  </a:lnTo>
                  <a:lnTo>
                    <a:pt x="1378" y="640"/>
                  </a:lnTo>
                  <a:lnTo>
                    <a:pt x="1378" y="643"/>
                  </a:lnTo>
                  <a:lnTo>
                    <a:pt x="1381" y="643"/>
                  </a:lnTo>
                  <a:lnTo>
                    <a:pt x="1381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9" y="646"/>
                  </a:lnTo>
                  <a:lnTo>
                    <a:pt x="1389" y="648"/>
                  </a:lnTo>
                  <a:lnTo>
                    <a:pt x="1393" y="648"/>
                  </a:lnTo>
                  <a:lnTo>
                    <a:pt x="1393" y="649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8" y="652"/>
                  </a:lnTo>
                  <a:lnTo>
                    <a:pt x="1398" y="654"/>
                  </a:lnTo>
                  <a:lnTo>
                    <a:pt x="1401" y="654"/>
                  </a:lnTo>
                  <a:lnTo>
                    <a:pt x="1401" y="655"/>
                  </a:lnTo>
                  <a:lnTo>
                    <a:pt x="1405" y="655"/>
                  </a:lnTo>
                  <a:lnTo>
                    <a:pt x="1405" y="657"/>
                  </a:lnTo>
                  <a:lnTo>
                    <a:pt x="1409" y="657"/>
                  </a:lnTo>
                  <a:lnTo>
                    <a:pt x="1409" y="660"/>
                  </a:lnTo>
                  <a:lnTo>
                    <a:pt x="1412" y="660"/>
                  </a:lnTo>
                  <a:lnTo>
                    <a:pt x="1412" y="667"/>
                  </a:lnTo>
                  <a:lnTo>
                    <a:pt x="1406" y="667"/>
                  </a:lnTo>
                  <a:lnTo>
                    <a:pt x="1406" y="670"/>
                  </a:lnTo>
                  <a:lnTo>
                    <a:pt x="1398" y="670"/>
                  </a:lnTo>
                  <a:lnTo>
                    <a:pt x="1398" y="668"/>
                  </a:lnTo>
                  <a:lnTo>
                    <a:pt x="1395" y="668"/>
                  </a:lnTo>
                  <a:lnTo>
                    <a:pt x="1395" y="665"/>
                  </a:lnTo>
                  <a:lnTo>
                    <a:pt x="1390" y="665"/>
                  </a:lnTo>
                  <a:lnTo>
                    <a:pt x="1390" y="664"/>
                  </a:lnTo>
                  <a:lnTo>
                    <a:pt x="1388" y="664"/>
                  </a:lnTo>
                  <a:lnTo>
                    <a:pt x="1388" y="662"/>
                  </a:lnTo>
                  <a:lnTo>
                    <a:pt x="1383" y="662"/>
                  </a:lnTo>
                  <a:lnTo>
                    <a:pt x="1383" y="660"/>
                  </a:lnTo>
                  <a:lnTo>
                    <a:pt x="1382" y="660"/>
                  </a:lnTo>
                  <a:lnTo>
                    <a:pt x="1382" y="659"/>
                  </a:lnTo>
                  <a:lnTo>
                    <a:pt x="1379" y="659"/>
                  </a:lnTo>
                  <a:lnTo>
                    <a:pt x="1379" y="656"/>
                  </a:lnTo>
                  <a:lnTo>
                    <a:pt x="1376" y="656"/>
                  </a:lnTo>
                  <a:lnTo>
                    <a:pt x="1376" y="654"/>
                  </a:lnTo>
                  <a:lnTo>
                    <a:pt x="1371" y="654"/>
                  </a:lnTo>
                  <a:lnTo>
                    <a:pt x="1371" y="653"/>
                  </a:lnTo>
                  <a:lnTo>
                    <a:pt x="1368" y="653"/>
                  </a:lnTo>
                  <a:lnTo>
                    <a:pt x="1368" y="651"/>
                  </a:lnTo>
                  <a:lnTo>
                    <a:pt x="1364" y="651"/>
                  </a:lnTo>
                  <a:lnTo>
                    <a:pt x="1364" y="648"/>
                  </a:lnTo>
                  <a:lnTo>
                    <a:pt x="1361" y="648"/>
                  </a:lnTo>
                  <a:lnTo>
                    <a:pt x="1361" y="647"/>
                  </a:lnTo>
                  <a:lnTo>
                    <a:pt x="1357" y="647"/>
                  </a:lnTo>
                  <a:lnTo>
                    <a:pt x="1357" y="645"/>
                  </a:lnTo>
                  <a:lnTo>
                    <a:pt x="1354" y="645"/>
                  </a:lnTo>
                  <a:lnTo>
                    <a:pt x="1354" y="643"/>
                  </a:lnTo>
                  <a:lnTo>
                    <a:pt x="1350" y="643"/>
                  </a:lnTo>
                  <a:lnTo>
                    <a:pt x="1350" y="640"/>
                  </a:lnTo>
                  <a:lnTo>
                    <a:pt x="1347" y="640"/>
                  </a:lnTo>
                  <a:lnTo>
                    <a:pt x="1347" y="639"/>
                  </a:lnTo>
                  <a:lnTo>
                    <a:pt x="1344" y="639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41" y="636"/>
                  </a:lnTo>
                  <a:lnTo>
                    <a:pt x="1338" y="636"/>
                  </a:lnTo>
                  <a:lnTo>
                    <a:pt x="1338" y="633"/>
                  </a:lnTo>
                  <a:lnTo>
                    <a:pt x="1334" y="633"/>
                  </a:lnTo>
                  <a:lnTo>
                    <a:pt x="1334" y="631"/>
                  </a:lnTo>
                  <a:lnTo>
                    <a:pt x="1331" y="631"/>
                  </a:lnTo>
                  <a:lnTo>
                    <a:pt x="1331" y="629"/>
                  </a:lnTo>
                  <a:lnTo>
                    <a:pt x="1328" y="629"/>
                  </a:lnTo>
                  <a:lnTo>
                    <a:pt x="1328" y="628"/>
                  </a:lnTo>
                  <a:lnTo>
                    <a:pt x="1324" y="628"/>
                  </a:lnTo>
                  <a:lnTo>
                    <a:pt x="1324" y="626"/>
                  </a:lnTo>
                  <a:lnTo>
                    <a:pt x="1320" y="626"/>
                  </a:lnTo>
                  <a:lnTo>
                    <a:pt x="1320" y="623"/>
                  </a:lnTo>
                  <a:lnTo>
                    <a:pt x="1316" y="623"/>
                  </a:lnTo>
                  <a:lnTo>
                    <a:pt x="1316" y="622"/>
                  </a:lnTo>
                  <a:lnTo>
                    <a:pt x="1313" y="622"/>
                  </a:lnTo>
                  <a:lnTo>
                    <a:pt x="1313" y="620"/>
                  </a:lnTo>
                  <a:lnTo>
                    <a:pt x="1309" y="620"/>
                  </a:lnTo>
                  <a:lnTo>
                    <a:pt x="1309" y="618"/>
                  </a:lnTo>
                  <a:lnTo>
                    <a:pt x="1306" y="618"/>
                  </a:lnTo>
                  <a:lnTo>
                    <a:pt x="1306" y="616"/>
                  </a:lnTo>
                  <a:lnTo>
                    <a:pt x="1302" y="616"/>
                  </a:lnTo>
                  <a:lnTo>
                    <a:pt x="1302" y="614"/>
                  </a:lnTo>
                  <a:lnTo>
                    <a:pt x="1299" y="614"/>
                  </a:lnTo>
                  <a:lnTo>
                    <a:pt x="1299" y="612"/>
                  </a:lnTo>
                  <a:lnTo>
                    <a:pt x="1296" y="612"/>
                  </a:lnTo>
                  <a:lnTo>
                    <a:pt x="1296" y="611"/>
                  </a:lnTo>
                  <a:lnTo>
                    <a:pt x="1292" y="611"/>
                  </a:lnTo>
                  <a:lnTo>
                    <a:pt x="1292" y="608"/>
                  </a:lnTo>
                  <a:lnTo>
                    <a:pt x="1290" y="608"/>
                  </a:lnTo>
                  <a:lnTo>
                    <a:pt x="1290" y="606"/>
                  </a:lnTo>
                  <a:lnTo>
                    <a:pt x="1287" y="606"/>
                  </a:lnTo>
                  <a:lnTo>
                    <a:pt x="1287" y="604"/>
                  </a:lnTo>
                  <a:lnTo>
                    <a:pt x="1281" y="604"/>
                  </a:lnTo>
                  <a:lnTo>
                    <a:pt x="1281" y="603"/>
                  </a:lnTo>
                  <a:lnTo>
                    <a:pt x="1277" y="603"/>
                  </a:lnTo>
                  <a:lnTo>
                    <a:pt x="1277" y="600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1" y="598"/>
                  </a:lnTo>
                  <a:lnTo>
                    <a:pt x="1271" y="597"/>
                  </a:lnTo>
                  <a:lnTo>
                    <a:pt x="1269" y="597"/>
                  </a:lnTo>
                  <a:lnTo>
                    <a:pt x="1269" y="595"/>
                  </a:lnTo>
                  <a:lnTo>
                    <a:pt x="1264" y="595"/>
                  </a:lnTo>
                  <a:lnTo>
                    <a:pt x="1264" y="592"/>
                  </a:lnTo>
                  <a:lnTo>
                    <a:pt x="1261" y="592"/>
                  </a:lnTo>
                  <a:lnTo>
                    <a:pt x="1261" y="591"/>
                  </a:lnTo>
                  <a:lnTo>
                    <a:pt x="1258" y="591"/>
                  </a:lnTo>
                  <a:lnTo>
                    <a:pt x="1258" y="589"/>
                  </a:lnTo>
                  <a:lnTo>
                    <a:pt x="1255" y="589"/>
                  </a:lnTo>
                  <a:lnTo>
                    <a:pt x="1255" y="587"/>
                  </a:lnTo>
                  <a:lnTo>
                    <a:pt x="1251" y="587"/>
                  </a:lnTo>
                  <a:lnTo>
                    <a:pt x="1251" y="584"/>
                  </a:lnTo>
                  <a:lnTo>
                    <a:pt x="1248" y="584"/>
                  </a:lnTo>
                  <a:lnTo>
                    <a:pt x="1248" y="583"/>
                  </a:lnTo>
                  <a:lnTo>
                    <a:pt x="1244" y="583"/>
                  </a:lnTo>
                  <a:lnTo>
                    <a:pt x="1244" y="581"/>
                  </a:lnTo>
                  <a:lnTo>
                    <a:pt x="1241" y="581"/>
                  </a:lnTo>
                  <a:lnTo>
                    <a:pt x="1241" y="579"/>
                  </a:lnTo>
                  <a:lnTo>
                    <a:pt x="1237" y="579"/>
                  </a:lnTo>
                  <a:lnTo>
                    <a:pt x="1237" y="578"/>
                  </a:lnTo>
                  <a:lnTo>
                    <a:pt x="1233" y="578"/>
                  </a:lnTo>
                  <a:lnTo>
                    <a:pt x="1233" y="575"/>
                  </a:lnTo>
                  <a:lnTo>
                    <a:pt x="1229" y="575"/>
                  </a:lnTo>
                  <a:lnTo>
                    <a:pt x="1229" y="573"/>
                  </a:lnTo>
                  <a:lnTo>
                    <a:pt x="1228" y="573"/>
                  </a:lnTo>
                  <a:lnTo>
                    <a:pt x="1228" y="572"/>
                  </a:lnTo>
                  <a:lnTo>
                    <a:pt x="1224" y="572"/>
                  </a:lnTo>
                  <a:lnTo>
                    <a:pt x="1224" y="570"/>
                  </a:lnTo>
                  <a:lnTo>
                    <a:pt x="1219" y="570"/>
                  </a:lnTo>
                  <a:lnTo>
                    <a:pt x="1219" y="567"/>
                  </a:lnTo>
                  <a:lnTo>
                    <a:pt x="1216" y="567"/>
                  </a:lnTo>
                  <a:lnTo>
                    <a:pt x="1216" y="566"/>
                  </a:lnTo>
                  <a:lnTo>
                    <a:pt x="1213" y="566"/>
                  </a:lnTo>
                  <a:lnTo>
                    <a:pt x="1213" y="564"/>
                  </a:lnTo>
                  <a:lnTo>
                    <a:pt x="1209" y="564"/>
                  </a:lnTo>
                  <a:lnTo>
                    <a:pt x="1209" y="562"/>
                  </a:lnTo>
                  <a:lnTo>
                    <a:pt x="1206" y="562"/>
                  </a:lnTo>
                  <a:lnTo>
                    <a:pt x="1206" y="560"/>
                  </a:lnTo>
                  <a:lnTo>
                    <a:pt x="1203" y="560"/>
                  </a:lnTo>
                  <a:lnTo>
                    <a:pt x="1203" y="558"/>
                  </a:lnTo>
                  <a:lnTo>
                    <a:pt x="1200" y="558"/>
                  </a:lnTo>
                  <a:lnTo>
                    <a:pt x="1200" y="556"/>
                  </a:lnTo>
                  <a:lnTo>
                    <a:pt x="1194" y="556"/>
                  </a:lnTo>
                  <a:lnTo>
                    <a:pt x="1194" y="555"/>
                  </a:lnTo>
                  <a:lnTo>
                    <a:pt x="1191" y="555"/>
                  </a:lnTo>
                  <a:lnTo>
                    <a:pt x="1191" y="552"/>
                  </a:lnTo>
                  <a:lnTo>
                    <a:pt x="1188" y="552"/>
                  </a:lnTo>
                  <a:lnTo>
                    <a:pt x="1188" y="550"/>
                  </a:lnTo>
                  <a:lnTo>
                    <a:pt x="1186" y="550"/>
                  </a:lnTo>
                  <a:lnTo>
                    <a:pt x="1186" y="548"/>
                  </a:lnTo>
                  <a:lnTo>
                    <a:pt x="1182" y="548"/>
                  </a:lnTo>
                  <a:lnTo>
                    <a:pt x="1182" y="547"/>
                  </a:lnTo>
                  <a:lnTo>
                    <a:pt x="1178" y="547"/>
                  </a:lnTo>
                  <a:lnTo>
                    <a:pt x="1178" y="544"/>
                  </a:lnTo>
                  <a:lnTo>
                    <a:pt x="1175" y="544"/>
                  </a:lnTo>
                  <a:lnTo>
                    <a:pt x="1175" y="542"/>
                  </a:lnTo>
                  <a:lnTo>
                    <a:pt x="1171" y="542"/>
                  </a:lnTo>
                  <a:lnTo>
                    <a:pt x="1171" y="541"/>
                  </a:lnTo>
                  <a:lnTo>
                    <a:pt x="1168" y="541"/>
                  </a:lnTo>
                  <a:lnTo>
                    <a:pt x="1168" y="539"/>
                  </a:lnTo>
                  <a:lnTo>
                    <a:pt x="1164" y="539"/>
                  </a:lnTo>
                  <a:lnTo>
                    <a:pt x="1164" y="536"/>
                  </a:lnTo>
                  <a:lnTo>
                    <a:pt x="1161" y="536"/>
                  </a:lnTo>
                  <a:lnTo>
                    <a:pt x="1161" y="535"/>
                  </a:lnTo>
                  <a:lnTo>
                    <a:pt x="1155" y="535"/>
                  </a:lnTo>
                  <a:lnTo>
                    <a:pt x="1155" y="533"/>
                  </a:lnTo>
                  <a:lnTo>
                    <a:pt x="1153" y="533"/>
                  </a:lnTo>
                  <a:lnTo>
                    <a:pt x="1153" y="531"/>
                  </a:lnTo>
                  <a:lnTo>
                    <a:pt x="1150" y="531"/>
                  </a:lnTo>
                  <a:lnTo>
                    <a:pt x="1150" y="530"/>
                  </a:lnTo>
                  <a:lnTo>
                    <a:pt x="1146" y="530"/>
                  </a:lnTo>
                  <a:lnTo>
                    <a:pt x="1146" y="527"/>
                  </a:lnTo>
                  <a:lnTo>
                    <a:pt x="1143" y="527"/>
                  </a:lnTo>
                  <a:lnTo>
                    <a:pt x="1143" y="525"/>
                  </a:lnTo>
                  <a:lnTo>
                    <a:pt x="1139" y="525"/>
                  </a:lnTo>
                  <a:lnTo>
                    <a:pt x="1139" y="523"/>
                  </a:lnTo>
                  <a:lnTo>
                    <a:pt x="1136" y="523"/>
                  </a:lnTo>
                  <a:lnTo>
                    <a:pt x="1136" y="522"/>
                  </a:lnTo>
                  <a:lnTo>
                    <a:pt x="1132" y="522"/>
                  </a:lnTo>
                  <a:lnTo>
                    <a:pt x="1132" y="519"/>
                  </a:lnTo>
                  <a:lnTo>
                    <a:pt x="1129" y="519"/>
                  </a:lnTo>
                  <a:lnTo>
                    <a:pt x="1129" y="517"/>
                  </a:lnTo>
                  <a:lnTo>
                    <a:pt x="1126" y="517"/>
                  </a:lnTo>
                  <a:lnTo>
                    <a:pt x="1126" y="516"/>
                  </a:lnTo>
                  <a:lnTo>
                    <a:pt x="1121" y="516"/>
                  </a:lnTo>
                  <a:lnTo>
                    <a:pt x="1121" y="514"/>
                  </a:lnTo>
                  <a:lnTo>
                    <a:pt x="1118" y="514"/>
                  </a:lnTo>
                  <a:lnTo>
                    <a:pt x="1118" y="511"/>
                  </a:lnTo>
                  <a:lnTo>
                    <a:pt x="1114" y="511"/>
                  </a:lnTo>
                  <a:lnTo>
                    <a:pt x="1114" y="510"/>
                  </a:lnTo>
                  <a:lnTo>
                    <a:pt x="1111" y="510"/>
                  </a:lnTo>
                  <a:lnTo>
                    <a:pt x="1111" y="508"/>
                  </a:lnTo>
                  <a:lnTo>
                    <a:pt x="1107" y="508"/>
                  </a:lnTo>
                  <a:lnTo>
                    <a:pt x="1107" y="507"/>
                  </a:lnTo>
                  <a:lnTo>
                    <a:pt x="1104" y="507"/>
                  </a:lnTo>
                  <a:lnTo>
                    <a:pt x="1104" y="503"/>
                  </a:lnTo>
                  <a:lnTo>
                    <a:pt x="1103" y="503"/>
                  </a:lnTo>
                  <a:lnTo>
                    <a:pt x="1103" y="502"/>
                  </a:lnTo>
                  <a:lnTo>
                    <a:pt x="1099" y="502"/>
                  </a:lnTo>
                  <a:lnTo>
                    <a:pt x="1099" y="500"/>
                  </a:lnTo>
                  <a:lnTo>
                    <a:pt x="1095" y="500"/>
                  </a:lnTo>
                  <a:lnTo>
                    <a:pt x="1095" y="498"/>
                  </a:lnTo>
                  <a:lnTo>
                    <a:pt x="1090" y="498"/>
                  </a:lnTo>
                  <a:lnTo>
                    <a:pt x="1090" y="497"/>
                  </a:lnTo>
                  <a:lnTo>
                    <a:pt x="1086" y="497"/>
                  </a:lnTo>
                  <a:lnTo>
                    <a:pt x="1086" y="494"/>
                  </a:lnTo>
                  <a:lnTo>
                    <a:pt x="1085" y="494"/>
                  </a:lnTo>
                  <a:lnTo>
                    <a:pt x="1085" y="492"/>
                  </a:lnTo>
                  <a:lnTo>
                    <a:pt x="1081" y="492"/>
                  </a:lnTo>
                  <a:lnTo>
                    <a:pt x="1081" y="491"/>
                  </a:lnTo>
                  <a:lnTo>
                    <a:pt x="1078" y="491"/>
                  </a:lnTo>
                  <a:lnTo>
                    <a:pt x="1078" y="489"/>
                  </a:lnTo>
                  <a:lnTo>
                    <a:pt x="1072" y="489"/>
                  </a:lnTo>
                  <a:lnTo>
                    <a:pt x="1072" y="486"/>
                  </a:lnTo>
                  <a:lnTo>
                    <a:pt x="1070" y="486"/>
                  </a:lnTo>
                  <a:lnTo>
                    <a:pt x="1070" y="485"/>
                  </a:lnTo>
                  <a:lnTo>
                    <a:pt x="1067" y="485"/>
                  </a:lnTo>
                  <a:lnTo>
                    <a:pt x="1067" y="483"/>
                  </a:lnTo>
                  <a:lnTo>
                    <a:pt x="1063" y="483"/>
                  </a:lnTo>
                  <a:lnTo>
                    <a:pt x="1063" y="481"/>
                  </a:lnTo>
                  <a:lnTo>
                    <a:pt x="1059" y="481"/>
                  </a:lnTo>
                  <a:lnTo>
                    <a:pt x="1059" y="479"/>
                  </a:lnTo>
                  <a:lnTo>
                    <a:pt x="1056" y="479"/>
                  </a:lnTo>
                  <a:lnTo>
                    <a:pt x="1056" y="477"/>
                  </a:lnTo>
                  <a:lnTo>
                    <a:pt x="1050" y="477"/>
                  </a:lnTo>
                  <a:lnTo>
                    <a:pt x="1050" y="475"/>
                  </a:lnTo>
                  <a:lnTo>
                    <a:pt x="1049" y="475"/>
                  </a:lnTo>
                  <a:lnTo>
                    <a:pt x="1049" y="474"/>
                  </a:lnTo>
                  <a:lnTo>
                    <a:pt x="1046" y="474"/>
                  </a:lnTo>
                  <a:lnTo>
                    <a:pt x="1046" y="471"/>
                  </a:lnTo>
                  <a:lnTo>
                    <a:pt x="1042" y="471"/>
                  </a:lnTo>
                  <a:lnTo>
                    <a:pt x="1042" y="469"/>
                  </a:lnTo>
                  <a:lnTo>
                    <a:pt x="1038" y="469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6"/>
                  </a:lnTo>
                  <a:lnTo>
                    <a:pt x="1031" y="466"/>
                  </a:lnTo>
                  <a:lnTo>
                    <a:pt x="1031" y="463"/>
                  </a:lnTo>
                  <a:lnTo>
                    <a:pt x="1028" y="463"/>
                  </a:lnTo>
                  <a:lnTo>
                    <a:pt x="1028" y="461"/>
                  </a:lnTo>
                  <a:lnTo>
                    <a:pt x="1024" y="461"/>
                  </a:lnTo>
                  <a:lnTo>
                    <a:pt x="1024" y="460"/>
                  </a:lnTo>
                  <a:lnTo>
                    <a:pt x="1021" y="460"/>
                  </a:lnTo>
                  <a:lnTo>
                    <a:pt x="1021" y="458"/>
                  </a:lnTo>
                  <a:lnTo>
                    <a:pt x="1017" y="458"/>
                  </a:lnTo>
                  <a:lnTo>
                    <a:pt x="1017" y="455"/>
                  </a:lnTo>
                  <a:lnTo>
                    <a:pt x="1014" y="455"/>
                  </a:lnTo>
                  <a:lnTo>
                    <a:pt x="1014" y="454"/>
                  </a:lnTo>
                  <a:lnTo>
                    <a:pt x="1010" y="454"/>
                  </a:lnTo>
                  <a:lnTo>
                    <a:pt x="1010" y="452"/>
                  </a:lnTo>
                  <a:lnTo>
                    <a:pt x="1007" y="452"/>
                  </a:lnTo>
                  <a:lnTo>
                    <a:pt x="1007" y="450"/>
                  </a:lnTo>
                  <a:lnTo>
                    <a:pt x="1002" y="450"/>
                  </a:lnTo>
                  <a:lnTo>
                    <a:pt x="1002" y="449"/>
                  </a:lnTo>
                  <a:lnTo>
                    <a:pt x="999" y="449"/>
                  </a:lnTo>
                  <a:lnTo>
                    <a:pt x="999" y="446"/>
                  </a:lnTo>
                  <a:lnTo>
                    <a:pt x="996" y="446"/>
                  </a:lnTo>
                  <a:lnTo>
                    <a:pt x="996" y="444"/>
                  </a:lnTo>
                  <a:lnTo>
                    <a:pt x="992" y="444"/>
                  </a:lnTo>
                  <a:lnTo>
                    <a:pt x="992" y="442"/>
                  </a:lnTo>
                  <a:lnTo>
                    <a:pt x="989" y="442"/>
                  </a:lnTo>
                  <a:lnTo>
                    <a:pt x="989" y="441"/>
                  </a:lnTo>
                  <a:lnTo>
                    <a:pt x="985" y="441"/>
                  </a:lnTo>
                  <a:lnTo>
                    <a:pt x="985" y="438"/>
                  </a:lnTo>
                  <a:lnTo>
                    <a:pt x="982" y="438"/>
                  </a:lnTo>
                  <a:lnTo>
                    <a:pt x="982" y="436"/>
                  </a:lnTo>
                  <a:lnTo>
                    <a:pt x="978" y="436"/>
                  </a:lnTo>
                  <a:lnTo>
                    <a:pt x="978" y="435"/>
                  </a:lnTo>
                  <a:lnTo>
                    <a:pt x="975" y="435"/>
                  </a:lnTo>
                  <a:lnTo>
                    <a:pt x="975" y="433"/>
                  </a:lnTo>
                  <a:lnTo>
                    <a:pt x="972" y="433"/>
                  </a:lnTo>
                  <a:lnTo>
                    <a:pt x="972" y="430"/>
                  </a:lnTo>
                  <a:lnTo>
                    <a:pt x="967" y="430"/>
                  </a:lnTo>
                  <a:lnTo>
                    <a:pt x="967" y="429"/>
                  </a:lnTo>
                  <a:lnTo>
                    <a:pt x="964" y="429"/>
                  </a:lnTo>
                  <a:lnTo>
                    <a:pt x="964" y="427"/>
                  </a:lnTo>
                  <a:lnTo>
                    <a:pt x="960" y="427"/>
                  </a:lnTo>
                  <a:lnTo>
                    <a:pt x="960" y="426"/>
                  </a:lnTo>
                  <a:lnTo>
                    <a:pt x="957" y="426"/>
                  </a:lnTo>
                  <a:lnTo>
                    <a:pt x="957" y="422"/>
                  </a:lnTo>
                  <a:lnTo>
                    <a:pt x="953" y="422"/>
                  </a:lnTo>
                  <a:lnTo>
                    <a:pt x="953" y="421"/>
                  </a:lnTo>
                  <a:lnTo>
                    <a:pt x="950" y="421"/>
                  </a:lnTo>
                  <a:lnTo>
                    <a:pt x="950" y="419"/>
                  </a:lnTo>
                  <a:lnTo>
                    <a:pt x="947" y="419"/>
                  </a:lnTo>
                  <a:lnTo>
                    <a:pt x="947" y="418"/>
                  </a:lnTo>
                  <a:lnTo>
                    <a:pt x="943" y="418"/>
                  </a:lnTo>
                  <a:lnTo>
                    <a:pt x="943" y="416"/>
                  </a:lnTo>
                  <a:lnTo>
                    <a:pt x="940" y="416"/>
                  </a:lnTo>
                  <a:lnTo>
                    <a:pt x="940" y="413"/>
                  </a:lnTo>
                  <a:lnTo>
                    <a:pt x="935" y="413"/>
                  </a:lnTo>
                  <a:lnTo>
                    <a:pt x="935" y="411"/>
                  </a:lnTo>
                  <a:lnTo>
                    <a:pt x="934" y="411"/>
                  </a:lnTo>
                  <a:lnTo>
                    <a:pt x="934" y="410"/>
                  </a:lnTo>
                  <a:lnTo>
                    <a:pt x="928" y="410"/>
                  </a:lnTo>
                  <a:lnTo>
                    <a:pt x="928" y="408"/>
                  </a:lnTo>
                  <a:lnTo>
                    <a:pt x="925" y="408"/>
                  </a:lnTo>
                  <a:lnTo>
                    <a:pt x="925" y="405"/>
                  </a:lnTo>
                  <a:lnTo>
                    <a:pt x="923" y="405"/>
                  </a:lnTo>
                  <a:lnTo>
                    <a:pt x="923" y="404"/>
                  </a:lnTo>
                  <a:lnTo>
                    <a:pt x="919" y="404"/>
                  </a:lnTo>
                  <a:lnTo>
                    <a:pt x="919" y="402"/>
                  </a:lnTo>
                  <a:lnTo>
                    <a:pt x="916" y="402"/>
                  </a:lnTo>
                  <a:lnTo>
                    <a:pt x="916" y="400"/>
                  </a:lnTo>
                  <a:lnTo>
                    <a:pt x="911" y="400"/>
                  </a:lnTo>
                  <a:lnTo>
                    <a:pt x="911" y="398"/>
                  </a:lnTo>
                  <a:lnTo>
                    <a:pt x="909" y="398"/>
                  </a:lnTo>
                  <a:lnTo>
                    <a:pt x="909" y="396"/>
                  </a:lnTo>
                  <a:lnTo>
                    <a:pt x="905" y="396"/>
                  </a:lnTo>
                  <a:lnTo>
                    <a:pt x="905" y="394"/>
                  </a:lnTo>
                  <a:lnTo>
                    <a:pt x="902" y="394"/>
                  </a:lnTo>
                  <a:lnTo>
                    <a:pt x="902" y="393"/>
                  </a:lnTo>
                  <a:lnTo>
                    <a:pt x="899" y="393"/>
                  </a:lnTo>
                  <a:lnTo>
                    <a:pt x="899" y="390"/>
                  </a:lnTo>
                  <a:lnTo>
                    <a:pt x="895" y="390"/>
                  </a:lnTo>
                  <a:lnTo>
                    <a:pt x="895" y="388"/>
                  </a:lnTo>
                  <a:lnTo>
                    <a:pt x="892" y="388"/>
                  </a:lnTo>
                  <a:lnTo>
                    <a:pt x="892" y="386"/>
                  </a:lnTo>
                  <a:lnTo>
                    <a:pt x="887" y="386"/>
                  </a:lnTo>
                  <a:lnTo>
                    <a:pt x="887" y="385"/>
                  </a:lnTo>
                  <a:lnTo>
                    <a:pt x="884" y="385"/>
                  </a:lnTo>
                  <a:lnTo>
                    <a:pt x="884" y="382"/>
                  </a:lnTo>
                  <a:lnTo>
                    <a:pt x="880" y="382"/>
                  </a:lnTo>
                  <a:lnTo>
                    <a:pt x="880" y="380"/>
                  </a:lnTo>
                  <a:lnTo>
                    <a:pt x="877" y="380"/>
                  </a:lnTo>
                  <a:lnTo>
                    <a:pt x="877" y="379"/>
                  </a:lnTo>
                  <a:lnTo>
                    <a:pt x="874" y="379"/>
                  </a:lnTo>
                  <a:lnTo>
                    <a:pt x="874" y="377"/>
                  </a:lnTo>
                  <a:lnTo>
                    <a:pt x="870" y="377"/>
                  </a:lnTo>
                  <a:lnTo>
                    <a:pt x="870" y="374"/>
                  </a:lnTo>
                  <a:lnTo>
                    <a:pt x="867" y="374"/>
                  </a:lnTo>
                  <a:lnTo>
                    <a:pt x="867" y="373"/>
                  </a:lnTo>
                  <a:lnTo>
                    <a:pt x="863" y="373"/>
                  </a:lnTo>
                  <a:lnTo>
                    <a:pt x="863" y="371"/>
                  </a:lnTo>
                  <a:lnTo>
                    <a:pt x="860" y="371"/>
                  </a:lnTo>
                  <a:lnTo>
                    <a:pt x="860" y="369"/>
                  </a:lnTo>
                  <a:lnTo>
                    <a:pt x="856" y="369"/>
                  </a:lnTo>
                  <a:lnTo>
                    <a:pt x="856" y="368"/>
                  </a:lnTo>
                  <a:lnTo>
                    <a:pt x="852" y="368"/>
                  </a:lnTo>
                  <a:lnTo>
                    <a:pt x="852" y="365"/>
                  </a:lnTo>
                  <a:lnTo>
                    <a:pt x="848" y="365"/>
                  </a:lnTo>
                  <a:lnTo>
                    <a:pt x="848" y="363"/>
                  </a:lnTo>
                  <a:lnTo>
                    <a:pt x="845" y="363"/>
                  </a:lnTo>
                  <a:lnTo>
                    <a:pt x="845" y="361"/>
                  </a:lnTo>
                  <a:lnTo>
                    <a:pt x="842" y="361"/>
                  </a:lnTo>
                  <a:lnTo>
                    <a:pt x="842" y="360"/>
                  </a:lnTo>
                  <a:lnTo>
                    <a:pt x="838" y="360"/>
                  </a:lnTo>
                  <a:lnTo>
                    <a:pt x="838" y="357"/>
                  </a:lnTo>
                  <a:lnTo>
                    <a:pt x="835" y="357"/>
                  </a:lnTo>
                  <a:lnTo>
                    <a:pt x="835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28" y="354"/>
                  </a:lnTo>
                  <a:lnTo>
                    <a:pt x="828" y="352"/>
                  </a:lnTo>
                  <a:lnTo>
                    <a:pt x="824" y="352"/>
                  </a:lnTo>
                  <a:lnTo>
                    <a:pt x="824" y="349"/>
                  </a:lnTo>
                  <a:lnTo>
                    <a:pt x="820" y="349"/>
                  </a:lnTo>
                  <a:lnTo>
                    <a:pt x="820" y="348"/>
                  </a:lnTo>
                  <a:lnTo>
                    <a:pt x="816" y="348"/>
                  </a:lnTo>
                  <a:lnTo>
                    <a:pt x="816" y="346"/>
                  </a:lnTo>
                  <a:lnTo>
                    <a:pt x="813" y="346"/>
                  </a:lnTo>
                  <a:lnTo>
                    <a:pt x="813" y="345"/>
                  </a:lnTo>
                  <a:lnTo>
                    <a:pt x="810" y="345"/>
                  </a:lnTo>
                  <a:lnTo>
                    <a:pt x="810" y="342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03" y="340"/>
                  </a:lnTo>
                  <a:lnTo>
                    <a:pt x="803" y="338"/>
                  </a:lnTo>
                  <a:lnTo>
                    <a:pt x="799" y="338"/>
                  </a:lnTo>
                  <a:lnTo>
                    <a:pt x="799" y="337"/>
                  </a:lnTo>
                  <a:lnTo>
                    <a:pt x="796" y="337"/>
                  </a:lnTo>
                  <a:lnTo>
                    <a:pt x="796" y="334"/>
                  </a:lnTo>
                  <a:lnTo>
                    <a:pt x="792" y="334"/>
                  </a:lnTo>
                  <a:lnTo>
                    <a:pt x="792" y="332"/>
                  </a:lnTo>
                  <a:lnTo>
                    <a:pt x="788" y="332"/>
                  </a:lnTo>
                  <a:lnTo>
                    <a:pt x="788" y="330"/>
                  </a:lnTo>
                  <a:lnTo>
                    <a:pt x="786" y="330"/>
                  </a:lnTo>
                  <a:lnTo>
                    <a:pt x="786" y="329"/>
                  </a:lnTo>
                  <a:lnTo>
                    <a:pt x="781" y="329"/>
                  </a:lnTo>
                  <a:lnTo>
                    <a:pt x="781" y="326"/>
                  </a:lnTo>
                  <a:lnTo>
                    <a:pt x="778" y="326"/>
                  </a:lnTo>
                  <a:lnTo>
                    <a:pt x="778" y="324"/>
                  </a:lnTo>
                  <a:lnTo>
                    <a:pt x="774" y="324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67" y="321"/>
                  </a:lnTo>
                  <a:lnTo>
                    <a:pt x="767" y="319"/>
                  </a:lnTo>
                  <a:lnTo>
                    <a:pt x="764" y="319"/>
                  </a:lnTo>
                  <a:lnTo>
                    <a:pt x="764" y="317"/>
                  </a:lnTo>
                  <a:lnTo>
                    <a:pt x="761" y="317"/>
                  </a:lnTo>
                  <a:lnTo>
                    <a:pt x="761" y="315"/>
                  </a:lnTo>
                  <a:lnTo>
                    <a:pt x="756" y="315"/>
                  </a:lnTo>
                  <a:lnTo>
                    <a:pt x="756" y="313"/>
                  </a:lnTo>
                  <a:lnTo>
                    <a:pt x="753" y="313"/>
                  </a:lnTo>
                  <a:lnTo>
                    <a:pt x="753" y="312"/>
                  </a:lnTo>
                  <a:lnTo>
                    <a:pt x="750" y="312"/>
                  </a:lnTo>
                  <a:lnTo>
                    <a:pt x="750" y="309"/>
                  </a:lnTo>
                  <a:lnTo>
                    <a:pt x="746" y="309"/>
                  </a:lnTo>
                  <a:lnTo>
                    <a:pt x="746" y="307"/>
                  </a:lnTo>
                  <a:lnTo>
                    <a:pt x="742" y="307"/>
                  </a:lnTo>
                  <a:lnTo>
                    <a:pt x="742" y="305"/>
                  </a:lnTo>
                  <a:lnTo>
                    <a:pt x="739" y="305"/>
                  </a:lnTo>
                  <a:lnTo>
                    <a:pt x="739" y="304"/>
                  </a:lnTo>
                  <a:lnTo>
                    <a:pt x="735" y="304"/>
                  </a:lnTo>
                  <a:lnTo>
                    <a:pt x="735" y="301"/>
                  </a:lnTo>
                  <a:lnTo>
                    <a:pt x="732" y="301"/>
                  </a:lnTo>
                  <a:lnTo>
                    <a:pt x="732" y="299"/>
                  </a:lnTo>
                  <a:lnTo>
                    <a:pt x="729" y="299"/>
                  </a:lnTo>
                  <a:lnTo>
                    <a:pt x="729" y="298"/>
                  </a:lnTo>
                  <a:lnTo>
                    <a:pt x="724" y="298"/>
                  </a:lnTo>
                  <a:lnTo>
                    <a:pt x="724" y="296"/>
                  </a:lnTo>
                  <a:lnTo>
                    <a:pt x="721" y="296"/>
                  </a:lnTo>
                  <a:lnTo>
                    <a:pt x="721" y="293"/>
                  </a:lnTo>
                  <a:lnTo>
                    <a:pt x="718" y="293"/>
                  </a:lnTo>
                  <a:lnTo>
                    <a:pt x="718" y="292"/>
                  </a:lnTo>
                  <a:lnTo>
                    <a:pt x="714" y="292"/>
                  </a:lnTo>
                  <a:lnTo>
                    <a:pt x="714" y="290"/>
                  </a:lnTo>
                  <a:lnTo>
                    <a:pt x="710" y="290"/>
                  </a:lnTo>
                  <a:lnTo>
                    <a:pt x="710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4" y="287"/>
                  </a:lnTo>
                  <a:lnTo>
                    <a:pt x="704" y="284"/>
                  </a:lnTo>
                  <a:lnTo>
                    <a:pt x="698" y="284"/>
                  </a:lnTo>
                  <a:lnTo>
                    <a:pt x="698" y="282"/>
                  </a:lnTo>
                  <a:lnTo>
                    <a:pt x="697" y="282"/>
                  </a:lnTo>
                  <a:lnTo>
                    <a:pt x="697" y="281"/>
                  </a:lnTo>
                  <a:lnTo>
                    <a:pt x="693" y="281"/>
                  </a:lnTo>
                  <a:lnTo>
                    <a:pt x="693" y="279"/>
                  </a:lnTo>
                  <a:lnTo>
                    <a:pt x="689" y="279"/>
                  </a:lnTo>
                  <a:lnTo>
                    <a:pt x="689" y="276"/>
                  </a:lnTo>
                  <a:lnTo>
                    <a:pt x="685" y="276"/>
                  </a:lnTo>
                  <a:lnTo>
                    <a:pt x="685" y="275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78" y="272"/>
                  </a:lnTo>
                  <a:lnTo>
                    <a:pt x="678" y="271"/>
                  </a:lnTo>
                  <a:lnTo>
                    <a:pt x="675" y="271"/>
                  </a:lnTo>
                  <a:lnTo>
                    <a:pt x="675" y="268"/>
                  </a:lnTo>
                  <a:lnTo>
                    <a:pt x="672" y="268"/>
                  </a:lnTo>
                  <a:lnTo>
                    <a:pt x="672" y="267"/>
                  </a:lnTo>
                  <a:lnTo>
                    <a:pt x="666" y="267"/>
                  </a:lnTo>
                  <a:lnTo>
                    <a:pt x="666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61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2" y="259"/>
                  </a:lnTo>
                  <a:lnTo>
                    <a:pt x="652" y="257"/>
                  </a:lnTo>
                  <a:lnTo>
                    <a:pt x="649" y="257"/>
                  </a:lnTo>
                  <a:lnTo>
                    <a:pt x="649" y="256"/>
                  </a:lnTo>
                  <a:lnTo>
                    <a:pt x="645" y="256"/>
                  </a:lnTo>
                  <a:lnTo>
                    <a:pt x="645" y="253"/>
                  </a:lnTo>
                  <a:lnTo>
                    <a:pt x="642" y="253"/>
                  </a:lnTo>
                  <a:lnTo>
                    <a:pt x="642" y="251"/>
                  </a:lnTo>
                  <a:lnTo>
                    <a:pt x="637" y="251"/>
                  </a:lnTo>
                  <a:lnTo>
                    <a:pt x="637" y="249"/>
                  </a:lnTo>
                  <a:lnTo>
                    <a:pt x="635" y="249"/>
                  </a:lnTo>
                  <a:lnTo>
                    <a:pt x="635" y="248"/>
                  </a:lnTo>
                  <a:lnTo>
                    <a:pt x="632" y="248"/>
                  </a:lnTo>
                  <a:lnTo>
                    <a:pt x="632" y="245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4" y="243"/>
                  </a:lnTo>
                  <a:lnTo>
                    <a:pt x="624" y="242"/>
                  </a:lnTo>
                  <a:lnTo>
                    <a:pt x="620" y="242"/>
                  </a:lnTo>
                  <a:lnTo>
                    <a:pt x="620" y="240"/>
                  </a:lnTo>
                  <a:lnTo>
                    <a:pt x="617" y="240"/>
                  </a:lnTo>
                  <a:lnTo>
                    <a:pt x="617" y="237"/>
                  </a:lnTo>
                  <a:lnTo>
                    <a:pt x="613" y="237"/>
                  </a:lnTo>
                  <a:lnTo>
                    <a:pt x="613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05" y="234"/>
                  </a:lnTo>
                  <a:lnTo>
                    <a:pt x="605" y="232"/>
                  </a:lnTo>
                  <a:lnTo>
                    <a:pt x="601" y="232"/>
                  </a:lnTo>
                  <a:lnTo>
                    <a:pt x="601" y="231"/>
                  </a:lnTo>
                  <a:lnTo>
                    <a:pt x="597" y="231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6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86" y="224"/>
                  </a:lnTo>
                  <a:lnTo>
                    <a:pt x="586" y="223"/>
                  </a:lnTo>
                  <a:lnTo>
                    <a:pt x="583" y="223"/>
                  </a:lnTo>
                  <a:lnTo>
                    <a:pt x="583" y="220"/>
                  </a:lnTo>
                  <a:lnTo>
                    <a:pt x="579" y="220"/>
                  </a:lnTo>
                  <a:lnTo>
                    <a:pt x="579" y="218"/>
                  </a:lnTo>
                  <a:lnTo>
                    <a:pt x="576" y="218"/>
                  </a:lnTo>
                  <a:lnTo>
                    <a:pt x="576" y="217"/>
                  </a:lnTo>
                  <a:lnTo>
                    <a:pt x="572" y="217"/>
                  </a:lnTo>
                  <a:lnTo>
                    <a:pt x="572" y="215"/>
                  </a:lnTo>
                  <a:lnTo>
                    <a:pt x="568" y="215"/>
                  </a:lnTo>
                  <a:lnTo>
                    <a:pt x="568" y="212"/>
                  </a:lnTo>
                  <a:lnTo>
                    <a:pt x="565" y="212"/>
                  </a:lnTo>
                  <a:lnTo>
                    <a:pt x="565" y="211"/>
                  </a:lnTo>
                  <a:lnTo>
                    <a:pt x="562" y="211"/>
                  </a:lnTo>
                  <a:lnTo>
                    <a:pt x="562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53" y="208"/>
                  </a:lnTo>
                  <a:lnTo>
                    <a:pt x="553" y="206"/>
                  </a:lnTo>
                  <a:lnTo>
                    <a:pt x="549" y="206"/>
                  </a:lnTo>
                  <a:lnTo>
                    <a:pt x="549" y="203"/>
                  </a:lnTo>
                  <a:lnTo>
                    <a:pt x="546" y="203"/>
                  </a:lnTo>
                  <a:lnTo>
                    <a:pt x="546" y="201"/>
                  </a:lnTo>
                  <a:lnTo>
                    <a:pt x="543" y="201"/>
                  </a:lnTo>
                  <a:lnTo>
                    <a:pt x="543" y="200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5" y="198"/>
                  </a:lnTo>
                  <a:lnTo>
                    <a:pt x="535" y="195"/>
                  </a:lnTo>
                  <a:lnTo>
                    <a:pt x="531" y="195"/>
                  </a:lnTo>
                  <a:lnTo>
                    <a:pt x="531" y="194"/>
                  </a:lnTo>
                  <a:lnTo>
                    <a:pt x="527" y="194"/>
                  </a:lnTo>
                  <a:lnTo>
                    <a:pt x="527" y="192"/>
                  </a:lnTo>
                  <a:lnTo>
                    <a:pt x="522" y="192"/>
                  </a:lnTo>
                  <a:lnTo>
                    <a:pt x="522" y="190"/>
                  </a:lnTo>
                  <a:lnTo>
                    <a:pt x="519" y="190"/>
                  </a:lnTo>
                  <a:lnTo>
                    <a:pt x="519" y="187"/>
                  </a:lnTo>
                  <a:lnTo>
                    <a:pt x="516" y="187"/>
                  </a:lnTo>
                  <a:lnTo>
                    <a:pt x="516" y="186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5" y="183"/>
                  </a:lnTo>
                  <a:lnTo>
                    <a:pt x="505" y="180"/>
                  </a:lnTo>
                  <a:lnTo>
                    <a:pt x="502" y="180"/>
                  </a:lnTo>
                  <a:lnTo>
                    <a:pt x="502" y="178"/>
                  </a:lnTo>
                  <a:lnTo>
                    <a:pt x="496" y="178"/>
                  </a:lnTo>
                  <a:lnTo>
                    <a:pt x="496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89" y="175"/>
                  </a:lnTo>
                  <a:lnTo>
                    <a:pt x="489" y="172"/>
                  </a:lnTo>
                  <a:lnTo>
                    <a:pt x="484" y="172"/>
                  </a:lnTo>
                  <a:lnTo>
                    <a:pt x="484" y="170"/>
                  </a:lnTo>
                  <a:lnTo>
                    <a:pt x="482" y="170"/>
                  </a:lnTo>
                  <a:lnTo>
                    <a:pt x="482" y="168"/>
                  </a:lnTo>
                  <a:lnTo>
                    <a:pt x="476" y="168"/>
                  </a:lnTo>
                  <a:lnTo>
                    <a:pt x="476" y="167"/>
                  </a:lnTo>
                  <a:lnTo>
                    <a:pt x="473" y="167"/>
                  </a:lnTo>
                  <a:lnTo>
                    <a:pt x="473" y="164"/>
                  </a:lnTo>
                  <a:lnTo>
                    <a:pt x="470" y="164"/>
                  </a:lnTo>
                  <a:lnTo>
                    <a:pt x="470" y="162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0" y="161"/>
                  </a:lnTo>
                  <a:lnTo>
                    <a:pt x="460" y="159"/>
                  </a:lnTo>
                  <a:lnTo>
                    <a:pt x="457" y="159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54" y="155"/>
                  </a:lnTo>
                  <a:lnTo>
                    <a:pt x="450" y="155"/>
                  </a:lnTo>
                  <a:lnTo>
                    <a:pt x="450" y="153"/>
                  </a:lnTo>
                  <a:lnTo>
                    <a:pt x="445" y="153"/>
                  </a:lnTo>
                  <a:lnTo>
                    <a:pt x="445" y="151"/>
                  </a:lnTo>
                  <a:lnTo>
                    <a:pt x="441" y="151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8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1" y="145"/>
                  </a:lnTo>
                  <a:lnTo>
                    <a:pt x="431" y="143"/>
                  </a:lnTo>
                  <a:lnTo>
                    <a:pt x="425" y="143"/>
                  </a:lnTo>
                  <a:lnTo>
                    <a:pt x="425" y="142"/>
                  </a:lnTo>
                  <a:lnTo>
                    <a:pt x="422" y="142"/>
                  </a:lnTo>
                  <a:lnTo>
                    <a:pt x="422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09" y="136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1"/>
                  </a:lnTo>
                  <a:lnTo>
                    <a:pt x="400" y="131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28"/>
                  </a:lnTo>
                  <a:lnTo>
                    <a:pt x="392" y="128"/>
                  </a:lnTo>
                  <a:lnTo>
                    <a:pt x="392" y="127"/>
                  </a:lnTo>
                  <a:lnTo>
                    <a:pt x="389" y="127"/>
                  </a:lnTo>
                  <a:lnTo>
                    <a:pt x="389" y="124"/>
                  </a:lnTo>
                  <a:lnTo>
                    <a:pt x="384" y="124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9" y="120"/>
                  </a:lnTo>
                  <a:lnTo>
                    <a:pt x="376" y="120"/>
                  </a:lnTo>
                  <a:lnTo>
                    <a:pt x="376" y="119"/>
                  </a:lnTo>
                  <a:lnTo>
                    <a:pt x="370" y="119"/>
                  </a:lnTo>
                  <a:lnTo>
                    <a:pt x="370" y="117"/>
                  </a:lnTo>
                  <a:lnTo>
                    <a:pt x="367" y="117"/>
                  </a:lnTo>
                  <a:lnTo>
                    <a:pt x="367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58" y="113"/>
                  </a:lnTo>
                  <a:lnTo>
                    <a:pt x="358" y="111"/>
                  </a:lnTo>
                  <a:lnTo>
                    <a:pt x="354" y="111"/>
                  </a:lnTo>
                  <a:lnTo>
                    <a:pt x="354" y="109"/>
                  </a:lnTo>
                  <a:lnTo>
                    <a:pt x="349" y="109"/>
                  </a:lnTo>
                  <a:lnTo>
                    <a:pt x="349" y="106"/>
                  </a:lnTo>
                  <a:lnTo>
                    <a:pt x="344" y="106"/>
                  </a:lnTo>
                  <a:lnTo>
                    <a:pt x="344" y="105"/>
                  </a:lnTo>
                  <a:lnTo>
                    <a:pt x="341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335" y="102"/>
                  </a:lnTo>
                  <a:lnTo>
                    <a:pt x="332" y="102"/>
                  </a:lnTo>
                  <a:lnTo>
                    <a:pt x="332" y="99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0" y="97"/>
                  </a:lnTo>
                  <a:lnTo>
                    <a:pt x="320" y="95"/>
                  </a:lnTo>
                  <a:lnTo>
                    <a:pt x="317" y="95"/>
                  </a:lnTo>
                  <a:lnTo>
                    <a:pt x="317" y="94"/>
                  </a:lnTo>
                  <a:lnTo>
                    <a:pt x="312" y="94"/>
                  </a:lnTo>
                  <a:lnTo>
                    <a:pt x="312" y="91"/>
                  </a:lnTo>
                  <a:lnTo>
                    <a:pt x="309" y="91"/>
                  </a:lnTo>
                  <a:lnTo>
                    <a:pt x="309" y="89"/>
                  </a:lnTo>
                  <a:lnTo>
                    <a:pt x="303" y="89"/>
                  </a:lnTo>
                  <a:lnTo>
                    <a:pt x="303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4" y="81"/>
                  </a:lnTo>
                  <a:lnTo>
                    <a:pt x="284" y="80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3" y="78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8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56" y="72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48" y="69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4"/>
                  </a:lnTo>
                  <a:lnTo>
                    <a:pt x="238" y="64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14" y="57"/>
                  </a:lnTo>
                  <a:lnTo>
                    <a:pt x="214" y="55"/>
                  </a:lnTo>
                  <a:lnTo>
                    <a:pt x="209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195" y="50"/>
                  </a:lnTo>
                  <a:lnTo>
                    <a:pt x="195" y="49"/>
                  </a:lnTo>
                  <a:lnTo>
                    <a:pt x="190" y="49"/>
                  </a:lnTo>
                  <a:lnTo>
                    <a:pt x="190" y="47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65" y="41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59" y="38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203"/>
                  </a:lnTo>
                  <a:lnTo>
                    <a:pt x="22" y="20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82"/>
                  </a:lnTo>
                  <a:lnTo>
                    <a:pt x="18" y="282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4" y="668"/>
                  </a:lnTo>
                  <a:lnTo>
                    <a:pt x="12" y="668"/>
                  </a:lnTo>
                  <a:lnTo>
                    <a:pt x="12" y="843"/>
                  </a:lnTo>
                  <a:lnTo>
                    <a:pt x="10" y="843"/>
                  </a:lnTo>
                  <a:lnTo>
                    <a:pt x="10" y="950"/>
                  </a:lnTo>
                  <a:lnTo>
                    <a:pt x="0" y="950"/>
                  </a:lnTo>
                  <a:lnTo>
                    <a:pt x="0" y="833"/>
                  </a:lnTo>
                  <a:lnTo>
                    <a:pt x="2" y="833"/>
                  </a:lnTo>
                  <a:lnTo>
                    <a:pt x="2" y="657"/>
                  </a:lnTo>
                  <a:lnTo>
                    <a:pt x="4" y="657"/>
                  </a:lnTo>
                  <a:lnTo>
                    <a:pt x="4" y="501"/>
                  </a:lnTo>
                  <a:lnTo>
                    <a:pt x="5" y="501"/>
                  </a:lnTo>
                  <a:lnTo>
                    <a:pt x="5" y="364"/>
                  </a:lnTo>
                  <a:lnTo>
                    <a:pt x="8" y="364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53"/>
            <p:cNvSpPr>
              <a:spLocks/>
            </p:cNvSpPr>
            <p:nvPr/>
          </p:nvSpPr>
          <p:spPr bwMode="auto">
            <a:xfrm>
              <a:off x="2651125" y="3076575"/>
              <a:ext cx="9525" cy="82550"/>
            </a:xfrm>
            <a:custGeom>
              <a:avLst/>
              <a:gdLst>
                <a:gd name="T0" fmla="*/ 2 w 6"/>
                <a:gd name="T1" fmla="*/ 0 h 52"/>
                <a:gd name="T2" fmla="*/ 6 w 6"/>
                <a:gd name="T3" fmla="*/ 0 h 52"/>
                <a:gd name="T4" fmla="*/ 6 w 6"/>
                <a:gd name="T5" fmla="*/ 1 h 52"/>
                <a:gd name="T6" fmla="*/ 2 w 6"/>
                <a:gd name="T7" fmla="*/ 52 h 52"/>
                <a:gd name="T8" fmla="*/ 0 w 6"/>
                <a:gd name="T9" fmla="*/ 52 h 52"/>
                <a:gd name="T10" fmla="*/ 0 w 6"/>
                <a:gd name="T11" fmla="*/ 51 h 52"/>
                <a:gd name="T12" fmla="*/ 2 w 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2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54"/>
            <p:cNvSpPr>
              <a:spLocks/>
            </p:cNvSpPr>
            <p:nvPr/>
          </p:nvSpPr>
          <p:spPr bwMode="auto">
            <a:xfrm>
              <a:off x="2657475" y="2994025"/>
              <a:ext cx="6350" cy="26988"/>
            </a:xfrm>
            <a:custGeom>
              <a:avLst/>
              <a:gdLst>
                <a:gd name="T0" fmla="*/ 2 w 4"/>
                <a:gd name="T1" fmla="*/ 0 h 17"/>
                <a:gd name="T2" fmla="*/ 4 w 4"/>
                <a:gd name="T3" fmla="*/ 0 h 17"/>
                <a:gd name="T4" fmla="*/ 4 w 4"/>
                <a:gd name="T5" fmla="*/ 1 h 17"/>
                <a:gd name="T6" fmla="*/ 2 w 4"/>
                <a:gd name="T7" fmla="*/ 17 h 17"/>
                <a:gd name="T8" fmla="*/ 0 w 4"/>
                <a:gd name="T9" fmla="*/ 17 h 17"/>
                <a:gd name="T10" fmla="*/ 0 w 4"/>
                <a:gd name="T11" fmla="*/ 15 h 17"/>
                <a:gd name="T12" fmla="*/ 2 w 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55"/>
            <p:cNvSpPr>
              <a:spLocks/>
            </p:cNvSpPr>
            <p:nvPr/>
          </p:nvSpPr>
          <p:spPr bwMode="auto">
            <a:xfrm>
              <a:off x="2660650" y="2803525"/>
              <a:ext cx="9525" cy="134938"/>
            </a:xfrm>
            <a:custGeom>
              <a:avLst/>
              <a:gdLst>
                <a:gd name="T0" fmla="*/ 4 w 6"/>
                <a:gd name="T1" fmla="*/ 0 h 85"/>
                <a:gd name="T2" fmla="*/ 6 w 6"/>
                <a:gd name="T3" fmla="*/ 0 h 85"/>
                <a:gd name="T4" fmla="*/ 6 w 6"/>
                <a:gd name="T5" fmla="*/ 4 h 85"/>
                <a:gd name="T6" fmla="*/ 3 w 6"/>
                <a:gd name="T7" fmla="*/ 85 h 85"/>
                <a:gd name="T8" fmla="*/ 0 w 6"/>
                <a:gd name="T9" fmla="*/ 85 h 85"/>
                <a:gd name="T10" fmla="*/ 0 w 6"/>
                <a:gd name="T11" fmla="*/ 82 h 85"/>
                <a:gd name="T12" fmla="*/ 4 w 6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5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56"/>
            <p:cNvSpPr>
              <a:spLocks/>
            </p:cNvSpPr>
            <p:nvPr/>
          </p:nvSpPr>
          <p:spPr bwMode="auto">
            <a:xfrm>
              <a:off x="2670175" y="2792413"/>
              <a:ext cx="6350" cy="30163"/>
            </a:xfrm>
            <a:custGeom>
              <a:avLst/>
              <a:gdLst>
                <a:gd name="T0" fmla="*/ 0 w 4"/>
                <a:gd name="T1" fmla="*/ 0 h 19"/>
                <a:gd name="T2" fmla="*/ 4 w 4"/>
                <a:gd name="T3" fmla="*/ 0 h 19"/>
                <a:gd name="T4" fmla="*/ 4 w 4"/>
                <a:gd name="T5" fmla="*/ 16 h 19"/>
                <a:gd name="T6" fmla="*/ 4 w 4"/>
                <a:gd name="T7" fmla="*/ 19 h 19"/>
                <a:gd name="T8" fmla="*/ 2 w 4"/>
                <a:gd name="T9" fmla="*/ 19 h 19"/>
                <a:gd name="T10" fmla="*/ 0 w 4"/>
                <a:gd name="T11" fmla="*/ 4 h 19"/>
                <a:gd name="T12" fmla="*/ 0 w 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0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57"/>
            <p:cNvSpPr>
              <a:spLocks/>
            </p:cNvSpPr>
            <p:nvPr/>
          </p:nvSpPr>
          <p:spPr bwMode="auto">
            <a:xfrm>
              <a:off x="2676525" y="2874963"/>
              <a:ext cx="15875" cy="134938"/>
            </a:xfrm>
            <a:custGeom>
              <a:avLst/>
              <a:gdLst>
                <a:gd name="T0" fmla="*/ 0 w 10"/>
                <a:gd name="T1" fmla="*/ 0 h 85"/>
                <a:gd name="T2" fmla="*/ 3 w 10"/>
                <a:gd name="T3" fmla="*/ 0 h 85"/>
                <a:gd name="T4" fmla="*/ 10 w 10"/>
                <a:gd name="T5" fmla="*/ 82 h 85"/>
                <a:gd name="T6" fmla="*/ 10 w 10"/>
                <a:gd name="T7" fmla="*/ 85 h 85"/>
                <a:gd name="T8" fmla="*/ 8 w 10"/>
                <a:gd name="T9" fmla="*/ 85 h 85"/>
                <a:gd name="T10" fmla="*/ 0 w 10"/>
                <a:gd name="T11" fmla="*/ 2 h 85"/>
                <a:gd name="T12" fmla="*/ 0 w 1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0" y="0"/>
                  </a:moveTo>
                  <a:lnTo>
                    <a:pt x="3" y="0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58"/>
            <p:cNvSpPr>
              <a:spLocks/>
            </p:cNvSpPr>
            <p:nvPr/>
          </p:nvSpPr>
          <p:spPr bwMode="auto">
            <a:xfrm>
              <a:off x="2692400" y="3067050"/>
              <a:ext cx="7938" cy="30163"/>
            </a:xfrm>
            <a:custGeom>
              <a:avLst/>
              <a:gdLst>
                <a:gd name="T0" fmla="*/ 0 w 5"/>
                <a:gd name="T1" fmla="*/ 0 h 19"/>
                <a:gd name="T2" fmla="*/ 4 w 5"/>
                <a:gd name="T3" fmla="*/ 0 h 19"/>
                <a:gd name="T4" fmla="*/ 5 w 5"/>
                <a:gd name="T5" fmla="*/ 16 h 19"/>
                <a:gd name="T6" fmla="*/ 5 w 5"/>
                <a:gd name="T7" fmla="*/ 19 h 19"/>
                <a:gd name="T8" fmla="*/ 1 w 5"/>
                <a:gd name="T9" fmla="*/ 19 h 19"/>
                <a:gd name="T10" fmla="*/ 0 w 5"/>
                <a:gd name="T11" fmla="*/ 2 h 19"/>
                <a:gd name="T12" fmla="*/ 0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4" y="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59"/>
            <p:cNvSpPr>
              <a:spLocks/>
            </p:cNvSpPr>
            <p:nvPr/>
          </p:nvSpPr>
          <p:spPr bwMode="auto">
            <a:xfrm>
              <a:off x="2732088" y="3000375"/>
              <a:ext cx="134938" cy="92075"/>
            </a:xfrm>
            <a:custGeom>
              <a:avLst/>
              <a:gdLst>
                <a:gd name="T0" fmla="*/ 81 w 85"/>
                <a:gd name="T1" fmla="*/ 0 h 58"/>
                <a:gd name="T2" fmla="*/ 85 w 85"/>
                <a:gd name="T3" fmla="*/ 0 h 58"/>
                <a:gd name="T4" fmla="*/ 85 w 85"/>
                <a:gd name="T5" fmla="*/ 2 h 58"/>
                <a:gd name="T6" fmla="*/ 3 w 85"/>
                <a:gd name="T7" fmla="*/ 58 h 58"/>
                <a:gd name="T8" fmla="*/ 0 w 85"/>
                <a:gd name="T9" fmla="*/ 58 h 58"/>
                <a:gd name="T10" fmla="*/ 0 w 85"/>
                <a:gd name="T11" fmla="*/ 54 h 58"/>
                <a:gd name="T12" fmla="*/ 81 w 8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8">
                  <a:moveTo>
                    <a:pt x="81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60"/>
            <p:cNvSpPr>
              <a:spLocks/>
            </p:cNvSpPr>
            <p:nvPr/>
          </p:nvSpPr>
          <p:spPr bwMode="auto">
            <a:xfrm>
              <a:off x="2924175" y="2971800"/>
              <a:ext cx="11113" cy="9525"/>
            </a:xfrm>
            <a:custGeom>
              <a:avLst/>
              <a:gdLst>
                <a:gd name="T0" fmla="*/ 5 w 7"/>
                <a:gd name="T1" fmla="*/ 0 h 6"/>
                <a:gd name="T2" fmla="*/ 7 w 7"/>
                <a:gd name="T3" fmla="*/ 0 h 6"/>
                <a:gd name="T4" fmla="*/ 7 w 7"/>
                <a:gd name="T5" fmla="*/ 3 h 6"/>
                <a:gd name="T6" fmla="*/ 1 w 7"/>
                <a:gd name="T7" fmla="*/ 6 h 6"/>
                <a:gd name="T8" fmla="*/ 0 w 7"/>
                <a:gd name="T9" fmla="*/ 6 h 6"/>
                <a:gd name="T10" fmla="*/ 0 w 7"/>
                <a:gd name="T11" fmla="*/ 3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Line 61"/>
            <p:cNvSpPr>
              <a:spLocks noChangeShapeType="1"/>
            </p:cNvSpPr>
            <p:nvPr/>
          </p:nvSpPr>
          <p:spPr bwMode="auto">
            <a:xfrm>
              <a:off x="2933700" y="2955925"/>
              <a:ext cx="0" cy="206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62"/>
            <p:cNvSpPr>
              <a:spLocks/>
            </p:cNvSpPr>
            <p:nvPr/>
          </p:nvSpPr>
          <p:spPr bwMode="auto">
            <a:xfrm>
              <a:off x="2935288" y="2774950"/>
              <a:ext cx="9525" cy="130175"/>
            </a:xfrm>
            <a:custGeom>
              <a:avLst/>
              <a:gdLst>
                <a:gd name="T0" fmla="*/ 5 w 6"/>
                <a:gd name="T1" fmla="*/ 0 h 82"/>
                <a:gd name="T2" fmla="*/ 6 w 6"/>
                <a:gd name="T3" fmla="*/ 0 h 82"/>
                <a:gd name="T4" fmla="*/ 6 w 6"/>
                <a:gd name="T5" fmla="*/ 2 h 82"/>
                <a:gd name="T6" fmla="*/ 2 w 6"/>
                <a:gd name="T7" fmla="*/ 82 h 82"/>
                <a:gd name="T8" fmla="*/ 0 w 6"/>
                <a:gd name="T9" fmla="*/ 82 h 82"/>
                <a:gd name="T10" fmla="*/ 0 w 6"/>
                <a:gd name="T11" fmla="*/ 80 h 82"/>
                <a:gd name="T12" fmla="*/ 5 w 6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2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63"/>
            <p:cNvSpPr>
              <a:spLocks/>
            </p:cNvSpPr>
            <p:nvPr/>
          </p:nvSpPr>
          <p:spPr bwMode="auto">
            <a:xfrm>
              <a:off x="2943225" y="2689225"/>
              <a:ext cx="6350" cy="31750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3 w 4"/>
                <a:gd name="T7" fmla="*/ 20 h 20"/>
                <a:gd name="T8" fmla="*/ 0 w 4"/>
                <a:gd name="T9" fmla="*/ 20 h 20"/>
                <a:gd name="T10" fmla="*/ 0 w 4"/>
                <a:gd name="T11" fmla="*/ 18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64"/>
            <p:cNvSpPr>
              <a:spLocks/>
            </p:cNvSpPr>
            <p:nvPr/>
          </p:nvSpPr>
          <p:spPr bwMode="auto">
            <a:xfrm>
              <a:off x="2947988" y="2527300"/>
              <a:ext cx="7938" cy="107950"/>
            </a:xfrm>
            <a:custGeom>
              <a:avLst/>
              <a:gdLst>
                <a:gd name="T0" fmla="*/ 1 w 5"/>
                <a:gd name="T1" fmla="*/ 0 h 68"/>
                <a:gd name="T2" fmla="*/ 5 w 5"/>
                <a:gd name="T3" fmla="*/ 0 h 68"/>
                <a:gd name="T4" fmla="*/ 5 w 5"/>
                <a:gd name="T5" fmla="*/ 3 h 68"/>
                <a:gd name="T6" fmla="*/ 1 w 5"/>
                <a:gd name="T7" fmla="*/ 68 h 68"/>
                <a:gd name="T8" fmla="*/ 0 w 5"/>
                <a:gd name="T9" fmla="*/ 68 h 68"/>
                <a:gd name="T10" fmla="*/ 0 w 5"/>
                <a:gd name="T11" fmla="*/ 65 h 68"/>
                <a:gd name="T12" fmla="*/ 1 w 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65"/>
            <p:cNvSpPr>
              <a:spLocks/>
            </p:cNvSpPr>
            <p:nvPr/>
          </p:nvSpPr>
          <p:spPr bwMode="auto">
            <a:xfrm>
              <a:off x="2949575" y="2527300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4 w 6"/>
                <a:gd name="T3" fmla="*/ 0 h 18"/>
                <a:gd name="T4" fmla="*/ 6 w 6"/>
                <a:gd name="T5" fmla="*/ 15 h 18"/>
                <a:gd name="T6" fmla="*/ 6 w 6"/>
                <a:gd name="T7" fmla="*/ 18 h 18"/>
                <a:gd name="T8" fmla="*/ 2 w 6"/>
                <a:gd name="T9" fmla="*/ 18 h 18"/>
                <a:gd name="T10" fmla="*/ 0 w 6"/>
                <a:gd name="T11" fmla="*/ 3 h 18"/>
                <a:gd name="T12" fmla="*/ 0 w 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4" y="0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66"/>
            <p:cNvSpPr>
              <a:spLocks/>
            </p:cNvSpPr>
            <p:nvPr/>
          </p:nvSpPr>
          <p:spPr bwMode="auto">
            <a:xfrm>
              <a:off x="2955925" y="2609850"/>
              <a:ext cx="6350" cy="28575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0 h 18"/>
                <a:gd name="T4" fmla="*/ 4 w 4"/>
                <a:gd name="T5" fmla="*/ 16 h 18"/>
                <a:gd name="T6" fmla="*/ 4 w 4"/>
                <a:gd name="T7" fmla="*/ 18 h 18"/>
                <a:gd name="T8" fmla="*/ 2 w 4"/>
                <a:gd name="T9" fmla="*/ 18 h 18"/>
                <a:gd name="T10" fmla="*/ 0 w 4"/>
                <a:gd name="T11" fmla="*/ 2 h 18"/>
                <a:gd name="T12" fmla="*/ 0 w 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67"/>
            <p:cNvSpPr>
              <a:spLocks/>
            </p:cNvSpPr>
            <p:nvPr/>
          </p:nvSpPr>
          <p:spPr bwMode="auto">
            <a:xfrm>
              <a:off x="2959100" y="2693988"/>
              <a:ext cx="11113" cy="131763"/>
            </a:xfrm>
            <a:custGeom>
              <a:avLst/>
              <a:gdLst>
                <a:gd name="T0" fmla="*/ 0 w 7"/>
                <a:gd name="T1" fmla="*/ 0 h 83"/>
                <a:gd name="T2" fmla="*/ 3 w 7"/>
                <a:gd name="T3" fmla="*/ 0 h 83"/>
                <a:gd name="T4" fmla="*/ 7 w 7"/>
                <a:gd name="T5" fmla="*/ 81 h 83"/>
                <a:gd name="T6" fmla="*/ 7 w 7"/>
                <a:gd name="T7" fmla="*/ 83 h 83"/>
                <a:gd name="T8" fmla="*/ 4 w 7"/>
                <a:gd name="T9" fmla="*/ 83 h 83"/>
                <a:gd name="T10" fmla="*/ 0 w 7"/>
                <a:gd name="T11" fmla="*/ 2 h 83"/>
                <a:gd name="T12" fmla="*/ 0 w 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3">
                  <a:moveTo>
                    <a:pt x="0" y="0"/>
                  </a:moveTo>
                  <a:lnTo>
                    <a:pt x="3" y="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68"/>
            <p:cNvSpPr>
              <a:spLocks/>
            </p:cNvSpPr>
            <p:nvPr/>
          </p:nvSpPr>
          <p:spPr bwMode="auto">
            <a:xfrm>
              <a:off x="2968625" y="2881313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 w 4"/>
                <a:gd name="T3" fmla="*/ 0 h 20"/>
                <a:gd name="T4" fmla="*/ 4 w 4"/>
                <a:gd name="T5" fmla="*/ 16 h 20"/>
                <a:gd name="T6" fmla="*/ 4 w 4"/>
                <a:gd name="T7" fmla="*/ 20 h 20"/>
                <a:gd name="T8" fmla="*/ 1 w 4"/>
                <a:gd name="T9" fmla="*/ 20 h 20"/>
                <a:gd name="T10" fmla="*/ 0 w 4"/>
                <a:gd name="T11" fmla="*/ 3 h 20"/>
                <a:gd name="T12" fmla="*/ 0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69"/>
            <p:cNvSpPr>
              <a:spLocks/>
            </p:cNvSpPr>
            <p:nvPr/>
          </p:nvSpPr>
          <p:spPr bwMode="auto">
            <a:xfrm>
              <a:off x="2978150" y="2949575"/>
              <a:ext cx="22225" cy="9525"/>
            </a:xfrm>
            <a:custGeom>
              <a:avLst/>
              <a:gdLst>
                <a:gd name="T0" fmla="*/ 12 w 14"/>
                <a:gd name="T1" fmla="*/ 0 h 6"/>
                <a:gd name="T2" fmla="*/ 14 w 14"/>
                <a:gd name="T3" fmla="*/ 0 h 6"/>
                <a:gd name="T4" fmla="*/ 14 w 14"/>
                <a:gd name="T5" fmla="*/ 2 h 6"/>
                <a:gd name="T6" fmla="*/ 3 w 14"/>
                <a:gd name="T7" fmla="*/ 6 h 6"/>
                <a:gd name="T8" fmla="*/ 0 w 14"/>
                <a:gd name="T9" fmla="*/ 6 h 6"/>
                <a:gd name="T10" fmla="*/ 0 w 14"/>
                <a:gd name="T11" fmla="*/ 4 h 6"/>
                <a:gd name="T12" fmla="*/ 12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Line 70"/>
            <p:cNvSpPr>
              <a:spLocks noChangeShapeType="1"/>
            </p:cNvSpPr>
            <p:nvPr/>
          </p:nvSpPr>
          <p:spPr bwMode="auto">
            <a:xfrm>
              <a:off x="2997200" y="2951163"/>
              <a:ext cx="1143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Line 71"/>
            <p:cNvSpPr>
              <a:spLocks noChangeShapeType="1"/>
            </p:cNvSpPr>
            <p:nvPr/>
          </p:nvSpPr>
          <p:spPr bwMode="auto">
            <a:xfrm>
              <a:off x="3167063" y="2951163"/>
              <a:ext cx="30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3248025" y="2928938"/>
              <a:ext cx="131763" cy="20638"/>
            </a:xfrm>
            <a:custGeom>
              <a:avLst/>
              <a:gdLst>
                <a:gd name="T0" fmla="*/ 80 w 83"/>
                <a:gd name="T1" fmla="*/ 0 h 13"/>
                <a:gd name="T2" fmla="*/ 83 w 83"/>
                <a:gd name="T3" fmla="*/ 0 h 13"/>
                <a:gd name="T4" fmla="*/ 83 w 83"/>
                <a:gd name="T5" fmla="*/ 1 h 13"/>
                <a:gd name="T6" fmla="*/ 3 w 83"/>
                <a:gd name="T7" fmla="*/ 13 h 13"/>
                <a:gd name="T8" fmla="*/ 0 w 83"/>
                <a:gd name="T9" fmla="*/ 13 h 13"/>
                <a:gd name="T10" fmla="*/ 0 w 83"/>
                <a:gd name="T11" fmla="*/ 9 h 13"/>
                <a:gd name="T12" fmla="*/ 80 w 8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">
                  <a:moveTo>
                    <a:pt x="80" y="0"/>
                  </a:moveTo>
                  <a:lnTo>
                    <a:pt x="83" y="0"/>
                  </a:lnTo>
                  <a:lnTo>
                    <a:pt x="83" y="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3375025" y="2925763"/>
              <a:ext cx="11113" cy="4763"/>
            </a:xfrm>
            <a:custGeom>
              <a:avLst/>
              <a:gdLst>
                <a:gd name="T0" fmla="*/ 5 w 7"/>
                <a:gd name="T1" fmla="*/ 0 h 3"/>
                <a:gd name="T2" fmla="*/ 7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0 w 7"/>
                <a:gd name="T9" fmla="*/ 3 h 3"/>
                <a:gd name="T10" fmla="*/ 0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3438525" y="2905125"/>
              <a:ext cx="28575" cy="9525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4 w 18"/>
                <a:gd name="T7" fmla="*/ 6 h 6"/>
                <a:gd name="T8" fmla="*/ 0 w 18"/>
                <a:gd name="T9" fmla="*/ 6 h 6"/>
                <a:gd name="T10" fmla="*/ 0 w 18"/>
                <a:gd name="T11" fmla="*/ 5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3517900" y="2887663"/>
              <a:ext cx="25400" cy="6350"/>
            </a:xfrm>
            <a:custGeom>
              <a:avLst/>
              <a:gdLst>
                <a:gd name="T0" fmla="*/ 14 w 16"/>
                <a:gd name="T1" fmla="*/ 0 h 4"/>
                <a:gd name="T2" fmla="*/ 16 w 16"/>
                <a:gd name="T3" fmla="*/ 0 h 4"/>
                <a:gd name="T4" fmla="*/ 16 w 16"/>
                <a:gd name="T5" fmla="*/ 2 h 4"/>
                <a:gd name="T6" fmla="*/ 4 w 16"/>
                <a:gd name="T7" fmla="*/ 4 h 4"/>
                <a:gd name="T8" fmla="*/ 0 w 16"/>
                <a:gd name="T9" fmla="*/ 4 h 4"/>
                <a:gd name="T10" fmla="*/ 0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3540125" y="2830513"/>
              <a:ext cx="112713" cy="60325"/>
            </a:xfrm>
            <a:custGeom>
              <a:avLst/>
              <a:gdLst>
                <a:gd name="T0" fmla="*/ 69 w 71"/>
                <a:gd name="T1" fmla="*/ 0 h 38"/>
                <a:gd name="T2" fmla="*/ 71 w 71"/>
                <a:gd name="T3" fmla="*/ 0 h 38"/>
                <a:gd name="T4" fmla="*/ 71 w 71"/>
                <a:gd name="T5" fmla="*/ 2 h 38"/>
                <a:gd name="T6" fmla="*/ 2 w 71"/>
                <a:gd name="T7" fmla="*/ 38 h 38"/>
                <a:gd name="T8" fmla="*/ 0 w 71"/>
                <a:gd name="T9" fmla="*/ 38 h 38"/>
                <a:gd name="T10" fmla="*/ 0 w 71"/>
                <a:gd name="T11" fmla="*/ 36 h 38"/>
                <a:gd name="T12" fmla="*/ 69 w 7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8">
                  <a:moveTo>
                    <a:pt x="69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77"/>
            <p:cNvSpPr>
              <a:spLocks/>
            </p:cNvSpPr>
            <p:nvPr/>
          </p:nvSpPr>
          <p:spPr bwMode="auto">
            <a:xfrm>
              <a:off x="3706813" y="2789238"/>
              <a:ext cx="26988" cy="15875"/>
            </a:xfrm>
            <a:custGeom>
              <a:avLst/>
              <a:gdLst>
                <a:gd name="T0" fmla="*/ 15 w 17"/>
                <a:gd name="T1" fmla="*/ 0 h 10"/>
                <a:gd name="T2" fmla="*/ 17 w 17"/>
                <a:gd name="T3" fmla="*/ 0 h 10"/>
                <a:gd name="T4" fmla="*/ 17 w 17"/>
                <a:gd name="T5" fmla="*/ 2 h 10"/>
                <a:gd name="T6" fmla="*/ 2 w 17"/>
                <a:gd name="T7" fmla="*/ 10 h 10"/>
                <a:gd name="T8" fmla="*/ 0 w 17"/>
                <a:gd name="T9" fmla="*/ 10 h 10"/>
                <a:gd name="T10" fmla="*/ 0 w 17"/>
                <a:gd name="T11" fmla="*/ 7 h 10"/>
                <a:gd name="T12" fmla="*/ 15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3790950" y="2719388"/>
              <a:ext cx="98425" cy="47625"/>
            </a:xfrm>
            <a:custGeom>
              <a:avLst/>
              <a:gdLst>
                <a:gd name="T0" fmla="*/ 60 w 62"/>
                <a:gd name="T1" fmla="*/ 0 h 30"/>
                <a:gd name="T2" fmla="*/ 62 w 62"/>
                <a:gd name="T3" fmla="*/ 0 h 30"/>
                <a:gd name="T4" fmla="*/ 62 w 62"/>
                <a:gd name="T5" fmla="*/ 2 h 30"/>
                <a:gd name="T6" fmla="*/ 2 w 62"/>
                <a:gd name="T7" fmla="*/ 30 h 30"/>
                <a:gd name="T8" fmla="*/ 0 w 62"/>
                <a:gd name="T9" fmla="*/ 30 h 30"/>
                <a:gd name="T10" fmla="*/ 0 w 62"/>
                <a:gd name="T11" fmla="*/ 27 h 30"/>
                <a:gd name="T12" fmla="*/ 60 w 6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0">
                  <a:moveTo>
                    <a:pt x="60" y="0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79"/>
            <p:cNvSpPr>
              <a:spLocks/>
            </p:cNvSpPr>
            <p:nvPr/>
          </p:nvSpPr>
          <p:spPr bwMode="auto">
            <a:xfrm>
              <a:off x="3886200" y="2701925"/>
              <a:ext cx="38100" cy="20638"/>
            </a:xfrm>
            <a:custGeom>
              <a:avLst/>
              <a:gdLst>
                <a:gd name="T0" fmla="*/ 22 w 24"/>
                <a:gd name="T1" fmla="*/ 0 h 13"/>
                <a:gd name="T2" fmla="*/ 24 w 24"/>
                <a:gd name="T3" fmla="*/ 0 h 13"/>
                <a:gd name="T4" fmla="*/ 24 w 24"/>
                <a:gd name="T5" fmla="*/ 3 h 13"/>
                <a:gd name="T6" fmla="*/ 2 w 24"/>
                <a:gd name="T7" fmla="*/ 13 h 13"/>
                <a:gd name="T8" fmla="*/ 0 w 24"/>
                <a:gd name="T9" fmla="*/ 13 h 13"/>
                <a:gd name="T10" fmla="*/ 0 w 24"/>
                <a:gd name="T11" fmla="*/ 11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80"/>
            <p:cNvSpPr>
              <a:spLocks/>
            </p:cNvSpPr>
            <p:nvPr/>
          </p:nvSpPr>
          <p:spPr bwMode="auto">
            <a:xfrm>
              <a:off x="3979863" y="2659063"/>
              <a:ext cx="31750" cy="15875"/>
            </a:xfrm>
            <a:custGeom>
              <a:avLst/>
              <a:gdLst>
                <a:gd name="T0" fmla="*/ 17 w 20"/>
                <a:gd name="T1" fmla="*/ 0 h 10"/>
                <a:gd name="T2" fmla="*/ 20 w 20"/>
                <a:gd name="T3" fmla="*/ 0 h 10"/>
                <a:gd name="T4" fmla="*/ 20 w 20"/>
                <a:gd name="T5" fmla="*/ 2 h 10"/>
                <a:gd name="T6" fmla="*/ 3 w 20"/>
                <a:gd name="T7" fmla="*/ 10 h 10"/>
                <a:gd name="T8" fmla="*/ 0 w 20"/>
                <a:gd name="T9" fmla="*/ 10 h 10"/>
                <a:gd name="T10" fmla="*/ 0 w 20"/>
                <a:gd name="T11" fmla="*/ 9 h 10"/>
                <a:gd name="T12" fmla="*/ 17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7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81"/>
            <p:cNvSpPr>
              <a:spLocks/>
            </p:cNvSpPr>
            <p:nvPr/>
          </p:nvSpPr>
          <p:spPr bwMode="auto">
            <a:xfrm>
              <a:off x="4060825" y="2509838"/>
              <a:ext cx="128588" cy="120650"/>
            </a:xfrm>
            <a:custGeom>
              <a:avLst/>
              <a:gdLst>
                <a:gd name="T0" fmla="*/ 78 w 81"/>
                <a:gd name="T1" fmla="*/ 0 h 76"/>
                <a:gd name="T2" fmla="*/ 81 w 81"/>
                <a:gd name="T3" fmla="*/ 0 h 76"/>
                <a:gd name="T4" fmla="*/ 81 w 81"/>
                <a:gd name="T5" fmla="*/ 3 h 76"/>
                <a:gd name="T6" fmla="*/ 3 w 81"/>
                <a:gd name="T7" fmla="*/ 76 h 76"/>
                <a:gd name="T8" fmla="*/ 0 w 81"/>
                <a:gd name="T9" fmla="*/ 76 h 76"/>
                <a:gd name="T10" fmla="*/ 0 w 81"/>
                <a:gd name="T11" fmla="*/ 73 h 76"/>
                <a:gd name="T12" fmla="*/ 78 w 81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6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82"/>
            <p:cNvSpPr>
              <a:spLocks/>
            </p:cNvSpPr>
            <p:nvPr/>
          </p:nvSpPr>
          <p:spPr bwMode="auto">
            <a:xfrm>
              <a:off x="4184650" y="2501900"/>
              <a:ext cx="11113" cy="12700"/>
            </a:xfrm>
            <a:custGeom>
              <a:avLst/>
              <a:gdLst>
                <a:gd name="T0" fmla="*/ 5 w 7"/>
                <a:gd name="T1" fmla="*/ 0 h 8"/>
                <a:gd name="T2" fmla="*/ 7 w 7"/>
                <a:gd name="T3" fmla="*/ 0 h 8"/>
                <a:gd name="T4" fmla="*/ 7 w 7"/>
                <a:gd name="T5" fmla="*/ 3 h 8"/>
                <a:gd name="T6" fmla="*/ 3 w 7"/>
                <a:gd name="T7" fmla="*/ 8 h 8"/>
                <a:gd name="T8" fmla="*/ 0 w 7"/>
                <a:gd name="T9" fmla="*/ 8 h 8"/>
                <a:gd name="T10" fmla="*/ 0 w 7"/>
                <a:gd name="T11" fmla="*/ 5 h 8"/>
                <a:gd name="T12" fmla="*/ 5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83"/>
            <p:cNvSpPr>
              <a:spLocks/>
            </p:cNvSpPr>
            <p:nvPr/>
          </p:nvSpPr>
          <p:spPr bwMode="auto">
            <a:xfrm>
              <a:off x="4249738" y="2428875"/>
              <a:ext cx="26988" cy="25400"/>
            </a:xfrm>
            <a:custGeom>
              <a:avLst/>
              <a:gdLst>
                <a:gd name="T0" fmla="*/ 15 w 17"/>
                <a:gd name="T1" fmla="*/ 0 h 16"/>
                <a:gd name="T2" fmla="*/ 17 w 17"/>
                <a:gd name="T3" fmla="*/ 0 h 16"/>
                <a:gd name="T4" fmla="*/ 17 w 17"/>
                <a:gd name="T5" fmla="*/ 4 h 16"/>
                <a:gd name="T6" fmla="*/ 3 w 17"/>
                <a:gd name="T7" fmla="*/ 16 h 16"/>
                <a:gd name="T8" fmla="*/ 0 w 17"/>
                <a:gd name="T9" fmla="*/ 16 h 16"/>
                <a:gd name="T10" fmla="*/ 0 w 17"/>
                <a:gd name="T11" fmla="*/ 15 h 16"/>
                <a:gd name="T12" fmla="*/ 15 w 1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84"/>
            <p:cNvSpPr>
              <a:spLocks/>
            </p:cNvSpPr>
            <p:nvPr/>
          </p:nvSpPr>
          <p:spPr bwMode="auto">
            <a:xfrm>
              <a:off x="4332288" y="2322513"/>
              <a:ext cx="69850" cy="61913"/>
            </a:xfrm>
            <a:custGeom>
              <a:avLst/>
              <a:gdLst>
                <a:gd name="T0" fmla="*/ 41 w 44"/>
                <a:gd name="T1" fmla="*/ 0 h 39"/>
                <a:gd name="T2" fmla="*/ 44 w 44"/>
                <a:gd name="T3" fmla="*/ 0 h 39"/>
                <a:gd name="T4" fmla="*/ 44 w 44"/>
                <a:gd name="T5" fmla="*/ 2 h 39"/>
                <a:gd name="T6" fmla="*/ 2 w 44"/>
                <a:gd name="T7" fmla="*/ 39 h 39"/>
                <a:gd name="T8" fmla="*/ 0 w 44"/>
                <a:gd name="T9" fmla="*/ 39 h 39"/>
                <a:gd name="T10" fmla="*/ 0 w 44"/>
                <a:gd name="T11" fmla="*/ 37 h 39"/>
                <a:gd name="T12" fmla="*/ 41 w 4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9">
                  <a:moveTo>
                    <a:pt x="41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85"/>
            <p:cNvSpPr>
              <a:spLocks/>
            </p:cNvSpPr>
            <p:nvPr/>
          </p:nvSpPr>
          <p:spPr bwMode="auto">
            <a:xfrm>
              <a:off x="4397375" y="2257425"/>
              <a:ext cx="41275" cy="68263"/>
            </a:xfrm>
            <a:custGeom>
              <a:avLst/>
              <a:gdLst>
                <a:gd name="T0" fmla="*/ 24 w 26"/>
                <a:gd name="T1" fmla="*/ 0 h 43"/>
                <a:gd name="T2" fmla="*/ 26 w 26"/>
                <a:gd name="T3" fmla="*/ 0 h 43"/>
                <a:gd name="T4" fmla="*/ 26 w 26"/>
                <a:gd name="T5" fmla="*/ 2 h 43"/>
                <a:gd name="T6" fmla="*/ 3 w 26"/>
                <a:gd name="T7" fmla="*/ 43 h 43"/>
                <a:gd name="T8" fmla="*/ 0 w 26"/>
                <a:gd name="T9" fmla="*/ 43 h 43"/>
                <a:gd name="T10" fmla="*/ 0 w 26"/>
                <a:gd name="T11" fmla="*/ 41 h 43"/>
                <a:gd name="T12" fmla="*/ 24 w 2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3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86"/>
            <p:cNvSpPr>
              <a:spLocks/>
            </p:cNvSpPr>
            <p:nvPr/>
          </p:nvSpPr>
          <p:spPr bwMode="auto">
            <a:xfrm>
              <a:off x="4467225" y="2174875"/>
              <a:ext cx="19050" cy="26988"/>
            </a:xfrm>
            <a:custGeom>
              <a:avLst/>
              <a:gdLst>
                <a:gd name="T0" fmla="*/ 9 w 12"/>
                <a:gd name="T1" fmla="*/ 0 h 17"/>
                <a:gd name="T2" fmla="*/ 12 w 12"/>
                <a:gd name="T3" fmla="*/ 0 h 17"/>
                <a:gd name="T4" fmla="*/ 12 w 12"/>
                <a:gd name="T5" fmla="*/ 3 h 17"/>
                <a:gd name="T6" fmla="*/ 3 w 12"/>
                <a:gd name="T7" fmla="*/ 17 h 17"/>
                <a:gd name="T8" fmla="*/ 0 w 12"/>
                <a:gd name="T9" fmla="*/ 17 h 17"/>
                <a:gd name="T10" fmla="*/ 0 w 12"/>
                <a:gd name="T11" fmla="*/ 15 h 17"/>
                <a:gd name="T12" fmla="*/ 9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9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87"/>
            <p:cNvSpPr>
              <a:spLocks/>
            </p:cNvSpPr>
            <p:nvPr/>
          </p:nvSpPr>
          <p:spPr bwMode="auto">
            <a:xfrm>
              <a:off x="4514850" y="2030413"/>
              <a:ext cx="52388" cy="90488"/>
            </a:xfrm>
            <a:custGeom>
              <a:avLst/>
              <a:gdLst>
                <a:gd name="T0" fmla="*/ 31 w 33"/>
                <a:gd name="T1" fmla="*/ 0 h 57"/>
                <a:gd name="T2" fmla="*/ 33 w 33"/>
                <a:gd name="T3" fmla="*/ 0 h 57"/>
                <a:gd name="T4" fmla="*/ 33 w 33"/>
                <a:gd name="T5" fmla="*/ 2 h 57"/>
                <a:gd name="T6" fmla="*/ 2 w 33"/>
                <a:gd name="T7" fmla="*/ 57 h 57"/>
                <a:gd name="T8" fmla="*/ 0 w 33"/>
                <a:gd name="T9" fmla="*/ 57 h 57"/>
                <a:gd name="T10" fmla="*/ 0 w 33"/>
                <a:gd name="T11" fmla="*/ 55 h 57"/>
                <a:gd name="T12" fmla="*/ 31 w 33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7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4564063" y="1989138"/>
              <a:ext cx="44450" cy="44450"/>
            </a:xfrm>
            <a:custGeom>
              <a:avLst/>
              <a:gdLst>
                <a:gd name="T0" fmla="*/ 26 w 28"/>
                <a:gd name="T1" fmla="*/ 0 h 28"/>
                <a:gd name="T2" fmla="*/ 28 w 28"/>
                <a:gd name="T3" fmla="*/ 0 h 28"/>
                <a:gd name="T4" fmla="*/ 28 w 28"/>
                <a:gd name="T5" fmla="*/ 2 h 28"/>
                <a:gd name="T6" fmla="*/ 2 w 28"/>
                <a:gd name="T7" fmla="*/ 28 h 28"/>
                <a:gd name="T8" fmla="*/ 0 w 28"/>
                <a:gd name="T9" fmla="*/ 28 h 28"/>
                <a:gd name="T10" fmla="*/ 0 w 28"/>
                <a:gd name="T11" fmla="*/ 26 h 28"/>
                <a:gd name="T12" fmla="*/ 26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89"/>
            <p:cNvSpPr>
              <a:spLocks/>
            </p:cNvSpPr>
            <p:nvPr/>
          </p:nvSpPr>
          <p:spPr bwMode="auto">
            <a:xfrm>
              <a:off x="4665663" y="1903413"/>
              <a:ext cx="30163" cy="31750"/>
            </a:xfrm>
            <a:custGeom>
              <a:avLst/>
              <a:gdLst>
                <a:gd name="T0" fmla="*/ 18 w 19"/>
                <a:gd name="T1" fmla="*/ 0 h 20"/>
                <a:gd name="T2" fmla="*/ 19 w 19"/>
                <a:gd name="T3" fmla="*/ 0 h 20"/>
                <a:gd name="T4" fmla="*/ 19 w 19"/>
                <a:gd name="T5" fmla="*/ 4 h 20"/>
                <a:gd name="T6" fmla="*/ 3 w 19"/>
                <a:gd name="T7" fmla="*/ 20 h 20"/>
                <a:gd name="T8" fmla="*/ 0 w 19"/>
                <a:gd name="T9" fmla="*/ 20 h 20"/>
                <a:gd name="T10" fmla="*/ 0 w 19"/>
                <a:gd name="T11" fmla="*/ 16 h 20"/>
                <a:gd name="T12" fmla="*/ 18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90"/>
            <p:cNvSpPr>
              <a:spLocks/>
            </p:cNvSpPr>
            <p:nvPr/>
          </p:nvSpPr>
          <p:spPr bwMode="auto">
            <a:xfrm>
              <a:off x="4746625" y="1866900"/>
              <a:ext cx="133350" cy="9525"/>
            </a:xfrm>
            <a:custGeom>
              <a:avLst/>
              <a:gdLst>
                <a:gd name="T0" fmla="*/ 81 w 84"/>
                <a:gd name="T1" fmla="*/ 0 h 6"/>
                <a:gd name="T2" fmla="*/ 84 w 84"/>
                <a:gd name="T3" fmla="*/ 0 h 6"/>
                <a:gd name="T4" fmla="*/ 84 w 84"/>
                <a:gd name="T5" fmla="*/ 3 h 6"/>
                <a:gd name="T6" fmla="*/ 2 w 84"/>
                <a:gd name="T7" fmla="*/ 6 h 6"/>
                <a:gd name="T8" fmla="*/ 0 w 84"/>
                <a:gd name="T9" fmla="*/ 6 h 6"/>
                <a:gd name="T10" fmla="*/ 0 w 84"/>
                <a:gd name="T11" fmla="*/ 3 h 6"/>
                <a:gd name="T12" fmla="*/ 81 w 8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">
                  <a:moveTo>
                    <a:pt x="81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4935538" y="1858963"/>
              <a:ext cx="28575" cy="6350"/>
            </a:xfrm>
            <a:custGeom>
              <a:avLst/>
              <a:gdLst>
                <a:gd name="T0" fmla="*/ 16 w 18"/>
                <a:gd name="T1" fmla="*/ 0 h 4"/>
                <a:gd name="T2" fmla="*/ 18 w 18"/>
                <a:gd name="T3" fmla="*/ 0 h 4"/>
                <a:gd name="T4" fmla="*/ 18 w 18"/>
                <a:gd name="T5" fmla="*/ 2 h 4"/>
                <a:gd name="T6" fmla="*/ 2 w 18"/>
                <a:gd name="T7" fmla="*/ 4 h 4"/>
                <a:gd name="T8" fmla="*/ 0 w 18"/>
                <a:gd name="T9" fmla="*/ 4 h 4"/>
                <a:gd name="T10" fmla="*/ 0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5016500" y="1839913"/>
              <a:ext cx="63500" cy="12700"/>
            </a:xfrm>
            <a:custGeom>
              <a:avLst/>
              <a:gdLst>
                <a:gd name="T0" fmla="*/ 36 w 40"/>
                <a:gd name="T1" fmla="*/ 0 h 8"/>
                <a:gd name="T2" fmla="*/ 40 w 40"/>
                <a:gd name="T3" fmla="*/ 0 h 8"/>
                <a:gd name="T4" fmla="*/ 40 w 40"/>
                <a:gd name="T5" fmla="*/ 4 h 8"/>
                <a:gd name="T6" fmla="*/ 2 w 40"/>
                <a:gd name="T7" fmla="*/ 8 h 8"/>
                <a:gd name="T8" fmla="*/ 0 w 40"/>
                <a:gd name="T9" fmla="*/ 8 h 8"/>
                <a:gd name="T10" fmla="*/ 0 w 40"/>
                <a:gd name="T11" fmla="*/ 6 h 8"/>
                <a:gd name="T12" fmla="*/ 36 w 4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93"/>
            <p:cNvSpPr>
              <a:spLocks/>
            </p:cNvSpPr>
            <p:nvPr/>
          </p:nvSpPr>
          <p:spPr bwMode="auto">
            <a:xfrm>
              <a:off x="5073650" y="1839913"/>
              <a:ext cx="79375" cy="36513"/>
            </a:xfrm>
            <a:custGeom>
              <a:avLst/>
              <a:gdLst>
                <a:gd name="T0" fmla="*/ 0 w 50"/>
                <a:gd name="T1" fmla="*/ 0 h 23"/>
                <a:gd name="T2" fmla="*/ 4 w 50"/>
                <a:gd name="T3" fmla="*/ 0 h 23"/>
                <a:gd name="T4" fmla="*/ 50 w 50"/>
                <a:gd name="T5" fmla="*/ 20 h 23"/>
                <a:gd name="T6" fmla="*/ 50 w 50"/>
                <a:gd name="T7" fmla="*/ 23 h 23"/>
                <a:gd name="T8" fmla="*/ 47 w 50"/>
                <a:gd name="T9" fmla="*/ 23 h 23"/>
                <a:gd name="T10" fmla="*/ 0 w 50"/>
                <a:gd name="T11" fmla="*/ 4 h 23"/>
                <a:gd name="T12" fmla="*/ 0 w 5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lnTo>
                    <a:pt x="4" y="0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94"/>
            <p:cNvSpPr>
              <a:spLocks/>
            </p:cNvSpPr>
            <p:nvPr/>
          </p:nvSpPr>
          <p:spPr bwMode="auto">
            <a:xfrm>
              <a:off x="5205413" y="1893888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3 w 18"/>
                <a:gd name="T3" fmla="*/ 0 h 10"/>
                <a:gd name="T4" fmla="*/ 18 w 18"/>
                <a:gd name="T5" fmla="*/ 6 h 10"/>
                <a:gd name="T6" fmla="*/ 18 w 18"/>
                <a:gd name="T7" fmla="*/ 10 h 10"/>
                <a:gd name="T8" fmla="*/ 16 w 18"/>
                <a:gd name="T9" fmla="*/ 10 h 10"/>
                <a:gd name="T10" fmla="*/ 0 w 18"/>
                <a:gd name="T11" fmla="*/ 3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95"/>
            <p:cNvSpPr>
              <a:spLocks/>
            </p:cNvSpPr>
            <p:nvPr/>
          </p:nvSpPr>
          <p:spPr bwMode="auto">
            <a:xfrm>
              <a:off x="5286375" y="1927225"/>
              <a:ext cx="92075" cy="38100"/>
            </a:xfrm>
            <a:custGeom>
              <a:avLst/>
              <a:gdLst>
                <a:gd name="T0" fmla="*/ 0 w 58"/>
                <a:gd name="T1" fmla="*/ 0 h 24"/>
                <a:gd name="T2" fmla="*/ 3 w 58"/>
                <a:gd name="T3" fmla="*/ 0 h 24"/>
                <a:gd name="T4" fmla="*/ 58 w 58"/>
                <a:gd name="T5" fmla="*/ 22 h 24"/>
                <a:gd name="T6" fmla="*/ 58 w 58"/>
                <a:gd name="T7" fmla="*/ 24 h 24"/>
                <a:gd name="T8" fmla="*/ 56 w 58"/>
                <a:gd name="T9" fmla="*/ 24 h 24"/>
                <a:gd name="T10" fmla="*/ 0 w 58"/>
                <a:gd name="T11" fmla="*/ 2 h 24"/>
                <a:gd name="T12" fmla="*/ 0 w 5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3" y="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96"/>
            <p:cNvSpPr>
              <a:spLocks/>
            </p:cNvSpPr>
            <p:nvPr/>
          </p:nvSpPr>
          <p:spPr bwMode="auto">
            <a:xfrm>
              <a:off x="5375275" y="1962150"/>
              <a:ext cx="44450" cy="22225"/>
            </a:xfrm>
            <a:custGeom>
              <a:avLst/>
              <a:gdLst>
                <a:gd name="T0" fmla="*/ 0 w 28"/>
                <a:gd name="T1" fmla="*/ 0 h 14"/>
                <a:gd name="T2" fmla="*/ 2 w 28"/>
                <a:gd name="T3" fmla="*/ 0 h 14"/>
                <a:gd name="T4" fmla="*/ 28 w 28"/>
                <a:gd name="T5" fmla="*/ 12 h 14"/>
                <a:gd name="T6" fmla="*/ 28 w 28"/>
                <a:gd name="T7" fmla="*/ 14 h 14"/>
                <a:gd name="T8" fmla="*/ 25 w 28"/>
                <a:gd name="T9" fmla="*/ 14 h 14"/>
                <a:gd name="T10" fmla="*/ 0 w 28"/>
                <a:gd name="T11" fmla="*/ 2 h 14"/>
                <a:gd name="T12" fmla="*/ 0 w 2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" y="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97"/>
            <p:cNvSpPr>
              <a:spLocks/>
            </p:cNvSpPr>
            <p:nvPr/>
          </p:nvSpPr>
          <p:spPr bwMode="auto">
            <a:xfrm>
              <a:off x="5475288" y="2012950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2 w 18"/>
                <a:gd name="T3" fmla="*/ 0 h 10"/>
                <a:gd name="T4" fmla="*/ 18 w 18"/>
                <a:gd name="T5" fmla="*/ 8 h 10"/>
                <a:gd name="T6" fmla="*/ 18 w 18"/>
                <a:gd name="T7" fmla="*/ 10 h 10"/>
                <a:gd name="T8" fmla="*/ 14 w 18"/>
                <a:gd name="T9" fmla="*/ 10 h 10"/>
                <a:gd name="T10" fmla="*/ 0 w 18"/>
                <a:gd name="T11" fmla="*/ 2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2" y="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98"/>
            <p:cNvSpPr>
              <a:spLocks/>
            </p:cNvSpPr>
            <p:nvPr/>
          </p:nvSpPr>
          <p:spPr bwMode="auto">
            <a:xfrm>
              <a:off x="5557838" y="2055813"/>
              <a:ext cx="34925" cy="20638"/>
            </a:xfrm>
            <a:custGeom>
              <a:avLst/>
              <a:gdLst>
                <a:gd name="T0" fmla="*/ 0 w 22"/>
                <a:gd name="T1" fmla="*/ 0 h 13"/>
                <a:gd name="T2" fmla="*/ 2 w 22"/>
                <a:gd name="T3" fmla="*/ 0 h 13"/>
                <a:gd name="T4" fmla="*/ 22 w 22"/>
                <a:gd name="T5" fmla="*/ 9 h 13"/>
                <a:gd name="T6" fmla="*/ 22 w 22"/>
                <a:gd name="T7" fmla="*/ 13 h 13"/>
                <a:gd name="T8" fmla="*/ 19 w 22"/>
                <a:gd name="T9" fmla="*/ 13 h 13"/>
                <a:gd name="T10" fmla="*/ 0 w 22"/>
                <a:gd name="T11" fmla="*/ 1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lnTo>
                    <a:pt x="2" y="0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99"/>
            <p:cNvSpPr>
              <a:spLocks/>
            </p:cNvSpPr>
            <p:nvPr/>
          </p:nvSpPr>
          <p:spPr bwMode="auto">
            <a:xfrm>
              <a:off x="5588000" y="2070100"/>
              <a:ext cx="103188" cy="50800"/>
            </a:xfrm>
            <a:custGeom>
              <a:avLst/>
              <a:gdLst>
                <a:gd name="T0" fmla="*/ 0 w 65"/>
                <a:gd name="T1" fmla="*/ 0 h 32"/>
                <a:gd name="T2" fmla="*/ 3 w 65"/>
                <a:gd name="T3" fmla="*/ 0 h 32"/>
                <a:gd name="T4" fmla="*/ 65 w 65"/>
                <a:gd name="T5" fmla="*/ 30 h 32"/>
                <a:gd name="T6" fmla="*/ 65 w 65"/>
                <a:gd name="T7" fmla="*/ 32 h 32"/>
                <a:gd name="T8" fmla="*/ 63 w 65"/>
                <a:gd name="T9" fmla="*/ 32 h 32"/>
                <a:gd name="T10" fmla="*/ 0 w 65"/>
                <a:gd name="T11" fmla="*/ 4 h 32"/>
                <a:gd name="T12" fmla="*/ 0 w 6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3" y="0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100"/>
            <p:cNvSpPr>
              <a:spLocks/>
            </p:cNvSpPr>
            <p:nvPr/>
          </p:nvSpPr>
          <p:spPr bwMode="auto">
            <a:xfrm>
              <a:off x="5746750" y="2144713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1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1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101"/>
            <p:cNvSpPr>
              <a:spLocks/>
            </p:cNvSpPr>
            <p:nvPr/>
          </p:nvSpPr>
          <p:spPr bwMode="auto">
            <a:xfrm>
              <a:off x="5827713" y="2184400"/>
              <a:ext cx="63500" cy="28575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0 h 18"/>
                <a:gd name="T4" fmla="*/ 40 w 40"/>
                <a:gd name="T5" fmla="*/ 16 h 18"/>
                <a:gd name="T6" fmla="*/ 40 w 40"/>
                <a:gd name="T7" fmla="*/ 18 h 18"/>
                <a:gd name="T8" fmla="*/ 38 w 40"/>
                <a:gd name="T9" fmla="*/ 18 h 18"/>
                <a:gd name="T10" fmla="*/ 0 w 40"/>
                <a:gd name="T11" fmla="*/ 1 h 18"/>
                <a:gd name="T12" fmla="*/ 0 w 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0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102"/>
            <p:cNvSpPr>
              <a:spLocks/>
            </p:cNvSpPr>
            <p:nvPr/>
          </p:nvSpPr>
          <p:spPr bwMode="auto">
            <a:xfrm>
              <a:off x="1858963" y="3379788"/>
              <a:ext cx="117475" cy="698500"/>
            </a:xfrm>
            <a:custGeom>
              <a:avLst/>
              <a:gdLst>
                <a:gd name="T0" fmla="*/ 71 w 74"/>
                <a:gd name="T1" fmla="*/ 0 h 440"/>
                <a:gd name="T2" fmla="*/ 74 w 74"/>
                <a:gd name="T3" fmla="*/ 0 h 440"/>
                <a:gd name="T4" fmla="*/ 74 w 74"/>
                <a:gd name="T5" fmla="*/ 3 h 440"/>
                <a:gd name="T6" fmla="*/ 3 w 74"/>
                <a:gd name="T7" fmla="*/ 440 h 440"/>
                <a:gd name="T8" fmla="*/ 0 w 74"/>
                <a:gd name="T9" fmla="*/ 440 h 440"/>
                <a:gd name="T10" fmla="*/ 0 w 74"/>
                <a:gd name="T11" fmla="*/ 437 h 440"/>
                <a:gd name="T12" fmla="*/ 71 w 74"/>
                <a:gd name="T1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40">
                  <a:moveTo>
                    <a:pt x="71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" y="440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103"/>
            <p:cNvSpPr>
              <a:spLocks/>
            </p:cNvSpPr>
            <p:nvPr/>
          </p:nvSpPr>
          <p:spPr bwMode="auto">
            <a:xfrm>
              <a:off x="1971675" y="3130550"/>
              <a:ext cx="52388" cy="254000"/>
            </a:xfrm>
            <a:custGeom>
              <a:avLst/>
              <a:gdLst>
                <a:gd name="T0" fmla="*/ 31 w 33"/>
                <a:gd name="T1" fmla="*/ 0 h 160"/>
                <a:gd name="T2" fmla="*/ 33 w 33"/>
                <a:gd name="T3" fmla="*/ 0 h 160"/>
                <a:gd name="T4" fmla="*/ 33 w 33"/>
                <a:gd name="T5" fmla="*/ 2 h 160"/>
                <a:gd name="T6" fmla="*/ 3 w 33"/>
                <a:gd name="T7" fmla="*/ 160 h 160"/>
                <a:gd name="T8" fmla="*/ 0 w 33"/>
                <a:gd name="T9" fmla="*/ 160 h 160"/>
                <a:gd name="T10" fmla="*/ 0 w 33"/>
                <a:gd name="T11" fmla="*/ 157 h 160"/>
                <a:gd name="T12" fmla="*/ 31 w 3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0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3" y="160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104"/>
            <p:cNvSpPr>
              <a:spLocks/>
            </p:cNvSpPr>
            <p:nvPr/>
          </p:nvSpPr>
          <p:spPr bwMode="auto">
            <a:xfrm>
              <a:off x="2020888" y="2720975"/>
              <a:ext cx="90488" cy="412750"/>
            </a:xfrm>
            <a:custGeom>
              <a:avLst/>
              <a:gdLst>
                <a:gd name="T0" fmla="*/ 55 w 57"/>
                <a:gd name="T1" fmla="*/ 0 h 260"/>
                <a:gd name="T2" fmla="*/ 57 w 57"/>
                <a:gd name="T3" fmla="*/ 0 h 260"/>
                <a:gd name="T4" fmla="*/ 57 w 57"/>
                <a:gd name="T5" fmla="*/ 2 h 260"/>
                <a:gd name="T6" fmla="*/ 2 w 57"/>
                <a:gd name="T7" fmla="*/ 260 h 260"/>
                <a:gd name="T8" fmla="*/ 0 w 57"/>
                <a:gd name="T9" fmla="*/ 260 h 260"/>
                <a:gd name="T10" fmla="*/ 0 w 57"/>
                <a:gd name="T11" fmla="*/ 258 h 260"/>
                <a:gd name="T12" fmla="*/ 55 w 57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0">
                  <a:moveTo>
                    <a:pt x="55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2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105"/>
            <p:cNvSpPr>
              <a:spLocks/>
            </p:cNvSpPr>
            <p:nvPr/>
          </p:nvSpPr>
          <p:spPr bwMode="auto">
            <a:xfrm>
              <a:off x="2108200" y="2403475"/>
              <a:ext cx="80963" cy="320675"/>
            </a:xfrm>
            <a:custGeom>
              <a:avLst/>
              <a:gdLst>
                <a:gd name="T0" fmla="*/ 49 w 51"/>
                <a:gd name="T1" fmla="*/ 0 h 202"/>
                <a:gd name="T2" fmla="*/ 51 w 51"/>
                <a:gd name="T3" fmla="*/ 0 h 202"/>
                <a:gd name="T4" fmla="*/ 51 w 51"/>
                <a:gd name="T5" fmla="*/ 2 h 202"/>
                <a:gd name="T6" fmla="*/ 2 w 51"/>
                <a:gd name="T7" fmla="*/ 202 h 202"/>
                <a:gd name="T8" fmla="*/ 0 w 51"/>
                <a:gd name="T9" fmla="*/ 202 h 202"/>
                <a:gd name="T10" fmla="*/ 0 w 51"/>
                <a:gd name="T11" fmla="*/ 200 h 202"/>
                <a:gd name="T12" fmla="*/ 49 w 5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2">
                  <a:moveTo>
                    <a:pt x="49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106"/>
            <p:cNvSpPr>
              <a:spLocks/>
            </p:cNvSpPr>
            <p:nvPr/>
          </p:nvSpPr>
          <p:spPr bwMode="auto">
            <a:xfrm>
              <a:off x="2185988" y="1860550"/>
              <a:ext cx="168275" cy="546100"/>
            </a:xfrm>
            <a:custGeom>
              <a:avLst/>
              <a:gdLst>
                <a:gd name="T0" fmla="*/ 104 w 106"/>
                <a:gd name="T1" fmla="*/ 0 h 344"/>
                <a:gd name="T2" fmla="*/ 106 w 106"/>
                <a:gd name="T3" fmla="*/ 0 h 344"/>
                <a:gd name="T4" fmla="*/ 106 w 106"/>
                <a:gd name="T5" fmla="*/ 2 h 344"/>
                <a:gd name="T6" fmla="*/ 2 w 106"/>
                <a:gd name="T7" fmla="*/ 344 h 344"/>
                <a:gd name="T8" fmla="*/ 0 w 106"/>
                <a:gd name="T9" fmla="*/ 344 h 344"/>
                <a:gd name="T10" fmla="*/ 0 w 106"/>
                <a:gd name="T11" fmla="*/ 342 h 344"/>
                <a:gd name="T12" fmla="*/ 104 w 106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4">
                  <a:moveTo>
                    <a:pt x="104" y="0"/>
                  </a:moveTo>
                  <a:lnTo>
                    <a:pt x="106" y="0"/>
                  </a:lnTo>
                  <a:lnTo>
                    <a:pt x="106" y="2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07"/>
            <p:cNvSpPr>
              <a:spLocks/>
            </p:cNvSpPr>
            <p:nvPr/>
          </p:nvSpPr>
          <p:spPr bwMode="auto">
            <a:xfrm>
              <a:off x="2351088" y="1522413"/>
              <a:ext cx="138113" cy="341313"/>
            </a:xfrm>
            <a:custGeom>
              <a:avLst/>
              <a:gdLst>
                <a:gd name="T0" fmla="*/ 85 w 87"/>
                <a:gd name="T1" fmla="*/ 0 h 215"/>
                <a:gd name="T2" fmla="*/ 87 w 87"/>
                <a:gd name="T3" fmla="*/ 0 h 215"/>
                <a:gd name="T4" fmla="*/ 87 w 87"/>
                <a:gd name="T5" fmla="*/ 4 h 215"/>
                <a:gd name="T6" fmla="*/ 2 w 87"/>
                <a:gd name="T7" fmla="*/ 215 h 215"/>
                <a:gd name="T8" fmla="*/ 0 w 87"/>
                <a:gd name="T9" fmla="*/ 215 h 215"/>
                <a:gd name="T10" fmla="*/ 0 w 87"/>
                <a:gd name="T11" fmla="*/ 213 h 215"/>
                <a:gd name="T12" fmla="*/ 85 w 8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5">
                  <a:moveTo>
                    <a:pt x="85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08"/>
            <p:cNvSpPr>
              <a:spLocks/>
            </p:cNvSpPr>
            <p:nvPr/>
          </p:nvSpPr>
          <p:spPr bwMode="auto">
            <a:xfrm>
              <a:off x="2486025" y="1150938"/>
              <a:ext cx="215900" cy="377825"/>
            </a:xfrm>
            <a:custGeom>
              <a:avLst/>
              <a:gdLst>
                <a:gd name="T0" fmla="*/ 134 w 136"/>
                <a:gd name="T1" fmla="*/ 0 h 238"/>
                <a:gd name="T2" fmla="*/ 136 w 136"/>
                <a:gd name="T3" fmla="*/ 0 h 238"/>
                <a:gd name="T4" fmla="*/ 136 w 136"/>
                <a:gd name="T5" fmla="*/ 3 h 238"/>
                <a:gd name="T6" fmla="*/ 2 w 136"/>
                <a:gd name="T7" fmla="*/ 238 h 238"/>
                <a:gd name="T8" fmla="*/ 0 w 136"/>
                <a:gd name="T9" fmla="*/ 238 h 238"/>
                <a:gd name="T10" fmla="*/ 0 w 136"/>
                <a:gd name="T11" fmla="*/ 234 h 238"/>
                <a:gd name="T12" fmla="*/ 134 w 136"/>
                <a:gd name="T1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38">
                  <a:moveTo>
                    <a:pt x="134" y="0"/>
                  </a:moveTo>
                  <a:lnTo>
                    <a:pt x="136" y="0"/>
                  </a:lnTo>
                  <a:lnTo>
                    <a:pt x="136" y="3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09"/>
            <p:cNvSpPr>
              <a:spLocks/>
            </p:cNvSpPr>
            <p:nvPr/>
          </p:nvSpPr>
          <p:spPr bwMode="auto">
            <a:xfrm>
              <a:off x="2698750" y="969963"/>
              <a:ext cx="168275" cy="185738"/>
            </a:xfrm>
            <a:custGeom>
              <a:avLst/>
              <a:gdLst>
                <a:gd name="T0" fmla="*/ 102 w 106"/>
                <a:gd name="T1" fmla="*/ 0 h 117"/>
                <a:gd name="T2" fmla="*/ 106 w 106"/>
                <a:gd name="T3" fmla="*/ 0 h 117"/>
                <a:gd name="T4" fmla="*/ 106 w 106"/>
                <a:gd name="T5" fmla="*/ 3 h 117"/>
                <a:gd name="T6" fmla="*/ 2 w 106"/>
                <a:gd name="T7" fmla="*/ 117 h 117"/>
                <a:gd name="T8" fmla="*/ 0 w 106"/>
                <a:gd name="T9" fmla="*/ 117 h 117"/>
                <a:gd name="T10" fmla="*/ 0 w 106"/>
                <a:gd name="T11" fmla="*/ 114 h 117"/>
                <a:gd name="T12" fmla="*/ 102 w 106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7">
                  <a:moveTo>
                    <a:pt x="102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10"/>
            <p:cNvSpPr>
              <a:spLocks/>
            </p:cNvSpPr>
            <p:nvPr/>
          </p:nvSpPr>
          <p:spPr bwMode="auto">
            <a:xfrm>
              <a:off x="2860675" y="874713"/>
              <a:ext cx="139700" cy="100013"/>
            </a:xfrm>
            <a:custGeom>
              <a:avLst/>
              <a:gdLst>
                <a:gd name="T0" fmla="*/ 86 w 88"/>
                <a:gd name="T1" fmla="*/ 0 h 63"/>
                <a:gd name="T2" fmla="*/ 88 w 88"/>
                <a:gd name="T3" fmla="*/ 0 h 63"/>
                <a:gd name="T4" fmla="*/ 88 w 88"/>
                <a:gd name="T5" fmla="*/ 2 h 63"/>
                <a:gd name="T6" fmla="*/ 4 w 88"/>
                <a:gd name="T7" fmla="*/ 63 h 63"/>
                <a:gd name="T8" fmla="*/ 0 w 88"/>
                <a:gd name="T9" fmla="*/ 63 h 63"/>
                <a:gd name="T10" fmla="*/ 0 w 88"/>
                <a:gd name="T11" fmla="*/ 60 h 63"/>
                <a:gd name="T12" fmla="*/ 86 w 8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3">
                  <a:moveTo>
                    <a:pt x="86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11"/>
            <p:cNvSpPr>
              <a:spLocks/>
            </p:cNvSpPr>
            <p:nvPr/>
          </p:nvSpPr>
          <p:spPr bwMode="auto">
            <a:xfrm>
              <a:off x="2997200" y="801688"/>
              <a:ext cx="217488" cy="76200"/>
            </a:xfrm>
            <a:custGeom>
              <a:avLst/>
              <a:gdLst>
                <a:gd name="T0" fmla="*/ 134 w 137"/>
                <a:gd name="T1" fmla="*/ 0 h 48"/>
                <a:gd name="T2" fmla="*/ 137 w 137"/>
                <a:gd name="T3" fmla="*/ 0 h 48"/>
                <a:gd name="T4" fmla="*/ 137 w 137"/>
                <a:gd name="T5" fmla="*/ 3 h 48"/>
                <a:gd name="T6" fmla="*/ 2 w 137"/>
                <a:gd name="T7" fmla="*/ 48 h 48"/>
                <a:gd name="T8" fmla="*/ 0 w 137"/>
                <a:gd name="T9" fmla="*/ 48 h 48"/>
                <a:gd name="T10" fmla="*/ 0 w 137"/>
                <a:gd name="T11" fmla="*/ 46 h 48"/>
                <a:gd name="T12" fmla="*/ 134 w 13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8">
                  <a:moveTo>
                    <a:pt x="134" y="0"/>
                  </a:moveTo>
                  <a:lnTo>
                    <a:pt x="137" y="0"/>
                  </a:lnTo>
                  <a:lnTo>
                    <a:pt x="137" y="3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112"/>
            <p:cNvSpPr>
              <a:spLocks/>
            </p:cNvSpPr>
            <p:nvPr/>
          </p:nvSpPr>
          <p:spPr bwMode="auto">
            <a:xfrm>
              <a:off x="3209925" y="790575"/>
              <a:ext cx="169863" cy="15875"/>
            </a:xfrm>
            <a:custGeom>
              <a:avLst/>
              <a:gdLst>
                <a:gd name="T0" fmla="*/ 104 w 107"/>
                <a:gd name="T1" fmla="*/ 0 h 10"/>
                <a:gd name="T2" fmla="*/ 107 w 107"/>
                <a:gd name="T3" fmla="*/ 0 h 10"/>
                <a:gd name="T4" fmla="*/ 107 w 107"/>
                <a:gd name="T5" fmla="*/ 4 h 10"/>
                <a:gd name="T6" fmla="*/ 3 w 107"/>
                <a:gd name="T7" fmla="*/ 10 h 10"/>
                <a:gd name="T8" fmla="*/ 0 w 107"/>
                <a:gd name="T9" fmla="*/ 10 h 10"/>
                <a:gd name="T10" fmla="*/ 0 w 107"/>
                <a:gd name="T11" fmla="*/ 7 h 10"/>
                <a:gd name="T12" fmla="*/ 104 w 10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">
                  <a:moveTo>
                    <a:pt x="104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13"/>
            <p:cNvSpPr>
              <a:spLocks/>
            </p:cNvSpPr>
            <p:nvPr/>
          </p:nvSpPr>
          <p:spPr bwMode="auto">
            <a:xfrm>
              <a:off x="3375025" y="790575"/>
              <a:ext cx="168275" cy="28575"/>
            </a:xfrm>
            <a:custGeom>
              <a:avLst/>
              <a:gdLst>
                <a:gd name="T0" fmla="*/ 0 w 106"/>
                <a:gd name="T1" fmla="*/ 0 h 18"/>
                <a:gd name="T2" fmla="*/ 3 w 106"/>
                <a:gd name="T3" fmla="*/ 0 h 18"/>
                <a:gd name="T4" fmla="*/ 106 w 106"/>
                <a:gd name="T5" fmla="*/ 14 h 18"/>
                <a:gd name="T6" fmla="*/ 106 w 106"/>
                <a:gd name="T7" fmla="*/ 18 h 18"/>
                <a:gd name="T8" fmla="*/ 104 w 106"/>
                <a:gd name="T9" fmla="*/ 18 h 18"/>
                <a:gd name="T10" fmla="*/ 0 w 106"/>
                <a:gd name="T11" fmla="*/ 4 h 18"/>
                <a:gd name="T12" fmla="*/ 0 w 10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3" y="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14"/>
            <p:cNvSpPr>
              <a:spLocks/>
            </p:cNvSpPr>
            <p:nvPr/>
          </p:nvSpPr>
          <p:spPr bwMode="auto">
            <a:xfrm>
              <a:off x="3540125" y="812800"/>
              <a:ext cx="138113" cy="41275"/>
            </a:xfrm>
            <a:custGeom>
              <a:avLst/>
              <a:gdLst>
                <a:gd name="T0" fmla="*/ 0 w 87"/>
                <a:gd name="T1" fmla="*/ 0 h 26"/>
                <a:gd name="T2" fmla="*/ 2 w 87"/>
                <a:gd name="T3" fmla="*/ 0 h 26"/>
                <a:gd name="T4" fmla="*/ 87 w 87"/>
                <a:gd name="T5" fmla="*/ 24 h 26"/>
                <a:gd name="T6" fmla="*/ 87 w 87"/>
                <a:gd name="T7" fmla="*/ 26 h 26"/>
                <a:gd name="T8" fmla="*/ 85 w 87"/>
                <a:gd name="T9" fmla="*/ 26 h 26"/>
                <a:gd name="T10" fmla="*/ 0 w 87"/>
                <a:gd name="T11" fmla="*/ 4 h 26"/>
                <a:gd name="T12" fmla="*/ 0 w 8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lnTo>
                    <a:pt x="2" y="0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115"/>
            <p:cNvSpPr>
              <a:spLocks/>
            </p:cNvSpPr>
            <p:nvPr/>
          </p:nvSpPr>
          <p:spPr bwMode="auto">
            <a:xfrm>
              <a:off x="3675063" y="850900"/>
              <a:ext cx="214313" cy="84138"/>
            </a:xfrm>
            <a:custGeom>
              <a:avLst/>
              <a:gdLst>
                <a:gd name="T0" fmla="*/ 0 w 135"/>
                <a:gd name="T1" fmla="*/ 0 h 53"/>
                <a:gd name="T2" fmla="*/ 2 w 135"/>
                <a:gd name="T3" fmla="*/ 0 h 53"/>
                <a:gd name="T4" fmla="*/ 135 w 135"/>
                <a:gd name="T5" fmla="*/ 51 h 53"/>
                <a:gd name="T6" fmla="*/ 135 w 135"/>
                <a:gd name="T7" fmla="*/ 53 h 53"/>
                <a:gd name="T8" fmla="*/ 133 w 135"/>
                <a:gd name="T9" fmla="*/ 53 h 53"/>
                <a:gd name="T10" fmla="*/ 0 w 135"/>
                <a:gd name="T11" fmla="*/ 2 h 53"/>
                <a:gd name="T12" fmla="*/ 0 w 135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3">
                  <a:moveTo>
                    <a:pt x="0" y="0"/>
                  </a:moveTo>
                  <a:lnTo>
                    <a:pt x="2" y="0"/>
                  </a:lnTo>
                  <a:lnTo>
                    <a:pt x="135" y="51"/>
                  </a:lnTo>
                  <a:lnTo>
                    <a:pt x="135" y="53"/>
                  </a:lnTo>
                  <a:lnTo>
                    <a:pt x="133" y="5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Line 116"/>
            <p:cNvSpPr>
              <a:spLocks noChangeShapeType="1"/>
            </p:cNvSpPr>
            <p:nvPr/>
          </p:nvSpPr>
          <p:spPr bwMode="auto">
            <a:xfrm>
              <a:off x="1163638" y="4578350"/>
              <a:ext cx="510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117"/>
            <p:cNvSpPr>
              <a:spLocks/>
            </p:cNvSpPr>
            <p:nvPr/>
          </p:nvSpPr>
          <p:spPr bwMode="auto">
            <a:xfrm>
              <a:off x="3886200" y="931863"/>
              <a:ext cx="168275" cy="82550"/>
            </a:xfrm>
            <a:custGeom>
              <a:avLst/>
              <a:gdLst>
                <a:gd name="T0" fmla="*/ 0 w 106"/>
                <a:gd name="T1" fmla="*/ 0 h 52"/>
                <a:gd name="T2" fmla="*/ 2 w 106"/>
                <a:gd name="T3" fmla="*/ 0 h 52"/>
                <a:gd name="T4" fmla="*/ 106 w 106"/>
                <a:gd name="T5" fmla="*/ 48 h 52"/>
                <a:gd name="T6" fmla="*/ 106 w 106"/>
                <a:gd name="T7" fmla="*/ 52 h 52"/>
                <a:gd name="T8" fmla="*/ 103 w 106"/>
                <a:gd name="T9" fmla="*/ 52 h 52"/>
                <a:gd name="T10" fmla="*/ 0 w 106"/>
                <a:gd name="T11" fmla="*/ 2 h 52"/>
                <a:gd name="T12" fmla="*/ 0 w 10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2">
                  <a:moveTo>
                    <a:pt x="0" y="0"/>
                  </a:moveTo>
                  <a:lnTo>
                    <a:pt x="2" y="0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3" y="5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132"/>
            <p:cNvSpPr>
              <a:spLocks/>
            </p:cNvSpPr>
            <p:nvPr/>
          </p:nvSpPr>
          <p:spPr bwMode="auto">
            <a:xfrm>
              <a:off x="4049713" y="100806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4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Line 133"/>
            <p:cNvSpPr>
              <a:spLocks noChangeShapeType="1"/>
            </p:cNvSpPr>
            <p:nvPr/>
          </p:nvSpPr>
          <p:spPr bwMode="auto">
            <a:xfrm flipV="1">
              <a:off x="11890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Line 134"/>
            <p:cNvSpPr>
              <a:spLocks noChangeShapeType="1"/>
            </p:cNvSpPr>
            <p:nvPr/>
          </p:nvSpPr>
          <p:spPr bwMode="auto">
            <a:xfrm flipV="1">
              <a:off x="1254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135"/>
            <p:cNvSpPr>
              <a:spLocks/>
            </p:cNvSpPr>
            <p:nvPr/>
          </p:nvSpPr>
          <p:spPr bwMode="auto">
            <a:xfrm>
              <a:off x="4184650" y="1079500"/>
              <a:ext cx="217488" cy="127000"/>
            </a:xfrm>
            <a:custGeom>
              <a:avLst/>
              <a:gdLst>
                <a:gd name="T0" fmla="*/ 0 w 137"/>
                <a:gd name="T1" fmla="*/ 0 h 80"/>
                <a:gd name="T2" fmla="*/ 3 w 137"/>
                <a:gd name="T3" fmla="*/ 0 h 80"/>
                <a:gd name="T4" fmla="*/ 137 w 137"/>
                <a:gd name="T5" fmla="*/ 77 h 80"/>
                <a:gd name="T6" fmla="*/ 137 w 137"/>
                <a:gd name="T7" fmla="*/ 80 h 80"/>
                <a:gd name="T8" fmla="*/ 134 w 137"/>
                <a:gd name="T9" fmla="*/ 80 h 80"/>
                <a:gd name="T10" fmla="*/ 0 w 137"/>
                <a:gd name="T11" fmla="*/ 3 h 80"/>
                <a:gd name="T12" fmla="*/ 0 w 13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0">
                  <a:moveTo>
                    <a:pt x="0" y="0"/>
                  </a:moveTo>
                  <a:lnTo>
                    <a:pt x="3" y="0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Line 136"/>
            <p:cNvSpPr>
              <a:spLocks noChangeShapeType="1"/>
            </p:cNvSpPr>
            <p:nvPr/>
          </p:nvSpPr>
          <p:spPr bwMode="auto">
            <a:xfrm flipV="1">
              <a:off x="13239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Freeform 137"/>
            <p:cNvSpPr>
              <a:spLocks/>
            </p:cNvSpPr>
            <p:nvPr/>
          </p:nvSpPr>
          <p:spPr bwMode="auto">
            <a:xfrm>
              <a:off x="4397375" y="1201738"/>
              <a:ext cx="169863" cy="109538"/>
            </a:xfrm>
            <a:custGeom>
              <a:avLst/>
              <a:gdLst>
                <a:gd name="T0" fmla="*/ 0 w 107"/>
                <a:gd name="T1" fmla="*/ 0 h 69"/>
                <a:gd name="T2" fmla="*/ 3 w 107"/>
                <a:gd name="T3" fmla="*/ 0 h 69"/>
                <a:gd name="T4" fmla="*/ 107 w 107"/>
                <a:gd name="T5" fmla="*/ 66 h 69"/>
                <a:gd name="T6" fmla="*/ 107 w 107"/>
                <a:gd name="T7" fmla="*/ 69 h 69"/>
                <a:gd name="T8" fmla="*/ 105 w 107"/>
                <a:gd name="T9" fmla="*/ 69 h 69"/>
                <a:gd name="T10" fmla="*/ 0 w 107"/>
                <a:gd name="T11" fmla="*/ 3 h 69"/>
                <a:gd name="T12" fmla="*/ 0 w 10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69">
                  <a:moveTo>
                    <a:pt x="0" y="0"/>
                  </a:moveTo>
                  <a:lnTo>
                    <a:pt x="3" y="0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5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138"/>
            <p:cNvSpPr>
              <a:spLocks/>
            </p:cNvSpPr>
            <p:nvPr/>
          </p:nvSpPr>
          <p:spPr bwMode="auto">
            <a:xfrm>
              <a:off x="1163638" y="4629150"/>
              <a:ext cx="41275" cy="112713"/>
            </a:xfrm>
            <a:custGeom>
              <a:avLst/>
              <a:gdLst>
                <a:gd name="T0" fmla="*/ 21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6 h 71"/>
                <a:gd name="T10" fmla="*/ 14 w 26"/>
                <a:gd name="T11" fmla="*/ 19 h 71"/>
                <a:gd name="T12" fmla="*/ 9 w 26"/>
                <a:gd name="T13" fmla="*/ 21 h 71"/>
                <a:gd name="T14" fmla="*/ 5 w 26"/>
                <a:gd name="T15" fmla="*/ 25 h 71"/>
                <a:gd name="T16" fmla="*/ 0 w 26"/>
                <a:gd name="T17" fmla="*/ 26 h 71"/>
                <a:gd name="T18" fmla="*/ 0 w 26"/>
                <a:gd name="T19" fmla="*/ 18 h 71"/>
                <a:gd name="T20" fmla="*/ 7 w 26"/>
                <a:gd name="T21" fmla="*/ 14 h 71"/>
                <a:gd name="T22" fmla="*/ 13 w 26"/>
                <a:gd name="T23" fmla="*/ 10 h 71"/>
                <a:gd name="T24" fmla="*/ 17 w 26"/>
                <a:gd name="T25" fmla="*/ 4 h 71"/>
                <a:gd name="T26" fmla="*/ 21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21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3" y="10"/>
                  </a:lnTo>
                  <a:lnTo>
                    <a:pt x="17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1241425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20 w 47"/>
                <a:gd name="T3" fmla="*/ 9 h 73"/>
                <a:gd name="T4" fmla="*/ 17 w 47"/>
                <a:gd name="T5" fmla="*/ 11 h 73"/>
                <a:gd name="T6" fmla="*/ 14 w 47"/>
                <a:gd name="T7" fmla="*/ 13 h 73"/>
                <a:gd name="T8" fmla="*/ 11 w 47"/>
                <a:gd name="T9" fmla="*/ 22 h 73"/>
                <a:gd name="T10" fmla="*/ 9 w 47"/>
                <a:gd name="T11" fmla="*/ 36 h 73"/>
                <a:gd name="T12" fmla="*/ 11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4 w 47"/>
                <a:gd name="T21" fmla="*/ 65 h 73"/>
                <a:gd name="T22" fmla="*/ 28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5 w 47"/>
                <a:gd name="T35" fmla="*/ 13 h 73"/>
                <a:gd name="T36" fmla="*/ 31 w 47"/>
                <a:gd name="T37" fmla="*/ 11 h 73"/>
                <a:gd name="T38" fmla="*/ 28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5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3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1 w 47"/>
                <a:gd name="T99" fmla="*/ 4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1330325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20 w 47"/>
                <a:gd name="T3" fmla="*/ 9 h 73"/>
                <a:gd name="T4" fmla="*/ 16 w 47"/>
                <a:gd name="T5" fmla="*/ 11 h 73"/>
                <a:gd name="T6" fmla="*/ 13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3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3 w 47"/>
                <a:gd name="T21" fmla="*/ 65 h 73"/>
                <a:gd name="T22" fmla="*/ 26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7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0 w 47"/>
                <a:gd name="T37" fmla="*/ 11 h 73"/>
                <a:gd name="T38" fmla="*/ 26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5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39 w 47"/>
                <a:gd name="T69" fmla="*/ 66 h 73"/>
                <a:gd name="T70" fmla="*/ 37 w 47"/>
                <a:gd name="T71" fmla="*/ 69 h 73"/>
                <a:gd name="T72" fmla="*/ 32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6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141"/>
            <p:cNvSpPr>
              <a:spLocks noEditPoints="1"/>
            </p:cNvSpPr>
            <p:nvPr/>
          </p:nvSpPr>
          <p:spPr bwMode="auto">
            <a:xfrm>
              <a:off x="1417638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8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142"/>
            <p:cNvSpPr>
              <a:spLocks/>
            </p:cNvSpPr>
            <p:nvPr/>
          </p:nvSpPr>
          <p:spPr bwMode="auto">
            <a:xfrm>
              <a:off x="4564063" y="1306513"/>
              <a:ext cx="168275" cy="109538"/>
            </a:xfrm>
            <a:custGeom>
              <a:avLst/>
              <a:gdLst>
                <a:gd name="T0" fmla="*/ 0 w 106"/>
                <a:gd name="T1" fmla="*/ 0 h 69"/>
                <a:gd name="T2" fmla="*/ 2 w 106"/>
                <a:gd name="T3" fmla="*/ 0 h 69"/>
                <a:gd name="T4" fmla="*/ 106 w 106"/>
                <a:gd name="T5" fmla="*/ 67 h 69"/>
                <a:gd name="T6" fmla="*/ 106 w 106"/>
                <a:gd name="T7" fmla="*/ 69 h 69"/>
                <a:gd name="T8" fmla="*/ 104 w 106"/>
                <a:gd name="T9" fmla="*/ 69 h 69"/>
                <a:gd name="T10" fmla="*/ 0 w 106"/>
                <a:gd name="T11" fmla="*/ 3 h 69"/>
                <a:gd name="T12" fmla="*/ 0 w 10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0" y="0"/>
                  </a:moveTo>
                  <a:lnTo>
                    <a:pt x="2" y="0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Line 143"/>
            <p:cNvSpPr>
              <a:spLocks noChangeShapeType="1"/>
            </p:cNvSpPr>
            <p:nvPr/>
          </p:nvSpPr>
          <p:spPr bwMode="auto">
            <a:xfrm flipV="1">
              <a:off x="14017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Line 144"/>
            <p:cNvSpPr>
              <a:spLocks noChangeShapeType="1"/>
            </p:cNvSpPr>
            <p:nvPr/>
          </p:nvSpPr>
          <p:spPr bwMode="auto">
            <a:xfrm flipV="1">
              <a:off x="14874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145"/>
            <p:cNvSpPr>
              <a:spLocks/>
            </p:cNvSpPr>
            <p:nvPr/>
          </p:nvSpPr>
          <p:spPr bwMode="auto">
            <a:xfrm>
              <a:off x="4729163" y="1412875"/>
              <a:ext cx="185738" cy="122238"/>
            </a:xfrm>
            <a:custGeom>
              <a:avLst/>
              <a:gdLst>
                <a:gd name="T0" fmla="*/ 0 w 117"/>
                <a:gd name="T1" fmla="*/ 0 h 77"/>
                <a:gd name="T2" fmla="*/ 2 w 117"/>
                <a:gd name="T3" fmla="*/ 0 h 77"/>
                <a:gd name="T4" fmla="*/ 117 w 117"/>
                <a:gd name="T5" fmla="*/ 75 h 77"/>
                <a:gd name="T6" fmla="*/ 117 w 117"/>
                <a:gd name="T7" fmla="*/ 77 h 77"/>
                <a:gd name="T8" fmla="*/ 114 w 117"/>
                <a:gd name="T9" fmla="*/ 77 h 77"/>
                <a:gd name="T10" fmla="*/ 0 w 117"/>
                <a:gd name="T11" fmla="*/ 2 h 77"/>
                <a:gd name="T12" fmla="*/ 0 w 11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7">
                  <a:moveTo>
                    <a:pt x="0" y="0"/>
                  </a:moveTo>
                  <a:lnTo>
                    <a:pt x="2" y="0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Line 146"/>
            <p:cNvSpPr>
              <a:spLocks noChangeShapeType="1"/>
            </p:cNvSpPr>
            <p:nvPr/>
          </p:nvSpPr>
          <p:spPr bwMode="auto">
            <a:xfrm flipV="1">
              <a:off x="15859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Line 147"/>
            <p:cNvSpPr>
              <a:spLocks noChangeShapeType="1"/>
            </p:cNvSpPr>
            <p:nvPr/>
          </p:nvSpPr>
          <p:spPr bwMode="auto">
            <a:xfrm flipV="1">
              <a:off x="1701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148"/>
            <p:cNvSpPr>
              <a:spLocks/>
            </p:cNvSpPr>
            <p:nvPr/>
          </p:nvSpPr>
          <p:spPr bwMode="auto">
            <a:xfrm>
              <a:off x="4910138" y="1531938"/>
              <a:ext cx="169863" cy="115888"/>
            </a:xfrm>
            <a:custGeom>
              <a:avLst/>
              <a:gdLst>
                <a:gd name="T0" fmla="*/ 0 w 107"/>
                <a:gd name="T1" fmla="*/ 0 h 73"/>
                <a:gd name="T2" fmla="*/ 3 w 107"/>
                <a:gd name="T3" fmla="*/ 0 h 73"/>
                <a:gd name="T4" fmla="*/ 107 w 107"/>
                <a:gd name="T5" fmla="*/ 71 h 73"/>
                <a:gd name="T6" fmla="*/ 107 w 107"/>
                <a:gd name="T7" fmla="*/ 73 h 73"/>
                <a:gd name="T8" fmla="*/ 103 w 107"/>
                <a:gd name="T9" fmla="*/ 73 h 73"/>
                <a:gd name="T10" fmla="*/ 0 w 107"/>
                <a:gd name="T11" fmla="*/ 2 h 73"/>
                <a:gd name="T12" fmla="*/ 0 w 10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lnTo>
                    <a:pt x="3" y="0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Line 149"/>
            <p:cNvSpPr>
              <a:spLocks noChangeShapeType="1"/>
            </p:cNvSpPr>
            <p:nvPr/>
          </p:nvSpPr>
          <p:spPr bwMode="auto">
            <a:xfrm flipV="1">
              <a:off x="18335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150"/>
            <p:cNvSpPr>
              <a:spLocks/>
            </p:cNvSpPr>
            <p:nvPr/>
          </p:nvSpPr>
          <p:spPr bwMode="auto">
            <a:xfrm>
              <a:off x="5073650" y="1644650"/>
              <a:ext cx="304800" cy="214313"/>
            </a:xfrm>
            <a:custGeom>
              <a:avLst/>
              <a:gdLst>
                <a:gd name="T0" fmla="*/ 0 w 192"/>
                <a:gd name="T1" fmla="*/ 0 h 135"/>
                <a:gd name="T2" fmla="*/ 4 w 192"/>
                <a:gd name="T3" fmla="*/ 0 h 135"/>
                <a:gd name="T4" fmla="*/ 192 w 192"/>
                <a:gd name="T5" fmla="*/ 131 h 135"/>
                <a:gd name="T6" fmla="*/ 192 w 192"/>
                <a:gd name="T7" fmla="*/ 135 h 135"/>
                <a:gd name="T8" fmla="*/ 190 w 192"/>
                <a:gd name="T9" fmla="*/ 135 h 135"/>
                <a:gd name="T10" fmla="*/ 0 w 192"/>
                <a:gd name="T11" fmla="*/ 2 h 135"/>
                <a:gd name="T12" fmla="*/ 0 w 192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35">
                  <a:moveTo>
                    <a:pt x="0" y="0"/>
                  </a:moveTo>
                  <a:lnTo>
                    <a:pt x="4" y="0"/>
                  </a:lnTo>
                  <a:lnTo>
                    <a:pt x="192" y="131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151"/>
            <p:cNvSpPr>
              <a:spLocks/>
            </p:cNvSpPr>
            <p:nvPr/>
          </p:nvSpPr>
          <p:spPr bwMode="auto">
            <a:xfrm>
              <a:off x="1709738" y="4630738"/>
              <a:ext cx="73025" cy="114300"/>
            </a:xfrm>
            <a:custGeom>
              <a:avLst/>
              <a:gdLst>
                <a:gd name="T0" fmla="*/ 8 w 46"/>
                <a:gd name="T1" fmla="*/ 0 h 72"/>
                <a:gd name="T2" fmla="*/ 42 w 46"/>
                <a:gd name="T3" fmla="*/ 0 h 72"/>
                <a:gd name="T4" fmla="*/ 42 w 46"/>
                <a:gd name="T5" fmla="*/ 9 h 72"/>
                <a:gd name="T6" fmla="*/ 16 w 46"/>
                <a:gd name="T7" fmla="*/ 9 h 72"/>
                <a:gd name="T8" fmla="*/ 12 w 46"/>
                <a:gd name="T9" fmla="*/ 27 h 72"/>
                <a:gd name="T10" fmla="*/ 16 w 46"/>
                <a:gd name="T11" fmla="*/ 25 h 72"/>
                <a:gd name="T12" fmla="*/ 20 w 46"/>
                <a:gd name="T13" fmla="*/ 24 h 72"/>
                <a:gd name="T14" fmla="*/ 25 w 46"/>
                <a:gd name="T15" fmla="*/ 23 h 72"/>
                <a:gd name="T16" fmla="*/ 30 w 46"/>
                <a:gd name="T17" fmla="*/ 24 h 72"/>
                <a:gd name="T18" fmla="*/ 36 w 46"/>
                <a:gd name="T19" fmla="*/ 26 h 72"/>
                <a:gd name="T20" fmla="*/ 40 w 46"/>
                <a:gd name="T21" fmla="*/ 29 h 72"/>
                <a:gd name="T22" fmla="*/ 44 w 46"/>
                <a:gd name="T23" fmla="*/ 34 h 72"/>
                <a:gd name="T24" fmla="*/ 45 w 46"/>
                <a:gd name="T25" fmla="*/ 40 h 72"/>
                <a:gd name="T26" fmla="*/ 46 w 46"/>
                <a:gd name="T27" fmla="*/ 46 h 72"/>
                <a:gd name="T28" fmla="*/ 45 w 46"/>
                <a:gd name="T29" fmla="*/ 52 h 72"/>
                <a:gd name="T30" fmla="*/ 44 w 46"/>
                <a:gd name="T31" fmla="*/ 58 h 72"/>
                <a:gd name="T32" fmla="*/ 41 w 46"/>
                <a:gd name="T33" fmla="*/ 64 h 72"/>
                <a:gd name="T34" fmla="*/ 33 w 46"/>
                <a:gd name="T35" fmla="*/ 69 h 72"/>
                <a:gd name="T36" fmla="*/ 22 w 46"/>
                <a:gd name="T37" fmla="*/ 72 h 72"/>
                <a:gd name="T38" fmla="*/ 16 w 46"/>
                <a:gd name="T39" fmla="*/ 72 h 72"/>
                <a:gd name="T40" fmla="*/ 11 w 46"/>
                <a:gd name="T41" fmla="*/ 69 h 72"/>
                <a:gd name="T42" fmla="*/ 6 w 46"/>
                <a:gd name="T43" fmla="*/ 66 h 72"/>
                <a:gd name="T44" fmla="*/ 3 w 46"/>
                <a:gd name="T45" fmla="*/ 62 h 72"/>
                <a:gd name="T46" fmla="*/ 1 w 46"/>
                <a:gd name="T47" fmla="*/ 58 h 72"/>
                <a:gd name="T48" fmla="*/ 0 w 46"/>
                <a:gd name="T49" fmla="*/ 52 h 72"/>
                <a:gd name="T50" fmla="*/ 9 w 46"/>
                <a:gd name="T51" fmla="*/ 51 h 72"/>
                <a:gd name="T52" fmla="*/ 10 w 46"/>
                <a:gd name="T53" fmla="*/ 54 h 72"/>
                <a:gd name="T54" fmla="*/ 11 w 46"/>
                <a:gd name="T55" fmla="*/ 58 h 72"/>
                <a:gd name="T56" fmla="*/ 13 w 46"/>
                <a:gd name="T57" fmla="*/ 60 h 72"/>
                <a:gd name="T58" fmla="*/ 16 w 46"/>
                <a:gd name="T59" fmla="*/ 62 h 72"/>
                <a:gd name="T60" fmla="*/ 19 w 46"/>
                <a:gd name="T61" fmla="*/ 64 h 72"/>
                <a:gd name="T62" fmla="*/ 22 w 46"/>
                <a:gd name="T63" fmla="*/ 64 h 72"/>
                <a:gd name="T64" fmla="*/ 27 w 46"/>
                <a:gd name="T65" fmla="*/ 62 h 72"/>
                <a:gd name="T66" fmla="*/ 30 w 46"/>
                <a:gd name="T67" fmla="*/ 61 h 72"/>
                <a:gd name="T68" fmla="*/ 33 w 46"/>
                <a:gd name="T69" fmla="*/ 59 h 72"/>
                <a:gd name="T70" fmla="*/ 35 w 46"/>
                <a:gd name="T71" fmla="*/ 56 h 72"/>
                <a:gd name="T72" fmla="*/ 36 w 46"/>
                <a:gd name="T73" fmla="*/ 51 h 72"/>
                <a:gd name="T74" fmla="*/ 37 w 46"/>
                <a:gd name="T75" fmla="*/ 46 h 72"/>
                <a:gd name="T76" fmla="*/ 36 w 46"/>
                <a:gd name="T77" fmla="*/ 42 h 72"/>
                <a:gd name="T78" fmla="*/ 35 w 46"/>
                <a:gd name="T79" fmla="*/ 39 h 72"/>
                <a:gd name="T80" fmla="*/ 34 w 46"/>
                <a:gd name="T81" fmla="*/ 35 h 72"/>
                <a:gd name="T82" fmla="*/ 30 w 46"/>
                <a:gd name="T83" fmla="*/ 33 h 72"/>
                <a:gd name="T84" fmla="*/ 27 w 46"/>
                <a:gd name="T85" fmla="*/ 32 h 72"/>
                <a:gd name="T86" fmla="*/ 22 w 46"/>
                <a:gd name="T87" fmla="*/ 32 h 72"/>
                <a:gd name="T88" fmla="*/ 18 w 46"/>
                <a:gd name="T89" fmla="*/ 32 h 72"/>
                <a:gd name="T90" fmla="*/ 14 w 46"/>
                <a:gd name="T91" fmla="*/ 33 h 72"/>
                <a:gd name="T92" fmla="*/ 12 w 46"/>
                <a:gd name="T93" fmla="*/ 35 h 72"/>
                <a:gd name="T94" fmla="*/ 10 w 46"/>
                <a:gd name="T95" fmla="*/ 37 h 72"/>
                <a:gd name="T96" fmla="*/ 1 w 46"/>
                <a:gd name="T97" fmla="*/ 36 h 72"/>
                <a:gd name="T98" fmla="*/ 8 w 46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5" y="23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5" y="40"/>
                  </a:lnTo>
                  <a:lnTo>
                    <a:pt x="46" y="46"/>
                  </a:lnTo>
                  <a:lnTo>
                    <a:pt x="45" y="52"/>
                  </a:lnTo>
                  <a:lnTo>
                    <a:pt x="44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6" y="66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1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6" y="51"/>
                  </a:lnTo>
                  <a:lnTo>
                    <a:pt x="37" y="46"/>
                  </a:lnTo>
                  <a:lnTo>
                    <a:pt x="36" y="42"/>
                  </a:lnTo>
                  <a:lnTo>
                    <a:pt x="35" y="39"/>
                  </a:lnTo>
                  <a:lnTo>
                    <a:pt x="34" y="35"/>
                  </a:lnTo>
                  <a:lnTo>
                    <a:pt x="30" y="33"/>
                  </a:lnTo>
                  <a:lnTo>
                    <a:pt x="27" y="32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152"/>
            <p:cNvSpPr>
              <a:spLocks noEditPoints="1"/>
            </p:cNvSpPr>
            <p:nvPr/>
          </p:nvSpPr>
          <p:spPr bwMode="auto">
            <a:xfrm>
              <a:off x="1795463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20 w 47"/>
                <a:gd name="T3" fmla="*/ 9 h 73"/>
                <a:gd name="T4" fmla="*/ 18 w 47"/>
                <a:gd name="T5" fmla="*/ 11 h 73"/>
                <a:gd name="T6" fmla="*/ 14 w 47"/>
                <a:gd name="T7" fmla="*/ 13 h 73"/>
                <a:gd name="T8" fmla="*/ 11 w 47"/>
                <a:gd name="T9" fmla="*/ 22 h 73"/>
                <a:gd name="T10" fmla="*/ 10 w 47"/>
                <a:gd name="T11" fmla="*/ 36 h 73"/>
                <a:gd name="T12" fmla="*/ 11 w 47"/>
                <a:gd name="T13" fmla="*/ 51 h 73"/>
                <a:gd name="T14" fmla="*/ 14 w 47"/>
                <a:gd name="T15" fmla="*/ 59 h 73"/>
                <a:gd name="T16" fmla="*/ 18 w 47"/>
                <a:gd name="T17" fmla="*/ 62 h 73"/>
                <a:gd name="T18" fmla="*/ 20 w 47"/>
                <a:gd name="T19" fmla="*/ 63 h 73"/>
                <a:gd name="T20" fmla="*/ 24 w 47"/>
                <a:gd name="T21" fmla="*/ 65 h 73"/>
                <a:gd name="T22" fmla="*/ 28 w 47"/>
                <a:gd name="T23" fmla="*/ 63 h 73"/>
                <a:gd name="T24" fmla="*/ 31 w 47"/>
                <a:gd name="T25" fmla="*/ 62 h 73"/>
                <a:gd name="T26" fmla="*/ 35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5 w 47"/>
                <a:gd name="T35" fmla="*/ 13 h 73"/>
                <a:gd name="T36" fmla="*/ 31 w 47"/>
                <a:gd name="T37" fmla="*/ 11 h 73"/>
                <a:gd name="T38" fmla="*/ 28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5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5 w 47"/>
                <a:gd name="T65" fmla="*/ 57 h 73"/>
                <a:gd name="T66" fmla="*/ 43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3 w 47"/>
                <a:gd name="T87" fmla="*/ 54 h 73"/>
                <a:gd name="T88" fmla="*/ 0 w 47"/>
                <a:gd name="T89" fmla="*/ 36 h 73"/>
                <a:gd name="T90" fmla="*/ 2 w 47"/>
                <a:gd name="T91" fmla="*/ 25 h 73"/>
                <a:gd name="T92" fmla="*/ 4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1 w 47"/>
                <a:gd name="T99" fmla="*/ 4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0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5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3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5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153"/>
            <p:cNvSpPr>
              <a:spLocks noEditPoints="1"/>
            </p:cNvSpPr>
            <p:nvPr/>
          </p:nvSpPr>
          <p:spPr bwMode="auto">
            <a:xfrm>
              <a:off x="1884363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20 w 47"/>
                <a:gd name="T3" fmla="*/ 9 h 73"/>
                <a:gd name="T4" fmla="*/ 16 w 47"/>
                <a:gd name="T5" fmla="*/ 11 h 73"/>
                <a:gd name="T6" fmla="*/ 13 w 47"/>
                <a:gd name="T7" fmla="*/ 13 h 73"/>
                <a:gd name="T8" fmla="*/ 11 w 47"/>
                <a:gd name="T9" fmla="*/ 22 h 73"/>
                <a:gd name="T10" fmla="*/ 9 w 47"/>
                <a:gd name="T11" fmla="*/ 36 h 73"/>
                <a:gd name="T12" fmla="*/ 11 w 47"/>
                <a:gd name="T13" fmla="*/ 51 h 73"/>
                <a:gd name="T14" fmla="*/ 13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7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0 w 47"/>
                <a:gd name="T37" fmla="*/ 11 h 73"/>
                <a:gd name="T38" fmla="*/ 28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4 w 47"/>
                <a:gd name="T65" fmla="*/ 57 h 73"/>
                <a:gd name="T66" fmla="*/ 43 w 47"/>
                <a:gd name="T67" fmla="*/ 62 h 73"/>
                <a:gd name="T68" fmla="*/ 39 w 47"/>
                <a:gd name="T69" fmla="*/ 66 h 73"/>
                <a:gd name="T70" fmla="*/ 37 w 47"/>
                <a:gd name="T71" fmla="*/ 69 h 73"/>
                <a:gd name="T72" fmla="*/ 32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9 w 47"/>
                <a:gd name="T79" fmla="*/ 73 h 73"/>
                <a:gd name="T80" fmla="*/ 14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1 w 47"/>
                <a:gd name="T99" fmla="*/ 4 h 73"/>
                <a:gd name="T100" fmla="*/ 14 w 47"/>
                <a:gd name="T101" fmla="*/ 2 h 73"/>
                <a:gd name="T102" fmla="*/ 19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3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9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154"/>
            <p:cNvSpPr>
              <a:spLocks/>
            </p:cNvSpPr>
            <p:nvPr/>
          </p:nvSpPr>
          <p:spPr bwMode="auto">
            <a:xfrm>
              <a:off x="5375275" y="1852613"/>
              <a:ext cx="217488" cy="153988"/>
            </a:xfrm>
            <a:custGeom>
              <a:avLst/>
              <a:gdLst>
                <a:gd name="T0" fmla="*/ 0 w 137"/>
                <a:gd name="T1" fmla="*/ 0 h 97"/>
                <a:gd name="T2" fmla="*/ 2 w 137"/>
                <a:gd name="T3" fmla="*/ 0 h 97"/>
                <a:gd name="T4" fmla="*/ 137 w 137"/>
                <a:gd name="T5" fmla="*/ 94 h 97"/>
                <a:gd name="T6" fmla="*/ 137 w 137"/>
                <a:gd name="T7" fmla="*/ 97 h 97"/>
                <a:gd name="T8" fmla="*/ 134 w 137"/>
                <a:gd name="T9" fmla="*/ 97 h 97"/>
                <a:gd name="T10" fmla="*/ 0 w 137"/>
                <a:gd name="T11" fmla="*/ 4 h 97"/>
                <a:gd name="T12" fmla="*/ 0 w 13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7"/>
                  </a:lnTo>
                  <a:lnTo>
                    <a:pt x="134" y="9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Line 155"/>
            <p:cNvSpPr>
              <a:spLocks noChangeShapeType="1"/>
            </p:cNvSpPr>
            <p:nvPr/>
          </p:nvSpPr>
          <p:spPr bwMode="auto">
            <a:xfrm flipV="1">
              <a:off x="1998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Line 156"/>
            <p:cNvSpPr>
              <a:spLocks noChangeShapeType="1"/>
            </p:cNvSpPr>
            <p:nvPr/>
          </p:nvSpPr>
          <p:spPr bwMode="auto">
            <a:xfrm flipV="1">
              <a:off x="22113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157"/>
            <p:cNvSpPr>
              <a:spLocks/>
            </p:cNvSpPr>
            <p:nvPr/>
          </p:nvSpPr>
          <p:spPr bwMode="auto">
            <a:xfrm>
              <a:off x="5588000" y="2001838"/>
              <a:ext cx="303213" cy="219075"/>
            </a:xfrm>
            <a:custGeom>
              <a:avLst/>
              <a:gdLst>
                <a:gd name="T0" fmla="*/ 0 w 191"/>
                <a:gd name="T1" fmla="*/ 0 h 138"/>
                <a:gd name="T2" fmla="*/ 3 w 191"/>
                <a:gd name="T3" fmla="*/ 0 h 138"/>
                <a:gd name="T4" fmla="*/ 191 w 191"/>
                <a:gd name="T5" fmla="*/ 137 h 138"/>
                <a:gd name="T6" fmla="*/ 191 w 191"/>
                <a:gd name="T7" fmla="*/ 138 h 138"/>
                <a:gd name="T8" fmla="*/ 189 w 191"/>
                <a:gd name="T9" fmla="*/ 138 h 138"/>
                <a:gd name="T10" fmla="*/ 0 w 191"/>
                <a:gd name="T11" fmla="*/ 3 h 138"/>
                <a:gd name="T12" fmla="*/ 0 w 191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38">
                  <a:moveTo>
                    <a:pt x="0" y="0"/>
                  </a:moveTo>
                  <a:lnTo>
                    <a:pt x="3" y="0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Line 158"/>
            <p:cNvSpPr>
              <a:spLocks noChangeShapeType="1"/>
            </p:cNvSpPr>
            <p:nvPr/>
          </p:nvSpPr>
          <p:spPr bwMode="auto">
            <a:xfrm flipV="1">
              <a:off x="25114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159"/>
            <p:cNvSpPr>
              <a:spLocks/>
            </p:cNvSpPr>
            <p:nvPr/>
          </p:nvSpPr>
          <p:spPr bwMode="auto">
            <a:xfrm>
              <a:off x="5888038" y="2219325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7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1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160"/>
            <p:cNvSpPr>
              <a:spLocks/>
            </p:cNvSpPr>
            <p:nvPr/>
          </p:nvSpPr>
          <p:spPr bwMode="auto">
            <a:xfrm>
              <a:off x="2382838" y="4629150"/>
              <a:ext cx="76200" cy="112713"/>
            </a:xfrm>
            <a:custGeom>
              <a:avLst/>
              <a:gdLst>
                <a:gd name="T0" fmla="*/ 24 w 48"/>
                <a:gd name="T1" fmla="*/ 0 h 71"/>
                <a:gd name="T2" fmla="*/ 31 w 48"/>
                <a:gd name="T3" fmla="*/ 1 h 71"/>
                <a:gd name="T4" fmla="*/ 37 w 48"/>
                <a:gd name="T5" fmla="*/ 3 h 71"/>
                <a:gd name="T6" fmla="*/ 40 w 48"/>
                <a:gd name="T7" fmla="*/ 5 h 71"/>
                <a:gd name="T8" fmla="*/ 43 w 48"/>
                <a:gd name="T9" fmla="*/ 10 h 71"/>
                <a:gd name="T10" fmla="*/ 46 w 48"/>
                <a:gd name="T11" fmla="*/ 14 h 71"/>
                <a:gd name="T12" fmla="*/ 47 w 48"/>
                <a:gd name="T13" fmla="*/ 20 h 71"/>
                <a:gd name="T14" fmla="*/ 46 w 48"/>
                <a:gd name="T15" fmla="*/ 24 h 71"/>
                <a:gd name="T16" fmla="*/ 45 w 48"/>
                <a:gd name="T17" fmla="*/ 28 h 71"/>
                <a:gd name="T18" fmla="*/ 42 w 48"/>
                <a:gd name="T19" fmla="*/ 33 h 71"/>
                <a:gd name="T20" fmla="*/ 40 w 48"/>
                <a:gd name="T21" fmla="*/ 37 h 71"/>
                <a:gd name="T22" fmla="*/ 37 w 48"/>
                <a:gd name="T23" fmla="*/ 41 h 71"/>
                <a:gd name="T24" fmla="*/ 32 w 48"/>
                <a:gd name="T25" fmla="*/ 44 h 71"/>
                <a:gd name="T26" fmla="*/ 26 w 48"/>
                <a:gd name="T27" fmla="*/ 49 h 71"/>
                <a:gd name="T28" fmla="*/ 22 w 48"/>
                <a:gd name="T29" fmla="*/ 53 h 71"/>
                <a:gd name="T30" fmla="*/ 18 w 48"/>
                <a:gd name="T31" fmla="*/ 55 h 71"/>
                <a:gd name="T32" fmla="*/ 16 w 48"/>
                <a:gd name="T33" fmla="*/ 58 h 71"/>
                <a:gd name="T34" fmla="*/ 13 w 48"/>
                <a:gd name="T35" fmla="*/ 62 h 71"/>
                <a:gd name="T36" fmla="*/ 48 w 48"/>
                <a:gd name="T37" fmla="*/ 62 h 71"/>
                <a:gd name="T38" fmla="*/ 48 w 48"/>
                <a:gd name="T39" fmla="*/ 71 h 71"/>
                <a:gd name="T40" fmla="*/ 0 w 48"/>
                <a:gd name="T41" fmla="*/ 71 h 71"/>
                <a:gd name="T42" fmla="*/ 1 w 48"/>
                <a:gd name="T43" fmla="*/ 68 h 71"/>
                <a:gd name="T44" fmla="*/ 1 w 48"/>
                <a:gd name="T45" fmla="*/ 66 h 71"/>
                <a:gd name="T46" fmla="*/ 3 w 48"/>
                <a:gd name="T47" fmla="*/ 60 h 71"/>
                <a:gd name="T48" fmla="*/ 7 w 48"/>
                <a:gd name="T49" fmla="*/ 55 h 71"/>
                <a:gd name="T50" fmla="*/ 9 w 48"/>
                <a:gd name="T51" fmla="*/ 52 h 71"/>
                <a:gd name="T52" fmla="*/ 14 w 48"/>
                <a:gd name="T53" fmla="*/ 49 h 71"/>
                <a:gd name="T54" fmla="*/ 18 w 48"/>
                <a:gd name="T55" fmla="*/ 45 h 71"/>
                <a:gd name="T56" fmla="*/ 23 w 48"/>
                <a:gd name="T57" fmla="*/ 41 h 71"/>
                <a:gd name="T58" fmla="*/ 27 w 48"/>
                <a:gd name="T59" fmla="*/ 36 h 71"/>
                <a:gd name="T60" fmla="*/ 31 w 48"/>
                <a:gd name="T61" fmla="*/ 33 h 71"/>
                <a:gd name="T62" fmla="*/ 33 w 48"/>
                <a:gd name="T63" fmla="*/ 30 h 71"/>
                <a:gd name="T64" fmla="*/ 37 w 48"/>
                <a:gd name="T65" fmla="*/ 25 h 71"/>
                <a:gd name="T66" fmla="*/ 37 w 48"/>
                <a:gd name="T67" fmla="*/ 20 h 71"/>
                <a:gd name="T68" fmla="*/ 37 w 48"/>
                <a:gd name="T69" fmla="*/ 17 h 71"/>
                <a:gd name="T70" fmla="*/ 35 w 48"/>
                <a:gd name="T71" fmla="*/ 14 h 71"/>
                <a:gd name="T72" fmla="*/ 33 w 48"/>
                <a:gd name="T73" fmla="*/ 12 h 71"/>
                <a:gd name="T74" fmla="*/ 31 w 48"/>
                <a:gd name="T75" fmla="*/ 10 h 71"/>
                <a:gd name="T76" fmla="*/ 27 w 48"/>
                <a:gd name="T77" fmla="*/ 9 h 71"/>
                <a:gd name="T78" fmla="*/ 24 w 48"/>
                <a:gd name="T79" fmla="*/ 9 h 71"/>
                <a:gd name="T80" fmla="*/ 21 w 48"/>
                <a:gd name="T81" fmla="*/ 9 h 71"/>
                <a:gd name="T82" fmla="*/ 17 w 48"/>
                <a:gd name="T83" fmla="*/ 10 h 71"/>
                <a:gd name="T84" fmla="*/ 15 w 48"/>
                <a:gd name="T85" fmla="*/ 11 h 71"/>
                <a:gd name="T86" fmla="*/ 13 w 48"/>
                <a:gd name="T87" fmla="*/ 14 h 71"/>
                <a:gd name="T88" fmla="*/ 11 w 48"/>
                <a:gd name="T89" fmla="*/ 17 h 71"/>
                <a:gd name="T90" fmla="*/ 11 w 48"/>
                <a:gd name="T91" fmla="*/ 21 h 71"/>
                <a:gd name="T92" fmla="*/ 1 w 48"/>
                <a:gd name="T93" fmla="*/ 20 h 71"/>
                <a:gd name="T94" fmla="*/ 2 w 48"/>
                <a:gd name="T95" fmla="*/ 13 h 71"/>
                <a:gd name="T96" fmla="*/ 5 w 48"/>
                <a:gd name="T97" fmla="*/ 9 h 71"/>
                <a:gd name="T98" fmla="*/ 8 w 48"/>
                <a:gd name="T99" fmla="*/ 5 h 71"/>
                <a:gd name="T100" fmla="*/ 13 w 48"/>
                <a:gd name="T101" fmla="*/ 2 h 71"/>
                <a:gd name="T102" fmla="*/ 18 w 48"/>
                <a:gd name="T103" fmla="*/ 1 h 71"/>
                <a:gd name="T104" fmla="*/ 24 w 48"/>
                <a:gd name="T10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47" y="20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7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3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4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161"/>
            <p:cNvSpPr>
              <a:spLocks noEditPoints="1"/>
            </p:cNvSpPr>
            <p:nvPr/>
          </p:nvSpPr>
          <p:spPr bwMode="auto">
            <a:xfrm>
              <a:off x="2473325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5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2 w 47"/>
                <a:gd name="T73" fmla="*/ 71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162"/>
            <p:cNvSpPr>
              <a:spLocks noEditPoints="1"/>
            </p:cNvSpPr>
            <p:nvPr/>
          </p:nvSpPr>
          <p:spPr bwMode="auto">
            <a:xfrm>
              <a:off x="2560638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4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4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28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2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5 w 47"/>
                <a:gd name="T101" fmla="*/ 2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163"/>
            <p:cNvSpPr>
              <a:spLocks/>
            </p:cNvSpPr>
            <p:nvPr/>
          </p:nvSpPr>
          <p:spPr bwMode="auto">
            <a:xfrm>
              <a:off x="6099175" y="2373313"/>
              <a:ext cx="169863" cy="122238"/>
            </a:xfrm>
            <a:custGeom>
              <a:avLst/>
              <a:gdLst>
                <a:gd name="T0" fmla="*/ 0 w 107"/>
                <a:gd name="T1" fmla="*/ 0 h 77"/>
                <a:gd name="T2" fmla="*/ 2 w 107"/>
                <a:gd name="T3" fmla="*/ 0 h 77"/>
                <a:gd name="T4" fmla="*/ 107 w 107"/>
                <a:gd name="T5" fmla="*/ 75 h 77"/>
                <a:gd name="T6" fmla="*/ 107 w 107"/>
                <a:gd name="T7" fmla="*/ 77 h 77"/>
                <a:gd name="T8" fmla="*/ 105 w 107"/>
                <a:gd name="T9" fmla="*/ 77 h 77"/>
                <a:gd name="T10" fmla="*/ 0 w 107"/>
                <a:gd name="T11" fmla="*/ 2 h 77"/>
                <a:gd name="T12" fmla="*/ 0 w 10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7">
                  <a:moveTo>
                    <a:pt x="0" y="0"/>
                  </a:moveTo>
                  <a:lnTo>
                    <a:pt x="2" y="0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Line 164"/>
            <p:cNvSpPr>
              <a:spLocks noChangeShapeType="1"/>
            </p:cNvSpPr>
            <p:nvPr/>
          </p:nvSpPr>
          <p:spPr bwMode="auto">
            <a:xfrm flipV="1">
              <a:off x="2549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Line 165"/>
            <p:cNvSpPr>
              <a:spLocks noChangeShapeType="1"/>
            </p:cNvSpPr>
            <p:nvPr/>
          </p:nvSpPr>
          <p:spPr bwMode="auto">
            <a:xfrm>
              <a:off x="1328738" y="2492375"/>
              <a:ext cx="0" cy="793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Line 166"/>
            <p:cNvSpPr>
              <a:spLocks noChangeShapeType="1"/>
            </p:cNvSpPr>
            <p:nvPr/>
          </p:nvSpPr>
          <p:spPr bwMode="auto">
            <a:xfrm flipV="1">
              <a:off x="2590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Line 167"/>
            <p:cNvSpPr>
              <a:spLocks noChangeShapeType="1"/>
            </p:cNvSpPr>
            <p:nvPr/>
          </p:nvSpPr>
          <p:spPr bwMode="auto">
            <a:xfrm flipV="1">
              <a:off x="2633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Line 168"/>
            <p:cNvSpPr>
              <a:spLocks noChangeShapeType="1"/>
            </p:cNvSpPr>
            <p:nvPr/>
          </p:nvSpPr>
          <p:spPr bwMode="auto">
            <a:xfrm>
              <a:off x="1312863" y="2493963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Line 169"/>
            <p:cNvSpPr>
              <a:spLocks noChangeShapeType="1"/>
            </p:cNvSpPr>
            <p:nvPr/>
          </p:nvSpPr>
          <p:spPr bwMode="auto">
            <a:xfrm flipV="1">
              <a:off x="2676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Line 170"/>
            <p:cNvSpPr>
              <a:spLocks noChangeShapeType="1"/>
            </p:cNvSpPr>
            <p:nvPr/>
          </p:nvSpPr>
          <p:spPr bwMode="auto">
            <a:xfrm>
              <a:off x="1328738" y="2570163"/>
              <a:ext cx="0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Line 171"/>
            <p:cNvSpPr>
              <a:spLocks noChangeShapeType="1"/>
            </p:cNvSpPr>
            <p:nvPr/>
          </p:nvSpPr>
          <p:spPr bwMode="auto">
            <a:xfrm flipV="1">
              <a:off x="2725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172"/>
            <p:cNvSpPr>
              <a:spLocks noChangeShapeType="1"/>
            </p:cNvSpPr>
            <p:nvPr/>
          </p:nvSpPr>
          <p:spPr bwMode="auto">
            <a:xfrm flipV="1">
              <a:off x="27765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173"/>
            <p:cNvSpPr>
              <a:spLocks noChangeShapeType="1"/>
            </p:cNvSpPr>
            <p:nvPr/>
          </p:nvSpPr>
          <p:spPr bwMode="auto">
            <a:xfrm>
              <a:off x="1312863" y="2682875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Line 174"/>
            <p:cNvSpPr>
              <a:spLocks noChangeShapeType="1"/>
            </p:cNvSpPr>
            <p:nvPr/>
          </p:nvSpPr>
          <p:spPr bwMode="auto">
            <a:xfrm flipV="1">
              <a:off x="28305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Line 175"/>
            <p:cNvSpPr>
              <a:spLocks noChangeShapeType="1"/>
            </p:cNvSpPr>
            <p:nvPr/>
          </p:nvSpPr>
          <p:spPr bwMode="auto">
            <a:xfrm>
              <a:off x="1744663" y="2616200"/>
              <a:ext cx="0" cy="635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Line 176"/>
            <p:cNvSpPr>
              <a:spLocks noChangeShapeType="1"/>
            </p:cNvSpPr>
            <p:nvPr/>
          </p:nvSpPr>
          <p:spPr bwMode="auto">
            <a:xfrm flipV="1">
              <a:off x="2890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Line 177"/>
            <p:cNvSpPr>
              <a:spLocks noChangeShapeType="1"/>
            </p:cNvSpPr>
            <p:nvPr/>
          </p:nvSpPr>
          <p:spPr bwMode="auto">
            <a:xfrm flipV="1">
              <a:off x="29527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Line 178"/>
            <p:cNvSpPr>
              <a:spLocks noChangeShapeType="1"/>
            </p:cNvSpPr>
            <p:nvPr/>
          </p:nvSpPr>
          <p:spPr bwMode="auto">
            <a:xfrm>
              <a:off x="1727200" y="26177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Line 179"/>
            <p:cNvSpPr>
              <a:spLocks noChangeShapeType="1"/>
            </p:cNvSpPr>
            <p:nvPr/>
          </p:nvSpPr>
          <p:spPr bwMode="auto">
            <a:xfrm flipV="1">
              <a:off x="3024188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Line 180"/>
            <p:cNvSpPr>
              <a:spLocks noChangeShapeType="1"/>
            </p:cNvSpPr>
            <p:nvPr/>
          </p:nvSpPr>
          <p:spPr bwMode="auto">
            <a:xfrm>
              <a:off x="1744663" y="267652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181"/>
            <p:cNvSpPr>
              <a:spLocks/>
            </p:cNvSpPr>
            <p:nvPr/>
          </p:nvSpPr>
          <p:spPr bwMode="auto">
            <a:xfrm>
              <a:off x="2908300" y="4629150"/>
              <a:ext cx="41275" cy="112713"/>
            </a:xfrm>
            <a:custGeom>
              <a:avLst/>
              <a:gdLst>
                <a:gd name="T0" fmla="*/ 20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6 h 71"/>
                <a:gd name="T10" fmla="*/ 14 w 26"/>
                <a:gd name="T11" fmla="*/ 19 h 71"/>
                <a:gd name="T12" fmla="*/ 9 w 26"/>
                <a:gd name="T13" fmla="*/ 21 h 71"/>
                <a:gd name="T14" fmla="*/ 4 w 26"/>
                <a:gd name="T15" fmla="*/ 25 h 71"/>
                <a:gd name="T16" fmla="*/ 0 w 26"/>
                <a:gd name="T17" fmla="*/ 26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4 h 71"/>
                <a:gd name="T26" fmla="*/ 20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182"/>
            <p:cNvSpPr>
              <a:spLocks noEditPoints="1"/>
            </p:cNvSpPr>
            <p:nvPr/>
          </p:nvSpPr>
          <p:spPr bwMode="auto">
            <a:xfrm>
              <a:off x="2986088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7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10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7 w 47"/>
                <a:gd name="T17" fmla="*/ 62 h 73"/>
                <a:gd name="T18" fmla="*/ 21 w 47"/>
                <a:gd name="T19" fmla="*/ 63 h 73"/>
                <a:gd name="T20" fmla="*/ 24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4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4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2 h 73"/>
                <a:gd name="T48" fmla="*/ 39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1 h 73"/>
                <a:gd name="T82" fmla="*/ 10 w 47"/>
                <a:gd name="T83" fmla="*/ 69 h 73"/>
                <a:gd name="T84" fmla="*/ 8 w 47"/>
                <a:gd name="T85" fmla="*/ 66 h 73"/>
                <a:gd name="T86" fmla="*/ 2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0 w 47"/>
                <a:gd name="T99" fmla="*/ 4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1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4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183"/>
            <p:cNvSpPr>
              <a:spLocks noEditPoints="1"/>
            </p:cNvSpPr>
            <p:nvPr/>
          </p:nvSpPr>
          <p:spPr bwMode="auto">
            <a:xfrm>
              <a:off x="3074988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2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8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4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3 w 47"/>
                <a:gd name="T65" fmla="*/ 57 h 73"/>
                <a:gd name="T66" fmla="*/ 42 w 47"/>
                <a:gd name="T67" fmla="*/ 62 h 73"/>
                <a:gd name="T68" fmla="*/ 39 w 47"/>
                <a:gd name="T69" fmla="*/ 66 h 73"/>
                <a:gd name="T70" fmla="*/ 36 w 47"/>
                <a:gd name="T71" fmla="*/ 69 h 73"/>
                <a:gd name="T72" fmla="*/ 32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184"/>
            <p:cNvSpPr>
              <a:spLocks noChangeShapeType="1"/>
            </p:cNvSpPr>
            <p:nvPr/>
          </p:nvSpPr>
          <p:spPr bwMode="auto">
            <a:xfrm>
              <a:off x="1727200" y="275907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185"/>
            <p:cNvSpPr>
              <a:spLocks noChangeShapeType="1"/>
            </p:cNvSpPr>
            <p:nvPr/>
          </p:nvSpPr>
          <p:spPr bwMode="auto">
            <a:xfrm>
              <a:off x="2089150" y="2657475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Line 186"/>
            <p:cNvSpPr>
              <a:spLocks noChangeShapeType="1"/>
            </p:cNvSpPr>
            <p:nvPr/>
          </p:nvSpPr>
          <p:spPr bwMode="auto">
            <a:xfrm flipV="1">
              <a:off x="31035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Line 187"/>
            <p:cNvSpPr>
              <a:spLocks noChangeShapeType="1"/>
            </p:cNvSpPr>
            <p:nvPr/>
          </p:nvSpPr>
          <p:spPr bwMode="auto">
            <a:xfrm flipV="1">
              <a:off x="3189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188"/>
            <p:cNvSpPr>
              <a:spLocks noChangeShapeType="1"/>
            </p:cNvSpPr>
            <p:nvPr/>
          </p:nvSpPr>
          <p:spPr bwMode="auto">
            <a:xfrm>
              <a:off x="2070100" y="2659063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Line 189"/>
            <p:cNvSpPr>
              <a:spLocks noChangeShapeType="1"/>
            </p:cNvSpPr>
            <p:nvPr/>
          </p:nvSpPr>
          <p:spPr bwMode="auto">
            <a:xfrm flipV="1">
              <a:off x="3286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Line 190"/>
            <p:cNvSpPr>
              <a:spLocks noChangeShapeType="1"/>
            </p:cNvSpPr>
            <p:nvPr/>
          </p:nvSpPr>
          <p:spPr bwMode="auto">
            <a:xfrm>
              <a:off x="2089150" y="272097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Line 191"/>
            <p:cNvSpPr>
              <a:spLocks noChangeShapeType="1"/>
            </p:cNvSpPr>
            <p:nvPr/>
          </p:nvSpPr>
          <p:spPr bwMode="auto">
            <a:xfrm flipV="1">
              <a:off x="3398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192"/>
            <p:cNvSpPr>
              <a:spLocks noChangeShapeType="1"/>
            </p:cNvSpPr>
            <p:nvPr/>
          </p:nvSpPr>
          <p:spPr bwMode="auto">
            <a:xfrm flipV="1">
              <a:off x="35353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193"/>
            <p:cNvSpPr>
              <a:spLocks noChangeShapeType="1"/>
            </p:cNvSpPr>
            <p:nvPr/>
          </p:nvSpPr>
          <p:spPr bwMode="auto">
            <a:xfrm>
              <a:off x="2070100" y="2801938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194"/>
            <p:cNvSpPr>
              <a:spLocks noChangeShapeType="1"/>
            </p:cNvSpPr>
            <p:nvPr/>
          </p:nvSpPr>
          <p:spPr bwMode="auto">
            <a:xfrm>
              <a:off x="4814888" y="1457325"/>
              <a:ext cx="0" cy="698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195"/>
            <p:cNvSpPr>
              <a:spLocks/>
            </p:cNvSpPr>
            <p:nvPr/>
          </p:nvSpPr>
          <p:spPr bwMode="auto">
            <a:xfrm>
              <a:off x="3454400" y="4630738"/>
              <a:ext cx="74613" cy="114300"/>
            </a:xfrm>
            <a:custGeom>
              <a:avLst/>
              <a:gdLst>
                <a:gd name="T0" fmla="*/ 8 w 47"/>
                <a:gd name="T1" fmla="*/ 0 h 72"/>
                <a:gd name="T2" fmla="*/ 43 w 47"/>
                <a:gd name="T3" fmla="*/ 0 h 72"/>
                <a:gd name="T4" fmla="*/ 43 w 47"/>
                <a:gd name="T5" fmla="*/ 9 h 72"/>
                <a:gd name="T6" fmla="*/ 16 w 47"/>
                <a:gd name="T7" fmla="*/ 9 h 72"/>
                <a:gd name="T8" fmla="*/ 12 w 47"/>
                <a:gd name="T9" fmla="*/ 27 h 72"/>
                <a:gd name="T10" fmla="*/ 16 w 47"/>
                <a:gd name="T11" fmla="*/ 25 h 72"/>
                <a:gd name="T12" fmla="*/ 21 w 47"/>
                <a:gd name="T13" fmla="*/ 24 h 72"/>
                <a:gd name="T14" fmla="*/ 26 w 47"/>
                <a:gd name="T15" fmla="*/ 23 h 72"/>
                <a:gd name="T16" fmla="*/ 31 w 47"/>
                <a:gd name="T17" fmla="*/ 24 h 72"/>
                <a:gd name="T18" fmla="*/ 36 w 47"/>
                <a:gd name="T19" fmla="*/ 26 h 72"/>
                <a:gd name="T20" fmla="*/ 40 w 47"/>
                <a:gd name="T21" fmla="*/ 29 h 72"/>
                <a:gd name="T22" fmla="*/ 44 w 47"/>
                <a:gd name="T23" fmla="*/ 34 h 72"/>
                <a:gd name="T24" fmla="*/ 46 w 47"/>
                <a:gd name="T25" fmla="*/ 40 h 72"/>
                <a:gd name="T26" fmla="*/ 47 w 47"/>
                <a:gd name="T27" fmla="*/ 46 h 72"/>
                <a:gd name="T28" fmla="*/ 46 w 47"/>
                <a:gd name="T29" fmla="*/ 52 h 72"/>
                <a:gd name="T30" fmla="*/ 44 w 47"/>
                <a:gd name="T31" fmla="*/ 58 h 72"/>
                <a:gd name="T32" fmla="*/ 42 w 47"/>
                <a:gd name="T33" fmla="*/ 64 h 72"/>
                <a:gd name="T34" fmla="*/ 34 w 47"/>
                <a:gd name="T35" fmla="*/ 69 h 72"/>
                <a:gd name="T36" fmla="*/ 22 w 47"/>
                <a:gd name="T37" fmla="*/ 72 h 72"/>
                <a:gd name="T38" fmla="*/ 16 w 47"/>
                <a:gd name="T39" fmla="*/ 72 h 72"/>
                <a:gd name="T40" fmla="*/ 12 w 47"/>
                <a:gd name="T41" fmla="*/ 69 h 72"/>
                <a:gd name="T42" fmla="*/ 7 w 47"/>
                <a:gd name="T43" fmla="*/ 66 h 72"/>
                <a:gd name="T44" fmla="*/ 4 w 47"/>
                <a:gd name="T45" fmla="*/ 62 h 72"/>
                <a:gd name="T46" fmla="*/ 2 w 47"/>
                <a:gd name="T47" fmla="*/ 58 h 72"/>
                <a:gd name="T48" fmla="*/ 0 w 47"/>
                <a:gd name="T49" fmla="*/ 52 h 72"/>
                <a:gd name="T50" fmla="*/ 10 w 47"/>
                <a:gd name="T51" fmla="*/ 51 h 72"/>
                <a:gd name="T52" fmla="*/ 11 w 47"/>
                <a:gd name="T53" fmla="*/ 54 h 72"/>
                <a:gd name="T54" fmla="*/ 12 w 47"/>
                <a:gd name="T55" fmla="*/ 58 h 72"/>
                <a:gd name="T56" fmla="*/ 14 w 47"/>
                <a:gd name="T57" fmla="*/ 60 h 72"/>
                <a:gd name="T58" fmla="*/ 16 w 47"/>
                <a:gd name="T59" fmla="*/ 62 h 72"/>
                <a:gd name="T60" fmla="*/ 19 w 47"/>
                <a:gd name="T61" fmla="*/ 64 h 72"/>
                <a:gd name="T62" fmla="*/ 23 w 47"/>
                <a:gd name="T63" fmla="*/ 64 h 72"/>
                <a:gd name="T64" fmla="*/ 27 w 47"/>
                <a:gd name="T65" fmla="*/ 62 h 72"/>
                <a:gd name="T66" fmla="*/ 30 w 47"/>
                <a:gd name="T67" fmla="*/ 61 h 72"/>
                <a:gd name="T68" fmla="*/ 34 w 47"/>
                <a:gd name="T69" fmla="*/ 59 h 72"/>
                <a:gd name="T70" fmla="*/ 36 w 47"/>
                <a:gd name="T71" fmla="*/ 56 h 72"/>
                <a:gd name="T72" fmla="*/ 37 w 47"/>
                <a:gd name="T73" fmla="*/ 51 h 72"/>
                <a:gd name="T74" fmla="*/ 37 w 47"/>
                <a:gd name="T75" fmla="*/ 46 h 72"/>
                <a:gd name="T76" fmla="*/ 37 w 47"/>
                <a:gd name="T77" fmla="*/ 42 h 72"/>
                <a:gd name="T78" fmla="*/ 36 w 47"/>
                <a:gd name="T79" fmla="*/ 39 h 72"/>
                <a:gd name="T80" fmla="*/ 34 w 47"/>
                <a:gd name="T81" fmla="*/ 35 h 72"/>
                <a:gd name="T82" fmla="*/ 31 w 47"/>
                <a:gd name="T83" fmla="*/ 33 h 72"/>
                <a:gd name="T84" fmla="*/ 28 w 47"/>
                <a:gd name="T85" fmla="*/ 32 h 72"/>
                <a:gd name="T86" fmla="*/ 23 w 47"/>
                <a:gd name="T87" fmla="*/ 32 h 72"/>
                <a:gd name="T88" fmla="*/ 19 w 47"/>
                <a:gd name="T89" fmla="*/ 32 h 72"/>
                <a:gd name="T90" fmla="*/ 15 w 47"/>
                <a:gd name="T91" fmla="*/ 33 h 72"/>
                <a:gd name="T92" fmla="*/ 13 w 47"/>
                <a:gd name="T93" fmla="*/ 35 h 72"/>
                <a:gd name="T94" fmla="*/ 11 w 47"/>
                <a:gd name="T95" fmla="*/ 37 h 72"/>
                <a:gd name="T96" fmla="*/ 0 w 47"/>
                <a:gd name="T97" fmla="*/ 36 h 72"/>
                <a:gd name="T98" fmla="*/ 8 w 47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3" y="0"/>
                  </a:lnTo>
                  <a:lnTo>
                    <a:pt x="43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1" y="24"/>
                  </a:lnTo>
                  <a:lnTo>
                    <a:pt x="26" y="23"/>
                  </a:lnTo>
                  <a:lnTo>
                    <a:pt x="31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2" y="64"/>
                  </a:lnTo>
                  <a:lnTo>
                    <a:pt x="34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10" y="51"/>
                  </a:lnTo>
                  <a:lnTo>
                    <a:pt x="11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0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196"/>
            <p:cNvSpPr>
              <a:spLocks noEditPoints="1"/>
            </p:cNvSpPr>
            <p:nvPr/>
          </p:nvSpPr>
          <p:spPr bwMode="auto">
            <a:xfrm>
              <a:off x="3541713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20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1 w 47"/>
                <a:gd name="T9" fmla="*/ 22 h 73"/>
                <a:gd name="T10" fmla="*/ 9 w 47"/>
                <a:gd name="T11" fmla="*/ 36 h 73"/>
                <a:gd name="T12" fmla="*/ 11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3 w 47"/>
                <a:gd name="T21" fmla="*/ 65 h 73"/>
                <a:gd name="T22" fmla="*/ 28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8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6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3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1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197"/>
            <p:cNvSpPr>
              <a:spLocks noChangeShapeType="1"/>
            </p:cNvSpPr>
            <p:nvPr/>
          </p:nvSpPr>
          <p:spPr bwMode="auto">
            <a:xfrm>
              <a:off x="4797425" y="145732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198"/>
            <p:cNvSpPr>
              <a:spLocks noChangeShapeType="1"/>
            </p:cNvSpPr>
            <p:nvPr/>
          </p:nvSpPr>
          <p:spPr bwMode="auto">
            <a:xfrm flipV="1">
              <a:off x="3702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99"/>
            <p:cNvSpPr>
              <a:spLocks noChangeShapeType="1"/>
            </p:cNvSpPr>
            <p:nvPr/>
          </p:nvSpPr>
          <p:spPr bwMode="auto">
            <a:xfrm>
              <a:off x="4814888" y="1522413"/>
              <a:ext cx="0" cy="936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Line 200"/>
            <p:cNvSpPr>
              <a:spLocks noChangeShapeType="1"/>
            </p:cNvSpPr>
            <p:nvPr/>
          </p:nvSpPr>
          <p:spPr bwMode="auto">
            <a:xfrm flipV="1">
              <a:off x="3913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Line 201"/>
            <p:cNvSpPr>
              <a:spLocks noChangeShapeType="1"/>
            </p:cNvSpPr>
            <p:nvPr/>
          </p:nvSpPr>
          <p:spPr bwMode="auto">
            <a:xfrm flipV="1">
              <a:off x="421481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Line 202"/>
            <p:cNvSpPr>
              <a:spLocks noChangeShapeType="1"/>
            </p:cNvSpPr>
            <p:nvPr/>
          </p:nvSpPr>
          <p:spPr bwMode="auto">
            <a:xfrm>
              <a:off x="4797425" y="16144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203"/>
            <p:cNvSpPr>
              <a:spLocks noChangeShapeType="1"/>
            </p:cNvSpPr>
            <p:nvPr/>
          </p:nvSpPr>
          <p:spPr bwMode="auto">
            <a:xfrm>
              <a:off x="5213350" y="1481138"/>
              <a:ext cx="0" cy="53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204"/>
            <p:cNvSpPr>
              <a:spLocks/>
            </p:cNvSpPr>
            <p:nvPr/>
          </p:nvSpPr>
          <p:spPr bwMode="auto">
            <a:xfrm>
              <a:off x="4132263" y="4629150"/>
              <a:ext cx="74613" cy="112713"/>
            </a:xfrm>
            <a:custGeom>
              <a:avLst/>
              <a:gdLst>
                <a:gd name="T0" fmla="*/ 24 w 47"/>
                <a:gd name="T1" fmla="*/ 0 h 71"/>
                <a:gd name="T2" fmla="*/ 30 w 47"/>
                <a:gd name="T3" fmla="*/ 1 h 71"/>
                <a:gd name="T4" fmla="*/ 36 w 47"/>
                <a:gd name="T5" fmla="*/ 3 h 71"/>
                <a:gd name="T6" fmla="*/ 40 w 47"/>
                <a:gd name="T7" fmla="*/ 5 h 71"/>
                <a:gd name="T8" fmla="*/ 42 w 47"/>
                <a:gd name="T9" fmla="*/ 10 h 71"/>
                <a:gd name="T10" fmla="*/ 45 w 47"/>
                <a:gd name="T11" fmla="*/ 14 h 71"/>
                <a:gd name="T12" fmla="*/ 46 w 47"/>
                <a:gd name="T13" fmla="*/ 20 h 71"/>
                <a:gd name="T14" fmla="*/ 45 w 47"/>
                <a:gd name="T15" fmla="*/ 24 h 71"/>
                <a:gd name="T16" fmla="*/ 44 w 47"/>
                <a:gd name="T17" fmla="*/ 28 h 71"/>
                <a:gd name="T18" fmla="*/ 42 w 47"/>
                <a:gd name="T19" fmla="*/ 33 h 71"/>
                <a:gd name="T20" fmla="*/ 39 w 47"/>
                <a:gd name="T21" fmla="*/ 37 h 71"/>
                <a:gd name="T22" fmla="*/ 36 w 47"/>
                <a:gd name="T23" fmla="*/ 41 h 71"/>
                <a:gd name="T24" fmla="*/ 31 w 47"/>
                <a:gd name="T25" fmla="*/ 44 h 71"/>
                <a:gd name="T26" fmla="*/ 25 w 47"/>
                <a:gd name="T27" fmla="*/ 49 h 71"/>
                <a:gd name="T28" fmla="*/ 21 w 47"/>
                <a:gd name="T29" fmla="*/ 53 h 71"/>
                <a:gd name="T30" fmla="*/ 17 w 47"/>
                <a:gd name="T31" fmla="*/ 55 h 71"/>
                <a:gd name="T32" fmla="*/ 16 w 47"/>
                <a:gd name="T33" fmla="*/ 58 h 71"/>
                <a:gd name="T34" fmla="*/ 12 w 47"/>
                <a:gd name="T35" fmla="*/ 62 h 71"/>
                <a:gd name="T36" fmla="*/ 47 w 47"/>
                <a:gd name="T37" fmla="*/ 62 h 71"/>
                <a:gd name="T38" fmla="*/ 47 w 47"/>
                <a:gd name="T39" fmla="*/ 71 h 71"/>
                <a:gd name="T40" fmla="*/ 0 w 47"/>
                <a:gd name="T41" fmla="*/ 71 h 71"/>
                <a:gd name="T42" fmla="*/ 0 w 47"/>
                <a:gd name="T43" fmla="*/ 68 h 71"/>
                <a:gd name="T44" fmla="*/ 0 w 47"/>
                <a:gd name="T45" fmla="*/ 66 h 71"/>
                <a:gd name="T46" fmla="*/ 2 w 47"/>
                <a:gd name="T47" fmla="*/ 60 h 71"/>
                <a:gd name="T48" fmla="*/ 6 w 47"/>
                <a:gd name="T49" fmla="*/ 55 h 71"/>
                <a:gd name="T50" fmla="*/ 9 w 47"/>
                <a:gd name="T51" fmla="*/ 52 h 71"/>
                <a:gd name="T52" fmla="*/ 13 w 47"/>
                <a:gd name="T53" fmla="*/ 49 h 71"/>
                <a:gd name="T54" fmla="*/ 17 w 47"/>
                <a:gd name="T55" fmla="*/ 45 h 71"/>
                <a:gd name="T56" fmla="*/ 22 w 47"/>
                <a:gd name="T57" fmla="*/ 41 h 71"/>
                <a:gd name="T58" fmla="*/ 26 w 47"/>
                <a:gd name="T59" fmla="*/ 36 h 71"/>
                <a:gd name="T60" fmla="*/ 30 w 47"/>
                <a:gd name="T61" fmla="*/ 33 h 71"/>
                <a:gd name="T62" fmla="*/ 32 w 47"/>
                <a:gd name="T63" fmla="*/ 30 h 71"/>
                <a:gd name="T64" fmla="*/ 36 w 47"/>
                <a:gd name="T65" fmla="*/ 25 h 71"/>
                <a:gd name="T66" fmla="*/ 37 w 47"/>
                <a:gd name="T67" fmla="*/ 20 h 71"/>
                <a:gd name="T68" fmla="*/ 36 w 47"/>
                <a:gd name="T69" fmla="*/ 17 h 71"/>
                <a:gd name="T70" fmla="*/ 34 w 47"/>
                <a:gd name="T71" fmla="*/ 14 h 71"/>
                <a:gd name="T72" fmla="*/ 32 w 47"/>
                <a:gd name="T73" fmla="*/ 12 h 71"/>
                <a:gd name="T74" fmla="*/ 30 w 47"/>
                <a:gd name="T75" fmla="*/ 10 h 71"/>
                <a:gd name="T76" fmla="*/ 28 w 47"/>
                <a:gd name="T77" fmla="*/ 9 h 71"/>
                <a:gd name="T78" fmla="*/ 23 w 47"/>
                <a:gd name="T79" fmla="*/ 9 h 71"/>
                <a:gd name="T80" fmla="*/ 20 w 47"/>
                <a:gd name="T81" fmla="*/ 9 h 71"/>
                <a:gd name="T82" fmla="*/ 16 w 47"/>
                <a:gd name="T83" fmla="*/ 10 h 71"/>
                <a:gd name="T84" fmla="*/ 14 w 47"/>
                <a:gd name="T85" fmla="*/ 11 h 71"/>
                <a:gd name="T86" fmla="*/ 12 w 47"/>
                <a:gd name="T87" fmla="*/ 14 h 71"/>
                <a:gd name="T88" fmla="*/ 10 w 47"/>
                <a:gd name="T89" fmla="*/ 17 h 71"/>
                <a:gd name="T90" fmla="*/ 10 w 47"/>
                <a:gd name="T91" fmla="*/ 21 h 71"/>
                <a:gd name="T92" fmla="*/ 1 w 47"/>
                <a:gd name="T93" fmla="*/ 20 h 71"/>
                <a:gd name="T94" fmla="*/ 2 w 47"/>
                <a:gd name="T95" fmla="*/ 13 h 71"/>
                <a:gd name="T96" fmla="*/ 5 w 47"/>
                <a:gd name="T97" fmla="*/ 9 h 71"/>
                <a:gd name="T98" fmla="*/ 8 w 47"/>
                <a:gd name="T99" fmla="*/ 5 h 71"/>
                <a:gd name="T100" fmla="*/ 12 w 47"/>
                <a:gd name="T101" fmla="*/ 2 h 71"/>
                <a:gd name="T102" fmla="*/ 17 w 47"/>
                <a:gd name="T103" fmla="*/ 1 h 71"/>
                <a:gd name="T104" fmla="*/ 24 w 47"/>
                <a:gd name="T10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1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6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39" y="37"/>
                  </a:lnTo>
                  <a:lnTo>
                    <a:pt x="36" y="41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21" y="53"/>
                  </a:lnTo>
                  <a:lnTo>
                    <a:pt x="17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7" y="62"/>
                  </a:lnTo>
                  <a:lnTo>
                    <a:pt x="47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0"/>
                  </a:lnTo>
                  <a:lnTo>
                    <a:pt x="6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7" y="45"/>
                  </a:lnTo>
                  <a:lnTo>
                    <a:pt x="22" y="41"/>
                  </a:lnTo>
                  <a:lnTo>
                    <a:pt x="26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7" y="20"/>
                  </a:lnTo>
                  <a:lnTo>
                    <a:pt x="36" y="17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205"/>
            <p:cNvSpPr>
              <a:spLocks noEditPoints="1"/>
            </p:cNvSpPr>
            <p:nvPr/>
          </p:nvSpPr>
          <p:spPr bwMode="auto">
            <a:xfrm>
              <a:off x="4221163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207"/>
            <p:cNvSpPr>
              <a:spLocks noChangeShapeType="1"/>
            </p:cNvSpPr>
            <p:nvPr/>
          </p:nvSpPr>
          <p:spPr bwMode="auto">
            <a:xfrm>
              <a:off x="5195888" y="14811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208"/>
            <p:cNvSpPr>
              <a:spLocks noChangeShapeType="1"/>
            </p:cNvSpPr>
            <p:nvPr/>
          </p:nvSpPr>
          <p:spPr bwMode="auto">
            <a:xfrm flipV="1">
              <a:off x="4249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209"/>
            <p:cNvSpPr>
              <a:spLocks noChangeShapeType="1"/>
            </p:cNvSpPr>
            <p:nvPr/>
          </p:nvSpPr>
          <p:spPr bwMode="auto">
            <a:xfrm>
              <a:off x="5213350" y="1533526"/>
              <a:ext cx="0" cy="714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210"/>
            <p:cNvSpPr>
              <a:spLocks noChangeShapeType="1"/>
            </p:cNvSpPr>
            <p:nvPr/>
          </p:nvSpPr>
          <p:spPr bwMode="auto">
            <a:xfrm flipV="1">
              <a:off x="42894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211"/>
            <p:cNvSpPr>
              <a:spLocks noChangeShapeType="1"/>
            </p:cNvSpPr>
            <p:nvPr/>
          </p:nvSpPr>
          <p:spPr bwMode="auto">
            <a:xfrm flipV="1">
              <a:off x="4332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212"/>
            <p:cNvSpPr>
              <a:spLocks noChangeShapeType="1"/>
            </p:cNvSpPr>
            <p:nvPr/>
          </p:nvSpPr>
          <p:spPr bwMode="auto">
            <a:xfrm>
              <a:off x="5195888" y="1603376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213"/>
            <p:cNvSpPr>
              <a:spLocks noChangeShapeType="1"/>
            </p:cNvSpPr>
            <p:nvPr/>
          </p:nvSpPr>
          <p:spPr bwMode="auto">
            <a:xfrm flipV="1">
              <a:off x="43783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214"/>
            <p:cNvSpPr>
              <a:spLocks noChangeShapeType="1"/>
            </p:cNvSpPr>
            <p:nvPr/>
          </p:nvSpPr>
          <p:spPr bwMode="auto">
            <a:xfrm>
              <a:off x="4567238" y="1522413"/>
              <a:ext cx="0" cy="984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Line 215"/>
            <p:cNvSpPr>
              <a:spLocks noChangeShapeType="1"/>
            </p:cNvSpPr>
            <p:nvPr/>
          </p:nvSpPr>
          <p:spPr bwMode="auto">
            <a:xfrm flipV="1">
              <a:off x="44259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Line 216"/>
            <p:cNvSpPr>
              <a:spLocks noChangeShapeType="1"/>
            </p:cNvSpPr>
            <p:nvPr/>
          </p:nvSpPr>
          <p:spPr bwMode="auto">
            <a:xfrm flipV="1">
              <a:off x="44783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217"/>
            <p:cNvSpPr>
              <a:spLocks noChangeShapeType="1"/>
            </p:cNvSpPr>
            <p:nvPr/>
          </p:nvSpPr>
          <p:spPr bwMode="auto">
            <a:xfrm>
              <a:off x="4549775" y="1522413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218"/>
            <p:cNvSpPr>
              <a:spLocks noChangeShapeType="1"/>
            </p:cNvSpPr>
            <p:nvPr/>
          </p:nvSpPr>
          <p:spPr bwMode="auto">
            <a:xfrm flipV="1">
              <a:off x="45307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219"/>
            <p:cNvSpPr>
              <a:spLocks noChangeShapeType="1"/>
            </p:cNvSpPr>
            <p:nvPr/>
          </p:nvSpPr>
          <p:spPr bwMode="auto">
            <a:xfrm>
              <a:off x="4567238" y="1620838"/>
              <a:ext cx="0" cy="1524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Line 220"/>
            <p:cNvSpPr>
              <a:spLocks noChangeShapeType="1"/>
            </p:cNvSpPr>
            <p:nvPr/>
          </p:nvSpPr>
          <p:spPr bwMode="auto">
            <a:xfrm flipV="1">
              <a:off x="45926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221"/>
            <p:cNvSpPr>
              <a:spLocks noChangeShapeType="1"/>
            </p:cNvSpPr>
            <p:nvPr/>
          </p:nvSpPr>
          <p:spPr bwMode="auto">
            <a:xfrm flipV="1">
              <a:off x="46561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222"/>
            <p:cNvSpPr>
              <a:spLocks noChangeShapeType="1"/>
            </p:cNvSpPr>
            <p:nvPr/>
          </p:nvSpPr>
          <p:spPr bwMode="auto">
            <a:xfrm>
              <a:off x="4549775" y="17732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223"/>
            <p:cNvSpPr>
              <a:spLocks noChangeShapeType="1"/>
            </p:cNvSpPr>
            <p:nvPr/>
          </p:nvSpPr>
          <p:spPr bwMode="auto">
            <a:xfrm flipV="1">
              <a:off x="4724400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224"/>
            <p:cNvSpPr>
              <a:spLocks noChangeShapeType="1"/>
            </p:cNvSpPr>
            <p:nvPr/>
          </p:nvSpPr>
          <p:spPr bwMode="auto">
            <a:xfrm>
              <a:off x="4186238" y="1657351"/>
              <a:ext cx="0" cy="666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225"/>
            <p:cNvSpPr>
              <a:spLocks/>
            </p:cNvSpPr>
            <p:nvPr/>
          </p:nvSpPr>
          <p:spPr bwMode="auto">
            <a:xfrm>
              <a:off x="4656138" y="4629151"/>
              <a:ext cx="41275" cy="112713"/>
            </a:xfrm>
            <a:custGeom>
              <a:avLst/>
              <a:gdLst>
                <a:gd name="T0" fmla="*/ 20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6 h 71"/>
                <a:gd name="T10" fmla="*/ 14 w 26"/>
                <a:gd name="T11" fmla="*/ 19 h 71"/>
                <a:gd name="T12" fmla="*/ 9 w 26"/>
                <a:gd name="T13" fmla="*/ 21 h 71"/>
                <a:gd name="T14" fmla="*/ 4 w 26"/>
                <a:gd name="T15" fmla="*/ 25 h 71"/>
                <a:gd name="T16" fmla="*/ 0 w 26"/>
                <a:gd name="T17" fmla="*/ 26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4 h 71"/>
                <a:gd name="T26" fmla="*/ 20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226"/>
            <p:cNvSpPr>
              <a:spLocks noEditPoints="1"/>
            </p:cNvSpPr>
            <p:nvPr/>
          </p:nvSpPr>
          <p:spPr bwMode="auto">
            <a:xfrm>
              <a:off x="4733925" y="4629151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7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7 w 47"/>
                <a:gd name="T17" fmla="*/ 62 h 73"/>
                <a:gd name="T18" fmla="*/ 19 w 47"/>
                <a:gd name="T19" fmla="*/ 63 h 73"/>
                <a:gd name="T20" fmla="*/ 24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4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2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0 w 47"/>
                <a:gd name="T99" fmla="*/ 4 h 73"/>
                <a:gd name="T100" fmla="*/ 15 w 47"/>
                <a:gd name="T101" fmla="*/ 2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227"/>
            <p:cNvSpPr>
              <a:spLocks noChangeShapeType="1"/>
            </p:cNvSpPr>
            <p:nvPr/>
          </p:nvSpPr>
          <p:spPr bwMode="auto">
            <a:xfrm>
              <a:off x="4170363" y="1657351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228"/>
            <p:cNvSpPr>
              <a:spLocks noChangeShapeType="1"/>
            </p:cNvSpPr>
            <p:nvPr/>
          </p:nvSpPr>
          <p:spPr bwMode="auto">
            <a:xfrm>
              <a:off x="4186238" y="1724026"/>
              <a:ext cx="0" cy="88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229"/>
            <p:cNvSpPr>
              <a:spLocks noChangeShapeType="1"/>
            </p:cNvSpPr>
            <p:nvPr/>
          </p:nvSpPr>
          <p:spPr bwMode="auto">
            <a:xfrm flipV="1">
              <a:off x="4802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230"/>
            <p:cNvSpPr>
              <a:spLocks noChangeShapeType="1"/>
            </p:cNvSpPr>
            <p:nvPr/>
          </p:nvSpPr>
          <p:spPr bwMode="auto">
            <a:xfrm flipV="1">
              <a:off x="48895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231"/>
            <p:cNvSpPr>
              <a:spLocks noChangeShapeType="1"/>
            </p:cNvSpPr>
            <p:nvPr/>
          </p:nvSpPr>
          <p:spPr bwMode="auto">
            <a:xfrm>
              <a:off x="4170363" y="1812926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Line 232"/>
            <p:cNvSpPr>
              <a:spLocks noChangeShapeType="1"/>
            </p:cNvSpPr>
            <p:nvPr/>
          </p:nvSpPr>
          <p:spPr bwMode="auto">
            <a:xfrm flipV="1">
              <a:off x="49879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233"/>
            <p:cNvSpPr>
              <a:spLocks/>
            </p:cNvSpPr>
            <p:nvPr/>
          </p:nvSpPr>
          <p:spPr bwMode="auto">
            <a:xfrm>
              <a:off x="3157538" y="2746376"/>
              <a:ext cx="19050" cy="19050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3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Line 234"/>
            <p:cNvSpPr>
              <a:spLocks noChangeShapeType="1"/>
            </p:cNvSpPr>
            <p:nvPr/>
          </p:nvSpPr>
          <p:spPr bwMode="auto">
            <a:xfrm flipV="1">
              <a:off x="5099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Line 235"/>
            <p:cNvSpPr>
              <a:spLocks noChangeShapeType="1"/>
            </p:cNvSpPr>
            <p:nvPr/>
          </p:nvSpPr>
          <p:spPr bwMode="auto">
            <a:xfrm flipV="1">
              <a:off x="52355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236"/>
            <p:cNvSpPr>
              <a:spLocks/>
            </p:cNvSpPr>
            <p:nvPr/>
          </p:nvSpPr>
          <p:spPr bwMode="auto">
            <a:xfrm>
              <a:off x="3189288" y="2727326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237"/>
            <p:cNvSpPr>
              <a:spLocks/>
            </p:cNvSpPr>
            <p:nvPr/>
          </p:nvSpPr>
          <p:spPr bwMode="auto">
            <a:xfrm>
              <a:off x="3225800" y="2706688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6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238"/>
            <p:cNvSpPr>
              <a:spLocks/>
            </p:cNvSpPr>
            <p:nvPr/>
          </p:nvSpPr>
          <p:spPr bwMode="auto">
            <a:xfrm>
              <a:off x="5199063" y="4630738"/>
              <a:ext cx="74613" cy="114300"/>
            </a:xfrm>
            <a:custGeom>
              <a:avLst/>
              <a:gdLst>
                <a:gd name="T0" fmla="*/ 8 w 47"/>
                <a:gd name="T1" fmla="*/ 0 h 72"/>
                <a:gd name="T2" fmla="*/ 42 w 47"/>
                <a:gd name="T3" fmla="*/ 0 h 72"/>
                <a:gd name="T4" fmla="*/ 42 w 47"/>
                <a:gd name="T5" fmla="*/ 9 h 72"/>
                <a:gd name="T6" fmla="*/ 16 w 47"/>
                <a:gd name="T7" fmla="*/ 9 h 72"/>
                <a:gd name="T8" fmla="*/ 13 w 47"/>
                <a:gd name="T9" fmla="*/ 27 h 72"/>
                <a:gd name="T10" fmla="*/ 17 w 47"/>
                <a:gd name="T11" fmla="*/ 25 h 72"/>
                <a:gd name="T12" fmla="*/ 21 w 47"/>
                <a:gd name="T13" fmla="*/ 24 h 72"/>
                <a:gd name="T14" fmla="*/ 25 w 47"/>
                <a:gd name="T15" fmla="*/ 23 h 72"/>
                <a:gd name="T16" fmla="*/ 31 w 47"/>
                <a:gd name="T17" fmla="*/ 24 h 72"/>
                <a:gd name="T18" fmla="*/ 37 w 47"/>
                <a:gd name="T19" fmla="*/ 26 h 72"/>
                <a:gd name="T20" fmla="*/ 41 w 47"/>
                <a:gd name="T21" fmla="*/ 29 h 72"/>
                <a:gd name="T22" fmla="*/ 45 w 47"/>
                <a:gd name="T23" fmla="*/ 34 h 72"/>
                <a:gd name="T24" fmla="*/ 46 w 47"/>
                <a:gd name="T25" fmla="*/ 40 h 72"/>
                <a:gd name="T26" fmla="*/ 47 w 47"/>
                <a:gd name="T27" fmla="*/ 46 h 72"/>
                <a:gd name="T28" fmla="*/ 47 w 47"/>
                <a:gd name="T29" fmla="*/ 52 h 72"/>
                <a:gd name="T30" fmla="*/ 45 w 47"/>
                <a:gd name="T31" fmla="*/ 58 h 72"/>
                <a:gd name="T32" fmla="*/ 41 w 47"/>
                <a:gd name="T33" fmla="*/ 64 h 72"/>
                <a:gd name="T34" fmla="*/ 33 w 47"/>
                <a:gd name="T35" fmla="*/ 69 h 72"/>
                <a:gd name="T36" fmla="*/ 23 w 47"/>
                <a:gd name="T37" fmla="*/ 72 h 72"/>
                <a:gd name="T38" fmla="*/ 17 w 47"/>
                <a:gd name="T39" fmla="*/ 72 h 72"/>
                <a:gd name="T40" fmla="*/ 12 w 47"/>
                <a:gd name="T41" fmla="*/ 69 h 72"/>
                <a:gd name="T42" fmla="*/ 7 w 47"/>
                <a:gd name="T43" fmla="*/ 66 h 72"/>
                <a:gd name="T44" fmla="*/ 4 w 47"/>
                <a:gd name="T45" fmla="*/ 62 h 72"/>
                <a:gd name="T46" fmla="*/ 1 w 47"/>
                <a:gd name="T47" fmla="*/ 58 h 72"/>
                <a:gd name="T48" fmla="*/ 0 w 47"/>
                <a:gd name="T49" fmla="*/ 52 h 72"/>
                <a:gd name="T50" fmla="*/ 9 w 47"/>
                <a:gd name="T51" fmla="*/ 51 h 72"/>
                <a:gd name="T52" fmla="*/ 10 w 47"/>
                <a:gd name="T53" fmla="*/ 54 h 72"/>
                <a:gd name="T54" fmla="*/ 12 w 47"/>
                <a:gd name="T55" fmla="*/ 58 h 72"/>
                <a:gd name="T56" fmla="*/ 14 w 47"/>
                <a:gd name="T57" fmla="*/ 60 h 72"/>
                <a:gd name="T58" fmla="*/ 16 w 47"/>
                <a:gd name="T59" fmla="*/ 62 h 72"/>
                <a:gd name="T60" fmla="*/ 20 w 47"/>
                <a:gd name="T61" fmla="*/ 64 h 72"/>
                <a:gd name="T62" fmla="*/ 23 w 47"/>
                <a:gd name="T63" fmla="*/ 64 h 72"/>
                <a:gd name="T64" fmla="*/ 28 w 47"/>
                <a:gd name="T65" fmla="*/ 62 h 72"/>
                <a:gd name="T66" fmla="*/ 31 w 47"/>
                <a:gd name="T67" fmla="*/ 61 h 72"/>
                <a:gd name="T68" fmla="*/ 33 w 47"/>
                <a:gd name="T69" fmla="*/ 59 h 72"/>
                <a:gd name="T70" fmla="*/ 36 w 47"/>
                <a:gd name="T71" fmla="*/ 56 h 72"/>
                <a:gd name="T72" fmla="*/ 37 w 47"/>
                <a:gd name="T73" fmla="*/ 51 h 72"/>
                <a:gd name="T74" fmla="*/ 38 w 47"/>
                <a:gd name="T75" fmla="*/ 46 h 72"/>
                <a:gd name="T76" fmla="*/ 38 w 47"/>
                <a:gd name="T77" fmla="*/ 42 h 72"/>
                <a:gd name="T78" fmla="*/ 36 w 47"/>
                <a:gd name="T79" fmla="*/ 39 h 72"/>
                <a:gd name="T80" fmla="*/ 34 w 47"/>
                <a:gd name="T81" fmla="*/ 35 h 72"/>
                <a:gd name="T82" fmla="*/ 31 w 47"/>
                <a:gd name="T83" fmla="*/ 33 h 72"/>
                <a:gd name="T84" fmla="*/ 28 w 47"/>
                <a:gd name="T85" fmla="*/ 32 h 72"/>
                <a:gd name="T86" fmla="*/ 23 w 47"/>
                <a:gd name="T87" fmla="*/ 32 h 72"/>
                <a:gd name="T88" fmla="*/ 18 w 47"/>
                <a:gd name="T89" fmla="*/ 32 h 72"/>
                <a:gd name="T90" fmla="*/ 15 w 47"/>
                <a:gd name="T91" fmla="*/ 33 h 72"/>
                <a:gd name="T92" fmla="*/ 13 w 47"/>
                <a:gd name="T93" fmla="*/ 35 h 72"/>
                <a:gd name="T94" fmla="*/ 10 w 47"/>
                <a:gd name="T95" fmla="*/ 37 h 72"/>
                <a:gd name="T96" fmla="*/ 1 w 47"/>
                <a:gd name="T97" fmla="*/ 36 h 72"/>
                <a:gd name="T98" fmla="*/ 8 w 47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3" y="27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5" y="23"/>
                  </a:lnTo>
                  <a:lnTo>
                    <a:pt x="31" y="24"/>
                  </a:lnTo>
                  <a:lnTo>
                    <a:pt x="37" y="26"/>
                  </a:lnTo>
                  <a:lnTo>
                    <a:pt x="41" y="29"/>
                  </a:lnTo>
                  <a:lnTo>
                    <a:pt x="45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7" y="52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3" y="72"/>
                  </a:lnTo>
                  <a:lnTo>
                    <a:pt x="17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2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8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239"/>
            <p:cNvSpPr>
              <a:spLocks/>
            </p:cNvSpPr>
            <p:nvPr/>
          </p:nvSpPr>
          <p:spPr bwMode="auto">
            <a:xfrm>
              <a:off x="3257550" y="2686051"/>
              <a:ext cx="22225" cy="19050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Line 240"/>
            <p:cNvSpPr>
              <a:spLocks noChangeShapeType="1"/>
            </p:cNvSpPr>
            <p:nvPr/>
          </p:nvSpPr>
          <p:spPr bwMode="auto">
            <a:xfrm flipV="1">
              <a:off x="540067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241"/>
            <p:cNvSpPr>
              <a:spLocks/>
            </p:cNvSpPr>
            <p:nvPr/>
          </p:nvSpPr>
          <p:spPr bwMode="auto">
            <a:xfrm>
              <a:off x="3290888" y="2663826"/>
              <a:ext cx="20638" cy="2063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242"/>
            <p:cNvSpPr>
              <a:spLocks noChangeShapeType="1"/>
            </p:cNvSpPr>
            <p:nvPr/>
          </p:nvSpPr>
          <p:spPr bwMode="auto">
            <a:xfrm flipV="1">
              <a:off x="56134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243"/>
            <p:cNvSpPr>
              <a:spLocks/>
            </p:cNvSpPr>
            <p:nvPr/>
          </p:nvSpPr>
          <p:spPr bwMode="auto">
            <a:xfrm>
              <a:off x="3325813" y="2646363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Line 244"/>
            <p:cNvSpPr>
              <a:spLocks noChangeShapeType="1"/>
            </p:cNvSpPr>
            <p:nvPr/>
          </p:nvSpPr>
          <p:spPr bwMode="auto">
            <a:xfrm flipV="1">
              <a:off x="59150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245"/>
            <p:cNvSpPr>
              <a:spLocks/>
            </p:cNvSpPr>
            <p:nvPr/>
          </p:nvSpPr>
          <p:spPr bwMode="auto">
            <a:xfrm>
              <a:off x="3360738" y="2624138"/>
              <a:ext cx="20638" cy="19050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7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246"/>
            <p:cNvSpPr>
              <a:spLocks/>
            </p:cNvSpPr>
            <p:nvPr/>
          </p:nvSpPr>
          <p:spPr bwMode="auto">
            <a:xfrm>
              <a:off x="3394075" y="2605088"/>
              <a:ext cx="19050" cy="17463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247"/>
            <p:cNvSpPr>
              <a:spLocks/>
            </p:cNvSpPr>
            <p:nvPr/>
          </p:nvSpPr>
          <p:spPr bwMode="auto">
            <a:xfrm>
              <a:off x="5875338" y="4629151"/>
              <a:ext cx="76200" cy="112713"/>
            </a:xfrm>
            <a:custGeom>
              <a:avLst/>
              <a:gdLst>
                <a:gd name="T0" fmla="*/ 24 w 48"/>
                <a:gd name="T1" fmla="*/ 0 h 71"/>
                <a:gd name="T2" fmla="*/ 31 w 48"/>
                <a:gd name="T3" fmla="*/ 1 h 71"/>
                <a:gd name="T4" fmla="*/ 36 w 48"/>
                <a:gd name="T5" fmla="*/ 3 h 71"/>
                <a:gd name="T6" fmla="*/ 40 w 48"/>
                <a:gd name="T7" fmla="*/ 5 h 71"/>
                <a:gd name="T8" fmla="*/ 43 w 48"/>
                <a:gd name="T9" fmla="*/ 10 h 71"/>
                <a:gd name="T10" fmla="*/ 45 w 48"/>
                <a:gd name="T11" fmla="*/ 14 h 71"/>
                <a:gd name="T12" fmla="*/ 47 w 48"/>
                <a:gd name="T13" fmla="*/ 20 h 71"/>
                <a:gd name="T14" fmla="*/ 45 w 48"/>
                <a:gd name="T15" fmla="*/ 24 h 71"/>
                <a:gd name="T16" fmla="*/ 44 w 48"/>
                <a:gd name="T17" fmla="*/ 28 h 71"/>
                <a:gd name="T18" fmla="*/ 42 w 48"/>
                <a:gd name="T19" fmla="*/ 33 h 71"/>
                <a:gd name="T20" fmla="*/ 40 w 48"/>
                <a:gd name="T21" fmla="*/ 37 h 71"/>
                <a:gd name="T22" fmla="*/ 36 w 48"/>
                <a:gd name="T23" fmla="*/ 41 h 71"/>
                <a:gd name="T24" fmla="*/ 32 w 48"/>
                <a:gd name="T25" fmla="*/ 44 h 71"/>
                <a:gd name="T26" fmla="*/ 26 w 48"/>
                <a:gd name="T27" fmla="*/ 49 h 71"/>
                <a:gd name="T28" fmla="*/ 21 w 48"/>
                <a:gd name="T29" fmla="*/ 53 h 71"/>
                <a:gd name="T30" fmla="*/ 18 w 48"/>
                <a:gd name="T31" fmla="*/ 55 h 71"/>
                <a:gd name="T32" fmla="*/ 16 w 48"/>
                <a:gd name="T33" fmla="*/ 58 h 71"/>
                <a:gd name="T34" fmla="*/ 12 w 48"/>
                <a:gd name="T35" fmla="*/ 62 h 71"/>
                <a:gd name="T36" fmla="*/ 48 w 48"/>
                <a:gd name="T37" fmla="*/ 62 h 71"/>
                <a:gd name="T38" fmla="*/ 48 w 48"/>
                <a:gd name="T39" fmla="*/ 71 h 71"/>
                <a:gd name="T40" fmla="*/ 0 w 48"/>
                <a:gd name="T41" fmla="*/ 71 h 71"/>
                <a:gd name="T42" fmla="*/ 1 w 48"/>
                <a:gd name="T43" fmla="*/ 68 h 71"/>
                <a:gd name="T44" fmla="*/ 1 w 48"/>
                <a:gd name="T45" fmla="*/ 66 h 71"/>
                <a:gd name="T46" fmla="*/ 3 w 48"/>
                <a:gd name="T47" fmla="*/ 60 h 71"/>
                <a:gd name="T48" fmla="*/ 7 w 48"/>
                <a:gd name="T49" fmla="*/ 55 h 71"/>
                <a:gd name="T50" fmla="*/ 9 w 48"/>
                <a:gd name="T51" fmla="*/ 52 h 71"/>
                <a:gd name="T52" fmla="*/ 13 w 48"/>
                <a:gd name="T53" fmla="*/ 49 h 71"/>
                <a:gd name="T54" fmla="*/ 18 w 48"/>
                <a:gd name="T55" fmla="*/ 45 h 71"/>
                <a:gd name="T56" fmla="*/ 23 w 48"/>
                <a:gd name="T57" fmla="*/ 41 h 71"/>
                <a:gd name="T58" fmla="*/ 27 w 48"/>
                <a:gd name="T59" fmla="*/ 36 h 71"/>
                <a:gd name="T60" fmla="*/ 31 w 48"/>
                <a:gd name="T61" fmla="*/ 33 h 71"/>
                <a:gd name="T62" fmla="*/ 33 w 48"/>
                <a:gd name="T63" fmla="*/ 30 h 71"/>
                <a:gd name="T64" fmla="*/ 36 w 48"/>
                <a:gd name="T65" fmla="*/ 25 h 71"/>
                <a:gd name="T66" fmla="*/ 36 w 48"/>
                <a:gd name="T67" fmla="*/ 20 h 71"/>
                <a:gd name="T68" fmla="*/ 36 w 48"/>
                <a:gd name="T69" fmla="*/ 17 h 71"/>
                <a:gd name="T70" fmla="*/ 35 w 48"/>
                <a:gd name="T71" fmla="*/ 14 h 71"/>
                <a:gd name="T72" fmla="*/ 33 w 48"/>
                <a:gd name="T73" fmla="*/ 12 h 71"/>
                <a:gd name="T74" fmla="*/ 31 w 48"/>
                <a:gd name="T75" fmla="*/ 10 h 71"/>
                <a:gd name="T76" fmla="*/ 27 w 48"/>
                <a:gd name="T77" fmla="*/ 9 h 71"/>
                <a:gd name="T78" fmla="*/ 24 w 48"/>
                <a:gd name="T79" fmla="*/ 9 h 71"/>
                <a:gd name="T80" fmla="*/ 20 w 48"/>
                <a:gd name="T81" fmla="*/ 9 h 71"/>
                <a:gd name="T82" fmla="*/ 17 w 48"/>
                <a:gd name="T83" fmla="*/ 10 h 71"/>
                <a:gd name="T84" fmla="*/ 15 w 48"/>
                <a:gd name="T85" fmla="*/ 11 h 71"/>
                <a:gd name="T86" fmla="*/ 12 w 48"/>
                <a:gd name="T87" fmla="*/ 14 h 71"/>
                <a:gd name="T88" fmla="*/ 11 w 48"/>
                <a:gd name="T89" fmla="*/ 17 h 71"/>
                <a:gd name="T90" fmla="*/ 11 w 48"/>
                <a:gd name="T91" fmla="*/ 21 h 71"/>
                <a:gd name="T92" fmla="*/ 1 w 48"/>
                <a:gd name="T93" fmla="*/ 20 h 71"/>
                <a:gd name="T94" fmla="*/ 2 w 48"/>
                <a:gd name="T95" fmla="*/ 13 h 71"/>
                <a:gd name="T96" fmla="*/ 4 w 48"/>
                <a:gd name="T97" fmla="*/ 9 h 71"/>
                <a:gd name="T98" fmla="*/ 8 w 48"/>
                <a:gd name="T99" fmla="*/ 5 h 71"/>
                <a:gd name="T100" fmla="*/ 12 w 48"/>
                <a:gd name="T101" fmla="*/ 2 h 71"/>
                <a:gd name="T102" fmla="*/ 18 w 48"/>
                <a:gd name="T103" fmla="*/ 1 h 71"/>
                <a:gd name="T104" fmla="*/ 24 w 48"/>
                <a:gd name="T10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7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248"/>
            <p:cNvSpPr>
              <a:spLocks/>
            </p:cNvSpPr>
            <p:nvPr/>
          </p:nvSpPr>
          <p:spPr bwMode="auto">
            <a:xfrm>
              <a:off x="3427413" y="2582863"/>
              <a:ext cx="20638" cy="2063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249"/>
            <p:cNvSpPr>
              <a:spLocks/>
            </p:cNvSpPr>
            <p:nvPr/>
          </p:nvSpPr>
          <p:spPr bwMode="auto">
            <a:xfrm>
              <a:off x="3460750" y="2565401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250"/>
            <p:cNvSpPr>
              <a:spLocks/>
            </p:cNvSpPr>
            <p:nvPr/>
          </p:nvSpPr>
          <p:spPr bwMode="auto">
            <a:xfrm>
              <a:off x="3495675" y="2543176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251"/>
            <p:cNvSpPr>
              <a:spLocks/>
            </p:cNvSpPr>
            <p:nvPr/>
          </p:nvSpPr>
          <p:spPr bwMode="auto">
            <a:xfrm>
              <a:off x="3529013" y="2522538"/>
              <a:ext cx="20638" cy="19050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252"/>
            <p:cNvSpPr>
              <a:spLocks/>
            </p:cNvSpPr>
            <p:nvPr/>
          </p:nvSpPr>
          <p:spPr bwMode="auto">
            <a:xfrm>
              <a:off x="3562350" y="2501901"/>
              <a:ext cx="19050" cy="19050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5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253"/>
            <p:cNvSpPr>
              <a:spLocks/>
            </p:cNvSpPr>
            <p:nvPr/>
          </p:nvSpPr>
          <p:spPr bwMode="auto">
            <a:xfrm>
              <a:off x="3595688" y="2482851"/>
              <a:ext cx="20638" cy="19050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254"/>
            <p:cNvSpPr>
              <a:spLocks/>
            </p:cNvSpPr>
            <p:nvPr/>
          </p:nvSpPr>
          <p:spPr bwMode="auto">
            <a:xfrm>
              <a:off x="3630613" y="2462213"/>
              <a:ext cx="22225" cy="17463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255"/>
            <p:cNvSpPr>
              <a:spLocks/>
            </p:cNvSpPr>
            <p:nvPr/>
          </p:nvSpPr>
          <p:spPr bwMode="auto">
            <a:xfrm>
              <a:off x="3663950" y="2441576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256"/>
            <p:cNvSpPr>
              <a:spLocks/>
            </p:cNvSpPr>
            <p:nvPr/>
          </p:nvSpPr>
          <p:spPr bwMode="auto">
            <a:xfrm>
              <a:off x="3697288" y="2419351"/>
              <a:ext cx="20638" cy="2063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10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257"/>
            <p:cNvSpPr>
              <a:spLocks/>
            </p:cNvSpPr>
            <p:nvPr/>
          </p:nvSpPr>
          <p:spPr bwMode="auto">
            <a:xfrm>
              <a:off x="3730625" y="2401888"/>
              <a:ext cx="19050" cy="17463"/>
            </a:xfrm>
            <a:custGeom>
              <a:avLst/>
              <a:gdLst>
                <a:gd name="T0" fmla="*/ 6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258"/>
            <p:cNvSpPr>
              <a:spLocks/>
            </p:cNvSpPr>
            <p:nvPr/>
          </p:nvSpPr>
          <p:spPr bwMode="auto">
            <a:xfrm>
              <a:off x="3765550" y="2381251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259"/>
            <p:cNvSpPr>
              <a:spLocks/>
            </p:cNvSpPr>
            <p:nvPr/>
          </p:nvSpPr>
          <p:spPr bwMode="auto">
            <a:xfrm>
              <a:off x="3798888" y="2360613"/>
              <a:ext cx="22225" cy="17463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3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260"/>
            <p:cNvSpPr>
              <a:spLocks/>
            </p:cNvSpPr>
            <p:nvPr/>
          </p:nvSpPr>
          <p:spPr bwMode="auto">
            <a:xfrm>
              <a:off x="3832225" y="2338388"/>
              <a:ext cx="20638" cy="2063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9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261"/>
            <p:cNvSpPr>
              <a:spLocks/>
            </p:cNvSpPr>
            <p:nvPr/>
          </p:nvSpPr>
          <p:spPr bwMode="auto">
            <a:xfrm>
              <a:off x="3868738" y="2320926"/>
              <a:ext cx="17463" cy="17463"/>
            </a:xfrm>
            <a:custGeom>
              <a:avLst/>
              <a:gdLst>
                <a:gd name="T0" fmla="*/ 4 w 11"/>
                <a:gd name="T1" fmla="*/ 0 h 11"/>
                <a:gd name="T2" fmla="*/ 11 w 11"/>
                <a:gd name="T3" fmla="*/ 0 h 11"/>
                <a:gd name="T4" fmla="*/ 11 w 11"/>
                <a:gd name="T5" fmla="*/ 6 h 11"/>
                <a:gd name="T6" fmla="*/ 8 w 11"/>
                <a:gd name="T7" fmla="*/ 11 h 11"/>
                <a:gd name="T8" fmla="*/ 0 w 11"/>
                <a:gd name="T9" fmla="*/ 11 h 11"/>
                <a:gd name="T10" fmla="*/ 0 w 11"/>
                <a:gd name="T11" fmla="*/ 3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262"/>
            <p:cNvSpPr>
              <a:spLocks/>
            </p:cNvSpPr>
            <p:nvPr/>
          </p:nvSpPr>
          <p:spPr bwMode="auto">
            <a:xfrm>
              <a:off x="3902075" y="2300288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263"/>
            <p:cNvSpPr>
              <a:spLocks/>
            </p:cNvSpPr>
            <p:nvPr/>
          </p:nvSpPr>
          <p:spPr bwMode="auto">
            <a:xfrm>
              <a:off x="3935413" y="2278063"/>
              <a:ext cx="19050" cy="19050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264"/>
            <p:cNvSpPr>
              <a:spLocks/>
            </p:cNvSpPr>
            <p:nvPr/>
          </p:nvSpPr>
          <p:spPr bwMode="auto">
            <a:xfrm>
              <a:off x="3967163" y="2259013"/>
              <a:ext cx="22225" cy="17463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265"/>
            <p:cNvSpPr>
              <a:spLocks/>
            </p:cNvSpPr>
            <p:nvPr/>
          </p:nvSpPr>
          <p:spPr bwMode="auto">
            <a:xfrm>
              <a:off x="4003675" y="2238376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266"/>
            <p:cNvSpPr>
              <a:spLocks/>
            </p:cNvSpPr>
            <p:nvPr/>
          </p:nvSpPr>
          <p:spPr bwMode="auto">
            <a:xfrm>
              <a:off x="4037013" y="2219326"/>
              <a:ext cx="19050" cy="14288"/>
            </a:xfrm>
            <a:custGeom>
              <a:avLst/>
              <a:gdLst>
                <a:gd name="T0" fmla="*/ 4 w 12"/>
                <a:gd name="T1" fmla="*/ 0 h 9"/>
                <a:gd name="T2" fmla="*/ 12 w 12"/>
                <a:gd name="T3" fmla="*/ 0 h 9"/>
                <a:gd name="T4" fmla="*/ 12 w 12"/>
                <a:gd name="T5" fmla="*/ 7 h 9"/>
                <a:gd name="T6" fmla="*/ 8 w 12"/>
                <a:gd name="T7" fmla="*/ 9 h 9"/>
                <a:gd name="T8" fmla="*/ 0 w 12"/>
                <a:gd name="T9" fmla="*/ 9 h 9"/>
                <a:gd name="T10" fmla="*/ 0 w 12"/>
                <a:gd name="T11" fmla="*/ 1 h 9"/>
                <a:gd name="T12" fmla="*/ 4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267"/>
            <p:cNvSpPr>
              <a:spLocks/>
            </p:cNvSpPr>
            <p:nvPr/>
          </p:nvSpPr>
          <p:spPr bwMode="auto">
            <a:xfrm>
              <a:off x="4070350" y="2197101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8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268"/>
            <p:cNvSpPr>
              <a:spLocks/>
            </p:cNvSpPr>
            <p:nvPr/>
          </p:nvSpPr>
          <p:spPr bwMode="auto">
            <a:xfrm>
              <a:off x="4105275" y="2176463"/>
              <a:ext cx="20638" cy="17463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269"/>
            <p:cNvSpPr>
              <a:spLocks/>
            </p:cNvSpPr>
            <p:nvPr/>
          </p:nvSpPr>
          <p:spPr bwMode="auto">
            <a:xfrm>
              <a:off x="4138613" y="2157413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270"/>
            <p:cNvSpPr>
              <a:spLocks/>
            </p:cNvSpPr>
            <p:nvPr/>
          </p:nvSpPr>
          <p:spPr bwMode="auto">
            <a:xfrm>
              <a:off x="4171950" y="2136776"/>
              <a:ext cx="20638" cy="14288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1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271"/>
            <p:cNvSpPr>
              <a:spLocks/>
            </p:cNvSpPr>
            <p:nvPr/>
          </p:nvSpPr>
          <p:spPr bwMode="auto">
            <a:xfrm>
              <a:off x="4205288" y="2111376"/>
              <a:ext cx="19050" cy="19050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8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Freeform 272"/>
            <p:cNvSpPr>
              <a:spLocks/>
            </p:cNvSpPr>
            <p:nvPr/>
          </p:nvSpPr>
          <p:spPr bwMode="auto">
            <a:xfrm>
              <a:off x="4238625" y="2084388"/>
              <a:ext cx="20638" cy="2063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Freeform 273"/>
            <p:cNvSpPr>
              <a:spLocks/>
            </p:cNvSpPr>
            <p:nvPr/>
          </p:nvSpPr>
          <p:spPr bwMode="auto">
            <a:xfrm>
              <a:off x="4271963" y="2057401"/>
              <a:ext cx="20638" cy="2063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274"/>
            <p:cNvSpPr>
              <a:spLocks/>
            </p:cNvSpPr>
            <p:nvPr/>
          </p:nvSpPr>
          <p:spPr bwMode="auto">
            <a:xfrm>
              <a:off x="4306888" y="2032001"/>
              <a:ext cx="20638" cy="19050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5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275"/>
            <p:cNvSpPr>
              <a:spLocks/>
            </p:cNvSpPr>
            <p:nvPr/>
          </p:nvSpPr>
          <p:spPr bwMode="auto">
            <a:xfrm>
              <a:off x="4340225" y="2006601"/>
              <a:ext cx="22225" cy="19050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Freeform 276"/>
            <p:cNvSpPr>
              <a:spLocks/>
            </p:cNvSpPr>
            <p:nvPr/>
          </p:nvSpPr>
          <p:spPr bwMode="auto">
            <a:xfrm>
              <a:off x="4373563" y="1979613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Freeform 277"/>
            <p:cNvSpPr>
              <a:spLocks/>
            </p:cNvSpPr>
            <p:nvPr/>
          </p:nvSpPr>
          <p:spPr bwMode="auto">
            <a:xfrm>
              <a:off x="4410075" y="1952626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4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278"/>
            <p:cNvSpPr>
              <a:spLocks/>
            </p:cNvSpPr>
            <p:nvPr/>
          </p:nvSpPr>
          <p:spPr bwMode="auto">
            <a:xfrm>
              <a:off x="4443413" y="1927226"/>
              <a:ext cx="19050" cy="17463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279"/>
            <p:cNvSpPr>
              <a:spLocks/>
            </p:cNvSpPr>
            <p:nvPr/>
          </p:nvSpPr>
          <p:spPr bwMode="auto">
            <a:xfrm>
              <a:off x="4475163" y="1903413"/>
              <a:ext cx="19050" cy="15875"/>
            </a:xfrm>
            <a:custGeom>
              <a:avLst/>
              <a:gdLst>
                <a:gd name="T0" fmla="*/ 6 w 12"/>
                <a:gd name="T1" fmla="*/ 0 h 10"/>
                <a:gd name="T2" fmla="*/ 12 w 12"/>
                <a:gd name="T3" fmla="*/ 0 h 10"/>
                <a:gd name="T4" fmla="*/ 12 w 12"/>
                <a:gd name="T5" fmla="*/ 7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4 h 10"/>
                <a:gd name="T12" fmla="*/ 6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Freeform 280"/>
            <p:cNvSpPr>
              <a:spLocks/>
            </p:cNvSpPr>
            <p:nvPr/>
          </p:nvSpPr>
          <p:spPr bwMode="auto">
            <a:xfrm>
              <a:off x="4508500" y="1874838"/>
              <a:ext cx="23813" cy="19050"/>
            </a:xfrm>
            <a:custGeom>
              <a:avLst/>
              <a:gdLst>
                <a:gd name="T0" fmla="*/ 7 w 15"/>
                <a:gd name="T1" fmla="*/ 0 h 12"/>
                <a:gd name="T2" fmla="*/ 15 w 15"/>
                <a:gd name="T3" fmla="*/ 0 h 12"/>
                <a:gd name="T4" fmla="*/ 15 w 15"/>
                <a:gd name="T5" fmla="*/ 8 h 12"/>
                <a:gd name="T6" fmla="*/ 8 w 15"/>
                <a:gd name="T7" fmla="*/ 12 h 12"/>
                <a:gd name="T8" fmla="*/ 0 w 15"/>
                <a:gd name="T9" fmla="*/ 12 h 12"/>
                <a:gd name="T10" fmla="*/ 0 w 15"/>
                <a:gd name="T11" fmla="*/ 4 h 12"/>
                <a:gd name="T12" fmla="*/ 7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Freeform 281"/>
            <p:cNvSpPr>
              <a:spLocks/>
            </p:cNvSpPr>
            <p:nvPr/>
          </p:nvSpPr>
          <p:spPr bwMode="auto">
            <a:xfrm>
              <a:off x="4549775" y="1846263"/>
              <a:ext cx="22225" cy="17463"/>
            </a:xfrm>
            <a:custGeom>
              <a:avLst/>
              <a:gdLst>
                <a:gd name="T0" fmla="*/ 5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6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5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282"/>
            <p:cNvSpPr>
              <a:spLocks/>
            </p:cNvSpPr>
            <p:nvPr/>
          </p:nvSpPr>
          <p:spPr bwMode="auto">
            <a:xfrm>
              <a:off x="4583113" y="1827213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283"/>
            <p:cNvSpPr>
              <a:spLocks/>
            </p:cNvSpPr>
            <p:nvPr/>
          </p:nvSpPr>
          <p:spPr bwMode="auto">
            <a:xfrm>
              <a:off x="4614863" y="1808163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9 h 11"/>
                <a:gd name="T6" fmla="*/ 9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284"/>
            <p:cNvSpPr>
              <a:spLocks/>
            </p:cNvSpPr>
            <p:nvPr/>
          </p:nvSpPr>
          <p:spPr bwMode="auto">
            <a:xfrm>
              <a:off x="4648200" y="1793876"/>
              <a:ext cx="20638" cy="14288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2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285"/>
            <p:cNvSpPr>
              <a:spLocks/>
            </p:cNvSpPr>
            <p:nvPr/>
          </p:nvSpPr>
          <p:spPr bwMode="auto">
            <a:xfrm>
              <a:off x="4681538" y="1773238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3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286"/>
            <p:cNvSpPr>
              <a:spLocks/>
            </p:cNvSpPr>
            <p:nvPr/>
          </p:nvSpPr>
          <p:spPr bwMode="auto">
            <a:xfrm>
              <a:off x="4711700" y="1757363"/>
              <a:ext cx="22225" cy="14288"/>
            </a:xfrm>
            <a:custGeom>
              <a:avLst/>
              <a:gdLst>
                <a:gd name="T0" fmla="*/ 6 w 14"/>
                <a:gd name="T1" fmla="*/ 0 h 9"/>
                <a:gd name="T2" fmla="*/ 14 w 14"/>
                <a:gd name="T3" fmla="*/ 0 h 9"/>
                <a:gd name="T4" fmla="*/ 14 w 14"/>
                <a:gd name="T5" fmla="*/ 7 h 9"/>
                <a:gd name="T6" fmla="*/ 8 w 14"/>
                <a:gd name="T7" fmla="*/ 9 h 9"/>
                <a:gd name="T8" fmla="*/ 0 w 14"/>
                <a:gd name="T9" fmla="*/ 9 h 9"/>
                <a:gd name="T10" fmla="*/ 0 w 14"/>
                <a:gd name="T11" fmla="*/ 1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287"/>
            <p:cNvSpPr>
              <a:spLocks/>
            </p:cNvSpPr>
            <p:nvPr/>
          </p:nvSpPr>
          <p:spPr bwMode="auto">
            <a:xfrm>
              <a:off x="4746625" y="1739901"/>
              <a:ext cx="19050" cy="17463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288"/>
            <p:cNvSpPr>
              <a:spLocks/>
            </p:cNvSpPr>
            <p:nvPr/>
          </p:nvSpPr>
          <p:spPr bwMode="auto">
            <a:xfrm>
              <a:off x="4781550" y="1720851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289"/>
            <p:cNvSpPr>
              <a:spLocks/>
            </p:cNvSpPr>
            <p:nvPr/>
          </p:nvSpPr>
          <p:spPr bwMode="auto">
            <a:xfrm>
              <a:off x="4814888" y="1701801"/>
              <a:ext cx="20638" cy="17463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290"/>
            <p:cNvSpPr>
              <a:spLocks/>
            </p:cNvSpPr>
            <p:nvPr/>
          </p:nvSpPr>
          <p:spPr bwMode="auto">
            <a:xfrm>
              <a:off x="4849813" y="1685926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291"/>
            <p:cNvSpPr>
              <a:spLocks/>
            </p:cNvSpPr>
            <p:nvPr/>
          </p:nvSpPr>
          <p:spPr bwMode="auto">
            <a:xfrm>
              <a:off x="4884738" y="1666876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6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292"/>
            <p:cNvSpPr>
              <a:spLocks/>
            </p:cNvSpPr>
            <p:nvPr/>
          </p:nvSpPr>
          <p:spPr bwMode="auto">
            <a:xfrm>
              <a:off x="4916488" y="1647826"/>
              <a:ext cx="22225" cy="15875"/>
            </a:xfrm>
            <a:custGeom>
              <a:avLst/>
              <a:gdLst>
                <a:gd name="T0" fmla="*/ 6 w 14"/>
                <a:gd name="T1" fmla="*/ 0 h 10"/>
                <a:gd name="T2" fmla="*/ 14 w 14"/>
                <a:gd name="T3" fmla="*/ 0 h 10"/>
                <a:gd name="T4" fmla="*/ 14 w 14"/>
                <a:gd name="T5" fmla="*/ 8 h 10"/>
                <a:gd name="T6" fmla="*/ 8 w 14"/>
                <a:gd name="T7" fmla="*/ 10 h 10"/>
                <a:gd name="T8" fmla="*/ 0 w 14"/>
                <a:gd name="T9" fmla="*/ 10 h 10"/>
                <a:gd name="T10" fmla="*/ 0 w 14"/>
                <a:gd name="T11" fmla="*/ 2 h 10"/>
                <a:gd name="T12" fmla="*/ 6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Line 293"/>
            <p:cNvSpPr>
              <a:spLocks noChangeShapeType="1"/>
            </p:cNvSpPr>
            <p:nvPr/>
          </p:nvSpPr>
          <p:spPr bwMode="auto">
            <a:xfrm>
              <a:off x="4951413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Line 294"/>
            <p:cNvSpPr>
              <a:spLocks noChangeShapeType="1"/>
            </p:cNvSpPr>
            <p:nvPr/>
          </p:nvSpPr>
          <p:spPr bwMode="auto">
            <a:xfrm>
              <a:off x="498316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Line 295"/>
            <p:cNvSpPr>
              <a:spLocks noChangeShapeType="1"/>
            </p:cNvSpPr>
            <p:nvPr/>
          </p:nvSpPr>
          <p:spPr bwMode="auto">
            <a:xfrm>
              <a:off x="5016500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Line 296"/>
            <p:cNvSpPr>
              <a:spLocks noChangeShapeType="1"/>
            </p:cNvSpPr>
            <p:nvPr/>
          </p:nvSpPr>
          <p:spPr bwMode="auto">
            <a:xfrm>
              <a:off x="50514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Line 297"/>
            <p:cNvSpPr>
              <a:spLocks noChangeShapeType="1"/>
            </p:cNvSpPr>
            <p:nvPr/>
          </p:nvSpPr>
          <p:spPr bwMode="auto">
            <a:xfrm>
              <a:off x="50831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Line 298"/>
            <p:cNvSpPr>
              <a:spLocks noChangeShapeType="1"/>
            </p:cNvSpPr>
            <p:nvPr/>
          </p:nvSpPr>
          <p:spPr bwMode="auto">
            <a:xfrm>
              <a:off x="5118100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Line 299"/>
            <p:cNvSpPr>
              <a:spLocks noChangeShapeType="1"/>
            </p:cNvSpPr>
            <p:nvPr/>
          </p:nvSpPr>
          <p:spPr bwMode="auto">
            <a:xfrm>
              <a:off x="51530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Line 300"/>
            <p:cNvSpPr>
              <a:spLocks noChangeShapeType="1"/>
            </p:cNvSpPr>
            <p:nvPr/>
          </p:nvSpPr>
          <p:spPr bwMode="auto">
            <a:xfrm>
              <a:off x="51847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Line 301"/>
            <p:cNvSpPr>
              <a:spLocks noChangeShapeType="1"/>
            </p:cNvSpPr>
            <p:nvPr/>
          </p:nvSpPr>
          <p:spPr bwMode="auto">
            <a:xfrm>
              <a:off x="52212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Line 302"/>
            <p:cNvSpPr>
              <a:spLocks noChangeShapeType="1"/>
            </p:cNvSpPr>
            <p:nvPr/>
          </p:nvSpPr>
          <p:spPr bwMode="auto">
            <a:xfrm>
              <a:off x="5253038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Line 303"/>
            <p:cNvSpPr>
              <a:spLocks noChangeShapeType="1"/>
            </p:cNvSpPr>
            <p:nvPr/>
          </p:nvSpPr>
          <p:spPr bwMode="auto">
            <a:xfrm>
              <a:off x="5286375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Line 304"/>
            <p:cNvSpPr>
              <a:spLocks noChangeShapeType="1"/>
            </p:cNvSpPr>
            <p:nvPr/>
          </p:nvSpPr>
          <p:spPr bwMode="auto">
            <a:xfrm>
              <a:off x="53228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Line 305"/>
            <p:cNvSpPr>
              <a:spLocks noChangeShapeType="1"/>
            </p:cNvSpPr>
            <p:nvPr/>
          </p:nvSpPr>
          <p:spPr bwMode="auto">
            <a:xfrm>
              <a:off x="535622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Line 306"/>
            <p:cNvSpPr>
              <a:spLocks noChangeShapeType="1"/>
            </p:cNvSpPr>
            <p:nvPr/>
          </p:nvSpPr>
          <p:spPr bwMode="auto">
            <a:xfrm>
              <a:off x="5391150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Line 307"/>
            <p:cNvSpPr>
              <a:spLocks noChangeShapeType="1"/>
            </p:cNvSpPr>
            <p:nvPr/>
          </p:nvSpPr>
          <p:spPr bwMode="auto">
            <a:xfrm>
              <a:off x="542607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Line 308"/>
            <p:cNvSpPr>
              <a:spLocks noChangeShapeType="1"/>
            </p:cNvSpPr>
            <p:nvPr/>
          </p:nvSpPr>
          <p:spPr bwMode="auto">
            <a:xfrm>
              <a:off x="545941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Freeform 309"/>
            <p:cNvSpPr>
              <a:spLocks/>
            </p:cNvSpPr>
            <p:nvPr/>
          </p:nvSpPr>
          <p:spPr bwMode="auto">
            <a:xfrm>
              <a:off x="5492750" y="16367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310"/>
            <p:cNvSpPr>
              <a:spLocks/>
            </p:cNvSpPr>
            <p:nvPr/>
          </p:nvSpPr>
          <p:spPr bwMode="auto">
            <a:xfrm>
              <a:off x="5526088" y="1657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6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4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311"/>
            <p:cNvSpPr>
              <a:spLocks/>
            </p:cNvSpPr>
            <p:nvPr/>
          </p:nvSpPr>
          <p:spPr bwMode="auto">
            <a:xfrm>
              <a:off x="5557838" y="16748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1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7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312"/>
            <p:cNvSpPr>
              <a:spLocks/>
            </p:cNvSpPr>
            <p:nvPr/>
          </p:nvSpPr>
          <p:spPr bwMode="auto">
            <a:xfrm>
              <a:off x="5592763" y="1693863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313"/>
            <p:cNvSpPr>
              <a:spLocks/>
            </p:cNvSpPr>
            <p:nvPr/>
          </p:nvSpPr>
          <p:spPr bwMode="auto">
            <a:xfrm>
              <a:off x="5624513" y="1711326"/>
              <a:ext cx="20638" cy="14288"/>
            </a:xfrm>
            <a:custGeom>
              <a:avLst/>
              <a:gdLst>
                <a:gd name="T0" fmla="*/ 0 w 13"/>
                <a:gd name="T1" fmla="*/ 0 h 9"/>
                <a:gd name="T2" fmla="*/ 8 w 13"/>
                <a:gd name="T3" fmla="*/ 0 h 9"/>
                <a:gd name="T4" fmla="*/ 13 w 13"/>
                <a:gd name="T5" fmla="*/ 2 h 9"/>
                <a:gd name="T6" fmla="*/ 13 w 13"/>
                <a:gd name="T7" fmla="*/ 9 h 9"/>
                <a:gd name="T8" fmla="*/ 6 w 13"/>
                <a:gd name="T9" fmla="*/ 9 h 9"/>
                <a:gd name="T10" fmla="*/ 0 w 13"/>
                <a:gd name="T11" fmla="*/ 8 h 9"/>
                <a:gd name="T12" fmla="*/ 0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314"/>
            <p:cNvSpPr>
              <a:spLocks/>
            </p:cNvSpPr>
            <p:nvPr/>
          </p:nvSpPr>
          <p:spPr bwMode="auto">
            <a:xfrm>
              <a:off x="5659438" y="17303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315"/>
            <p:cNvSpPr>
              <a:spLocks/>
            </p:cNvSpPr>
            <p:nvPr/>
          </p:nvSpPr>
          <p:spPr bwMode="auto">
            <a:xfrm>
              <a:off x="5694363" y="1747838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316"/>
            <p:cNvSpPr>
              <a:spLocks/>
            </p:cNvSpPr>
            <p:nvPr/>
          </p:nvSpPr>
          <p:spPr bwMode="auto">
            <a:xfrm>
              <a:off x="5726113" y="17684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7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6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317"/>
            <p:cNvSpPr>
              <a:spLocks/>
            </p:cNvSpPr>
            <p:nvPr/>
          </p:nvSpPr>
          <p:spPr bwMode="auto">
            <a:xfrm>
              <a:off x="5761038" y="1784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3 h 10"/>
                <a:gd name="T6" fmla="*/ 12 w 12"/>
                <a:gd name="T7" fmla="*/ 10 h 10"/>
                <a:gd name="T8" fmla="*/ 6 w 12"/>
                <a:gd name="T9" fmla="*/ 10 h 10"/>
                <a:gd name="T10" fmla="*/ 0 w 12"/>
                <a:gd name="T11" fmla="*/ 8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318"/>
            <p:cNvSpPr>
              <a:spLocks/>
            </p:cNvSpPr>
            <p:nvPr/>
          </p:nvSpPr>
          <p:spPr bwMode="auto">
            <a:xfrm>
              <a:off x="5795963" y="1801813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8 w 13"/>
                <a:gd name="T3" fmla="*/ 0 h 13"/>
                <a:gd name="T4" fmla="*/ 13 w 13"/>
                <a:gd name="T5" fmla="*/ 4 h 13"/>
                <a:gd name="T6" fmla="*/ 13 w 13"/>
                <a:gd name="T7" fmla="*/ 13 h 13"/>
                <a:gd name="T8" fmla="*/ 5 w 13"/>
                <a:gd name="T9" fmla="*/ 13 h 13"/>
                <a:gd name="T10" fmla="*/ 0 w 13"/>
                <a:gd name="T11" fmla="*/ 8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319"/>
            <p:cNvSpPr>
              <a:spLocks/>
            </p:cNvSpPr>
            <p:nvPr/>
          </p:nvSpPr>
          <p:spPr bwMode="auto">
            <a:xfrm>
              <a:off x="5827713" y="18224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9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Freeform 320"/>
            <p:cNvSpPr>
              <a:spLocks/>
            </p:cNvSpPr>
            <p:nvPr/>
          </p:nvSpPr>
          <p:spPr bwMode="auto">
            <a:xfrm>
              <a:off x="5862638" y="1843088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3 h 11"/>
                <a:gd name="T6" fmla="*/ 12 w 12"/>
                <a:gd name="T7" fmla="*/ 11 h 11"/>
                <a:gd name="T8" fmla="*/ 5 w 12"/>
                <a:gd name="T9" fmla="*/ 11 h 11"/>
                <a:gd name="T10" fmla="*/ 0 w 12"/>
                <a:gd name="T11" fmla="*/ 7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Freeform 321"/>
            <p:cNvSpPr>
              <a:spLocks/>
            </p:cNvSpPr>
            <p:nvPr/>
          </p:nvSpPr>
          <p:spPr bwMode="auto">
            <a:xfrm>
              <a:off x="5894388" y="1862138"/>
              <a:ext cx="22225" cy="15875"/>
            </a:xfrm>
            <a:custGeom>
              <a:avLst/>
              <a:gdLst>
                <a:gd name="T0" fmla="*/ 0 w 14"/>
                <a:gd name="T1" fmla="*/ 0 h 10"/>
                <a:gd name="T2" fmla="*/ 8 w 14"/>
                <a:gd name="T3" fmla="*/ 0 h 10"/>
                <a:gd name="T4" fmla="*/ 14 w 14"/>
                <a:gd name="T5" fmla="*/ 2 h 10"/>
                <a:gd name="T6" fmla="*/ 14 w 14"/>
                <a:gd name="T7" fmla="*/ 10 h 10"/>
                <a:gd name="T8" fmla="*/ 6 w 14"/>
                <a:gd name="T9" fmla="*/ 10 h 10"/>
                <a:gd name="T10" fmla="*/ 0 w 14"/>
                <a:gd name="T11" fmla="*/ 8 h 10"/>
                <a:gd name="T12" fmla="*/ 0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322"/>
            <p:cNvSpPr>
              <a:spLocks/>
            </p:cNvSpPr>
            <p:nvPr/>
          </p:nvSpPr>
          <p:spPr bwMode="auto">
            <a:xfrm>
              <a:off x="5929313" y="1879601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8 w 14"/>
                <a:gd name="T3" fmla="*/ 0 h 11"/>
                <a:gd name="T4" fmla="*/ 14 w 14"/>
                <a:gd name="T5" fmla="*/ 3 h 11"/>
                <a:gd name="T6" fmla="*/ 14 w 14"/>
                <a:gd name="T7" fmla="*/ 11 h 11"/>
                <a:gd name="T8" fmla="*/ 6 w 14"/>
                <a:gd name="T9" fmla="*/ 11 h 11"/>
                <a:gd name="T10" fmla="*/ 0 w 14"/>
                <a:gd name="T11" fmla="*/ 8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323"/>
            <p:cNvSpPr>
              <a:spLocks/>
            </p:cNvSpPr>
            <p:nvPr/>
          </p:nvSpPr>
          <p:spPr bwMode="auto">
            <a:xfrm>
              <a:off x="5964238" y="1898651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3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8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324"/>
            <p:cNvSpPr>
              <a:spLocks/>
            </p:cNvSpPr>
            <p:nvPr/>
          </p:nvSpPr>
          <p:spPr bwMode="auto">
            <a:xfrm>
              <a:off x="5997575" y="1916113"/>
              <a:ext cx="20638" cy="19050"/>
            </a:xfrm>
            <a:custGeom>
              <a:avLst/>
              <a:gdLst>
                <a:gd name="T0" fmla="*/ 0 w 13"/>
                <a:gd name="T1" fmla="*/ 0 h 12"/>
                <a:gd name="T2" fmla="*/ 7 w 13"/>
                <a:gd name="T3" fmla="*/ 0 h 12"/>
                <a:gd name="T4" fmla="*/ 13 w 13"/>
                <a:gd name="T5" fmla="*/ 2 h 12"/>
                <a:gd name="T6" fmla="*/ 13 w 13"/>
                <a:gd name="T7" fmla="*/ 12 h 12"/>
                <a:gd name="T8" fmla="*/ 5 w 13"/>
                <a:gd name="T9" fmla="*/ 12 h 12"/>
                <a:gd name="T10" fmla="*/ 0 w 13"/>
                <a:gd name="T11" fmla="*/ 8 h 12"/>
                <a:gd name="T12" fmla="*/ 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2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325"/>
            <p:cNvSpPr>
              <a:spLocks/>
            </p:cNvSpPr>
            <p:nvPr/>
          </p:nvSpPr>
          <p:spPr bwMode="auto">
            <a:xfrm>
              <a:off x="6032500" y="193516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326"/>
            <p:cNvSpPr>
              <a:spLocks/>
            </p:cNvSpPr>
            <p:nvPr/>
          </p:nvSpPr>
          <p:spPr bwMode="auto">
            <a:xfrm>
              <a:off x="6067425" y="1952626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4 h 11"/>
                <a:gd name="T6" fmla="*/ 12 w 12"/>
                <a:gd name="T7" fmla="*/ 11 h 11"/>
                <a:gd name="T8" fmla="*/ 4 w 12"/>
                <a:gd name="T9" fmla="*/ 11 h 11"/>
                <a:gd name="T10" fmla="*/ 0 w 12"/>
                <a:gd name="T11" fmla="*/ 8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2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327"/>
            <p:cNvSpPr>
              <a:spLocks/>
            </p:cNvSpPr>
            <p:nvPr/>
          </p:nvSpPr>
          <p:spPr bwMode="auto">
            <a:xfrm>
              <a:off x="6099175" y="19748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6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328"/>
            <p:cNvSpPr>
              <a:spLocks/>
            </p:cNvSpPr>
            <p:nvPr/>
          </p:nvSpPr>
          <p:spPr bwMode="auto">
            <a:xfrm>
              <a:off x="6134100" y="1993901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7 w 11"/>
                <a:gd name="T3" fmla="*/ 0 h 10"/>
                <a:gd name="T4" fmla="*/ 11 w 11"/>
                <a:gd name="T5" fmla="*/ 2 h 10"/>
                <a:gd name="T6" fmla="*/ 11 w 11"/>
                <a:gd name="T7" fmla="*/ 10 h 10"/>
                <a:gd name="T8" fmla="*/ 3 w 11"/>
                <a:gd name="T9" fmla="*/ 10 h 10"/>
                <a:gd name="T10" fmla="*/ 0 w 11"/>
                <a:gd name="T11" fmla="*/ 8 h 10"/>
                <a:gd name="T12" fmla="*/ 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Line 329"/>
            <p:cNvSpPr>
              <a:spLocks noChangeShapeType="1"/>
            </p:cNvSpPr>
            <p:nvPr/>
          </p:nvSpPr>
          <p:spPr bwMode="auto">
            <a:xfrm>
              <a:off x="4937125" y="1419226"/>
              <a:ext cx="0" cy="1270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Line 330"/>
            <p:cNvSpPr>
              <a:spLocks noChangeShapeType="1"/>
            </p:cNvSpPr>
            <p:nvPr/>
          </p:nvSpPr>
          <p:spPr bwMode="auto">
            <a:xfrm>
              <a:off x="4916488" y="1422401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Line 331"/>
            <p:cNvSpPr>
              <a:spLocks noChangeShapeType="1"/>
            </p:cNvSpPr>
            <p:nvPr/>
          </p:nvSpPr>
          <p:spPr bwMode="auto">
            <a:xfrm>
              <a:off x="4937125" y="1544638"/>
              <a:ext cx="0" cy="2365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Line 332"/>
            <p:cNvSpPr>
              <a:spLocks noChangeShapeType="1"/>
            </p:cNvSpPr>
            <p:nvPr/>
          </p:nvSpPr>
          <p:spPr bwMode="auto">
            <a:xfrm>
              <a:off x="4916488" y="1781176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Line 333"/>
            <p:cNvSpPr>
              <a:spLocks noChangeShapeType="1"/>
            </p:cNvSpPr>
            <p:nvPr/>
          </p:nvSpPr>
          <p:spPr bwMode="auto">
            <a:xfrm>
              <a:off x="5243513" y="1609726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Line 334"/>
            <p:cNvSpPr>
              <a:spLocks noChangeShapeType="1"/>
            </p:cNvSpPr>
            <p:nvPr/>
          </p:nvSpPr>
          <p:spPr bwMode="auto">
            <a:xfrm>
              <a:off x="5226050" y="160972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Line 335"/>
            <p:cNvSpPr>
              <a:spLocks noChangeShapeType="1"/>
            </p:cNvSpPr>
            <p:nvPr/>
          </p:nvSpPr>
          <p:spPr bwMode="auto">
            <a:xfrm>
              <a:off x="5243513" y="16573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Line 336"/>
            <p:cNvSpPr>
              <a:spLocks noChangeShapeType="1"/>
            </p:cNvSpPr>
            <p:nvPr/>
          </p:nvSpPr>
          <p:spPr bwMode="auto">
            <a:xfrm>
              <a:off x="5226050" y="171767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Line 337"/>
            <p:cNvSpPr>
              <a:spLocks noChangeShapeType="1"/>
            </p:cNvSpPr>
            <p:nvPr/>
          </p:nvSpPr>
          <p:spPr bwMode="auto">
            <a:xfrm>
              <a:off x="5491163" y="1663701"/>
              <a:ext cx="0" cy="555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Line 338"/>
            <p:cNvSpPr>
              <a:spLocks noChangeShapeType="1"/>
            </p:cNvSpPr>
            <p:nvPr/>
          </p:nvSpPr>
          <p:spPr bwMode="auto">
            <a:xfrm>
              <a:off x="5475288" y="1666876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Line 339"/>
            <p:cNvSpPr>
              <a:spLocks noChangeShapeType="1"/>
            </p:cNvSpPr>
            <p:nvPr/>
          </p:nvSpPr>
          <p:spPr bwMode="auto">
            <a:xfrm>
              <a:off x="5491163" y="1719263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Line 340"/>
            <p:cNvSpPr>
              <a:spLocks noChangeShapeType="1"/>
            </p:cNvSpPr>
            <p:nvPr/>
          </p:nvSpPr>
          <p:spPr bwMode="auto">
            <a:xfrm>
              <a:off x="5475288" y="178276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Line 341"/>
            <p:cNvSpPr>
              <a:spLocks noChangeShapeType="1"/>
            </p:cNvSpPr>
            <p:nvPr/>
          </p:nvSpPr>
          <p:spPr bwMode="auto">
            <a:xfrm>
              <a:off x="5754688" y="17716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Line 342"/>
            <p:cNvSpPr>
              <a:spLocks noChangeShapeType="1"/>
            </p:cNvSpPr>
            <p:nvPr/>
          </p:nvSpPr>
          <p:spPr bwMode="auto">
            <a:xfrm>
              <a:off x="5737225" y="17716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Line 343"/>
            <p:cNvSpPr>
              <a:spLocks noChangeShapeType="1"/>
            </p:cNvSpPr>
            <p:nvPr/>
          </p:nvSpPr>
          <p:spPr bwMode="auto">
            <a:xfrm>
              <a:off x="5754688" y="183038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Line 344"/>
            <p:cNvSpPr>
              <a:spLocks noChangeShapeType="1"/>
            </p:cNvSpPr>
            <p:nvPr/>
          </p:nvSpPr>
          <p:spPr bwMode="auto">
            <a:xfrm>
              <a:off x="5737225" y="19113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345"/>
            <p:cNvSpPr>
              <a:spLocks/>
            </p:cNvSpPr>
            <p:nvPr/>
          </p:nvSpPr>
          <p:spPr bwMode="auto">
            <a:xfrm>
              <a:off x="5140325" y="3292476"/>
              <a:ext cx="104775" cy="785813"/>
            </a:xfrm>
            <a:custGeom>
              <a:avLst/>
              <a:gdLst>
                <a:gd name="T0" fmla="*/ 63 w 66"/>
                <a:gd name="T1" fmla="*/ 0 h 495"/>
                <a:gd name="T2" fmla="*/ 66 w 66"/>
                <a:gd name="T3" fmla="*/ 0 h 495"/>
                <a:gd name="T4" fmla="*/ 66 w 66"/>
                <a:gd name="T5" fmla="*/ 4 h 495"/>
                <a:gd name="T6" fmla="*/ 2 w 66"/>
                <a:gd name="T7" fmla="*/ 495 h 495"/>
                <a:gd name="T8" fmla="*/ 0 w 66"/>
                <a:gd name="T9" fmla="*/ 495 h 495"/>
                <a:gd name="T10" fmla="*/ 0 w 66"/>
                <a:gd name="T11" fmla="*/ 492 h 495"/>
                <a:gd name="T12" fmla="*/ 63 w 66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95">
                  <a:moveTo>
                    <a:pt x="63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2" y="495"/>
                  </a:lnTo>
                  <a:lnTo>
                    <a:pt x="0" y="495"/>
                  </a:lnTo>
                  <a:lnTo>
                    <a:pt x="0" y="4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346"/>
            <p:cNvSpPr>
              <a:spLocks/>
            </p:cNvSpPr>
            <p:nvPr/>
          </p:nvSpPr>
          <p:spPr bwMode="auto">
            <a:xfrm>
              <a:off x="5240338" y="2484438"/>
              <a:ext cx="138113" cy="814388"/>
            </a:xfrm>
            <a:custGeom>
              <a:avLst/>
              <a:gdLst>
                <a:gd name="T0" fmla="*/ 85 w 87"/>
                <a:gd name="T1" fmla="*/ 0 h 513"/>
                <a:gd name="T2" fmla="*/ 87 w 87"/>
                <a:gd name="T3" fmla="*/ 0 h 513"/>
                <a:gd name="T4" fmla="*/ 87 w 87"/>
                <a:gd name="T5" fmla="*/ 3 h 513"/>
                <a:gd name="T6" fmla="*/ 3 w 87"/>
                <a:gd name="T7" fmla="*/ 513 h 513"/>
                <a:gd name="T8" fmla="*/ 0 w 87"/>
                <a:gd name="T9" fmla="*/ 513 h 513"/>
                <a:gd name="T10" fmla="*/ 0 w 87"/>
                <a:gd name="T11" fmla="*/ 509 h 513"/>
                <a:gd name="T12" fmla="*/ 85 w 87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13">
                  <a:moveTo>
                    <a:pt x="85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347"/>
            <p:cNvSpPr>
              <a:spLocks/>
            </p:cNvSpPr>
            <p:nvPr/>
          </p:nvSpPr>
          <p:spPr bwMode="auto">
            <a:xfrm>
              <a:off x="5375275" y="1927226"/>
              <a:ext cx="117475" cy="561975"/>
            </a:xfrm>
            <a:custGeom>
              <a:avLst/>
              <a:gdLst>
                <a:gd name="T0" fmla="*/ 71 w 74"/>
                <a:gd name="T1" fmla="*/ 0 h 354"/>
                <a:gd name="T2" fmla="*/ 74 w 74"/>
                <a:gd name="T3" fmla="*/ 0 h 354"/>
                <a:gd name="T4" fmla="*/ 74 w 74"/>
                <a:gd name="T5" fmla="*/ 2 h 354"/>
                <a:gd name="T6" fmla="*/ 2 w 74"/>
                <a:gd name="T7" fmla="*/ 354 h 354"/>
                <a:gd name="T8" fmla="*/ 0 w 74"/>
                <a:gd name="T9" fmla="*/ 354 h 354"/>
                <a:gd name="T10" fmla="*/ 0 w 74"/>
                <a:gd name="T11" fmla="*/ 351 h 354"/>
                <a:gd name="T12" fmla="*/ 71 w 74"/>
                <a:gd name="T1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354">
                  <a:moveTo>
                    <a:pt x="71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2" y="354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348"/>
            <p:cNvSpPr>
              <a:spLocks/>
            </p:cNvSpPr>
            <p:nvPr/>
          </p:nvSpPr>
          <p:spPr bwMode="auto">
            <a:xfrm>
              <a:off x="5487988" y="1522413"/>
              <a:ext cx="104775" cy="407988"/>
            </a:xfrm>
            <a:custGeom>
              <a:avLst/>
              <a:gdLst>
                <a:gd name="T0" fmla="*/ 63 w 66"/>
                <a:gd name="T1" fmla="*/ 0 h 257"/>
                <a:gd name="T2" fmla="*/ 66 w 66"/>
                <a:gd name="T3" fmla="*/ 0 h 257"/>
                <a:gd name="T4" fmla="*/ 66 w 66"/>
                <a:gd name="T5" fmla="*/ 3 h 257"/>
                <a:gd name="T6" fmla="*/ 3 w 66"/>
                <a:gd name="T7" fmla="*/ 257 h 257"/>
                <a:gd name="T8" fmla="*/ 0 w 66"/>
                <a:gd name="T9" fmla="*/ 257 h 257"/>
                <a:gd name="T10" fmla="*/ 0 w 66"/>
                <a:gd name="T11" fmla="*/ 255 h 257"/>
                <a:gd name="T12" fmla="*/ 63 w 66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57">
                  <a:moveTo>
                    <a:pt x="63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3" y="257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349"/>
            <p:cNvSpPr>
              <a:spLocks/>
            </p:cNvSpPr>
            <p:nvPr/>
          </p:nvSpPr>
          <p:spPr bwMode="auto">
            <a:xfrm>
              <a:off x="5588000" y="1219201"/>
              <a:ext cx="88900" cy="307975"/>
            </a:xfrm>
            <a:custGeom>
              <a:avLst/>
              <a:gdLst>
                <a:gd name="T0" fmla="*/ 54 w 56"/>
                <a:gd name="T1" fmla="*/ 0 h 194"/>
                <a:gd name="T2" fmla="*/ 56 w 56"/>
                <a:gd name="T3" fmla="*/ 0 h 194"/>
                <a:gd name="T4" fmla="*/ 56 w 56"/>
                <a:gd name="T5" fmla="*/ 3 h 194"/>
                <a:gd name="T6" fmla="*/ 3 w 56"/>
                <a:gd name="T7" fmla="*/ 194 h 194"/>
                <a:gd name="T8" fmla="*/ 0 w 56"/>
                <a:gd name="T9" fmla="*/ 194 h 194"/>
                <a:gd name="T10" fmla="*/ 0 w 56"/>
                <a:gd name="T11" fmla="*/ 191 h 194"/>
                <a:gd name="T12" fmla="*/ 54 w 56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4">
                  <a:moveTo>
                    <a:pt x="54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350"/>
            <p:cNvSpPr>
              <a:spLocks/>
            </p:cNvSpPr>
            <p:nvPr/>
          </p:nvSpPr>
          <p:spPr bwMode="auto">
            <a:xfrm>
              <a:off x="5673725" y="985838"/>
              <a:ext cx="84138" cy="238125"/>
            </a:xfrm>
            <a:custGeom>
              <a:avLst/>
              <a:gdLst>
                <a:gd name="T0" fmla="*/ 50 w 53"/>
                <a:gd name="T1" fmla="*/ 0 h 150"/>
                <a:gd name="T2" fmla="*/ 53 w 53"/>
                <a:gd name="T3" fmla="*/ 0 h 150"/>
                <a:gd name="T4" fmla="*/ 53 w 53"/>
                <a:gd name="T5" fmla="*/ 2 h 150"/>
                <a:gd name="T6" fmla="*/ 2 w 53"/>
                <a:gd name="T7" fmla="*/ 150 h 150"/>
                <a:gd name="T8" fmla="*/ 0 w 53"/>
                <a:gd name="T9" fmla="*/ 150 h 150"/>
                <a:gd name="T10" fmla="*/ 0 w 53"/>
                <a:gd name="T11" fmla="*/ 147 h 150"/>
                <a:gd name="T12" fmla="*/ 50 w 53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0">
                  <a:moveTo>
                    <a:pt x="50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351"/>
            <p:cNvSpPr>
              <a:spLocks/>
            </p:cNvSpPr>
            <p:nvPr/>
          </p:nvSpPr>
          <p:spPr bwMode="auto">
            <a:xfrm>
              <a:off x="5753100" y="801688"/>
              <a:ext cx="74613" cy="187325"/>
            </a:xfrm>
            <a:custGeom>
              <a:avLst/>
              <a:gdLst>
                <a:gd name="T0" fmla="*/ 44 w 47"/>
                <a:gd name="T1" fmla="*/ 0 h 118"/>
                <a:gd name="T2" fmla="*/ 47 w 47"/>
                <a:gd name="T3" fmla="*/ 0 h 118"/>
                <a:gd name="T4" fmla="*/ 47 w 47"/>
                <a:gd name="T5" fmla="*/ 3 h 118"/>
                <a:gd name="T6" fmla="*/ 3 w 47"/>
                <a:gd name="T7" fmla="*/ 118 h 118"/>
                <a:gd name="T8" fmla="*/ 0 w 47"/>
                <a:gd name="T9" fmla="*/ 118 h 118"/>
                <a:gd name="T10" fmla="*/ 0 w 47"/>
                <a:gd name="T11" fmla="*/ 116 h 118"/>
                <a:gd name="T12" fmla="*/ 44 w 4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8">
                  <a:moveTo>
                    <a:pt x="44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352"/>
            <p:cNvSpPr>
              <a:spLocks/>
            </p:cNvSpPr>
            <p:nvPr/>
          </p:nvSpPr>
          <p:spPr bwMode="auto">
            <a:xfrm>
              <a:off x="5822950" y="655638"/>
              <a:ext cx="68263" cy="150813"/>
            </a:xfrm>
            <a:custGeom>
              <a:avLst/>
              <a:gdLst>
                <a:gd name="T0" fmla="*/ 41 w 43"/>
                <a:gd name="T1" fmla="*/ 0 h 95"/>
                <a:gd name="T2" fmla="*/ 43 w 43"/>
                <a:gd name="T3" fmla="*/ 0 h 95"/>
                <a:gd name="T4" fmla="*/ 43 w 43"/>
                <a:gd name="T5" fmla="*/ 2 h 95"/>
                <a:gd name="T6" fmla="*/ 3 w 43"/>
                <a:gd name="T7" fmla="*/ 95 h 95"/>
                <a:gd name="T8" fmla="*/ 0 w 43"/>
                <a:gd name="T9" fmla="*/ 95 h 95"/>
                <a:gd name="T10" fmla="*/ 0 w 43"/>
                <a:gd name="T11" fmla="*/ 92 h 95"/>
                <a:gd name="T12" fmla="*/ 41 w 4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5">
                  <a:moveTo>
                    <a:pt x="41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353"/>
            <p:cNvSpPr>
              <a:spLocks/>
            </p:cNvSpPr>
            <p:nvPr/>
          </p:nvSpPr>
          <p:spPr bwMode="auto">
            <a:xfrm>
              <a:off x="5888038" y="538163"/>
              <a:ext cx="63500" cy="120650"/>
            </a:xfrm>
            <a:custGeom>
              <a:avLst/>
              <a:gdLst>
                <a:gd name="T0" fmla="*/ 37 w 40"/>
                <a:gd name="T1" fmla="*/ 0 h 76"/>
                <a:gd name="T2" fmla="*/ 40 w 40"/>
                <a:gd name="T3" fmla="*/ 0 h 76"/>
                <a:gd name="T4" fmla="*/ 40 w 40"/>
                <a:gd name="T5" fmla="*/ 2 h 76"/>
                <a:gd name="T6" fmla="*/ 2 w 40"/>
                <a:gd name="T7" fmla="*/ 76 h 76"/>
                <a:gd name="T8" fmla="*/ 0 w 40"/>
                <a:gd name="T9" fmla="*/ 76 h 76"/>
                <a:gd name="T10" fmla="*/ 0 w 40"/>
                <a:gd name="T11" fmla="*/ 74 h 76"/>
                <a:gd name="T12" fmla="*/ 37 w 4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37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354"/>
            <p:cNvSpPr>
              <a:spLocks/>
            </p:cNvSpPr>
            <p:nvPr/>
          </p:nvSpPr>
          <p:spPr bwMode="auto">
            <a:xfrm>
              <a:off x="5946775" y="439738"/>
              <a:ext cx="58738" cy="101600"/>
            </a:xfrm>
            <a:custGeom>
              <a:avLst/>
              <a:gdLst>
                <a:gd name="T0" fmla="*/ 35 w 37"/>
                <a:gd name="T1" fmla="*/ 0 h 64"/>
                <a:gd name="T2" fmla="*/ 37 w 37"/>
                <a:gd name="T3" fmla="*/ 0 h 64"/>
                <a:gd name="T4" fmla="*/ 37 w 37"/>
                <a:gd name="T5" fmla="*/ 2 h 64"/>
                <a:gd name="T6" fmla="*/ 3 w 37"/>
                <a:gd name="T7" fmla="*/ 64 h 64"/>
                <a:gd name="T8" fmla="*/ 0 w 37"/>
                <a:gd name="T9" fmla="*/ 64 h 64"/>
                <a:gd name="T10" fmla="*/ 0 w 37"/>
                <a:gd name="T11" fmla="*/ 62 h 64"/>
                <a:gd name="T12" fmla="*/ 35 w 3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4">
                  <a:moveTo>
                    <a:pt x="35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355"/>
            <p:cNvSpPr>
              <a:spLocks/>
            </p:cNvSpPr>
            <p:nvPr/>
          </p:nvSpPr>
          <p:spPr bwMode="auto">
            <a:xfrm>
              <a:off x="6002338" y="360363"/>
              <a:ext cx="53975" cy="82550"/>
            </a:xfrm>
            <a:custGeom>
              <a:avLst/>
              <a:gdLst>
                <a:gd name="T0" fmla="*/ 32 w 34"/>
                <a:gd name="T1" fmla="*/ 0 h 52"/>
                <a:gd name="T2" fmla="*/ 34 w 34"/>
                <a:gd name="T3" fmla="*/ 0 h 52"/>
                <a:gd name="T4" fmla="*/ 34 w 34"/>
                <a:gd name="T5" fmla="*/ 2 h 52"/>
                <a:gd name="T6" fmla="*/ 2 w 34"/>
                <a:gd name="T7" fmla="*/ 52 h 52"/>
                <a:gd name="T8" fmla="*/ 0 w 34"/>
                <a:gd name="T9" fmla="*/ 52 h 52"/>
                <a:gd name="T10" fmla="*/ 0 w 34"/>
                <a:gd name="T11" fmla="*/ 50 h 52"/>
                <a:gd name="T12" fmla="*/ 32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356"/>
            <p:cNvSpPr>
              <a:spLocks/>
            </p:cNvSpPr>
            <p:nvPr/>
          </p:nvSpPr>
          <p:spPr bwMode="auto">
            <a:xfrm>
              <a:off x="6053138" y="309563"/>
              <a:ext cx="34925" cy="53975"/>
            </a:xfrm>
            <a:custGeom>
              <a:avLst/>
              <a:gdLst>
                <a:gd name="T0" fmla="*/ 20 w 22"/>
                <a:gd name="T1" fmla="*/ 0 h 34"/>
                <a:gd name="T2" fmla="*/ 22 w 22"/>
                <a:gd name="T3" fmla="*/ 0 h 34"/>
                <a:gd name="T4" fmla="*/ 22 w 22"/>
                <a:gd name="T5" fmla="*/ 2 h 34"/>
                <a:gd name="T6" fmla="*/ 2 w 22"/>
                <a:gd name="T7" fmla="*/ 34 h 34"/>
                <a:gd name="T8" fmla="*/ 0 w 22"/>
                <a:gd name="T9" fmla="*/ 34 h 34"/>
                <a:gd name="T10" fmla="*/ 0 w 22"/>
                <a:gd name="T11" fmla="*/ 32 h 34"/>
                <a:gd name="T12" fmla="*/ 2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357"/>
            <p:cNvSpPr>
              <a:spLocks/>
            </p:cNvSpPr>
            <p:nvPr/>
          </p:nvSpPr>
          <p:spPr bwMode="auto">
            <a:xfrm>
              <a:off x="1162050" y="1990726"/>
              <a:ext cx="168275" cy="36513"/>
            </a:xfrm>
            <a:custGeom>
              <a:avLst/>
              <a:gdLst>
                <a:gd name="T0" fmla="*/ 0 w 106"/>
                <a:gd name="T1" fmla="*/ 0 h 23"/>
                <a:gd name="T2" fmla="*/ 2 w 106"/>
                <a:gd name="T3" fmla="*/ 0 h 23"/>
                <a:gd name="T4" fmla="*/ 106 w 106"/>
                <a:gd name="T5" fmla="*/ 20 h 23"/>
                <a:gd name="T6" fmla="*/ 106 w 106"/>
                <a:gd name="T7" fmla="*/ 23 h 23"/>
                <a:gd name="T8" fmla="*/ 103 w 106"/>
                <a:gd name="T9" fmla="*/ 23 h 23"/>
                <a:gd name="T10" fmla="*/ 0 w 106"/>
                <a:gd name="T11" fmla="*/ 2 h 23"/>
                <a:gd name="T12" fmla="*/ 0 w 106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3">
                  <a:moveTo>
                    <a:pt x="0" y="0"/>
                  </a:moveTo>
                  <a:lnTo>
                    <a:pt x="2" y="0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Freeform 358"/>
            <p:cNvSpPr>
              <a:spLocks/>
            </p:cNvSpPr>
            <p:nvPr/>
          </p:nvSpPr>
          <p:spPr bwMode="auto">
            <a:xfrm>
              <a:off x="1325563" y="2022476"/>
              <a:ext cx="207963" cy="71438"/>
            </a:xfrm>
            <a:custGeom>
              <a:avLst/>
              <a:gdLst>
                <a:gd name="T0" fmla="*/ 0 w 131"/>
                <a:gd name="T1" fmla="*/ 0 h 45"/>
                <a:gd name="T2" fmla="*/ 3 w 131"/>
                <a:gd name="T3" fmla="*/ 0 h 45"/>
                <a:gd name="T4" fmla="*/ 131 w 131"/>
                <a:gd name="T5" fmla="*/ 42 h 45"/>
                <a:gd name="T6" fmla="*/ 131 w 131"/>
                <a:gd name="T7" fmla="*/ 45 h 45"/>
                <a:gd name="T8" fmla="*/ 129 w 131"/>
                <a:gd name="T9" fmla="*/ 45 h 45"/>
                <a:gd name="T10" fmla="*/ 0 w 131"/>
                <a:gd name="T11" fmla="*/ 3 h 45"/>
                <a:gd name="T12" fmla="*/ 0 w 13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45">
                  <a:moveTo>
                    <a:pt x="0" y="0"/>
                  </a:moveTo>
                  <a:lnTo>
                    <a:pt x="3" y="0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9" name="Freeform 359"/>
            <p:cNvSpPr>
              <a:spLocks/>
            </p:cNvSpPr>
            <p:nvPr/>
          </p:nvSpPr>
          <p:spPr bwMode="auto">
            <a:xfrm>
              <a:off x="1530350" y="2089151"/>
              <a:ext cx="146050" cy="66675"/>
            </a:xfrm>
            <a:custGeom>
              <a:avLst/>
              <a:gdLst>
                <a:gd name="T0" fmla="*/ 0 w 92"/>
                <a:gd name="T1" fmla="*/ 0 h 42"/>
                <a:gd name="T2" fmla="*/ 2 w 92"/>
                <a:gd name="T3" fmla="*/ 0 h 42"/>
                <a:gd name="T4" fmla="*/ 92 w 92"/>
                <a:gd name="T5" fmla="*/ 39 h 42"/>
                <a:gd name="T6" fmla="*/ 92 w 92"/>
                <a:gd name="T7" fmla="*/ 42 h 42"/>
                <a:gd name="T8" fmla="*/ 90 w 92"/>
                <a:gd name="T9" fmla="*/ 42 h 42"/>
                <a:gd name="T10" fmla="*/ 0 w 92"/>
                <a:gd name="T11" fmla="*/ 3 h 42"/>
                <a:gd name="T12" fmla="*/ 0 w 9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2">
                  <a:moveTo>
                    <a:pt x="0" y="0"/>
                  </a:moveTo>
                  <a:lnTo>
                    <a:pt x="2" y="0"/>
                  </a:lnTo>
                  <a:lnTo>
                    <a:pt x="92" y="39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0" name="Freeform 360"/>
            <p:cNvSpPr>
              <a:spLocks/>
            </p:cNvSpPr>
            <p:nvPr/>
          </p:nvSpPr>
          <p:spPr bwMode="auto">
            <a:xfrm>
              <a:off x="1673225" y="2151063"/>
              <a:ext cx="74613" cy="34925"/>
            </a:xfrm>
            <a:custGeom>
              <a:avLst/>
              <a:gdLst>
                <a:gd name="T0" fmla="*/ 0 w 47"/>
                <a:gd name="T1" fmla="*/ 0 h 22"/>
                <a:gd name="T2" fmla="*/ 2 w 47"/>
                <a:gd name="T3" fmla="*/ 0 h 22"/>
                <a:gd name="T4" fmla="*/ 47 w 47"/>
                <a:gd name="T5" fmla="*/ 21 h 22"/>
                <a:gd name="T6" fmla="*/ 47 w 47"/>
                <a:gd name="T7" fmla="*/ 22 h 22"/>
                <a:gd name="T8" fmla="*/ 44 w 47"/>
                <a:gd name="T9" fmla="*/ 22 h 22"/>
                <a:gd name="T10" fmla="*/ 0 w 47"/>
                <a:gd name="T11" fmla="*/ 3 h 22"/>
                <a:gd name="T12" fmla="*/ 0 w 4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0" y="0"/>
                  </a:moveTo>
                  <a:lnTo>
                    <a:pt x="2" y="0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4" y="2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361"/>
            <p:cNvSpPr>
              <a:spLocks/>
            </p:cNvSpPr>
            <p:nvPr/>
          </p:nvSpPr>
          <p:spPr bwMode="auto">
            <a:xfrm>
              <a:off x="1743075" y="2184401"/>
              <a:ext cx="98425" cy="50800"/>
            </a:xfrm>
            <a:custGeom>
              <a:avLst/>
              <a:gdLst>
                <a:gd name="T0" fmla="*/ 0 w 62"/>
                <a:gd name="T1" fmla="*/ 0 h 32"/>
                <a:gd name="T2" fmla="*/ 3 w 62"/>
                <a:gd name="T3" fmla="*/ 0 h 32"/>
                <a:gd name="T4" fmla="*/ 62 w 62"/>
                <a:gd name="T5" fmla="*/ 31 h 32"/>
                <a:gd name="T6" fmla="*/ 62 w 62"/>
                <a:gd name="T7" fmla="*/ 32 h 32"/>
                <a:gd name="T8" fmla="*/ 59 w 62"/>
                <a:gd name="T9" fmla="*/ 32 h 32"/>
                <a:gd name="T10" fmla="*/ 0 w 62"/>
                <a:gd name="T11" fmla="*/ 1 h 32"/>
                <a:gd name="T12" fmla="*/ 0 w 6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3" y="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59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362"/>
            <p:cNvSpPr>
              <a:spLocks/>
            </p:cNvSpPr>
            <p:nvPr/>
          </p:nvSpPr>
          <p:spPr bwMode="auto">
            <a:xfrm>
              <a:off x="1836738" y="223361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1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363"/>
            <p:cNvSpPr>
              <a:spLocks/>
            </p:cNvSpPr>
            <p:nvPr/>
          </p:nvSpPr>
          <p:spPr bwMode="auto">
            <a:xfrm>
              <a:off x="1971675" y="2305051"/>
              <a:ext cx="52388" cy="31750"/>
            </a:xfrm>
            <a:custGeom>
              <a:avLst/>
              <a:gdLst>
                <a:gd name="T0" fmla="*/ 0 w 33"/>
                <a:gd name="T1" fmla="*/ 0 h 20"/>
                <a:gd name="T2" fmla="*/ 3 w 33"/>
                <a:gd name="T3" fmla="*/ 0 h 20"/>
                <a:gd name="T4" fmla="*/ 33 w 33"/>
                <a:gd name="T5" fmla="*/ 16 h 20"/>
                <a:gd name="T6" fmla="*/ 33 w 33"/>
                <a:gd name="T7" fmla="*/ 20 h 20"/>
                <a:gd name="T8" fmla="*/ 31 w 33"/>
                <a:gd name="T9" fmla="*/ 20 h 20"/>
                <a:gd name="T10" fmla="*/ 0 w 33"/>
                <a:gd name="T11" fmla="*/ 3 h 20"/>
                <a:gd name="T12" fmla="*/ 0 w 3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0" y="0"/>
                  </a:moveTo>
                  <a:lnTo>
                    <a:pt x="3" y="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364"/>
            <p:cNvSpPr>
              <a:spLocks/>
            </p:cNvSpPr>
            <p:nvPr/>
          </p:nvSpPr>
          <p:spPr bwMode="auto">
            <a:xfrm>
              <a:off x="2020888" y="2330451"/>
              <a:ext cx="25400" cy="19050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0 h 12"/>
                <a:gd name="T4" fmla="*/ 16 w 16"/>
                <a:gd name="T5" fmla="*/ 11 h 12"/>
                <a:gd name="T6" fmla="*/ 16 w 16"/>
                <a:gd name="T7" fmla="*/ 12 h 12"/>
                <a:gd name="T8" fmla="*/ 14 w 16"/>
                <a:gd name="T9" fmla="*/ 12 h 12"/>
                <a:gd name="T10" fmla="*/ 0 w 16"/>
                <a:gd name="T11" fmla="*/ 4 h 12"/>
                <a:gd name="T12" fmla="*/ 0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365"/>
            <p:cNvSpPr>
              <a:spLocks/>
            </p:cNvSpPr>
            <p:nvPr/>
          </p:nvSpPr>
          <p:spPr bwMode="auto">
            <a:xfrm>
              <a:off x="2043113" y="2347913"/>
              <a:ext cx="26988" cy="14288"/>
            </a:xfrm>
            <a:custGeom>
              <a:avLst/>
              <a:gdLst>
                <a:gd name="T0" fmla="*/ 0 w 17"/>
                <a:gd name="T1" fmla="*/ 0 h 9"/>
                <a:gd name="T2" fmla="*/ 2 w 17"/>
                <a:gd name="T3" fmla="*/ 0 h 9"/>
                <a:gd name="T4" fmla="*/ 17 w 17"/>
                <a:gd name="T5" fmla="*/ 7 h 9"/>
                <a:gd name="T6" fmla="*/ 17 w 17"/>
                <a:gd name="T7" fmla="*/ 9 h 9"/>
                <a:gd name="T8" fmla="*/ 13 w 17"/>
                <a:gd name="T9" fmla="*/ 9 h 9"/>
                <a:gd name="T10" fmla="*/ 0 w 17"/>
                <a:gd name="T11" fmla="*/ 1 h 9"/>
                <a:gd name="T12" fmla="*/ 0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366"/>
            <p:cNvSpPr>
              <a:spLocks/>
            </p:cNvSpPr>
            <p:nvPr/>
          </p:nvSpPr>
          <p:spPr bwMode="auto">
            <a:xfrm>
              <a:off x="2063750" y="2359026"/>
              <a:ext cx="47625" cy="28575"/>
            </a:xfrm>
            <a:custGeom>
              <a:avLst/>
              <a:gdLst>
                <a:gd name="T0" fmla="*/ 0 w 30"/>
                <a:gd name="T1" fmla="*/ 0 h 18"/>
                <a:gd name="T2" fmla="*/ 4 w 30"/>
                <a:gd name="T3" fmla="*/ 0 h 18"/>
                <a:gd name="T4" fmla="*/ 30 w 30"/>
                <a:gd name="T5" fmla="*/ 14 h 18"/>
                <a:gd name="T6" fmla="*/ 30 w 30"/>
                <a:gd name="T7" fmla="*/ 18 h 18"/>
                <a:gd name="T8" fmla="*/ 28 w 30"/>
                <a:gd name="T9" fmla="*/ 18 h 18"/>
                <a:gd name="T10" fmla="*/ 0 w 30"/>
                <a:gd name="T11" fmla="*/ 2 h 18"/>
                <a:gd name="T12" fmla="*/ 0 w 3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4" y="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367"/>
            <p:cNvSpPr>
              <a:spLocks/>
            </p:cNvSpPr>
            <p:nvPr/>
          </p:nvSpPr>
          <p:spPr bwMode="auto">
            <a:xfrm>
              <a:off x="2108200" y="2381251"/>
              <a:ext cx="80963" cy="55563"/>
            </a:xfrm>
            <a:custGeom>
              <a:avLst/>
              <a:gdLst>
                <a:gd name="T0" fmla="*/ 0 w 51"/>
                <a:gd name="T1" fmla="*/ 0 h 35"/>
                <a:gd name="T2" fmla="*/ 2 w 51"/>
                <a:gd name="T3" fmla="*/ 0 h 35"/>
                <a:gd name="T4" fmla="*/ 51 w 51"/>
                <a:gd name="T5" fmla="*/ 31 h 35"/>
                <a:gd name="T6" fmla="*/ 51 w 51"/>
                <a:gd name="T7" fmla="*/ 35 h 35"/>
                <a:gd name="T8" fmla="*/ 49 w 51"/>
                <a:gd name="T9" fmla="*/ 35 h 35"/>
                <a:gd name="T10" fmla="*/ 0 w 51"/>
                <a:gd name="T11" fmla="*/ 4 h 35"/>
                <a:gd name="T12" fmla="*/ 0 w 51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0"/>
                  </a:moveTo>
                  <a:lnTo>
                    <a:pt x="2" y="0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368"/>
            <p:cNvSpPr>
              <a:spLocks/>
            </p:cNvSpPr>
            <p:nvPr/>
          </p:nvSpPr>
          <p:spPr bwMode="auto">
            <a:xfrm>
              <a:off x="2185988" y="2430463"/>
              <a:ext cx="90488" cy="58738"/>
            </a:xfrm>
            <a:custGeom>
              <a:avLst/>
              <a:gdLst>
                <a:gd name="T0" fmla="*/ 0 w 57"/>
                <a:gd name="T1" fmla="*/ 0 h 37"/>
                <a:gd name="T2" fmla="*/ 2 w 57"/>
                <a:gd name="T3" fmla="*/ 0 h 37"/>
                <a:gd name="T4" fmla="*/ 57 w 57"/>
                <a:gd name="T5" fmla="*/ 34 h 37"/>
                <a:gd name="T6" fmla="*/ 57 w 57"/>
                <a:gd name="T7" fmla="*/ 37 h 37"/>
                <a:gd name="T8" fmla="*/ 54 w 57"/>
                <a:gd name="T9" fmla="*/ 37 h 37"/>
                <a:gd name="T10" fmla="*/ 0 w 57"/>
                <a:gd name="T11" fmla="*/ 4 h 37"/>
                <a:gd name="T12" fmla="*/ 0 w 5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0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4" y="3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369"/>
            <p:cNvSpPr>
              <a:spLocks/>
            </p:cNvSpPr>
            <p:nvPr/>
          </p:nvSpPr>
          <p:spPr bwMode="auto">
            <a:xfrm>
              <a:off x="2271713" y="2484438"/>
              <a:ext cx="82550" cy="50800"/>
            </a:xfrm>
            <a:custGeom>
              <a:avLst/>
              <a:gdLst>
                <a:gd name="T0" fmla="*/ 0 w 52"/>
                <a:gd name="T1" fmla="*/ 0 h 32"/>
                <a:gd name="T2" fmla="*/ 3 w 52"/>
                <a:gd name="T3" fmla="*/ 0 h 32"/>
                <a:gd name="T4" fmla="*/ 52 w 52"/>
                <a:gd name="T5" fmla="*/ 31 h 32"/>
                <a:gd name="T6" fmla="*/ 52 w 52"/>
                <a:gd name="T7" fmla="*/ 32 h 32"/>
                <a:gd name="T8" fmla="*/ 50 w 52"/>
                <a:gd name="T9" fmla="*/ 32 h 32"/>
                <a:gd name="T10" fmla="*/ 0 w 52"/>
                <a:gd name="T11" fmla="*/ 3 h 32"/>
                <a:gd name="T12" fmla="*/ 0 w 5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lnTo>
                    <a:pt x="3" y="0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370"/>
            <p:cNvSpPr>
              <a:spLocks/>
            </p:cNvSpPr>
            <p:nvPr/>
          </p:nvSpPr>
          <p:spPr bwMode="auto">
            <a:xfrm>
              <a:off x="2351088" y="2533651"/>
              <a:ext cx="138113" cy="90488"/>
            </a:xfrm>
            <a:custGeom>
              <a:avLst/>
              <a:gdLst>
                <a:gd name="T0" fmla="*/ 0 w 87"/>
                <a:gd name="T1" fmla="*/ 0 h 57"/>
                <a:gd name="T2" fmla="*/ 2 w 87"/>
                <a:gd name="T3" fmla="*/ 0 h 57"/>
                <a:gd name="T4" fmla="*/ 87 w 87"/>
                <a:gd name="T5" fmla="*/ 55 h 57"/>
                <a:gd name="T6" fmla="*/ 87 w 87"/>
                <a:gd name="T7" fmla="*/ 57 h 57"/>
                <a:gd name="T8" fmla="*/ 85 w 87"/>
                <a:gd name="T9" fmla="*/ 57 h 57"/>
                <a:gd name="T10" fmla="*/ 0 w 87"/>
                <a:gd name="T11" fmla="*/ 1 h 57"/>
                <a:gd name="T12" fmla="*/ 0 w 8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2" y="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371"/>
            <p:cNvSpPr>
              <a:spLocks/>
            </p:cNvSpPr>
            <p:nvPr/>
          </p:nvSpPr>
          <p:spPr bwMode="auto">
            <a:xfrm>
              <a:off x="2486025" y="2620963"/>
              <a:ext cx="15875" cy="11113"/>
            </a:xfrm>
            <a:custGeom>
              <a:avLst/>
              <a:gdLst>
                <a:gd name="T0" fmla="*/ 0 w 10"/>
                <a:gd name="T1" fmla="*/ 0 h 7"/>
                <a:gd name="T2" fmla="*/ 2 w 10"/>
                <a:gd name="T3" fmla="*/ 0 h 7"/>
                <a:gd name="T4" fmla="*/ 10 w 10"/>
                <a:gd name="T5" fmla="*/ 5 h 7"/>
                <a:gd name="T6" fmla="*/ 10 w 10"/>
                <a:gd name="T7" fmla="*/ 7 h 7"/>
                <a:gd name="T8" fmla="*/ 7 w 10"/>
                <a:gd name="T9" fmla="*/ 7 h 7"/>
                <a:gd name="T10" fmla="*/ 0 w 10"/>
                <a:gd name="T11" fmla="*/ 2 h 7"/>
                <a:gd name="T12" fmla="*/ 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372"/>
            <p:cNvSpPr>
              <a:spLocks/>
            </p:cNvSpPr>
            <p:nvPr/>
          </p:nvSpPr>
          <p:spPr bwMode="auto">
            <a:xfrm>
              <a:off x="2497138" y="2628901"/>
              <a:ext cx="15875" cy="12700"/>
            </a:xfrm>
            <a:custGeom>
              <a:avLst/>
              <a:gdLst>
                <a:gd name="T0" fmla="*/ 0 w 10"/>
                <a:gd name="T1" fmla="*/ 0 h 8"/>
                <a:gd name="T2" fmla="*/ 3 w 10"/>
                <a:gd name="T3" fmla="*/ 0 h 8"/>
                <a:gd name="T4" fmla="*/ 10 w 10"/>
                <a:gd name="T5" fmla="*/ 5 h 8"/>
                <a:gd name="T6" fmla="*/ 10 w 10"/>
                <a:gd name="T7" fmla="*/ 8 h 8"/>
                <a:gd name="T8" fmla="*/ 8 w 10"/>
                <a:gd name="T9" fmla="*/ 8 h 8"/>
                <a:gd name="T10" fmla="*/ 0 w 10"/>
                <a:gd name="T11" fmla="*/ 2 h 8"/>
                <a:gd name="T12" fmla="*/ 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373"/>
            <p:cNvSpPr>
              <a:spLocks/>
            </p:cNvSpPr>
            <p:nvPr/>
          </p:nvSpPr>
          <p:spPr bwMode="auto">
            <a:xfrm>
              <a:off x="2509838" y="2636838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2 w 9"/>
                <a:gd name="T3" fmla="*/ 0 h 8"/>
                <a:gd name="T4" fmla="*/ 9 w 9"/>
                <a:gd name="T5" fmla="*/ 6 h 8"/>
                <a:gd name="T6" fmla="*/ 9 w 9"/>
                <a:gd name="T7" fmla="*/ 8 h 8"/>
                <a:gd name="T8" fmla="*/ 7 w 9"/>
                <a:gd name="T9" fmla="*/ 8 h 8"/>
                <a:gd name="T10" fmla="*/ 0 w 9"/>
                <a:gd name="T11" fmla="*/ 3 h 8"/>
                <a:gd name="T12" fmla="*/ 0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374"/>
            <p:cNvSpPr>
              <a:spLocks/>
            </p:cNvSpPr>
            <p:nvPr/>
          </p:nvSpPr>
          <p:spPr bwMode="auto">
            <a:xfrm>
              <a:off x="2520950" y="2646363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2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50 w 52"/>
                <a:gd name="T9" fmla="*/ 35 h 35"/>
                <a:gd name="T10" fmla="*/ 0 w 52"/>
                <a:gd name="T11" fmla="*/ 2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375"/>
            <p:cNvSpPr>
              <a:spLocks/>
            </p:cNvSpPr>
            <p:nvPr/>
          </p:nvSpPr>
          <p:spPr bwMode="auto">
            <a:xfrm>
              <a:off x="2600325" y="2697163"/>
              <a:ext cx="53975" cy="38100"/>
            </a:xfrm>
            <a:custGeom>
              <a:avLst/>
              <a:gdLst>
                <a:gd name="T0" fmla="*/ 0 w 34"/>
                <a:gd name="T1" fmla="*/ 0 h 24"/>
                <a:gd name="T2" fmla="*/ 2 w 34"/>
                <a:gd name="T3" fmla="*/ 0 h 24"/>
                <a:gd name="T4" fmla="*/ 34 w 34"/>
                <a:gd name="T5" fmla="*/ 22 h 24"/>
                <a:gd name="T6" fmla="*/ 34 w 34"/>
                <a:gd name="T7" fmla="*/ 24 h 24"/>
                <a:gd name="T8" fmla="*/ 32 w 34"/>
                <a:gd name="T9" fmla="*/ 24 h 24"/>
                <a:gd name="T10" fmla="*/ 0 w 34"/>
                <a:gd name="T11" fmla="*/ 3 h 24"/>
                <a:gd name="T12" fmla="*/ 0 w 3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2" y="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376"/>
            <p:cNvSpPr>
              <a:spLocks/>
            </p:cNvSpPr>
            <p:nvPr/>
          </p:nvSpPr>
          <p:spPr bwMode="auto">
            <a:xfrm>
              <a:off x="2651125" y="2732088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2 w 14"/>
                <a:gd name="T3" fmla="*/ 0 h 11"/>
                <a:gd name="T4" fmla="*/ 14 w 14"/>
                <a:gd name="T5" fmla="*/ 8 h 11"/>
                <a:gd name="T6" fmla="*/ 14 w 14"/>
                <a:gd name="T7" fmla="*/ 11 h 11"/>
                <a:gd name="T8" fmla="*/ 11 w 14"/>
                <a:gd name="T9" fmla="*/ 11 h 11"/>
                <a:gd name="T10" fmla="*/ 0 w 14"/>
                <a:gd name="T11" fmla="*/ 2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377"/>
            <p:cNvSpPr>
              <a:spLocks/>
            </p:cNvSpPr>
            <p:nvPr/>
          </p:nvSpPr>
          <p:spPr bwMode="auto">
            <a:xfrm>
              <a:off x="2668588" y="2744788"/>
              <a:ext cx="33338" cy="22225"/>
            </a:xfrm>
            <a:custGeom>
              <a:avLst/>
              <a:gdLst>
                <a:gd name="T0" fmla="*/ 0 w 21"/>
                <a:gd name="T1" fmla="*/ 0 h 14"/>
                <a:gd name="T2" fmla="*/ 3 w 21"/>
                <a:gd name="T3" fmla="*/ 0 h 14"/>
                <a:gd name="T4" fmla="*/ 21 w 21"/>
                <a:gd name="T5" fmla="*/ 11 h 14"/>
                <a:gd name="T6" fmla="*/ 21 w 21"/>
                <a:gd name="T7" fmla="*/ 14 h 14"/>
                <a:gd name="T8" fmla="*/ 19 w 21"/>
                <a:gd name="T9" fmla="*/ 14 h 14"/>
                <a:gd name="T10" fmla="*/ 0 w 21"/>
                <a:gd name="T11" fmla="*/ 3 h 14"/>
                <a:gd name="T12" fmla="*/ 0 w 2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3" y="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378"/>
            <p:cNvSpPr>
              <a:spLocks/>
            </p:cNvSpPr>
            <p:nvPr/>
          </p:nvSpPr>
          <p:spPr bwMode="auto">
            <a:xfrm>
              <a:off x="2698750" y="2762251"/>
              <a:ext cx="168275" cy="115888"/>
            </a:xfrm>
            <a:custGeom>
              <a:avLst/>
              <a:gdLst>
                <a:gd name="T0" fmla="*/ 0 w 106"/>
                <a:gd name="T1" fmla="*/ 0 h 73"/>
                <a:gd name="T2" fmla="*/ 2 w 106"/>
                <a:gd name="T3" fmla="*/ 0 h 73"/>
                <a:gd name="T4" fmla="*/ 106 w 106"/>
                <a:gd name="T5" fmla="*/ 71 h 73"/>
                <a:gd name="T6" fmla="*/ 106 w 106"/>
                <a:gd name="T7" fmla="*/ 73 h 73"/>
                <a:gd name="T8" fmla="*/ 102 w 106"/>
                <a:gd name="T9" fmla="*/ 73 h 73"/>
                <a:gd name="T10" fmla="*/ 0 w 106"/>
                <a:gd name="T11" fmla="*/ 3 h 73"/>
                <a:gd name="T12" fmla="*/ 0 w 10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3">
                  <a:moveTo>
                    <a:pt x="0" y="0"/>
                  </a:moveTo>
                  <a:lnTo>
                    <a:pt x="2" y="0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2" y="7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379"/>
            <p:cNvSpPr>
              <a:spLocks/>
            </p:cNvSpPr>
            <p:nvPr/>
          </p:nvSpPr>
          <p:spPr bwMode="auto">
            <a:xfrm>
              <a:off x="2860675" y="2874963"/>
              <a:ext cx="74613" cy="55563"/>
            </a:xfrm>
            <a:custGeom>
              <a:avLst/>
              <a:gdLst>
                <a:gd name="T0" fmla="*/ 0 w 47"/>
                <a:gd name="T1" fmla="*/ 0 h 35"/>
                <a:gd name="T2" fmla="*/ 4 w 47"/>
                <a:gd name="T3" fmla="*/ 0 h 35"/>
                <a:gd name="T4" fmla="*/ 47 w 47"/>
                <a:gd name="T5" fmla="*/ 32 h 35"/>
                <a:gd name="T6" fmla="*/ 47 w 47"/>
                <a:gd name="T7" fmla="*/ 35 h 35"/>
                <a:gd name="T8" fmla="*/ 45 w 47"/>
                <a:gd name="T9" fmla="*/ 35 h 35"/>
                <a:gd name="T10" fmla="*/ 0 w 47"/>
                <a:gd name="T11" fmla="*/ 2 h 35"/>
                <a:gd name="T12" fmla="*/ 0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" y="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380"/>
            <p:cNvSpPr>
              <a:spLocks/>
            </p:cNvSpPr>
            <p:nvPr/>
          </p:nvSpPr>
          <p:spPr bwMode="auto">
            <a:xfrm>
              <a:off x="2932113" y="2925763"/>
              <a:ext cx="23813" cy="15875"/>
            </a:xfrm>
            <a:custGeom>
              <a:avLst/>
              <a:gdLst>
                <a:gd name="T0" fmla="*/ 0 w 15"/>
                <a:gd name="T1" fmla="*/ 0 h 10"/>
                <a:gd name="T2" fmla="*/ 2 w 15"/>
                <a:gd name="T3" fmla="*/ 0 h 10"/>
                <a:gd name="T4" fmla="*/ 15 w 15"/>
                <a:gd name="T5" fmla="*/ 8 h 10"/>
                <a:gd name="T6" fmla="*/ 15 w 15"/>
                <a:gd name="T7" fmla="*/ 10 h 10"/>
                <a:gd name="T8" fmla="*/ 11 w 15"/>
                <a:gd name="T9" fmla="*/ 10 h 10"/>
                <a:gd name="T10" fmla="*/ 0 w 15"/>
                <a:gd name="T11" fmla="*/ 3 h 10"/>
                <a:gd name="T12" fmla="*/ 0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381"/>
            <p:cNvSpPr>
              <a:spLocks/>
            </p:cNvSpPr>
            <p:nvPr/>
          </p:nvSpPr>
          <p:spPr bwMode="auto">
            <a:xfrm>
              <a:off x="2949575" y="2938463"/>
              <a:ext cx="25400" cy="17463"/>
            </a:xfrm>
            <a:custGeom>
              <a:avLst/>
              <a:gdLst>
                <a:gd name="T0" fmla="*/ 0 w 16"/>
                <a:gd name="T1" fmla="*/ 0 h 11"/>
                <a:gd name="T2" fmla="*/ 4 w 16"/>
                <a:gd name="T3" fmla="*/ 0 h 11"/>
                <a:gd name="T4" fmla="*/ 16 w 16"/>
                <a:gd name="T5" fmla="*/ 9 h 11"/>
                <a:gd name="T6" fmla="*/ 16 w 16"/>
                <a:gd name="T7" fmla="*/ 11 h 11"/>
                <a:gd name="T8" fmla="*/ 14 w 16"/>
                <a:gd name="T9" fmla="*/ 11 h 11"/>
                <a:gd name="T10" fmla="*/ 0 w 16"/>
                <a:gd name="T11" fmla="*/ 2 h 11"/>
                <a:gd name="T12" fmla="*/ 0 w 1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4" y="0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382"/>
            <p:cNvSpPr>
              <a:spLocks/>
            </p:cNvSpPr>
            <p:nvPr/>
          </p:nvSpPr>
          <p:spPr bwMode="auto">
            <a:xfrm>
              <a:off x="2971800" y="2952751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2 w 18"/>
                <a:gd name="T3" fmla="*/ 0 h 15"/>
                <a:gd name="T4" fmla="*/ 18 w 18"/>
                <a:gd name="T5" fmla="*/ 11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2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383"/>
            <p:cNvSpPr>
              <a:spLocks/>
            </p:cNvSpPr>
            <p:nvPr/>
          </p:nvSpPr>
          <p:spPr bwMode="auto">
            <a:xfrm>
              <a:off x="2997200" y="2970213"/>
              <a:ext cx="217488" cy="152400"/>
            </a:xfrm>
            <a:custGeom>
              <a:avLst/>
              <a:gdLst>
                <a:gd name="T0" fmla="*/ 0 w 137"/>
                <a:gd name="T1" fmla="*/ 0 h 96"/>
                <a:gd name="T2" fmla="*/ 2 w 137"/>
                <a:gd name="T3" fmla="*/ 0 h 96"/>
                <a:gd name="T4" fmla="*/ 137 w 137"/>
                <a:gd name="T5" fmla="*/ 94 h 96"/>
                <a:gd name="T6" fmla="*/ 137 w 137"/>
                <a:gd name="T7" fmla="*/ 96 h 96"/>
                <a:gd name="T8" fmla="*/ 134 w 137"/>
                <a:gd name="T9" fmla="*/ 96 h 96"/>
                <a:gd name="T10" fmla="*/ 0 w 137"/>
                <a:gd name="T11" fmla="*/ 4 h 96"/>
                <a:gd name="T12" fmla="*/ 0 w 137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6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34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384"/>
            <p:cNvSpPr>
              <a:spLocks/>
            </p:cNvSpPr>
            <p:nvPr/>
          </p:nvSpPr>
          <p:spPr bwMode="auto">
            <a:xfrm>
              <a:off x="3209925" y="3119438"/>
              <a:ext cx="169863" cy="120650"/>
            </a:xfrm>
            <a:custGeom>
              <a:avLst/>
              <a:gdLst>
                <a:gd name="T0" fmla="*/ 0 w 107"/>
                <a:gd name="T1" fmla="*/ 0 h 76"/>
                <a:gd name="T2" fmla="*/ 3 w 107"/>
                <a:gd name="T3" fmla="*/ 0 h 76"/>
                <a:gd name="T4" fmla="*/ 107 w 107"/>
                <a:gd name="T5" fmla="*/ 75 h 76"/>
                <a:gd name="T6" fmla="*/ 107 w 107"/>
                <a:gd name="T7" fmla="*/ 76 h 76"/>
                <a:gd name="T8" fmla="*/ 104 w 107"/>
                <a:gd name="T9" fmla="*/ 76 h 76"/>
                <a:gd name="T10" fmla="*/ 0 w 107"/>
                <a:gd name="T11" fmla="*/ 2 h 76"/>
                <a:gd name="T12" fmla="*/ 0 w 10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3" y="0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385"/>
            <p:cNvSpPr>
              <a:spLocks/>
            </p:cNvSpPr>
            <p:nvPr/>
          </p:nvSpPr>
          <p:spPr bwMode="auto">
            <a:xfrm>
              <a:off x="3375025" y="3238501"/>
              <a:ext cx="168275" cy="120650"/>
            </a:xfrm>
            <a:custGeom>
              <a:avLst/>
              <a:gdLst>
                <a:gd name="T0" fmla="*/ 0 w 106"/>
                <a:gd name="T1" fmla="*/ 0 h 76"/>
                <a:gd name="T2" fmla="*/ 3 w 106"/>
                <a:gd name="T3" fmla="*/ 0 h 76"/>
                <a:gd name="T4" fmla="*/ 106 w 106"/>
                <a:gd name="T5" fmla="*/ 74 h 76"/>
                <a:gd name="T6" fmla="*/ 106 w 106"/>
                <a:gd name="T7" fmla="*/ 76 h 76"/>
                <a:gd name="T8" fmla="*/ 104 w 106"/>
                <a:gd name="T9" fmla="*/ 76 h 76"/>
                <a:gd name="T10" fmla="*/ 0 w 106"/>
                <a:gd name="T11" fmla="*/ 1 h 76"/>
                <a:gd name="T12" fmla="*/ 0 w 10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6">
                  <a:moveTo>
                    <a:pt x="0" y="0"/>
                  </a:moveTo>
                  <a:lnTo>
                    <a:pt x="3" y="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386"/>
            <p:cNvSpPr>
              <a:spLocks/>
            </p:cNvSpPr>
            <p:nvPr/>
          </p:nvSpPr>
          <p:spPr bwMode="auto">
            <a:xfrm>
              <a:off x="3540125" y="3355976"/>
              <a:ext cx="138113" cy="100013"/>
            </a:xfrm>
            <a:custGeom>
              <a:avLst/>
              <a:gdLst>
                <a:gd name="T0" fmla="*/ 0 w 87"/>
                <a:gd name="T1" fmla="*/ 0 h 63"/>
                <a:gd name="T2" fmla="*/ 2 w 87"/>
                <a:gd name="T3" fmla="*/ 0 h 63"/>
                <a:gd name="T4" fmla="*/ 87 w 87"/>
                <a:gd name="T5" fmla="*/ 61 h 63"/>
                <a:gd name="T6" fmla="*/ 87 w 87"/>
                <a:gd name="T7" fmla="*/ 63 h 63"/>
                <a:gd name="T8" fmla="*/ 85 w 87"/>
                <a:gd name="T9" fmla="*/ 63 h 63"/>
                <a:gd name="T10" fmla="*/ 0 w 87"/>
                <a:gd name="T11" fmla="*/ 2 h 63"/>
                <a:gd name="T12" fmla="*/ 0 w 87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3">
                  <a:moveTo>
                    <a:pt x="0" y="0"/>
                  </a:moveTo>
                  <a:lnTo>
                    <a:pt x="2" y="0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387"/>
            <p:cNvSpPr>
              <a:spLocks/>
            </p:cNvSpPr>
            <p:nvPr/>
          </p:nvSpPr>
          <p:spPr bwMode="auto">
            <a:xfrm>
              <a:off x="3675063" y="3452813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6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2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6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388"/>
            <p:cNvSpPr>
              <a:spLocks/>
            </p:cNvSpPr>
            <p:nvPr/>
          </p:nvSpPr>
          <p:spPr bwMode="auto">
            <a:xfrm>
              <a:off x="3886200" y="3605213"/>
              <a:ext cx="168275" cy="125413"/>
            </a:xfrm>
            <a:custGeom>
              <a:avLst/>
              <a:gdLst>
                <a:gd name="T0" fmla="*/ 0 w 106"/>
                <a:gd name="T1" fmla="*/ 0 h 79"/>
                <a:gd name="T2" fmla="*/ 2 w 106"/>
                <a:gd name="T3" fmla="*/ 0 h 79"/>
                <a:gd name="T4" fmla="*/ 106 w 106"/>
                <a:gd name="T5" fmla="*/ 76 h 79"/>
                <a:gd name="T6" fmla="*/ 106 w 106"/>
                <a:gd name="T7" fmla="*/ 79 h 79"/>
                <a:gd name="T8" fmla="*/ 103 w 106"/>
                <a:gd name="T9" fmla="*/ 79 h 79"/>
                <a:gd name="T10" fmla="*/ 0 w 106"/>
                <a:gd name="T11" fmla="*/ 3 h 79"/>
                <a:gd name="T12" fmla="*/ 0 w 106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9">
                  <a:moveTo>
                    <a:pt x="0" y="0"/>
                  </a:moveTo>
                  <a:lnTo>
                    <a:pt x="2" y="0"/>
                  </a:lnTo>
                  <a:lnTo>
                    <a:pt x="106" y="76"/>
                  </a:lnTo>
                  <a:lnTo>
                    <a:pt x="106" y="79"/>
                  </a:lnTo>
                  <a:lnTo>
                    <a:pt x="103" y="7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389"/>
            <p:cNvSpPr>
              <a:spLocks/>
            </p:cNvSpPr>
            <p:nvPr/>
          </p:nvSpPr>
          <p:spPr bwMode="auto">
            <a:xfrm>
              <a:off x="4049713" y="3725863"/>
              <a:ext cx="139700" cy="101600"/>
            </a:xfrm>
            <a:custGeom>
              <a:avLst/>
              <a:gdLst>
                <a:gd name="T0" fmla="*/ 0 w 88"/>
                <a:gd name="T1" fmla="*/ 0 h 64"/>
                <a:gd name="T2" fmla="*/ 3 w 88"/>
                <a:gd name="T3" fmla="*/ 0 h 64"/>
                <a:gd name="T4" fmla="*/ 88 w 88"/>
                <a:gd name="T5" fmla="*/ 61 h 64"/>
                <a:gd name="T6" fmla="*/ 88 w 88"/>
                <a:gd name="T7" fmla="*/ 64 h 64"/>
                <a:gd name="T8" fmla="*/ 85 w 88"/>
                <a:gd name="T9" fmla="*/ 64 h 64"/>
                <a:gd name="T10" fmla="*/ 0 w 88"/>
                <a:gd name="T11" fmla="*/ 3 h 64"/>
                <a:gd name="T12" fmla="*/ 0 w 8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lnTo>
                    <a:pt x="3" y="0"/>
                  </a:lnTo>
                  <a:lnTo>
                    <a:pt x="88" y="61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390"/>
            <p:cNvSpPr>
              <a:spLocks/>
            </p:cNvSpPr>
            <p:nvPr/>
          </p:nvSpPr>
          <p:spPr bwMode="auto">
            <a:xfrm>
              <a:off x="4184650" y="3822701"/>
              <a:ext cx="217488" cy="158750"/>
            </a:xfrm>
            <a:custGeom>
              <a:avLst/>
              <a:gdLst>
                <a:gd name="T0" fmla="*/ 0 w 137"/>
                <a:gd name="T1" fmla="*/ 0 h 100"/>
                <a:gd name="T2" fmla="*/ 3 w 137"/>
                <a:gd name="T3" fmla="*/ 0 h 100"/>
                <a:gd name="T4" fmla="*/ 137 w 137"/>
                <a:gd name="T5" fmla="*/ 98 h 100"/>
                <a:gd name="T6" fmla="*/ 137 w 137"/>
                <a:gd name="T7" fmla="*/ 100 h 100"/>
                <a:gd name="T8" fmla="*/ 134 w 137"/>
                <a:gd name="T9" fmla="*/ 100 h 100"/>
                <a:gd name="T10" fmla="*/ 0 w 137"/>
                <a:gd name="T11" fmla="*/ 3 h 100"/>
                <a:gd name="T12" fmla="*/ 0 w 13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3" y="0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391"/>
            <p:cNvSpPr>
              <a:spLocks/>
            </p:cNvSpPr>
            <p:nvPr/>
          </p:nvSpPr>
          <p:spPr bwMode="auto">
            <a:xfrm>
              <a:off x="4397375" y="3978276"/>
              <a:ext cx="134938" cy="100013"/>
            </a:xfrm>
            <a:custGeom>
              <a:avLst/>
              <a:gdLst>
                <a:gd name="T0" fmla="*/ 0 w 85"/>
                <a:gd name="T1" fmla="*/ 0 h 63"/>
                <a:gd name="T2" fmla="*/ 3 w 85"/>
                <a:gd name="T3" fmla="*/ 0 h 63"/>
                <a:gd name="T4" fmla="*/ 85 w 85"/>
                <a:gd name="T5" fmla="*/ 60 h 63"/>
                <a:gd name="T6" fmla="*/ 85 w 85"/>
                <a:gd name="T7" fmla="*/ 63 h 63"/>
                <a:gd name="T8" fmla="*/ 82 w 85"/>
                <a:gd name="T9" fmla="*/ 63 h 63"/>
                <a:gd name="T10" fmla="*/ 0 w 85"/>
                <a:gd name="T11" fmla="*/ 2 h 63"/>
                <a:gd name="T12" fmla="*/ 0 w 8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lnTo>
                    <a:pt x="3" y="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2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392"/>
            <p:cNvSpPr>
              <a:spLocks/>
            </p:cNvSpPr>
            <p:nvPr/>
          </p:nvSpPr>
          <p:spPr bwMode="auto">
            <a:xfrm>
              <a:off x="1162050" y="3016251"/>
              <a:ext cx="134938" cy="22225"/>
            </a:xfrm>
            <a:custGeom>
              <a:avLst/>
              <a:gdLst>
                <a:gd name="T0" fmla="*/ 82 w 85"/>
                <a:gd name="T1" fmla="*/ 0 h 14"/>
                <a:gd name="T2" fmla="*/ 85 w 85"/>
                <a:gd name="T3" fmla="*/ 0 h 14"/>
                <a:gd name="T4" fmla="*/ 85 w 85"/>
                <a:gd name="T5" fmla="*/ 2 h 14"/>
                <a:gd name="T6" fmla="*/ 2 w 85"/>
                <a:gd name="T7" fmla="*/ 14 h 14"/>
                <a:gd name="T8" fmla="*/ 0 w 85"/>
                <a:gd name="T9" fmla="*/ 14 h 14"/>
                <a:gd name="T10" fmla="*/ 0 w 85"/>
                <a:gd name="T11" fmla="*/ 11 h 14"/>
                <a:gd name="T12" fmla="*/ 82 w 8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4">
                  <a:moveTo>
                    <a:pt x="82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393"/>
            <p:cNvSpPr>
              <a:spLocks/>
            </p:cNvSpPr>
            <p:nvPr/>
          </p:nvSpPr>
          <p:spPr bwMode="auto">
            <a:xfrm>
              <a:off x="1350963" y="3013076"/>
              <a:ext cx="28575" cy="6350"/>
            </a:xfrm>
            <a:custGeom>
              <a:avLst/>
              <a:gdLst>
                <a:gd name="T0" fmla="*/ 0 w 18"/>
                <a:gd name="T1" fmla="*/ 0 h 4"/>
                <a:gd name="T2" fmla="*/ 2 w 18"/>
                <a:gd name="T3" fmla="*/ 0 h 4"/>
                <a:gd name="T4" fmla="*/ 18 w 18"/>
                <a:gd name="T5" fmla="*/ 2 h 4"/>
                <a:gd name="T6" fmla="*/ 18 w 18"/>
                <a:gd name="T7" fmla="*/ 4 h 4"/>
                <a:gd name="T8" fmla="*/ 15 w 18"/>
                <a:gd name="T9" fmla="*/ 4 h 4"/>
                <a:gd name="T10" fmla="*/ 0 w 18"/>
                <a:gd name="T11" fmla="*/ 3 h 4"/>
                <a:gd name="T12" fmla="*/ 0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2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394"/>
            <p:cNvSpPr>
              <a:spLocks/>
            </p:cNvSpPr>
            <p:nvPr/>
          </p:nvSpPr>
          <p:spPr bwMode="auto">
            <a:xfrm>
              <a:off x="1431925" y="3021013"/>
              <a:ext cx="101600" cy="14288"/>
            </a:xfrm>
            <a:custGeom>
              <a:avLst/>
              <a:gdLst>
                <a:gd name="T0" fmla="*/ 0 w 64"/>
                <a:gd name="T1" fmla="*/ 0 h 9"/>
                <a:gd name="T2" fmla="*/ 2 w 64"/>
                <a:gd name="T3" fmla="*/ 0 h 9"/>
                <a:gd name="T4" fmla="*/ 64 w 64"/>
                <a:gd name="T5" fmla="*/ 7 h 9"/>
                <a:gd name="T6" fmla="*/ 64 w 64"/>
                <a:gd name="T7" fmla="*/ 9 h 9"/>
                <a:gd name="T8" fmla="*/ 62 w 64"/>
                <a:gd name="T9" fmla="*/ 9 h 9"/>
                <a:gd name="T10" fmla="*/ 0 w 64"/>
                <a:gd name="T11" fmla="*/ 3 h 9"/>
                <a:gd name="T12" fmla="*/ 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0" y="0"/>
                  </a:moveTo>
                  <a:lnTo>
                    <a:pt x="2" y="0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395"/>
            <p:cNvSpPr>
              <a:spLocks/>
            </p:cNvSpPr>
            <p:nvPr/>
          </p:nvSpPr>
          <p:spPr bwMode="auto">
            <a:xfrm>
              <a:off x="1530350" y="3032126"/>
              <a:ext cx="36513" cy="11113"/>
            </a:xfrm>
            <a:custGeom>
              <a:avLst/>
              <a:gdLst>
                <a:gd name="T0" fmla="*/ 0 w 23"/>
                <a:gd name="T1" fmla="*/ 0 h 7"/>
                <a:gd name="T2" fmla="*/ 2 w 23"/>
                <a:gd name="T3" fmla="*/ 0 h 7"/>
                <a:gd name="T4" fmla="*/ 23 w 23"/>
                <a:gd name="T5" fmla="*/ 5 h 7"/>
                <a:gd name="T6" fmla="*/ 23 w 23"/>
                <a:gd name="T7" fmla="*/ 7 h 7"/>
                <a:gd name="T8" fmla="*/ 20 w 23"/>
                <a:gd name="T9" fmla="*/ 7 h 7"/>
                <a:gd name="T10" fmla="*/ 0 w 23"/>
                <a:gd name="T11" fmla="*/ 2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2" y="0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396"/>
            <p:cNvSpPr>
              <a:spLocks/>
            </p:cNvSpPr>
            <p:nvPr/>
          </p:nvSpPr>
          <p:spPr bwMode="auto">
            <a:xfrm>
              <a:off x="1622425" y="3057526"/>
              <a:ext cx="28575" cy="9525"/>
            </a:xfrm>
            <a:custGeom>
              <a:avLst/>
              <a:gdLst>
                <a:gd name="T0" fmla="*/ 0 w 18"/>
                <a:gd name="T1" fmla="*/ 0 h 6"/>
                <a:gd name="T2" fmla="*/ 1 w 18"/>
                <a:gd name="T3" fmla="*/ 0 h 6"/>
                <a:gd name="T4" fmla="*/ 18 w 18"/>
                <a:gd name="T5" fmla="*/ 4 h 6"/>
                <a:gd name="T6" fmla="*/ 18 w 18"/>
                <a:gd name="T7" fmla="*/ 6 h 6"/>
                <a:gd name="T8" fmla="*/ 16 w 18"/>
                <a:gd name="T9" fmla="*/ 6 h 6"/>
                <a:gd name="T10" fmla="*/ 0 w 18"/>
                <a:gd name="T11" fmla="*/ 1 h 6"/>
                <a:gd name="T12" fmla="*/ 0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397"/>
            <p:cNvSpPr>
              <a:spLocks/>
            </p:cNvSpPr>
            <p:nvPr/>
          </p:nvSpPr>
          <p:spPr bwMode="auto">
            <a:xfrm>
              <a:off x="1703388" y="3078163"/>
              <a:ext cx="44450" cy="19050"/>
            </a:xfrm>
            <a:custGeom>
              <a:avLst/>
              <a:gdLst>
                <a:gd name="T0" fmla="*/ 0 w 28"/>
                <a:gd name="T1" fmla="*/ 0 h 12"/>
                <a:gd name="T2" fmla="*/ 1 w 28"/>
                <a:gd name="T3" fmla="*/ 0 h 12"/>
                <a:gd name="T4" fmla="*/ 28 w 28"/>
                <a:gd name="T5" fmla="*/ 9 h 12"/>
                <a:gd name="T6" fmla="*/ 28 w 28"/>
                <a:gd name="T7" fmla="*/ 12 h 12"/>
                <a:gd name="T8" fmla="*/ 25 w 28"/>
                <a:gd name="T9" fmla="*/ 12 h 12"/>
                <a:gd name="T10" fmla="*/ 0 w 28"/>
                <a:gd name="T11" fmla="*/ 3 h 12"/>
                <a:gd name="T12" fmla="*/ 0 w 2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1" y="0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398"/>
            <p:cNvSpPr>
              <a:spLocks/>
            </p:cNvSpPr>
            <p:nvPr/>
          </p:nvSpPr>
          <p:spPr bwMode="auto">
            <a:xfrm>
              <a:off x="1743075" y="3092451"/>
              <a:ext cx="98425" cy="41275"/>
            </a:xfrm>
            <a:custGeom>
              <a:avLst/>
              <a:gdLst>
                <a:gd name="T0" fmla="*/ 0 w 62"/>
                <a:gd name="T1" fmla="*/ 0 h 26"/>
                <a:gd name="T2" fmla="*/ 3 w 62"/>
                <a:gd name="T3" fmla="*/ 0 h 26"/>
                <a:gd name="T4" fmla="*/ 62 w 62"/>
                <a:gd name="T5" fmla="*/ 24 h 26"/>
                <a:gd name="T6" fmla="*/ 62 w 62"/>
                <a:gd name="T7" fmla="*/ 26 h 26"/>
                <a:gd name="T8" fmla="*/ 59 w 62"/>
                <a:gd name="T9" fmla="*/ 26 h 26"/>
                <a:gd name="T10" fmla="*/ 0 w 62"/>
                <a:gd name="T11" fmla="*/ 3 h 26"/>
                <a:gd name="T12" fmla="*/ 0 w 6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3" y="0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399"/>
            <p:cNvSpPr>
              <a:spLocks/>
            </p:cNvSpPr>
            <p:nvPr/>
          </p:nvSpPr>
          <p:spPr bwMode="auto">
            <a:xfrm>
              <a:off x="1893888" y="3154363"/>
              <a:ext cx="28575" cy="14288"/>
            </a:xfrm>
            <a:custGeom>
              <a:avLst/>
              <a:gdLst>
                <a:gd name="T0" fmla="*/ 0 w 18"/>
                <a:gd name="T1" fmla="*/ 0 h 9"/>
                <a:gd name="T2" fmla="*/ 2 w 18"/>
                <a:gd name="T3" fmla="*/ 0 h 9"/>
                <a:gd name="T4" fmla="*/ 18 w 18"/>
                <a:gd name="T5" fmla="*/ 6 h 9"/>
                <a:gd name="T6" fmla="*/ 18 w 18"/>
                <a:gd name="T7" fmla="*/ 9 h 9"/>
                <a:gd name="T8" fmla="*/ 15 w 18"/>
                <a:gd name="T9" fmla="*/ 9 h 9"/>
                <a:gd name="T10" fmla="*/ 0 w 18"/>
                <a:gd name="T11" fmla="*/ 2 h 9"/>
                <a:gd name="T12" fmla="*/ 0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400"/>
            <p:cNvSpPr>
              <a:spLocks/>
            </p:cNvSpPr>
            <p:nvPr/>
          </p:nvSpPr>
          <p:spPr bwMode="auto">
            <a:xfrm>
              <a:off x="1971675" y="3187701"/>
              <a:ext cx="52388" cy="26988"/>
            </a:xfrm>
            <a:custGeom>
              <a:avLst/>
              <a:gdLst>
                <a:gd name="T0" fmla="*/ 0 w 33"/>
                <a:gd name="T1" fmla="*/ 0 h 17"/>
                <a:gd name="T2" fmla="*/ 3 w 33"/>
                <a:gd name="T3" fmla="*/ 0 h 17"/>
                <a:gd name="T4" fmla="*/ 33 w 33"/>
                <a:gd name="T5" fmla="*/ 15 h 17"/>
                <a:gd name="T6" fmla="*/ 33 w 33"/>
                <a:gd name="T7" fmla="*/ 17 h 17"/>
                <a:gd name="T8" fmla="*/ 31 w 33"/>
                <a:gd name="T9" fmla="*/ 17 h 17"/>
                <a:gd name="T10" fmla="*/ 0 w 33"/>
                <a:gd name="T11" fmla="*/ 4 h 17"/>
                <a:gd name="T12" fmla="*/ 0 w 3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401"/>
            <p:cNvSpPr>
              <a:spLocks/>
            </p:cNvSpPr>
            <p:nvPr/>
          </p:nvSpPr>
          <p:spPr bwMode="auto">
            <a:xfrm>
              <a:off x="2020888" y="3211513"/>
              <a:ext cx="25400" cy="15875"/>
            </a:xfrm>
            <a:custGeom>
              <a:avLst/>
              <a:gdLst>
                <a:gd name="T0" fmla="*/ 0 w 16"/>
                <a:gd name="T1" fmla="*/ 0 h 10"/>
                <a:gd name="T2" fmla="*/ 2 w 16"/>
                <a:gd name="T3" fmla="*/ 0 h 10"/>
                <a:gd name="T4" fmla="*/ 16 w 16"/>
                <a:gd name="T5" fmla="*/ 7 h 10"/>
                <a:gd name="T6" fmla="*/ 16 w 16"/>
                <a:gd name="T7" fmla="*/ 10 h 10"/>
                <a:gd name="T8" fmla="*/ 14 w 16"/>
                <a:gd name="T9" fmla="*/ 10 h 10"/>
                <a:gd name="T10" fmla="*/ 0 w 16"/>
                <a:gd name="T11" fmla="*/ 2 h 10"/>
                <a:gd name="T12" fmla="*/ 0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2" y="0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402"/>
            <p:cNvSpPr>
              <a:spLocks/>
            </p:cNvSpPr>
            <p:nvPr/>
          </p:nvSpPr>
          <p:spPr bwMode="auto">
            <a:xfrm>
              <a:off x="2043113" y="3222626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7 h 10"/>
                <a:gd name="T6" fmla="*/ 17 w 17"/>
                <a:gd name="T7" fmla="*/ 10 h 10"/>
                <a:gd name="T8" fmla="*/ 13 w 17"/>
                <a:gd name="T9" fmla="*/ 10 h 10"/>
                <a:gd name="T10" fmla="*/ 0 w 17"/>
                <a:gd name="T11" fmla="*/ 3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403"/>
            <p:cNvSpPr>
              <a:spLocks/>
            </p:cNvSpPr>
            <p:nvPr/>
          </p:nvSpPr>
          <p:spPr bwMode="auto">
            <a:xfrm>
              <a:off x="2063750" y="3233738"/>
              <a:ext cx="47625" cy="26988"/>
            </a:xfrm>
            <a:custGeom>
              <a:avLst/>
              <a:gdLst>
                <a:gd name="T0" fmla="*/ 0 w 30"/>
                <a:gd name="T1" fmla="*/ 0 h 17"/>
                <a:gd name="T2" fmla="*/ 4 w 30"/>
                <a:gd name="T3" fmla="*/ 0 h 17"/>
                <a:gd name="T4" fmla="*/ 30 w 30"/>
                <a:gd name="T5" fmla="*/ 13 h 17"/>
                <a:gd name="T6" fmla="*/ 30 w 30"/>
                <a:gd name="T7" fmla="*/ 17 h 17"/>
                <a:gd name="T8" fmla="*/ 28 w 30"/>
                <a:gd name="T9" fmla="*/ 17 h 17"/>
                <a:gd name="T10" fmla="*/ 0 w 30"/>
                <a:gd name="T11" fmla="*/ 3 h 17"/>
                <a:gd name="T12" fmla="*/ 0 w 3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404"/>
            <p:cNvSpPr>
              <a:spLocks/>
            </p:cNvSpPr>
            <p:nvPr/>
          </p:nvSpPr>
          <p:spPr bwMode="auto">
            <a:xfrm>
              <a:off x="2162175" y="3284538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405"/>
            <p:cNvSpPr>
              <a:spLocks/>
            </p:cNvSpPr>
            <p:nvPr/>
          </p:nvSpPr>
          <p:spPr bwMode="auto">
            <a:xfrm>
              <a:off x="2243138" y="3328988"/>
              <a:ext cx="33338" cy="20638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0 h 13"/>
                <a:gd name="T4" fmla="*/ 21 w 21"/>
                <a:gd name="T5" fmla="*/ 9 h 13"/>
                <a:gd name="T6" fmla="*/ 21 w 21"/>
                <a:gd name="T7" fmla="*/ 13 h 13"/>
                <a:gd name="T8" fmla="*/ 18 w 21"/>
                <a:gd name="T9" fmla="*/ 13 h 13"/>
                <a:gd name="T10" fmla="*/ 0 w 21"/>
                <a:gd name="T11" fmla="*/ 3 h 13"/>
                <a:gd name="T12" fmla="*/ 0 w 2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0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406"/>
            <p:cNvSpPr>
              <a:spLocks/>
            </p:cNvSpPr>
            <p:nvPr/>
          </p:nvSpPr>
          <p:spPr bwMode="auto">
            <a:xfrm>
              <a:off x="2271713" y="3343276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3 w 52"/>
                <a:gd name="T3" fmla="*/ 0 h 34"/>
                <a:gd name="T4" fmla="*/ 52 w 52"/>
                <a:gd name="T5" fmla="*/ 30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4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3" y="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408"/>
            <p:cNvSpPr>
              <a:spLocks/>
            </p:cNvSpPr>
            <p:nvPr/>
          </p:nvSpPr>
          <p:spPr bwMode="auto">
            <a:xfrm>
              <a:off x="2351088" y="33909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7 w 18"/>
                <a:gd name="T9" fmla="*/ 14 h 14"/>
                <a:gd name="T10" fmla="*/ 0 w 18"/>
                <a:gd name="T11" fmla="*/ 4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409"/>
            <p:cNvSpPr>
              <a:spLocks/>
            </p:cNvSpPr>
            <p:nvPr/>
          </p:nvSpPr>
          <p:spPr bwMode="auto">
            <a:xfrm>
              <a:off x="2435225" y="34417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410"/>
            <p:cNvSpPr>
              <a:spLocks/>
            </p:cNvSpPr>
            <p:nvPr/>
          </p:nvSpPr>
          <p:spPr bwMode="auto">
            <a:xfrm>
              <a:off x="2513013" y="3489325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4 w 7"/>
                <a:gd name="T3" fmla="*/ 0 h 5"/>
                <a:gd name="T4" fmla="*/ 7 w 7"/>
                <a:gd name="T5" fmla="*/ 3 h 5"/>
                <a:gd name="T6" fmla="*/ 7 w 7"/>
                <a:gd name="T7" fmla="*/ 5 h 5"/>
                <a:gd name="T8" fmla="*/ 5 w 7"/>
                <a:gd name="T9" fmla="*/ 5 h 5"/>
                <a:gd name="T10" fmla="*/ 0 w 7"/>
                <a:gd name="T11" fmla="*/ 3 h 5"/>
                <a:gd name="T12" fmla="*/ 0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411"/>
            <p:cNvSpPr>
              <a:spLocks/>
            </p:cNvSpPr>
            <p:nvPr/>
          </p:nvSpPr>
          <p:spPr bwMode="auto">
            <a:xfrm>
              <a:off x="2520950" y="3494088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2 w 52"/>
                <a:gd name="T3" fmla="*/ 0 h 34"/>
                <a:gd name="T4" fmla="*/ 52 w 52"/>
                <a:gd name="T5" fmla="*/ 32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2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412"/>
            <p:cNvSpPr>
              <a:spLocks/>
            </p:cNvSpPr>
            <p:nvPr/>
          </p:nvSpPr>
          <p:spPr bwMode="auto">
            <a:xfrm>
              <a:off x="2600325" y="3544888"/>
              <a:ext cx="44450" cy="30163"/>
            </a:xfrm>
            <a:custGeom>
              <a:avLst/>
              <a:gdLst>
                <a:gd name="T0" fmla="*/ 0 w 28"/>
                <a:gd name="T1" fmla="*/ 0 h 19"/>
                <a:gd name="T2" fmla="*/ 2 w 28"/>
                <a:gd name="T3" fmla="*/ 0 h 19"/>
                <a:gd name="T4" fmla="*/ 28 w 28"/>
                <a:gd name="T5" fmla="*/ 16 h 19"/>
                <a:gd name="T6" fmla="*/ 28 w 28"/>
                <a:gd name="T7" fmla="*/ 19 h 19"/>
                <a:gd name="T8" fmla="*/ 26 w 28"/>
                <a:gd name="T9" fmla="*/ 19 h 19"/>
                <a:gd name="T10" fmla="*/ 0 w 28"/>
                <a:gd name="T11" fmla="*/ 2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" y="0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413"/>
            <p:cNvSpPr>
              <a:spLocks/>
            </p:cNvSpPr>
            <p:nvPr/>
          </p:nvSpPr>
          <p:spPr bwMode="auto">
            <a:xfrm>
              <a:off x="2705100" y="3613150"/>
              <a:ext cx="28575" cy="20638"/>
            </a:xfrm>
            <a:custGeom>
              <a:avLst/>
              <a:gdLst>
                <a:gd name="T0" fmla="*/ 0 w 18"/>
                <a:gd name="T1" fmla="*/ 0 h 13"/>
                <a:gd name="T2" fmla="*/ 2 w 18"/>
                <a:gd name="T3" fmla="*/ 0 h 13"/>
                <a:gd name="T4" fmla="*/ 18 w 18"/>
                <a:gd name="T5" fmla="*/ 11 h 13"/>
                <a:gd name="T6" fmla="*/ 18 w 18"/>
                <a:gd name="T7" fmla="*/ 13 h 13"/>
                <a:gd name="T8" fmla="*/ 16 w 18"/>
                <a:gd name="T9" fmla="*/ 13 h 13"/>
                <a:gd name="T10" fmla="*/ 0 w 18"/>
                <a:gd name="T11" fmla="*/ 3 h 13"/>
                <a:gd name="T12" fmla="*/ 0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414"/>
            <p:cNvSpPr>
              <a:spLocks/>
            </p:cNvSpPr>
            <p:nvPr/>
          </p:nvSpPr>
          <p:spPr bwMode="auto">
            <a:xfrm>
              <a:off x="2784475" y="3663950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1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48 w 52"/>
                <a:gd name="T9" fmla="*/ 35 h 35"/>
                <a:gd name="T10" fmla="*/ 0 w 52"/>
                <a:gd name="T11" fmla="*/ 3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1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415"/>
            <p:cNvSpPr>
              <a:spLocks/>
            </p:cNvSpPr>
            <p:nvPr/>
          </p:nvSpPr>
          <p:spPr bwMode="auto">
            <a:xfrm>
              <a:off x="2860675" y="3714750"/>
              <a:ext cx="58738" cy="39688"/>
            </a:xfrm>
            <a:custGeom>
              <a:avLst/>
              <a:gdLst>
                <a:gd name="T0" fmla="*/ 0 w 37"/>
                <a:gd name="T1" fmla="*/ 0 h 25"/>
                <a:gd name="T2" fmla="*/ 4 w 37"/>
                <a:gd name="T3" fmla="*/ 0 h 25"/>
                <a:gd name="T4" fmla="*/ 37 w 37"/>
                <a:gd name="T5" fmla="*/ 22 h 25"/>
                <a:gd name="T6" fmla="*/ 37 w 37"/>
                <a:gd name="T7" fmla="*/ 25 h 25"/>
                <a:gd name="T8" fmla="*/ 34 w 37"/>
                <a:gd name="T9" fmla="*/ 25 h 25"/>
                <a:gd name="T10" fmla="*/ 0 w 37"/>
                <a:gd name="T11" fmla="*/ 3 h 25"/>
                <a:gd name="T12" fmla="*/ 0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4" y="0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416"/>
            <p:cNvSpPr>
              <a:spLocks/>
            </p:cNvSpPr>
            <p:nvPr/>
          </p:nvSpPr>
          <p:spPr bwMode="auto">
            <a:xfrm>
              <a:off x="2971800" y="3787775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417"/>
            <p:cNvSpPr>
              <a:spLocks/>
            </p:cNvSpPr>
            <p:nvPr/>
          </p:nvSpPr>
          <p:spPr bwMode="auto">
            <a:xfrm>
              <a:off x="3054350" y="3846513"/>
              <a:ext cx="133350" cy="90488"/>
            </a:xfrm>
            <a:custGeom>
              <a:avLst/>
              <a:gdLst>
                <a:gd name="T0" fmla="*/ 0 w 84"/>
                <a:gd name="T1" fmla="*/ 0 h 57"/>
                <a:gd name="T2" fmla="*/ 4 w 84"/>
                <a:gd name="T3" fmla="*/ 0 h 57"/>
                <a:gd name="T4" fmla="*/ 84 w 84"/>
                <a:gd name="T5" fmla="*/ 54 h 57"/>
                <a:gd name="T6" fmla="*/ 84 w 84"/>
                <a:gd name="T7" fmla="*/ 57 h 57"/>
                <a:gd name="T8" fmla="*/ 81 w 84"/>
                <a:gd name="T9" fmla="*/ 57 h 57"/>
                <a:gd name="T10" fmla="*/ 0 w 84"/>
                <a:gd name="T11" fmla="*/ 2 h 57"/>
                <a:gd name="T12" fmla="*/ 0 w 8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lnTo>
                    <a:pt x="4" y="0"/>
                  </a:lnTo>
                  <a:lnTo>
                    <a:pt x="84" y="54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418"/>
            <p:cNvSpPr>
              <a:spLocks/>
            </p:cNvSpPr>
            <p:nvPr/>
          </p:nvSpPr>
          <p:spPr bwMode="auto">
            <a:xfrm>
              <a:off x="3241675" y="3971925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3 w 18"/>
                <a:gd name="T3" fmla="*/ 0 h 15"/>
                <a:gd name="T4" fmla="*/ 18 w 18"/>
                <a:gd name="T5" fmla="*/ 13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4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419"/>
            <p:cNvSpPr>
              <a:spLocks/>
            </p:cNvSpPr>
            <p:nvPr/>
          </p:nvSpPr>
          <p:spPr bwMode="auto">
            <a:xfrm>
              <a:off x="3325813" y="4032250"/>
              <a:ext cx="53975" cy="39688"/>
            </a:xfrm>
            <a:custGeom>
              <a:avLst/>
              <a:gdLst>
                <a:gd name="T0" fmla="*/ 0 w 34"/>
                <a:gd name="T1" fmla="*/ 0 h 25"/>
                <a:gd name="T2" fmla="*/ 3 w 34"/>
                <a:gd name="T3" fmla="*/ 0 h 25"/>
                <a:gd name="T4" fmla="*/ 34 w 34"/>
                <a:gd name="T5" fmla="*/ 22 h 25"/>
                <a:gd name="T6" fmla="*/ 34 w 34"/>
                <a:gd name="T7" fmla="*/ 25 h 25"/>
                <a:gd name="T8" fmla="*/ 31 w 34"/>
                <a:gd name="T9" fmla="*/ 25 h 25"/>
                <a:gd name="T10" fmla="*/ 0 w 34"/>
                <a:gd name="T11" fmla="*/ 4 h 25"/>
                <a:gd name="T12" fmla="*/ 0 w 3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1" y="2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420"/>
            <p:cNvSpPr>
              <a:spLocks/>
            </p:cNvSpPr>
            <p:nvPr/>
          </p:nvSpPr>
          <p:spPr bwMode="auto">
            <a:xfrm>
              <a:off x="3375025" y="4067175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0 h 7"/>
                <a:gd name="T4" fmla="*/ 7 w 7"/>
                <a:gd name="T5" fmla="*/ 4 h 7"/>
                <a:gd name="T6" fmla="*/ 7 w 7"/>
                <a:gd name="T7" fmla="*/ 7 h 7"/>
                <a:gd name="T8" fmla="*/ 5 w 7"/>
                <a:gd name="T9" fmla="*/ 7 h 7"/>
                <a:gd name="T10" fmla="*/ 0 w 7"/>
                <a:gd name="T11" fmla="*/ 3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Line 421"/>
            <p:cNvSpPr>
              <a:spLocks noChangeShapeType="1"/>
            </p:cNvSpPr>
            <p:nvPr/>
          </p:nvSpPr>
          <p:spPr bwMode="auto">
            <a:xfrm>
              <a:off x="1328738" y="3005138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Line 422"/>
            <p:cNvSpPr>
              <a:spLocks noChangeShapeType="1"/>
            </p:cNvSpPr>
            <p:nvPr/>
          </p:nvSpPr>
          <p:spPr bwMode="auto">
            <a:xfrm>
              <a:off x="131286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Line 423"/>
            <p:cNvSpPr>
              <a:spLocks noChangeShapeType="1"/>
            </p:cNvSpPr>
            <p:nvPr/>
          </p:nvSpPr>
          <p:spPr bwMode="auto">
            <a:xfrm>
              <a:off x="1328738" y="306863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Line 424"/>
            <p:cNvSpPr>
              <a:spLocks noChangeShapeType="1"/>
            </p:cNvSpPr>
            <p:nvPr/>
          </p:nvSpPr>
          <p:spPr bwMode="auto">
            <a:xfrm>
              <a:off x="1312863" y="314801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Line 425"/>
            <p:cNvSpPr>
              <a:spLocks noChangeShapeType="1"/>
            </p:cNvSpPr>
            <p:nvPr/>
          </p:nvSpPr>
          <p:spPr bwMode="auto">
            <a:xfrm>
              <a:off x="1533525" y="2954338"/>
              <a:ext cx="0" cy="587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Line 426"/>
            <p:cNvSpPr>
              <a:spLocks noChangeShapeType="1"/>
            </p:cNvSpPr>
            <p:nvPr/>
          </p:nvSpPr>
          <p:spPr bwMode="auto">
            <a:xfrm>
              <a:off x="1516063" y="2954338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Line 427"/>
            <p:cNvSpPr>
              <a:spLocks noChangeShapeType="1"/>
            </p:cNvSpPr>
            <p:nvPr/>
          </p:nvSpPr>
          <p:spPr bwMode="auto">
            <a:xfrm>
              <a:off x="1533525" y="3009900"/>
              <a:ext cx="0" cy="777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Line 428"/>
            <p:cNvSpPr>
              <a:spLocks noChangeShapeType="1"/>
            </p:cNvSpPr>
            <p:nvPr/>
          </p:nvSpPr>
          <p:spPr bwMode="auto">
            <a:xfrm>
              <a:off x="1516063" y="3086100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Line 429"/>
            <p:cNvSpPr>
              <a:spLocks noChangeShapeType="1"/>
            </p:cNvSpPr>
            <p:nvPr/>
          </p:nvSpPr>
          <p:spPr bwMode="auto">
            <a:xfrm>
              <a:off x="1744663" y="291782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Line 430"/>
            <p:cNvSpPr>
              <a:spLocks noChangeShapeType="1"/>
            </p:cNvSpPr>
            <p:nvPr/>
          </p:nvSpPr>
          <p:spPr bwMode="auto">
            <a:xfrm>
              <a:off x="1727200" y="29178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Line 431"/>
            <p:cNvSpPr>
              <a:spLocks noChangeShapeType="1"/>
            </p:cNvSpPr>
            <p:nvPr/>
          </p:nvSpPr>
          <p:spPr bwMode="auto">
            <a:xfrm>
              <a:off x="1744663" y="296862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Line 432"/>
            <p:cNvSpPr>
              <a:spLocks noChangeShapeType="1"/>
            </p:cNvSpPr>
            <p:nvPr/>
          </p:nvSpPr>
          <p:spPr bwMode="auto">
            <a:xfrm>
              <a:off x="1727200" y="30321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Line 433"/>
            <p:cNvSpPr>
              <a:spLocks noChangeShapeType="1"/>
            </p:cNvSpPr>
            <p:nvPr/>
          </p:nvSpPr>
          <p:spPr bwMode="auto">
            <a:xfrm>
              <a:off x="2109788" y="2898775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Line 434"/>
            <p:cNvSpPr>
              <a:spLocks noChangeShapeType="1"/>
            </p:cNvSpPr>
            <p:nvPr/>
          </p:nvSpPr>
          <p:spPr bwMode="auto">
            <a:xfrm>
              <a:off x="2093913" y="28987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Line 435"/>
            <p:cNvSpPr>
              <a:spLocks noChangeShapeType="1"/>
            </p:cNvSpPr>
            <p:nvPr/>
          </p:nvSpPr>
          <p:spPr bwMode="auto">
            <a:xfrm>
              <a:off x="2109788" y="2943225"/>
              <a:ext cx="0" cy="635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Line 436"/>
            <p:cNvSpPr>
              <a:spLocks noChangeShapeType="1"/>
            </p:cNvSpPr>
            <p:nvPr/>
          </p:nvSpPr>
          <p:spPr bwMode="auto">
            <a:xfrm>
              <a:off x="209391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Line 437"/>
            <p:cNvSpPr>
              <a:spLocks noChangeShapeType="1"/>
            </p:cNvSpPr>
            <p:nvPr/>
          </p:nvSpPr>
          <p:spPr bwMode="auto">
            <a:xfrm>
              <a:off x="2274888" y="2914650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Line 438"/>
            <p:cNvSpPr>
              <a:spLocks noChangeShapeType="1"/>
            </p:cNvSpPr>
            <p:nvPr/>
          </p:nvSpPr>
          <p:spPr bwMode="auto">
            <a:xfrm>
              <a:off x="2255838" y="291623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Line 439"/>
            <p:cNvSpPr>
              <a:spLocks noChangeShapeType="1"/>
            </p:cNvSpPr>
            <p:nvPr/>
          </p:nvSpPr>
          <p:spPr bwMode="auto">
            <a:xfrm>
              <a:off x="2274888" y="2963863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Line 440"/>
            <p:cNvSpPr>
              <a:spLocks noChangeShapeType="1"/>
            </p:cNvSpPr>
            <p:nvPr/>
          </p:nvSpPr>
          <p:spPr bwMode="auto">
            <a:xfrm>
              <a:off x="2255838" y="30257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Line 441"/>
            <p:cNvSpPr>
              <a:spLocks noChangeShapeType="1"/>
            </p:cNvSpPr>
            <p:nvPr/>
          </p:nvSpPr>
          <p:spPr bwMode="auto">
            <a:xfrm>
              <a:off x="2462213" y="2976563"/>
              <a:ext cx="0" cy="190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Line 442"/>
            <p:cNvSpPr>
              <a:spLocks noChangeShapeType="1"/>
            </p:cNvSpPr>
            <p:nvPr/>
          </p:nvSpPr>
          <p:spPr bwMode="auto">
            <a:xfrm>
              <a:off x="2444750" y="29765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Line 443"/>
            <p:cNvSpPr>
              <a:spLocks noChangeShapeType="1"/>
            </p:cNvSpPr>
            <p:nvPr/>
          </p:nvSpPr>
          <p:spPr bwMode="auto">
            <a:xfrm>
              <a:off x="2462213" y="2994025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Line 444"/>
            <p:cNvSpPr>
              <a:spLocks noChangeShapeType="1"/>
            </p:cNvSpPr>
            <p:nvPr/>
          </p:nvSpPr>
          <p:spPr bwMode="auto">
            <a:xfrm>
              <a:off x="2444750" y="30194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Line 445"/>
            <p:cNvSpPr>
              <a:spLocks noChangeShapeType="1"/>
            </p:cNvSpPr>
            <p:nvPr/>
          </p:nvSpPr>
          <p:spPr bwMode="auto">
            <a:xfrm>
              <a:off x="2700338" y="2913063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Line 446"/>
            <p:cNvSpPr>
              <a:spLocks noChangeShapeType="1"/>
            </p:cNvSpPr>
            <p:nvPr/>
          </p:nvSpPr>
          <p:spPr bwMode="auto">
            <a:xfrm>
              <a:off x="2681288" y="2914650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Line 447"/>
            <p:cNvSpPr>
              <a:spLocks noChangeShapeType="1"/>
            </p:cNvSpPr>
            <p:nvPr/>
          </p:nvSpPr>
          <p:spPr bwMode="auto">
            <a:xfrm>
              <a:off x="2700338" y="2936875"/>
              <a:ext cx="0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Line 448"/>
            <p:cNvSpPr>
              <a:spLocks noChangeShapeType="1"/>
            </p:cNvSpPr>
            <p:nvPr/>
          </p:nvSpPr>
          <p:spPr bwMode="auto">
            <a:xfrm>
              <a:off x="2681288" y="29622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Line 449"/>
            <p:cNvSpPr>
              <a:spLocks noChangeShapeType="1"/>
            </p:cNvSpPr>
            <p:nvPr/>
          </p:nvSpPr>
          <p:spPr bwMode="auto">
            <a:xfrm>
              <a:off x="3163888" y="272097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Line 450"/>
            <p:cNvSpPr>
              <a:spLocks noChangeShapeType="1"/>
            </p:cNvSpPr>
            <p:nvPr/>
          </p:nvSpPr>
          <p:spPr bwMode="auto">
            <a:xfrm>
              <a:off x="3148013" y="27209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Line 451"/>
            <p:cNvSpPr>
              <a:spLocks noChangeShapeType="1"/>
            </p:cNvSpPr>
            <p:nvPr/>
          </p:nvSpPr>
          <p:spPr bwMode="auto">
            <a:xfrm>
              <a:off x="3163888" y="277177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Line 452"/>
            <p:cNvSpPr>
              <a:spLocks noChangeShapeType="1"/>
            </p:cNvSpPr>
            <p:nvPr/>
          </p:nvSpPr>
          <p:spPr bwMode="auto">
            <a:xfrm>
              <a:off x="3148013" y="28352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Line 453"/>
            <p:cNvSpPr>
              <a:spLocks noChangeShapeType="1"/>
            </p:cNvSpPr>
            <p:nvPr/>
          </p:nvSpPr>
          <p:spPr bwMode="auto">
            <a:xfrm>
              <a:off x="3513138" y="2532063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Line 454"/>
            <p:cNvSpPr>
              <a:spLocks noChangeShapeType="1"/>
            </p:cNvSpPr>
            <p:nvPr/>
          </p:nvSpPr>
          <p:spPr bwMode="auto">
            <a:xfrm>
              <a:off x="3490913" y="2532063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Line 455"/>
            <p:cNvSpPr>
              <a:spLocks noChangeShapeType="1"/>
            </p:cNvSpPr>
            <p:nvPr/>
          </p:nvSpPr>
          <p:spPr bwMode="auto">
            <a:xfrm>
              <a:off x="3513138" y="2609850"/>
              <a:ext cx="0" cy="112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Line 456"/>
            <p:cNvSpPr>
              <a:spLocks noChangeShapeType="1"/>
            </p:cNvSpPr>
            <p:nvPr/>
          </p:nvSpPr>
          <p:spPr bwMode="auto">
            <a:xfrm>
              <a:off x="3490913" y="2720975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Line 457"/>
            <p:cNvSpPr>
              <a:spLocks noChangeShapeType="1"/>
            </p:cNvSpPr>
            <p:nvPr/>
          </p:nvSpPr>
          <p:spPr bwMode="auto">
            <a:xfrm>
              <a:off x="5676900" y="17732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Line 458"/>
            <p:cNvSpPr>
              <a:spLocks noChangeShapeType="1"/>
            </p:cNvSpPr>
            <p:nvPr/>
          </p:nvSpPr>
          <p:spPr bwMode="auto">
            <a:xfrm>
              <a:off x="5659438" y="17748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Line 459"/>
            <p:cNvSpPr>
              <a:spLocks noChangeShapeType="1"/>
            </p:cNvSpPr>
            <p:nvPr/>
          </p:nvSpPr>
          <p:spPr bwMode="auto">
            <a:xfrm>
              <a:off x="5676900" y="1843088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Line 460"/>
            <p:cNvSpPr>
              <a:spLocks noChangeShapeType="1"/>
            </p:cNvSpPr>
            <p:nvPr/>
          </p:nvSpPr>
          <p:spPr bwMode="auto">
            <a:xfrm>
              <a:off x="5659438" y="19399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Line 461"/>
            <p:cNvSpPr>
              <a:spLocks noChangeShapeType="1"/>
            </p:cNvSpPr>
            <p:nvPr/>
          </p:nvSpPr>
          <p:spPr bwMode="auto">
            <a:xfrm>
              <a:off x="6146800" y="200660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Line 462"/>
            <p:cNvSpPr>
              <a:spLocks noChangeShapeType="1"/>
            </p:cNvSpPr>
            <p:nvPr/>
          </p:nvSpPr>
          <p:spPr bwMode="auto">
            <a:xfrm>
              <a:off x="6130925" y="2006600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Line 463"/>
            <p:cNvSpPr>
              <a:spLocks noChangeShapeType="1"/>
            </p:cNvSpPr>
            <p:nvPr/>
          </p:nvSpPr>
          <p:spPr bwMode="auto">
            <a:xfrm>
              <a:off x="6146800" y="2097088"/>
              <a:ext cx="0" cy="142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Line 464"/>
            <p:cNvSpPr>
              <a:spLocks noChangeShapeType="1"/>
            </p:cNvSpPr>
            <p:nvPr/>
          </p:nvSpPr>
          <p:spPr bwMode="auto">
            <a:xfrm>
              <a:off x="6130925" y="22383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Freeform 465"/>
            <p:cNvSpPr>
              <a:spLocks/>
            </p:cNvSpPr>
            <p:nvPr/>
          </p:nvSpPr>
          <p:spPr bwMode="auto">
            <a:xfrm>
              <a:off x="1327150" y="3009900"/>
              <a:ext cx="206375" cy="60325"/>
            </a:xfrm>
            <a:custGeom>
              <a:avLst/>
              <a:gdLst>
                <a:gd name="T0" fmla="*/ 129 w 130"/>
                <a:gd name="T1" fmla="*/ 0 h 38"/>
                <a:gd name="T2" fmla="*/ 130 w 130"/>
                <a:gd name="T3" fmla="*/ 0 h 38"/>
                <a:gd name="T4" fmla="*/ 130 w 130"/>
                <a:gd name="T5" fmla="*/ 2 h 38"/>
                <a:gd name="T6" fmla="*/ 2 w 130"/>
                <a:gd name="T7" fmla="*/ 38 h 38"/>
                <a:gd name="T8" fmla="*/ 0 w 130"/>
                <a:gd name="T9" fmla="*/ 38 h 38"/>
                <a:gd name="T10" fmla="*/ 0 w 130"/>
                <a:gd name="T11" fmla="*/ 37 h 38"/>
                <a:gd name="T12" fmla="*/ 129 w 1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8">
                  <a:moveTo>
                    <a:pt x="129" y="0"/>
                  </a:moveTo>
                  <a:lnTo>
                    <a:pt x="130" y="0"/>
                  </a:lnTo>
                  <a:lnTo>
                    <a:pt x="130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Freeform 466"/>
            <p:cNvSpPr>
              <a:spLocks/>
            </p:cNvSpPr>
            <p:nvPr/>
          </p:nvSpPr>
          <p:spPr bwMode="auto">
            <a:xfrm>
              <a:off x="1531938" y="2968625"/>
              <a:ext cx="215900" cy="44450"/>
            </a:xfrm>
            <a:custGeom>
              <a:avLst/>
              <a:gdLst>
                <a:gd name="T0" fmla="*/ 134 w 136"/>
                <a:gd name="T1" fmla="*/ 0 h 28"/>
                <a:gd name="T2" fmla="*/ 136 w 136"/>
                <a:gd name="T3" fmla="*/ 0 h 28"/>
                <a:gd name="T4" fmla="*/ 136 w 136"/>
                <a:gd name="T5" fmla="*/ 1 h 28"/>
                <a:gd name="T6" fmla="*/ 1 w 136"/>
                <a:gd name="T7" fmla="*/ 28 h 28"/>
                <a:gd name="T8" fmla="*/ 0 w 136"/>
                <a:gd name="T9" fmla="*/ 28 h 28"/>
                <a:gd name="T10" fmla="*/ 0 w 136"/>
                <a:gd name="T11" fmla="*/ 26 h 28"/>
                <a:gd name="T12" fmla="*/ 134 w 13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8">
                  <a:moveTo>
                    <a:pt x="134" y="0"/>
                  </a:moveTo>
                  <a:lnTo>
                    <a:pt x="136" y="0"/>
                  </a:lnTo>
                  <a:lnTo>
                    <a:pt x="136" y="1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Freeform 467"/>
            <p:cNvSpPr>
              <a:spLocks/>
            </p:cNvSpPr>
            <p:nvPr/>
          </p:nvSpPr>
          <p:spPr bwMode="auto">
            <a:xfrm>
              <a:off x="1744663" y="2943225"/>
              <a:ext cx="366713" cy="26988"/>
            </a:xfrm>
            <a:custGeom>
              <a:avLst/>
              <a:gdLst>
                <a:gd name="T0" fmla="*/ 230 w 231"/>
                <a:gd name="T1" fmla="*/ 0 h 17"/>
                <a:gd name="T2" fmla="*/ 231 w 231"/>
                <a:gd name="T3" fmla="*/ 0 h 17"/>
                <a:gd name="T4" fmla="*/ 231 w 231"/>
                <a:gd name="T5" fmla="*/ 2 h 17"/>
                <a:gd name="T6" fmla="*/ 2 w 231"/>
                <a:gd name="T7" fmla="*/ 17 h 17"/>
                <a:gd name="T8" fmla="*/ 0 w 231"/>
                <a:gd name="T9" fmla="*/ 17 h 17"/>
                <a:gd name="T10" fmla="*/ 0 w 231"/>
                <a:gd name="T11" fmla="*/ 16 h 17"/>
                <a:gd name="T12" fmla="*/ 230 w 2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7">
                  <a:moveTo>
                    <a:pt x="230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468"/>
            <p:cNvSpPr>
              <a:spLocks/>
            </p:cNvSpPr>
            <p:nvPr/>
          </p:nvSpPr>
          <p:spPr bwMode="auto">
            <a:xfrm>
              <a:off x="2109788" y="2943225"/>
              <a:ext cx="166688" cy="20638"/>
            </a:xfrm>
            <a:custGeom>
              <a:avLst/>
              <a:gdLst>
                <a:gd name="T0" fmla="*/ 0 w 105"/>
                <a:gd name="T1" fmla="*/ 0 h 13"/>
                <a:gd name="T2" fmla="*/ 1 w 105"/>
                <a:gd name="T3" fmla="*/ 0 h 13"/>
                <a:gd name="T4" fmla="*/ 105 w 105"/>
                <a:gd name="T5" fmla="*/ 13 h 13"/>
                <a:gd name="T6" fmla="*/ 105 w 105"/>
                <a:gd name="T7" fmla="*/ 13 h 13"/>
                <a:gd name="T8" fmla="*/ 104 w 105"/>
                <a:gd name="T9" fmla="*/ 13 h 13"/>
                <a:gd name="T10" fmla="*/ 0 w 105"/>
                <a:gd name="T11" fmla="*/ 2 h 13"/>
                <a:gd name="T12" fmla="*/ 0 w 10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">
                  <a:moveTo>
                    <a:pt x="0" y="0"/>
                  </a:moveTo>
                  <a:lnTo>
                    <a:pt x="1" y="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4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469"/>
            <p:cNvSpPr>
              <a:spLocks/>
            </p:cNvSpPr>
            <p:nvPr/>
          </p:nvSpPr>
          <p:spPr bwMode="auto">
            <a:xfrm>
              <a:off x="2274888" y="2963863"/>
              <a:ext cx="188913" cy="31750"/>
            </a:xfrm>
            <a:custGeom>
              <a:avLst/>
              <a:gdLst>
                <a:gd name="T0" fmla="*/ 0 w 119"/>
                <a:gd name="T1" fmla="*/ 0 h 20"/>
                <a:gd name="T2" fmla="*/ 1 w 119"/>
                <a:gd name="T3" fmla="*/ 0 h 20"/>
                <a:gd name="T4" fmla="*/ 119 w 119"/>
                <a:gd name="T5" fmla="*/ 19 h 20"/>
                <a:gd name="T6" fmla="*/ 119 w 119"/>
                <a:gd name="T7" fmla="*/ 20 h 20"/>
                <a:gd name="T8" fmla="*/ 117 w 119"/>
                <a:gd name="T9" fmla="*/ 20 h 20"/>
                <a:gd name="T10" fmla="*/ 0 w 119"/>
                <a:gd name="T11" fmla="*/ 0 h 20"/>
                <a:gd name="T12" fmla="*/ 0 w 1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0">
                  <a:moveTo>
                    <a:pt x="0" y="0"/>
                  </a:moveTo>
                  <a:lnTo>
                    <a:pt x="1" y="0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470"/>
            <p:cNvSpPr>
              <a:spLocks/>
            </p:cNvSpPr>
            <p:nvPr/>
          </p:nvSpPr>
          <p:spPr bwMode="auto">
            <a:xfrm>
              <a:off x="2460625" y="2936875"/>
              <a:ext cx="241300" cy="58738"/>
            </a:xfrm>
            <a:custGeom>
              <a:avLst/>
              <a:gdLst>
                <a:gd name="T0" fmla="*/ 151 w 152"/>
                <a:gd name="T1" fmla="*/ 0 h 37"/>
                <a:gd name="T2" fmla="*/ 152 w 152"/>
                <a:gd name="T3" fmla="*/ 0 h 37"/>
                <a:gd name="T4" fmla="*/ 152 w 152"/>
                <a:gd name="T5" fmla="*/ 1 h 37"/>
                <a:gd name="T6" fmla="*/ 2 w 152"/>
                <a:gd name="T7" fmla="*/ 37 h 37"/>
                <a:gd name="T8" fmla="*/ 0 w 152"/>
                <a:gd name="T9" fmla="*/ 37 h 37"/>
                <a:gd name="T10" fmla="*/ 0 w 152"/>
                <a:gd name="T11" fmla="*/ 36 h 37"/>
                <a:gd name="T12" fmla="*/ 151 w 152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37">
                  <a:moveTo>
                    <a:pt x="151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471"/>
            <p:cNvSpPr>
              <a:spLocks/>
            </p:cNvSpPr>
            <p:nvPr/>
          </p:nvSpPr>
          <p:spPr bwMode="auto">
            <a:xfrm>
              <a:off x="2700338" y="2771775"/>
              <a:ext cx="465138" cy="166688"/>
            </a:xfrm>
            <a:custGeom>
              <a:avLst/>
              <a:gdLst>
                <a:gd name="T0" fmla="*/ 292 w 293"/>
                <a:gd name="T1" fmla="*/ 0 h 105"/>
                <a:gd name="T2" fmla="*/ 293 w 293"/>
                <a:gd name="T3" fmla="*/ 0 h 105"/>
                <a:gd name="T4" fmla="*/ 293 w 293"/>
                <a:gd name="T5" fmla="*/ 1 h 105"/>
                <a:gd name="T6" fmla="*/ 1 w 293"/>
                <a:gd name="T7" fmla="*/ 105 h 105"/>
                <a:gd name="T8" fmla="*/ 0 w 293"/>
                <a:gd name="T9" fmla="*/ 105 h 105"/>
                <a:gd name="T10" fmla="*/ 0 w 293"/>
                <a:gd name="T11" fmla="*/ 104 h 105"/>
                <a:gd name="T12" fmla="*/ 292 w 293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05">
                  <a:moveTo>
                    <a:pt x="292" y="0"/>
                  </a:moveTo>
                  <a:lnTo>
                    <a:pt x="293" y="0"/>
                  </a:lnTo>
                  <a:lnTo>
                    <a:pt x="293" y="1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472"/>
            <p:cNvSpPr>
              <a:spLocks/>
            </p:cNvSpPr>
            <p:nvPr/>
          </p:nvSpPr>
          <p:spPr bwMode="auto">
            <a:xfrm>
              <a:off x="3163888" y="2609850"/>
              <a:ext cx="349250" cy="163513"/>
            </a:xfrm>
            <a:custGeom>
              <a:avLst/>
              <a:gdLst>
                <a:gd name="T0" fmla="*/ 219 w 220"/>
                <a:gd name="T1" fmla="*/ 0 h 103"/>
                <a:gd name="T2" fmla="*/ 220 w 220"/>
                <a:gd name="T3" fmla="*/ 0 h 103"/>
                <a:gd name="T4" fmla="*/ 220 w 220"/>
                <a:gd name="T5" fmla="*/ 2 h 103"/>
                <a:gd name="T6" fmla="*/ 1 w 220"/>
                <a:gd name="T7" fmla="*/ 103 h 103"/>
                <a:gd name="T8" fmla="*/ 0 w 220"/>
                <a:gd name="T9" fmla="*/ 103 h 103"/>
                <a:gd name="T10" fmla="*/ 0 w 220"/>
                <a:gd name="T11" fmla="*/ 102 h 103"/>
                <a:gd name="T12" fmla="*/ 219 w 220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219" y="0"/>
                  </a:moveTo>
                  <a:lnTo>
                    <a:pt x="220" y="0"/>
                  </a:lnTo>
                  <a:lnTo>
                    <a:pt x="220" y="2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473"/>
            <p:cNvSpPr>
              <a:spLocks/>
            </p:cNvSpPr>
            <p:nvPr/>
          </p:nvSpPr>
          <p:spPr bwMode="auto">
            <a:xfrm>
              <a:off x="3511550" y="2605088"/>
              <a:ext cx="790575" cy="7938"/>
            </a:xfrm>
            <a:custGeom>
              <a:avLst/>
              <a:gdLst>
                <a:gd name="T0" fmla="*/ 496 w 498"/>
                <a:gd name="T1" fmla="*/ 0 h 5"/>
                <a:gd name="T2" fmla="*/ 498 w 498"/>
                <a:gd name="T3" fmla="*/ 0 h 5"/>
                <a:gd name="T4" fmla="*/ 498 w 498"/>
                <a:gd name="T5" fmla="*/ 1 h 5"/>
                <a:gd name="T6" fmla="*/ 1 w 498"/>
                <a:gd name="T7" fmla="*/ 5 h 5"/>
                <a:gd name="T8" fmla="*/ 0 w 498"/>
                <a:gd name="T9" fmla="*/ 5 h 5"/>
                <a:gd name="T10" fmla="*/ 0 w 498"/>
                <a:gd name="T11" fmla="*/ 3 h 5"/>
                <a:gd name="T12" fmla="*/ 496 w 49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5">
                  <a:moveTo>
                    <a:pt x="496" y="0"/>
                  </a:moveTo>
                  <a:lnTo>
                    <a:pt x="498" y="0"/>
                  </a:lnTo>
                  <a:lnTo>
                    <a:pt x="498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474"/>
            <p:cNvSpPr>
              <a:spLocks/>
            </p:cNvSpPr>
            <p:nvPr/>
          </p:nvSpPr>
          <p:spPr bwMode="auto">
            <a:xfrm>
              <a:off x="4298950" y="2554288"/>
              <a:ext cx="192088" cy="52388"/>
            </a:xfrm>
            <a:custGeom>
              <a:avLst/>
              <a:gdLst>
                <a:gd name="T0" fmla="*/ 119 w 121"/>
                <a:gd name="T1" fmla="*/ 0 h 33"/>
                <a:gd name="T2" fmla="*/ 121 w 121"/>
                <a:gd name="T3" fmla="*/ 0 h 33"/>
                <a:gd name="T4" fmla="*/ 121 w 121"/>
                <a:gd name="T5" fmla="*/ 1 h 33"/>
                <a:gd name="T6" fmla="*/ 2 w 121"/>
                <a:gd name="T7" fmla="*/ 33 h 33"/>
                <a:gd name="T8" fmla="*/ 0 w 121"/>
                <a:gd name="T9" fmla="*/ 33 h 33"/>
                <a:gd name="T10" fmla="*/ 0 w 121"/>
                <a:gd name="T11" fmla="*/ 32 h 33"/>
                <a:gd name="T12" fmla="*/ 119 w 12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3">
                  <a:moveTo>
                    <a:pt x="119" y="0"/>
                  </a:moveTo>
                  <a:lnTo>
                    <a:pt x="121" y="0"/>
                  </a:lnTo>
                  <a:lnTo>
                    <a:pt x="121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475"/>
            <p:cNvSpPr>
              <a:spLocks/>
            </p:cNvSpPr>
            <p:nvPr/>
          </p:nvSpPr>
          <p:spPr bwMode="auto">
            <a:xfrm>
              <a:off x="4487863" y="2257425"/>
              <a:ext cx="427038" cy="298450"/>
            </a:xfrm>
            <a:custGeom>
              <a:avLst/>
              <a:gdLst>
                <a:gd name="T0" fmla="*/ 268 w 269"/>
                <a:gd name="T1" fmla="*/ 0 h 188"/>
                <a:gd name="T2" fmla="*/ 269 w 269"/>
                <a:gd name="T3" fmla="*/ 0 h 188"/>
                <a:gd name="T4" fmla="*/ 269 w 269"/>
                <a:gd name="T5" fmla="*/ 1 h 188"/>
                <a:gd name="T6" fmla="*/ 2 w 269"/>
                <a:gd name="T7" fmla="*/ 188 h 188"/>
                <a:gd name="T8" fmla="*/ 0 w 269"/>
                <a:gd name="T9" fmla="*/ 188 h 188"/>
                <a:gd name="T10" fmla="*/ 0 w 269"/>
                <a:gd name="T11" fmla="*/ 187 h 188"/>
                <a:gd name="T12" fmla="*/ 268 w 269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88">
                  <a:moveTo>
                    <a:pt x="268" y="0"/>
                  </a:moveTo>
                  <a:lnTo>
                    <a:pt x="269" y="0"/>
                  </a:lnTo>
                  <a:lnTo>
                    <a:pt x="269" y="1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476"/>
            <p:cNvSpPr>
              <a:spLocks/>
            </p:cNvSpPr>
            <p:nvPr/>
          </p:nvSpPr>
          <p:spPr bwMode="auto">
            <a:xfrm>
              <a:off x="4913313" y="1843088"/>
              <a:ext cx="763588" cy="415925"/>
            </a:xfrm>
            <a:custGeom>
              <a:avLst/>
              <a:gdLst>
                <a:gd name="T0" fmla="*/ 480 w 481"/>
                <a:gd name="T1" fmla="*/ 0 h 262"/>
                <a:gd name="T2" fmla="*/ 481 w 481"/>
                <a:gd name="T3" fmla="*/ 0 h 262"/>
                <a:gd name="T4" fmla="*/ 481 w 481"/>
                <a:gd name="T5" fmla="*/ 2 h 262"/>
                <a:gd name="T6" fmla="*/ 1 w 481"/>
                <a:gd name="T7" fmla="*/ 262 h 262"/>
                <a:gd name="T8" fmla="*/ 0 w 481"/>
                <a:gd name="T9" fmla="*/ 262 h 262"/>
                <a:gd name="T10" fmla="*/ 0 w 481"/>
                <a:gd name="T11" fmla="*/ 261 h 262"/>
                <a:gd name="T12" fmla="*/ 480 w 481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62">
                  <a:moveTo>
                    <a:pt x="480" y="0"/>
                  </a:moveTo>
                  <a:lnTo>
                    <a:pt x="481" y="0"/>
                  </a:lnTo>
                  <a:lnTo>
                    <a:pt x="481" y="2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477"/>
            <p:cNvSpPr>
              <a:spLocks/>
            </p:cNvSpPr>
            <p:nvPr/>
          </p:nvSpPr>
          <p:spPr bwMode="auto">
            <a:xfrm>
              <a:off x="5675313" y="1843088"/>
              <a:ext cx="473075" cy="255588"/>
            </a:xfrm>
            <a:custGeom>
              <a:avLst/>
              <a:gdLst>
                <a:gd name="T0" fmla="*/ 0 w 298"/>
                <a:gd name="T1" fmla="*/ 0 h 161"/>
                <a:gd name="T2" fmla="*/ 1 w 298"/>
                <a:gd name="T3" fmla="*/ 0 h 161"/>
                <a:gd name="T4" fmla="*/ 298 w 298"/>
                <a:gd name="T5" fmla="*/ 160 h 161"/>
                <a:gd name="T6" fmla="*/ 298 w 298"/>
                <a:gd name="T7" fmla="*/ 161 h 161"/>
                <a:gd name="T8" fmla="*/ 296 w 298"/>
                <a:gd name="T9" fmla="*/ 161 h 161"/>
                <a:gd name="T10" fmla="*/ 0 w 298"/>
                <a:gd name="T11" fmla="*/ 2 h 161"/>
                <a:gd name="T12" fmla="*/ 0 w 298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161">
                  <a:moveTo>
                    <a:pt x="0" y="0"/>
                  </a:moveTo>
                  <a:lnTo>
                    <a:pt x="1" y="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478"/>
            <p:cNvSpPr>
              <a:spLocks/>
            </p:cNvSpPr>
            <p:nvPr/>
          </p:nvSpPr>
          <p:spPr bwMode="auto">
            <a:xfrm>
              <a:off x="1162050" y="3262313"/>
              <a:ext cx="134938" cy="34925"/>
            </a:xfrm>
            <a:custGeom>
              <a:avLst/>
              <a:gdLst>
                <a:gd name="T0" fmla="*/ 0 w 85"/>
                <a:gd name="T1" fmla="*/ 0 h 22"/>
                <a:gd name="T2" fmla="*/ 2 w 85"/>
                <a:gd name="T3" fmla="*/ 0 h 22"/>
                <a:gd name="T4" fmla="*/ 85 w 85"/>
                <a:gd name="T5" fmla="*/ 19 h 22"/>
                <a:gd name="T6" fmla="*/ 85 w 85"/>
                <a:gd name="T7" fmla="*/ 22 h 22"/>
                <a:gd name="T8" fmla="*/ 82 w 85"/>
                <a:gd name="T9" fmla="*/ 22 h 22"/>
                <a:gd name="T10" fmla="*/ 0 w 85"/>
                <a:gd name="T11" fmla="*/ 2 h 22"/>
                <a:gd name="T12" fmla="*/ 0 w 8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">
                  <a:moveTo>
                    <a:pt x="0" y="0"/>
                  </a:moveTo>
                  <a:lnTo>
                    <a:pt x="2" y="0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479"/>
            <p:cNvSpPr>
              <a:spLocks/>
            </p:cNvSpPr>
            <p:nvPr/>
          </p:nvSpPr>
          <p:spPr bwMode="auto">
            <a:xfrm>
              <a:off x="1350963" y="3298825"/>
              <a:ext cx="28575" cy="4763"/>
            </a:xfrm>
            <a:custGeom>
              <a:avLst/>
              <a:gdLst>
                <a:gd name="T0" fmla="*/ 15 w 18"/>
                <a:gd name="T1" fmla="*/ 0 h 3"/>
                <a:gd name="T2" fmla="*/ 18 w 18"/>
                <a:gd name="T3" fmla="*/ 0 h 3"/>
                <a:gd name="T4" fmla="*/ 18 w 18"/>
                <a:gd name="T5" fmla="*/ 2 h 3"/>
                <a:gd name="T6" fmla="*/ 2 w 18"/>
                <a:gd name="T7" fmla="*/ 3 h 3"/>
                <a:gd name="T8" fmla="*/ 0 w 18"/>
                <a:gd name="T9" fmla="*/ 3 h 3"/>
                <a:gd name="T10" fmla="*/ 0 w 18"/>
                <a:gd name="T11" fmla="*/ 1 h 3"/>
                <a:gd name="T12" fmla="*/ 15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480"/>
            <p:cNvSpPr>
              <a:spLocks/>
            </p:cNvSpPr>
            <p:nvPr/>
          </p:nvSpPr>
          <p:spPr bwMode="auto">
            <a:xfrm>
              <a:off x="1431925" y="3292475"/>
              <a:ext cx="101600" cy="7938"/>
            </a:xfrm>
            <a:custGeom>
              <a:avLst/>
              <a:gdLst>
                <a:gd name="T0" fmla="*/ 62 w 64"/>
                <a:gd name="T1" fmla="*/ 0 h 5"/>
                <a:gd name="T2" fmla="*/ 64 w 64"/>
                <a:gd name="T3" fmla="*/ 0 h 5"/>
                <a:gd name="T4" fmla="*/ 64 w 64"/>
                <a:gd name="T5" fmla="*/ 3 h 5"/>
                <a:gd name="T6" fmla="*/ 2 w 64"/>
                <a:gd name="T7" fmla="*/ 5 h 5"/>
                <a:gd name="T8" fmla="*/ 0 w 64"/>
                <a:gd name="T9" fmla="*/ 5 h 5"/>
                <a:gd name="T10" fmla="*/ 0 w 64"/>
                <a:gd name="T11" fmla="*/ 3 h 5"/>
                <a:gd name="T12" fmla="*/ 62 w 6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">
                  <a:moveTo>
                    <a:pt x="62" y="0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481"/>
            <p:cNvSpPr>
              <a:spLocks/>
            </p:cNvSpPr>
            <p:nvPr/>
          </p:nvSpPr>
          <p:spPr bwMode="auto">
            <a:xfrm>
              <a:off x="1530350" y="3284538"/>
              <a:ext cx="36513" cy="12700"/>
            </a:xfrm>
            <a:custGeom>
              <a:avLst/>
              <a:gdLst>
                <a:gd name="T0" fmla="*/ 20 w 23"/>
                <a:gd name="T1" fmla="*/ 0 h 8"/>
                <a:gd name="T2" fmla="*/ 23 w 23"/>
                <a:gd name="T3" fmla="*/ 0 h 8"/>
                <a:gd name="T4" fmla="*/ 23 w 23"/>
                <a:gd name="T5" fmla="*/ 2 h 8"/>
                <a:gd name="T6" fmla="*/ 2 w 23"/>
                <a:gd name="T7" fmla="*/ 8 h 8"/>
                <a:gd name="T8" fmla="*/ 0 w 23"/>
                <a:gd name="T9" fmla="*/ 8 h 8"/>
                <a:gd name="T10" fmla="*/ 0 w 23"/>
                <a:gd name="T11" fmla="*/ 5 h 8"/>
                <a:gd name="T12" fmla="*/ 20 w 2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lnTo>
                    <a:pt x="23" y="0"/>
                  </a:lnTo>
                  <a:lnTo>
                    <a:pt x="23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482"/>
            <p:cNvSpPr>
              <a:spLocks/>
            </p:cNvSpPr>
            <p:nvPr/>
          </p:nvSpPr>
          <p:spPr bwMode="auto">
            <a:xfrm>
              <a:off x="1619250" y="3265488"/>
              <a:ext cx="28575" cy="9525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3 w 18"/>
                <a:gd name="T7" fmla="*/ 6 h 6"/>
                <a:gd name="T8" fmla="*/ 0 w 18"/>
                <a:gd name="T9" fmla="*/ 6 h 6"/>
                <a:gd name="T10" fmla="*/ 0 w 18"/>
                <a:gd name="T11" fmla="*/ 4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483"/>
            <p:cNvSpPr>
              <a:spLocks/>
            </p:cNvSpPr>
            <p:nvPr/>
          </p:nvSpPr>
          <p:spPr bwMode="auto">
            <a:xfrm>
              <a:off x="1703388" y="3244850"/>
              <a:ext cx="44450" cy="12700"/>
            </a:xfrm>
            <a:custGeom>
              <a:avLst/>
              <a:gdLst>
                <a:gd name="T0" fmla="*/ 25 w 28"/>
                <a:gd name="T1" fmla="*/ 0 h 8"/>
                <a:gd name="T2" fmla="*/ 28 w 28"/>
                <a:gd name="T3" fmla="*/ 0 h 8"/>
                <a:gd name="T4" fmla="*/ 28 w 28"/>
                <a:gd name="T5" fmla="*/ 3 h 8"/>
                <a:gd name="T6" fmla="*/ 1 w 28"/>
                <a:gd name="T7" fmla="*/ 8 h 8"/>
                <a:gd name="T8" fmla="*/ 0 w 28"/>
                <a:gd name="T9" fmla="*/ 8 h 8"/>
                <a:gd name="T10" fmla="*/ 0 w 28"/>
                <a:gd name="T11" fmla="*/ 5 h 8"/>
                <a:gd name="T12" fmla="*/ 25 w 2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5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484"/>
            <p:cNvSpPr>
              <a:spLocks/>
            </p:cNvSpPr>
            <p:nvPr/>
          </p:nvSpPr>
          <p:spPr bwMode="auto">
            <a:xfrm>
              <a:off x="1743075" y="3222625"/>
              <a:ext cx="93663" cy="26988"/>
            </a:xfrm>
            <a:custGeom>
              <a:avLst/>
              <a:gdLst>
                <a:gd name="T0" fmla="*/ 56 w 59"/>
                <a:gd name="T1" fmla="*/ 0 h 17"/>
                <a:gd name="T2" fmla="*/ 59 w 59"/>
                <a:gd name="T3" fmla="*/ 0 h 17"/>
                <a:gd name="T4" fmla="*/ 59 w 59"/>
                <a:gd name="T5" fmla="*/ 3 h 17"/>
                <a:gd name="T6" fmla="*/ 3 w 59"/>
                <a:gd name="T7" fmla="*/ 17 h 17"/>
                <a:gd name="T8" fmla="*/ 0 w 59"/>
                <a:gd name="T9" fmla="*/ 17 h 17"/>
                <a:gd name="T10" fmla="*/ 0 w 59"/>
                <a:gd name="T11" fmla="*/ 14 h 17"/>
                <a:gd name="T12" fmla="*/ 56 w 5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6" y="0"/>
                  </a:moveTo>
                  <a:lnTo>
                    <a:pt x="59" y="0"/>
                  </a:lnTo>
                  <a:lnTo>
                    <a:pt x="59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485"/>
            <p:cNvSpPr>
              <a:spLocks/>
            </p:cNvSpPr>
            <p:nvPr/>
          </p:nvSpPr>
          <p:spPr bwMode="auto">
            <a:xfrm>
              <a:off x="1890713" y="3201988"/>
              <a:ext cx="26988" cy="11113"/>
            </a:xfrm>
            <a:custGeom>
              <a:avLst/>
              <a:gdLst>
                <a:gd name="T0" fmla="*/ 15 w 17"/>
                <a:gd name="T1" fmla="*/ 0 h 7"/>
                <a:gd name="T2" fmla="*/ 17 w 17"/>
                <a:gd name="T3" fmla="*/ 0 h 7"/>
                <a:gd name="T4" fmla="*/ 17 w 17"/>
                <a:gd name="T5" fmla="*/ 3 h 7"/>
                <a:gd name="T6" fmla="*/ 2 w 17"/>
                <a:gd name="T7" fmla="*/ 7 h 7"/>
                <a:gd name="T8" fmla="*/ 0 w 17"/>
                <a:gd name="T9" fmla="*/ 7 h 7"/>
                <a:gd name="T10" fmla="*/ 0 w 17"/>
                <a:gd name="T11" fmla="*/ 4 h 7"/>
                <a:gd name="T12" fmla="*/ 15 w 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486"/>
            <p:cNvSpPr>
              <a:spLocks/>
            </p:cNvSpPr>
            <p:nvPr/>
          </p:nvSpPr>
          <p:spPr bwMode="auto">
            <a:xfrm>
              <a:off x="1971675" y="3157538"/>
              <a:ext cx="119063" cy="31750"/>
            </a:xfrm>
            <a:custGeom>
              <a:avLst/>
              <a:gdLst>
                <a:gd name="T0" fmla="*/ 73 w 75"/>
                <a:gd name="T1" fmla="*/ 0 h 20"/>
                <a:gd name="T2" fmla="*/ 75 w 75"/>
                <a:gd name="T3" fmla="*/ 0 h 20"/>
                <a:gd name="T4" fmla="*/ 75 w 75"/>
                <a:gd name="T5" fmla="*/ 1 h 20"/>
                <a:gd name="T6" fmla="*/ 3 w 75"/>
                <a:gd name="T7" fmla="*/ 20 h 20"/>
                <a:gd name="T8" fmla="*/ 0 w 75"/>
                <a:gd name="T9" fmla="*/ 20 h 20"/>
                <a:gd name="T10" fmla="*/ 0 w 75"/>
                <a:gd name="T11" fmla="*/ 18 h 20"/>
                <a:gd name="T12" fmla="*/ 73 w 7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0">
                  <a:moveTo>
                    <a:pt x="73" y="0"/>
                  </a:moveTo>
                  <a:lnTo>
                    <a:pt x="75" y="0"/>
                  </a:lnTo>
                  <a:lnTo>
                    <a:pt x="75" y="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Line 487"/>
            <p:cNvSpPr>
              <a:spLocks noChangeShapeType="1"/>
            </p:cNvSpPr>
            <p:nvPr/>
          </p:nvSpPr>
          <p:spPr bwMode="auto">
            <a:xfrm>
              <a:off x="2087563" y="3157538"/>
              <a:ext cx="206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Line 488"/>
            <p:cNvSpPr>
              <a:spLocks noChangeShapeType="1"/>
            </p:cNvSpPr>
            <p:nvPr/>
          </p:nvSpPr>
          <p:spPr bwMode="auto">
            <a:xfrm>
              <a:off x="2160588" y="3157538"/>
              <a:ext cx="285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489"/>
            <p:cNvSpPr>
              <a:spLocks/>
            </p:cNvSpPr>
            <p:nvPr/>
          </p:nvSpPr>
          <p:spPr bwMode="auto">
            <a:xfrm>
              <a:off x="2243138" y="3151188"/>
              <a:ext cx="96838" cy="6350"/>
            </a:xfrm>
            <a:custGeom>
              <a:avLst/>
              <a:gdLst>
                <a:gd name="T0" fmla="*/ 58 w 61"/>
                <a:gd name="T1" fmla="*/ 0 h 4"/>
                <a:gd name="T2" fmla="*/ 61 w 61"/>
                <a:gd name="T3" fmla="*/ 0 h 4"/>
                <a:gd name="T4" fmla="*/ 61 w 61"/>
                <a:gd name="T5" fmla="*/ 4 h 4"/>
                <a:gd name="T6" fmla="*/ 2 w 61"/>
                <a:gd name="T7" fmla="*/ 4 h 4"/>
                <a:gd name="T8" fmla="*/ 0 w 61"/>
                <a:gd name="T9" fmla="*/ 4 h 4"/>
                <a:gd name="T10" fmla="*/ 0 w 61"/>
                <a:gd name="T11" fmla="*/ 2 h 4"/>
                <a:gd name="T12" fmla="*/ 58 w 6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">
                  <a:moveTo>
                    <a:pt x="58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Line 490"/>
            <p:cNvSpPr>
              <a:spLocks noChangeShapeType="1"/>
            </p:cNvSpPr>
            <p:nvPr/>
          </p:nvSpPr>
          <p:spPr bwMode="auto">
            <a:xfrm>
              <a:off x="1233488" y="3094038"/>
              <a:ext cx="0" cy="100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Line 491"/>
            <p:cNvSpPr>
              <a:spLocks noChangeShapeType="1"/>
            </p:cNvSpPr>
            <p:nvPr/>
          </p:nvSpPr>
          <p:spPr bwMode="auto">
            <a:xfrm>
              <a:off x="1216025" y="30956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Line 492"/>
            <p:cNvSpPr>
              <a:spLocks noChangeShapeType="1"/>
            </p:cNvSpPr>
            <p:nvPr/>
          </p:nvSpPr>
          <p:spPr bwMode="auto">
            <a:xfrm>
              <a:off x="1233488" y="31892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Line 493"/>
            <p:cNvSpPr>
              <a:spLocks noChangeShapeType="1"/>
            </p:cNvSpPr>
            <p:nvPr/>
          </p:nvSpPr>
          <p:spPr bwMode="auto">
            <a:xfrm>
              <a:off x="1216025" y="32051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Line 494"/>
            <p:cNvSpPr>
              <a:spLocks noChangeShapeType="1"/>
            </p:cNvSpPr>
            <p:nvPr/>
          </p:nvSpPr>
          <p:spPr bwMode="auto">
            <a:xfrm>
              <a:off x="1509713" y="2994025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Line 495"/>
            <p:cNvSpPr>
              <a:spLocks noChangeShapeType="1"/>
            </p:cNvSpPr>
            <p:nvPr/>
          </p:nvSpPr>
          <p:spPr bwMode="auto">
            <a:xfrm>
              <a:off x="1493838" y="29940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Line 496"/>
            <p:cNvSpPr>
              <a:spLocks noChangeShapeType="1"/>
            </p:cNvSpPr>
            <p:nvPr/>
          </p:nvSpPr>
          <p:spPr bwMode="auto">
            <a:xfrm>
              <a:off x="1509713" y="30876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Line 497"/>
            <p:cNvSpPr>
              <a:spLocks noChangeShapeType="1"/>
            </p:cNvSpPr>
            <p:nvPr/>
          </p:nvSpPr>
          <p:spPr bwMode="auto">
            <a:xfrm>
              <a:off x="1493838" y="310038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Line 498"/>
            <p:cNvSpPr>
              <a:spLocks noChangeShapeType="1"/>
            </p:cNvSpPr>
            <p:nvPr/>
          </p:nvSpPr>
          <p:spPr bwMode="auto">
            <a:xfrm>
              <a:off x="1152525" y="40751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Line 499"/>
            <p:cNvSpPr>
              <a:spLocks noChangeShapeType="1"/>
            </p:cNvSpPr>
            <p:nvPr/>
          </p:nvSpPr>
          <p:spPr bwMode="auto">
            <a:xfrm>
              <a:off x="1152525" y="344963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Line 500"/>
            <p:cNvSpPr>
              <a:spLocks noChangeShapeType="1"/>
            </p:cNvSpPr>
            <p:nvPr/>
          </p:nvSpPr>
          <p:spPr bwMode="auto">
            <a:xfrm>
              <a:off x="1152525" y="28209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Line 501"/>
            <p:cNvSpPr>
              <a:spLocks noChangeShapeType="1"/>
            </p:cNvSpPr>
            <p:nvPr/>
          </p:nvSpPr>
          <p:spPr bwMode="auto">
            <a:xfrm>
              <a:off x="1152525" y="2193925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Line 502"/>
            <p:cNvSpPr>
              <a:spLocks noChangeShapeType="1"/>
            </p:cNvSpPr>
            <p:nvPr/>
          </p:nvSpPr>
          <p:spPr bwMode="auto">
            <a:xfrm>
              <a:off x="1152525" y="15636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Line 503"/>
            <p:cNvSpPr>
              <a:spLocks noChangeShapeType="1"/>
            </p:cNvSpPr>
            <p:nvPr/>
          </p:nvSpPr>
          <p:spPr bwMode="auto">
            <a:xfrm>
              <a:off x="1152525" y="9382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Line 504"/>
            <p:cNvSpPr>
              <a:spLocks noChangeShapeType="1"/>
            </p:cNvSpPr>
            <p:nvPr/>
          </p:nvSpPr>
          <p:spPr bwMode="auto">
            <a:xfrm>
              <a:off x="1152525" y="311150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Line 505"/>
            <p:cNvSpPr>
              <a:spLocks noChangeShapeType="1"/>
            </p:cNvSpPr>
            <p:nvPr/>
          </p:nvSpPr>
          <p:spPr bwMode="auto">
            <a:xfrm>
              <a:off x="1152525" y="3889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Line 506"/>
            <p:cNvSpPr>
              <a:spLocks noChangeShapeType="1"/>
            </p:cNvSpPr>
            <p:nvPr/>
          </p:nvSpPr>
          <p:spPr bwMode="auto">
            <a:xfrm>
              <a:off x="1152525" y="37766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Line 507"/>
            <p:cNvSpPr>
              <a:spLocks noChangeShapeType="1"/>
            </p:cNvSpPr>
            <p:nvPr/>
          </p:nvSpPr>
          <p:spPr bwMode="auto">
            <a:xfrm>
              <a:off x="1152525" y="36988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Line 508"/>
            <p:cNvSpPr>
              <a:spLocks noChangeShapeType="1"/>
            </p:cNvSpPr>
            <p:nvPr/>
          </p:nvSpPr>
          <p:spPr bwMode="auto">
            <a:xfrm>
              <a:off x="1152525" y="3635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Line 509"/>
            <p:cNvSpPr>
              <a:spLocks noChangeShapeType="1"/>
            </p:cNvSpPr>
            <p:nvPr/>
          </p:nvSpPr>
          <p:spPr bwMode="auto">
            <a:xfrm>
              <a:off x="1152525" y="3586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Line 510"/>
            <p:cNvSpPr>
              <a:spLocks noChangeShapeType="1"/>
            </p:cNvSpPr>
            <p:nvPr/>
          </p:nvSpPr>
          <p:spPr bwMode="auto">
            <a:xfrm>
              <a:off x="1152525" y="3546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Line 511"/>
            <p:cNvSpPr>
              <a:spLocks noChangeShapeType="1"/>
            </p:cNvSpPr>
            <p:nvPr/>
          </p:nvSpPr>
          <p:spPr bwMode="auto">
            <a:xfrm>
              <a:off x="1152525" y="35099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Line 512"/>
            <p:cNvSpPr>
              <a:spLocks noChangeShapeType="1"/>
            </p:cNvSpPr>
            <p:nvPr/>
          </p:nvSpPr>
          <p:spPr bwMode="auto">
            <a:xfrm>
              <a:off x="1152525" y="34782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Line 513"/>
            <p:cNvSpPr>
              <a:spLocks noChangeShapeType="1"/>
            </p:cNvSpPr>
            <p:nvPr/>
          </p:nvSpPr>
          <p:spPr bwMode="auto">
            <a:xfrm>
              <a:off x="1152525" y="3260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Line 514"/>
            <p:cNvSpPr>
              <a:spLocks noChangeShapeType="1"/>
            </p:cNvSpPr>
            <p:nvPr/>
          </p:nvSpPr>
          <p:spPr bwMode="auto">
            <a:xfrm>
              <a:off x="1152525" y="31480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Line 515"/>
            <p:cNvSpPr>
              <a:spLocks noChangeShapeType="1"/>
            </p:cNvSpPr>
            <p:nvPr/>
          </p:nvSpPr>
          <p:spPr bwMode="auto">
            <a:xfrm>
              <a:off x="1152525" y="30702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Line 516"/>
            <p:cNvSpPr>
              <a:spLocks noChangeShapeType="1"/>
            </p:cNvSpPr>
            <p:nvPr/>
          </p:nvSpPr>
          <p:spPr bwMode="auto">
            <a:xfrm>
              <a:off x="1152525" y="30099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Line 517"/>
            <p:cNvSpPr>
              <a:spLocks noChangeShapeType="1"/>
            </p:cNvSpPr>
            <p:nvPr/>
          </p:nvSpPr>
          <p:spPr bwMode="auto">
            <a:xfrm>
              <a:off x="1152525" y="2959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Line 518"/>
            <p:cNvSpPr>
              <a:spLocks noChangeShapeType="1"/>
            </p:cNvSpPr>
            <p:nvPr/>
          </p:nvSpPr>
          <p:spPr bwMode="auto">
            <a:xfrm>
              <a:off x="1152525" y="29178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Line 519"/>
            <p:cNvSpPr>
              <a:spLocks noChangeShapeType="1"/>
            </p:cNvSpPr>
            <p:nvPr/>
          </p:nvSpPr>
          <p:spPr bwMode="auto">
            <a:xfrm>
              <a:off x="1152525" y="28813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Line 520"/>
            <p:cNvSpPr>
              <a:spLocks noChangeShapeType="1"/>
            </p:cNvSpPr>
            <p:nvPr/>
          </p:nvSpPr>
          <p:spPr bwMode="auto">
            <a:xfrm>
              <a:off x="1152525" y="28495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Line 521"/>
            <p:cNvSpPr>
              <a:spLocks noChangeShapeType="1"/>
            </p:cNvSpPr>
            <p:nvPr/>
          </p:nvSpPr>
          <p:spPr bwMode="auto">
            <a:xfrm>
              <a:off x="1152525" y="26320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Line 522"/>
            <p:cNvSpPr>
              <a:spLocks noChangeShapeType="1"/>
            </p:cNvSpPr>
            <p:nvPr/>
          </p:nvSpPr>
          <p:spPr bwMode="auto">
            <a:xfrm>
              <a:off x="1152525" y="2520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Line 523"/>
            <p:cNvSpPr>
              <a:spLocks noChangeShapeType="1"/>
            </p:cNvSpPr>
            <p:nvPr/>
          </p:nvSpPr>
          <p:spPr bwMode="auto">
            <a:xfrm>
              <a:off x="1152525" y="2443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Line 524"/>
            <p:cNvSpPr>
              <a:spLocks noChangeShapeType="1"/>
            </p:cNvSpPr>
            <p:nvPr/>
          </p:nvSpPr>
          <p:spPr bwMode="auto">
            <a:xfrm>
              <a:off x="1152525" y="23812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Line 525"/>
            <p:cNvSpPr>
              <a:spLocks noChangeShapeType="1"/>
            </p:cNvSpPr>
            <p:nvPr/>
          </p:nvSpPr>
          <p:spPr bwMode="auto">
            <a:xfrm>
              <a:off x="1152525" y="2330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Line 526"/>
            <p:cNvSpPr>
              <a:spLocks noChangeShapeType="1"/>
            </p:cNvSpPr>
            <p:nvPr/>
          </p:nvSpPr>
          <p:spPr bwMode="auto">
            <a:xfrm>
              <a:off x="1152525" y="2290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Line 527"/>
            <p:cNvSpPr>
              <a:spLocks noChangeShapeType="1"/>
            </p:cNvSpPr>
            <p:nvPr/>
          </p:nvSpPr>
          <p:spPr bwMode="auto">
            <a:xfrm>
              <a:off x="1152525" y="22558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Line 528"/>
            <p:cNvSpPr>
              <a:spLocks noChangeShapeType="1"/>
            </p:cNvSpPr>
            <p:nvPr/>
          </p:nvSpPr>
          <p:spPr bwMode="auto">
            <a:xfrm>
              <a:off x="1152525" y="22209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Line 529"/>
            <p:cNvSpPr>
              <a:spLocks noChangeShapeType="1"/>
            </p:cNvSpPr>
            <p:nvPr/>
          </p:nvSpPr>
          <p:spPr bwMode="auto">
            <a:xfrm>
              <a:off x="1152525" y="20034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Line 530"/>
            <p:cNvSpPr>
              <a:spLocks noChangeShapeType="1"/>
            </p:cNvSpPr>
            <p:nvPr/>
          </p:nvSpPr>
          <p:spPr bwMode="auto">
            <a:xfrm>
              <a:off x="1152525" y="1893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Line 531"/>
            <p:cNvSpPr>
              <a:spLocks noChangeShapeType="1"/>
            </p:cNvSpPr>
            <p:nvPr/>
          </p:nvSpPr>
          <p:spPr bwMode="auto">
            <a:xfrm>
              <a:off x="1152525" y="1816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Line 532"/>
            <p:cNvSpPr>
              <a:spLocks noChangeShapeType="1"/>
            </p:cNvSpPr>
            <p:nvPr/>
          </p:nvSpPr>
          <p:spPr bwMode="auto">
            <a:xfrm>
              <a:off x="1152525" y="1755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Line 533"/>
            <p:cNvSpPr>
              <a:spLocks noChangeShapeType="1"/>
            </p:cNvSpPr>
            <p:nvPr/>
          </p:nvSpPr>
          <p:spPr bwMode="auto">
            <a:xfrm>
              <a:off x="1152525" y="17049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Line 534"/>
            <p:cNvSpPr>
              <a:spLocks noChangeShapeType="1"/>
            </p:cNvSpPr>
            <p:nvPr/>
          </p:nvSpPr>
          <p:spPr bwMode="auto">
            <a:xfrm>
              <a:off x="1152525" y="16637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Line 535"/>
            <p:cNvSpPr>
              <a:spLocks noChangeShapeType="1"/>
            </p:cNvSpPr>
            <p:nvPr/>
          </p:nvSpPr>
          <p:spPr bwMode="auto">
            <a:xfrm>
              <a:off x="1152525" y="1628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Line 536"/>
            <p:cNvSpPr>
              <a:spLocks noChangeShapeType="1"/>
            </p:cNvSpPr>
            <p:nvPr/>
          </p:nvSpPr>
          <p:spPr bwMode="auto">
            <a:xfrm>
              <a:off x="1152525" y="15954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Line 537"/>
            <p:cNvSpPr>
              <a:spLocks noChangeShapeType="1"/>
            </p:cNvSpPr>
            <p:nvPr/>
          </p:nvSpPr>
          <p:spPr bwMode="auto">
            <a:xfrm>
              <a:off x="1152525" y="1377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Line 538"/>
            <p:cNvSpPr>
              <a:spLocks noChangeShapeType="1"/>
            </p:cNvSpPr>
            <p:nvPr/>
          </p:nvSpPr>
          <p:spPr bwMode="auto">
            <a:xfrm>
              <a:off x="1152525" y="12652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Line 539"/>
            <p:cNvSpPr>
              <a:spLocks noChangeShapeType="1"/>
            </p:cNvSpPr>
            <p:nvPr/>
          </p:nvSpPr>
          <p:spPr bwMode="auto">
            <a:xfrm>
              <a:off x="1152525" y="1187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Line 540"/>
            <p:cNvSpPr>
              <a:spLocks noChangeShapeType="1"/>
            </p:cNvSpPr>
            <p:nvPr/>
          </p:nvSpPr>
          <p:spPr bwMode="auto">
            <a:xfrm>
              <a:off x="1152525" y="11287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Line 541"/>
            <p:cNvSpPr>
              <a:spLocks noChangeShapeType="1"/>
            </p:cNvSpPr>
            <p:nvPr/>
          </p:nvSpPr>
          <p:spPr bwMode="auto">
            <a:xfrm>
              <a:off x="1152525" y="10763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Line 542"/>
            <p:cNvSpPr>
              <a:spLocks noChangeShapeType="1"/>
            </p:cNvSpPr>
            <p:nvPr/>
          </p:nvSpPr>
          <p:spPr bwMode="auto">
            <a:xfrm>
              <a:off x="1152525" y="10350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Line 543"/>
            <p:cNvSpPr>
              <a:spLocks noChangeShapeType="1"/>
            </p:cNvSpPr>
            <p:nvPr/>
          </p:nvSpPr>
          <p:spPr bwMode="auto">
            <a:xfrm>
              <a:off x="1152525" y="996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Line 544"/>
            <p:cNvSpPr>
              <a:spLocks noChangeShapeType="1"/>
            </p:cNvSpPr>
            <p:nvPr/>
          </p:nvSpPr>
          <p:spPr bwMode="auto">
            <a:xfrm>
              <a:off x="1152525" y="9652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Line 545"/>
            <p:cNvSpPr>
              <a:spLocks noChangeShapeType="1"/>
            </p:cNvSpPr>
            <p:nvPr/>
          </p:nvSpPr>
          <p:spPr bwMode="auto">
            <a:xfrm>
              <a:off x="1152525" y="750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Line 546"/>
            <p:cNvSpPr>
              <a:spLocks noChangeShapeType="1"/>
            </p:cNvSpPr>
            <p:nvPr/>
          </p:nvSpPr>
          <p:spPr bwMode="auto">
            <a:xfrm>
              <a:off x="1152525" y="639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Line 547"/>
            <p:cNvSpPr>
              <a:spLocks noChangeShapeType="1"/>
            </p:cNvSpPr>
            <p:nvPr/>
          </p:nvSpPr>
          <p:spPr bwMode="auto">
            <a:xfrm>
              <a:off x="1152525" y="5603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Line 548"/>
            <p:cNvSpPr>
              <a:spLocks noChangeShapeType="1"/>
            </p:cNvSpPr>
            <p:nvPr/>
          </p:nvSpPr>
          <p:spPr bwMode="auto">
            <a:xfrm>
              <a:off x="1152525" y="498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Line 549"/>
            <p:cNvSpPr>
              <a:spLocks noChangeShapeType="1"/>
            </p:cNvSpPr>
            <p:nvPr/>
          </p:nvSpPr>
          <p:spPr bwMode="auto">
            <a:xfrm>
              <a:off x="1152525" y="4492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9" name="Line 550"/>
            <p:cNvSpPr>
              <a:spLocks noChangeShapeType="1"/>
            </p:cNvSpPr>
            <p:nvPr/>
          </p:nvSpPr>
          <p:spPr bwMode="auto">
            <a:xfrm>
              <a:off x="1152525" y="4095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Line 551"/>
            <p:cNvSpPr>
              <a:spLocks noChangeShapeType="1"/>
            </p:cNvSpPr>
            <p:nvPr/>
          </p:nvSpPr>
          <p:spPr bwMode="auto">
            <a:xfrm>
              <a:off x="1152525" y="3730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1" name="Line 552"/>
            <p:cNvSpPr>
              <a:spLocks noChangeShapeType="1"/>
            </p:cNvSpPr>
            <p:nvPr/>
          </p:nvSpPr>
          <p:spPr bwMode="auto">
            <a:xfrm>
              <a:off x="1152525" y="339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Line 553"/>
            <p:cNvSpPr>
              <a:spLocks noChangeShapeType="1"/>
            </p:cNvSpPr>
            <p:nvPr/>
          </p:nvSpPr>
          <p:spPr bwMode="auto">
            <a:xfrm>
              <a:off x="6207125" y="40751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3" name="Line 554"/>
            <p:cNvSpPr>
              <a:spLocks noChangeShapeType="1"/>
            </p:cNvSpPr>
            <p:nvPr/>
          </p:nvSpPr>
          <p:spPr bwMode="auto">
            <a:xfrm>
              <a:off x="6207125" y="344963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Line 555"/>
            <p:cNvSpPr>
              <a:spLocks noChangeShapeType="1"/>
            </p:cNvSpPr>
            <p:nvPr/>
          </p:nvSpPr>
          <p:spPr bwMode="auto">
            <a:xfrm>
              <a:off x="6207125" y="28209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5" name="Line 556"/>
            <p:cNvSpPr>
              <a:spLocks noChangeShapeType="1"/>
            </p:cNvSpPr>
            <p:nvPr/>
          </p:nvSpPr>
          <p:spPr bwMode="auto">
            <a:xfrm>
              <a:off x="6207125" y="2193925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6" name="Line 557"/>
            <p:cNvSpPr>
              <a:spLocks noChangeShapeType="1"/>
            </p:cNvSpPr>
            <p:nvPr/>
          </p:nvSpPr>
          <p:spPr bwMode="auto">
            <a:xfrm>
              <a:off x="6207125" y="15636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7" name="Line 558"/>
            <p:cNvSpPr>
              <a:spLocks noChangeShapeType="1"/>
            </p:cNvSpPr>
            <p:nvPr/>
          </p:nvSpPr>
          <p:spPr bwMode="auto">
            <a:xfrm>
              <a:off x="6207125" y="9382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8" name="Line 559"/>
            <p:cNvSpPr>
              <a:spLocks noChangeShapeType="1"/>
            </p:cNvSpPr>
            <p:nvPr/>
          </p:nvSpPr>
          <p:spPr bwMode="auto">
            <a:xfrm>
              <a:off x="6207125" y="311150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9" name="Line 560"/>
            <p:cNvSpPr>
              <a:spLocks noChangeShapeType="1"/>
            </p:cNvSpPr>
            <p:nvPr/>
          </p:nvSpPr>
          <p:spPr bwMode="auto">
            <a:xfrm>
              <a:off x="6230938" y="3889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0" name="Line 561"/>
            <p:cNvSpPr>
              <a:spLocks noChangeShapeType="1"/>
            </p:cNvSpPr>
            <p:nvPr/>
          </p:nvSpPr>
          <p:spPr bwMode="auto">
            <a:xfrm>
              <a:off x="6230938" y="37766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1" name="Line 562"/>
            <p:cNvSpPr>
              <a:spLocks noChangeShapeType="1"/>
            </p:cNvSpPr>
            <p:nvPr/>
          </p:nvSpPr>
          <p:spPr bwMode="auto">
            <a:xfrm>
              <a:off x="6230938" y="36988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2" name="Line 563"/>
            <p:cNvSpPr>
              <a:spLocks noChangeShapeType="1"/>
            </p:cNvSpPr>
            <p:nvPr/>
          </p:nvSpPr>
          <p:spPr bwMode="auto">
            <a:xfrm>
              <a:off x="6230938" y="3635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3" name="Line 564"/>
            <p:cNvSpPr>
              <a:spLocks noChangeShapeType="1"/>
            </p:cNvSpPr>
            <p:nvPr/>
          </p:nvSpPr>
          <p:spPr bwMode="auto">
            <a:xfrm>
              <a:off x="6230938" y="3586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4" name="Line 565"/>
            <p:cNvSpPr>
              <a:spLocks noChangeShapeType="1"/>
            </p:cNvSpPr>
            <p:nvPr/>
          </p:nvSpPr>
          <p:spPr bwMode="auto">
            <a:xfrm>
              <a:off x="6230938" y="3546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5" name="Line 566"/>
            <p:cNvSpPr>
              <a:spLocks noChangeShapeType="1"/>
            </p:cNvSpPr>
            <p:nvPr/>
          </p:nvSpPr>
          <p:spPr bwMode="auto">
            <a:xfrm>
              <a:off x="6230938" y="35099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6" name="Line 567"/>
            <p:cNvSpPr>
              <a:spLocks noChangeShapeType="1"/>
            </p:cNvSpPr>
            <p:nvPr/>
          </p:nvSpPr>
          <p:spPr bwMode="auto">
            <a:xfrm>
              <a:off x="6230938" y="34782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7" name="Line 568"/>
            <p:cNvSpPr>
              <a:spLocks noChangeShapeType="1"/>
            </p:cNvSpPr>
            <p:nvPr/>
          </p:nvSpPr>
          <p:spPr bwMode="auto">
            <a:xfrm>
              <a:off x="6230938" y="3260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8" name="Line 569"/>
            <p:cNvSpPr>
              <a:spLocks noChangeShapeType="1"/>
            </p:cNvSpPr>
            <p:nvPr/>
          </p:nvSpPr>
          <p:spPr bwMode="auto">
            <a:xfrm>
              <a:off x="6230938" y="31480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9" name="Line 570"/>
            <p:cNvSpPr>
              <a:spLocks noChangeShapeType="1"/>
            </p:cNvSpPr>
            <p:nvPr/>
          </p:nvSpPr>
          <p:spPr bwMode="auto">
            <a:xfrm>
              <a:off x="6230938" y="30702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0" name="Line 571"/>
            <p:cNvSpPr>
              <a:spLocks noChangeShapeType="1"/>
            </p:cNvSpPr>
            <p:nvPr/>
          </p:nvSpPr>
          <p:spPr bwMode="auto">
            <a:xfrm>
              <a:off x="6230938" y="30099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1" name="Line 572"/>
            <p:cNvSpPr>
              <a:spLocks noChangeShapeType="1"/>
            </p:cNvSpPr>
            <p:nvPr/>
          </p:nvSpPr>
          <p:spPr bwMode="auto">
            <a:xfrm>
              <a:off x="6230938" y="2959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2" name="Line 573"/>
            <p:cNvSpPr>
              <a:spLocks noChangeShapeType="1"/>
            </p:cNvSpPr>
            <p:nvPr/>
          </p:nvSpPr>
          <p:spPr bwMode="auto">
            <a:xfrm>
              <a:off x="6230938" y="29178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3" name="Line 574"/>
            <p:cNvSpPr>
              <a:spLocks noChangeShapeType="1"/>
            </p:cNvSpPr>
            <p:nvPr/>
          </p:nvSpPr>
          <p:spPr bwMode="auto">
            <a:xfrm>
              <a:off x="6230938" y="28813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4" name="Line 575"/>
            <p:cNvSpPr>
              <a:spLocks noChangeShapeType="1"/>
            </p:cNvSpPr>
            <p:nvPr/>
          </p:nvSpPr>
          <p:spPr bwMode="auto">
            <a:xfrm>
              <a:off x="6230938" y="28495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5" name="Line 576"/>
            <p:cNvSpPr>
              <a:spLocks noChangeShapeType="1"/>
            </p:cNvSpPr>
            <p:nvPr/>
          </p:nvSpPr>
          <p:spPr bwMode="auto">
            <a:xfrm>
              <a:off x="6230938" y="26320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6" name="Line 577"/>
            <p:cNvSpPr>
              <a:spLocks noChangeShapeType="1"/>
            </p:cNvSpPr>
            <p:nvPr/>
          </p:nvSpPr>
          <p:spPr bwMode="auto">
            <a:xfrm>
              <a:off x="6230938" y="2520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7" name="Line 578"/>
            <p:cNvSpPr>
              <a:spLocks noChangeShapeType="1"/>
            </p:cNvSpPr>
            <p:nvPr/>
          </p:nvSpPr>
          <p:spPr bwMode="auto">
            <a:xfrm>
              <a:off x="6230938" y="2443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8" name="Line 579"/>
            <p:cNvSpPr>
              <a:spLocks noChangeShapeType="1"/>
            </p:cNvSpPr>
            <p:nvPr/>
          </p:nvSpPr>
          <p:spPr bwMode="auto">
            <a:xfrm>
              <a:off x="6230938" y="23812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9" name="Line 580"/>
            <p:cNvSpPr>
              <a:spLocks noChangeShapeType="1"/>
            </p:cNvSpPr>
            <p:nvPr/>
          </p:nvSpPr>
          <p:spPr bwMode="auto">
            <a:xfrm>
              <a:off x="6230938" y="2330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0" name="Line 581"/>
            <p:cNvSpPr>
              <a:spLocks noChangeShapeType="1"/>
            </p:cNvSpPr>
            <p:nvPr/>
          </p:nvSpPr>
          <p:spPr bwMode="auto">
            <a:xfrm>
              <a:off x="6230938" y="2290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1" name="Line 582"/>
            <p:cNvSpPr>
              <a:spLocks noChangeShapeType="1"/>
            </p:cNvSpPr>
            <p:nvPr/>
          </p:nvSpPr>
          <p:spPr bwMode="auto">
            <a:xfrm>
              <a:off x="6230938" y="22558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2" name="Line 583"/>
            <p:cNvSpPr>
              <a:spLocks noChangeShapeType="1"/>
            </p:cNvSpPr>
            <p:nvPr/>
          </p:nvSpPr>
          <p:spPr bwMode="auto">
            <a:xfrm>
              <a:off x="6230938" y="22209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3" name="Line 584"/>
            <p:cNvSpPr>
              <a:spLocks noChangeShapeType="1"/>
            </p:cNvSpPr>
            <p:nvPr/>
          </p:nvSpPr>
          <p:spPr bwMode="auto">
            <a:xfrm>
              <a:off x="6230938" y="20034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4" name="Line 585"/>
            <p:cNvSpPr>
              <a:spLocks noChangeShapeType="1"/>
            </p:cNvSpPr>
            <p:nvPr/>
          </p:nvSpPr>
          <p:spPr bwMode="auto">
            <a:xfrm>
              <a:off x="6230938" y="1893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5" name="Line 586"/>
            <p:cNvSpPr>
              <a:spLocks noChangeShapeType="1"/>
            </p:cNvSpPr>
            <p:nvPr/>
          </p:nvSpPr>
          <p:spPr bwMode="auto">
            <a:xfrm>
              <a:off x="6230938" y="1816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6" name="Line 587"/>
            <p:cNvSpPr>
              <a:spLocks noChangeShapeType="1"/>
            </p:cNvSpPr>
            <p:nvPr/>
          </p:nvSpPr>
          <p:spPr bwMode="auto">
            <a:xfrm>
              <a:off x="6230938" y="1755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7" name="Line 588"/>
            <p:cNvSpPr>
              <a:spLocks noChangeShapeType="1"/>
            </p:cNvSpPr>
            <p:nvPr/>
          </p:nvSpPr>
          <p:spPr bwMode="auto">
            <a:xfrm>
              <a:off x="6230938" y="17049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8" name="Line 589"/>
            <p:cNvSpPr>
              <a:spLocks noChangeShapeType="1"/>
            </p:cNvSpPr>
            <p:nvPr/>
          </p:nvSpPr>
          <p:spPr bwMode="auto">
            <a:xfrm>
              <a:off x="6230938" y="16637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9" name="Line 590"/>
            <p:cNvSpPr>
              <a:spLocks noChangeShapeType="1"/>
            </p:cNvSpPr>
            <p:nvPr/>
          </p:nvSpPr>
          <p:spPr bwMode="auto">
            <a:xfrm>
              <a:off x="6230938" y="1628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0" name="Line 591"/>
            <p:cNvSpPr>
              <a:spLocks noChangeShapeType="1"/>
            </p:cNvSpPr>
            <p:nvPr/>
          </p:nvSpPr>
          <p:spPr bwMode="auto">
            <a:xfrm>
              <a:off x="6230938" y="15954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1" name="Line 592"/>
            <p:cNvSpPr>
              <a:spLocks noChangeShapeType="1"/>
            </p:cNvSpPr>
            <p:nvPr/>
          </p:nvSpPr>
          <p:spPr bwMode="auto">
            <a:xfrm>
              <a:off x="6230938" y="1377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2" name="Line 593"/>
            <p:cNvSpPr>
              <a:spLocks noChangeShapeType="1"/>
            </p:cNvSpPr>
            <p:nvPr/>
          </p:nvSpPr>
          <p:spPr bwMode="auto">
            <a:xfrm>
              <a:off x="6230938" y="12652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3" name="Line 594"/>
            <p:cNvSpPr>
              <a:spLocks noChangeShapeType="1"/>
            </p:cNvSpPr>
            <p:nvPr/>
          </p:nvSpPr>
          <p:spPr bwMode="auto">
            <a:xfrm>
              <a:off x="6230938" y="1187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4" name="Line 595"/>
            <p:cNvSpPr>
              <a:spLocks noChangeShapeType="1"/>
            </p:cNvSpPr>
            <p:nvPr/>
          </p:nvSpPr>
          <p:spPr bwMode="auto">
            <a:xfrm>
              <a:off x="6230938" y="11287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5" name="Line 596"/>
            <p:cNvSpPr>
              <a:spLocks noChangeShapeType="1"/>
            </p:cNvSpPr>
            <p:nvPr/>
          </p:nvSpPr>
          <p:spPr bwMode="auto">
            <a:xfrm>
              <a:off x="6230938" y="10763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6" name="Line 597"/>
            <p:cNvSpPr>
              <a:spLocks noChangeShapeType="1"/>
            </p:cNvSpPr>
            <p:nvPr/>
          </p:nvSpPr>
          <p:spPr bwMode="auto">
            <a:xfrm>
              <a:off x="6230938" y="10350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7" name="Line 598"/>
            <p:cNvSpPr>
              <a:spLocks noChangeShapeType="1"/>
            </p:cNvSpPr>
            <p:nvPr/>
          </p:nvSpPr>
          <p:spPr bwMode="auto">
            <a:xfrm>
              <a:off x="6230938" y="996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8" name="Line 599"/>
            <p:cNvSpPr>
              <a:spLocks noChangeShapeType="1"/>
            </p:cNvSpPr>
            <p:nvPr/>
          </p:nvSpPr>
          <p:spPr bwMode="auto">
            <a:xfrm>
              <a:off x="6230938" y="9652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9" name="Line 600"/>
            <p:cNvSpPr>
              <a:spLocks noChangeShapeType="1"/>
            </p:cNvSpPr>
            <p:nvPr/>
          </p:nvSpPr>
          <p:spPr bwMode="auto">
            <a:xfrm>
              <a:off x="6230938" y="750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0" name="Line 601"/>
            <p:cNvSpPr>
              <a:spLocks noChangeShapeType="1"/>
            </p:cNvSpPr>
            <p:nvPr/>
          </p:nvSpPr>
          <p:spPr bwMode="auto">
            <a:xfrm>
              <a:off x="6230938" y="639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1" name="Line 602"/>
            <p:cNvSpPr>
              <a:spLocks noChangeShapeType="1"/>
            </p:cNvSpPr>
            <p:nvPr/>
          </p:nvSpPr>
          <p:spPr bwMode="auto">
            <a:xfrm>
              <a:off x="6230938" y="5603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2" name="Line 603"/>
            <p:cNvSpPr>
              <a:spLocks noChangeShapeType="1"/>
            </p:cNvSpPr>
            <p:nvPr/>
          </p:nvSpPr>
          <p:spPr bwMode="auto">
            <a:xfrm>
              <a:off x="6230938" y="498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3" name="Line 604"/>
            <p:cNvSpPr>
              <a:spLocks noChangeShapeType="1"/>
            </p:cNvSpPr>
            <p:nvPr/>
          </p:nvSpPr>
          <p:spPr bwMode="auto">
            <a:xfrm>
              <a:off x="6230938" y="4492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4" name="Line 605"/>
            <p:cNvSpPr>
              <a:spLocks noChangeShapeType="1"/>
            </p:cNvSpPr>
            <p:nvPr/>
          </p:nvSpPr>
          <p:spPr bwMode="auto">
            <a:xfrm>
              <a:off x="6230938" y="4095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5" name="Line 606"/>
            <p:cNvSpPr>
              <a:spLocks noChangeShapeType="1"/>
            </p:cNvSpPr>
            <p:nvPr/>
          </p:nvSpPr>
          <p:spPr bwMode="auto">
            <a:xfrm>
              <a:off x="6230938" y="3730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6" name="Line 607"/>
            <p:cNvSpPr>
              <a:spLocks noChangeShapeType="1"/>
            </p:cNvSpPr>
            <p:nvPr/>
          </p:nvSpPr>
          <p:spPr bwMode="auto">
            <a:xfrm>
              <a:off x="6230938" y="339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" name="Line 609"/>
            <p:cNvSpPr>
              <a:spLocks noChangeShapeType="1"/>
            </p:cNvSpPr>
            <p:nvPr/>
          </p:nvSpPr>
          <p:spPr bwMode="auto">
            <a:xfrm>
              <a:off x="11636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" name="Line 610"/>
            <p:cNvSpPr>
              <a:spLocks noChangeShapeType="1"/>
            </p:cNvSpPr>
            <p:nvPr/>
          </p:nvSpPr>
          <p:spPr bwMode="auto">
            <a:xfrm>
              <a:off x="28654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" name="Line 611"/>
            <p:cNvSpPr>
              <a:spLocks noChangeShapeType="1"/>
            </p:cNvSpPr>
            <p:nvPr/>
          </p:nvSpPr>
          <p:spPr bwMode="auto">
            <a:xfrm>
              <a:off x="45656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Line 612"/>
            <p:cNvSpPr>
              <a:spLocks noChangeShapeType="1"/>
            </p:cNvSpPr>
            <p:nvPr/>
          </p:nvSpPr>
          <p:spPr bwMode="auto">
            <a:xfrm>
              <a:off x="62674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" name="Line 613"/>
            <p:cNvSpPr>
              <a:spLocks noChangeShapeType="1"/>
            </p:cNvSpPr>
            <p:nvPr/>
          </p:nvSpPr>
          <p:spPr bwMode="auto">
            <a:xfrm>
              <a:off x="16732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" name="Line 614"/>
            <p:cNvSpPr>
              <a:spLocks noChangeShapeType="1"/>
            </p:cNvSpPr>
            <p:nvPr/>
          </p:nvSpPr>
          <p:spPr bwMode="auto">
            <a:xfrm>
              <a:off x="19748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3" name="Line 615"/>
            <p:cNvSpPr>
              <a:spLocks noChangeShapeType="1"/>
            </p:cNvSpPr>
            <p:nvPr/>
          </p:nvSpPr>
          <p:spPr bwMode="auto">
            <a:xfrm>
              <a:off x="21875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4" name="Line 616"/>
            <p:cNvSpPr>
              <a:spLocks noChangeShapeType="1"/>
            </p:cNvSpPr>
            <p:nvPr/>
          </p:nvSpPr>
          <p:spPr bwMode="auto">
            <a:xfrm>
              <a:off x="23526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5" name="Line 617"/>
            <p:cNvSpPr>
              <a:spLocks noChangeShapeType="1"/>
            </p:cNvSpPr>
            <p:nvPr/>
          </p:nvSpPr>
          <p:spPr bwMode="auto">
            <a:xfrm>
              <a:off x="2487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6" name="Line 618"/>
            <p:cNvSpPr>
              <a:spLocks noChangeShapeType="1"/>
            </p:cNvSpPr>
            <p:nvPr/>
          </p:nvSpPr>
          <p:spPr bwMode="auto">
            <a:xfrm>
              <a:off x="26019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7" name="Line 619"/>
            <p:cNvSpPr>
              <a:spLocks noChangeShapeType="1"/>
            </p:cNvSpPr>
            <p:nvPr/>
          </p:nvSpPr>
          <p:spPr bwMode="auto">
            <a:xfrm>
              <a:off x="27003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620"/>
            <p:cNvSpPr>
              <a:spLocks noChangeShapeType="1"/>
            </p:cNvSpPr>
            <p:nvPr/>
          </p:nvSpPr>
          <p:spPr bwMode="auto">
            <a:xfrm>
              <a:off x="27860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621"/>
            <p:cNvSpPr>
              <a:spLocks noChangeShapeType="1"/>
            </p:cNvSpPr>
            <p:nvPr/>
          </p:nvSpPr>
          <p:spPr bwMode="auto">
            <a:xfrm>
              <a:off x="3376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0" name="Line 622"/>
            <p:cNvSpPr>
              <a:spLocks noChangeShapeType="1"/>
            </p:cNvSpPr>
            <p:nvPr/>
          </p:nvSpPr>
          <p:spPr bwMode="auto">
            <a:xfrm>
              <a:off x="36766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1" name="Line 623"/>
            <p:cNvSpPr>
              <a:spLocks noChangeShapeType="1"/>
            </p:cNvSpPr>
            <p:nvPr/>
          </p:nvSpPr>
          <p:spPr bwMode="auto">
            <a:xfrm>
              <a:off x="38862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2" name="Line 624"/>
            <p:cNvSpPr>
              <a:spLocks noChangeShapeType="1"/>
            </p:cNvSpPr>
            <p:nvPr/>
          </p:nvSpPr>
          <p:spPr bwMode="auto">
            <a:xfrm>
              <a:off x="405288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3" name="Line 625"/>
            <p:cNvSpPr>
              <a:spLocks noChangeShapeType="1"/>
            </p:cNvSpPr>
            <p:nvPr/>
          </p:nvSpPr>
          <p:spPr bwMode="auto">
            <a:xfrm>
              <a:off x="41862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4" name="Line 626"/>
            <p:cNvSpPr>
              <a:spLocks noChangeShapeType="1"/>
            </p:cNvSpPr>
            <p:nvPr/>
          </p:nvSpPr>
          <p:spPr bwMode="auto">
            <a:xfrm>
              <a:off x="42989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5" name="Line 627"/>
            <p:cNvSpPr>
              <a:spLocks noChangeShapeType="1"/>
            </p:cNvSpPr>
            <p:nvPr/>
          </p:nvSpPr>
          <p:spPr bwMode="auto">
            <a:xfrm>
              <a:off x="44005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6" name="Line 628"/>
            <p:cNvSpPr>
              <a:spLocks noChangeShapeType="1"/>
            </p:cNvSpPr>
            <p:nvPr/>
          </p:nvSpPr>
          <p:spPr bwMode="auto">
            <a:xfrm>
              <a:off x="4487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7" name="Line 629"/>
            <p:cNvSpPr>
              <a:spLocks noChangeShapeType="1"/>
            </p:cNvSpPr>
            <p:nvPr/>
          </p:nvSpPr>
          <p:spPr bwMode="auto">
            <a:xfrm>
              <a:off x="50784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8" name="Line 630"/>
            <p:cNvSpPr>
              <a:spLocks noChangeShapeType="1"/>
            </p:cNvSpPr>
            <p:nvPr/>
          </p:nvSpPr>
          <p:spPr bwMode="auto">
            <a:xfrm>
              <a:off x="5376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9" name="Line 631"/>
            <p:cNvSpPr>
              <a:spLocks noChangeShapeType="1"/>
            </p:cNvSpPr>
            <p:nvPr/>
          </p:nvSpPr>
          <p:spPr bwMode="auto">
            <a:xfrm>
              <a:off x="55911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0" name="Line 632"/>
            <p:cNvSpPr>
              <a:spLocks noChangeShapeType="1"/>
            </p:cNvSpPr>
            <p:nvPr/>
          </p:nvSpPr>
          <p:spPr bwMode="auto">
            <a:xfrm>
              <a:off x="57531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1" name="Line 633"/>
            <p:cNvSpPr>
              <a:spLocks noChangeShapeType="1"/>
            </p:cNvSpPr>
            <p:nvPr/>
          </p:nvSpPr>
          <p:spPr bwMode="auto">
            <a:xfrm>
              <a:off x="58896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2" name="Line 634"/>
            <p:cNvSpPr>
              <a:spLocks noChangeShapeType="1"/>
            </p:cNvSpPr>
            <p:nvPr/>
          </p:nvSpPr>
          <p:spPr bwMode="auto">
            <a:xfrm>
              <a:off x="60039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3" name="Line 635"/>
            <p:cNvSpPr>
              <a:spLocks noChangeShapeType="1"/>
            </p:cNvSpPr>
            <p:nvPr/>
          </p:nvSpPr>
          <p:spPr bwMode="auto">
            <a:xfrm>
              <a:off x="61007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4" name="Line 636"/>
            <p:cNvSpPr>
              <a:spLocks noChangeShapeType="1"/>
            </p:cNvSpPr>
            <p:nvPr/>
          </p:nvSpPr>
          <p:spPr bwMode="auto">
            <a:xfrm>
              <a:off x="61880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5" name="Line 637"/>
            <p:cNvSpPr>
              <a:spLocks noChangeShapeType="1"/>
            </p:cNvSpPr>
            <p:nvPr/>
          </p:nvSpPr>
          <p:spPr bwMode="auto">
            <a:xfrm>
              <a:off x="11636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6" name="Line 638"/>
            <p:cNvSpPr>
              <a:spLocks noChangeShapeType="1"/>
            </p:cNvSpPr>
            <p:nvPr/>
          </p:nvSpPr>
          <p:spPr bwMode="auto">
            <a:xfrm>
              <a:off x="28654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7" name="Line 639"/>
            <p:cNvSpPr>
              <a:spLocks noChangeShapeType="1"/>
            </p:cNvSpPr>
            <p:nvPr/>
          </p:nvSpPr>
          <p:spPr bwMode="auto">
            <a:xfrm>
              <a:off x="45656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8" name="Line 640"/>
            <p:cNvSpPr>
              <a:spLocks noChangeShapeType="1"/>
            </p:cNvSpPr>
            <p:nvPr/>
          </p:nvSpPr>
          <p:spPr bwMode="auto">
            <a:xfrm>
              <a:off x="62674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9" name="Line 641"/>
            <p:cNvSpPr>
              <a:spLocks noChangeShapeType="1"/>
            </p:cNvSpPr>
            <p:nvPr/>
          </p:nvSpPr>
          <p:spPr bwMode="auto">
            <a:xfrm>
              <a:off x="16732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0" name="Line 642"/>
            <p:cNvSpPr>
              <a:spLocks noChangeShapeType="1"/>
            </p:cNvSpPr>
            <p:nvPr/>
          </p:nvSpPr>
          <p:spPr bwMode="auto">
            <a:xfrm>
              <a:off x="19748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1" name="Line 643"/>
            <p:cNvSpPr>
              <a:spLocks noChangeShapeType="1"/>
            </p:cNvSpPr>
            <p:nvPr/>
          </p:nvSpPr>
          <p:spPr bwMode="auto">
            <a:xfrm>
              <a:off x="21875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2" name="Line 644"/>
            <p:cNvSpPr>
              <a:spLocks noChangeShapeType="1"/>
            </p:cNvSpPr>
            <p:nvPr/>
          </p:nvSpPr>
          <p:spPr bwMode="auto">
            <a:xfrm>
              <a:off x="23526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3" name="Line 645"/>
            <p:cNvSpPr>
              <a:spLocks noChangeShapeType="1"/>
            </p:cNvSpPr>
            <p:nvPr/>
          </p:nvSpPr>
          <p:spPr bwMode="auto">
            <a:xfrm>
              <a:off x="2487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4" name="Line 646"/>
            <p:cNvSpPr>
              <a:spLocks noChangeShapeType="1"/>
            </p:cNvSpPr>
            <p:nvPr/>
          </p:nvSpPr>
          <p:spPr bwMode="auto">
            <a:xfrm>
              <a:off x="26019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5" name="Line 647"/>
            <p:cNvSpPr>
              <a:spLocks noChangeShapeType="1"/>
            </p:cNvSpPr>
            <p:nvPr/>
          </p:nvSpPr>
          <p:spPr bwMode="auto">
            <a:xfrm>
              <a:off x="27003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6" name="Line 648"/>
            <p:cNvSpPr>
              <a:spLocks noChangeShapeType="1"/>
            </p:cNvSpPr>
            <p:nvPr/>
          </p:nvSpPr>
          <p:spPr bwMode="auto">
            <a:xfrm>
              <a:off x="27860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7" name="Line 649"/>
            <p:cNvSpPr>
              <a:spLocks noChangeShapeType="1"/>
            </p:cNvSpPr>
            <p:nvPr/>
          </p:nvSpPr>
          <p:spPr bwMode="auto">
            <a:xfrm>
              <a:off x="3376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8" name="Line 650"/>
            <p:cNvSpPr>
              <a:spLocks noChangeShapeType="1"/>
            </p:cNvSpPr>
            <p:nvPr/>
          </p:nvSpPr>
          <p:spPr bwMode="auto">
            <a:xfrm>
              <a:off x="36766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9" name="Line 651"/>
            <p:cNvSpPr>
              <a:spLocks noChangeShapeType="1"/>
            </p:cNvSpPr>
            <p:nvPr/>
          </p:nvSpPr>
          <p:spPr bwMode="auto">
            <a:xfrm>
              <a:off x="38862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0" name="Line 652"/>
            <p:cNvSpPr>
              <a:spLocks noChangeShapeType="1"/>
            </p:cNvSpPr>
            <p:nvPr/>
          </p:nvSpPr>
          <p:spPr bwMode="auto">
            <a:xfrm>
              <a:off x="405288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1" name="Line 653"/>
            <p:cNvSpPr>
              <a:spLocks noChangeShapeType="1"/>
            </p:cNvSpPr>
            <p:nvPr/>
          </p:nvSpPr>
          <p:spPr bwMode="auto">
            <a:xfrm>
              <a:off x="41862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2" name="Line 654"/>
            <p:cNvSpPr>
              <a:spLocks noChangeShapeType="1"/>
            </p:cNvSpPr>
            <p:nvPr/>
          </p:nvSpPr>
          <p:spPr bwMode="auto">
            <a:xfrm>
              <a:off x="42989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3" name="Line 655"/>
            <p:cNvSpPr>
              <a:spLocks noChangeShapeType="1"/>
            </p:cNvSpPr>
            <p:nvPr/>
          </p:nvSpPr>
          <p:spPr bwMode="auto">
            <a:xfrm>
              <a:off x="44005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4" name="Line 656"/>
            <p:cNvSpPr>
              <a:spLocks noChangeShapeType="1"/>
            </p:cNvSpPr>
            <p:nvPr/>
          </p:nvSpPr>
          <p:spPr bwMode="auto">
            <a:xfrm>
              <a:off x="4487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5" name="Line 657"/>
            <p:cNvSpPr>
              <a:spLocks noChangeShapeType="1"/>
            </p:cNvSpPr>
            <p:nvPr/>
          </p:nvSpPr>
          <p:spPr bwMode="auto">
            <a:xfrm>
              <a:off x="50784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6" name="Line 658"/>
            <p:cNvSpPr>
              <a:spLocks noChangeShapeType="1"/>
            </p:cNvSpPr>
            <p:nvPr/>
          </p:nvSpPr>
          <p:spPr bwMode="auto">
            <a:xfrm>
              <a:off x="5376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7" name="Line 659"/>
            <p:cNvSpPr>
              <a:spLocks noChangeShapeType="1"/>
            </p:cNvSpPr>
            <p:nvPr/>
          </p:nvSpPr>
          <p:spPr bwMode="auto">
            <a:xfrm>
              <a:off x="55911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8" name="Line 660"/>
            <p:cNvSpPr>
              <a:spLocks noChangeShapeType="1"/>
            </p:cNvSpPr>
            <p:nvPr/>
          </p:nvSpPr>
          <p:spPr bwMode="auto">
            <a:xfrm>
              <a:off x="57531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9" name="Line 661"/>
            <p:cNvSpPr>
              <a:spLocks noChangeShapeType="1"/>
            </p:cNvSpPr>
            <p:nvPr/>
          </p:nvSpPr>
          <p:spPr bwMode="auto">
            <a:xfrm>
              <a:off x="58896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0" name="Line 662"/>
            <p:cNvSpPr>
              <a:spLocks noChangeShapeType="1"/>
            </p:cNvSpPr>
            <p:nvPr/>
          </p:nvSpPr>
          <p:spPr bwMode="auto">
            <a:xfrm>
              <a:off x="60039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1" name="Line 663"/>
            <p:cNvSpPr>
              <a:spLocks noChangeShapeType="1"/>
            </p:cNvSpPr>
            <p:nvPr/>
          </p:nvSpPr>
          <p:spPr bwMode="auto">
            <a:xfrm>
              <a:off x="61007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2" name="Line 664"/>
            <p:cNvSpPr>
              <a:spLocks noChangeShapeType="1"/>
            </p:cNvSpPr>
            <p:nvPr/>
          </p:nvSpPr>
          <p:spPr bwMode="auto">
            <a:xfrm>
              <a:off x="61880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3" name="Line 665"/>
            <p:cNvSpPr>
              <a:spLocks noChangeShapeType="1"/>
            </p:cNvSpPr>
            <p:nvPr/>
          </p:nvSpPr>
          <p:spPr bwMode="auto">
            <a:xfrm>
              <a:off x="1163638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4" name="Line 666"/>
            <p:cNvSpPr>
              <a:spLocks noChangeShapeType="1"/>
            </p:cNvSpPr>
            <p:nvPr/>
          </p:nvSpPr>
          <p:spPr bwMode="auto">
            <a:xfrm>
              <a:off x="6267450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5" name="Line 667"/>
            <p:cNvSpPr>
              <a:spLocks noChangeShapeType="1"/>
            </p:cNvSpPr>
            <p:nvPr/>
          </p:nvSpPr>
          <p:spPr bwMode="auto">
            <a:xfrm>
              <a:off x="1152525" y="4075113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6" name="Line 668"/>
            <p:cNvSpPr>
              <a:spLocks noChangeShapeType="1"/>
            </p:cNvSpPr>
            <p:nvPr/>
          </p:nvSpPr>
          <p:spPr bwMode="auto">
            <a:xfrm>
              <a:off x="1152525" y="311151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7" name="Freeform 669"/>
            <p:cNvSpPr>
              <a:spLocks/>
            </p:cNvSpPr>
            <p:nvPr/>
          </p:nvSpPr>
          <p:spPr bwMode="auto">
            <a:xfrm>
              <a:off x="1277938" y="2519363"/>
              <a:ext cx="101600" cy="101600"/>
            </a:xfrm>
            <a:custGeom>
              <a:avLst/>
              <a:gdLst>
                <a:gd name="T0" fmla="*/ 31 w 64"/>
                <a:gd name="T1" fmla="*/ 0 h 64"/>
                <a:gd name="T2" fmla="*/ 64 w 64"/>
                <a:gd name="T3" fmla="*/ 32 h 64"/>
                <a:gd name="T4" fmla="*/ 31 w 64"/>
                <a:gd name="T5" fmla="*/ 64 h 64"/>
                <a:gd name="T6" fmla="*/ 0 w 64"/>
                <a:gd name="T7" fmla="*/ 32 h 64"/>
                <a:gd name="T8" fmla="*/ 31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1" y="0"/>
                  </a:moveTo>
                  <a:lnTo>
                    <a:pt x="64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8" name="Freeform 670"/>
            <p:cNvSpPr>
              <a:spLocks/>
            </p:cNvSpPr>
            <p:nvPr/>
          </p:nvSpPr>
          <p:spPr bwMode="auto">
            <a:xfrm>
              <a:off x="1277938" y="2519363"/>
              <a:ext cx="52388" cy="52388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9" name="Freeform 671"/>
            <p:cNvSpPr>
              <a:spLocks/>
            </p:cNvSpPr>
            <p:nvPr/>
          </p:nvSpPr>
          <p:spPr bwMode="auto">
            <a:xfrm>
              <a:off x="1327150" y="2519363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0" name="Freeform 672"/>
            <p:cNvSpPr>
              <a:spLocks/>
            </p:cNvSpPr>
            <p:nvPr/>
          </p:nvSpPr>
          <p:spPr bwMode="auto">
            <a:xfrm>
              <a:off x="1327150" y="2570163"/>
              <a:ext cx="53975" cy="52388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1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1" name="Freeform 673"/>
            <p:cNvSpPr>
              <a:spLocks/>
            </p:cNvSpPr>
            <p:nvPr/>
          </p:nvSpPr>
          <p:spPr bwMode="auto">
            <a:xfrm>
              <a:off x="1277938" y="2570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2" name="Freeform 674"/>
            <p:cNvSpPr>
              <a:spLocks/>
            </p:cNvSpPr>
            <p:nvPr/>
          </p:nvSpPr>
          <p:spPr bwMode="auto">
            <a:xfrm>
              <a:off x="1695450" y="2625726"/>
              <a:ext cx="100013" cy="101600"/>
            </a:xfrm>
            <a:custGeom>
              <a:avLst/>
              <a:gdLst>
                <a:gd name="T0" fmla="*/ 31 w 63"/>
                <a:gd name="T1" fmla="*/ 0 h 64"/>
                <a:gd name="T2" fmla="*/ 63 w 63"/>
                <a:gd name="T3" fmla="*/ 32 h 64"/>
                <a:gd name="T4" fmla="*/ 31 w 63"/>
                <a:gd name="T5" fmla="*/ 64 h 64"/>
                <a:gd name="T6" fmla="*/ 0 w 63"/>
                <a:gd name="T7" fmla="*/ 32 h 64"/>
                <a:gd name="T8" fmla="*/ 31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3" name="Freeform 675"/>
            <p:cNvSpPr>
              <a:spLocks/>
            </p:cNvSpPr>
            <p:nvPr/>
          </p:nvSpPr>
          <p:spPr bwMode="auto">
            <a:xfrm>
              <a:off x="1695450" y="2625726"/>
              <a:ext cx="52388" cy="53975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4" name="Freeform 676"/>
            <p:cNvSpPr>
              <a:spLocks/>
            </p:cNvSpPr>
            <p:nvPr/>
          </p:nvSpPr>
          <p:spPr bwMode="auto">
            <a:xfrm>
              <a:off x="1744663" y="262572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2 w 34"/>
                <a:gd name="T3" fmla="*/ 0 h 34"/>
                <a:gd name="T4" fmla="*/ 34 w 34"/>
                <a:gd name="T5" fmla="*/ 32 h 34"/>
                <a:gd name="T6" fmla="*/ 34 w 34"/>
                <a:gd name="T7" fmla="*/ 34 h 34"/>
                <a:gd name="T8" fmla="*/ 32 w 34"/>
                <a:gd name="T9" fmla="*/ 34 h 34"/>
                <a:gd name="T10" fmla="*/ 0 w 34"/>
                <a:gd name="T11" fmla="*/ 2 h 34"/>
                <a:gd name="T12" fmla="*/ 0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5" name="Freeform 677"/>
            <p:cNvSpPr>
              <a:spLocks/>
            </p:cNvSpPr>
            <p:nvPr/>
          </p:nvSpPr>
          <p:spPr bwMode="auto">
            <a:xfrm>
              <a:off x="1744663" y="2676526"/>
              <a:ext cx="53975" cy="55563"/>
            </a:xfrm>
            <a:custGeom>
              <a:avLst/>
              <a:gdLst>
                <a:gd name="T0" fmla="*/ 32 w 34"/>
                <a:gd name="T1" fmla="*/ 0 h 35"/>
                <a:gd name="T2" fmla="*/ 34 w 34"/>
                <a:gd name="T3" fmla="*/ 0 h 35"/>
                <a:gd name="T4" fmla="*/ 34 w 34"/>
                <a:gd name="T5" fmla="*/ 2 h 35"/>
                <a:gd name="T6" fmla="*/ 2 w 34"/>
                <a:gd name="T7" fmla="*/ 35 h 35"/>
                <a:gd name="T8" fmla="*/ 0 w 34"/>
                <a:gd name="T9" fmla="*/ 35 h 35"/>
                <a:gd name="T10" fmla="*/ 0 w 34"/>
                <a:gd name="T11" fmla="*/ 32 h 35"/>
                <a:gd name="T12" fmla="*/ 32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6" name="Freeform 678"/>
            <p:cNvSpPr>
              <a:spLocks/>
            </p:cNvSpPr>
            <p:nvPr/>
          </p:nvSpPr>
          <p:spPr bwMode="auto">
            <a:xfrm>
              <a:off x="1695450" y="2676526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2 h 35"/>
                <a:gd name="T6" fmla="*/ 33 w 33"/>
                <a:gd name="T7" fmla="*/ 35 h 35"/>
                <a:gd name="T8" fmla="*/ 31 w 33"/>
                <a:gd name="T9" fmla="*/ 35 h 35"/>
                <a:gd name="T10" fmla="*/ 0 w 33"/>
                <a:gd name="T11" fmla="*/ 2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7" name="Freeform 679"/>
            <p:cNvSpPr>
              <a:spLocks/>
            </p:cNvSpPr>
            <p:nvPr/>
          </p:nvSpPr>
          <p:spPr bwMode="auto">
            <a:xfrm>
              <a:off x="2036763" y="2670176"/>
              <a:ext cx="103188" cy="101600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32 h 64"/>
                <a:gd name="T4" fmla="*/ 33 w 65"/>
                <a:gd name="T5" fmla="*/ 64 h 64"/>
                <a:gd name="T6" fmla="*/ 0 w 65"/>
                <a:gd name="T7" fmla="*/ 32 h 64"/>
                <a:gd name="T8" fmla="*/ 33 w 6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8" name="Freeform 680"/>
            <p:cNvSpPr>
              <a:spLocks/>
            </p:cNvSpPr>
            <p:nvPr/>
          </p:nvSpPr>
          <p:spPr bwMode="auto">
            <a:xfrm>
              <a:off x="2036763" y="2670176"/>
              <a:ext cx="53975" cy="52388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2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9" name="Freeform 681"/>
            <p:cNvSpPr>
              <a:spLocks/>
            </p:cNvSpPr>
            <p:nvPr/>
          </p:nvSpPr>
          <p:spPr bwMode="auto">
            <a:xfrm>
              <a:off x="2089150" y="2670176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2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2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0" name="Freeform 682"/>
            <p:cNvSpPr>
              <a:spLocks/>
            </p:cNvSpPr>
            <p:nvPr/>
          </p:nvSpPr>
          <p:spPr bwMode="auto">
            <a:xfrm>
              <a:off x="2089150" y="2720976"/>
              <a:ext cx="50800" cy="52388"/>
            </a:xfrm>
            <a:custGeom>
              <a:avLst/>
              <a:gdLst>
                <a:gd name="T0" fmla="*/ 32 w 32"/>
                <a:gd name="T1" fmla="*/ 0 h 33"/>
                <a:gd name="T2" fmla="*/ 32 w 32"/>
                <a:gd name="T3" fmla="*/ 0 h 33"/>
                <a:gd name="T4" fmla="*/ 32 w 32"/>
                <a:gd name="T5" fmla="*/ 1 h 33"/>
                <a:gd name="T6" fmla="*/ 1 w 32"/>
                <a:gd name="T7" fmla="*/ 33 h 33"/>
                <a:gd name="T8" fmla="*/ 0 w 32"/>
                <a:gd name="T9" fmla="*/ 33 h 33"/>
                <a:gd name="T10" fmla="*/ 0 w 32"/>
                <a:gd name="T11" fmla="*/ 32 h 33"/>
                <a:gd name="T12" fmla="*/ 32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1" name="Freeform 683"/>
            <p:cNvSpPr>
              <a:spLocks/>
            </p:cNvSpPr>
            <p:nvPr/>
          </p:nvSpPr>
          <p:spPr bwMode="auto">
            <a:xfrm>
              <a:off x="2036763" y="272097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2" name="Freeform 684"/>
            <p:cNvSpPr>
              <a:spLocks/>
            </p:cNvSpPr>
            <p:nvPr/>
          </p:nvSpPr>
          <p:spPr bwMode="auto">
            <a:xfrm>
              <a:off x="2287588" y="2251076"/>
              <a:ext cx="100013" cy="103188"/>
            </a:xfrm>
            <a:custGeom>
              <a:avLst/>
              <a:gdLst>
                <a:gd name="T0" fmla="*/ 32 w 63"/>
                <a:gd name="T1" fmla="*/ 0 h 65"/>
                <a:gd name="T2" fmla="*/ 63 w 63"/>
                <a:gd name="T3" fmla="*/ 32 h 65"/>
                <a:gd name="T4" fmla="*/ 32 w 63"/>
                <a:gd name="T5" fmla="*/ 65 h 65"/>
                <a:gd name="T6" fmla="*/ 0 w 63"/>
                <a:gd name="T7" fmla="*/ 32 h 65"/>
                <a:gd name="T8" fmla="*/ 32 w 6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5">
                  <a:moveTo>
                    <a:pt x="32" y="0"/>
                  </a:moveTo>
                  <a:lnTo>
                    <a:pt x="63" y="32"/>
                  </a:lnTo>
                  <a:lnTo>
                    <a:pt x="32" y="6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3" name="Freeform 685"/>
            <p:cNvSpPr>
              <a:spLocks/>
            </p:cNvSpPr>
            <p:nvPr/>
          </p:nvSpPr>
          <p:spPr bwMode="auto">
            <a:xfrm>
              <a:off x="2287588" y="2251076"/>
              <a:ext cx="52388" cy="53975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3 h 34"/>
                <a:gd name="T6" fmla="*/ 0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4" name="Freeform 686"/>
            <p:cNvSpPr>
              <a:spLocks/>
            </p:cNvSpPr>
            <p:nvPr/>
          </p:nvSpPr>
          <p:spPr bwMode="auto">
            <a:xfrm>
              <a:off x="2338388" y="22510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3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5" name="Freeform 687"/>
            <p:cNvSpPr>
              <a:spLocks/>
            </p:cNvSpPr>
            <p:nvPr/>
          </p:nvSpPr>
          <p:spPr bwMode="auto">
            <a:xfrm>
              <a:off x="2338388" y="2301876"/>
              <a:ext cx="52388" cy="53975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6" name="Freeform 688"/>
            <p:cNvSpPr>
              <a:spLocks/>
            </p:cNvSpPr>
            <p:nvPr/>
          </p:nvSpPr>
          <p:spPr bwMode="auto">
            <a:xfrm>
              <a:off x="2287588" y="23018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0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7" name="Freeform 689"/>
            <p:cNvSpPr>
              <a:spLocks/>
            </p:cNvSpPr>
            <p:nvPr/>
          </p:nvSpPr>
          <p:spPr bwMode="auto">
            <a:xfrm>
              <a:off x="2947988" y="1341438"/>
              <a:ext cx="101600" cy="103188"/>
            </a:xfrm>
            <a:custGeom>
              <a:avLst/>
              <a:gdLst>
                <a:gd name="T0" fmla="*/ 31 w 64"/>
                <a:gd name="T1" fmla="*/ 0 h 65"/>
                <a:gd name="T2" fmla="*/ 64 w 64"/>
                <a:gd name="T3" fmla="*/ 33 h 65"/>
                <a:gd name="T4" fmla="*/ 31 w 64"/>
                <a:gd name="T5" fmla="*/ 65 h 65"/>
                <a:gd name="T6" fmla="*/ 0 w 64"/>
                <a:gd name="T7" fmla="*/ 33 h 65"/>
                <a:gd name="T8" fmla="*/ 31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1" y="0"/>
                  </a:moveTo>
                  <a:lnTo>
                    <a:pt x="64" y="33"/>
                  </a:lnTo>
                  <a:lnTo>
                    <a:pt x="31" y="6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8" name="Freeform 690"/>
            <p:cNvSpPr>
              <a:spLocks/>
            </p:cNvSpPr>
            <p:nvPr/>
          </p:nvSpPr>
          <p:spPr bwMode="auto">
            <a:xfrm>
              <a:off x="2947988" y="1341438"/>
              <a:ext cx="52388" cy="55563"/>
            </a:xfrm>
            <a:custGeom>
              <a:avLst/>
              <a:gdLst>
                <a:gd name="T0" fmla="*/ 31 w 33"/>
                <a:gd name="T1" fmla="*/ 0 h 35"/>
                <a:gd name="T2" fmla="*/ 33 w 33"/>
                <a:gd name="T3" fmla="*/ 0 h 35"/>
                <a:gd name="T4" fmla="*/ 33 w 33"/>
                <a:gd name="T5" fmla="*/ 3 h 35"/>
                <a:gd name="T6" fmla="*/ 1 w 33"/>
                <a:gd name="T7" fmla="*/ 35 h 35"/>
                <a:gd name="T8" fmla="*/ 0 w 33"/>
                <a:gd name="T9" fmla="*/ 35 h 35"/>
                <a:gd name="T10" fmla="*/ 0 w 33"/>
                <a:gd name="T11" fmla="*/ 33 h 35"/>
                <a:gd name="T12" fmla="*/ 31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31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9" name="Freeform 691"/>
            <p:cNvSpPr>
              <a:spLocks/>
            </p:cNvSpPr>
            <p:nvPr/>
          </p:nvSpPr>
          <p:spPr bwMode="auto">
            <a:xfrm>
              <a:off x="2997200" y="1341438"/>
              <a:ext cx="53975" cy="55563"/>
            </a:xfrm>
            <a:custGeom>
              <a:avLst/>
              <a:gdLst>
                <a:gd name="T0" fmla="*/ 0 w 34"/>
                <a:gd name="T1" fmla="*/ 0 h 35"/>
                <a:gd name="T2" fmla="*/ 2 w 34"/>
                <a:gd name="T3" fmla="*/ 0 h 35"/>
                <a:gd name="T4" fmla="*/ 34 w 34"/>
                <a:gd name="T5" fmla="*/ 33 h 35"/>
                <a:gd name="T6" fmla="*/ 34 w 34"/>
                <a:gd name="T7" fmla="*/ 35 h 35"/>
                <a:gd name="T8" fmla="*/ 33 w 34"/>
                <a:gd name="T9" fmla="*/ 35 h 35"/>
                <a:gd name="T10" fmla="*/ 0 w 34"/>
                <a:gd name="T11" fmla="*/ 3 h 35"/>
                <a:gd name="T12" fmla="*/ 0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2" y="0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0" name="Freeform 692"/>
            <p:cNvSpPr>
              <a:spLocks/>
            </p:cNvSpPr>
            <p:nvPr/>
          </p:nvSpPr>
          <p:spPr bwMode="auto">
            <a:xfrm>
              <a:off x="2997200" y="1393826"/>
              <a:ext cx="53975" cy="53975"/>
            </a:xfrm>
            <a:custGeom>
              <a:avLst/>
              <a:gdLst>
                <a:gd name="T0" fmla="*/ 33 w 34"/>
                <a:gd name="T1" fmla="*/ 0 h 34"/>
                <a:gd name="T2" fmla="*/ 34 w 34"/>
                <a:gd name="T3" fmla="*/ 0 h 34"/>
                <a:gd name="T4" fmla="*/ 34 w 34"/>
                <a:gd name="T5" fmla="*/ 2 h 34"/>
                <a:gd name="T6" fmla="*/ 2 w 34"/>
                <a:gd name="T7" fmla="*/ 34 h 34"/>
                <a:gd name="T8" fmla="*/ 0 w 34"/>
                <a:gd name="T9" fmla="*/ 34 h 34"/>
                <a:gd name="T10" fmla="*/ 0 w 34"/>
                <a:gd name="T11" fmla="*/ 32 h 34"/>
                <a:gd name="T12" fmla="*/ 33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1" name="Freeform 693"/>
            <p:cNvSpPr>
              <a:spLocks/>
            </p:cNvSpPr>
            <p:nvPr/>
          </p:nvSpPr>
          <p:spPr bwMode="auto">
            <a:xfrm>
              <a:off x="2947988" y="139382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2" name="Freeform 694"/>
            <p:cNvSpPr>
              <a:spLocks/>
            </p:cNvSpPr>
            <p:nvPr/>
          </p:nvSpPr>
          <p:spPr bwMode="auto">
            <a:xfrm>
              <a:off x="3490913" y="1122363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2 h 64"/>
                <a:gd name="T4" fmla="*/ 32 w 64"/>
                <a:gd name="T5" fmla="*/ 64 h 64"/>
                <a:gd name="T6" fmla="*/ 0 w 64"/>
                <a:gd name="T7" fmla="*/ 32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3" name="Freeform 695"/>
            <p:cNvSpPr>
              <a:spLocks/>
            </p:cNvSpPr>
            <p:nvPr/>
          </p:nvSpPr>
          <p:spPr bwMode="auto">
            <a:xfrm>
              <a:off x="3490913" y="1122363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0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4" name="Freeform 696"/>
            <p:cNvSpPr>
              <a:spLocks/>
            </p:cNvSpPr>
            <p:nvPr/>
          </p:nvSpPr>
          <p:spPr bwMode="auto">
            <a:xfrm>
              <a:off x="3541713" y="11223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5" name="Freeform 697"/>
            <p:cNvSpPr>
              <a:spLocks/>
            </p:cNvSpPr>
            <p:nvPr/>
          </p:nvSpPr>
          <p:spPr bwMode="auto">
            <a:xfrm>
              <a:off x="3541713" y="1173163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6" name="Freeform 698"/>
            <p:cNvSpPr>
              <a:spLocks/>
            </p:cNvSpPr>
            <p:nvPr/>
          </p:nvSpPr>
          <p:spPr bwMode="auto">
            <a:xfrm>
              <a:off x="3490913" y="1173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0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0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7" name="Freeform 699"/>
            <p:cNvSpPr>
              <a:spLocks/>
            </p:cNvSpPr>
            <p:nvPr/>
          </p:nvSpPr>
          <p:spPr bwMode="auto">
            <a:xfrm>
              <a:off x="4762500" y="1474788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0 h 64"/>
                <a:gd name="T4" fmla="*/ 32 w 64"/>
                <a:gd name="T5" fmla="*/ 64 h 64"/>
                <a:gd name="T6" fmla="*/ 0 w 64"/>
                <a:gd name="T7" fmla="*/ 30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0"/>
                  </a:lnTo>
                  <a:lnTo>
                    <a:pt x="32" y="64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8" name="Freeform 700"/>
            <p:cNvSpPr>
              <a:spLocks/>
            </p:cNvSpPr>
            <p:nvPr/>
          </p:nvSpPr>
          <p:spPr bwMode="auto">
            <a:xfrm>
              <a:off x="4762500" y="1474788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0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9" name="Freeform 701"/>
            <p:cNvSpPr>
              <a:spLocks/>
            </p:cNvSpPr>
            <p:nvPr/>
          </p:nvSpPr>
          <p:spPr bwMode="auto">
            <a:xfrm>
              <a:off x="4813300" y="1474788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0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0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0" name="Freeform 702"/>
            <p:cNvSpPr>
              <a:spLocks/>
            </p:cNvSpPr>
            <p:nvPr/>
          </p:nvSpPr>
          <p:spPr bwMode="auto">
            <a:xfrm>
              <a:off x="4813300" y="1522413"/>
              <a:ext cx="50800" cy="55563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0 h 35"/>
                <a:gd name="T4" fmla="*/ 32 w 32"/>
                <a:gd name="T5" fmla="*/ 3 h 35"/>
                <a:gd name="T6" fmla="*/ 1 w 32"/>
                <a:gd name="T7" fmla="*/ 35 h 35"/>
                <a:gd name="T8" fmla="*/ 0 w 32"/>
                <a:gd name="T9" fmla="*/ 35 h 35"/>
                <a:gd name="T10" fmla="*/ 0 w 32"/>
                <a:gd name="T11" fmla="*/ 34 h 35"/>
                <a:gd name="T12" fmla="*/ 32 w 3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1" name="Freeform 703"/>
            <p:cNvSpPr>
              <a:spLocks/>
            </p:cNvSpPr>
            <p:nvPr/>
          </p:nvSpPr>
          <p:spPr bwMode="auto">
            <a:xfrm>
              <a:off x="4762500" y="1522413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4 h 35"/>
                <a:gd name="T6" fmla="*/ 33 w 33"/>
                <a:gd name="T7" fmla="*/ 35 h 35"/>
                <a:gd name="T8" fmla="*/ 32 w 33"/>
                <a:gd name="T9" fmla="*/ 35 h 35"/>
                <a:gd name="T10" fmla="*/ 0 w 33"/>
                <a:gd name="T11" fmla="*/ 3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2" name="Freeform 704"/>
            <p:cNvSpPr>
              <a:spLocks/>
            </p:cNvSpPr>
            <p:nvPr/>
          </p:nvSpPr>
          <p:spPr bwMode="auto">
            <a:xfrm>
              <a:off x="5160963" y="1481138"/>
              <a:ext cx="101600" cy="103188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33 h 65"/>
                <a:gd name="T4" fmla="*/ 32 w 64"/>
                <a:gd name="T5" fmla="*/ 65 h 65"/>
                <a:gd name="T6" fmla="*/ 0 w 64"/>
                <a:gd name="T7" fmla="*/ 33 h 65"/>
                <a:gd name="T8" fmla="*/ 32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3" name="Freeform 705"/>
            <p:cNvSpPr>
              <a:spLocks/>
            </p:cNvSpPr>
            <p:nvPr/>
          </p:nvSpPr>
          <p:spPr bwMode="auto">
            <a:xfrm>
              <a:off x="5160963" y="1481138"/>
              <a:ext cx="52388" cy="53975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4" name="Freeform 706"/>
            <p:cNvSpPr>
              <a:spLocks/>
            </p:cNvSpPr>
            <p:nvPr/>
          </p:nvSpPr>
          <p:spPr bwMode="auto">
            <a:xfrm>
              <a:off x="5211763" y="1481138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5" name="Freeform 707"/>
            <p:cNvSpPr>
              <a:spLocks/>
            </p:cNvSpPr>
            <p:nvPr/>
          </p:nvSpPr>
          <p:spPr bwMode="auto">
            <a:xfrm>
              <a:off x="5211763" y="1533526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6" name="Freeform 708"/>
            <p:cNvSpPr>
              <a:spLocks/>
            </p:cNvSpPr>
            <p:nvPr/>
          </p:nvSpPr>
          <p:spPr bwMode="auto">
            <a:xfrm>
              <a:off x="5160963" y="1533526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7" name="Freeform 709"/>
            <p:cNvSpPr>
              <a:spLocks/>
            </p:cNvSpPr>
            <p:nvPr/>
          </p:nvSpPr>
          <p:spPr bwMode="auto">
            <a:xfrm>
              <a:off x="4514850" y="1568451"/>
              <a:ext cx="100013" cy="101600"/>
            </a:xfrm>
            <a:custGeom>
              <a:avLst/>
              <a:gdLst>
                <a:gd name="T0" fmla="*/ 32 w 63"/>
                <a:gd name="T1" fmla="*/ 0 h 64"/>
                <a:gd name="T2" fmla="*/ 63 w 63"/>
                <a:gd name="T3" fmla="*/ 33 h 64"/>
                <a:gd name="T4" fmla="*/ 32 w 63"/>
                <a:gd name="T5" fmla="*/ 64 h 64"/>
                <a:gd name="T6" fmla="*/ 0 w 63"/>
                <a:gd name="T7" fmla="*/ 33 h 64"/>
                <a:gd name="T8" fmla="*/ 32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3"/>
                  </a:lnTo>
                  <a:lnTo>
                    <a:pt x="32" y="6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8" name="Freeform 710"/>
            <p:cNvSpPr>
              <a:spLocks/>
            </p:cNvSpPr>
            <p:nvPr/>
          </p:nvSpPr>
          <p:spPr bwMode="auto">
            <a:xfrm>
              <a:off x="4514850" y="1568451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2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3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9" name="Freeform 711"/>
            <p:cNvSpPr>
              <a:spLocks/>
            </p:cNvSpPr>
            <p:nvPr/>
          </p:nvSpPr>
          <p:spPr bwMode="auto">
            <a:xfrm>
              <a:off x="4565650" y="1568451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3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2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" name="Freeform 712"/>
            <p:cNvSpPr>
              <a:spLocks/>
            </p:cNvSpPr>
            <p:nvPr/>
          </p:nvSpPr>
          <p:spPr bwMode="auto">
            <a:xfrm>
              <a:off x="4565650" y="1620838"/>
              <a:ext cx="52388" cy="52388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" name="Freeform 713"/>
            <p:cNvSpPr>
              <a:spLocks/>
            </p:cNvSpPr>
            <p:nvPr/>
          </p:nvSpPr>
          <p:spPr bwMode="auto">
            <a:xfrm>
              <a:off x="4514850" y="1620838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1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0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" name="Freeform 714"/>
            <p:cNvSpPr>
              <a:spLocks/>
            </p:cNvSpPr>
            <p:nvPr/>
          </p:nvSpPr>
          <p:spPr bwMode="auto">
            <a:xfrm>
              <a:off x="4135438" y="1673226"/>
              <a:ext cx="101600" cy="100013"/>
            </a:xfrm>
            <a:custGeom>
              <a:avLst/>
              <a:gdLst>
                <a:gd name="T0" fmla="*/ 32 w 64"/>
                <a:gd name="T1" fmla="*/ 0 h 63"/>
                <a:gd name="T2" fmla="*/ 64 w 64"/>
                <a:gd name="T3" fmla="*/ 32 h 63"/>
                <a:gd name="T4" fmla="*/ 32 w 64"/>
                <a:gd name="T5" fmla="*/ 63 h 63"/>
                <a:gd name="T6" fmla="*/ 0 w 64"/>
                <a:gd name="T7" fmla="*/ 32 h 63"/>
                <a:gd name="T8" fmla="*/ 32 w 6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" name="Freeform 715"/>
            <p:cNvSpPr>
              <a:spLocks/>
            </p:cNvSpPr>
            <p:nvPr/>
          </p:nvSpPr>
          <p:spPr bwMode="auto">
            <a:xfrm>
              <a:off x="4135438" y="1673226"/>
              <a:ext cx="53975" cy="50800"/>
            </a:xfrm>
            <a:custGeom>
              <a:avLst/>
              <a:gdLst>
                <a:gd name="T0" fmla="*/ 32 w 34"/>
                <a:gd name="T1" fmla="*/ 0 h 32"/>
                <a:gd name="T2" fmla="*/ 34 w 34"/>
                <a:gd name="T3" fmla="*/ 0 h 32"/>
                <a:gd name="T4" fmla="*/ 34 w 34"/>
                <a:gd name="T5" fmla="*/ 1 h 32"/>
                <a:gd name="T6" fmla="*/ 2 w 34"/>
                <a:gd name="T7" fmla="*/ 32 h 32"/>
                <a:gd name="T8" fmla="*/ 0 w 34"/>
                <a:gd name="T9" fmla="*/ 32 h 32"/>
                <a:gd name="T10" fmla="*/ 0 w 34"/>
                <a:gd name="T11" fmla="*/ 32 h 32"/>
                <a:gd name="T12" fmla="*/ 32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32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" name="Freeform 716"/>
            <p:cNvSpPr>
              <a:spLocks/>
            </p:cNvSpPr>
            <p:nvPr/>
          </p:nvSpPr>
          <p:spPr bwMode="auto">
            <a:xfrm>
              <a:off x="4186238" y="1673226"/>
              <a:ext cx="52388" cy="50800"/>
            </a:xfrm>
            <a:custGeom>
              <a:avLst/>
              <a:gdLst>
                <a:gd name="T0" fmla="*/ 0 w 33"/>
                <a:gd name="T1" fmla="*/ 0 h 32"/>
                <a:gd name="T2" fmla="*/ 2 w 33"/>
                <a:gd name="T3" fmla="*/ 0 h 32"/>
                <a:gd name="T4" fmla="*/ 33 w 33"/>
                <a:gd name="T5" fmla="*/ 32 h 32"/>
                <a:gd name="T6" fmla="*/ 33 w 33"/>
                <a:gd name="T7" fmla="*/ 32 h 32"/>
                <a:gd name="T8" fmla="*/ 32 w 33"/>
                <a:gd name="T9" fmla="*/ 32 h 32"/>
                <a:gd name="T10" fmla="*/ 0 w 33"/>
                <a:gd name="T11" fmla="*/ 1 h 32"/>
                <a:gd name="T12" fmla="*/ 0 w 3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2" y="0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" name="Freeform 717"/>
            <p:cNvSpPr>
              <a:spLocks/>
            </p:cNvSpPr>
            <p:nvPr/>
          </p:nvSpPr>
          <p:spPr bwMode="auto">
            <a:xfrm>
              <a:off x="4186238" y="1724026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2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" name="Freeform 718"/>
            <p:cNvSpPr>
              <a:spLocks/>
            </p:cNvSpPr>
            <p:nvPr/>
          </p:nvSpPr>
          <p:spPr bwMode="auto">
            <a:xfrm>
              <a:off x="4135438" y="172402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1 h 33"/>
                <a:gd name="T6" fmla="*/ 34 w 34"/>
                <a:gd name="T7" fmla="*/ 33 h 33"/>
                <a:gd name="T8" fmla="*/ 32 w 34"/>
                <a:gd name="T9" fmla="*/ 33 h 33"/>
                <a:gd name="T10" fmla="*/ 0 w 34"/>
                <a:gd name="T11" fmla="*/ 0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" name="Freeform 719"/>
            <p:cNvSpPr>
              <a:spLocks/>
            </p:cNvSpPr>
            <p:nvPr/>
          </p:nvSpPr>
          <p:spPr bwMode="auto">
            <a:xfrm>
              <a:off x="4249738" y="2043113"/>
              <a:ext cx="101600" cy="80963"/>
            </a:xfrm>
            <a:custGeom>
              <a:avLst/>
              <a:gdLst>
                <a:gd name="T0" fmla="*/ 31 w 64"/>
                <a:gd name="T1" fmla="*/ 0 h 51"/>
                <a:gd name="T2" fmla="*/ 64 w 64"/>
                <a:gd name="T3" fmla="*/ 51 h 51"/>
                <a:gd name="T4" fmla="*/ 0 w 64"/>
                <a:gd name="T5" fmla="*/ 51 h 51"/>
                <a:gd name="T6" fmla="*/ 31 w 6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1">
                  <a:moveTo>
                    <a:pt x="31" y="0"/>
                  </a:moveTo>
                  <a:lnTo>
                    <a:pt x="64" y="51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" name="Freeform 720"/>
            <p:cNvSpPr>
              <a:spLocks/>
            </p:cNvSpPr>
            <p:nvPr/>
          </p:nvSpPr>
          <p:spPr bwMode="auto">
            <a:xfrm>
              <a:off x="4249738" y="2043113"/>
              <a:ext cx="52388" cy="82550"/>
            </a:xfrm>
            <a:custGeom>
              <a:avLst/>
              <a:gdLst>
                <a:gd name="T0" fmla="*/ 31 w 33"/>
                <a:gd name="T1" fmla="*/ 0 h 52"/>
                <a:gd name="T2" fmla="*/ 33 w 33"/>
                <a:gd name="T3" fmla="*/ 0 h 52"/>
                <a:gd name="T4" fmla="*/ 33 w 33"/>
                <a:gd name="T5" fmla="*/ 1 h 52"/>
                <a:gd name="T6" fmla="*/ 1 w 33"/>
                <a:gd name="T7" fmla="*/ 52 h 52"/>
                <a:gd name="T8" fmla="*/ 0 w 33"/>
                <a:gd name="T9" fmla="*/ 52 h 52"/>
                <a:gd name="T10" fmla="*/ 0 w 33"/>
                <a:gd name="T11" fmla="*/ 51 h 52"/>
                <a:gd name="T12" fmla="*/ 31 w 3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2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" name="Freeform 721"/>
            <p:cNvSpPr>
              <a:spLocks/>
            </p:cNvSpPr>
            <p:nvPr/>
          </p:nvSpPr>
          <p:spPr bwMode="auto">
            <a:xfrm>
              <a:off x="4298950" y="2043113"/>
              <a:ext cx="53975" cy="82550"/>
            </a:xfrm>
            <a:custGeom>
              <a:avLst/>
              <a:gdLst>
                <a:gd name="T0" fmla="*/ 0 w 34"/>
                <a:gd name="T1" fmla="*/ 0 h 52"/>
                <a:gd name="T2" fmla="*/ 2 w 34"/>
                <a:gd name="T3" fmla="*/ 0 h 52"/>
                <a:gd name="T4" fmla="*/ 34 w 34"/>
                <a:gd name="T5" fmla="*/ 51 h 52"/>
                <a:gd name="T6" fmla="*/ 34 w 34"/>
                <a:gd name="T7" fmla="*/ 52 h 52"/>
                <a:gd name="T8" fmla="*/ 33 w 34"/>
                <a:gd name="T9" fmla="*/ 52 h 52"/>
                <a:gd name="T10" fmla="*/ 0 w 34"/>
                <a:gd name="T11" fmla="*/ 1 h 52"/>
                <a:gd name="T12" fmla="*/ 0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lnTo>
                    <a:pt x="2" y="0"/>
                  </a:lnTo>
                  <a:lnTo>
                    <a:pt x="34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" name="Line 722"/>
            <p:cNvSpPr>
              <a:spLocks noChangeShapeType="1"/>
            </p:cNvSpPr>
            <p:nvPr/>
          </p:nvSpPr>
          <p:spPr bwMode="auto">
            <a:xfrm>
              <a:off x="4249738" y="2125663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" name="Freeform 723"/>
            <p:cNvSpPr>
              <a:spLocks/>
            </p:cNvSpPr>
            <p:nvPr/>
          </p:nvSpPr>
          <p:spPr bwMode="auto">
            <a:xfrm>
              <a:off x="4862513" y="1676401"/>
              <a:ext cx="101600" cy="82550"/>
            </a:xfrm>
            <a:custGeom>
              <a:avLst/>
              <a:gdLst>
                <a:gd name="T0" fmla="*/ 32 w 64"/>
                <a:gd name="T1" fmla="*/ 0 h 52"/>
                <a:gd name="T2" fmla="*/ 64 w 64"/>
                <a:gd name="T3" fmla="*/ 52 h 52"/>
                <a:gd name="T4" fmla="*/ 0 w 64"/>
                <a:gd name="T5" fmla="*/ 52 h 52"/>
                <a:gd name="T6" fmla="*/ 32 w 64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2">
                  <a:moveTo>
                    <a:pt x="32" y="0"/>
                  </a:moveTo>
                  <a:lnTo>
                    <a:pt x="64" y="52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" name="Freeform 724"/>
            <p:cNvSpPr>
              <a:spLocks/>
            </p:cNvSpPr>
            <p:nvPr/>
          </p:nvSpPr>
          <p:spPr bwMode="auto">
            <a:xfrm>
              <a:off x="4862513" y="1676401"/>
              <a:ext cx="52388" cy="85725"/>
            </a:xfrm>
            <a:custGeom>
              <a:avLst/>
              <a:gdLst>
                <a:gd name="T0" fmla="*/ 32 w 33"/>
                <a:gd name="T1" fmla="*/ 0 h 54"/>
                <a:gd name="T2" fmla="*/ 33 w 33"/>
                <a:gd name="T3" fmla="*/ 0 h 54"/>
                <a:gd name="T4" fmla="*/ 33 w 33"/>
                <a:gd name="T5" fmla="*/ 3 h 54"/>
                <a:gd name="T6" fmla="*/ 1 w 33"/>
                <a:gd name="T7" fmla="*/ 54 h 54"/>
                <a:gd name="T8" fmla="*/ 0 w 33"/>
                <a:gd name="T9" fmla="*/ 54 h 54"/>
                <a:gd name="T10" fmla="*/ 0 w 33"/>
                <a:gd name="T11" fmla="*/ 52 h 54"/>
                <a:gd name="T12" fmla="*/ 32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" name="Freeform 725"/>
            <p:cNvSpPr>
              <a:spLocks/>
            </p:cNvSpPr>
            <p:nvPr/>
          </p:nvSpPr>
          <p:spPr bwMode="auto">
            <a:xfrm>
              <a:off x="4913313" y="1676401"/>
              <a:ext cx="52388" cy="85725"/>
            </a:xfrm>
            <a:custGeom>
              <a:avLst/>
              <a:gdLst>
                <a:gd name="T0" fmla="*/ 0 w 33"/>
                <a:gd name="T1" fmla="*/ 0 h 54"/>
                <a:gd name="T2" fmla="*/ 1 w 33"/>
                <a:gd name="T3" fmla="*/ 0 h 54"/>
                <a:gd name="T4" fmla="*/ 33 w 33"/>
                <a:gd name="T5" fmla="*/ 52 h 54"/>
                <a:gd name="T6" fmla="*/ 33 w 33"/>
                <a:gd name="T7" fmla="*/ 54 h 54"/>
                <a:gd name="T8" fmla="*/ 32 w 33"/>
                <a:gd name="T9" fmla="*/ 54 h 54"/>
                <a:gd name="T10" fmla="*/ 0 w 33"/>
                <a:gd name="T11" fmla="*/ 3 h 54"/>
                <a:gd name="T12" fmla="*/ 0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0" y="0"/>
                  </a:moveTo>
                  <a:lnTo>
                    <a:pt x="1" y="0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4" name="Line 726"/>
            <p:cNvSpPr>
              <a:spLocks noChangeShapeType="1"/>
            </p:cNvSpPr>
            <p:nvPr/>
          </p:nvSpPr>
          <p:spPr bwMode="auto">
            <a:xfrm>
              <a:off x="4862513" y="17605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5" name="Line 727"/>
            <p:cNvSpPr>
              <a:spLocks noChangeShapeType="1"/>
            </p:cNvSpPr>
            <p:nvPr/>
          </p:nvSpPr>
          <p:spPr bwMode="auto">
            <a:xfrm>
              <a:off x="4135438" y="19129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6" name="Line 728"/>
            <p:cNvSpPr>
              <a:spLocks noChangeShapeType="1"/>
            </p:cNvSpPr>
            <p:nvPr/>
          </p:nvSpPr>
          <p:spPr bwMode="auto">
            <a:xfrm>
              <a:off x="4437063" y="1339851"/>
              <a:ext cx="1047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7" name="Line 729"/>
            <p:cNvSpPr>
              <a:spLocks noChangeShapeType="1"/>
            </p:cNvSpPr>
            <p:nvPr/>
          </p:nvSpPr>
          <p:spPr bwMode="auto">
            <a:xfrm>
              <a:off x="4884738" y="15446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8" name="Freeform 730"/>
            <p:cNvSpPr>
              <a:spLocks/>
            </p:cNvSpPr>
            <p:nvPr/>
          </p:nvSpPr>
          <p:spPr bwMode="auto">
            <a:xfrm>
              <a:off x="5200650" y="1616076"/>
              <a:ext cx="85725" cy="82550"/>
            </a:xfrm>
            <a:custGeom>
              <a:avLst/>
              <a:gdLst>
                <a:gd name="T0" fmla="*/ 28 w 54"/>
                <a:gd name="T1" fmla="*/ 0 h 52"/>
                <a:gd name="T2" fmla="*/ 32 w 54"/>
                <a:gd name="T3" fmla="*/ 1 h 52"/>
                <a:gd name="T4" fmla="*/ 36 w 54"/>
                <a:gd name="T5" fmla="*/ 1 h 52"/>
                <a:gd name="T6" fmla="*/ 38 w 54"/>
                <a:gd name="T7" fmla="*/ 2 h 52"/>
                <a:gd name="T8" fmla="*/ 43 w 54"/>
                <a:gd name="T9" fmla="*/ 4 h 52"/>
                <a:gd name="T10" fmla="*/ 46 w 54"/>
                <a:gd name="T11" fmla="*/ 7 h 52"/>
                <a:gd name="T12" fmla="*/ 46 w 54"/>
                <a:gd name="T13" fmla="*/ 8 h 52"/>
                <a:gd name="T14" fmla="*/ 49 w 54"/>
                <a:gd name="T15" fmla="*/ 12 h 52"/>
                <a:gd name="T16" fmla="*/ 51 w 54"/>
                <a:gd name="T17" fmla="*/ 14 h 52"/>
                <a:gd name="T18" fmla="*/ 52 w 54"/>
                <a:gd name="T19" fmla="*/ 18 h 52"/>
                <a:gd name="T20" fmla="*/ 53 w 54"/>
                <a:gd name="T21" fmla="*/ 22 h 52"/>
                <a:gd name="T22" fmla="*/ 54 w 54"/>
                <a:gd name="T23" fmla="*/ 26 h 52"/>
                <a:gd name="T24" fmla="*/ 53 w 54"/>
                <a:gd name="T25" fmla="*/ 32 h 52"/>
                <a:gd name="T26" fmla="*/ 52 w 54"/>
                <a:gd name="T27" fmla="*/ 34 h 52"/>
                <a:gd name="T28" fmla="*/ 51 w 54"/>
                <a:gd name="T29" fmla="*/ 36 h 52"/>
                <a:gd name="T30" fmla="*/ 48 w 54"/>
                <a:gd name="T31" fmla="*/ 41 h 52"/>
                <a:gd name="T32" fmla="*/ 46 w 54"/>
                <a:gd name="T33" fmla="*/ 44 h 52"/>
                <a:gd name="T34" fmla="*/ 45 w 54"/>
                <a:gd name="T35" fmla="*/ 45 h 52"/>
                <a:gd name="T36" fmla="*/ 40 w 54"/>
                <a:gd name="T37" fmla="*/ 49 h 52"/>
                <a:gd name="T38" fmla="*/ 39 w 54"/>
                <a:gd name="T39" fmla="*/ 50 h 52"/>
                <a:gd name="T40" fmla="*/ 36 w 54"/>
                <a:gd name="T41" fmla="*/ 51 h 52"/>
                <a:gd name="T42" fmla="*/ 30 w 54"/>
                <a:gd name="T43" fmla="*/ 52 h 52"/>
                <a:gd name="T44" fmla="*/ 27 w 54"/>
                <a:gd name="T45" fmla="*/ 52 h 52"/>
                <a:gd name="T46" fmla="*/ 21 w 54"/>
                <a:gd name="T47" fmla="*/ 51 h 52"/>
                <a:gd name="T48" fmla="*/ 19 w 54"/>
                <a:gd name="T49" fmla="*/ 51 h 52"/>
                <a:gd name="T50" fmla="*/ 15 w 54"/>
                <a:gd name="T51" fmla="*/ 50 h 52"/>
                <a:gd name="T52" fmla="*/ 12 w 54"/>
                <a:gd name="T53" fmla="*/ 48 h 52"/>
                <a:gd name="T54" fmla="*/ 8 w 54"/>
                <a:gd name="T55" fmla="*/ 44 h 52"/>
                <a:gd name="T56" fmla="*/ 7 w 54"/>
                <a:gd name="T57" fmla="*/ 43 h 52"/>
                <a:gd name="T58" fmla="*/ 5 w 54"/>
                <a:gd name="T59" fmla="*/ 38 h 52"/>
                <a:gd name="T60" fmla="*/ 4 w 54"/>
                <a:gd name="T61" fmla="*/ 37 h 52"/>
                <a:gd name="T62" fmla="*/ 3 w 54"/>
                <a:gd name="T63" fmla="*/ 34 h 52"/>
                <a:gd name="T64" fmla="*/ 1 w 54"/>
                <a:gd name="T65" fmla="*/ 29 h 52"/>
                <a:gd name="T66" fmla="*/ 0 w 54"/>
                <a:gd name="T67" fmla="*/ 26 h 52"/>
                <a:gd name="T68" fmla="*/ 1 w 54"/>
                <a:gd name="T69" fmla="*/ 20 h 52"/>
                <a:gd name="T70" fmla="*/ 3 w 54"/>
                <a:gd name="T71" fmla="*/ 18 h 52"/>
                <a:gd name="T72" fmla="*/ 4 w 54"/>
                <a:gd name="T73" fmla="*/ 14 h 52"/>
                <a:gd name="T74" fmla="*/ 6 w 54"/>
                <a:gd name="T75" fmla="*/ 10 h 52"/>
                <a:gd name="T76" fmla="*/ 8 w 54"/>
                <a:gd name="T77" fmla="*/ 7 h 52"/>
                <a:gd name="T78" fmla="*/ 9 w 54"/>
                <a:gd name="T79" fmla="*/ 7 h 52"/>
                <a:gd name="T80" fmla="*/ 14 w 54"/>
                <a:gd name="T81" fmla="*/ 3 h 52"/>
                <a:gd name="T82" fmla="*/ 15 w 54"/>
                <a:gd name="T83" fmla="*/ 2 h 52"/>
                <a:gd name="T84" fmla="*/ 19 w 54"/>
                <a:gd name="T85" fmla="*/ 1 h 52"/>
                <a:gd name="T86" fmla="*/ 23 w 54"/>
                <a:gd name="T8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52">
                  <a:moveTo>
                    <a:pt x="25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9" name="Line 731"/>
            <p:cNvSpPr>
              <a:spLocks noChangeShapeType="1"/>
            </p:cNvSpPr>
            <p:nvPr/>
          </p:nvSpPr>
          <p:spPr bwMode="auto">
            <a:xfrm>
              <a:off x="5284788" y="16573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0" name="Line 732"/>
            <p:cNvSpPr>
              <a:spLocks noChangeShapeType="1"/>
            </p:cNvSpPr>
            <p:nvPr/>
          </p:nvSpPr>
          <p:spPr bwMode="auto">
            <a:xfrm>
              <a:off x="5284788" y="16573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1" name="Line 733"/>
            <p:cNvSpPr>
              <a:spLocks noChangeShapeType="1"/>
            </p:cNvSpPr>
            <p:nvPr/>
          </p:nvSpPr>
          <p:spPr bwMode="auto">
            <a:xfrm flipH="1">
              <a:off x="5283200" y="1660526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2" name="Line 734"/>
            <p:cNvSpPr>
              <a:spLocks noChangeShapeType="1"/>
            </p:cNvSpPr>
            <p:nvPr/>
          </p:nvSpPr>
          <p:spPr bwMode="auto">
            <a:xfrm>
              <a:off x="5283200" y="16668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3" name="Line 735"/>
            <p:cNvSpPr>
              <a:spLocks noChangeShapeType="1"/>
            </p:cNvSpPr>
            <p:nvPr/>
          </p:nvSpPr>
          <p:spPr bwMode="auto">
            <a:xfrm>
              <a:off x="5283200" y="16700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4" name="Line 736"/>
            <p:cNvSpPr>
              <a:spLocks noChangeShapeType="1"/>
            </p:cNvSpPr>
            <p:nvPr/>
          </p:nvSpPr>
          <p:spPr bwMode="auto">
            <a:xfrm flipH="1">
              <a:off x="5281613" y="16700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5" name="Line 737"/>
            <p:cNvSpPr>
              <a:spLocks noChangeShapeType="1"/>
            </p:cNvSpPr>
            <p:nvPr/>
          </p:nvSpPr>
          <p:spPr bwMode="auto">
            <a:xfrm>
              <a:off x="5281613" y="16716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6" name="Line 738"/>
            <p:cNvSpPr>
              <a:spLocks noChangeShapeType="1"/>
            </p:cNvSpPr>
            <p:nvPr/>
          </p:nvSpPr>
          <p:spPr bwMode="auto">
            <a:xfrm flipH="1">
              <a:off x="5278438" y="167322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7" name="Line 739"/>
            <p:cNvSpPr>
              <a:spLocks noChangeShapeType="1"/>
            </p:cNvSpPr>
            <p:nvPr/>
          </p:nvSpPr>
          <p:spPr bwMode="auto">
            <a:xfrm flipH="1">
              <a:off x="5275263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8" name="Line 740"/>
            <p:cNvSpPr>
              <a:spLocks noChangeShapeType="1"/>
            </p:cNvSpPr>
            <p:nvPr/>
          </p:nvSpPr>
          <p:spPr bwMode="auto">
            <a:xfrm flipH="1">
              <a:off x="5273675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9" name="Line 741"/>
            <p:cNvSpPr>
              <a:spLocks noChangeShapeType="1"/>
            </p:cNvSpPr>
            <p:nvPr/>
          </p:nvSpPr>
          <p:spPr bwMode="auto">
            <a:xfrm flipH="1">
              <a:off x="5272088" y="1684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0" name="Line 742"/>
            <p:cNvSpPr>
              <a:spLocks noChangeShapeType="1"/>
            </p:cNvSpPr>
            <p:nvPr/>
          </p:nvSpPr>
          <p:spPr bwMode="auto">
            <a:xfrm>
              <a:off x="5272088" y="168592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1" name="Line 743"/>
            <p:cNvSpPr>
              <a:spLocks noChangeShapeType="1"/>
            </p:cNvSpPr>
            <p:nvPr/>
          </p:nvSpPr>
          <p:spPr bwMode="auto">
            <a:xfrm flipH="1">
              <a:off x="5270500" y="16859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2" name="Line 744"/>
            <p:cNvSpPr>
              <a:spLocks noChangeShapeType="1"/>
            </p:cNvSpPr>
            <p:nvPr/>
          </p:nvSpPr>
          <p:spPr bwMode="auto">
            <a:xfrm flipH="1">
              <a:off x="52657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3" name="Line 745"/>
            <p:cNvSpPr>
              <a:spLocks noChangeShapeType="1"/>
            </p:cNvSpPr>
            <p:nvPr/>
          </p:nvSpPr>
          <p:spPr bwMode="auto">
            <a:xfrm flipH="1">
              <a:off x="5262563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4" name="Line 746"/>
            <p:cNvSpPr>
              <a:spLocks noChangeShapeType="1"/>
            </p:cNvSpPr>
            <p:nvPr/>
          </p:nvSpPr>
          <p:spPr bwMode="auto">
            <a:xfrm>
              <a:off x="5262563" y="16922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5" name="Line 747"/>
            <p:cNvSpPr>
              <a:spLocks noChangeShapeType="1"/>
            </p:cNvSpPr>
            <p:nvPr/>
          </p:nvSpPr>
          <p:spPr bwMode="auto">
            <a:xfrm flipH="1">
              <a:off x="5260975" y="16938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6" name="Line 748"/>
            <p:cNvSpPr>
              <a:spLocks noChangeShapeType="1"/>
            </p:cNvSpPr>
            <p:nvPr/>
          </p:nvSpPr>
          <p:spPr bwMode="auto">
            <a:xfrm flipH="1">
              <a:off x="5257800" y="16938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7" name="Line 749"/>
            <p:cNvSpPr>
              <a:spLocks noChangeShapeType="1"/>
            </p:cNvSpPr>
            <p:nvPr/>
          </p:nvSpPr>
          <p:spPr bwMode="auto">
            <a:xfrm flipH="1">
              <a:off x="5251450" y="1695451"/>
              <a:ext cx="635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8" name="Line 750"/>
            <p:cNvSpPr>
              <a:spLocks noChangeShapeType="1"/>
            </p:cNvSpPr>
            <p:nvPr/>
          </p:nvSpPr>
          <p:spPr bwMode="auto">
            <a:xfrm flipH="1">
              <a:off x="5248275" y="1697038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9" name="Line 751"/>
            <p:cNvSpPr>
              <a:spLocks noChangeShapeType="1"/>
            </p:cNvSpPr>
            <p:nvPr/>
          </p:nvSpPr>
          <p:spPr bwMode="auto">
            <a:xfrm flipH="1">
              <a:off x="524668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0" name="Line 752"/>
            <p:cNvSpPr>
              <a:spLocks noChangeShapeType="1"/>
            </p:cNvSpPr>
            <p:nvPr/>
          </p:nvSpPr>
          <p:spPr bwMode="auto">
            <a:xfrm flipH="1">
              <a:off x="5243513" y="1698626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1" name="Line 753"/>
            <p:cNvSpPr>
              <a:spLocks noChangeShapeType="1"/>
            </p:cNvSpPr>
            <p:nvPr/>
          </p:nvSpPr>
          <p:spPr bwMode="auto">
            <a:xfrm flipH="1" flipV="1">
              <a:off x="5238750" y="1697038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2" name="Line 754"/>
            <p:cNvSpPr>
              <a:spLocks noChangeShapeType="1"/>
            </p:cNvSpPr>
            <p:nvPr/>
          </p:nvSpPr>
          <p:spPr bwMode="auto">
            <a:xfrm flipH="1">
              <a:off x="5233988" y="1697038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3" name="Line 755"/>
            <p:cNvSpPr>
              <a:spLocks noChangeShapeType="1"/>
            </p:cNvSpPr>
            <p:nvPr/>
          </p:nvSpPr>
          <p:spPr bwMode="auto">
            <a:xfrm flipH="1" flipV="1">
              <a:off x="5232400" y="16954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4" name="Line 756"/>
            <p:cNvSpPr>
              <a:spLocks noChangeShapeType="1"/>
            </p:cNvSpPr>
            <p:nvPr/>
          </p:nvSpPr>
          <p:spPr bwMode="auto">
            <a:xfrm flipH="1">
              <a:off x="5230813" y="16954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5" name="Line 757"/>
            <p:cNvSpPr>
              <a:spLocks noChangeShapeType="1"/>
            </p:cNvSpPr>
            <p:nvPr/>
          </p:nvSpPr>
          <p:spPr bwMode="auto">
            <a:xfrm flipH="1">
              <a:off x="5227638" y="1695451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6" name="Line 758"/>
            <p:cNvSpPr>
              <a:spLocks noChangeShapeType="1"/>
            </p:cNvSpPr>
            <p:nvPr/>
          </p:nvSpPr>
          <p:spPr bwMode="auto">
            <a:xfrm flipH="1" flipV="1">
              <a:off x="5226050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7" name="Line 759"/>
            <p:cNvSpPr>
              <a:spLocks noChangeShapeType="1"/>
            </p:cNvSpPr>
            <p:nvPr/>
          </p:nvSpPr>
          <p:spPr bwMode="auto">
            <a:xfrm flipH="1" flipV="1">
              <a:off x="5222875" y="169227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8" name="Line 760"/>
            <p:cNvSpPr>
              <a:spLocks noChangeShapeType="1"/>
            </p:cNvSpPr>
            <p:nvPr/>
          </p:nvSpPr>
          <p:spPr bwMode="auto">
            <a:xfrm flipH="1" flipV="1">
              <a:off x="5219700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9" name="Line 761"/>
            <p:cNvSpPr>
              <a:spLocks noChangeShapeType="1"/>
            </p:cNvSpPr>
            <p:nvPr/>
          </p:nvSpPr>
          <p:spPr bwMode="auto">
            <a:xfrm flipH="1" flipV="1">
              <a:off x="52149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0" name="Line 762"/>
            <p:cNvSpPr>
              <a:spLocks noChangeShapeType="1"/>
            </p:cNvSpPr>
            <p:nvPr/>
          </p:nvSpPr>
          <p:spPr bwMode="auto">
            <a:xfrm flipV="1">
              <a:off x="5214938" y="168592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1" name="Line 763"/>
            <p:cNvSpPr>
              <a:spLocks noChangeShapeType="1"/>
            </p:cNvSpPr>
            <p:nvPr/>
          </p:nvSpPr>
          <p:spPr bwMode="auto">
            <a:xfrm flipH="1">
              <a:off x="5213350" y="16859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2" name="Line 764"/>
            <p:cNvSpPr>
              <a:spLocks noChangeShapeType="1"/>
            </p:cNvSpPr>
            <p:nvPr/>
          </p:nvSpPr>
          <p:spPr bwMode="auto">
            <a:xfrm flipV="1">
              <a:off x="5213350" y="16843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3" name="Line 765"/>
            <p:cNvSpPr>
              <a:spLocks noChangeShapeType="1"/>
            </p:cNvSpPr>
            <p:nvPr/>
          </p:nvSpPr>
          <p:spPr bwMode="auto">
            <a:xfrm flipH="1" flipV="1">
              <a:off x="5211763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4" name="Line 766"/>
            <p:cNvSpPr>
              <a:spLocks noChangeShapeType="1"/>
            </p:cNvSpPr>
            <p:nvPr/>
          </p:nvSpPr>
          <p:spPr bwMode="auto">
            <a:xfrm flipH="1" flipV="1">
              <a:off x="5208588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5" name="Line 767"/>
            <p:cNvSpPr>
              <a:spLocks noChangeShapeType="1"/>
            </p:cNvSpPr>
            <p:nvPr/>
          </p:nvSpPr>
          <p:spPr bwMode="auto">
            <a:xfrm>
              <a:off x="5208588" y="16764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6" name="Line 768"/>
            <p:cNvSpPr>
              <a:spLocks noChangeShapeType="1"/>
            </p:cNvSpPr>
            <p:nvPr/>
          </p:nvSpPr>
          <p:spPr bwMode="auto">
            <a:xfrm flipV="1">
              <a:off x="5208588" y="1674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7" name="Line 769"/>
            <p:cNvSpPr>
              <a:spLocks noChangeShapeType="1"/>
            </p:cNvSpPr>
            <p:nvPr/>
          </p:nvSpPr>
          <p:spPr bwMode="auto">
            <a:xfrm flipH="1" flipV="1">
              <a:off x="5207000" y="16732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8" name="Line 770"/>
            <p:cNvSpPr>
              <a:spLocks noChangeShapeType="1"/>
            </p:cNvSpPr>
            <p:nvPr/>
          </p:nvSpPr>
          <p:spPr bwMode="auto">
            <a:xfrm flipH="1" flipV="1">
              <a:off x="5205413" y="1670051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9" name="Line 771"/>
            <p:cNvSpPr>
              <a:spLocks noChangeShapeType="1"/>
            </p:cNvSpPr>
            <p:nvPr/>
          </p:nvSpPr>
          <p:spPr bwMode="auto">
            <a:xfrm flipH="1" flipV="1">
              <a:off x="5202238" y="166687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0" name="Line 772"/>
            <p:cNvSpPr>
              <a:spLocks noChangeShapeType="1"/>
            </p:cNvSpPr>
            <p:nvPr/>
          </p:nvSpPr>
          <p:spPr bwMode="auto">
            <a:xfrm flipV="1">
              <a:off x="5202238" y="16621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1" name="Line 773"/>
            <p:cNvSpPr>
              <a:spLocks noChangeShapeType="1"/>
            </p:cNvSpPr>
            <p:nvPr/>
          </p:nvSpPr>
          <p:spPr bwMode="auto">
            <a:xfrm flipV="1">
              <a:off x="52022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2" name="Line 774"/>
            <p:cNvSpPr>
              <a:spLocks noChangeShapeType="1"/>
            </p:cNvSpPr>
            <p:nvPr/>
          </p:nvSpPr>
          <p:spPr bwMode="auto">
            <a:xfrm flipV="1">
              <a:off x="5202238" y="1657351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3" name="Line 775"/>
            <p:cNvSpPr>
              <a:spLocks noChangeShapeType="1"/>
            </p:cNvSpPr>
            <p:nvPr/>
          </p:nvSpPr>
          <p:spPr bwMode="auto">
            <a:xfrm flipV="1">
              <a:off x="5202238" y="16541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4" name="Line 776"/>
            <p:cNvSpPr>
              <a:spLocks noChangeShapeType="1"/>
            </p:cNvSpPr>
            <p:nvPr/>
          </p:nvSpPr>
          <p:spPr bwMode="auto">
            <a:xfrm flipV="1">
              <a:off x="5202238" y="1647826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5" name="Line 777"/>
            <p:cNvSpPr>
              <a:spLocks noChangeShapeType="1"/>
            </p:cNvSpPr>
            <p:nvPr/>
          </p:nvSpPr>
          <p:spPr bwMode="auto">
            <a:xfrm flipV="1">
              <a:off x="5205413" y="16446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6" name="Line 778"/>
            <p:cNvSpPr>
              <a:spLocks noChangeShapeType="1"/>
            </p:cNvSpPr>
            <p:nvPr/>
          </p:nvSpPr>
          <p:spPr bwMode="auto">
            <a:xfrm>
              <a:off x="5205413" y="16446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" name="Line 779"/>
            <p:cNvSpPr>
              <a:spLocks noChangeShapeType="1"/>
            </p:cNvSpPr>
            <p:nvPr/>
          </p:nvSpPr>
          <p:spPr bwMode="auto">
            <a:xfrm flipV="1">
              <a:off x="5205413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" name="Line 780"/>
            <p:cNvSpPr>
              <a:spLocks noChangeShapeType="1"/>
            </p:cNvSpPr>
            <p:nvPr/>
          </p:nvSpPr>
          <p:spPr bwMode="auto">
            <a:xfrm flipV="1">
              <a:off x="5207000" y="1638301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" name="Line 781"/>
            <p:cNvSpPr>
              <a:spLocks noChangeShapeType="1"/>
            </p:cNvSpPr>
            <p:nvPr/>
          </p:nvSpPr>
          <p:spPr bwMode="auto">
            <a:xfrm flipV="1">
              <a:off x="5208588" y="163512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" name="Line 782"/>
            <p:cNvSpPr>
              <a:spLocks noChangeShapeType="1"/>
            </p:cNvSpPr>
            <p:nvPr/>
          </p:nvSpPr>
          <p:spPr bwMode="auto">
            <a:xfrm flipV="1">
              <a:off x="5208588" y="163195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" name="Line 783"/>
            <p:cNvSpPr>
              <a:spLocks noChangeShapeType="1"/>
            </p:cNvSpPr>
            <p:nvPr/>
          </p:nvSpPr>
          <p:spPr bwMode="auto">
            <a:xfrm flipV="1">
              <a:off x="5211763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" name="Line 784"/>
            <p:cNvSpPr>
              <a:spLocks noChangeShapeType="1"/>
            </p:cNvSpPr>
            <p:nvPr/>
          </p:nvSpPr>
          <p:spPr bwMode="auto">
            <a:xfrm flipV="1">
              <a:off x="5213350" y="16287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" name="Line 785"/>
            <p:cNvSpPr>
              <a:spLocks noChangeShapeType="1"/>
            </p:cNvSpPr>
            <p:nvPr/>
          </p:nvSpPr>
          <p:spPr bwMode="auto">
            <a:xfrm>
              <a:off x="5213350" y="162877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4" name="Line 786"/>
            <p:cNvSpPr>
              <a:spLocks noChangeShapeType="1"/>
            </p:cNvSpPr>
            <p:nvPr/>
          </p:nvSpPr>
          <p:spPr bwMode="auto">
            <a:xfrm flipV="1">
              <a:off x="5214938" y="162718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5" name="Line 787"/>
            <p:cNvSpPr>
              <a:spLocks noChangeShapeType="1"/>
            </p:cNvSpPr>
            <p:nvPr/>
          </p:nvSpPr>
          <p:spPr bwMode="auto">
            <a:xfrm flipV="1">
              <a:off x="52149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6" name="Line 788"/>
            <p:cNvSpPr>
              <a:spLocks noChangeShapeType="1"/>
            </p:cNvSpPr>
            <p:nvPr/>
          </p:nvSpPr>
          <p:spPr bwMode="auto">
            <a:xfrm flipV="1">
              <a:off x="5219700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7" name="Line 789"/>
            <p:cNvSpPr>
              <a:spLocks noChangeShapeType="1"/>
            </p:cNvSpPr>
            <p:nvPr/>
          </p:nvSpPr>
          <p:spPr bwMode="auto">
            <a:xfrm>
              <a:off x="5222875" y="16224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8" name="Line 790"/>
            <p:cNvSpPr>
              <a:spLocks noChangeShapeType="1"/>
            </p:cNvSpPr>
            <p:nvPr/>
          </p:nvSpPr>
          <p:spPr bwMode="auto">
            <a:xfrm flipV="1">
              <a:off x="5224463" y="1620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9" name="Line 791"/>
            <p:cNvSpPr>
              <a:spLocks noChangeShapeType="1"/>
            </p:cNvSpPr>
            <p:nvPr/>
          </p:nvSpPr>
          <p:spPr bwMode="auto">
            <a:xfrm>
              <a:off x="5224463" y="1620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0" name="Line 792"/>
            <p:cNvSpPr>
              <a:spLocks noChangeShapeType="1"/>
            </p:cNvSpPr>
            <p:nvPr/>
          </p:nvSpPr>
          <p:spPr bwMode="auto">
            <a:xfrm flipV="1">
              <a:off x="5226050" y="1619251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1" name="Line 793"/>
            <p:cNvSpPr>
              <a:spLocks noChangeShapeType="1"/>
            </p:cNvSpPr>
            <p:nvPr/>
          </p:nvSpPr>
          <p:spPr bwMode="auto">
            <a:xfrm flipV="1">
              <a:off x="5230813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2" name="Line 794"/>
            <p:cNvSpPr>
              <a:spLocks noChangeShapeType="1"/>
            </p:cNvSpPr>
            <p:nvPr/>
          </p:nvSpPr>
          <p:spPr bwMode="auto">
            <a:xfrm>
              <a:off x="52355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3" name="Line 795"/>
            <p:cNvSpPr>
              <a:spLocks noChangeShapeType="1"/>
            </p:cNvSpPr>
            <p:nvPr/>
          </p:nvSpPr>
          <p:spPr bwMode="auto">
            <a:xfrm>
              <a:off x="5238750" y="1617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4" name="Line 796"/>
            <p:cNvSpPr>
              <a:spLocks noChangeShapeType="1"/>
            </p:cNvSpPr>
            <p:nvPr/>
          </p:nvSpPr>
          <p:spPr bwMode="auto">
            <a:xfrm>
              <a:off x="5240338" y="1617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5" name="Line 797"/>
            <p:cNvSpPr>
              <a:spLocks noChangeShapeType="1"/>
            </p:cNvSpPr>
            <p:nvPr/>
          </p:nvSpPr>
          <p:spPr bwMode="auto">
            <a:xfrm>
              <a:off x="5245100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6" name="Line 798"/>
            <p:cNvSpPr>
              <a:spLocks noChangeShapeType="1"/>
            </p:cNvSpPr>
            <p:nvPr/>
          </p:nvSpPr>
          <p:spPr bwMode="auto">
            <a:xfrm>
              <a:off x="52482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7" name="Line 799"/>
            <p:cNvSpPr>
              <a:spLocks noChangeShapeType="1"/>
            </p:cNvSpPr>
            <p:nvPr/>
          </p:nvSpPr>
          <p:spPr bwMode="auto">
            <a:xfrm>
              <a:off x="5251450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8" name="Line 800"/>
            <p:cNvSpPr>
              <a:spLocks noChangeShapeType="1"/>
            </p:cNvSpPr>
            <p:nvPr/>
          </p:nvSpPr>
          <p:spPr bwMode="auto">
            <a:xfrm>
              <a:off x="5256213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9" name="Line 801"/>
            <p:cNvSpPr>
              <a:spLocks noChangeShapeType="1"/>
            </p:cNvSpPr>
            <p:nvPr/>
          </p:nvSpPr>
          <p:spPr bwMode="auto">
            <a:xfrm>
              <a:off x="5257800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0" name="Line 802"/>
            <p:cNvSpPr>
              <a:spLocks noChangeShapeType="1"/>
            </p:cNvSpPr>
            <p:nvPr/>
          </p:nvSpPr>
          <p:spPr bwMode="auto">
            <a:xfrm>
              <a:off x="5259388" y="16192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1" name="Line 803"/>
            <p:cNvSpPr>
              <a:spLocks noChangeShapeType="1"/>
            </p:cNvSpPr>
            <p:nvPr/>
          </p:nvSpPr>
          <p:spPr bwMode="auto">
            <a:xfrm>
              <a:off x="5260975" y="16208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2" name="Line 804"/>
            <p:cNvSpPr>
              <a:spLocks noChangeShapeType="1"/>
            </p:cNvSpPr>
            <p:nvPr/>
          </p:nvSpPr>
          <p:spPr bwMode="auto">
            <a:xfrm>
              <a:off x="5262563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3" name="Line 805"/>
            <p:cNvSpPr>
              <a:spLocks noChangeShapeType="1"/>
            </p:cNvSpPr>
            <p:nvPr/>
          </p:nvSpPr>
          <p:spPr bwMode="auto">
            <a:xfrm>
              <a:off x="52657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4" name="Line 806"/>
            <p:cNvSpPr>
              <a:spLocks noChangeShapeType="1"/>
            </p:cNvSpPr>
            <p:nvPr/>
          </p:nvSpPr>
          <p:spPr bwMode="auto">
            <a:xfrm>
              <a:off x="5270500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5" name="Line 807"/>
            <p:cNvSpPr>
              <a:spLocks noChangeShapeType="1"/>
            </p:cNvSpPr>
            <p:nvPr/>
          </p:nvSpPr>
          <p:spPr bwMode="auto">
            <a:xfrm>
              <a:off x="5272088" y="162877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6" name="Line 808"/>
            <p:cNvSpPr>
              <a:spLocks noChangeShapeType="1"/>
            </p:cNvSpPr>
            <p:nvPr/>
          </p:nvSpPr>
          <p:spPr bwMode="auto">
            <a:xfrm>
              <a:off x="5272088" y="162877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7" name="Line 810"/>
            <p:cNvSpPr>
              <a:spLocks noChangeShapeType="1"/>
            </p:cNvSpPr>
            <p:nvPr/>
          </p:nvSpPr>
          <p:spPr bwMode="auto">
            <a:xfrm>
              <a:off x="5273676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8" name="Line 811"/>
            <p:cNvSpPr>
              <a:spLocks noChangeShapeType="1"/>
            </p:cNvSpPr>
            <p:nvPr/>
          </p:nvSpPr>
          <p:spPr bwMode="auto">
            <a:xfrm>
              <a:off x="5275263" y="16319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9" name="Line 812"/>
            <p:cNvSpPr>
              <a:spLocks noChangeShapeType="1"/>
            </p:cNvSpPr>
            <p:nvPr/>
          </p:nvSpPr>
          <p:spPr bwMode="auto">
            <a:xfrm>
              <a:off x="5278438" y="16351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0" name="Line 813"/>
            <p:cNvSpPr>
              <a:spLocks noChangeShapeType="1"/>
            </p:cNvSpPr>
            <p:nvPr/>
          </p:nvSpPr>
          <p:spPr bwMode="auto">
            <a:xfrm>
              <a:off x="5278438" y="16367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1" name="Line 814"/>
            <p:cNvSpPr>
              <a:spLocks noChangeShapeType="1"/>
            </p:cNvSpPr>
            <p:nvPr/>
          </p:nvSpPr>
          <p:spPr bwMode="auto">
            <a:xfrm>
              <a:off x="5281613" y="16383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" name="Line 815"/>
            <p:cNvSpPr>
              <a:spLocks noChangeShapeType="1"/>
            </p:cNvSpPr>
            <p:nvPr/>
          </p:nvSpPr>
          <p:spPr bwMode="auto">
            <a:xfrm>
              <a:off x="5281613" y="16414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" name="Line 816"/>
            <p:cNvSpPr>
              <a:spLocks noChangeShapeType="1"/>
            </p:cNvSpPr>
            <p:nvPr/>
          </p:nvSpPr>
          <p:spPr bwMode="auto">
            <a:xfrm>
              <a:off x="5283201" y="16446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" name="Line 817"/>
            <p:cNvSpPr>
              <a:spLocks noChangeShapeType="1"/>
            </p:cNvSpPr>
            <p:nvPr/>
          </p:nvSpPr>
          <p:spPr bwMode="auto">
            <a:xfrm>
              <a:off x="5283201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" name="Line 818"/>
            <p:cNvSpPr>
              <a:spLocks noChangeShapeType="1"/>
            </p:cNvSpPr>
            <p:nvPr/>
          </p:nvSpPr>
          <p:spPr bwMode="auto">
            <a:xfrm>
              <a:off x="5284788" y="165100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" name="Line 819"/>
            <p:cNvSpPr>
              <a:spLocks noChangeShapeType="1"/>
            </p:cNvSpPr>
            <p:nvPr/>
          </p:nvSpPr>
          <p:spPr bwMode="auto">
            <a:xfrm>
              <a:off x="5284788" y="165576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" name="Freeform 820"/>
            <p:cNvSpPr>
              <a:spLocks/>
            </p:cNvSpPr>
            <p:nvPr/>
          </p:nvSpPr>
          <p:spPr bwMode="auto">
            <a:xfrm>
              <a:off x="5449888" y="1676400"/>
              <a:ext cx="82550" cy="82550"/>
            </a:xfrm>
            <a:custGeom>
              <a:avLst/>
              <a:gdLst>
                <a:gd name="T0" fmla="*/ 25 w 52"/>
                <a:gd name="T1" fmla="*/ 0 h 52"/>
                <a:gd name="T2" fmla="*/ 28 w 52"/>
                <a:gd name="T3" fmla="*/ 0 h 52"/>
                <a:gd name="T4" fmla="*/ 35 w 52"/>
                <a:gd name="T5" fmla="*/ 0 h 52"/>
                <a:gd name="T6" fmla="*/ 38 w 52"/>
                <a:gd name="T7" fmla="*/ 4 h 52"/>
                <a:gd name="T8" fmla="*/ 44 w 52"/>
                <a:gd name="T9" fmla="*/ 6 h 52"/>
                <a:gd name="T10" fmla="*/ 45 w 52"/>
                <a:gd name="T11" fmla="*/ 7 h 52"/>
                <a:gd name="T12" fmla="*/ 48 w 52"/>
                <a:gd name="T13" fmla="*/ 11 h 52"/>
                <a:gd name="T14" fmla="*/ 50 w 52"/>
                <a:gd name="T15" fmla="*/ 14 h 52"/>
                <a:gd name="T16" fmla="*/ 50 w 52"/>
                <a:gd name="T17" fmla="*/ 15 h 52"/>
                <a:gd name="T18" fmla="*/ 52 w 52"/>
                <a:gd name="T19" fmla="*/ 21 h 52"/>
                <a:gd name="T20" fmla="*/ 52 w 52"/>
                <a:gd name="T21" fmla="*/ 26 h 52"/>
                <a:gd name="T22" fmla="*/ 52 w 52"/>
                <a:gd name="T23" fmla="*/ 29 h 52"/>
                <a:gd name="T24" fmla="*/ 51 w 52"/>
                <a:gd name="T25" fmla="*/ 35 h 52"/>
                <a:gd name="T26" fmla="*/ 51 w 52"/>
                <a:gd name="T27" fmla="*/ 36 h 52"/>
                <a:gd name="T28" fmla="*/ 50 w 52"/>
                <a:gd name="T29" fmla="*/ 40 h 52"/>
                <a:gd name="T30" fmla="*/ 46 w 52"/>
                <a:gd name="T31" fmla="*/ 44 h 52"/>
                <a:gd name="T32" fmla="*/ 44 w 52"/>
                <a:gd name="T33" fmla="*/ 45 h 52"/>
                <a:gd name="T34" fmla="*/ 42 w 52"/>
                <a:gd name="T35" fmla="*/ 47 h 52"/>
                <a:gd name="T36" fmla="*/ 38 w 52"/>
                <a:gd name="T37" fmla="*/ 50 h 52"/>
                <a:gd name="T38" fmla="*/ 37 w 52"/>
                <a:gd name="T39" fmla="*/ 50 h 52"/>
                <a:gd name="T40" fmla="*/ 32 w 52"/>
                <a:gd name="T41" fmla="*/ 52 h 52"/>
                <a:gd name="T42" fmla="*/ 28 w 52"/>
                <a:gd name="T43" fmla="*/ 52 h 52"/>
                <a:gd name="T44" fmla="*/ 24 w 52"/>
                <a:gd name="T45" fmla="*/ 52 h 52"/>
                <a:gd name="T46" fmla="*/ 19 w 52"/>
                <a:gd name="T47" fmla="*/ 51 h 52"/>
                <a:gd name="T48" fmla="*/ 17 w 52"/>
                <a:gd name="T49" fmla="*/ 51 h 52"/>
                <a:gd name="T50" fmla="*/ 13 w 52"/>
                <a:gd name="T51" fmla="*/ 48 h 52"/>
                <a:gd name="T52" fmla="*/ 9 w 52"/>
                <a:gd name="T53" fmla="*/ 46 h 52"/>
                <a:gd name="T54" fmla="*/ 8 w 52"/>
                <a:gd name="T55" fmla="*/ 45 h 52"/>
                <a:gd name="T56" fmla="*/ 5 w 52"/>
                <a:gd name="T57" fmla="*/ 43 h 52"/>
                <a:gd name="T58" fmla="*/ 3 w 52"/>
                <a:gd name="T59" fmla="*/ 39 h 52"/>
                <a:gd name="T60" fmla="*/ 2 w 52"/>
                <a:gd name="T61" fmla="*/ 37 h 52"/>
                <a:gd name="T62" fmla="*/ 1 w 52"/>
                <a:gd name="T63" fmla="*/ 31 h 52"/>
                <a:gd name="T64" fmla="*/ 0 w 52"/>
                <a:gd name="T65" fmla="*/ 28 h 52"/>
                <a:gd name="T66" fmla="*/ 1 w 52"/>
                <a:gd name="T67" fmla="*/ 23 h 52"/>
                <a:gd name="T68" fmla="*/ 1 w 52"/>
                <a:gd name="T69" fmla="*/ 18 h 52"/>
                <a:gd name="T70" fmla="*/ 2 w 52"/>
                <a:gd name="T71" fmla="*/ 16 h 52"/>
                <a:gd name="T72" fmla="*/ 3 w 52"/>
                <a:gd name="T73" fmla="*/ 13 h 52"/>
                <a:gd name="T74" fmla="*/ 6 w 52"/>
                <a:gd name="T75" fmla="*/ 8 h 52"/>
                <a:gd name="T76" fmla="*/ 8 w 52"/>
                <a:gd name="T77" fmla="*/ 7 h 52"/>
                <a:gd name="T78" fmla="*/ 11 w 52"/>
                <a:gd name="T79" fmla="*/ 5 h 52"/>
                <a:gd name="T80" fmla="*/ 14 w 52"/>
                <a:gd name="T81" fmla="*/ 3 h 52"/>
                <a:gd name="T82" fmla="*/ 16 w 52"/>
                <a:gd name="T83" fmla="*/ 2 h 52"/>
                <a:gd name="T84" fmla="*/ 21 w 52"/>
                <a:gd name="T8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1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8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8" name="Line 821"/>
            <p:cNvSpPr>
              <a:spLocks noChangeShapeType="1"/>
            </p:cNvSpPr>
            <p:nvPr/>
          </p:nvSpPr>
          <p:spPr bwMode="auto">
            <a:xfrm>
              <a:off x="5532438" y="17192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9" name="Line 822"/>
            <p:cNvSpPr>
              <a:spLocks noChangeShapeType="1"/>
            </p:cNvSpPr>
            <p:nvPr/>
          </p:nvSpPr>
          <p:spPr bwMode="auto">
            <a:xfrm>
              <a:off x="5532438" y="17192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0" name="Line 823"/>
            <p:cNvSpPr>
              <a:spLocks noChangeShapeType="1"/>
            </p:cNvSpPr>
            <p:nvPr/>
          </p:nvSpPr>
          <p:spPr bwMode="auto">
            <a:xfrm flipH="1">
              <a:off x="5530851" y="172243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1" name="Line 824"/>
            <p:cNvSpPr>
              <a:spLocks noChangeShapeType="1"/>
            </p:cNvSpPr>
            <p:nvPr/>
          </p:nvSpPr>
          <p:spPr bwMode="auto">
            <a:xfrm>
              <a:off x="5530851" y="17272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2" name="Line 825"/>
            <p:cNvSpPr>
              <a:spLocks noChangeShapeType="1"/>
            </p:cNvSpPr>
            <p:nvPr/>
          </p:nvSpPr>
          <p:spPr bwMode="auto">
            <a:xfrm>
              <a:off x="5530851" y="17303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3" name="Line 826"/>
            <p:cNvSpPr>
              <a:spLocks noChangeShapeType="1"/>
            </p:cNvSpPr>
            <p:nvPr/>
          </p:nvSpPr>
          <p:spPr bwMode="auto">
            <a:xfrm flipH="1">
              <a:off x="5529263" y="17319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4" name="Line 827"/>
            <p:cNvSpPr>
              <a:spLocks noChangeShapeType="1"/>
            </p:cNvSpPr>
            <p:nvPr/>
          </p:nvSpPr>
          <p:spPr bwMode="auto">
            <a:xfrm>
              <a:off x="5529263" y="1733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5" name="Line 828"/>
            <p:cNvSpPr>
              <a:spLocks noChangeShapeType="1"/>
            </p:cNvSpPr>
            <p:nvPr/>
          </p:nvSpPr>
          <p:spPr bwMode="auto">
            <a:xfrm flipH="1">
              <a:off x="5527676" y="17351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6" name="Line 829"/>
            <p:cNvSpPr>
              <a:spLocks noChangeShapeType="1"/>
            </p:cNvSpPr>
            <p:nvPr/>
          </p:nvSpPr>
          <p:spPr bwMode="auto">
            <a:xfrm flipH="1">
              <a:off x="5522913" y="1738313"/>
              <a:ext cx="4763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7" name="Line 830"/>
            <p:cNvSpPr>
              <a:spLocks noChangeShapeType="1"/>
            </p:cNvSpPr>
            <p:nvPr/>
          </p:nvSpPr>
          <p:spPr bwMode="auto">
            <a:xfrm flipH="1">
              <a:off x="5521326" y="17430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8" name="Line 831"/>
            <p:cNvSpPr>
              <a:spLocks noChangeShapeType="1"/>
            </p:cNvSpPr>
            <p:nvPr/>
          </p:nvSpPr>
          <p:spPr bwMode="auto">
            <a:xfrm flipH="1">
              <a:off x="5519738" y="1746250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9" name="Line 832"/>
            <p:cNvSpPr>
              <a:spLocks noChangeShapeType="1"/>
            </p:cNvSpPr>
            <p:nvPr/>
          </p:nvSpPr>
          <p:spPr bwMode="auto">
            <a:xfrm>
              <a:off x="5519738" y="17478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0" name="Line 833"/>
            <p:cNvSpPr>
              <a:spLocks noChangeShapeType="1"/>
            </p:cNvSpPr>
            <p:nvPr/>
          </p:nvSpPr>
          <p:spPr bwMode="auto">
            <a:xfrm>
              <a:off x="5519738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1" name="Line 834"/>
            <p:cNvSpPr>
              <a:spLocks noChangeShapeType="1"/>
            </p:cNvSpPr>
            <p:nvPr/>
          </p:nvSpPr>
          <p:spPr bwMode="auto">
            <a:xfrm flipH="1">
              <a:off x="5516563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2" name="Line 835"/>
            <p:cNvSpPr>
              <a:spLocks noChangeShapeType="1"/>
            </p:cNvSpPr>
            <p:nvPr/>
          </p:nvSpPr>
          <p:spPr bwMode="auto">
            <a:xfrm flipH="1">
              <a:off x="5513388" y="17510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3" name="Line 836"/>
            <p:cNvSpPr>
              <a:spLocks noChangeShapeType="1"/>
            </p:cNvSpPr>
            <p:nvPr/>
          </p:nvSpPr>
          <p:spPr bwMode="auto">
            <a:xfrm flipH="1">
              <a:off x="5510213" y="17526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4" name="Line 837"/>
            <p:cNvSpPr>
              <a:spLocks noChangeShapeType="1"/>
            </p:cNvSpPr>
            <p:nvPr/>
          </p:nvSpPr>
          <p:spPr bwMode="auto">
            <a:xfrm>
              <a:off x="5510213" y="17557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5" name="Line 838"/>
            <p:cNvSpPr>
              <a:spLocks noChangeShapeType="1"/>
            </p:cNvSpPr>
            <p:nvPr/>
          </p:nvSpPr>
          <p:spPr bwMode="auto">
            <a:xfrm flipH="1">
              <a:off x="5508626" y="17557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6" name="Line 839"/>
            <p:cNvSpPr>
              <a:spLocks noChangeShapeType="1"/>
            </p:cNvSpPr>
            <p:nvPr/>
          </p:nvSpPr>
          <p:spPr bwMode="auto">
            <a:xfrm flipH="1">
              <a:off x="5503863" y="175577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7" name="Line 840"/>
            <p:cNvSpPr>
              <a:spLocks noChangeShapeType="1"/>
            </p:cNvSpPr>
            <p:nvPr/>
          </p:nvSpPr>
          <p:spPr bwMode="auto">
            <a:xfrm flipH="1">
              <a:off x="5500688" y="17573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8" name="Line 841"/>
            <p:cNvSpPr>
              <a:spLocks noChangeShapeType="1"/>
            </p:cNvSpPr>
            <p:nvPr/>
          </p:nvSpPr>
          <p:spPr bwMode="auto">
            <a:xfrm flipH="1">
              <a:off x="5495926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9" name="Line 842"/>
            <p:cNvSpPr>
              <a:spLocks noChangeShapeType="1"/>
            </p:cNvSpPr>
            <p:nvPr/>
          </p:nvSpPr>
          <p:spPr bwMode="auto">
            <a:xfrm flipH="1">
              <a:off x="5491163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0" name="Line 843"/>
            <p:cNvSpPr>
              <a:spLocks noChangeShapeType="1"/>
            </p:cNvSpPr>
            <p:nvPr/>
          </p:nvSpPr>
          <p:spPr bwMode="auto">
            <a:xfrm flipH="1">
              <a:off x="5487988" y="175895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1" name="Line 844"/>
            <p:cNvSpPr>
              <a:spLocks noChangeShapeType="1"/>
            </p:cNvSpPr>
            <p:nvPr/>
          </p:nvSpPr>
          <p:spPr bwMode="auto">
            <a:xfrm flipH="1">
              <a:off x="5481638" y="17589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2" name="Line 845"/>
            <p:cNvSpPr>
              <a:spLocks noChangeShapeType="1"/>
            </p:cNvSpPr>
            <p:nvPr/>
          </p:nvSpPr>
          <p:spPr bwMode="auto">
            <a:xfrm flipH="1" flipV="1">
              <a:off x="5480051" y="1757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3" name="Line 846"/>
            <p:cNvSpPr>
              <a:spLocks noChangeShapeType="1"/>
            </p:cNvSpPr>
            <p:nvPr/>
          </p:nvSpPr>
          <p:spPr bwMode="auto">
            <a:xfrm flipH="1">
              <a:off x="5478463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4" name="Line 847"/>
            <p:cNvSpPr>
              <a:spLocks noChangeShapeType="1"/>
            </p:cNvSpPr>
            <p:nvPr/>
          </p:nvSpPr>
          <p:spPr bwMode="auto">
            <a:xfrm flipH="1">
              <a:off x="5476876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5" name="Line 848"/>
            <p:cNvSpPr>
              <a:spLocks noChangeShapeType="1"/>
            </p:cNvSpPr>
            <p:nvPr/>
          </p:nvSpPr>
          <p:spPr bwMode="auto">
            <a:xfrm flipH="1" flipV="1">
              <a:off x="5475288" y="17557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6" name="Line 849"/>
            <p:cNvSpPr>
              <a:spLocks noChangeShapeType="1"/>
            </p:cNvSpPr>
            <p:nvPr/>
          </p:nvSpPr>
          <p:spPr bwMode="auto">
            <a:xfrm flipH="1">
              <a:off x="5470526" y="17557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7" name="Line 850"/>
            <p:cNvSpPr>
              <a:spLocks noChangeShapeType="1"/>
            </p:cNvSpPr>
            <p:nvPr/>
          </p:nvSpPr>
          <p:spPr bwMode="auto">
            <a:xfrm flipH="1" flipV="1">
              <a:off x="5467351" y="1751013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8" name="Line 851"/>
            <p:cNvSpPr>
              <a:spLocks noChangeShapeType="1"/>
            </p:cNvSpPr>
            <p:nvPr/>
          </p:nvSpPr>
          <p:spPr bwMode="auto">
            <a:xfrm flipH="1" flipV="1">
              <a:off x="5464176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9" name="Line 852"/>
            <p:cNvSpPr>
              <a:spLocks noChangeShapeType="1"/>
            </p:cNvSpPr>
            <p:nvPr/>
          </p:nvSpPr>
          <p:spPr bwMode="auto">
            <a:xfrm flipV="1">
              <a:off x="5464176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0" name="Line 853"/>
            <p:cNvSpPr>
              <a:spLocks noChangeShapeType="1"/>
            </p:cNvSpPr>
            <p:nvPr/>
          </p:nvSpPr>
          <p:spPr bwMode="auto">
            <a:xfrm flipH="1">
              <a:off x="5462588" y="1747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1" name="Line 854"/>
            <p:cNvSpPr>
              <a:spLocks noChangeShapeType="1"/>
            </p:cNvSpPr>
            <p:nvPr/>
          </p:nvSpPr>
          <p:spPr bwMode="auto">
            <a:xfrm flipV="1">
              <a:off x="5462588" y="17462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2" name="Line 855"/>
            <p:cNvSpPr>
              <a:spLocks noChangeShapeType="1"/>
            </p:cNvSpPr>
            <p:nvPr/>
          </p:nvSpPr>
          <p:spPr bwMode="auto">
            <a:xfrm flipH="1" flipV="1">
              <a:off x="5457826" y="17430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3" name="Line 856"/>
            <p:cNvSpPr>
              <a:spLocks noChangeShapeType="1"/>
            </p:cNvSpPr>
            <p:nvPr/>
          </p:nvSpPr>
          <p:spPr bwMode="auto">
            <a:xfrm flipH="1" flipV="1">
              <a:off x="5456238" y="17383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4" name="Line 857"/>
            <p:cNvSpPr>
              <a:spLocks noChangeShapeType="1"/>
            </p:cNvSpPr>
            <p:nvPr/>
          </p:nvSpPr>
          <p:spPr bwMode="auto">
            <a:xfrm flipH="1" flipV="1">
              <a:off x="5454651" y="17367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5" name="Line 858"/>
            <p:cNvSpPr>
              <a:spLocks noChangeShapeType="1"/>
            </p:cNvSpPr>
            <p:nvPr/>
          </p:nvSpPr>
          <p:spPr bwMode="auto">
            <a:xfrm>
              <a:off x="5454651" y="17367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6" name="Line 859"/>
            <p:cNvSpPr>
              <a:spLocks noChangeShapeType="1"/>
            </p:cNvSpPr>
            <p:nvPr/>
          </p:nvSpPr>
          <p:spPr bwMode="auto">
            <a:xfrm flipV="1">
              <a:off x="5454651" y="17351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7" name="Line 860"/>
            <p:cNvSpPr>
              <a:spLocks noChangeShapeType="1"/>
            </p:cNvSpPr>
            <p:nvPr/>
          </p:nvSpPr>
          <p:spPr bwMode="auto">
            <a:xfrm flipH="1" flipV="1">
              <a:off x="5453063" y="17319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8" name="Line 861"/>
            <p:cNvSpPr>
              <a:spLocks noChangeShapeType="1"/>
            </p:cNvSpPr>
            <p:nvPr/>
          </p:nvSpPr>
          <p:spPr bwMode="auto">
            <a:xfrm flipH="1" flipV="1">
              <a:off x="5451476" y="1725613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9" name="Line 862"/>
            <p:cNvSpPr>
              <a:spLocks noChangeShapeType="1"/>
            </p:cNvSpPr>
            <p:nvPr/>
          </p:nvSpPr>
          <p:spPr bwMode="auto">
            <a:xfrm flipV="1">
              <a:off x="5451476" y="17224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0" name="Line 863"/>
            <p:cNvSpPr>
              <a:spLocks noChangeShapeType="1"/>
            </p:cNvSpPr>
            <p:nvPr/>
          </p:nvSpPr>
          <p:spPr bwMode="auto">
            <a:xfrm flipV="1">
              <a:off x="5451476" y="17208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1" name="Line 864"/>
            <p:cNvSpPr>
              <a:spLocks noChangeShapeType="1"/>
            </p:cNvSpPr>
            <p:nvPr/>
          </p:nvSpPr>
          <p:spPr bwMode="auto">
            <a:xfrm flipV="1">
              <a:off x="5451476" y="17176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2" name="Line 865"/>
            <p:cNvSpPr>
              <a:spLocks noChangeShapeType="1"/>
            </p:cNvSpPr>
            <p:nvPr/>
          </p:nvSpPr>
          <p:spPr bwMode="auto">
            <a:xfrm flipV="1">
              <a:off x="5451476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3" name="Line 866"/>
            <p:cNvSpPr>
              <a:spLocks noChangeShapeType="1"/>
            </p:cNvSpPr>
            <p:nvPr/>
          </p:nvSpPr>
          <p:spPr bwMode="auto">
            <a:xfrm flipV="1">
              <a:off x="5451476" y="1708150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4" name="Line 867"/>
            <p:cNvSpPr>
              <a:spLocks noChangeShapeType="1"/>
            </p:cNvSpPr>
            <p:nvPr/>
          </p:nvSpPr>
          <p:spPr bwMode="auto">
            <a:xfrm flipV="1">
              <a:off x="5453063" y="17049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5" name="Line 868"/>
            <p:cNvSpPr>
              <a:spLocks noChangeShapeType="1"/>
            </p:cNvSpPr>
            <p:nvPr/>
          </p:nvSpPr>
          <p:spPr bwMode="auto">
            <a:xfrm>
              <a:off x="5453063" y="17049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6" name="Line 869"/>
            <p:cNvSpPr>
              <a:spLocks noChangeShapeType="1"/>
            </p:cNvSpPr>
            <p:nvPr/>
          </p:nvSpPr>
          <p:spPr bwMode="auto">
            <a:xfrm flipV="1">
              <a:off x="5453063" y="17018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7" name="Line 870"/>
            <p:cNvSpPr>
              <a:spLocks noChangeShapeType="1"/>
            </p:cNvSpPr>
            <p:nvPr/>
          </p:nvSpPr>
          <p:spPr bwMode="auto">
            <a:xfrm flipV="1">
              <a:off x="5453063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8" name="Line 871"/>
            <p:cNvSpPr>
              <a:spLocks noChangeShapeType="1"/>
            </p:cNvSpPr>
            <p:nvPr/>
          </p:nvSpPr>
          <p:spPr bwMode="auto">
            <a:xfrm flipV="1">
              <a:off x="5454651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9" name="Line 872"/>
            <p:cNvSpPr>
              <a:spLocks noChangeShapeType="1"/>
            </p:cNvSpPr>
            <p:nvPr/>
          </p:nvSpPr>
          <p:spPr bwMode="auto">
            <a:xfrm flipV="1">
              <a:off x="5456238" y="169545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0" name="Line 873"/>
            <p:cNvSpPr>
              <a:spLocks noChangeShapeType="1"/>
            </p:cNvSpPr>
            <p:nvPr/>
          </p:nvSpPr>
          <p:spPr bwMode="auto">
            <a:xfrm flipV="1">
              <a:off x="5457826" y="16922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1" name="Line 874"/>
            <p:cNvSpPr>
              <a:spLocks noChangeShapeType="1"/>
            </p:cNvSpPr>
            <p:nvPr/>
          </p:nvSpPr>
          <p:spPr bwMode="auto">
            <a:xfrm flipV="1">
              <a:off x="5462588" y="16891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2" name="Line 875"/>
            <p:cNvSpPr>
              <a:spLocks noChangeShapeType="1"/>
            </p:cNvSpPr>
            <p:nvPr/>
          </p:nvSpPr>
          <p:spPr bwMode="auto">
            <a:xfrm>
              <a:off x="5462588" y="16891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3" name="Line 876"/>
            <p:cNvSpPr>
              <a:spLocks noChangeShapeType="1"/>
            </p:cNvSpPr>
            <p:nvPr/>
          </p:nvSpPr>
          <p:spPr bwMode="auto">
            <a:xfrm flipV="1">
              <a:off x="5464176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4" name="Line 877"/>
            <p:cNvSpPr>
              <a:spLocks noChangeShapeType="1"/>
            </p:cNvSpPr>
            <p:nvPr/>
          </p:nvSpPr>
          <p:spPr bwMode="auto">
            <a:xfrm flipV="1">
              <a:off x="5464176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5" name="Line 878"/>
            <p:cNvSpPr>
              <a:spLocks noChangeShapeType="1"/>
            </p:cNvSpPr>
            <p:nvPr/>
          </p:nvSpPr>
          <p:spPr bwMode="auto">
            <a:xfrm flipV="1">
              <a:off x="5467351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6" name="Line 879"/>
            <p:cNvSpPr>
              <a:spLocks noChangeShapeType="1"/>
            </p:cNvSpPr>
            <p:nvPr/>
          </p:nvSpPr>
          <p:spPr bwMode="auto">
            <a:xfrm>
              <a:off x="5470526" y="16827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7" name="Line 880"/>
            <p:cNvSpPr>
              <a:spLocks noChangeShapeType="1"/>
            </p:cNvSpPr>
            <p:nvPr/>
          </p:nvSpPr>
          <p:spPr bwMode="auto">
            <a:xfrm>
              <a:off x="5472113" y="16827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8" name="Line 881"/>
            <p:cNvSpPr>
              <a:spLocks noChangeShapeType="1"/>
            </p:cNvSpPr>
            <p:nvPr/>
          </p:nvSpPr>
          <p:spPr bwMode="auto">
            <a:xfrm flipV="1">
              <a:off x="5472113" y="16811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9" name="Line 882"/>
            <p:cNvSpPr>
              <a:spLocks noChangeShapeType="1"/>
            </p:cNvSpPr>
            <p:nvPr/>
          </p:nvSpPr>
          <p:spPr bwMode="auto">
            <a:xfrm flipV="1">
              <a:off x="5475288" y="16795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0" name="Line 883"/>
            <p:cNvSpPr>
              <a:spLocks noChangeShapeType="1"/>
            </p:cNvSpPr>
            <p:nvPr/>
          </p:nvSpPr>
          <p:spPr bwMode="auto">
            <a:xfrm>
              <a:off x="5478463" y="16795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1" name="Line 884"/>
            <p:cNvSpPr>
              <a:spLocks noChangeShapeType="1"/>
            </p:cNvSpPr>
            <p:nvPr/>
          </p:nvSpPr>
          <p:spPr bwMode="auto">
            <a:xfrm flipV="1">
              <a:off x="5483226" y="16764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2" name="Line 885"/>
            <p:cNvSpPr>
              <a:spLocks noChangeShapeType="1"/>
            </p:cNvSpPr>
            <p:nvPr/>
          </p:nvSpPr>
          <p:spPr bwMode="auto">
            <a:xfrm>
              <a:off x="5487988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3" name="Line 886"/>
            <p:cNvSpPr>
              <a:spLocks noChangeShapeType="1"/>
            </p:cNvSpPr>
            <p:nvPr/>
          </p:nvSpPr>
          <p:spPr bwMode="auto">
            <a:xfrm>
              <a:off x="5489576" y="16764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4" name="Line 887"/>
            <p:cNvSpPr>
              <a:spLocks noChangeShapeType="1"/>
            </p:cNvSpPr>
            <p:nvPr/>
          </p:nvSpPr>
          <p:spPr bwMode="auto">
            <a:xfrm>
              <a:off x="5492751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5" name="Line 888"/>
            <p:cNvSpPr>
              <a:spLocks noChangeShapeType="1"/>
            </p:cNvSpPr>
            <p:nvPr/>
          </p:nvSpPr>
          <p:spPr bwMode="auto">
            <a:xfrm>
              <a:off x="5494338" y="1676400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6" name="Line 889"/>
            <p:cNvSpPr>
              <a:spLocks noChangeShapeType="1"/>
            </p:cNvSpPr>
            <p:nvPr/>
          </p:nvSpPr>
          <p:spPr bwMode="auto">
            <a:xfrm>
              <a:off x="5500688" y="16795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7" name="Line 890"/>
            <p:cNvSpPr>
              <a:spLocks noChangeShapeType="1"/>
            </p:cNvSpPr>
            <p:nvPr/>
          </p:nvSpPr>
          <p:spPr bwMode="auto">
            <a:xfrm>
              <a:off x="5503863" y="16795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8" name="Line 891"/>
            <p:cNvSpPr>
              <a:spLocks noChangeShapeType="1"/>
            </p:cNvSpPr>
            <p:nvPr/>
          </p:nvSpPr>
          <p:spPr bwMode="auto">
            <a:xfrm>
              <a:off x="5505451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9" name="Line 892"/>
            <p:cNvSpPr>
              <a:spLocks noChangeShapeType="1"/>
            </p:cNvSpPr>
            <p:nvPr/>
          </p:nvSpPr>
          <p:spPr bwMode="auto">
            <a:xfrm>
              <a:off x="5507038" y="16811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0" name="Line 893"/>
            <p:cNvSpPr>
              <a:spLocks noChangeShapeType="1"/>
            </p:cNvSpPr>
            <p:nvPr/>
          </p:nvSpPr>
          <p:spPr bwMode="auto">
            <a:xfrm>
              <a:off x="5508626" y="16811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1" name="Line 894"/>
            <p:cNvSpPr>
              <a:spLocks noChangeShapeType="1"/>
            </p:cNvSpPr>
            <p:nvPr/>
          </p:nvSpPr>
          <p:spPr bwMode="auto">
            <a:xfrm>
              <a:off x="5513388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2" name="Line 895"/>
            <p:cNvSpPr>
              <a:spLocks noChangeShapeType="1"/>
            </p:cNvSpPr>
            <p:nvPr/>
          </p:nvSpPr>
          <p:spPr bwMode="auto">
            <a:xfrm>
              <a:off x="5516563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3" name="Line 896"/>
            <p:cNvSpPr>
              <a:spLocks noChangeShapeType="1"/>
            </p:cNvSpPr>
            <p:nvPr/>
          </p:nvSpPr>
          <p:spPr bwMode="auto">
            <a:xfrm>
              <a:off x="5519738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4" name="Line 897"/>
            <p:cNvSpPr>
              <a:spLocks noChangeShapeType="1"/>
            </p:cNvSpPr>
            <p:nvPr/>
          </p:nvSpPr>
          <p:spPr bwMode="auto">
            <a:xfrm>
              <a:off x="5519738" y="16891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5" name="Line 898"/>
            <p:cNvSpPr>
              <a:spLocks noChangeShapeType="1"/>
            </p:cNvSpPr>
            <p:nvPr/>
          </p:nvSpPr>
          <p:spPr bwMode="auto">
            <a:xfrm>
              <a:off x="5519738" y="168910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6" name="Line 899"/>
            <p:cNvSpPr>
              <a:spLocks noChangeShapeType="1"/>
            </p:cNvSpPr>
            <p:nvPr/>
          </p:nvSpPr>
          <p:spPr bwMode="auto">
            <a:xfrm>
              <a:off x="5521326" y="16922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7" name="Line 900"/>
            <p:cNvSpPr>
              <a:spLocks noChangeShapeType="1"/>
            </p:cNvSpPr>
            <p:nvPr/>
          </p:nvSpPr>
          <p:spPr bwMode="auto">
            <a:xfrm>
              <a:off x="5522913" y="169545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8" name="Line 901"/>
            <p:cNvSpPr>
              <a:spLocks noChangeShapeType="1"/>
            </p:cNvSpPr>
            <p:nvPr/>
          </p:nvSpPr>
          <p:spPr bwMode="auto">
            <a:xfrm>
              <a:off x="5527676" y="16986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9" name="Line 902"/>
            <p:cNvSpPr>
              <a:spLocks noChangeShapeType="1"/>
            </p:cNvSpPr>
            <p:nvPr/>
          </p:nvSpPr>
          <p:spPr bwMode="auto">
            <a:xfrm>
              <a:off x="5527676" y="169862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0" name="Line 903"/>
            <p:cNvSpPr>
              <a:spLocks noChangeShapeType="1"/>
            </p:cNvSpPr>
            <p:nvPr/>
          </p:nvSpPr>
          <p:spPr bwMode="auto">
            <a:xfrm>
              <a:off x="5529263" y="16986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1" name="Line 904"/>
            <p:cNvSpPr>
              <a:spLocks noChangeShapeType="1"/>
            </p:cNvSpPr>
            <p:nvPr/>
          </p:nvSpPr>
          <p:spPr bwMode="auto">
            <a:xfrm>
              <a:off x="5529263" y="17002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2" name="Line 905"/>
            <p:cNvSpPr>
              <a:spLocks noChangeShapeType="1"/>
            </p:cNvSpPr>
            <p:nvPr/>
          </p:nvSpPr>
          <p:spPr bwMode="auto">
            <a:xfrm>
              <a:off x="5530851" y="1704975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3" name="Line 906"/>
            <p:cNvSpPr>
              <a:spLocks noChangeShapeType="1"/>
            </p:cNvSpPr>
            <p:nvPr/>
          </p:nvSpPr>
          <p:spPr bwMode="auto">
            <a:xfrm>
              <a:off x="5530851" y="17097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4" name="Line 907"/>
            <p:cNvSpPr>
              <a:spLocks noChangeShapeType="1"/>
            </p:cNvSpPr>
            <p:nvPr/>
          </p:nvSpPr>
          <p:spPr bwMode="auto">
            <a:xfrm>
              <a:off x="5532438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5" name="Line 908"/>
            <p:cNvSpPr>
              <a:spLocks noChangeShapeType="1"/>
            </p:cNvSpPr>
            <p:nvPr/>
          </p:nvSpPr>
          <p:spPr bwMode="auto">
            <a:xfrm>
              <a:off x="5532438" y="17176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6" name="Freeform 909"/>
            <p:cNvSpPr>
              <a:spLocks/>
            </p:cNvSpPr>
            <p:nvPr/>
          </p:nvSpPr>
          <p:spPr bwMode="auto">
            <a:xfrm>
              <a:off x="5713413" y="1789113"/>
              <a:ext cx="85725" cy="85725"/>
            </a:xfrm>
            <a:custGeom>
              <a:avLst/>
              <a:gdLst>
                <a:gd name="T0" fmla="*/ 26 w 54"/>
                <a:gd name="T1" fmla="*/ 0 h 54"/>
                <a:gd name="T2" fmla="*/ 33 w 54"/>
                <a:gd name="T3" fmla="*/ 1 h 54"/>
                <a:gd name="T4" fmla="*/ 36 w 54"/>
                <a:gd name="T5" fmla="*/ 3 h 54"/>
                <a:gd name="T6" fmla="*/ 38 w 54"/>
                <a:gd name="T7" fmla="*/ 3 h 54"/>
                <a:gd name="T8" fmla="*/ 42 w 54"/>
                <a:gd name="T9" fmla="*/ 6 h 54"/>
                <a:gd name="T10" fmla="*/ 45 w 54"/>
                <a:gd name="T11" fmla="*/ 8 h 54"/>
                <a:gd name="T12" fmla="*/ 46 w 54"/>
                <a:gd name="T13" fmla="*/ 9 h 54"/>
                <a:gd name="T14" fmla="*/ 49 w 54"/>
                <a:gd name="T15" fmla="*/ 14 h 54"/>
                <a:gd name="T16" fmla="*/ 50 w 54"/>
                <a:gd name="T17" fmla="*/ 15 h 54"/>
                <a:gd name="T18" fmla="*/ 52 w 54"/>
                <a:gd name="T19" fmla="*/ 18 h 54"/>
                <a:gd name="T20" fmla="*/ 53 w 54"/>
                <a:gd name="T21" fmla="*/ 24 h 54"/>
                <a:gd name="T22" fmla="*/ 54 w 54"/>
                <a:gd name="T23" fmla="*/ 26 h 54"/>
                <a:gd name="T24" fmla="*/ 53 w 54"/>
                <a:gd name="T25" fmla="*/ 30 h 54"/>
                <a:gd name="T26" fmla="*/ 52 w 54"/>
                <a:gd name="T27" fmla="*/ 36 h 54"/>
                <a:gd name="T28" fmla="*/ 52 w 54"/>
                <a:gd name="T29" fmla="*/ 37 h 54"/>
                <a:gd name="T30" fmla="*/ 49 w 54"/>
                <a:gd name="T31" fmla="*/ 40 h 54"/>
                <a:gd name="T32" fmla="*/ 46 w 54"/>
                <a:gd name="T33" fmla="*/ 45 h 54"/>
                <a:gd name="T34" fmla="*/ 45 w 54"/>
                <a:gd name="T35" fmla="*/ 46 h 54"/>
                <a:gd name="T36" fmla="*/ 42 w 54"/>
                <a:gd name="T37" fmla="*/ 48 h 54"/>
                <a:gd name="T38" fmla="*/ 39 w 54"/>
                <a:gd name="T39" fmla="*/ 50 h 54"/>
                <a:gd name="T40" fmla="*/ 38 w 54"/>
                <a:gd name="T41" fmla="*/ 52 h 54"/>
                <a:gd name="T42" fmla="*/ 32 w 54"/>
                <a:gd name="T43" fmla="*/ 53 h 54"/>
                <a:gd name="T44" fmla="*/ 29 w 54"/>
                <a:gd name="T45" fmla="*/ 54 h 54"/>
                <a:gd name="T46" fmla="*/ 24 w 54"/>
                <a:gd name="T47" fmla="*/ 53 h 54"/>
                <a:gd name="T48" fmla="*/ 18 w 54"/>
                <a:gd name="T49" fmla="*/ 52 h 54"/>
                <a:gd name="T50" fmla="*/ 17 w 54"/>
                <a:gd name="T51" fmla="*/ 52 h 54"/>
                <a:gd name="T52" fmla="*/ 14 w 54"/>
                <a:gd name="T53" fmla="*/ 50 h 54"/>
                <a:gd name="T54" fmla="*/ 9 w 54"/>
                <a:gd name="T55" fmla="*/ 47 h 54"/>
                <a:gd name="T56" fmla="*/ 8 w 54"/>
                <a:gd name="T57" fmla="*/ 46 h 54"/>
                <a:gd name="T58" fmla="*/ 6 w 54"/>
                <a:gd name="T59" fmla="*/ 42 h 54"/>
                <a:gd name="T60" fmla="*/ 4 w 54"/>
                <a:gd name="T61" fmla="*/ 39 h 54"/>
                <a:gd name="T62" fmla="*/ 4 w 54"/>
                <a:gd name="T63" fmla="*/ 38 h 54"/>
                <a:gd name="T64" fmla="*/ 1 w 54"/>
                <a:gd name="T65" fmla="*/ 32 h 54"/>
                <a:gd name="T66" fmla="*/ 0 w 54"/>
                <a:gd name="T67" fmla="*/ 29 h 54"/>
                <a:gd name="T68" fmla="*/ 0 w 54"/>
                <a:gd name="T69" fmla="*/ 26 h 54"/>
                <a:gd name="T70" fmla="*/ 1 w 54"/>
                <a:gd name="T71" fmla="*/ 21 h 54"/>
                <a:gd name="T72" fmla="*/ 2 w 54"/>
                <a:gd name="T73" fmla="*/ 18 h 54"/>
                <a:gd name="T74" fmla="*/ 4 w 54"/>
                <a:gd name="T75" fmla="*/ 16 h 54"/>
                <a:gd name="T76" fmla="*/ 6 w 54"/>
                <a:gd name="T77" fmla="*/ 12 h 54"/>
                <a:gd name="T78" fmla="*/ 8 w 54"/>
                <a:gd name="T79" fmla="*/ 8 h 54"/>
                <a:gd name="T80" fmla="*/ 9 w 54"/>
                <a:gd name="T81" fmla="*/ 7 h 54"/>
                <a:gd name="T82" fmla="*/ 14 w 54"/>
                <a:gd name="T83" fmla="*/ 4 h 54"/>
                <a:gd name="T84" fmla="*/ 15 w 54"/>
                <a:gd name="T85" fmla="*/ 4 h 54"/>
                <a:gd name="T86" fmla="*/ 18 w 54"/>
                <a:gd name="T87" fmla="*/ 3 h 54"/>
                <a:gd name="T88" fmla="*/ 23 w 54"/>
                <a:gd name="T8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54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8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7" name="Line 910"/>
            <p:cNvSpPr>
              <a:spLocks noChangeShapeType="1"/>
            </p:cNvSpPr>
            <p:nvPr/>
          </p:nvSpPr>
          <p:spPr bwMode="auto">
            <a:xfrm>
              <a:off x="5797551" y="18303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8" name="Line 911"/>
            <p:cNvSpPr>
              <a:spLocks noChangeShapeType="1"/>
            </p:cNvSpPr>
            <p:nvPr/>
          </p:nvSpPr>
          <p:spPr bwMode="auto">
            <a:xfrm flipH="1">
              <a:off x="5795963" y="18303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9" name="Line 912"/>
            <p:cNvSpPr>
              <a:spLocks noChangeShapeType="1"/>
            </p:cNvSpPr>
            <p:nvPr/>
          </p:nvSpPr>
          <p:spPr bwMode="auto">
            <a:xfrm>
              <a:off x="5795963" y="18351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0" name="Line 913"/>
            <p:cNvSpPr>
              <a:spLocks noChangeShapeType="1"/>
            </p:cNvSpPr>
            <p:nvPr/>
          </p:nvSpPr>
          <p:spPr bwMode="auto">
            <a:xfrm>
              <a:off x="5795963" y="18399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1" name="Line 914"/>
            <p:cNvSpPr>
              <a:spLocks noChangeShapeType="1"/>
            </p:cNvSpPr>
            <p:nvPr/>
          </p:nvSpPr>
          <p:spPr bwMode="auto">
            <a:xfrm>
              <a:off x="5795963" y="18430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2" name="Line 915"/>
            <p:cNvSpPr>
              <a:spLocks noChangeShapeType="1"/>
            </p:cNvSpPr>
            <p:nvPr/>
          </p:nvSpPr>
          <p:spPr bwMode="auto">
            <a:xfrm>
              <a:off x="5795963" y="18430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3" name="Line 916"/>
            <p:cNvSpPr>
              <a:spLocks noChangeShapeType="1"/>
            </p:cNvSpPr>
            <p:nvPr/>
          </p:nvSpPr>
          <p:spPr bwMode="auto">
            <a:xfrm flipH="1">
              <a:off x="5792788" y="18462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" name="Line 917"/>
            <p:cNvSpPr>
              <a:spLocks noChangeShapeType="1"/>
            </p:cNvSpPr>
            <p:nvPr/>
          </p:nvSpPr>
          <p:spPr bwMode="auto">
            <a:xfrm flipH="1">
              <a:off x="5791201" y="18494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" name="Line 918"/>
            <p:cNvSpPr>
              <a:spLocks noChangeShapeType="1"/>
            </p:cNvSpPr>
            <p:nvPr/>
          </p:nvSpPr>
          <p:spPr bwMode="auto">
            <a:xfrm flipH="1">
              <a:off x="5789613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" name="Line 919"/>
            <p:cNvSpPr>
              <a:spLocks noChangeShapeType="1"/>
            </p:cNvSpPr>
            <p:nvPr/>
          </p:nvSpPr>
          <p:spPr bwMode="auto">
            <a:xfrm flipH="1">
              <a:off x="57864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" name="Line 920"/>
            <p:cNvSpPr>
              <a:spLocks noChangeShapeType="1"/>
            </p:cNvSpPr>
            <p:nvPr/>
          </p:nvSpPr>
          <p:spPr bwMode="auto">
            <a:xfrm>
              <a:off x="5786438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" name="Line 921"/>
            <p:cNvSpPr>
              <a:spLocks noChangeShapeType="1"/>
            </p:cNvSpPr>
            <p:nvPr/>
          </p:nvSpPr>
          <p:spPr bwMode="auto">
            <a:xfrm flipH="1">
              <a:off x="5784851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Line 922"/>
            <p:cNvSpPr>
              <a:spLocks noChangeShapeType="1"/>
            </p:cNvSpPr>
            <p:nvPr/>
          </p:nvSpPr>
          <p:spPr bwMode="auto">
            <a:xfrm>
              <a:off x="578485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Line 923"/>
            <p:cNvSpPr>
              <a:spLocks noChangeShapeType="1"/>
            </p:cNvSpPr>
            <p:nvPr/>
          </p:nvSpPr>
          <p:spPr bwMode="auto">
            <a:xfrm flipH="1">
              <a:off x="5780088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Line 924"/>
            <p:cNvSpPr>
              <a:spLocks noChangeShapeType="1"/>
            </p:cNvSpPr>
            <p:nvPr/>
          </p:nvSpPr>
          <p:spPr bwMode="auto">
            <a:xfrm flipH="1">
              <a:off x="577691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Line 925"/>
            <p:cNvSpPr>
              <a:spLocks noChangeShapeType="1"/>
            </p:cNvSpPr>
            <p:nvPr/>
          </p:nvSpPr>
          <p:spPr bwMode="auto">
            <a:xfrm flipH="1">
              <a:off x="5775326" y="18669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Line 926"/>
            <p:cNvSpPr>
              <a:spLocks noChangeShapeType="1"/>
            </p:cNvSpPr>
            <p:nvPr/>
          </p:nvSpPr>
          <p:spPr bwMode="auto">
            <a:xfrm>
              <a:off x="5775326" y="18669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Line 927"/>
            <p:cNvSpPr>
              <a:spLocks noChangeShapeType="1"/>
            </p:cNvSpPr>
            <p:nvPr/>
          </p:nvSpPr>
          <p:spPr bwMode="auto">
            <a:xfrm flipH="1">
              <a:off x="5773738" y="186848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Line 928"/>
            <p:cNvSpPr>
              <a:spLocks noChangeShapeType="1"/>
            </p:cNvSpPr>
            <p:nvPr/>
          </p:nvSpPr>
          <p:spPr bwMode="auto">
            <a:xfrm flipH="1">
              <a:off x="5767388" y="1868488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Line 929"/>
            <p:cNvSpPr>
              <a:spLocks noChangeShapeType="1"/>
            </p:cNvSpPr>
            <p:nvPr/>
          </p:nvSpPr>
          <p:spPr bwMode="auto">
            <a:xfrm flipH="1">
              <a:off x="5764213" y="1871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Line 930"/>
            <p:cNvSpPr>
              <a:spLocks noChangeShapeType="1"/>
            </p:cNvSpPr>
            <p:nvPr/>
          </p:nvSpPr>
          <p:spPr bwMode="auto">
            <a:xfrm flipH="1">
              <a:off x="5761038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Line 931"/>
            <p:cNvSpPr>
              <a:spLocks noChangeShapeType="1"/>
            </p:cNvSpPr>
            <p:nvPr/>
          </p:nvSpPr>
          <p:spPr bwMode="auto">
            <a:xfrm flipH="1">
              <a:off x="5754688" y="18732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Line 932"/>
            <p:cNvSpPr>
              <a:spLocks noChangeShapeType="1"/>
            </p:cNvSpPr>
            <p:nvPr/>
          </p:nvSpPr>
          <p:spPr bwMode="auto">
            <a:xfrm flipH="1" flipV="1">
              <a:off x="5751513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Line 933"/>
            <p:cNvSpPr>
              <a:spLocks noChangeShapeType="1"/>
            </p:cNvSpPr>
            <p:nvPr/>
          </p:nvSpPr>
          <p:spPr bwMode="auto">
            <a:xfrm flipH="1">
              <a:off x="5746751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Line 934"/>
            <p:cNvSpPr>
              <a:spLocks noChangeShapeType="1"/>
            </p:cNvSpPr>
            <p:nvPr/>
          </p:nvSpPr>
          <p:spPr bwMode="auto">
            <a:xfrm flipH="1">
              <a:off x="5741988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Line 935"/>
            <p:cNvSpPr>
              <a:spLocks noChangeShapeType="1"/>
            </p:cNvSpPr>
            <p:nvPr/>
          </p:nvSpPr>
          <p:spPr bwMode="auto">
            <a:xfrm>
              <a:off x="5741988" y="18716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Line 936"/>
            <p:cNvSpPr>
              <a:spLocks noChangeShapeType="1"/>
            </p:cNvSpPr>
            <p:nvPr/>
          </p:nvSpPr>
          <p:spPr bwMode="auto">
            <a:xfrm flipH="1">
              <a:off x="5740401" y="1871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Line 937"/>
            <p:cNvSpPr>
              <a:spLocks noChangeShapeType="1"/>
            </p:cNvSpPr>
            <p:nvPr/>
          </p:nvSpPr>
          <p:spPr bwMode="auto">
            <a:xfrm flipH="1" flipV="1">
              <a:off x="5738813" y="186848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Line 938"/>
            <p:cNvSpPr>
              <a:spLocks noChangeShapeType="1"/>
            </p:cNvSpPr>
            <p:nvPr/>
          </p:nvSpPr>
          <p:spPr bwMode="auto">
            <a:xfrm flipH="1" flipV="1">
              <a:off x="5735638" y="18669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Line 939"/>
            <p:cNvSpPr>
              <a:spLocks noChangeShapeType="1"/>
            </p:cNvSpPr>
            <p:nvPr/>
          </p:nvSpPr>
          <p:spPr bwMode="auto">
            <a:xfrm flipH="1" flipV="1">
              <a:off x="573246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Line 940"/>
            <p:cNvSpPr>
              <a:spLocks noChangeShapeType="1"/>
            </p:cNvSpPr>
            <p:nvPr/>
          </p:nvSpPr>
          <p:spPr bwMode="auto">
            <a:xfrm flipH="1" flipV="1">
              <a:off x="5727701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Line 941"/>
            <p:cNvSpPr>
              <a:spLocks noChangeShapeType="1"/>
            </p:cNvSpPr>
            <p:nvPr/>
          </p:nvSpPr>
          <p:spPr bwMode="auto">
            <a:xfrm>
              <a:off x="572770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Line 942"/>
            <p:cNvSpPr>
              <a:spLocks noChangeShapeType="1"/>
            </p:cNvSpPr>
            <p:nvPr/>
          </p:nvSpPr>
          <p:spPr bwMode="auto">
            <a:xfrm flipH="1">
              <a:off x="5726113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Line 943"/>
            <p:cNvSpPr>
              <a:spLocks noChangeShapeType="1"/>
            </p:cNvSpPr>
            <p:nvPr/>
          </p:nvSpPr>
          <p:spPr bwMode="auto">
            <a:xfrm flipV="1">
              <a:off x="5726113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Line 944"/>
            <p:cNvSpPr>
              <a:spLocks noChangeShapeType="1"/>
            </p:cNvSpPr>
            <p:nvPr/>
          </p:nvSpPr>
          <p:spPr bwMode="auto">
            <a:xfrm flipH="1" flipV="1">
              <a:off x="57229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Line 945"/>
            <p:cNvSpPr>
              <a:spLocks noChangeShapeType="1"/>
            </p:cNvSpPr>
            <p:nvPr/>
          </p:nvSpPr>
          <p:spPr bwMode="auto">
            <a:xfrm flipH="1" flipV="1">
              <a:off x="5721351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Line 946"/>
            <p:cNvSpPr>
              <a:spLocks noChangeShapeType="1"/>
            </p:cNvSpPr>
            <p:nvPr/>
          </p:nvSpPr>
          <p:spPr bwMode="auto">
            <a:xfrm flipV="1">
              <a:off x="5721351" y="18510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Line 947"/>
            <p:cNvSpPr>
              <a:spLocks noChangeShapeType="1"/>
            </p:cNvSpPr>
            <p:nvPr/>
          </p:nvSpPr>
          <p:spPr bwMode="auto">
            <a:xfrm flipH="1" flipV="1">
              <a:off x="5719763" y="18494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Line 948"/>
            <p:cNvSpPr>
              <a:spLocks noChangeShapeType="1"/>
            </p:cNvSpPr>
            <p:nvPr/>
          </p:nvSpPr>
          <p:spPr bwMode="auto">
            <a:xfrm>
              <a:off x="5719763" y="18494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Line 949"/>
            <p:cNvSpPr>
              <a:spLocks noChangeShapeType="1"/>
            </p:cNvSpPr>
            <p:nvPr/>
          </p:nvSpPr>
          <p:spPr bwMode="auto">
            <a:xfrm flipH="1" flipV="1">
              <a:off x="5716588" y="1843088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Line 950"/>
            <p:cNvSpPr>
              <a:spLocks noChangeShapeType="1"/>
            </p:cNvSpPr>
            <p:nvPr/>
          </p:nvSpPr>
          <p:spPr bwMode="auto">
            <a:xfrm flipH="1" flipV="1">
              <a:off x="5715001" y="18399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Line 951"/>
            <p:cNvSpPr>
              <a:spLocks noChangeShapeType="1"/>
            </p:cNvSpPr>
            <p:nvPr/>
          </p:nvSpPr>
          <p:spPr bwMode="auto">
            <a:xfrm flipV="1">
              <a:off x="5715001" y="18367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Line 952"/>
            <p:cNvSpPr>
              <a:spLocks noChangeShapeType="1"/>
            </p:cNvSpPr>
            <p:nvPr/>
          </p:nvSpPr>
          <p:spPr bwMode="auto">
            <a:xfrm flipV="1">
              <a:off x="5715001" y="18335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Line 953"/>
            <p:cNvSpPr>
              <a:spLocks noChangeShapeType="1"/>
            </p:cNvSpPr>
            <p:nvPr/>
          </p:nvSpPr>
          <p:spPr bwMode="auto">
            <a:xfrm flipV="1">
              <a:off x="5715001" y="18303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Line 954"/>
            <p:cNvSpPr>
              <a:spLocks noChangeShapeType="1"/>
            </p:cNvSpPr>
            <p:nvPr/>
          </p:nvSpPr>
          <p:spPr bwMode="auto">
            <a:xfrm flipV="1">
              <a:off x="5715001" y="18272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Line 955"/>
            <p:cNvSpPr>
              <a:spLocks noChangeShapeType="1"/>
            </p:cNvSpPr>
            <p:nvPr/>
          </p:nvSpPr>
          <p:spPr bwMode="auto">
            <a:xfrm flipV="1">
              <a:off x="5715001" y="18224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Line 956"/>
            <p:cNvSpPr>
              <a:spLocks noChangeShapeType="1"/>
            </p:cNvSpPr>
            <p:nvPr/>
          </p:nvSpPr>
          <p:spPr bwMode="auto">
            <a:xfrm flipV="1">
              <a:off x="5715001" y="18176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Line 957"/>
            <p:cNvSpPr>
              <a:spLocks noChangeShapeType="1"/>
            </p:cNvSpPr>
            <p:nvPr/>
          </p:nvSpPr>
          <p:spPr bwMode="auto">
            <a:xfrm>
              <a:off x="5716588" y="18176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Line 958"/>
            <p:cNvSpPr>
              <a:spLocks noChangeShapeType="1"/>
            </p:cNvSpPr>
            <p:nvPr/>
          </p:nvSpPr>
          <p:spPr bwMode="auto">
            <a:xfrm flipV="1">
              <a:off x="5716588" y="18161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Line 959"/>
            <p:cNvSpPr>
              <a:spLocks noChangeShapeType="1"/>
            </p:cNvSpPr>
            <p:nvPr/>
          </p:nvSpPr>
          <p:spPr bwMode="auto">
            <a:xfrm flipV="1">
              <a:off x="5716588" y="18145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Line 960"/>
            <p:cNvSpPr>
              <a:spLocks noChangeShapeType="1"/>
            </p:cNvSpPr>
            <p:nvPr/>
          </p:nvSpPr>
          <p:spPr bwMode="auto">
            <a:xfrm flipV="1">
              <a:off x="5719763" y="18113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Line 961"/>
            <p:cNvSpPr>
              <a:spLocks noChangeShapeType="1"/>
            </p:cNvSpPr>
            <p:nvPr/>
          </p:nvSpPr>
          <p:spPr bwMode="auto">
            <a:xfrm flipV="1">
              <a:off x="5721351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Line 962"/>
            <p:cNvSpPr>
              <a:spLocks noChangeShapeType="1"/>
            </p:cNvSpPr>
            <p:nvPr/>
          </p:nvSpPr>
          <p:spPr bwMode="auto">
            <a:xfrm flipV="1">
              <a:off x="57229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Line 963"/>
            <p:cNvSpPr>
              <a:spLocks noChangeShapeType="1"/>
            </p:cNvSpPr>
            <p:nvPr/>
          </p:nvSpPr>
          <p:spPr bwMode="auto">
            <a:xfrm flipV="1">
              <a:off x="5726113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Line 964"/>
            <p:cNvSpPr>
              <a:spLocks noChangeShapeType="1"/>
            </p:cNvSpPr>
            <p:nvPr/>
          </p:nvSpPr>
          <p:spPr bwMode="auto">
            <a:xfrm>
              <a:off x="5726113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Line 965"/>
            <p:cNvSpPr>
              <a:spLocks noChangeShapeType="1"/>
            </p:cNvSpPr>
            <p:nvPr/>
          </p:nvSpPr>
          <p:spPr bwMode="auto">
            <a:xfrm flipV="1">
              <a:off x="572770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Line 966"/>
            <p:cNvSpPr>
              <a:spLocks noChangeShapeType="1"/>
            </p:cNvSpPr>
            <p:nvPr/>
          </p:nvSpPr>
          <p:spPr bwMode="auto">
            <a:xfrm flipV="1">
              <a:off x="5727701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Line 967"/>
            <p:cNvSpPr>
              <a:spLocks noChangeShapeType="1"/>
            </p:cNvSpPr>
            <p:nvPr/>
          </p:nvSpPr>
          <p:spPr bwMode="auto">
            <a:xfrm flipV="1">
              <a:off x="573246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Line 968"/>
            <p:cNvSpPr>
              <a:spLocks noChangeShapeType="1"/>
            </p:cNvSpPr>
            <p:nvPr/>
          </p:nvSpPr>
          <p:spPr bwMode="auto">
            <a:xfrm>
              <a:off x="5735638" y="17970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Line 969"/>
            <p:cNvSpPr>
              <a:spLocks noChangeShapeType="1"/>
            </p:cNvSpPr>
            <p:nvPr/>
          </p:nvSpPr>
          <p:spPr bwMode="auto">
            <a:xfrm>
              <a:off x="5737226" y="17970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Line 970"/>
            <p:cNvSpPr>
              <a:spLocks noChangeShapeType="1"/>
            </p:cNvSpPr>
            <p:nvPr/>
          </p:nvSpPr>
          <p:spPr bwMode="auto">
            <a:xfrm flipV="1">
              <a:off x="5737226" y="17954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Line 971"/>
            <p:cNvSpPr>
              <a:spLocks noChangeShapeType="1"/>
            </p:cNvSpPr>
            <p:nvPr/>
          </p:nvSpPr>
          <p:spPr bwMode="auto">
            <a:xfrm flipV="1">
              <a:off x="5738813" y="17938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Line 972"/>
            <p:cNvSpPr>
              <a:spLocks noChangeShapeType="1"/>
            </p:cNvSpPr>
            <p:nvPr/>
          </p:nvSpPr>
          <p:spPr bwMode="auto">
            <a:xfrm>
              <a:off x="5741988" y="17938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Line 973"/>
            <p:cNvSpPr>
              <a:spLocks noChangeShapeType="1"/>
            </p:cNvSpPr>
            <p:nvPr/>
          </p:nvSpPr>
          <p:spPr bwMode="auto">
            <a:xfrm flipV="1">
              <a:off x="5746751" y="17907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Line 974"/>
            <p:cNvSpPr>
              <a:spLocks noChangeShapeType="1"/>
            </p:cNvSpPr>
            <p:nvPr/>
          </p:nvSpPr>
          <p:spPr bwMode="auto">
            <a:xfrm>
              <a:off x="5749926" y="17907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Line 975"/>
            <p:cNvSpPr>
              <a:spLocks noChangeShapeType="1"/>
            </p:cNvSpPr>
            <p:nvPr/>
          </p:nvSpPr>
          <p:spPr bwMode="auto">
            <a:xfrm>
              <a:off x="5753101" y="17907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Line 976"/>
            <p:cNvSpPr>
              <a:spLocks noChangeShapeType="1"/>
            </p:cNvSpPr>
            <p:nvPr/>
          </p:nvSpPr>
          <p:spPr bwMode="auto">
            <a:xfrm>
              <a:off x="5754688" y="17907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Line 977"/>
            <p:cNvSpPr>
              <a:spLocks noChangeShapeType="1"/>
            </p:cNvSpPr>
            <p:nvPr/>
          </p:nvSpPr>
          <p:spPr bwMode="auto">
            <a:xfrm>
              <a:off x="5754688" y="179070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Line 978"/>
            <p:cNvSpPr>
              <a:spLocks noChangeShapeType="1"/>
            </p:cNvSpPr>
            <p:nvPr/>
          </p:nvSpPr>
          <p:spPr bwMode="auto">
            <a:xfrm>
              <a:off x="5759451" y="17907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Line 979"/>
            <p:cNvSpPr>
              <a:spLocks noChangeShapeType="1"/>
            </p:cNvSpPr>
            <p:nvPr/>
          </p:nvSpPr>
          <p:spPr bwMode="auto">
            <a:xfrm>
              <a:off x="5764213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Line 980"/>
            <p:cNvSpPr>
              <a:spLocks noChangeShapeType="1"/>
            </p:cNvSpPr>
            <p:nvPr/>
          </p:nvSpPr>
          <p:spPr bwMode="auto">
            <a:xfrm>
              <a:off x="5767388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Line 981"/>
            <p:cNvSpPr>
              <a:spLocks noChangeShapeType="1"/>
            </p:cNvSpPr>
            <p:nvPr/>
          </p:nvSpPr>
          <p:spPr bwMode="auto">
            <a:xfrm>
              <a:off x="5770563" y="17938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Line 982"/>
            <p:cNvSpPr>
              <a:spLocks noChangeShapeType="1"/>
            </p:cNvSpPr>
            <p:nvPr/>
          </p:nvSpPr>
          <p:spPr bwMode="auto">
            <a:xfrm>
              <a:off x="5772151" y="17954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Line 983"/>
            <p:cNvSpPr>
              <a:spLocks noChangeShapeType="1"/>
            </p:cNvSpPr>
            <p:nvPr/>
          </p:nvSpPr>
          <p:spPr bwMode="auto">
            <a:xfrm>
              <a:off x="5773738" y="17954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Line 984"/>
            <p:cNvSpPr>
              <a:spLocks noChangeShapeType="1"/>
            </p:cNvSpPr>
            <p:nvPr/>
          </p:nvSpPr>
          <p:spPr bwMode="auto">
            <a:xfrm>
              <a:off x="577691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Line 985"/>
            <p:cNvSpPr>
              <a:spLocks noChangeShapeType="1"/>
            </p:cNvSpPr>
            <p:nvPr/>
          </p:nvSpPr>
          <p:spPr bwMode="auto">
            <a:xfrm>
              <a:off x="5780088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Line 986"/>
            <p:cNvSpPr>
              <a:spLocks noChangeShapeType="1"/>
            </p:cNvSpPr>
            <p:nvPr/>
          </p:nvSpPr>
          <p:spPr bwMode="auto">
            <a:xfrm>
              <a:off x="578485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Line 987"/>
            <p:cNvSpPr>
              <a:spLocks noChangeShapeType="1"/>
            </p:cNvSpPr>
            <p:nvPr/>
          </p:nvSpPr>
          <p:spPr bwMode="auto">
            <a:xfrm>
              <a:off x="5784851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Line 988"/>
            <p:cNvSpPr>
              <a:spLocks noChangeShapeType="1"/>
            </p:cNvSpPr>
            <p:nvPr/>
          </p:nvSpPr>
          <p:spPr bwMode="auto">
            <a:xfrm>
              <a:off x="5786438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Line 989"/>
            <p:cNvSpPr>
              <a:spLocks noChangeShapeType="1"/>
            </p:cNvSpPr>
            <p:nvPr/>
          </p:nvSpPr>
          <p:spPr bwMode="auto">
            <a:xfrm>
              <a:off x="57864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Line 990"/>
            <p:cNvSpPr>
              <a:spLocks noChangeShapeType="1"/>
            </p:cNvSpPr>
            <p:nvPr/>
          </p:nvSpPr>
          <p:spPr bwMode="auto">
            <a:xfrm>
              <a:off x="5789613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Line 991"/>
            <p:cNvSpPr>
              <a:spLocks noChangeShapeType="1"/>
            </p:cNvSpPr>
            <p:nvPr/>
          </p:nvSpPr>
          <p:spPr bwMode="auto">
            <a:xfrm>
              <a:off x="5791201" y="1811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Line 992"/>
            <p:cNvSpPr>
              <a:spLocks noChangeShapeType="1"/>
            </p:cNvSpPr>
            <p:nvPr/>
          </p:nvSpPr>
          <p:spPr bwMode="auto">
            <a:xfrm>
              <a:off x="5792788" y="18129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Line 993"/>
            <p:cNvSpPr>
              <a:spLocks noChangeShapeType="1"/>
            </p:cNvSpPr>
            <p:nvPr/>
          </p:nvSpPr>
          <p:spPr bwMode="auto">
            <a:xfrm>
              <a:off x="5792788" y="18129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Line 994"/>
            <p:cNvSpPr>
              <a:spLocks noChangeShapeType="1"/>
            </p:cNvSpPr>
            <p:nvPr/>
          </p:nvSpPr>
          <p:spPr bwMode="auto">
            <a:xfrm>
              <a:off x="5792788" y="181451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Line 995"/>
            <p:cNvSpPr>
              <a:spLocks noChangeShapeType="1"/>
            </p:cNvSpPr>
            <p:nvPr/>
          </p:nvSpPr>
          <p:spPr bwMode="auto">
            <a:xfrm>
              <a:off x="5795963" y="1817688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Line 996"/>
            <p:cNvSpPr>
              <a:spLocks noChangeShapeType="1"/>
            </p:cNvSpPr>
            <p:nvPr/>
          </p:nvSpPr>
          <p:spPr bwMode="auto">
            <a:xfrm>
              <a:off x="5797551" y="1824038"/>
              <a:ext cx="0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997"/>
            <p:cNvSpPr>
              <a:spLocks/>
            </p:cNvSpPr>
            <p:nvPr/>
          </p:nvSpPr>
          <p:spPr bwMode="auto">
            <a:xfrm>
              <a:off x="1287463" y="3035300"/>
              <a:ext cx="80963" cy="63500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998"/>
            <p:cNvSpPr>
              <a:spLocks/>
            </p:cNvSpPr>
            <p:nvPr/>
          </p:nvSpPr>
          <p:spPr bwMode="auto">
            <a:xfrm>
              <a:off x="1287463" y="3035300"/>
              <a:ext cx="42863" cy="68263"/>
            </a:xfrm>
            <a:custGeom>
              <a:avLst/>
              <a:gdLst>
                <a:gd name="T0" fmla="*/ 25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1 w 27"/>
                <a:gd name="T7" fmla="*/ 43 h 43"/>
                <a:gd name="T8" fmla="*/ 0 w 27"/>
                <a:gd name="T9" fmla="*/ 43 h 43"/>
                <a:gd name="T10" fmla="*/ 0 w 27"/>
                <a:gd name="T11" fmla="*/ 40 h 43"/>
                <a:gd name="T12" fmla="*/ 25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5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1011"/>
            <p:cNvSpPr>
              <a:spLocks/>
            </p:cNvSpPr>
            <p:nvPr/>
          </p:nvSpPr>
          <p:spPr bwMode="auto">
            <a:xfrm>
              <a:off x="1152525" y="4148138"/>
              <a:ext cx="42863" cy="114300"/>
            </a:xfrm>
            <a:custGeom>
              <a:avLst/>
              <a:gdLst>
                <a:gd name="T0" fmla="*/ 21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5 h 72"/>
                <a:gd name="T10" fmla="*/ 14 w 27"/>
                <a:gd name="T11" fmla="*/ 18 h 72"/>
                <a:gd name="T12" fmla="*/ 10 w 27"/>
                <a:gd name="T13" fmla="*/ 22 h 72"/>
                <a:gd name="T14" fmla="*/ 5 w 27"/>
                <a:gd name="T15" fmla="*/ 24 h 72"/>
                <a:gd name="T16" fmla="*/ 0 w 27"/>
                <a:gd name="T17" fmla="*/ 26 h 72"/>
                <a:gd name="T18" fmla="*/ 0 w 27"/>
                <a:gd name="T19" fmla="*/ 17 h 72"/>
                <a:gd name="T20" fmla="*/ 7 w 27"/>
                <a:gd name="T21" fmla="*/ 14 h 72"/>
                <a:gd name="T22" fmla="*/ 13 w 27"/>
                <a:gd name="T23" fmla="*/ 9 h 72"/>
                <a:gd name="T24" fmla="*/ 17 w 27"/>
                <a:gd name="T25" fmla="*/ 5 h 72"/>
                <a:gd name="T26" fmla="*/ 21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1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0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1012"/>
            <p:cNvSpPr>
              <a:spLocks/>
            </p:cNvSpPr>
            <p:nvPr/>
          </p:nvSpPr>
          <p:spPr bwMode="auto">
            <a:xfrm>
              <a:off x="2779713" y="4148138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1013"/>
            <p:cNvSpPr>
              <a:spLocks noEditPoints="1"/>
            </p:cNvSpPr>
            <p:nvPr/>
          </p:nvSpPr>
          <p:spPr bwMode="auto">
            <a:xfrm>
              <a:off x="2857500" y="4148138"/>
              <a:ext cx="74613" cy="114300"/>
            </a:xfrm>
            <a:custGeom>
              <a:avLst/>
              <a:gdLst>
                <a:gd name="T0" fmla="*/ 24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28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1014"/>
            <p:cNvSpPr>
              <a:spLocks/>
            </p:cNvSpPr>
            <p:nvPr/>
          </p:nvSpPr>
          <p:spPr bwMode="auto">
            <a:xfrm>
              <a:off x="4446588" y="4148138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3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6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1015"/>
            <p:cNvSpPr>
              <a:spLocks noEditPoints="1"/>
            </p:cNvSpPr>
            <p:nvPr/>
          </p:nvSpPr>
          <p:spPr bwMode="auto">
            <a:xfrm>
              <a:off x="4524375" y="4148138"/>
              <a:ext cx="73025" cy="114300"/>
            </a:xfrm>
            <a:custGeom>
              <a:avLst/>
              <a:gdLst>
                <a:gd name="T0" fmla="*/ 22 w 46"/>
                <a:gd name="T1" fmla="*/ 8 h 72"/>
                <a:gd name="T2" fmla="*/ 19 w 46"/>
                <a:gd name="T3" fmla="*/ 8 h 72"/>
                <a:gd name="T4" fmla="*/ 16 w 46"/>
                <a:gd name="T5" fmla="*/ 10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6 h 72"/>
                <a:gd name="T12" fmla="*/ 10 w 46"/>
                <a:gd name="T13" fmla="*/ 50 h 72"/>
                <a:gd name="T14" fmla="*/ 13 w 46"/>
                <a:gd name="T15" fmla="*/ 58 h 72"/>
                <a:gd name="T16" fmla="*/ 16 w 46"/>
                <a:gd name="T17" fmla="*/ 62 h 72"/>
                <a:gd name="T18" fmla="*/ 19 w 46"/>
                <a:gd name="T19" fmla="*/ 64 h 72"/>
                <a:gd name="T20" fmla="*/ 22 w 46"/>
                <a:gd name="T21" fmla="*/ 64 h 72"/>
                <a:gd name="T22" fmla="*/ 27 w 46"/>
                <a:gd name="T23" fmla="*/ 64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6 h 72"/>
                <a:gd name="T32" fmla="*/ 36 w 46"/>
                <a:gd name="T33" fmla="*/ 22 h 72"/>
                <a:gd name="T34" fmla="*/ 33 w 46"/>
                <a:gd name="T35" fmla="*/ 14 h 72"/>
                <a:gd name="T36" fmla="*/ 30 w 46"/>
                <a:gd name="T37" fmla="*/ 10 h 72"/>
                <a:gd name="T38" fmla="*/ 27 w 46"/>
                <a:gd name="T39" fmla="*/ 8 h 72"/>
                <a:gd name="T40" fmla="*/ 22 w 46"/>
                <a:gd name="T41" fmla="*/ 8 h 72"/>
                <a:gd name="T42" fmla="*/ 22 w 46"/>
                <a:gd name="T43" fmla="*/ 0 h 72"/>
                <a:gd name="T44" fmla="*/ 28 w 46"/>
                <a:gd name="T45" fmla="*/ 0 h 72"/>
                <a:gd name="T46" fmla="*/ 34 w 46"/>
                <a:gd name="T47" fmla="*/ 2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4 h 72"/>
                <a:gd name="T54" fmla="*/ 45 w 46"/>
                <a:gd name="T55" fmla="*/ 20 h 72"/>
                <a:gd name="T56" fmla="*/ 45 w 46"/>
                <a:gd name="T57" fmla="*/ 24 h 72"/>
                <a:gd name="T58" fmla="*/ 46 w 46"/>
                <a:gd name="T59" fmla="*/ 30 h 72"/>
                <a:gd name="T60" fmla="*/ 46 w 46"/>
                <a:gd name="T61" fmla="*/ 36 h 72"/>
                <a:gd name="T62" fmla="*/ 45 w 46"/>
                <a:gd name="T63" fmla="*/ 48 h 72"/>
                <a:gd name="T64" fmla="*/ 44 w 46"/>
                <a:gd name="T65" fmla="*/ 56 h 72"/>
                <a:gd name="T66" fmla="*/ 42 w 46"/>
                <a:gd name="T67" fmla="*/ 62 h 72"/>
                <a:gd name="T68" fmla="*/ 40 w 46"/>
                <a:gd name="T69" fmla="*/ 65 h 72"/>
                <a:gd name="T70" fmla="*/ 36 w 46"/>
                <a:gd name="T71" fmla="*/ 69 h 72"/>
                <a:gd name="T72" fmla="*/ 33 w 46"/>
                <a:gd name="T73" fmla="*/ 71 h 72"/>
                <a:gd name="T74" fmla="*/ 28 w 46"/>
                <a:gd name="T75" fmla="*/ 72 h 72"/>
                <a:gd name="T76" fmla="*/ 22 w 46"/>
                <a:gd name="T77" fmla="*/ 72 h 72"/>
                <a:gd name="T78" fmla="*/ 18 w 46"/>
                <a:gd name="T79" fmla="*/ 72 h 72"/>
                <a:gd name="T80" fmla="*/ 13 w 46"/>
                <a:gd name="T81" fmla="*/ 71 h 72"/>
                <a:gd name="T82" fmla="*/ 10 w 46"/>
                <a:gd name="T83" fmla="*/ 69 h 72"/>
                <a:gd name="T84" fmla="*/ 6 w 46"/>
                <a:gd name="T85" fmla="*/ 65 h 72"/>
                <a:gd name="T86" fmla="*/ 2 w 46"/>
                <a:gd name="T87" fmla="*/ 54 h 72"/>
                <a:gd name="T88" fmla="*/ 0 w 46"/>
                <a:gd name="T89" fmla="*/ 36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6 w 46"/>
                <a:gd name="T97" fmla="*/ 7 h 72"/>
                <a:gd name="T98" fmla="*/ 10 w 46"/>
                <a:gd name="T99" fmla="*/ 4 h 72"/>
                <a:gd name="T100" fmla="*/ 13 w 46"/>
                <a:gd name="T101" fmla="*/ 1 h 72"/>
                <a:gd name="T102" fmla="*/ 18 w 46"/>
                <a:gd name="T103" fmla="*/ 0 h 72"/>
                <a:gd name="T104" fmla="*/ 22 w 46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2">
                  <a:moveTo>
                    <a:pt x="22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1016"/>
            <p:cNvSpPr>
              <a:spLocks noEditPoints="1"/>
            </p:cNvSpPr>
            <p:nvPr/>
          </p:nvSpPr>
          <p:spPr bwMode="auto">
            <a:xfrm>
              <a:off x="4610100" y="4148138"/>
              <a:ext cx="74613" cy="114300"/>
            </a:xfrm>
            <a:custGeom>
              <a:avLst/>
              <a:gdLst>
                <a:gd name="T0" fmla="*/ 24 w 47"/>
                <a:gd name="T1" fmla="*/ 8 h 72"/>
                <a:gd name="T2" fmla="*/ 21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1 w 47"/>
                <a:gd name="T9" fmla="*/ 22 h 72"/>
                <a:gd name="T10" fmla="*/ 11 w 47"/>
                <a:gd name="T11" fmla="*/ 36 h 72"/>
                <a:gd name="T12" fmla="*/ 11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1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5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5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5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5 w 47"/>
                <a:gd name="T65" fmla="*/ 56 h 72"/>
                <a:gd name="T66" fmla="*/ 43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20 w 47"/>
                <a:gd name="T79" fmla="*/ 72 h 72"/>
                <a:gd name="T80" fmla="*/ 15 w 47"/>
                <a:gd name="T81" fmla="*/ 71 h 72"/>
                <a:gd name="T82" fmla="*/ 11 w 47"/>
                <a:gd name="T83" fmla="*/ 69 h 72"/>
                <a:gd name="T84" fmla="*/ 8 w 47"/>
                <a:gd name="T85" fmla="*/ 65 h 72"/>
                <a:gd name="T86" fmla="*/ 3 w 47"/>
                <a:gd name="T87" fmla="*/ 54 h 72"/>
                <a:gd name="T88" fmla="*/ 0 w 47"/>
                <a:gd name="T89" fmla="*/ 36 h 72"/>
                <a:gd name="T90" fmla="*/ 2 w 47"/>
                <a:gd name="T91" fmla="*/ 24 h 72"/>
                <a:gd name="T92" fmla="*/ 4 w 47"/>
                <a:gd name="T93" fmla="*/ 15 h 72"/>
                <a:gd name="T94" fmla="*/ 5 w 47"/>
                <a:gd name="T95" fmla="*/ 10 h 72"/>
                <a:gd name="T96" fmla="*/ 8 w 47"/>
                <a:gd name="T97" fmla="*/ 7 h 72"/>
                <a:gd name="T98" fmla="*/ 11 w 47"/>
                <a:gd name="T99" fmla="*/ 4 h 72"/>
                <a:gd name="T100" fmla="*/ 15 w 47"/>
                <a:gd name="T101" fmla="*/ 1 h 72"/>
                <a:gd name="T102" fmla="*/ 20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1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1" y="36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5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5" y="56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1017"/>
            <p:cNvSpPr>
              <a:spLocks/>
            </p:cNvSpPr>
            <p:nvPr/>
          </p:nvSpPr>
          <p:spPr bwMode="auto">
            <a:xfrm>
              <a:off x="6072188" y="4148138"/>
              <a:ext cx="41275" cy="114300"/>
            </a:xfrm>
            <a:custGeom>
              <a:avLst/>
              <a:gdLst>
                <a:gd name="T0" fmla="*/ 21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5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3 w 26"/>
                <a:gd name="T23" fmla="*/ 9 h 72"/>
                <a:gd name="T24" fmla="*/ 17 w 26"/>
                <a:gd name="T25" fmla="*/ 5 h 72"/>
                <a:gd name="T26" fmla="*/ 21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1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1018"/>
            <p:cNvSpPr>
              <a:spLocks noEditPoints="1"/>
            </p:cNvSpPr>
            <p:nvPr/>
          </p:nvSpPr>
          <p:spPr bwMode="auto">
            <a:xfrm>
              <a:off x="6149975" y="4148138"/>
              <a:ext cx="74613" cy="114300"/>
            </a:xfrm>
            <a:custGeom>
              <a:avLst/>
              <a:gdLst>
                <a:gd name="T0" fmla="*/ 23 w 47"/>
                <a:gd name="T1" fmla="*/ 8 h 72"/>
                <a:gd name="T2" fmla="*/ 20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3 w 47"/>
                <a:gd name="T41" fmla="*/ 8 h 72"/>
                <a:gd name="T42" fmla="*/ 24 w 47"/>
                <a:gd name="T43" fmla="*/ 0 h 72"/>
                <a:gd name="T44" fmla="*/ 29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8 h 72"/>
                <a:gd name="T64" fmla="*/ 45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3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5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1019"/>
            <p:cNvSpPr>
              <a:spLocks noEditPoints="1"/>
            </p:cNvSpPr>
            <p:nvPr/>
          </p:nvSpPr>
          <p:spPr bwMode="auto">
            <a:xfrm>
              <a:off x="6237288" y="4148138"/>
              <a:ext cx="74613" cy="114300"/>
            </a:xfrm>
            <a:custGeom>
              <a:avLst/>
              <a:gdLst>
                <a:gd name="T0" fmla="*/ 24 w 47"/>
                <a:gd name="T1" fmla="*/ 8 h 72"/>
                <a:gd name="T2" fmla="*/ 20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10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4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4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4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9 w 47"/>
                <a:gd name="T79" fmla="*/ 72 h 72"/>
                <a:gd name="T80" fmla="*/ 15 w 47"/>
                <a:gd name="T81" fmla="*/ 71 h 72"/>
                <a:gd name="T82" fmla="*/ 10 w 47"/>
                <a:gd name="T83" fmla="*/ 69 h 72"/>
                <a:gd name="T84" fmla="*/ 8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3 w 47"/>
                <a:gd name="T93" fmla="*/ 15 h 72"/>
                <a:gd name="T94" fmla="*/ 4 w 47"/>
                <a:gd name="T95" fmla="*/ 10 h 72"/>
                <a:gd name="T96" fmla="*/ 8 w 47"/>
                <a:gd name="T97" fmla="*/ 7 h 72"/>
                <a:gd name="T98" fmla="*/ 10 w 47"/>
                <a:gd name="T99" fmla="*/ 4 h 72"/>
                <a:gd name="T100" fmla="*/ 15 w 47"/>
                <a:gd name="T101" fmla="*/ 1 h 72"/>
                <a:gd name="T102" fmla="*/ 19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1020"/>
            <p:cNvSpPr>
              <a:spLocks noEditPoints="1"/>
            </p:cNvSpPr>
            <p:nvPr/>
          </p:nvSpPr>
          <p:spPr bwMode="auto">
            <a:xfrm>
              <a:off x="6326188" y="4148138"/>
              <a:ext cx="74613" cy="114300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2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7 w 47"/>
                <a:gd name="T23" fmla="*/ 64 h 72"/>
                <a:gd name="T24" fmla="*/ 29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8 w 47"/>
                <a:gd name="T45" fmla="*/ 0 h 72"/>
                <a:gd name="T46" fmla="*/ 33 w 47"/>
                <a:gd name="T47" fmla="*/ 2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5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5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5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1021"/>
            <p:cNvSpPr>
              <a:spLocks/>
            </p:cNvSpPr>
            <p:nvPr/>
          </p:nvSpPr>
          <p:spPr bwMode="auto">
            <a:xfrm>
              <a:off x="995363" y="1489075"/>
              <a:ext cx="39688" cy="114300"/>
            </a:xfrm>
            <a:custGeom>
              <a:avLst/>
              <a:gdLst>
                <a:gd name="T0" fmla="*/ 20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9 h 72"/>
                <a:gd name="T12" fmla="*/ 8 w 25"/>
                <a:gd name="T13" fmla="*/ 21 h 72"/>
                <a:gd name="T14" fmla="*/ 4 w 25"/>
                <a:gd name="T15" fmla="*/ 25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3 h 72"/>
                <a:gd name="T22" fmla="*/ 12 w 25"/>
                <a:gd name="T23" fmla="*/ 9 h 72"/>
                <a:gd name="T24" fmla="*/ 16 w 25"/>
                <a:gd name="T25" fmla="*/ 4 h 72"/>
                <a:gd name="T26" fmla="*/ 20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2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1022"/>
            <p:cNvSpPr>
              <a:spLocks noEditPoints="1"/>
            </p:cNvSpPr>
            <p:nvPr/>
          </p:nvSpPr>
          <p:spPr bwMode="auto">
            <a:xfrm>
              <a:off x="865188" y="2122488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21 w 47"/>
                <a:gd name="T3" fmla="*/ 9 h 73"/>
                <a:gd name="T4" fmla="*/ 17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10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7 w 47"/>
                <a:gd name="T17" fmla="*/ 63 h 73"/>
                <a:gd name="T18" fmla="*/ 21 w 47"/>
                <a:gd name="T19" fmla="*/ 65 h 73"/>
                <a:gd name="T20" fmla="*/ 24 w 47"/>
                <a:gd name="T21" fmla="*/ 65 h 73"/>
                <a:gd name="T22" fmla="*/ 27 w 47"/>
                <a:gd name="T23" fmla="*/ 65 h 73"/>
                <a:gd name="T24" fmla="*/ 31 w 47"/>
                <a:gd name="T25" fmla="*/ 63 h 73"/>
                <a:gd name="T26" fmla="*/ 34 w 47"/>
                <a:gd name="T27" fmla="*/ 60 h 73"/>
                <a:gd name="T28" fmla="*/ 36 w 47"/>
                <a:gd name="T29" fmla="*/ 52 h 73"/>
                <a:gd name="T30" fmla="*/ 38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4 h 73"/>
                <a:gd name="T48" fmla="*/ 39 w 47"/>
                <a:gd name="T49" fmla="*/ 6 h 73"/>
                <a:gd name="T50" fmla="*/ 41 w 47"/>
                <a:gd name="T51" fmla="*/ 9 h 73"/>
                <a:gd name="T52" fmla="*/ 43 w 47"/>
                <a:gd name="T53" fmla="*/ 15 h 73"/>
                <a:gd name="T54" fmla="*/ 46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8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2 h 73"/>
                <a:gd name="T96" fmla="*/ 8 w 47"/>
                <a:gd name="T97" fmla="*/ 8 h 73"/>
                <a:gd name="T98" fmla="*/ 10 w 47"/>
                <a:gd name="T99" fmla="*/ 5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1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10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7" y="63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7" y="65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38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3" y="15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Rectangle 1023"/>
            <p:cNvSpPr>
              <a:spLocks noChangeArrowheads="1"/>
            </p:cNvSpPr>
            <p:nvPr/>
          </p:nvSpPr>
          <p:spPr bwMode="auto">
            <a:xfrm>
              <a:off x="960438" y="2222500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1024"/>
            <p:cNvSpPr>
              <a:spLocks/>
            </p:cNvSpPr>
            <p:nvPr/>
          </p:nvSpPr>
          <p:spPr bwMode="auto">
            <a:xfrm>
              <a:off x="1008063" y="2122488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6 w 26"/>
                <a:gd name="T7" fmla="*/ 72 h 72"/>
                <a:gd name="T8" fmla="*/ 16 w 26"/>
                <a:gd name="T9" fmla="*/ 16 h 72"/>
                <a:gd name="T10" fmla="*/ 13 w 26"/>
                <a:gd name="T11" fmla="*/ 20 h 72"/>
                <a:gd name="T12" fmla="*/ 9 w 26"/>
                <a:gd name="T13" fmla="*/ 23 h 72"/>
                <a:gd name="T14" fmla="*/ 4 w 26"/>
                <a:gd name="T15" fmla="*/ 25 h 72"/>
                <a:gd name="T16" fmla="*/ 0 w 26"/>
                <a:gd name="T17" fmla="*/ 28 h 72"/>
                <a:gd name="T18" fmla="*/ 0 w 26"/>
                <a:gd name="T19" fmla="*/ 18 h 72"/>
                <a:gd name="T20" fmla="*/ 7 w 26"/>
                <a:gd name="T21" fmla="*/ 15 h 72"/>
                <a:gd name="T22" fmla="*/ 13 w 26"/>
                <a:gd name="T23" fmla="*/ 10 h 72"/>
                <a:gd name="T24" fmla="*/ 17 w 26"/>
                <a:gd name="T25" fmla="*/ 6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1025"/>
            <p:cNvSpPr>
              <a:spLocks noEditPoints="1"/>
            </p:cNvSpPr>
            <p:nvPr/>
          </p:nvSpPr>
          <p:spPr bwMode="auto">
            <a:xfrm>
              <a:off x="787400" y="275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2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2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6 w 47"/>
                <a:gd name="T31" fmla="*/ 36 h 73"/>
                <a:gd name="T32" fmla="*/ 36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3 w 47"/>
                <a:gd name="T53" fmla="*/ 13 h 73"/>
                <a:gd name="T54" fmla="*/ 44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3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6 w 47"/>
                <a:gd name="T71" fmla="*/ 68 h 73"/>
                <a:gd name="T72" fmla="*/ 32 w 47"/>
                <a:gd name="T73" fmla="*/ 71 h 73"/>
                <a:gd name="T74" fmla="*/ 27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6" y="36"/>
                  </a:lnTo>
                  <a:lnTo>
                    <a:pt x="36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3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2" y="71"/>
                  </a:lnTo>
                  <a:lnTo>
                    <a:pt x="27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Rectangle 1026"/>
            <p:cNvSpPr>
              <a:spLocks noChangeArrowheads="1"/>
            </p:cNvSpPr>
            <p:nvPr/>
          </p:nvSpPr>
          <p:spPr bwMode="auto">
            <a:xfrm>
              <a:off x="881063" y="2859088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1027"/>
            <p:cNvSpPr>
              <a:spLocks noEditPoints="1"/>
            </p:cNvSpPr>
            <p:nvPr/>
          </p:nvSpPr>
          <p:spPr bwMode="auto">
            <a:xfrm>
              <a:off x="919163" y="275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3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7 w 47"/>
                <a:gd name="T29" fmla="*/ 50 h 73"/>
                <a:gd name="T30" fmla="*/ 37 w 47"/>
                <a:gd name="T31" fmla="*/ 36 h 73"/>
                <a:gd name="T32" fmla="*/ 37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7" y="50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1028"/>
            <p:cNvSpPr>
              <a:spLocks/>
            </p:cNvSpPr>
            <p:nvPr/>
          </p:nvSpPr>
          <p:spPr bwMode="auto">
            <a:xfrm>
              <a:off x="1016000" y="2759075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6 h 72"/>
                <a:gd name="T10" fmla="*/ 13 w 26"/>
                <a:gd name="T11" fmla="*/ 18 h 72"/>
                <a:gd name="T12" fmla="*/ 9 w 26"/>
                <a:gd name="T13" fmla="*/ 21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8 h 72"/>
                <a:gd name="T20" fmla="*/ 7 w 26"/>
                <a:gd name="T21" fmla="*/ 13 h 72"/>
                <a:gd name="T22" fmla="*/ 12 w 26"/>
                <a:gd name="T23" fmla="*/ 9 h 72"/>
                <a:gd name="T24" fmla="*/ 17 w 26"/>
                <a:gd name="T25" fmla="*/ 4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29"/>
            <p:cNvSpPr>
              <a:spLocks noEditPoints="1"/>
            </p:cNvSpPr>
            <p:nvPr/>
          </p:nvSpPr>
          <p:spPr bwMode="auto">
            <a:xfrm>
              <a:off x="708025" y="3392488"/>
              <a:ext cx="73025" cy="115888"/>
            </a:xfrm>
            <a:custGeom>
              <a:avLst/>
              <a:gdLst>
                <a:gd name="T0" fmla="*/ 23 w 46"/>
                <a:gd name="T1" fmla="*/ 9 h 73"/>
                <a:gd name="T2" fmla="*/ 19 w 46"/>
                <a:gd name="T3" fmla="*/ 9 h 73"/>
                <a:gd name="T4" fmla="*/ 16 w 46"/>
                <a:gd name="T5" fmla="*/ 12 h 73"/>
                <a:gd name="T6" fmla="*/ 13 w 46"/>
                <a:gd name="T7" fmla="*/ 14 h 73"/>
                <a:gd name="T8" fmla="*/ 10 w 46"/>
                <a:gd name="T9" fmla="*/ 23 h 73"/>
                <a:gd name="T10" fmla="*/ 9 w 46"/>
                <a:gd name="T11" fmla="*/ 37 h 73"/>
                <a:gd name="T12" fmla="*/ 10 w 46"/>
                <a:gd name="T13" fmla="*/ 52 h 73"/>
                <a:gd name="T14" fmla="*/ 13 w 46"/>
                <a:gd name="T15" fmla="*/ 60 h 73"/>
                <a:gd name="T16" fmla="*/ 16 w 46"/>
                <a:gd name="T17" fmla="*/ 63 h 73"/>
                <a:gd name="T18" fmla="*/ 19 w 46"/>
                <a:gd name="T19" fmla="*/ 64 h 73"/>
                <a:gd name="T20" fmla="*/ 23 w 46"/>
                <a:gd name="T21" fmla="*/ 65 h 73"/>
                <a:gd name="T22" fmla="*/ 27 w 46"/>
                <a:gd name="T23" fmla="*/ 64 h 73"/>
                <a:gd name="T24" fmla="*/ 29 w 46"/>
                <a:gd name="T25" fmla="*/ 63 h 73"/>
                <a:gd name="T26" fmla="*/ 33 w 46"/>
                <a:gd name="T27" fmla="*/ 60 h 73"/>
                <a:gd name="T28" fmla="*/ 36 w 46"/>
                <a:gd name="T29" fmla="*/ 52 h 73"/>
                <a:gd name="T30" fmla="*/ 37 w 46"/>
                <a:gd name="T31" fmla="*/ 37 h 73"/>
                <a:gd name="T32" fmla="*/ 36 w 46"/>
                <a:gd name="T33" fmla="*/ 23 h 73"/>
                <a:gd name="T34" fmla="*/ 33 w 46"/>
                <a:gd name="T35" fmla="*/ 15 h 73"/>
                <a:gd name="T36" fmla="*/ 31 w 46"/>
                <a:gd name="T37" fmla="*/ 12 h 73"/>
                <a:gd name="T38" fmla="*/ 27 w 46"/>
                <a:gd name="T39" fmla="*/ 9 h 73"/>
                <a:gd name="T40" fmla="*/ 23 w 46"/>
                <a:gd name="T41" fmla="*/ 9 h 73"/>
                <a:gd name="T42" fmla="*/ 23 w 46"/>
                <a:gd name="T43" fmla="*/ 0 h 73"/>
                <a:gd name="T44" fmla="*/ 28 w 46"/>
                <a:gd name="T45" fmla="*/ 1 h 73"/>
                <a:gd name="T46" fmla="*/ 33 w 46"/>
                <a:gd name="T47" fmla="*/ 3 h 73"/>
                <a:gd name="T48" fmla="*/ 37 w 46"/>
                <a:gd name="T49" fmla="*/ 6 h 73"/>
                <a:gd name="T50" fmla="*/ 41 w 46"/>
                <a:gd name="T51" fmla="*/ 9 h 73"/>
                <a:gd name="T52" fmla="*/ 43 w 46"/>
                <a:gd name="T53" fmla="*/ 14 h 73"/>
                <a:gd name="T54" fmla="*/ 44 w 46"/>
                <a:gd name="T55" fmla="*/ 21 h 73"/>
                <a:gd name="T56" fmla="*/ 45 w 46"/>
                <a:gd name="T57" fmla="*/ 25 h 73"/>
                <a:gd name="T58" fmla="*/ 46 w 46"/>
                <a:gd name="T59" fmla="*/ 31 h 73"/>
                <a:gd name="T60" fmla="*/ 46 w 46"/>
                <a:gd name="T61" fmla="*/ 37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3 h 73"/>
                <a:gd name="T68" fmla="*/ 40 w 46"/>
                <a:gd name="T69" fmla="*/ 66 h 73"/>
                <a:gd name="T70" fmla="*/ 36 w 46"/>
                <a:gd name="T71" fmla="*/ 70 h 73"/>
                <a:gd name="T72" fmla="*/ 32 w 46"/>
                <a:gd name="T73" fmla="*/ 72 h 73"/>
                <a:gd name="T74" fmla="*/ 28 w 46"/>
                <a:gd name="T75" fmla="*/ 73 h 73"/>
                <a:gd name="T76" fmla="*/ 23 w 46"/>
                <a:gd name="T77" fmla="*/ 73 h 73"/>
                <a:gd name="T78" fmla="*/ 18 w 46"/>
                <a:gd name="T79" fmla="*/ 73 h 73"/>
                <a:gd name="T80" fmla="*/ 13 w 46"/>
                <a:gd name="T81" fmla="*/ 72 h 73"/>
                <a:gd name="T82" fmla="*/ 10 w 46"/>
                <a:gd name="T83" fmla="*/ 70 h 73"/>
                <a:gd name="T84" fmla="*/ 7 w 46"/>
                <a:gd name="T85" fmla="*/ 66 h 73"/>
                <a:gd name="T86" fmla="*/ 1 w 46"/>
                <a:gd name="T87" fmla="*/ 55 h 73"/>
                <a:gd name="T88" fmla="*/ 0 w 46"/>
                <a:gd name="T89" fmla="*/ 37 h 73"/>
                <a:gd name="T90" fmla="*/ 0 w 46"/>
                <a:gd name="T91" fmla="*/ 25 h 73"/>
                <a:gd name="T92" fmla="*/ 2 w 46"/>
                <a:gd name="T93" fmla="*/ 16 h 73"/>
                <a:gd name="T94" fmla="*/ 4 w 46"/>
                <a:gd name="T95" fmla="*/ 12 h 73"/>
                <a:gd name="T96" fmla="*/ 7 w 46"/>
                <a:gd name="T97" fmla="*/ 8 h 73"/>
                <a:gd name="T98" fmla="*/ 10 w 46"/>
                <a:gd name="T99" fmla="*/ 5 h 73"/>
                <a:gd name="T100" fmla="*/ 13 w 46"/>
                <a:gd name="T101" fmla="*/ 3 h 73"/>
                <a:gd name="T102" fmla="*/ 18 w 46"/>
                <a:gd name="T103" fmla="*/ 1 h 73"/>
                <a:gd name="T104" fmla="*/ 23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29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7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2" y="72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Rectangle 1030"/>
            <p:cNvSpPr>
              <a:spLocks noChangeArrowheads="1"/>
            </p:cNvSpPr>
            <p:nvPr/>
          </p:nvSpPr>
          <p:spPr bwMode="auto">
            <a:xfrm>
              <a:off x="803275" y="3492500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31"/>
            <p:cNvSpPr>
              <a:spLocks noEditPoints="1"/>
            </p:cNvSpPr>
            <p:nvPr/>
          </p:nvSpPr>
          <p:spPr bwMode="auto">
            <a:xfrm>
              <a:off x="839788" y="3392488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3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7 w 47"/>
                <a:gd name="T29" fmla="*/ 52 h 73"/>
                <a:gd name="T30" fmla="*/ 38 w 47"/>
                <a:gd name="T31" fmla="*/ 37 h 73"/>
                <a:gd name="T32" fmla="*/ 37 w 47"/>
                <a:gd name="T33" fmla="*/ 23 h 73"/>
                <a:gd name="T34" fmla="*/ 33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3 h 73"/>
                <a:gd name="T48" fmla="*/ 38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4 w 47"/>
                <a:gd name="T55" fmla="*/ 21 h 73"/>
                <a:gd name="T56" fmla="*/ 46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7 w 47"/>
                <a:gd name="T71" fmla="*/ 70 h 73"/>
                <a:gd name="T72" fmla="*/ 32 w 47"/>
                <a:gd name="T73" fmla="*/ 72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1 w 47"/>
                <a:gd name="T87" fmla="*/ 55 h 73"/>
                <a:gd name="T88" fmla="*/ 0 w 47"/>
                <a:gd name="T89" fmla="*/ 37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4 w 47"/>
                <a:gd name="T101" fmla="*/ 3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7" y="52"/>
                  </a:lnTo>
                  <a:lnTo>
                    <a:pt x="38" y="37"/>
                  </a:lnTo>
                  <a:lnTo>
                    <a:pt x="37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7" y="70"/>
                  </a:lnTo>
                  <a:lnTo>
                    <a:pt x="32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2"/>
            <p:cNvSpPr>
              <a:spLocks noEditPoints="1"/>
            </p:cNvSpPr>
            <p:nvPr/>
          </p:nvSpPr>
          <p:spPr bwMode="auto">
            <a:xfrm>
              <a:off x="927100" y="3392488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3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3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4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6 w 47"/>
                <a:gd name="T29" fmla="*/ 52 h 73"/>
                <a:gd name="T30" fmla="*/ 37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28 w 47"/>
                <a:gd name="T45" fmla="*/ 1 h 73"/>
                <a:gd name="T46" fmla="*/ 34 w 47"/>
                <a:gd name="T47" fmla="*/ 3 h 73"/>
                <a:gd name="T48" fmla="*/ 37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5 w 47"/>
                <a:gd name="T101" fmla="*/ 3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33"/>
            <p:cNvSpPr>
              <a:spLocks/>
            </p:cNvSpPr>
            <p:nvPr/>
          </p:nvSpPr>
          <p:spPr bwMode="auto">
            <a:xfrm>
              <a:off x="1023938" y="3392488"/>
              <a:ext cx="42863" cy="114300"/>
            </a:xfrm>
            <a:custGeom>
              <a:avLst/>
              <a:gdLst>
                <a:gd name="T0" fmla="*/ 20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6 h 72"/>
                <a:gd name="T10" fmla="*/ 14 w 27"/>
                <a:gd name="T11" fmla="*/ 20 h 72"/>
                <a:gd name="T12" fmla="*/ 10 w 27"/>
                <a:gd name="T13" fmla="*/ 23 h 72"/>
                <a:gd name="T14" fmla="*/ 5 w 27"/>
                <a:gd name="T15" fmla="*/ 25 h 72"/>
                <a:gd name="T16" fmla="*/ 0 w 27"/>
                <a:gd name="T17" fmla="*/ 28 h 72"/>
                <a:gd name="T18" fmla="*/ 0 w 27"/>
                <a:gd name="T19" fmla="*/ 18 h 72"/>
                <a:gd name="T20" fmla="*/ 7 w 27"/>
                <a:gd name="T21" fmla="*/ 15 h 72"/>
                <a:gd name="T22" fmla="*/ 13 w 27"/>
                <a:gd name="T23" fmla="*/ 10 h 72"/>
                <a:gd name="T24" fmla="*/ 17 w 27"/>
                <a:gd name="T25" fmla="*/ 6 h 72"/>
                <a:gd name="T26" fmla="*/ 20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0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34"/>
            <p:cNvSpPr>
              <a:spLocks noEditPoints="1"/>
            </p:cNvSpPr>
            <p:nvPr/>
          </p:nvSpPr>
          <p:spPr bwMode="auto">
            <a:xfrm>
              <a:off x="628650" y="4029075"/>
              <a:ext cx="73025" cy="115888"/>
            </a:xfrm>
            <a:custGeom>
              <a:avLst/>
              <a:gdLst>
                <a:gd name="T0" fmla="*/ 22 w 46"/>
                <a:gd name="T1" fmla="*/ 8 h 73"/>
                <a:gd name="T2" fmla="*/ 19 w 46"/>
                <a:gd name="T3" fmla="*/ 9 h 73"/>
                <a:gd name="T4" fmla="*/ 15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9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5 w 46"/>
                <a:gd name="T17" fmla="*/ 61 h 73"/>
                <a:gd name="T18" fmla="*/ 19 w 46"/>
                <a:gd name="T19" fmla="*/ 64 h 73"/>
                <a:gd name="T20" fmla="*/ 22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3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3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2 w 46"/>
                <a:gd name="T41" fmla="*/ 8 h 73"/>
                <a:gd name="T42" fmla="*/ 22 w 46"/>
                <a:gd name="T43" fmla="*/ 0 h 73"/>
                <a:gd name="T44" fmla="*/ 28 w 46"/>
                <a:gd name="T45" fmla="*/ 0 h 73"/>
                <a:gd name="T46" fmla="*/ 34 w 46"/>
                <a:gd name="T47" fmla="*/ 2 h 73"/>
                <a:gd name="T48" fmla="*/ 37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5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2 w 46"/>
                <a:gd name="T77" fmla="*/ 73 h 73"/>
                <a:gd name="T78" fmla="*/ 18 w 46"/>
                <a:gd name="T79" fmla="*/ 72 h 73"/>
                <a:gd name="T80" fmla="*/ 13 w 46"/>
                <a:gd name="T81" fmla="*/ 71 h 73"/>
                <a:gd name="T82" fmla="*/ 10 w 46"/>
                <a:gd name="T83" fmla="*/ 68 h 73"/>
                <a:gd name="T84" fmla="*/ 6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2 w 46"/>
                <a:gd name="T93" fmla="*/ 16 h 73"/>
                <a:gd name="T94" fmla="*/ 4 w 46"/>
                <a:gd name="T95" fmla="*/ 10 h 73"/>
                <a:gd name="T96" fmla="*/ 6 w 46"/>
                <a:gd name="T97" fmla="*/ 7 h 73"/>
                <a:gd name="T98" fmla="*/ 10 w 46"/>
                <a:gd name="T99" fmla="*/ 3 h 73"/>
                <a:gd name="T100" fmla="*/ 13 w 46"/>
                <a:gd name="T101" fmla="*/ 1 h 73"/>
                <a:gd name="T102" fmla="*/ 18 w 46"/>
                <a:gd name="T103" fmla="*/ 0 h 73"/>
                <a:gd name="T104" fmla="*/ 22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2" y="8"/>
                  </a:moveTo>
                  <a:lnTo>
                    <a:pt x="19" y="9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Rectangle 1035"/>
            <p:cNvSpPr>
              <a:spLocks noChangeArrowheads="1"/>
            </p:cNvSpPr>
            <p:nvPr/>
          </p:nvSpPr>
          <p:spPr bwMode="auto">
            <a:xfrm>
              <a:off x="723900" y="4129088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36"/>
            <p:cNvSpPr>
              <a:spLocks noEditPoints="1"/>
            </p:cNvSpPr>
            <p:nvPr/>
          </p:nvSpPr>
          <p:spPr bwMode="auto">
            <a:xfrm>
              <a:off x="760413" y="402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3 w 47"/>
                <a:gd name="T7" fmla="*/ 12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4 h 73"/>
                <a:gd name="T22" fmla="*/ 27 w 47"/>
                <a:gd name="T23" fmla="*/ 64 h 73"/>
                <a:gd name="T24" fmla="*/ 31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7 w 47"/>
                <a:gd name="T31" fmla="*/ 36 h 73"/>
                <a:gd name="T32" fmla="*/ 36 w 47"/>
                <a:gd name="T33" fmla="*/ 21 h 73"/>
                <a:gd name="T34" fmla="*/ 33 w 47"/>
                <a:gd name="T35" fmla="*/ 14 h 73"/>
                <a:gd name="T36" fmla="*/ 31 w 47"/>
                <a:gd name="T37" fmla="*/ 10 h 73"/>
                <a:gd name="T38" fmla="*/ 27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4 w 47"/>
                <a:gd name="T47" fmla="*/ 2 h 73"/>
                <a:gd name="T48" fmla="*/ 37 w 47"/>
                <a:gd name="T49" fmla="*/ 4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19 h 73"/>
                <a:gd name="T56" fmla="*/ 45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5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40 w 47"/>
                <a:gd name="T69" fmla="*/ 66 h 73"/>
                <a:gd name="T70" fmla="*/ 36 w 47"/>
                <a:gd name="T71" fmla="*/ 68 h 73"/>
                <a:gd name="T72" fmla="*/ 33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3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0 h 73"/>
                <a:gd name="T96" fmla="*/ 7 w 47"/>
                <a:gd name="T97" fmla="*/ 7 h 73"/>
                <a:gd name="T98" fmla="*/ 10 w 47"/>
                <a:gd name="T99" fmla="*/ 3 h 73"/>
                <a:gd name="T100" fmla="*/ 13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37"/>
            <p:cNvSpPr>
              <a:spLocks noEditPoints="1"/>
            </p:cNvSpPr>
            <p:nvPr/>
          </p:nvSpPr>
          <p:spPr bwMode="auto">
            <a:xfrm>
              <a:off x="847725" y="4029075"/>
              <a:ext cx="73025" cy="115888"/>
            </a:xfrm>
            <a:custGeom>
              <a:avLst/>
              <a:gdLst>
                <a:gd name="T0" fmla="*/ 24 w 46"/>
                <a:gd name="T1" fmla="*/ 8 h 73"/>
                <a:gd name="T2" fmla="*/ 19 w 46"/>
                <a:gd name="T3" fmla="*/ 9 h 73"/>
                <a:gd name="T4" fmla="*/ 17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10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7 w 46"/>
                <a:gd name="T17" fmla="*/ 61 h 73"/>
                <a:gd name="T18" fmla="*/ 20 w 46"/>
                <a:gd name="T19" fmla="*/ 64 h 73"/>
                <a:gd name="T20" fmla="*/ 24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4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4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4 w 46"/>
                <a:gd name="T41" fmla="*/ 8 h 73"/>
                <a:gd name="T42" fmla="*/ 24 w 46"/>
                <a:gd name="T43" fmla="*/ 0 h 73"/>
                <a:gd name="T44" fmla="*/ 29 w 46"/>
                <a:gd name="T45" fmla="*/ 0 h 73"/>
                <a:gd name="T46" fmla="*/ 34 w 46"/>
                <a:gd name="T47" fmla="*/ 2 h 73"/>
                <a:gd name="T48" fmla="*/ 38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6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6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4 w 46"/>
                <a:gd name="T77" fmla="*/ 73 h 73"/>
                <a:gd name="T78" fmla="*/ 19 w 46"/>
                <a:gd name="T79" fmla="*/ 72 h 73"/>
                <a:gd name="T80" fmla="*/ 14 w 46"/>
                <a:gd name="T81" fmla="*/ 71 h 73"/>
                <a:gd name="T82" fmla="*/ 10 w 46"/>
                <a:gd name="T83" fmla="*/ 68 h 73"/>
                <a:gd name="T84" fmla="*/ 8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3 w 46"/>
                <a:gd name="T93" fmla="*/ 16 h 73"/>
                <a:gd name="T94" fmla="*/ 4 w 46"/>
                <a:gd name="T95" fmla="*/ 10 h 73"/>
                <a:gd name="T96" fmla="*/ 8 w 46"/>
                <a:gd name="T97" fmla="*/ 7 h 73"/>
                <a:gd name="T98" fmla="*/ 10 w 46"/>
                <a:gd name="T99" fmla="*/ 3 h 73"/>
                <a:gd name="T100" fmla="*/ 14 w 46"/>
                <a:gd name="T101" fmla="*/ 1 h 73"/>
                <a:gd name="T102" fmla="*/ 19 w 46"/>
                <a:gd name="T103" fmla="*/ 0 h 73"/>
                <a:gd name="T104" fmla="*/ 24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4" y="8"/>
                  </a:moveTo>
                  <a:lnTo>
                    <a:pt x="19" y="9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38"/>
            <p:cNvSpPr>
              <a:spLocks noEditPoints="1"/>
            </p:cNvSpPr>
            <p:nvPr/>
          </p:nvSpPr>
          <p:spPr bwMode="auto">
            <a:xfrm>
              <a:off x="935038" y="402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4 w 47"/>
                <a:gd name="T7" fmla="*/ 12 h 73"/>
                <a:gd name="T8" fmla="*/ 11 w 47"/>
                <a:gd name="T9" fmla="*/ 21 h 73"/>
                <a:gd name="T10" fmla="*/ 10 w 47"/>
                <a:gd name="T11" fmla="*/ 36 h 73"/>
                <a:gd name="T12" fmla="*/ 11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4 h 73"/>
                <a:gd name="T22" fmla="*/ 28 w 47"/>
                <a:gd name="T23" fmla="*/ 64 h 73"/>
                <a:gd name="T24" fmla="*/ 30 w 47"/>
                <a:gd name="T25" fmla="*/ 61 h 73"/>
                <a:gd name="T26" fmla="*/ 34 w 47"/>
                <a:gd name="T27" fmla="*/ 59 h 73"/>
                <a:gd name="T28" fmla="*/ 37 w 47"/>
                <a:gd name="T29" fmla="*/ 50 h 73"/>
                <a:gd name="T30" fmla="*/ 38 w 47"/>
                <a:gd name="T31" fmla="*/ 36 h 73"/>
                <a:gd name="T32" fmla="*/ 37 w 47"/>
                <a:gd name="T33" fmla="*/ 21 h 73"/>
                <a:gd name="T34" fmla="*/ 34 w 47"/>
                <a:gd name="T35" fmla="*/ 14 h 73"/>
                <a:gd name="T36" fmla="*/ 31 w 47"/>
                <a:gd name="T37" fmla="*/ 10 h 73"/>
                <a:gd name="T38" fmla="*/ 28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4 w 47"/>
                <a:gd name="T47" fmla="*/ 2 h 73"/>
                <a:gd name="T48" fmla="*/ 38 w 47"/>
                <a:gd name="T49" fmla="*/ 4 h 73"/>
                <a:gd name="T50" fmla="*/ 42 w 47"/>
                <a:gd name="T51" fmla="*/ 9 h 73"/>
                <a:gd name="T52" fmla="*/ 44 w 47"/>
                <a:gd name="T53" fmla="*/ 14 h 73"/>
                <a:gd name="T54" fmla="*/ 45 w 47"/>
                <a:gd name="T55" fmla="*/ 19 h 73"/>
                <a:gd name="T56" fmla="*/ 46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3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9 w 47"/>
                <a:gd name="T75" fmla="*/ 72 h 73"/>
                <a:gd name="T76" fmla="*/ 23 w 47"/>
                <a:gd name="T77" fmla="*/ 73 h 73"/>
                <a:gd name="T78" fmla="*/ 19 w 47"/>
                <a:gd name="T79" fmla="*/ 72 h 73"/>
                <a:gd name="T80" fmla="*/ 14 w 47"/>
                <a:gd name="T81" fmla="*/ 71 h 73"/>
                <a:gd name="T82" fmla="*/ 11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3 w 47"/>
                <a:gd name="T93" fmla="*/ 16 h 73"/>
                <a:gd name="T94" fmla="*/ 5 w 47"/>
                <a:gd name="T95" fmla="*/ 10 h 73"/>
                <a:gd name="T96" fmla="*/ 7 w 47"/>
                <a:gd name="T97" fmla="*/ 7 h 73"/>
                <a:gd name="T98" fmla="*/ 11 w 47"/>
                <a:gd name="T99" fmla="*/ 3 h 73"/>
                <a:gd name="T100" fmla="*/ 14 w 47"/>
                <a:gd name="T101" fmla="*/ 1 h 73"/>
                <a:gd name="T102" fmla="*/ 19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21"/>
                  </a:lnTo>
                  <a:lnTo>
                    <a:pt x="10" y="36"/>
                  </a:lnTo>
                  <a:lnTo>
                    <a:pt x="11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1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8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1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039"/>
            <p:cNvSpPr>
              <a:spLocks/>
            </p:cNvSpPr>
            <p:nvPr/>
          </p:nvSpPr>
          <p:spPr bwMode="auto">
            <a:xfrm>
              <a:off x="1033463" y="4029075"/>
              <a:ext cx="39688" cy="114300"/>
            </a:xfrm>
            <a:custGeom>
              <a:avLst/>
              <a:gdLst>
                <a:gd name="T0" fmla="*/ 19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8 h 72"/>
                <a:gd name="T12" fmla="*/ 8 w 25"/>
                <a:gd name="T13" fmla="*/ 21 h 72"/>
                <a:gd name="T14" fmla="*/ 4 w 25"/>
                <a:gd name="T15" fmla="*/ 24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4 h 72"/>
                <a:gd name="T22" fmla="*/ 11 w 25"/>
                <a:gd name="T23" fmla="*/ 9 h 72"/>
                <a:gd name="T24" fmla="*/ 16 w 25"/>
                <a:gd name="T25" fmla="*/ 4 h 72"/>
                <a:gd name="T26" fmla="*/ 19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19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8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040"/>
            <p:cNvSpPr>
              <a:spLocks/>
            </p:cNvSpPr>
            <p:nvPr/>
          </p:nvSpPr>
          <p:spPr bwMode="auto">
            <a:xfrm>
              <a:off x="915988" y="893763"/>
              <a:ext cx="41275" cy="112713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6 w 26"/>
                <a:gd name="T7" fmla="*/ 71 h 71"/>
                <a:gd name="T8" fmla="*/ 16 w 26"/>
                <a:gd name="T9" fmla="*/ 15 h 71"/>
                <a:gd name="T10" fmla="*/ 12 w 26"/>
                <a:gd name="T11" fmla="*/ 19 h 71"/>
                <a:gd name="T12" fmla="*/ 8 w 26"/>
                <a:gd name="T13" fmla="*/ 22 h 71"/>
                <a:gd name="T14" fmla="*/ 3 w 26"/>
                <a:gd name="T15" fmla="*/ 24 h 71"/>
                <a:gd name="T16" fmla="*/ 0 w 26"/>
                <a:gd name="T17" fmla="*/ 27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5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6" y="7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041"/>
            <p:cNvSpPr>
              <a:spLocks noEditPoints="1"/>
            </p:cNvSpPr>
            <p:nvPr/>
          </p:nvSpPr>
          <p:spPr bwMode="auto">
            <a:xfrm>
              <a:off x="993775" y="893763"/>
              <a:ext cx="74613" cy="114300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1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1 h 72"/>
                <a:gd name="T14" fmla="*/ 13 w 47"/>
                <a:gd name="T15" fmla="*/ 59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6 w 47"/>
                <a:gd name="T23" fmla="*/ 64 h 72"/>
                <a:gd name="T24" fmla="*/ 30 w 47"/>
                <a:gd name="T25" fmla="*/ 62 h 72"/>
                <a:gd name="T26" fmla="*/ 33 w 47"/>
                <a:gd name="T27" fmla="*/ 59 h 72"/>
                <a:gd name="T28" fmla="*/ 36 w 47"/>
                <a:gd name="T29" fmla="*/ 51 h 72"/>
                <a:gd name="T30" fmla="*/ 36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1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9 w 47"/>
                <a:gd name="T45" fmla="*/ 0 h 72"/>
                <a:gd name="T46" fmla="*/ 33 w 47"/>
                <a:gd name="T47" fmla="*/ 3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7 h 72"/>
                <a:gd name="T64" fmla="*/ 43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9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5 w 47"/>
                <a:gd name="T95" fmla="*/ 11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2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6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042"/>
            <p:cNvSpPr>
              <a:spLocks/>
            </p:cNvSpPr>
            <p:nvPr/>
          </p:nvSpPr>
          <p:spPr bwMode="auto">
            <a:xfrm>
              <a:off x="836613" y="260350"/>
              <a:ext cx="41275" cy="112713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5 h 71"/>
                <a:gd name="T10" fmla="*/ 12 w 26"/>
                <a:gd name="T11" fmla="*/ 18 h 71"/>
                <a:gd name="T12" fmla="*/ 9 w 26"/>
                <a:gd name="T13" fmla="*/ 21 h 71"/>
                <a:gd name="T14" fmla="*/ 4 w 26"/>
                <a:gd name="T15" fmla="*/ 24 h 71"/>
                <a:gd name="T16" fmla="*/ 0 w 26"/>
                <a:gd name="T17" fmla="*/ 25 h 71"/>
                <a:gd name="T18" fmla="*/ 0 w 26"/>
                <a:gd name="T19" fmla="*/ 17 h 71"/>
                <a:gd name="T20" fmla="*/ 7 w 26"/>
                <a:gd name="T21" fmla="*/ 13 h 71"/>
                <a:gd name="T22" fmla="*/ 12 w 26"/>
                <a:gd name="T23" fmla="*/ 8 h 71"/>
                <a:gd name="T24" fmla="*/ 17 w 26"/>
                <a:gd name="T25" fmla="*/ 3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5"/>
                  </a:lnTo>
                  <a:lnTo>
                    <a:pt x="12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043"/>
            <p:cNvSpPr>
              <a:spLocks noEditPoints="1"/>
            </p:cNvSpPr>
            <p:nvPr/>
          </p:nvSpPr>
          <p:spPr bwMode="auto">
            <a:xfrm>
              <a:off x="914400" y="260350"/>
              <a:ext cx="74613" cy="114300"/>
            </a:xfrm>
            <a:custGeom>
              <a:avLst/>
              <a:gdLst>
                <a:gd name="T0" fmla="*/ 23 w 47"/>
                <a:gd name="T1" fmla="*/ 7 h 72"/>
                <a:gd name="T2" fmla="*/ 19 w 47"/>
                <a:gd name="T3" fmla="*/ 8 h 72"/>
                <a:gd name="T4" fmla="*/ 16 w 47"/>
                <a:gd name="T5" fmla="*/ 9 h 72"/>
                <a:gd name="T6" fmla="*/ 13 w 47"/>
                <a:gd name="T7" fmla="*/ 13 h 72"/>
                <a:gd name="T8" fmla="*/ 10 w 47"/>
                <a:gd name="T9" fmla="*/ 22 h 72"/>
                <a:gd name="T10" fmla="*/ 9 w 47"/>
                <a:gd name="T11" fmla="*/ 35 h 72"/>
                <a:gd name="T12" fmla="*/ 10 w 47"/>
                <a:gd name="T13" fmla="*/ 50 h 72"/>
                <a:gd name="T14" fmla="*/ 13 w 47"/>
                <a:gd name="T15" fmla="*/ 58 h 72"/>
                <a:gd name="T16" fmla="*/ 16 w 47"/>
                <a:gd name="T17" fmla="*/ 62 h 72"/>
                <a:gd name="T18" fmla="*/ 19 w 47"/>
                <a:gd name="T19" fmla="*/ 63 h 72"/>
                <a:gd name="T20" fmla="*/ 23 w 47"/>
                <a:gd name="T21" fmla="*/ 64 h 72"/>
                <a:gd name="T22" fmla="*/ 27 w 47"/>
                <a:gd name="T23" fmla="*/ 63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5 h 72"/>
                <a:gd name="T32" fmla="*/ 36 w 47"/>
                <a:gd name="T33" fmla="*/ 22 h 72"/>
                <a:gd name="T34" fmla="*/ 33 w 47"/>
                <a:gd name="T35" fmla="*/ 13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7 h 72"/>
                <a:gd name="T42" fmla="*/ 17 w 47"/>
                <a:gd name="T43" fmla="*/ 0 h 72"/>
                <a:gd name="T44" fmla="*/ 29 w 47"/>
                <a:gd name="T45" fmla="*/ 0 h 72"/>
                <a:gd name="T46" fmla="*/ 33 w 47"/>
                <a:gd name="T47" fmla="*/ 1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3 h 72"/>
                <a:gd name="T54" fmla="*/ 44 w 47"/>
                <a:gd name="T55" fmla="*/ 18 h 72"/>
                <a:gd name="T56" fmla="*/ 45 w 47"/>
                <a:gd name="T57" fmla="*/ 23 h 72"/>
                <a:gd name="T58" fmla="*/ 47 w 47"/>
                <a:gd name="T59" fmla="*/ 29 h 72"/>
                <a:gd name="T60" fmla="*/ 47 w 47"/>
                <a:gd name="T61" fmla="*/ 35 h 72"/>
                <a:gd name="T62" fmla="*/ 45 w 47"/>
                <a:gd name="T63" fmla="*/ 47 h 72"/>
                <a:gd name="T64" fmla="*/ 44 w 47"/>
                <a:gd name="T65" fmla="*/ 56 h 72"/>
                <a:gd name="T66" fmla="*/ 42 w 47"/>
                <a:gd name="T67" fmla="*/ 60 h 72"/>
                <a:gd name="T68" fmla="*/ 40 w 47"/>
                <a:gd name="T69" fmla="*/ 65 h 72"/>
                <a:gd name="T70" fmla="*/ 36 w 47"/>
                <a:gd name="T71" fmla="*/ 67 h 72"/>
                <a:gd name="T72" fmla="*/ 33 w 47"/>
                <a:gd name="T73" fmla="*/ 70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3 w 47"/>
                <a:gd name="T81" fmla="*/ 70 h 72"/>
                <a:gd name="T82" fmla="*/ 10 w 47"/>
                <a:gd name="T83" fmla="*/ 68 h 72"/>
                <a:gd name="T84" fmla="*/ 7 w 47"/>
                <a:gd name="T85" fmla="*/ 65 h 72"/>
                <a:gd name="T86" fmla="*/ 1 w 47"/>
                <a:gd name="T87" fmla="*/ 52 h 72"/>
                <a:gd name="T88" fmla="*/ 0 w 47"/>
                <a:gd name="T89" fmla="*/ 35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6 h 72"/>
                <a:gd name="T98" fmla="*/ 10 w 47"/>
                <a:gd name="T99" fmla="*/ 3 h 72"/>
                <a:gd name="T100" fmla="*/ 13 w 47"/>
                <a:gd name="T101" fmla="*/ 1 h 72"/>
                <a:gd name="T102" fmla="*/ 17 w 47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72">
                  <a:moveTo>
                    <a:pt x="23" y="7"/>
                  </a:moveTo>
                  <a:lnTo>
                    <a:pt x="19" y="8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4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3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4" y="18"/>
                  </a:lnTo>
                  <a:lnTo>
                    <a:pt x="45" y="23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5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3" y="70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1" y="52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044"/>
            <p:cNvSpPr>
              <a:spLocks noEditPoints="1"/>
            </p:cNvSpPr>
            <p:nvPr/>
          </p:nvSpPr>
          <p:spPr bwMode="auto">
            <a:xfrm>
              <a:off x="1001713" y="260350"/>
              <a:ext cx="73025" cy="114300"/>
            </a:xfrm>
            <a:custGeom>
              <a:avLst/>
              <a:gdLst>
                <a:gd name="T0" fmla="*/ 24 w 46"/>
                <a:gd name="T1" fmla="*/ 7 h 72"/>
                <a:gd name="T2" fmla="*/ 19 w 46"/>
                <a:gd name="T3" fmla="*/ 8 h 72"/>
                <a:gd name="T4" fmla="*/ 17 w 46"/>
                <a:gd name="T5" fmla="*/ 9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5 h 72"/>
                <a:gd name="T12" fmla="*/ 10 w 46"/>
                <a:gd name="T13" fmla="*/ 50 h 72"/>
                <a:gd name="T14" fmla="*/ 13 w 46"/>
                <a:gd name="T15" fmla="*/ 58 h 72"/>
                <a:gd name="T16" fmla="*/ 17 w 46"/>
                <a:gd name="T17" fmla="*/ 62 h 72"/>
                <a:gd name="T18" fmla="*/ 19 w 46"/>
                <a:gd name="T19" fmla="*/ 63 h 72"/>
                <a:gd name="T20" fmla="*/ 24 w 46"/>
                <a:gd name="T21" fmla="*/ 64 h 72"/>
                <a:gd name="T22" fmla="*/ 27 w 46"/>
                <a:gd name="T23" fmla="*/ 63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5 h 72"/>
                <a:gd name="T32" fmla="*/ 36 w 46"/>
                <a:gd name="T33" fmla="*/ 22 h 72"/>
                <a:gd name="T34" fmla="*/ 34 w 46"/>
                <a:gd name="T35" fmla="*/ 13 h 72"/>
                <a:gd name="T36" fmla="*/ 30 w 46"/>
                <a:gd name="T37" fmla="*/ 10 h 72"/>
                <a:gd name="T38" fmla="*/ 27 w 46"/>
                <a:gd name="T39" fmla="*/ 8 h 72"/>
                <a:gd name="T40" fmla="*/ 24 w 46"/>
                <a:gd name="T41" fmla="*/ 7 h 72"/>
                <a:gd name="T42" fmla="*/ 17 w 46"/>
                <a:gd name="T43" fmla="*/ 0 h 72"/>
                <a:gd name="T44" fmla="*/ 29 w 46"/>
                <a:gd name="T45" fmla="*/ 0 h 72"/>
                <a:gd name="T46" fmla="*/ 34 w 46"/>
                <a:gd name="T47" fmla="*/ 1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3 h 72"/>
                <a:gd name="T54" fmla="*/ 45 w 46"/>
                <a:gd name="T55" fmla="*/ 18 h 72"/>
                <a:gd name="T56" fmla="*/ 46 w 46"/>
                <a:gd name="T57" fmla="*/ 23 h 72"/>
                <a:gd name="T58" fmla="*/ 46 w 46"/>
                <a:gd name="T59" fmla="*/ 29 h 72"/>
                <a:gd name="T60" fmla="*/ 46 w 46"/>
                <a:gd name="T61" fmla="*/ 35 h 72"/>
                <a:gd name="T62" fmla="*/ 46 w 46"/>
                <a:gd name="T63" fmla="*/ 47 h 72"/>
                <a:gd name="T64" fmla="*/ 44 w 46"/>
                <a:gd name="T65" fmla="*/ 56 h 72"/>
                <a:gd name="T66" fmla="*/ 42 w 46"/>
                <a:gd name="T67" fmla="*/ 60 h 72"/>
                <a:gd name="T68" fmla="*/ 39 w 46"/>
                <a:gd name="T69" fmla="*/ 65 h 72"/>
                <a:gd name="T70" fmla="*/ 36 w 46"/>
                <a:gd name="T71" fmla="*/ 67 h 72"/>
                <a:gd name="T72" fmla="*/ 33 w 46"/>
                <a:gd name="T73" fmla="*/ 70 h 72"/>
                <a:gd name="T74" fmla="*/ 28 w 46"/>
                <a:gd name="T75" fmla="*/ 72 h 72"/>
                <a:gd name="T76" fmla="*/ 24 w 46"/>
                <a:gd name="T77" fmla="*/ 72 h 72"/>
                <a:gd name="T78" fmla="*/ 18 w 46"/>
                <a:gd name="T79" fmla="*/ 72 h 72"/>
                <a:gd name="T80" fmla="*/ 14 w 46"/>
                <a:gd name="T81" fmla="*/ 70 h 72"/>
                <a:gd name="T82" fmla="*/ 10 w 46"/>
                <a:gd name="T83" fmla="*/ 68 h 72"/>
                <a:gd name="T84" fmla="*/ 6 w 46"/>
                <a:gd name="T85" fmla="*/ 65 h 72"/>
                <a:gd name="T86" fmla="*/ 2 w 46"/>
                <a:gd name="T87" fmla="*/ 52 h 72"/>
                <a:gd name="T88" fmla="*/ 0 w 46"/>
                <a:gd name="T89" fmla="*/ 35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8 w 46"/>
                <a:gd name="T97" fmla="*/ 6 h 72"/>
                <a:gd name="T98" fmla="*/ 10 w 46"/>
                <a:gd name="T99" fmla="*/ 3 h 72"/>
                <a:gd name="T100" fmla="*/ 14 w 46"/>
                <a:gd name="T101" fmla="*/ 1 h 72"/>
                <a:gd name="T102" fmla="*/ 17 w 46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72">
                  <a:moveTo>
                    <a:pt x="24" y="7"/>
                  </a:moveTo>
                  <a:lnTo>
                    <a:pt x="19" y="8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5"/>
                  </a:lnTo>
                  <a:lnTo>
                    <a:pt x="46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6" y="65"/>
                  </a:lnTo>
                  <a:lnTo>
                    <a:pt x="2" y="52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091"/>
            <p:cNvSpPr>
              <a:spLocks/>
            </p:cNvSpPr>
            <p:nvPr/>
          </p:nvSpPr>
          <p:spPr bwMode="auto">
            <a:xfrm>
              <a:off x="1327150" y="30353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0 h 43"/>
                <a:gd name="T6" fmla="*/ 27 w 27"/>
                <a:gd name="T7" fmla="*/ 43 h 43"/>
                <a:gd name="T8" fmla="*/ 26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Line 1092"/>
            <p:cNvSpPr>
              <a:spLocks noChangeShapeType="1"/>
            </p:cNvSpPr>
            <p:nvPr/>
          </p:nvSpPr>
          <p:spPr bwMode="auto">
            <a:xfrm>
              <a:off x="1287463" y="3100388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093"/>
            <p:cNvSpPr>
              <a:spLocks/>
            </p:cNvSpPr>
            <p:nvPr/>
          </p:nvSpPr>
          <p:spPr bwMode="auto">
            <a:xfrm>
              <a:off x="1490663" y="2979738"/>
              <a:ext cx="80963" cy="63500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094"/>
            <p:cNvSpPr>
              <a:spLocks/>
            </p:cNvSpPr>
            <p:nvPr/>
          </p:nvSpPr>
          <p:spPr bwMode="auto">
            <a:xfrm>
              <a:off x="1490663" y="2979738"/>
              <a:ext cx="42863" cy="65088"/>
            </a:xfrm>
            <a:custGeom>
              <a:avLst/>
              <a:gdLst>
                <a:gd name="T0" fmla="*/ 26 w 27"/>
                <a:gd name="T1" fmla="*/ 0 h 41"/>
                <a:gd name="T2" fmla="*/ 27 w 27"/>
                <a:gd name="T3" fmla="*/ 0 h 41"/>
                <a:gd name="T4" fmla="*/ 27 w 27"/>
                <a:gd name="T5" fmla="*/ 1 h 41"/>
                <a:gd name="T6" fmla="*/ 2 w 27"/>
                <a:gd name="T7" fmla="*/ 41 h 41"/>
                <a:gd name="T8" fmla="*/ 0 w 27"/>
                <a:gd name="T9" fmla="*/ 41 h 41"/>
                <a:gd name="T10" fmla="*/ 0 w 27"/>
                <a:gd name="T11" fmla="*/ 40 h 41"/>
                <a:gd name="T12" fmla="*/ 26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095"/>
            <p:cNvSpPr>
              <a:spLocks/>
            </p:cNvSpPr>
            <p:nvPr/>
          </p:nvSpPr>
          <p:spPr bwMode="auto">
            <a:xfrm>
              <a:off x="1531938" y="2979738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1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Line 1096"/>
            <p:cNvSpPr>
              <a:spLocks noChangeShapeType="1"/>
            </p:cNvSpPr>
            <p:nvPr/>
          </p:nvSpPr>
          <p:spPr bwMode="auto">
            <a:xfrm>
              <a:off x="1490663" y="30448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097"/>
            <p:cNvSpPr>
              <a:spLocks/>
            </p:cNvSpPr>
            <p:nvPr/>
          </p:nvSpPr>
          <p:spPr bwMode="auto">
            <a:xfrm>
              <a:off x="1704975" y="2936875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098"/>
            <p:cNvSpPr>
              <a:spLocks/>
            </p:cNvSpPr>
            <p:nvPr/>
          </p:nvSpPr>
          <p:spPr bwMode="auto">
            <a:xfrm>
              <a:off x="1704975" y="2936875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0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099"/>
            <p:cNvSpPr>
              <a:spLocks/>
            </p:cNvSpPr>
            <p:nvPr/>
          </p:nvSpPr>
          <p:spPr bwMode="auto">
            <a:xfrm>
              <a:off x="1744663" y="2936875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Line 1100"/>
            <p:cNvSpPr>
              <a:spLocks noChangeShapeType="1"/>
            </p:cNvSpPr>
            <p:nvPr/>
          </p:nvSpPr>
          <p:spPr bwMode="auto">
            <a:xfrm>
              <a:off x="1704975" y="30035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101"/>
            <p:cNvSpPr>
              <a:spLocks/>
            </p:cNvSpPr>
            <p:nvPr/>
          </p:nvSpPr>
          <p:spPr bwMode="auto">
            <a:xfrm>
              <a:off x="2070100" y="2913063"/>
              <a:ext cx="79375" cy="63500"/>
            </a:xfrm>
            <a:custGeom>
              <a:avLst/>
              <a:gdLst>
                <a:gd name="T0" fmla="*/ 25 w 50"/>
                <a:gd name="T1" fmla="*/ 0 h 40"/>
                <a:gd name="T2" fmla="*/ 50 w 50"/>
                <a:gd name="T3" fmla="*/ 40 h 40"/>
                <a:gd name="T4" fmla="*/ 0 w 50"/>
                <a:gd name="T5" fmla="*/ 40 h 40"/>
                <a:gd name="T6" fmla="*/ 25 w 5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102"/>
            <p:cNvSpPr>
              <a:spLocks/>
            </p:cNvSpPr>
            <p:nvPr/>
          </p:nvSpPr>
          <p:spPr bwMode="auto">
            <a:xfrm>
              <a:off x="2070100" y="2913063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0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0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103"/>
            <p:cNvSpPr>
              <a:spLocks/>
            </p:cNvSpPr>
            <p:nvPr/>
          </p:nvSpPr>
          <p:spPr bwMode="auto">
            <a:xfrm>
              <a:off x="2109788" y="2913063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0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0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Line 1104"/>
            <p:cNvSpPr>
              <a:spLocks noChangeShapeType="1"/>
            </p:cNvSpPr>
            <p:nvPr/>
          </p:nvSpPr>
          <p:spPr bwMode="auto">
            <a:xfrm>
              <a:off x="2070100" y="2978150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105"/>
            <p:cNvSpPr>
              <a:spLocks/>
            </p:cNvSpPr>
            <p:nvPr/>
          </p:nvSpPr>
          <p:spPr bwMode="auto">
            <a:xfrm>
              <a:off x="2232025" y="2930525"/>
              <a:ext cx="82550" cy="63500"/>
            </a:xfrm>
            <a:custGeom>
              <a:avLst/>
              <a:gdLst>
                <a:gd name="T0" fmla="*/ 27 w 52"/>
                <a:gd name="T1" fmla="*/ 0 h 40"/>
                <a:gd name="T2" fmla="*/ 52 w 52"/>
                <a:gd name="T3" fmla="*/ 40 h 40"/>
                <a:gd name="T4" fmla="*/ 0 w 52"/>
                <a:gd name="T5" fmla="*/ 40 h 40"/>
                <a:gd name="T6" fmla="*/ 27 w 5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27" y="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106"/>
            <p:cNvSpPr>
              <a:spLocks/>
            </p:cNvSpPr>
            <p:nvPr/>
          </p:nvSpPr>
          <p:spPr bwMode="auto">
            <a:xfrm>
              <a:off x="2232025" y="2930525"/>
              <a:ext cx="44450" cy="65088"/>
            </a:xfrm>
            <a:custGeom>
              <a:avLst/>
              <a:gdLst>
                <a:gd name="T0" fmla="*/ 27 w 28"/>
                <a:gd name="T1" fmla="*/ 0 h 41"/>
                <a:gd name="T2" fmla="*/ 28 w 28"/>
                <a:gd name="T3" fmla="*/ 0 h 41"/>
                <a:gd name="T4" fmla="*/ 28 w 28"/>
                <a:gd name="T5" fmla="*/ 0 h 41"/>
                <a:gd name="T6" fmla="*/ 3 w 28"/>
                <a:gd name="T7" fmla="*/ 41 h 41"/>
                <a:gd name="T8" fmla="*/ 0 w 28"/>
                <a:gd name="T9" fmla="*/ 41 h 41"/>
                <a:gd name="T10" fmla="*/ 0 w 28"/>
                <a:gd name="T11" fmla="*/ 40 h 41"/>
                <a:gd name="T12" fmla="*/ 27 w 28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27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107"/>
            <p:cNvSpPr>
              <a:spLocks/>
            </p:cNvSpPr>
            <p:nvPr/>
          </p:nvSpPr>
          <p:spPr bwMode="auto">
            <a:xfrm>
              <a:off x="2274888" y="2930525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0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Line 1108"/>
            <p:cNvSpPr>
              <a:spLocks noChangeShapeType="1"/>
            </p:cNvSpPr>
            <p:nvPr/>
          </p:nvSpPr>
          <p:spPr bwMode="auto">
            <a:xfrm>
              <a:off x="2232025" y="29956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109"/>
            <p:cNvSpPr>
              <a:spLocks/>
            </p:cNvSpPr>
            <p:nvPr/>
          </p:nvSpPr>
          <p:spPr bwMode="auto">
            <a:xfrm>
              <a:off x="2420938" y="2963863"/>
              <a:ext cx="80963" cy="63500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110"/>
            <p:cNvSpPr>
              <a:spLocks/>
            </p:cNvSpPr>
            <p:nvPr/>
          </p:nvSpPr>
          <p:spPr bwMode="auto">
            <a:xfrm>
              <a:off x="2420938" y="2963863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0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0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111"/>
            <p:cNvSpPr>
              <a:spLocks/>
            </p:cNvSpPr>
            <p:nvPr/>
          </p:nvSpPr>
          <p:spPr bwMode="auto">
            <a:xfrm>
              <a:off x="2460625" y="2963863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0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0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Line 1112"/>
            <p:cNvSpPr>
              <a:spLocks noChangeShapeType="1"/>
            </p:cNvSpPr>
            <p:nvPr/>
          </p:nvSpPr>
          <p:spPr bwMode="auto">
            <a:xfrm>
              <a:off x="2420938" y="30289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113"/>
            <p:cNvSpPr>
              <a:spLocks/>
            </p:cNvSpPr>
            <p:nvPr/>
          </p:nvSpPr>
          <p:spPr bwMode="auto">
            <a:xfrm>
              <a:off x="2660650" y="2903538"/>
              <a:ext cx="79375" cy="65088"/>
            </a:xfrm>
            <a:custGeom>
              <a:avLst/>
              <a:gdLst>
                <a:gd name="T0" fmla="*/ 25 w 50"/>
                <a:gd name="T1" fmla="*/ 0 h 41"/>
                <a:gd name="T2" fmla="*/ 50 w 50"/>
                <a:gd name="T3" fmla="*/ 41 h 41"/>
                <a:gd name="T4" fmla="*/ 0 w 50"/>
                <a:gd name="T5" fmla="*/ 41 h 41"/>
                <a:gd name="T6" fmla="*/ 25 w 5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1">
                  <a:moveTo>
                    <a:pt x="25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114"/>
            <p:cNvSpPr>
              <a:spLocks/>
            </p:cNvSpPr>
            <p:nvPr/>
          </p:nvSpPr>
          <p:spPr bwMode="auto">
            <a:xfrm>
              <a:off x="2660650" y="2903538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115"/>
            <p:cNvSpPr>
              <a:spLocks/>
            </p:cNvSpPr>
            <p:nvPr/>
          </p:nvSpPr>
          <p:spPr bwMode="auto">
            <a:xfrm>
              <a:off x="2700338" y="29035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Line 1116"/>
            <p:cNvSpPr>
              <a:spLocks noChangeShapeType="1"/>
            </p:cNvSpPr>
            <p:nvPr/>
          </p:nvSpPr>
          <p:spPr bwMode="auto">
            <a:xfrm>
              <a:off x="2660650" y="297021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117"/>
            <p:cNvSpPr>
              <a:spLocks/>
            </p:cNvSpPr>
            <p:nvPr/>
          </p:nvSpPr>
          <p:spPr bwMode="auto">
            <a:xfrm>
              <a:off x="3122613" y="2738438"/>
              <a:ext cx="80963" cy="65088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118"/>
            <p:cNvSpPr>
              <a:spLocks/>
            </p:cNvSpPr>
            <p:nvPr/>
          </p:nvSpPr>
          <p:spPr bwMode="auto">
            <a:xfrm>
              <a:off x="3122613" y="2738438"/>
              <a:ext cx="42863" cy="66675"/>
            </a:xfrm>
            <a:custGeom>
              <a:avLst/>
              <a:gdLst>
                <a:gd name="T0" fmla="*/ 26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6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119"/>
            <p:cNvSpPr>
              <a:spLocks/>
            </p:cNvSpPr>
            <p:nvPr/>
          </p:nvSpPr>
          <p:spPr bwMode="auto">
            <a:xfrm>
              <a:off x="2952750" y="1490663"/>
              <a:ext cx="82550" cy="107950"/>
            </a:xfrm>
            <a:custGeom>
              <a:avLst/>
              <a:gdLst>
                <a:gd name="T0" fmla="*/ 0 w 52"/>
                <a:gd name="T1" fmla="*/ 0 h 68"/>
                <a:gd name="T2" fmla="*/ 27 w 52"/>
                <a:gd name="T3" fmla="*/ 25 h 68"/>
                <a:gd name="T4" fmla="*/ 52 w 52"/>
                <a:gd name="T5" fmla="*/ 0 h 68"/>
                <a:gd name="T6" fmla="*/ 27 w 52"/>
                <a:gd name="T7" fmla="*/ 68 h 68"/>
                <a:gd name="T8" fmla="*/ 0 w 5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Line 1120"/>
            <p:cNvSpPr>
              <a:spLocks noChangeShapeType="1"/>
            </p:cNvSpPr>
            <p:nvPr/>
          </p:nvSpPr>
          <p:spPr bwMode="auto">
            <a:xfrm>
              <a:off x="2995613" y="1443038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121"/>
            <p:cNvSpPr>
              <a:spLocks/>
            </p:cNvSpPr>
            <p:nvPr/>
          </p:nvSpPr>
          <p:spPr bwMode="auto">
            <a:xfrm>
              <a:off x="3497263" y="1270000"/>
              <a:ext cx="80963" cy="107950"/>
            </a:xfrm>
            <a:custGeom>
              <a:avLst/>
              <a:gdLst>
                <a:gd name="T0" fmla="*/ 0 w 51"/>
                <a:gd name="T1" fmla="*/ 0 h 68"/>
                <a:gd name="T2" fmla="*/ 26 w 51"/>
                <a:gd name="T3" fmla="*/ 26 h 68"/>
                <a:gd name="T4" fmla="*/ 51 w 51"/>
                <a:gd name="T5" fmla="*/ 0 h 68"/>
                <a:gd name="T6" fmla="*/ 26 w 51"/>
                <a:gd name="T7" fmla="*/ 68 h 68"/>
                <a:gd name="T8" fmla="*/ 0 w 5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26" y="26"/>
                  </a:lnTo>
                  <a:lnTo>
                    <a:pt x="51" y="0"/>
                  </a:lnTo>
                  <a:lnTo>
                    <a:pt x="2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Line 1122"/>
            <p:cNvSpPr>
              <a:spLocks noChangeShapeType="1"/>
            </p:cNvSpPr>
            <p:nvPr/>
          </p:nvSpPr>
          <p:spPr bwMode="auto">
            <a:xfrm>
              <a:off x="3538538" y="1223963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123"/>
            <p:cNvSpPr>
              <a:spLocks/>
            </p:cNvSpPr>
            <p:nvPr/>
          </p:nvSpPr>
          <p:spPr bwMode="auto">
            <a:xfrm>
              <a:off x="2301875" y="2397125"/>
              <a:ext cx="80963" cy="109538"/>
            </a:xfrm>
            <a:custGeom>
              <a:avLst/>
              <a:gdLst>
                <a:gd name="T0" fmla="*/ 0 w 51"/>
                <a:gd name="T1" fmla="*/ 0 h 69"/>
                <a:gd name="T2" fmla="*/ 25 w 51"/>
                <a:gd name="T3" fmla="*/ 26 h 69"/>
                <a:gd name="T4" fmla="*/ 51 w 51"/>
                <a:gd name="T5" fmla="*/ 0 h 69"/>
                <a:gd name="T6" fmla="*/ 25 w 51"/>
                <a:gd name="T7" fmla="*/ 69 h 69"/>
                <a:gd name="T8" fmla="*/ 0 w 5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25" y="26"/>
                  </a:lnTo>
                  <a:lnTo>
                    <a:pt x="51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Line 1124"/>
            <p:cNvSpPr>
              <a:spLocks noChangeShapeType="1"/>
            </p:cNvSpPr>
            <p:nvPr/>
          </p:nvSpPr>
          <p:spPr bwMode="auto">
            <a:xfrm>
              <a:off x="2341563" y="2349500"/>
              <a:ext cx="0" cy="920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125"/>
            <p:cNvSpPr>
              <a:spLocks/>
            </p:cNvSpPr>
            <p:nvPr/>
          </p:nvSpPr>
          <p:spPr bwMode="auto">
            <a:xfrm>
              <a:off x="3163888" y="27384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Line 1126"/>
            <p:cNvSpPr>
              <a:spLocks noChangeShapeType="1"/>
            </p:cNvSpPr>
            <p:nvPr/>
          </p:nvSpPr>
          <p:spPr bwMode="auto">
            <a:xfrm>
              <a:off x="3122613" y="28035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127"/>
            <p:cNvSpPr>
              <a:spLocks/>
            </p:cNvSpPr>
            <p:nvPr/>
          </p:nvSpPr>
          <p:spPr bwMode="auto">
            <a:xfrm>
              <a:off x="3470275" y="2578100"/>
              <a:ext cx="80963" cy="65088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128"/>
            <p:cNvSpPr>
              <a:spLocks/>
            </p:cNvSpPr>
            <p:nvPr/>
          </p:nvSpPr>
          <p:spPr bwMode="auto">
            <a:xfrm>
              <a:off x="3470275" y="2578100"/>
              <a:ext cx="42863" cy="68263"/>
            </a:xfrm>
            <a:custGeom>
              <a:avLst/>
              <a:gdLst>
                <a:gd name="T0" fmla="*/ 26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2 w 27"/>
                <a:gd name="T7" fmla="*/ 43 h 43"/>
                <a:gd name="T8" fmla="*/ 0 w 27"/>
                <a:gd name="T9" fmla="*/ 43 h 43"/>
                <a:gd name="T10" fmla="*/ 0 w 27"/>
                <a:gd name="T11" fmla="*/ 41 h 43"/>
                <a:gd name="T12" fmla="*/ 26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6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129"/>
            <p:cNvSpPr>
              <a:spLocks/>
            </p:cNvSpPr>
            <p:nvPr/>
          </p:nvSpPr>
          <p:spPr bwMode="auto">
            <a:xfrm>
              <a:off x="3511550" y="25781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Line 1130"/>
            <p:cNvSpPr>
              <a:spLocks noChangeShapeType="1"/>
            </p:cNvSpPr>
            <p:nvPr/>
          </p:nvSpPr>
          <p:spPr bwMode="auto">
            <a:xfrm>
              <a:off x="3470275" y="264477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0" name="Freeform 1131"/>
            <p:cNvSpPr>
              <a:spLocks/>
            </p:cNvSpPr>
            <p:nvPr/>
          </p:nvSpPr>
          <p:spPr bwMode="auto">
            <a:xfrm>
              <a:off x="4259263" y="2571750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1" name="Freeform 1132"/>
            <p:cNvSpPr>
              <a:spLocks/>
            </p:cNvSpPr>
            <p:nvPr/>
          </p:nvSpPr>
          <p:spPr bwMode="auto">
            <a:xfrm>
              <a:off x="4259263" y="2571750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2" name="Freeform 1133"/>
            <p:cNvSpPr>
              <a:spLocks/>
            </p:cNvSpPr>
            <p:nvPr/>
          </p:nvSpPr>
          <p:spPr bwMode="auto">
            <a:xfrm>
              <a:off x="4298950" y="2571750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2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3" name="Line 1134"/>
            <p:cNvSpPr>
              <a:spLocks noChangeShapeType="1"/>
            </p:cNvSpPr>
            <p:nvPr/>
          </p:nvSpPr>
          <p:spPr bwMode="auto">
            <a:xfrm>
              <a:off x="4259263" y="2638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4" name="Freeform 1135"/>
            <p:cNvSpPr>
              <a:spLocks/>
            </p:cNvSpPr>
            <p:nvPr/>
          </p:nvSpPr>
          <p:spPr bwMode="auto">
            <a:xfrm>
              <a:off x="4446588" y="2520950"/>
              <a:ext cx="80963" cy="65088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5" name="Freeform 1136"/>
            <p:cNvSpPr>
              <a:spLocks/>
            </p:cNvSpPr>
            <p:nvPr/>
          </p:nvSpPr>
          <p:spPr bwMode="auto">
            <a:xfrm>
              <a:off x="4446588" y="2520950"/>
              <a:ext cx="44450" cy="68263"/>
            </a:xfrm>
            <a:custGeom>
              <a:avLst/>
              <a:gdLst>
                <a:gd name="T0" fmla="*/ 26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2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6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6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137"/>
            <p:cNvSpPr>
              <a:spLocks/>
            </p:cNvSpPr>
            <p:nvPr/>
          </p:nvSpPr>
          <p:spPr bwMode="auto">
            <a:xfrm>
              <a:off x="4487863" y="252095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Line 1138"/>
            <p:cNvSpPr>
              <a:spLocks noChangeShapeType="1"/>
            </p:cNvSpPr>
            <p:nvPr/>
          </p:nvSpPr>
          <p:spPr bwMode="auto">
            <a:xfrm>
              <a:off x="4446588" y="2586038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139"/>
            <p:cNvSpPr>
              <a:spLocks/>
            </p:cNvSpPr>
            <p:nvPr/>
          </p:nvSpPr>
          <p:spPr bwMode="auto">
            <a:xfrm>
              <a:off x="4873625" y="2224088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140"/>
            <p:cNvSpPr>
              <a:spLocks/>
            </p:cNvSpPr>
            <p:nvPr/>
          </p:nvSpPr>
          <p:spPr bwMode="auto">
            <a:xfrm>
              <a:off x="4873625" y="2224088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141"/>
            <p:cNvSpPr>
              <a:spLocks/>
            </p:cNvSpPr>
            <p:nvPr/>
          </p:nvSpPr>
          <p:spPr bwMode="auto">
            <a:xfrm>
              <a:off x="4913313" y="222408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6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Line 1142"/>
            <p:cNvSpPr>
              <a:spLocks noChangeShapeType="1"/>
            </p:cNvSpPr>
            <p:nvPr/>
          </p:nvSpPr>
          <p:spPr bwMode="auto">
            <a:xfrm>
              <a:off x="4873625" y="229076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143"/>
            <p:cNvSpPr>
              <a:spLocks/>
            </p:cNvSpPr>
            <p:nvPr/>
          </p:nvSpPr>
          <p:spPr bwMode="auto">
            <a:xfrm>
              <a:off x="5635625" y="1811338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144"/>
            <p:cNvSpPr>
              <a:spLocks/>
            </p:cNvSpPr>
            <p:nvPr/>
          </p:nvSpPr>
          <p:spPr bwMode="auto">
            <a:xfrm>
              <a:off x="5635625" y="1811338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1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145"/>
            <p:cNvSpPr>
              <a:spLocks/>
            </p:cNvSpPr>
            <p:nvPr/>
          </p:nvSpPr>
          <p:spPr bwMode="auto">
            <a:xfrm>
              <a:off x="5675313" y="1811338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1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Line 1146"/>
            <p:cNvSpPr>
              <a:spLocks noChangeShapeType="1"/>
            </p:cNvSpPr>
            <p:nvPr/>
          </p:nvSpPr>
          <p:spPr bwMode="auto">
            <a:xfrm>
              <a:off x="5635625" y="1876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147"/>
            <p:cNvSpPr>
              <a:spLocks/>
            </p:cNvSpPr>
            <p:nvPr/>
          </p:nvSpPr>
          <p:spPr bwMode="auto">
            <a:xfrm>
              <a:off x="6105525" y="2065338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7" name="Freeform 1148"/>
            <p:cNvSpPr>
              <a:spLocks/>
            </p:cNvSpPr>
            <p:nvPr/>
          </p:nvSpPr>
          <p:spPr bwMode="auto">
            <a:xfrm>
              <a:off x="6105525" y="2065338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8" name="Freeform 1149"/>
            <p:cNvSpPr>
              <a:spLocks/>
            </p:cNvSpPr>
            <p:nvPr/>
          </p:nvSpPr>
          <p:spPr bwMode="auto">
            <a:xfrm>
              <a:off x="6145213" y="2065338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9" name="Line 1150"/>
            <p:cNvSpPr>
              <a:spLocks noChangeShapeType="1"/>
            </p:cNvSpPr>
            <p:nvPr/>
          </p:nvSpPr>
          <p:spPr bwMode="auto">
            <a:xfrm>
              <a:off x="6105525" y="21304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0" name="Freeform 1151"/>
            <p:cNvSpPr>
              <a:spLocks/>
            </p:cNvSpPr>
            <p:nvPr/>
          </p:nvSpPr>
          <p:spPr bwMode="auto">
            <a:xfrm>
              <a:off x="1190625" y="3157538"/>
              <a:ext cx="82550" cy="65088"/>
            </a:xfrm>
            <a:custGeom>
              <a:avLst/>
              <a:gdLst>
                <a:gd name="T0" fmla="*/ 27 w 52"/>
                <a:gd name="T1" fmla="*/ 0 h 41"/>
                <a:gd name="T2" fmla="*/ 52 w 52"/>
                <a:gd name="T3" fmla="*/ 41 h 41"/>
                <a:gd name="T4" fmla="*/ 0 w 52"/>
                <a:gd name="T5" fmla="*/ 41 h 41"/>
                <a:gd name="T6" fmla="*/ 27 w 5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1">
                  <a:moveTo>
                    <a:pt x="27" y="0"/>
                  </a:moveTo>
                  <a:lnTo>
                    <a:pt x="52" y="41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1" name="Freeform 1152"/>
            <p:cNvSpPr>
              <a:spLocks/>
            </p:cNvSpPr>
            <p:nvPr/>
          </p:nvSpPr>
          <p:spPr bwMode="auto">
            <a:xfrm>
              <a:off x="1190625" y="3157538"/>
              <a:ext cx="44450" cy="68263"/>
            </a:xfrm>
            <a:custGeom>
              <a:avLst/>
              <a:gdLst>
                <a:gd name="T0" fmla="*/ 27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3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7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7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2" name="Freeform 1153"/>
            <p:cNvSpPr>
              <a:spLocks/>
            </p:cNvSpPr>
            <p:nvPr/>
          </p:nvSpPr>
          <p:spPr bwMode="auto">
            <a:xfrm>
              <a:off x="1233488" y="3157538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3" name="Line 1154"/>
            <p:cNvSpPr>
              <a:spLocks noChangeShapeType="1"/>
            </p:cNvSpPr>
            <p:nvPr/>
          </p:nvSpPr>
          <p:spPr bwMode="auto">
            <a:xfrm>
              <a:off x="1190625" y="32242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4" name="Freeform 1155"/>
            <p:cNvSpPr>
              <a:spLocks/>
            </p:cNvSpPr>
            <p:nvPr/>
          </p:nvSpPr>
          <p:spPr bwMode="auto">
            <a:xfrm>
              <a:off x="1468438" y="3057525"/>
              <a:ext cx="80963" cy="63500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5" name="Freeform 1156"/>
            <p:cNvSpPr>
              <a:spLocks/>
            </p:cNvSpPr>
            <p:nvPr/>
          </p:nvSpPr>
          <p:spPr bwMode="auto">
            <a:xfrm>
              <a:off x="1468438" y="3057525"/>
              <a:ext cx="41275" cy="65088"/>
            </a:xfrm>
            <a:custGeom>
              <a:avLst/>
              <a:gdLst>
                <a:gd name="T0" fmla="*/ 26 w 26"/>
                <a:gd name="T1" fmla="*/ 0 h 41"/>
                <a:gd name="T2" fmla="*/ 26 w 26"/>
                <a:gd name="T3" fmla="*/ 0 h 41"/>
                <a:gd name="T4" fmla="*/ 26 w 26"/>
                <a:gd name="T5" fmla="*/ 0 h 41"/>
                <a:gd name="T6" fmla="*/ 2 w 26"/>
                <a:gd name="T7" fmla="*/ 41 h 41"/>
                <a:gd name="T8" fmla="*/ 0 w 26"/>
                <a:gd name="T9" fmla="*/ 41 h 41"/>
                <a:gd name="T10" fmla="*/ 0 w 26"/>
                <a:gd name="T11" fmla="*/ 40 h 41"/>
                <a:gd name="T12" fmla="*/ 26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6" name="Freeform 1157"/>
            <p:cNvSpPr>
              <a:spLocks/>
            </p:cNvSpPr>
            <p:nvPr/>
          </p:nvSpPr>
          <p:spPr bwMode="auto">
            <a:xfrm>
              <a:off x="1509713" y="3057525"/>
              <a:ext cx="41275" cy="65088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26 w 26"/>
                <a:gd name="T5" fmla="*/ 40 h 41"/>
                <a:gd name="T6" fmla="*/ 26 w 26"/>
                <a:gd name="T7" fmla="*/ 41 h 41"/>
                <a:gd name="T8" fmla="*/ 25 w 26"/>
                <a:gd name="T9" fmla="*/ 41 h 41"/>
                <a:gd name="T10" fmla="*/ 0 w 26"/>
                <a:gd name="T11" fmla="*/ 0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0" y="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7" name="Line 1158"/>
            <p:cNvSpPr>
              <a:spLocks noChangeShapeType="1"/>
            </p:cNvSpPr>
            <p:nvPr/>
          </p:nvSpPr>
          <p:spPr bwMode="auto">
            <a:xfrm>
              <a:off x="1468438" y="3122613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8" name="Freeform 1159"/>
            <p:cNvSpPr>
              <a:spLocks/>
            </p:cNvSpPr>
            <p:nvPr/>
          </p:nvSpPr>
          <p:spPr bwMode="auto">
            <a:xfrm>
              <a:off x="4446588" y="1387475"/>
              <a:ext cx="79375" cy="109538"/>
            </a:xfrm>
            <a:custGeom>
              <a:avLst/>
              <a:gdLst>
                <a:gd name="T0" fmla="*/ 0 w 50"/>
                <a:gd name="T1" fmla="*/ 0 h 69"/>
                <a:gd name="T2" fmla="*/ 25 w 50"/>
                <a:gd name="T3" fmla="*/ 26 h 69"/>
                <a:gd name="T4" fmla="*/ 50 w 50"/>
                <a:gd name="T5" fmla="*/ 0 h 69"/>
                <a:gd name="T6" fmla="*/ 25 w 50"/>
                <a:gd name="T7" fmla="*/ 69 h 69"/>
                <a:gd name="T8" fmla="*/ 0 w 5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9">
                  <a:moveTo>
                    <a:pt x="0" y="0"/>
                  </a:moveTo>
                  <a:lnTo>
                    <a:pt x="25" y="26"/>
                  </a:lnTo>
                  <a:lnTo>
                    <a:pt x="50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9" name="Line 1160"/>
            <p:cNvSpPr>
              <a:spLocks noChangeShapeType="1"/>
            </p:cNvSpPr>
            <p:nvPr/>
          </p:nvSpPr>
          <p:spPr bwMode="auto">
            <a:xfrm>
              <a:off x="4486275" y="133985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0" name="Freeform 1161"/>
            <p:cNvSpPr>
              <a:spLocks/>
            </p:cNvSpPr>
            <p:nvPr/>
          </p:nvSpPr>
          <p:spPr bwMode="auto">
            <a:xfrm>
              <a:off x="4148138" y="1963738"/>
              <a:ext cx="82550" cy="109538"/>
            </a:xfrm>
            <a:custGeom>
              <a:avLst/>
              <a:gdLst>
                <a:gd name="T0" fmla="*/ 0 w 52"/>
                <a:gd name="T1" fmla="*/ 0 h 69"/>
                <a:gd name="T2" fmla="*/ 27 w 52"/>
                <a:gd name="T3" fmla="*/ 25 h 69"/>
                <a:gd name="T4" fmla="*/ 52 w 52"/>
                <a:gd name="T5" fmla="*/ 0 h 69"/>
                <a:gd name="T6" fmla="*/ 27 w 52"/>
                <a:gd name="T7" fmla="*/ 69 h 69"/>
                <a:gd name="T8" fmla="*/ 0 w 5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1" name="Line 1162"/>
            <p:cNvSpPr>
              <a:spLocks noChangeShapeType="1"/>
            </p:cNvSpPr>
            <p:nvPr/>
          </p:nvSpPr>
          <p:spPr bwMode="auto">
            <a:xfrm>
              <a:off x="4191000" y="1916113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2" name="Freeform 1163"/>
            <p:cNvSpPr>
              <a:spLocks/>
            </p:cNvSpPr>
            <p:nvPr/>
          </p:nvSpPr>
          <p:spPr bwMode="auto">
            <a:xfrm>
              <a:off x="4214813" y="1893888"/>
              <a:ext cx="61913" cy="61913"/>
            </a:xfrm>
            <a:custGeom>
              <a:avLst/>
              <a:gdLst>
                <a:gd name="T0" fmla="*/ 20 w 39"/>
                <a:gd name="T1" fmla="*/ 0 h 39"/>
                <a:gd name="T2" fmla="*/ 23 w 39"/>
                <a:gd name="T3" fmla="*/ 0 h 39"/>
                <a:gd name="T4" fmla="*/ 26 w 39"/>
                <a:gd name="T5" fmla="*/ 2 h 39"/>
                <a:gd name="T6" fmla="*/ 28 w 39"/>
                <a:gd name="T7" fmla="*/ 2 h 39"/>
                <a:gd name="T8" fmla="*/ 31 w 39"/>
                <a:gd name="T9" fmla="*/ 4 h 39"/>
                <a:gd name="T10" fmla="*/ 34 w 39"/>
                <a:gd name="T11" fmla="*/ 5 h 39"/>
                <a:gd name="T12" fmla="*/ 35 w 39"/>
                <a:gd name="T13" fmla="*/ 7 h 39"/>
                <a:gd name="T14" fmla="*/ 37 w 39"/>
                <a:gd name="T15" fmla="*/ 11 h 39"/>
                <a:gd name="T16" fmla="*/ 38 w 39"/>
                <a:gd name="T17" fmla="*/ 12 h 39"/>
                <a:gd name="T18" fmla="*/ 39 w 39"/>
                <a:gd name="T19" fmla="*/ 16 h 39"/>
                <a:gd name="T20" fmla="*/ 39 w 39"/>
                <a:gd name="T21" fmla="*/ 19 h 39"/>
                <a:gd name="T22" fmla="*/ 38 w 39"/>
                <a:gd name="T23" fmla="*/ 23 h 39"/>
                <a:gd name="T24" fmla="*/ 38 w 39"/>
                <a:gd name="T25" fmla="*/ 27 h 39"/>
                <a:gd name="T26" fmla="*/ 37 w 39"/>
                <a:gd name="T27" fmla="*/ 29 h 39"/>
                <a:gd name="T28" fmla="*/ 34 w 39"/>
                <a:gd name="T29" fmla="*/ 32 h 39"/>
                <a:gd name="T30" fmla="*/ 34 w 39"/>
                <a:gd name="T31" fmla="*/ 34 h 39"/>
                <a:gd name="T32" fmla="*/ 31 w 39"/>
                <a:gd name="T33" fmla="*/ 35 h 39"/>
                <a:gd name="T34" fmla="*/ 29 w 39"/>
                <a:gd name="T35" fmla="*/ 37 h 39"/>
                <a:gd name="T36" fmla="*/ 26 w 39"/>
                <a:gd name="T37" fmla="*/ 38 h 39"/>
                <a:gd name="T38" fmla="*/ 19 w 39"/>
                <a:gd name="T39" fmla="*/ 39 h 39"/>
                <a:gd name="T40" fmla="*/ 15 w 39"/>
                <a:gd name="T41" fmla="*/ 38 h 39"/>
                <a:gd name="T42" fmla="*/ 12 w 39"/>
                <a:gd name="T43" fmla="*/ 38 h 39"/>
                <a:gd name="T44" fmla="*/ 9 w 39"/>
                <a:gd name="T45" fmla="*/ 36 h 39"/>
                <a:gd name="T46" fmla="*/ 5 w 39"/>
                <a:gd name="T47" fmla="*/ 34 h 39"/>
                <a:gd name="T48" fmla="*/ 5 w 39"/>
                <a:gd name="T49" fmla="*/ 34 h 39"/>
                <a:gd name="T50" fmla="*/ 3 w 39"/>
                <a:gd name="T51" fmla="*/ 31 h 39"/>
                <a:gd name="T52" fmla="*/ 2 w 39"/>
                <a:gd name="T53" fmla="*/ 29 h 39"/>
                <a:gd name="T54" fmla="*/ 1 w 39"/>
                <a:gd name="T55" fmla="*/ 28 h 39"/>
                <a:gd name="T56" fmla="*/ 0 w 39"/>
                <a:gd name="T57" fmla="*/ 23 h 39"/>
                <a:gd name="T58" fmla="*/ 0 w 39"/>
                <a:gd name="T59" fmla="*/ 20 h 39"/>
                <a:gd name="T60" fmla="*/ 0 w 39"/>
                <a:gd name="T61" fmla="*/ 15 h 39"/>
                <a:gd name="T62" fmla="*/ 1 w 39"/>
                <a:gd name="T63" fmla="*/ 13 h 39"/>
                <a:gd name="T64" fmla="*/ 2 w 39"/>
                <a:gd name="T65" fmla="*/ 10 h 39"/>
                <a:gd name="T66" fmla="*/ 4 w 39"/>
                <a:gd name="T67" fmla="*/ 6 h 39"/>
                <a:gd name="T68" fmla="*/ 5 w 39"/>
                <a:gd name="T69" fmla="*/ 5 h 39"/>
                <a:gd name="T70" fmla="*/ 10 w 39"/>
                <a:gd name="T71" fmla="*/ 2 h 39"/>
                <a:gd name="T72" fmla="*/ 11 w 39"/>
                <a:gd name="T73" fmla="*/ 2 h 39"/>
                <a:gd name="T74" fmla="*/ 15 w 39"/>
                <a:gd name="T7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3" name="Line 1164"/>
            <p:cNvSpPr>
              <a:spLocks noChangeShapeType="1"/>
            </p:cNvSpPr>
            <p:nvPr/>
          </p:nvSpPr>
          <p:spPr bwMode="auto">
            <a:xfrm>
              <a:off x="4276725" y="19256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4" name="Line 1165"/>
            <p:cNvSpPr>
              <a:spLocks noChangeShapeType="1"/>
            </p:cNvSpPr>
            <p:nvPr/>
          </p:nvSpPr>
          <p:spPr bwMode="auto">
            <a:xfrm flipH="1">
              <a:off x="4275138" y="19256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5" name="Line 1166"/>
            <p:cNvSpPr>
              <a:spLocks noChangeShapeType="1"/>
            </p:cNvSpPr>
            <p:nvPr/>
          </p:nvSpPr>
          <p:spPr bwMode="auto">
            <a:xfrm>
              <a:off x="4275138" y="19272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6" name="Line 1167"/>
            <p:cNvSpPr>
              <a:spLocks noChangeShapeType="1"/>
            </p:cNvSpPr>
            <p:nvPr/>
          </p:nvSpPr>
          <p:spPr bwMode="auto">
            <a:xfrm>
              <a:off x="4275138" y="19304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7" name="Line 1168"/>
            <p:cNvSpPr>
              <a:spLocks noChangeShapeType="1"/>
            </p:cNvSpPr>
            <p:nvPr/>
          </p:nvSpPr>
          <p:spPr bwMode="auto">
            <a:xfrm>
              <a:off x="4275138" y="19351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8" name="Line 1169"/>
            <p:cNvSpPr>
              <a:spLocks noChangeShapeType="1"/>
            </p:cNvSpPr>
            <p:nvPr/>
          </p:nvSpPr>
          <p:spPr bwMode="auto">
            <a:xfrm flipH="1">
              <a:off x="4273550" y="1935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9" name="Line 1170"/>
            <p:cNvSpPr>
              <a:spLocks noChangeShapeType="1"/>
            </p:cNvSpPr>
            <p:nvPr/>
          </p:nvSpPr>
          <p:spPr bwMode="auto">
            <a:xfrm>
              <a:off x="4273550" y="1936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0" name="Line 1171"/>
            <p:cNvSpPr>
              <a:spLocks noChangeShapeType="1"/>
            </p:cNvSpPr>
            <p:nvPr/>
          </p:nvSpPr>
          <p:spPr bwMode="auto">
            <a:xfrm flipH="1">
              <a:off x="4271963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1" name="Line 1172"/>
            <p:cNvSpPr>
              <a:spLocks noChangeShapeType="1"/>
            </p:cNvSpPr>
            <p:nvPr/>
          </p:nvSpPr>
          <p:spPr bwMode="auto">
            <a:xfrm flipH="1">
              <a:off x="42703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2" name="Line 1173"/>
            <p:cNvSpPr>
              <a:spLocks noChangeShapeType="1"/>
            </p:cNvSpPr>
            <p:nvPr/>
          </p:nvSpPr>
          <p:spPr bwMode="auto">
            <a:xfrm flipH="1">
              <a:off x="4268788" y="194310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3" name="Line 1174"/>
            <p:cNvSpPr>
              <a:spLocks noChangeShapeType="1"/>
            </p:cNvSpPr>
            <p:nvPr/>
          </p:nvSpPr>
          <p:spPr bwMode="auto">
            <a:xfrm>
              <a:off x="4268788" y="194468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4" name="Line 1175"/>
            <p:cNvSpPr>
              <a:spLocks noChangeShapeType="1"/>
            </p:cNvSpPr>
            <p:nvPr/>
          </p:nvSpPr>
          <p:spPr bwMode="auto">
            <a:xfrm>
              <a:off x="4268788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5" name="Line 1176"/>
            <p:cNvSpPr>
              <a:spLocks noChangeShapeType="1"/>
            </p:cNvSpPr>
            <p:nvPr/>
          </p:nvSpPr>
          <p:spPr bwMode="auto">
            <a:xfrm>
              <a:off x="4268788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6" name="Line 1177"/>
            <p:cNvSpPr>
              <a:spLocks noChangeShapeType="1"/>
            </p:cNvSpPr>
            <p:nvPr/>
          </p:nvSpPr>
          <p:spPr bwMode="auto">
            <a:xfrm flipH="1">
              <a:off x="4264025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7" name="Line 1178"/>
            <p:cNvSpPr>
              <a:spLocks noChangeShapeType="1"/>
            </p:cNvSpPr>
            <p:nvPr/>
          </p:nvSpPr>
          <p:spPr bwMode="auto">
            <a:xfrm flipH="1">
              <a:off x="4262438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8" name="Line 1179"/>
            <p:cNvSpPr>
              <a:spLocks noChangeShapeType="1"/>
            </p:cNvSpPr>
            <p:nvPr/>
          </p:nvSpPr>
          <p:spPr bwMode="auto">
            <a:xfrm flipH="1">
              <a:off x="4260850" y="19510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" name="Line 1180"/>
            <p:cNvSpPr>
              <a:spLocks noChangeShapeType="1"/>
            </p:cNvSpPr>
            <p:nvPr/>
          </p:nvSpPr>
          <p:spPr bwMode="auto">
            <a:xfrm flipH="1">
              <a:off x="4259263" y="1951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" name="Line 1181"/>
            <p:cNvSpPr>
              <a:spLocks noChangeShapeType="1"/>
            </p:cNvSpPr>
            <p:nvPr/>
          </p:nvSpPr>
          <p:spPr bwMode="auto">
            <a:xfrm>
              <a:off x="4259263" y="19526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" name="Line 1182"/>
            <p:cNvSpPr>
              <a:spLocks noChangeShapeType="1"/>
            </p:cNvSpPr>
            <p:nvPr/>
          </p:nvSpPr>
          <p:spPr bwMode="auto">
            <a:xfrm flipH="1">
              <a:off x="4256088" y="19526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" name="Line 1183"/>
            <p:cNvSpPr>
              <a:spLocks noChangeShapeType="1"/>
            </p:cNvSpPr>
            <p:nvPr/>
          </p:nvSpPr>
          <p:spPr bwMode="auto">
            <a:xfrm flipH="1">
              <a:off x="42513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" name="Line 1184"/>
            <p:cNvSpPr>
              <a:spLocks noChangeShapeType="1"/>
            </p:cNvSpPr>
            <p:nvPr/>
          </p:nvSpPr>
          <p:spPr bwMode="auto">
            <a:xfrm flipH="1">
              <a:off x="4244975" y="1954213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" name="Line 1185"/>
            <p:cNvSpPr>
              <a:spLocks noChangeShapeType="1"/>
            </p:cNvSpPr>
            <p:nvPr/>
          </p:nvSpPr>
          <p:spPr bwMode="auto">
            <a:xfrm flipH="1">
              <a:off x="4243388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5" name="Line 1186"/>
            <p:cNvSpPr>
              <a:spLocks noChangeShapeType="1"/>
            </p:cNvSpPr>
            <p:nvPr/>
          </p:nvSpPr>
          <p:spPr bwMode="auto">
            <a:xfrm flipH="1">
              <a:off x="42386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6" name="Line 1187"/>
            <p:cNvSpPr>
              <a:spLocks noChangeShapeType="1"/>
            </p:cNvSpPr>
            <p:nvPr/>
          </p:nvSpPr>
          <p:spPr bwMode="auto">
            <a:xfrm flipH="1">
              <a:off x="4235450" y="1954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7" name="Line 1188"/>
            <p:cNvSpPr>
              <a:spLocks noChangeShapeType="1"/>
            </p:cNvSpPr>
            <p:nvPr/>
          </p:nvSpPr>
          <p:spPr bwMode="auto">
            <a:xfrm flipH="1">
              <a:off x="4233863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8" name="Line 1189"/>
            <p:cNvSpPr>
              <a:spLocks noChangeShapeType="1"/>
            </p:cNvSpPr>
            <p:nvPr/>
          </p:nvSpPr>
          <p:spPr bwMode="auto">
            <a:xfrm flipV="1">
              <a:off x="4233863" y="19526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9" name="Line 1190"/>
            <p:cNvSpPr>
              <a:spLocks noChangeShapeType="1"/>
            </p:cNvSpPr>
            <p:nvPr/>
          </p:nvSpPr>
          <p:spPr bwMode="auto">
            <a:xfrm flipH="1">
              <a:off x="4232275" y="19526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0" name="Line 1191"/>
            <p:cNvSpPr>
              <a:spLocks noChangeShapeType="1"/>
            </p:cNvSpPr>
            <p:nvPr/>
          </p:nvSpPr>
          <p:spPr bwMode="auto">
            <a:xfrm flipH="1" flipV="1">
              <a:off x="4229100" y="19510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1" name="Line 1192"/>
            <p:cNvSpPr>
              <a:spLocks noChangeShapeType="1"/>
            </p:cNvSpPr>
            <p:nvPr/>
          </p:nvSpPr>
          <p:spPr bwMode="auto">
            <a:xfrm flipH="1" flipV="1">
              <a:off x="4227513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2" name="Line 1193"/>
            <p:cNvSpPr>
              <a:spLocks noChangeShapeType="1"/>
            </p:cNvSpPr>
            <p:nvPr/>
          </p:nvSpPr>
          <p:spPr bwMode="auto">
            <a:xfrm flipH="1" flipV="1">
              <a:off x="4222750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3" name="Line 1194"/>
            <p:cNvSpPr>
              <a:spLocks noChangeShapeType="1"/>
            </p:cNvSpPr>
            <p:nvPr/>
          </p:nvSpPr>
          <p:spPr bwMode="auto">
            <a:xfrm>
              <a:off x="4222750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4" name="Line 1195"/>
            <p:cNvSpPr>
              <a:spLocks noChangeShapeType="1"/>
            </p:cNvSpPr>
            <p:nvPr/>
          </p:nvSpPr>
          <p:spPr bwMode="auto">
            <a:xfrm flipV="1">
              <a:off x="4222750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5" name="Line 1196"/>
            <p:cNvSpPr>
              <a:spLocks noChangeShapeType="1"/>
            </p:cNvSpPr>
            <p:nvPr/>
          </p:nvSpPr>
          <p:spPr bwMode="auto">
            <a:xfrm flipH="1">
              <a:off x="4221163" y="19446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6" name="Line 1197"/>
            <p:cNvSpPr>
              <a:spLocks noChangeShapeType="1"/>
            </p:cNvSpPr>
            <p:nvPr/>
          </p:nvSpPr>
          <p:spPr bwMode="auto">
            <a:xfrm flipV="1">
              <a:off x="4221163" y="19431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7" name="Line 1198"/>
            <p:cNvSpPr>
              <a:spLocks noChangeShapeType="1"/>
            </p:cNvSpPr>
            <p:nvPr/>
          </p:nvSpPr>
          <p:spPr bwMode="auto">
            <a:xfrm flipH="1" flipV="1">
              <a:off x="42195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8" name="Line 1199"/>
            <p:cNvSpPr>
              <a:spLocks noChangeShapeType="1"/>
            </p:cNvSpPr>
            <p:nvPr/>
          </p:nvSpPr>
          <p:spPr bwMode="auto">
            <a:xfrm flipH="1" flipV="1">
              <a:off x="4217988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9" name="Line 1200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0" name="Line 1201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1" name="Line 1202"/>
            <p:cNvSpPr>
              <a:spLocks noChangeShapeType="1"/>
            </p:cNvSpPr>
            <p:nvPr/>
          </p:nvSpPr>
          <p:spPr bwMode="auto">
            <a:xfrm flipH="1" flipV="1">
              <a:off x="4216400" y="19351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2" name="Line 1203"/>
            <p:cNvSpPr>
              <a:spLocks noChangeShapeType="1"/>
            </p:cNvSpPr>
            <p:nvPr/>
          </p:nvSpPr>
          <p:spPr bwMode="auto">
            <a:xfrm flipH="1" flipV="1">
              <a:off x="4214813" y="19304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3" name="Line 1204"/>
            <p:cNvSpPr>
              <a:spLocks noChangeShapeType="1"/>
            </p:cNvSpPr>
            <p:nvPr/>
          </p:nvSpPr>
          <p:spPr bwMode="auto">
            <a:xfrm flipV="1">
              <a:off x="4214813" y="1924050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4" name="Line 1205"/>
            <p:cNvSpPr>
              <a:spLocks noChangeShapeType="1"/>
            </p:cNvSpPr>
            <p:nvPr/>
          </p:nvSpPr>
          <p:spPr bwMode="auto">
            <a:xfrm flipV="1">
              <a:off x="4214813" y="19224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5" name="Line 1206"/>
            <p:cNvSpPr>
              <a:spLocks noChangeShapeType="1"/>
            </p:cNvSpPr>
            <p:nvPr/>
          </p:nvSpPr>
          <p:spPr bwMode="auto">
            <a:xfrm flipV="1">
              <a:off x="4216400" y="19192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6" name="Line 1207"/>
            <p:cNvSpPr>
              <a:spLocks noChangeShapeType="1"/>
            </p:cNvSpPr>
            <p:nvPr/>
          </p:nvSpPr>
          <p:spPr bwMode="auto">
            <a:xfrm flipV="1">
              <a:off x="4216400" y="19177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7" name="Line 1208"/>
            <p:cNvSpPr>
              <a:spLocks noChangeShapeType="1"/>
            </p:cNvSpPr>
            <p:nvPr/>
          </p:nvSpPr>
          <p:spPr bwMode="auto">
            <a:xfrm flipV="1">
              <a:off x="4216400" y="1916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8" name="Line 1209"/>
            <p:cNvSpPr>
              <a:spLocks noChangeShapeType="1"/>
            </p:cNvSpPr>
            <p:nvPr/>
          </p:nvSpPr>
          <p:spPr bwMode="auto">
            <a:xfrm>
              <a:off x="4216400" y="19161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9" name="Line 1210"/>
            <p:cNvSpPr>
              <a:spLocks noChangeShapeType="1"/>
            </p:cNvSpPr>
            <p:nvPr/>
          </p:nvSpPr>
          <p:spPr bwMode="auto">
            <a:xfrm flipV="1">
              <a:off x="4216400" y="19129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0" name="Line 1212"/>
            <p:cNvSpPr>
              <a:spLocks noChangeShapeType="1"/>
            </p:cNvSpPr>
            <p:nvPr/>
          </p:nvSpPr>
          <p:spPr bwMode="auto">
            <a:xfrm flipV="1">
              <a:off x="4217988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1" name="Line 1213"/>
            <p:cNvSpPr>
              <a:spLocks noChangeShapeType="1"/>
            </p:cNvSpPr>
            <p:nvPr/>
          </p:nvSpPr>
          <p:spPr bwMode="auto">
            <a:xfrm flipV="1">
              <a:off x="42195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2" name="Line 1214"/>
            <p:cNvSpPr>
              <a:spLocks noChangeShapeType="1"/>
            </p:cNvSpPr>
            <p:nvPr/>
          </p:nvSpPr>
          <p:spPr bwMode="auto">
            <a:xfrm flipV="1">
              <a:off x="4221163" y="19050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3" name="Line 1215"/>
            <p:cNvSpPr>
              <a:spLocks noChangeShapeType="1"/>
            </p:cNvSpPr>
            <p:nvPr/>
          </p:nvSpPr>
          <p:spPr bwMode="auto">
            <a:xfrm flipV="1">
              <a:off x="4221163" y="1903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4" name="Line 1216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5" name="Line 1217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6" name="Line 1218"/>
            <p:cNvSpPr>
              <a:spLocks noChangeShapeType="1"/>
            </p:cNvSpPr>
            <p:nvPr/>
          </p:nvSpPr>
          <p:spPr bwMode="auto">
            <a:xfrm flipV="1">
              <a:off x="4222751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7" name="Line 1219"/>
            <p:cNvSpPr>
              <a:spLocks noChangeShapeType="1"/>
            </p:cNvSpPr>
            <p:nvPr/>
          </p:nvSpPr>
          <p:spPr bwMode="auto">
            <a:xfrm flipV="1">
              <a:off x="4227513" y="1900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8" name="Line 1220"/>
            <p:cNvSpPr>
              <a:spLocks noChangeShapeType="1"/>
            </p:cNvSpPr>
            <p:nvPr/>
          </p:nvSpPr>
          <p:spPr bwMode="auto">
            <a:xfrm>
              <a:off x="4229101" y="19002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9" name="Line 1221"/>
            <p:cNvSpPr>
              <a:spLocks noChangeShapeType="1"/>
            </p:cNvSpPr>
            <p:nvPr/>
          </p:nvSpPr>
          <p:spPr bwMode="auto">
            <a:xfrm>
              <a:off x="4230688" y="1900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0" name="Line 1222"/>
            <p:cNvSpPr>
              <a:spLocks noChangeShapeType="1"/>
            </p:cNvSpPr>
            <p:nvPr/>
          </p:nvSpPr>
          <p:spPr bwMode="auto">
            <a:xfrm flipV="1">
              <a:off x="4230688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1" name="Line 1223"/>
            <p:cNvSpPr>
              <a:spLocks noChangeShapeType="1"/>
            </p:cNvSpPr>
            <p:nvPr/>
          </p:nvSpPr>
          <p:spPr bwMode="auto">
            <a:xfrm>
              <a:off x="4232276" y="1898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2" name="Line 1224"/>
            <p:cNvSpPr>
              <a:spLocks noChangeShapeType="1"/>
            </p:cNvSpPr>
            <p:nvPr/>
          </p:nvSpPr>
          <p:spPr bwMode="auto">
            <a:xfrm flipV="1">
              <a:off x="4235451" y="18970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3" name="Line 1225"/>
            <p:cNvSpPr>
              <a:spLocks noChangeShapeType="1"/>
            </p:cNvSpPr>
            <p:nvPr/>
          </p:nvSpPr>
          <p:spPr bwMode="auto">
            <a:xfrm>
              <a:off x="4238626" y="189706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4" name="Line 1226"/>
            <p:cNvSpPr>
              <a:spLocks noChangeShapeType="1"/>
            </p:cNvSpPr>
            <p:nvPr/>
          </p:nvSpPr>
          <p:spPr bwMode="auto">
            <a:xfrm>
              <a:off x="4243388" y="18970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5" name="Line 1227"/>
            <p:cNvSpPr>
              <a:spLocks noChangeShapeType="1"/>
            </p:cNvSpPr>
            <p:nvPr/>
          </p:nvSpPr>
          <p:spPr bwMode="auto">
            <a:xfrm flipV="1">
              <a:off x="4244976" y="18938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6" name="Line 1228"/>
            <p:cNvSpPr>
              <a:spLocks noChangeShapeType="1"/>
            </p:cNvSpPr>
            <p:nvPr/>
          </p:nvSpPr>
          <p:spPr bwMode="auto">
            <a:xfrm>
              <a:off x="4244976" y="18938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7" name="Line 1229"/>
            <p:cNvSpPr>
              <a:spLocks noChangeShapeType="1"/>
            </p:cNvSpPr>
            <p:nvPr/>
          </p:nvSpPr>
          <p:spPr bwMode="auto">
            <a:xfrm>
              <a:off x="4246563" y="18938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8" name="Line 1230"/>
            <p:cNvSpPr>
              <a:spLocks noChangeShapeType="1"/>
            </p:cNvSpPr>
            <p:nvPr/>
          </p:nvSpPr>
          <p:spPr bwMode="auto">
            <a:xfrm>
              <a:off x="4248151" y="18970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9" name="Line 1231"/>
            <p:cNvSpPr>
              <a:spLocks noChangeShapeType="1"/>
            </p:cNvSpPr>
            <p:nvPr/>
          </p:nvSpPr>
          <p:spPr bwMode="auto">
            <a:xfrm>
              <a:off x="4251326" y="1897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0" name="Line 1232"/>
            <p:cNvSpPr>
              <a:spLocks noChangeShapeType="1"/>
            </p:cNvSpPr>
            <p:nvPr/>
          </p:nvSpPr>
          <p:spPr bwMode="auto">
            <a:xfrm>
              <a:off x="4256088" y="18986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1" name="Line 1233"/>
            <p:cNvSpPr>
              <a:spLocks noChangeShapeType="1"/>
            </p:cNvSpPr>
            <p:nvPr/>
          </p:nvSpPr>
          <p:spPr bwMode="auto">
            <a:xfrm>
              <a:off x="4256088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2" name="Line 1234"/>
            <p:cNvSpPr>
              <a:spLocks noChangeShapeType="1"/>
            </p:cNvSpPr>
            <p:nvPr/>
          </p:nvSpPr>
          <p:spPr bwMode="auto">
            <a:xfrm>
              <a:off x="4257676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3" name="Line 1235"/>
            <p:cNvSpPr>
              <a:spLocks noChangeShapeType="1"/>
            </p:cNvSpPr>
            <p:nvPr/>
          </p:nvSpPr>
          <p:spPr bwMode="auto">
            <a:xfrm>
              <a:off x="4259263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4" name="Line 1236"/>
            <p:cNvSpPr>
              <a:spLocks noChangeShapeType="1"/>
            </p:cNvSpPr>
            <p:nvPr/>
          </p:nvSpPr>
          <p:spPr bwMode="auto">
            <a:xfrm>
              <a:off x="4260851" y="1900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5" name="Line 1237"/>
            <p:cNvSpPr>
              <a:spLocks noChangeShapeType="1"/>
            </p:cNvSpPr>
            <p:nvPr/>
          </p:nvSpPr>
          <p:spPr bwMode="auto">
            <a:xfrm>
              <a:off x="4264026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6" name="Line 1238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7" name="Line 1239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8" name="Line 1240"/>
            <p:cNvSpPr>
              <a:spLocks noChangeShapeType="1"/>
            </p:cNvSpPr>
            <p:nvPr/>
          </p:nvSpPr>
          <p:spPr bwMode="auto">
            <a:xfrm>
              <a:off x="4268788" y="1903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9" name="Line 1241"/>
            <p:cNvSpPr>
              <a:spLocks noChangeShapeType="1"/>
            </p:cNvSpPr>
            <p:nvPr/>
          </p:nvSpPr>
          <p:spPr bwMode="auto">
            <a:xfrm>
              <a:off x="4268788" y="19050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0" name="Line 1242"/>
            <p:cNvSpPr>
              <a:spLocks noChangeShapeType="1"/>
            </p:cNvSpPr>
            <p:nvPr/>
          </p:nvSpPr>
          <p:spPr bwMode="auto">
            <a:xfrm>
              <a:off x="42703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1" name="Line 1243"/>
            <p:cNvSpPr>
              <a:spLocks noChangeShapeType="1"/>
            </p:cNvSpPr>
            <p:nvPr/>
          </p:nvSpPr>
          <p:spPr bwMode="auto">
            <a:xfrm>
              <a:off x="4271963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2" name="Line 1244"/>
            <p:cNvSpPr>
              <a:spLocks noChangeShapeType="1"/>
            </p:cNvSpPr>
            <p:nvPr/>
          </p:nvSpPr>
          <p:spPr bwMode="auto">
            <a:xfrm>
              <a:off x="4273551" y="1912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3" name="Line 1245"/>
            <p:cNvSpPr>
              <a:spLocks noChangeShapeType="1"/>
            </p:cNvSpPr>
            <p:nvPr/>
          </p:nvSpPr>
          <p:spPr bwMode="auto">
            <a:xfrm>
              <a:off x="4273551" y="1912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4" name="Line 1246"/>
            <p:cNvSpPr>
              <a:spLocks noChangeShapeType="1"/>
            </p:cNvSpPr>
            <p:nvPr/>
          </p:nvSpPr>
          <p:spPr bwMode="auto">
            <a:xfrm>
              <a:off x="4273551" y="1914525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5" name="Line 1247"/>
            <p:cNvSpPr>
              <a:spLocks noChangeShapeType="1"/>
            </p:cNvSpPr>
            <p:nvPr/>
          </p:nvSpPr>
          <p:spPr bwMode="auto">
            <a:xfrm>
              <a:off x="4275138" y="19192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6" name="Line 1248"/>
            <p:cNvSpPr>
              <a:spLocks noChangeShapeType="1"/>
            </p:cNvSpPr>
            <p:nvPr/>
          </p:nvSpPr>
          <p:spPr bwMode="auto">
            <a:xfrm>
              <a:off x="4276726" y="19224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7" name="Freeform 1249"/>
            <p:cNvSpPr>
              <a:spLocks/>
            </p:cNvSpPr>
            <p:nvPr/>
          </p:nvSpPr>
          <p:spPr bwMode="auto">
            <a:xfrm>
              <a:off x="4454526" y="1643063"/>
              <a:ext cx="63500" cy="61913"/>
            </a:xfrm>
            <a:custGeom>
              <a:avLst/>
              <a:gdLst>
                <a:gd name="T0" fmla="*/ 20 w 40"/>
                <a:gd name="T1" fmla="*/ 1 h 39"/>
                <a:gd name="T2" fmla="*/ 24 w 40"/>
                <a:gd name="T3" fmla="*/ 1 h 39"/>
                <a:gd name="T4" fmla="*/ 28 w 40"/>
                <a:gd name="T5" fmla="*/ 1 h 39"/>
                <a:gd name="T6" fmla="*/ 30 w 40"/>
                <a:gd name="T7" fmla="*/ 3 h 39"/>
                <a:gd name="T8" fmla="*/ 33 w 40"/>
                <a:gd name="T9" fmla="*/ 5 h 39"/>
                <a:gd name="T10" fmla="*/ 34 w 40"/>
                <a:gd name="T11" fmla="*/ 5 h 39"/>
                <a:gd name="T12" fmla="*/ 37 w 40"/>
                <a:gd name="T13" fmla="*/ 8 h 39"/>
                <a:gd name="T14" fmla="*/ 38 w 40"/>
                <a:gd name="T15" fmla="*/ 10 h 39"/>
                <a:gd name="T16" fmla="*/ 39 w 40"/>
                <a:gd name="T17" fmla="*/ 11 h 39"/>
                <a:gd name="T18" fmla="*/ 40 w 40"/>
                <a:gd name="T19" fmla="*/ 16 h 39"/>
                <a:gd name="T20" fmla="*/ 40 w 40"/>
                <a:gd name="T21" fmla="*/ 20 h 39"/>
                <a:gd name="T22" fmla="*/ 39 w 40"/>
                <a:gd name="T23" fmla="*/ 25 h 39"/>
                <a:gd name="T24" fmla="*/ 39 w 40"/>
                <a:gd name="T25" fmla="*/ 26 h 39"/>
                <a:gd name="T26" fmla="*/ 38 w 40"/>
                <a:gd name="T27" fmla="*/ 28 h 39"/>
                <a:gd name="T28" fmla="*/ 34 w 40"/>
                <a:gd name="T29" fmla="*/ 32 h 39"/>
                <a:gd name="T30" fmla="*/ 34 w 40"/>
                <a:gd name="T31" fmla="*/ 34 h 39"/>
                <a:gd name="T32" fmla="*/ 32 w 40"/>
                <a:gd name="T33" fmla="*/ 35 h 39"/>
                <a:gd name="T34" fmla="*/ 28 w 40"/>
                <a:gd name="T35" fmla="*/ 36 h 39"/>
                <a:gd name="T36" fmla="*/ 24 w 40"/>
                <a:gd name="T37" fmla="*/ 37 h 39"/>
                <a:gd name="T38" fmla="*/ 22 w 40"/>
                <a:gd name="T39" fmla="*/ 39 h 39"/>
                <a:gd name="T40" fmla="*/ 20 w 40"/>
                <a:gd name="T41" fmla="*/ 39 h 39"/>
                <a:gd name="T42" fmla="*/ 15 w 40"/>
                <a:gd name="T43" fmla="*/ 37 h 39"/>
                <a:gd name="T44" fmla="*/ 12 w 40"/>
                <a:gd name="T45" fmla="*/ 37 h 39"/>
                <a:gd name="T46" fmla="*/ 8 w 40"/>
                <a:gd name="T47" fmla="*/ 35 h 39"/>
                <a:gd name="T48" fmla="*/ 6 w 40"/>
                <a:gd name="T49" fmla="*/ 34 h 39"/>
                <a:gd name="T50" fmla="*/ 5 w 40"/>
                <a:gd name="T51" fmla="*/ 32 h 39"/>
                <a:gd name="T52" fmla="*/ 3 w 40"/>
                <a:gd name="T53" fmla="*/ 28 h 39"/>
                <a:gd name="T54" fmla="*/ 1 w 40"/>
                <a:gd name="T55" fmla="*/ 28 h 39"/>
                <a:gd name="T56" fmla="*/ 1 w 40"/>
                <a:gd name="T57" fmla="*/ 25 h 39"/>
                <a:gd name="T58" fmla="*/ 0 w 40"/>
                <a:gd name="T59" fmla="*/ 21 h 39"/>
                <a:gd name="T60" fmla="*/ 0 w 40"/>
                <a:gd name="T61" fmla="*/ 17 h 39"/>
                <a:gd name="T62" fmla="*/ 1 w 40"/>
                <a:gd name="T63" fmla="*/ 13 h 39"/>
                <a:gd name="T64" fmla="*/ 1 w 40"/>
                <a:gd name="T65" fmla="*/ 11 h 39"/>
                <a:gd name="T66" fmla="*/ 4 w 40"/>
                <a:gd name="T67" fmla="*/ 8 h 39"/>
                <a:gd name="T68" fmla="*/ 6 w 40"/>
                <a:gd name="T69" fmla="*/ 5 h 39"/>
                <a:gd name="T70" fmla="*/ 8 w 40"/>
                <a:gd name="T71" fmla="*/ 4 h 39"/>
                <a:gd name="T72" fmla="*/ 11 w 40"/>
                <a:gd name="T73" fmla="*/ 2 h 39"/>
                <a:gd name="T74" fmla="*/ 12 w 40"/>
                <a:gd name="T75" fmla="*/ 1 h 39"/>
                <a:gd name="T76" fmla="*/ 16 w 40"/>
                <a:gd name="T7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9">
                  <a:moveTo>
                    <a:pt x="17" y="0"/>
                  </a:move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8" name="Line 1250"/>
            <p:cNvSpPr>
              <a:spLocks noChangeShapeType="1"/>
            </p:cNvSpPr>
            <p:nvPr/>
          </p:nvSpPr>
          <p:spPr bwMode="auto">
            <a:xfrm>
              <a:off x="4518026" y="16732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9" name="Line 1251"/>
            <p:cNvSpPr>
              <a:spLocks noChangeShapeType="1"/>
            </p:cNvSpPr>
            <p:nvPr/>
          </p:nvSpPr>
          <p:spPr bwMode="auto">
            <a:xfrm>
              <a:off x="4518026" y="16732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0" name="Line 1252"/>
            <p:cNvSpPr>
              <a:spLocks noChangeShapeType="1"/>
            </p:cNvSpPr>
            <p:nvPr/>
          </p:nvSpPr>
          <p:spPr bwMode="auto">
            <a:xfrm>
              <a:off x="4518026" y="1674813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1" name="Line 1253"/>
            <p:cNvSpPr>
              <a:spLocks noChangeShapeType="1"/>
            </p:cNvSpPr>
            <p:nvPr/>
          </p:nvSpPr>
          <p:spPr bwMode="auto">
            <a:xfrm flipH="1">
              <a:off x="4516438" y="1681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2" name="Line 1254"/>
            <p:cNvSpPr>
              <a:spLocks noChangeShapeType="1"/>
            </p:cNvSpPr>
            <p:nvPr/>
          </p:nvSpPr>
          <p:spPr bwMode="auto">
            <a:xfrm>
              <a:off x="4516438" y="16827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3" name="Line 1255"/>
            <p:cNvSpPr>
              <a:spLocks noChangeShapeType="1"/>
            </p:cNvSpPr>
            <p:nvPr/>
          </p:nvSpPr>
          <p:spPr bwMode="auto">
            <a:xfrm>
              <a:off x="4516438" y="1682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4" name="Line 1256"/>
            <p:cNvSpPr>
              <a:spLocks noChangeShapeType="1"/>
            </p:cNvSpPr>
            <p:nvPr/>
          </p:nvSpPr>
          <p:spPr bwMode="auto">
            <a:xfrm>
              <a:off x="4516438" y="16843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5" name="Line 1257"/>
            <p:cNvSpPr>
              <a:spLocks noChangeShapeType="1"/>
            </p:cNvSpPr>
            <p:nvPr/>
          </p:nvSpPr>
          <p:spPr bwMode="auto">
            <a:xfrm flipH="1">
              <a:off x="4514851" y="16859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6" name="Line 1258"/>
            <p:cNvSpPr>
              <a:spLocks noChangeShapeType="1"/>
            </p:cNvSpPr>
            <p:nvPr/>
          </p:nvSpPr>
          <p:spPr bwMode="auto">
            <a:xfrm flipH="1">
              <a:off x="4513263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7" name="Line 1259"/>
            <p:cNvSpPr>
              <a:spLocks noChangeShapeType="1"/>
            </p:cNvSpPr>
            <p:nvPr/>
          </p:nvSpPr>
          <p:spPr bwMode="auto">
            <a:xfrm flipH="1">
              <a:off x="4508501" y="16922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8" name="Line 1260"/>
            <p:cNvSpPr>
              <a:spLocks noChangeShapeType="1"/>
            </p:cNvSpPr>
            <p:nvPr/>
          </p:nvSpPr>
          <p:spPr bwMode="auto">
            <a:xfrm>
              <a:off x="4508501" y="1693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9" name="Line 1261"/>
            <p:cNvSpPr>
              <a:spLocks noChangeShapeType="1"/>
            </p:cNvSpPr>
            <p:nvPr/>
          </p:nvSpPr>
          <p:spPr bwMode="auto">
            <a:xfrm>
              <a:off x="450850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0" name="Line 1262"/>
            <p:cNvSpPr>
              <a:spLocks noChangeShapeType="1"/>
            </p:cNvSpPr>
            <p:nvPr/>
          </p:nvSpPr>
          <p:spPr bwMode="auto">
            <a:xfrm flipH="1">
              <a:off x="4506913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1" name="Line 1263"/>
            <p:cNvSpPr>
              <a:spLocks noChangeShapeType="1"/>
            </p:cNvSpPr>
            <p:nvPr/>
          </p:nvSpPr>
          <p:spPr bwMode="auto">
            <a:xfrm flipH="1">
              <a:off x="4505326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2" name="Line 1264"/>
            <p:cNvSpPr>
              <a:spLocks noChangeShapeType="1"/>
            </p:cNvSpPr>
            <p:nvPr/>
          </p:nvSpPr>
          <p:spPr bwMode="auto">
            <a:xfrm flipH="1">
              <a:off x="4503738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3" name="Line 1265"/>
            <p:cNvSpPr>
              <a:spLocks noChangeShapeType="1"/>
            </p:cNvSpPr>
            <p:nvPr/>
          </p:nvSpPr>
          <p:spPr bwMode="auto">
            <a:xfrm flipH="1">
              <a:off x="4502151" y="1700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4" name="Line 1266"/>
            <p:cNvSpPr>
              <a:spLocks noChangeShapeType="1"/>
            </p:cNvSpPr>
            <p:nvPr/>
          </p:nvSpPr>
          <p:spPr bwMode="auto">
            <a:xfrm flipH="1">
              <a:off x="4498976" y="1700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5" name="Line 1267"/>
            <p:cNvSpPr>
              <a:spLocks noChangeShapeType="1"/>
            </p:cNvSpPr>
            <p:nvPr/>
          </p:nvSpPr>
          <p:spPr bwMode="auto">
            <a:xfrm flipH="1">
              <a:off x="4495801" y="170021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6" name="Line 1268"/>
            <p:cNvSpPr>
              <a:spLocks noChangeShapeType="1"/>
            </p:cNvSpPr>
            <p:nvPr/>
          </p:nvSpPr>
          <p:spPr bwMode="auto">
            <a:xfrm flipH="1">
              <a:off x="4492626" y="170180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7" name="Line 1269"/>
            <p:cNvSpPr>
              <a:spLocks noChangeShapeType="1"/>
            </p:cNvSpPr>
            <p:nvPr/>
          </p:nvSpPr>
          <p:spPr bwMode="auto">
            <a:xfrm flipH="1">
              <a:off x="4491038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8" name="Line 1270"/>
            <p:cNvSpPr>
              <a:spLocks noChangeShapeType="1"/>
            </p:cNvSpPr>
            <p:nvPr/>
          </p:nvSpPr>
          <p:spPr bwMode="auto">
            <a:xfrm flipH="1">
              <a:off x="4489451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9" name="Line 1271"/>
            <p:cNvSpPr>
              <a:spLocks noChangeShapeType="1"/>
            </p:cNvSpPr>
            <p:nvPr/>
          </p:nvSpPr>
          <p:spPr bwMode="auto">
            <a:xfrm flipH="1">
              <a:off x="4486276" y="17049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0" name="Line 1272"/>
            <p:cNvSpPr>
              <a:spLocks noChangeShapeType="1"/>
            </p:cNvSpPr>
            <p:nvPr/>
          </p:nvSpPr>
          <p:spPr bwMode="auto">
            <a:xfrm flipH="1" flipV="1">
              <a:off x="4484688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1" name="Line 1273"/>
            <p:cNvSpPr>
              <a:spLocks noChangeShapeType="1"/>
            </p:cNvSpPr>
            <p:nvPr/>
          </p:nvSpPr>
          <p:spPr bwMode="auto">
            <a:xfrm flipH="1">
              <a:off x="4478338" y="1701800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2" name="Line 1274"/>
            <p:cNvSpPr>
              <a:spLocks noChangeShapeType="1"/>
            </p:cNvSpPr>
            <p:nvPr/>
          </p:nvSpPr>
          <p:spPr bwMode="auto">
            <a:xfrm flipH="1">
              <a:off x="4476751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3" name="Line 1275"/>
            <p:cNvSpPr>
              <a:spLocks noChangeShapeType="1"/>
            </p:cNvSpPr>
            <p:nvPr/>
          </p:nvSpPr>
          <p:spPr bwMode="auto">
            <a:xfrm flipH="1">
              <a:off x="4475163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4" name="Line 1276"/>
            <p:cNvSpPr>
              <a:spLocks noChangeShapeType="1"/>
            </p:cNvSpPr>
            <p:nvPr/>
          </p:nvSpPr>
          <p:spPr bwMode="auto">
            <a:xfrm flipH="1" flipV="1">
              <a:off x="4473576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5" name="Line 1277"/>
            <p:cNvSpPr>
              <a:spLocks noChangeShapeType="1"/>
            </p:cNvSpPr>
            <p:nvPr/>
          </p:nvSpPr>
          <p:spPr bwMode="auto">
            <a:xfrm flipH="1">
              <a:off x="4468813" y="1700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6" name="Line 1278"/>
            <p:cNvSpPr>
              <a:spLocks noChangeShapeType="1"/>
            </p:cNvSpPr>
            <p:nvPr/>
          </p:nvSpPr>
          <p:spPr bwMode="auto">
            <a:xfrm flipH="1" flipV="1">
              <a:off x="4467226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7" name="Line 1279"/>
            <p:cNvSpPr>
              <a:spLocks noChangeShapeType="1"/>
            </p:cNvSpPr>
            <p:nvPr/>
          </p:nvSpPr>
          <p:spPr bwMode="auto">
            <a:xfrm flipH="1" flipV="1">
              <a:off x="446563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8" name="Line 1280"/>
            <p:cNvSpPr>
              <a:spLocks noChangeShapeType="1"/>
            </p:cNvSpPr>
            <p:nvPr/>
          </p:nvSpPr>
          <p:spPr bwMode="auto">
            <a:xfrm flipH="1" flipV="1">
              <a:off x="4464051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9" name="Line 1281"/>
            <p:cNvSpPr>
              <a:spLocks noChangeShapeType="1"/>
            </p:cNvSpPr>
            <p:nvPr/>
          </p:nvSpPr>
          <p:spPr bwMode="auto">
            <a:xfrm>
              <a:off x="446405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0" name="Line 1282"/>
            <p:cNvSpPr>
              <a:spLocks noChangeShapeType="1"/>
            </p:cNvSpPr>
            <p:nvPr/>
          </p:nvSpPr>
          <p:spPr bwMode="auto">
            <a:xfrm flipH="1" flipV="1">
              <a:off x="4462463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" name="Line 1283"/>
            <p:cNvSpPr>
              <a:spLocks noChangeShapeType="1"/>
            </p:cNvSpPr>
            <p:nvPr/>
          </p:nvSpPr>
          <p:spPr bwMode="auto">
            <a:xfrm flipH="1" flipV="1">
              <a:off x="4460876" y="16922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" name="Line 1284"/>
            <p:cNvSpPr>
              <a:spLocks noChangeShapeType="1"/>
            </p:cNvSpPr>
            <p:nvPr/>
          </p:nvSpPr>
          <p:spPr bwMode="auto">
            <a:xfrm flipH="1" flipV="1">
              <a:off x="4459288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" name="Line 1285"/>
            <p:cNvSpPr>
              <a:spLocks noChangeShapeType="1"/>
            </p:cNvSpPr>
            <p:nvPr/>
          </p:nvSpPr>
          <p:spPr bwMode="auto">
            <a:xfrm>
              <a:off x="4459288" y="1687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" name="Line 1286"/>
            <p:cNvSpPr>
              <a:spLocks noChangeShapeType="1"/>
            </p:cNvSpPr>
            <p:nvPr/>
          </p:nvSpPr>
          <p:spPr bwMode="auto">
            <a:xfrm flipH="1">
              <a:off x="4456113" y="16875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" name="Line 1287"/>
            <p:cNvSpPr>
              <a:spLocks noChangeShapeType="1"/>
            </p:cNvSpPr>
            <p:nvPr/>
          </p:nvSpPr>
          <p:spPr bwMode="auto">
            <a:xfrm flipV="1">
              <a:off x="4456113" y="1685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" name="Line 1288"/>
            <p:cNvSpPr>
              <a:spLocks noChangeShapeType="1"/>
            </p:cNvSpPr>
            <p:nvPr/>
          </p:nvSpPr>
          <p:spPr bwMode="auto">
            <a:xfrm flipV="1">
              <a:off x="4456113" y="16827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" name="Line 1289"/>
            <p:cNvSpPr>
              <a:spLocks noChangeShapeType="1"/>
            </p:cNvSpPr>
            <p:nvPr/>
          </p:nvSpPr>
          <p:spPr bwMode="auto">
            <a:xfrm flipH="1" flipV="1">
              <a:off x="4454526" y="167957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" name="Line 1290"/>
            <p:cNvSpPr>
              <a:spLocks noChangeShapeType="1"/>
            </p:cNvSpPr>
            <p:nvPr/>
          </p:nvSpPr>
          <p:spPr bwMode="auto">
            <a:xfrm flipV="1">
              <a:off x="4454526" y="1673225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" name="Line 1291"/>
            <p:cNvSpPr>
              <a:spLocks noChangeShapeType="1"/>
            </p:cNvSpPr>
            <p:nvPr/>
          </p:nvSpPr>
          <p:spPr bwMode="auto">
            <a:xfrm>
              <a:off x="4454526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" name="Line 1292"/>
            <p:cNvSpPr>
              <a:spLocks noChangeShapeType="1"/>
            </p:cNvSpPr>
            <p:nvPr/>
          </p:nvSpPr>
          <p:spPr bwMode="auto">
            <a:xfrm flipV="1">
              <a:off x="4456113" y="1663700"/>
              <a:ext cx="0" cy="952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" name="Line 1293"/>
            <p:cNvSpPr>
              <a:spLocks noChangeShapeType="1"/>
            </p:cNvSpPr>
            <p:nvPr/>
          </p:nvSpPr>
          <p:spPr bwMode="auto">
            <a:xfrm flipV="1">
              <a:off x="44561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" name="Line 1294"/>
            <p:cNvSpPr>
              <a:spLocks noChangeShapeType="1"/>
            </p:cNvSpPr>
            <p:nvPr/>
          </p:nvSpPr>
          <p:spPr bwMode="auto">
            <a:xfrm flipV="1">
              <a:off x="4456113" y="16605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" name="Line 1295"/>
            <p:cNvSpPr>
              <a:spLocks noChangeShapeType="1"/>
            </p:cNvSpPr>
            <p:nvPr/>
          </p:nvSpPr>
          <p:spPr bwMode="auto">
            <a:xfrm flipV="1">
              <a:off x="4456113" y="16573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" name="Line 1296"/>
            <p:cNvSpPr>
              <a:spLocks noChangeShapeType="1"/>
            </p:cNvSpPr>
            <p:nvPr/>
          </p:nvSpPr>
          <p:spPr bwMode="auto">
            <a:xfrm flipV="1">
              <a:off x="4459288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" name="Line 1297"/>
            <p:cNvSpPr>
              <a:spLocks noChangeShapeType="1"/>
            </p:cNvSpPr>
            <p:nvPr/>
          </p:nvSpPr>
          <p:spPr bwMode="auto">
            <a:xfrm flipV="1">
              <a:off x="4460876" y="16541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" name="Line 1298"/>
            <p:cNvSpPr>
              <a:spLocks noChangeShapeType="1"/>
            </p:cNvSpPr>
            <p:nvPr/>
          </p:nvSpPr>
          <p:spPr bwMode="auto">
            <a:xfrm flipV="1">
              <a:off x="4462463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" name="Line 1299"/>
            <p:cNvSpPr>
              <a:spLocks noChangeShapeType="1"/>
            </p:cNvSpPr>
            <p:nvPr/>
          </p:nvSpPr>
          <p:spPr bwMode="auto">
            <a:xfrm>
              <a:off x="4464051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8" name="Line 1300"/>
            <p:cNvSpPr>
              <a:spLocks noChangeShapeType="1"/>
            </p:cNvSpPr>
            <p:nvPr/>
          </p:nvSpPr>
          <p:spPr bwMode="auto">
            <a:xfrm flipV="1">
              <a:off x="4465638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9" name="Line 1301"/>
            <p:cNvSpPr>
              <a:spLocks noChangeShapeType="1"/>
            </p:cNvSpPr>
            <p:nvPr/>
          </p:nvSpPr>
          <p:spPr bwMode="auto">
            <a:xfrm flipV="1">
              <a:off x="4467226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0" name="Line 1302"/>
            <p:cNvSpPr>
              <a:spLocks noChangeShapeType="1"/>
            </p:cNvSpPr>
            <p:nvPr/>
          </p:nvSpPr>
          <p:spPr bwMode="auto">
            <a:xfrm flipV="1">
              <a:off x="4468813" y="1646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1" name="Line 1303"/>
            <p:cNvSpPr>
              <a:spLocks noChangeShapeType="1"/>
            </p:cNvSpPr>
            <p:nvPr/>
          </p:nvSpPr>
          <p:spPr bwMode="auto">
            <a:xfrm>
              <a:off x="4471988" y="1646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2" name="Line 1304"/>
            <p:cNvSpPr>
              <a:spLocks noChangeShapeType="1"/>
            </p:cNvSpPr>
            <p:nvPr/>
          </p:nvSpPr>
          <p:spPr bwMode="auto">
            <a:xfrm flipV="1">
              <a:off x="4471988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3" name="Line 1305"/>
            <p:cNvSpPr>
              <a:spLocks noChangeShapeType="1"/>
            </p:cNvSpPr>
            <p:nvPr/>
          </p:nvSpPr>
          <p:spPr bwMode="auto">
            <a:xfrm>
              <a:off x="44735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4" name="Line 1306"/>
            <p:cNvSpPr>
              <a:spLocks noChangeShapeType="1"/>
            </p:cNvSpPr>
            <p:nvPr/>
          </p:nvSpPr>
          <p:spPr bwMode="auto">
            <a:xfrm>
              <a:off x="44767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5" name="Line 1307"/>
            <p:cNvSpPr>
              <a:spLocks noChangeShapeType="1"/>
            </p:cNvSpPr>
            <p:nvPr/>
          </p:nvSpPr>
          <p:spPr bwMode="auto">
            <a:xfrm flipV="1">
              <a:off x="4479926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6" name="Line 1308"/>
            <p:cNvSpPr>
              <a:spLocks noChangeShapeType="1"/>
            </p:cNvSpPr>
            <p:nvPr/>
          </p:nvSpPr>
          <p:spPr bwMode="auto">
            <a:xfrm>
              <a:off x="4481513" y="1643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7" name="Line 1309"/>
            <p:cNvSpPr>
              <a:spLocks noChangeShapeType="1"/>
            </p:cNvSpPr>
            <p:nvPr/>
          </p:nvSpPr>
          <p:spPr bwMode="auto">
            <a:xfrm>
              <a:off x="44862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8" name="Line 1310"/>
            <p:cNvSpPr>
              <a:spLocks noChangeShapeType="1"/>
            </p:cNvSpPr>
            <p:nvPr/>
          </p:nvSpPr>
          <p:spPr bwMode="auto">
            <a:xfrm>
              <a:off x="44894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9" name="Line 1311"/>
            <p:cNvSpPr>
              <a:spLocks noChangeShapeType="1"/>
            </p:cNvSpPr>
            <p:nvPr/>
          </p:nvSpPr>
          <p:spPr bwMode="auto">
            <a:xfrm>
              <a:off x="449262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0" name="Line 1312"/>
            <p:cNvSpPr>
              <a:spLocks noChangeShapeType="1"/>
            </p:cNvSpPr>
            <p:nvPr/>
          </p:nvSpPr>
          <p:spPr bwMode="auto">
            <a:xfrm>
              <a:off x="449580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1" name="Line 1313"/>
            <p:cNvSpPr>
              <a:spLocks noChangeShapeType="1"/>
            </p:cNvSpPr>
            <p:nvPr/>
          </p:nvSpPr>
          <p:spPr bwMode="auto">
            <a:xfrm>
              <a:off x="4498976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2" name="Line 1314"/>
            <p:cNvSpPr>
              <a:spLocks noChangeShapeType="1"/>
            </p:cNvSpPr>
            <p:nvPr/>
          </p:nvSpPr>
          <p:spPr bwMode="auto">
            <a:xfrm>
              <a:off x="4500563" y="1646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3" name="Line 1315"/>
            <p:cNvSpPr>
              <a:spLocks noChangeShapeType="1"/>
            </p:cNvSpPr>
            <p:nvPr/>
          </p:nvSpPr>
          <p:spPr bwMode="auto">
            <a:xfrm>
              <a:off x="4502151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4" name="Line 1316"/>
            <p:cNvSpPr>
              <a:spLocks noChangeShapeType="1"/>
            </p:cNvSpPr>
            <p:nvPr/>
          </p:nvSpPr>
          <p:spPr bwMode="auto">
            <a:xfrm>
              <a:off x="4505326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5" name="Line 1317"/>
            <p:cNvSpPr>
              <a:spLocks noChangeShapeType="1"/>
            </p:cNvSpPr>
            <p:nvPr/>
          </p:nvSpPr>
          <p:spPr bwMode="auto">
            <a:xfrm>
              <a:off x="4506913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6" name="Line 1318"/>
            <p:cNvSpPr>
              <a:spLocks noChangeShapeType="1"/>
            </p:cNvSpPr>
            <p:nvPr/>
          </p:nvSpPr>
          <p:spPr bwMode="auto">
            <a:xfrm>
              <a:off x="4508501" y="16510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7" name="Line 1319"/>
            <p:cNvSpPr>
              <a:spLocks noChangeShapeType="1"/>
            </p:cNvSpPr>
            <p:nvPr/>
          </p:nvSpPr>
          <p:spPr bwMode="auto">
            <a:xfrm>
              <a:off x="4508501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8" name="Line 1320"/>
            <p:cNvSpPr>
              <a:spLocks noChangeShapeType="1"/>
            </p:cNvSpPr>
            <p:nvPr/>
          </p:nvSpPr>
          <p:spPr bwMode="auto">
            <a:xfrm>
              <a:off x="4508501" y="16541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9" name="Line 1321"/>
            <p:cNvSpPr>
              <a:spLocks noChangeShapeType="1"/>
            </p:cNvSpPr>
            <p:nvPr/>
          </p:nvSpPr>
          <p:spPr bwMode="auto">
            <a:xfrm>
              <a:off x="4513263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0" name="Line 1322"/>
            <p:cNvSpPr>
              <a:spLocks noChangeShapeType="1"/>
            </p:cNvSpPr>
            <p:nvPr/>
          </p:nvSpPr>
          <p:spPr bwMode="auto">
            <a:xfrm>
              <a:off x="4514851" y="16573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1" name="Line 1323"/>
            <p:cNvSpPr>
              <a:spLocks noChangeShapeType="1"/>
            </p:cNvSpPr>
            <p:nvPr/>
          </p:nvSpPr>
          <p:spPr bwMode="auto">
            <a:xfrm>
              <a:off x="451485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2" name="Line 1324"/>
            <p:cNvSpPr>
              <a:spLocks noChangeShapeType="1"/>
            </p:cNvSpPr>
            <p:nvPr/>
          </p:nvSpPr>
          <p:spPr bwMode="auto">
            <a:xfrm>
              <a:off x="4514851" y="16605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3" name="Line 1325"/>
            <p:cNvSpPr>
              <a:spLocks noChangeShapeType="1"/>
            </p:cNvSpPr>
            <p:nvPr/>
          </p:nvSpPr>
          <p:spPr bwMode="auto">
            <a:xfrm>
              <a:off x="4516438" y="16605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4" name="Line 1326"/>
            <p:cNvSpPr>
              <a:spLocks noChangeShapeType="1"/>
            </p:cNvSpPr>
            <p:nvPr/>
          </p:nvSpPr>
          <p:spPr bwMode="auto">
            <a:xfrm>
              <a:off x="4516438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5" name="Line 1327"/>
            <p:cNvSpPr>
              <a:spLocks noChangeShapeType="1"/>
            </p:cNvSpPr>
            <p:nvPr/>
          </p:nvSpPr>
          <p:spPr bwMode="auto">
            <a:xfrm>
              <a:off x="4518026" y="1668463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6" name="Freeform 1328"/>
            <p:cNvSpPr>
              <a:spLocks/>
            </p:cNvSpPr>
            <p:nvPr/>
          </p:nvSpPr>
          <p:spPr bwMode="auto">
            <a:xfrm>
              <a:off x="4784726" y="1552575"/>
              <a:ext cx="60325" cy="58738"/>
            </a:xfrm>
            <a:custGeom>
              <a:avLst/>
              <a:gdLst>
                <a:gd name="T0" fmla="*/ 19 w 38"/>
                <a:gd name="T1" fmla="*/ 0 h 37"/>
                <a:gd name="T2" fmla="*/ 23 w 38"/>
                <a:gd name="T3" fmla="*/ 0 h 37"/>
                <a:gd name="T4" fmla="*/ 25 w 38"/>
                <a:gd name="T5" fmla="*/ 0 h 37"/>
                <a:gd name="T6" fmla="*/ 27 w 38"/>
                <a:gd name="T7" fmla="*/ 1 h 37"/>
                <a:gd name="T8" fmla="*/ 31 w 38"/>
                <a:gd name="T9" fmla="*/ 3 h 37"/>
                <a:gd name="T10" fmla="*/ 33 w 38"/>
                <a:gd name="T11" fmla="*/ 5 h 37"/>
                <a:gd name="T12" fmla="*/ 35 w 38"/>
                <a:gd name="T13" fmla="*/ 7 h 37"/>
                <a:gd name="T14" fmla="*/ 36 w 38"/>
                <a:gd name="T15" fmla="*/ 9 h 37"/>
                <a:gd name="T16" fmla="*/ 36 w 38"/>
                <a:gd name="T17" fmla="*/ 10 h 37"/>
                <a:gd name="T18" fmla="*/ 38 w 38"/>
                <a:gd name="T19" fmla="*/ 15 h 37"/>
                <a:gd name="T20" fmla="*/ 38 w 38"/>
                <a:gd name="T21" fmla="*/ 19 h 37"/>
                <a:gd name="T22" fmla="*/ 38 w 38"/>
                <a:gd name="T23" fmla="*/ 23 h 37"/>
                <a:gd name="T24" fmla="*/ 38 w 38"/>
                <a:gd name="T25" fmla="*/ 25 h 37"/>
                <a:gd name="T26" fmla="*/ 36 w 38"/>
                <a:gd name="T27" fmla="*/ 26 h 37"/>
                <a:gd name="T28" fmla="*/ 35 w 38"/>
                <a:gd name="T29" fmla="*/ 29 h 37"/>
                <a:gd name="T30" fmla="*/ 33 w 38"/>
                <a:gd name="T31" fmla="*/ 32 h 37"/>
                <a:gd name="T32" fmla="*/ 31 w 38"/>
                <a:gd name="T33" fmla="*/ 34 h 37"/>
                <a:gd name="T34" fmla="*/ 28 w 38"/>
                <a:gd name="T35" fmla="*/ 35 h 37"/>
                <a:gd name="T36" fmla="*/ 27 w 38"/>
                <a:gd name="T37" fmla="*/ 36 h 37"/>
                <a:gd name="T38" fmla="*/ 19 w 38"/>
                <a:gd name="T39" fmla="*/ 37 h 37"/>
                <a:gd name="T40" fmla="*/ 15 w 38"/>
                <a:gd name="T41" fmla="*/ 37 h 37"/>
                <a:gd name="T42" fmla="*/ 12 w 38"/>
                <a:gd name="T43" fmla="*/ 36 h 37"/>
                <a:gd name="T44" fmla="*/ 10 w 38"/>
                <a:gd name="T45" fmla="*/ 36 h 37"/>
                <a:gd name="T46" fmla="*/ 7 w 38"/>
                <a:gd name="T47" fmla="*/ 34 h 37"/>
                <a:gd name="T48" fmla="*/ 4 w 38"/>
                <a:gd name="T49" fmla="*/ 32 h 37"/>
                <a:gd name="T50" fmla="*/ 3 w 38"/>
                <a:gd name="T51" fmla="*/ 29 h 37"/>
                <a:gd name="T52" fmla="*/ 1 w 38"/>
                <a:gd name="T53" fmla="*/ 27 h 37"/>
                <a:gd name="T54" fmla="*/ 1 w 38"/>
                <a:gd name="T55" fmla="*/ 26 h 37"/>
                <a:gd name="T56" fmla="*/ 0 w 38"/>
                <a:gd name="T57" fmla="*/ 23 h 37"/>
                <a:gd name="T58" fmla="*/ 0 w 38"/>
                <a:gd name="T59" fmla="*/ 19 h 37"/>
                <a:gd name="T60" fmla="*/ 1 w 38"/>
                <a:gd name="T61" fmla="*/ 11 h 37"/>
                <a:gd name="T62" fmla="*/ 2 w 38"/>
                <a:gd name="T63" fmla="*/ 9 h 37"/>
                <a:gd name="T64" fmla="*/ 4 w 38"/>
                <a:gd name="T65" fmla="*/ 5 h 37"/>
                <a:gd name="T66" fmla="*/ 6 w 38"/>
                <a:gd name="T67" fmla="*/ 4 h 37"/>
                <a:gd name="T68" fmla="*/ 8 w 38"/>
                <a:gd name="T69" fmla="*/ 2 h 37"/>
                <a:gd name="T70" fmla="*/ 10 w 38"/>
                <a:gd name="T71" fmla="*/ 1 h 37"/>
                <a:gd name="T72" fmla="*/ 12 w 38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37">
                  <a:moveTo>
                    <a:pt x="15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7" name="Line 1329"/>
            <p:cNvSpPr>
              <a:spLocks noChangeShapeType="1"/>
            </p:cNvSpPr>
            <p:nvPr/>
          </p:nvSpPr>
          <p:spPr bwMode="auto">
            <a:xfrm>
              <a:off x="4845051" y="15827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8" name="Line 1330"/>
            <p:cNvSpPr>
              <a:spLocks noChangeShapeType="1"/>
            </p:cNvSpPr>
            <p:nvPr/>
          </p:nvSpPr>
          <p:spPr bwMode="auto">
            <a:xfrm>
              <a:off x="4845051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9" name="Line 1331"/>
            <p:cNvSpPr>
              <a:spLocks noChangeShapeType="1"/>
            </p:cNvSpPr>
            <p:nvPr/>
          </p:nvSpPr>
          <p:spPr bwMode="auto">
            <a:xfrm>
              <a:off x="4845051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0" name="Line 1332"/>
            <p:cNvSpPr>
              <a:spLocks noChangeShapeType="1"/>
            </p:cNvSpPr>
            <p:nvPr/>
          </p:nvSpPr>
          <p:spPr bwMode="auto">
            <a:xfrm>
              <a:off x="4845051" y="15890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1" name="Line 1333"/>
            <p:cNvSpPr>
              <a:spLocks noChangeShapeType="1"/>
            </p:cNvSpPr>
            <p:nvPr/>
          </p:nvSpPr>
          <p:spPr bwMode="auto">
            <a:xfrm>
              <a:off x="4845051" y="15906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2" name="Line 1334"/>
            <p:cNvSpPr>
              <a:spLocks noChangeShapeType="1"/>
            </p:cNvSpPr>
            <p:nvPr/>
          </p:nvSpPr>
          <p:spPr bwMode="auto">
            <a:xfrm>
              <a:off x="4845051" y="15922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3" name="Line 1335"/>
            <p:cNvSpPr>
              <a:spLocks noChangeShapeType="1"/>
            </p:cNvSpPr>
            <p:nvPr/>
          </p:nvSpPr>
          <p:spPr bwMode="auto">
            <a:xfrm flipH="1">
              <a:off x="4841876" y="15922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4" name="Line 1336"/>
            <p:cNvSpPr>
              <a:spLocks noChangeShapeType="1"/>
            </p:cNvSpPr>
            <p:nvPr/>
          </p:nvSpPr>
          <p:spPr bwMode="auto">
            <a:xfrm flipH="1">
              <a:off x="4840288" y="159385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5" name="Line 1337"/>
            <p:cNvSpPr>
              <a:spLocks noChangeShapeType="1"/>
            </p:cNvSpPr>
            <p:nvPr/>
          </p:nvSpPr>
          <p:spPr bwMode="auto">
            <a:xfrm>
              <a:off x="4840288" y="15970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6" name="Line 1338"/>
            <p:cNvSpPr>
              <a:spLocks noChangeShapeType="1"/>
            </p:cNvSpPr>
            <p:nvPr/>
          </p:nvSpPr>
          <p:spPr bwMode="auto">
            <a:xfrm flipH="1">
              <a:off x="4838701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7" name="Line 1339"/>
            <p:cNvSpPr>
              <a:spLocks noChangeShapeType="1"/>
            </p:cNvSpPr>
            <p:nvPr/>
          </p:nvSpPr>
          <p:spPr bwMode="auto">
            <a:xfrm flipH="1">
              <a:off x="4837113" y="16017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8" name="Line 1340"/>
            <p:cNvSpPr>
              <a:spLocks noChangeShapeType="1"/>
            </p:cNvSpPr>
            <p:nvPr/>
          </p:nvSpPr>
          <p:spPr bwMode="auto">
            <a:xfrm>
              <a:off x="4837113" y="16033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9" name="Line 1341"/>
            <p:cNvSpPr>
              <a:spLocks noChangeShapeType="1"/>
            </p:cNvSpPr>
            <p:nvPr/>
          </p:nvSpPr>
          <p:spPr bwMode="auto">
            <a:xfrm flipH="1">
              <a:off x="4833938" y="16049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0" name="Line 1342"/>
            <p:cNvSpPr>
              <a:spLocks noChangeShapeType="1"/>
            </p:cNvSpPr>
            <p:nvPr/>
          </p:nvSpPr>
          <p:spPr bwMode="auto">
            <a:xfrm flipH="1">
              <a:off x="4832351" y="16065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1" name="Line 1343"/>
            <p:cNvSpPr>
              <a:spLocks noChangeShapeType="1"/>
            </p:cNvSpPr>
            <p:nvPr/>
          </p:nvSpPr>
          <p:spPr bwMode="auto">
            <a:xfrm flipH="1">
              <a:off x="4829176" y="16081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2" name="Line 1344"/>
            <p:cNvSpPr>
              <a:spLocks noChangeShapeType="1"/>
            </p:cNvSpPr>
            <p:nvPr/>
          </p:nvSpPr>
          <p:spPr bwMode="auto">
            <a:xfrm flipH="1">
              <a:off x="4827588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3" name="Line 1345"/>
            <p:cNvSpPr>
              <a:spLocks noChangeShapeType="1"/>
            </p:cNvSpPr>
            <p:nvPr/>
          </p:nvSpPr>
          <p:spPr bwMode="auto">
            <a:xfrm>
              <a:off x="4827588" y="16097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4" name="Line 1346"/>
            <p:cNvSpPr>
              <a:spLocks noChangeShapeType="1"/>
            </p:cNvSpPr>
            <p:nvPr/>
          </p:nvSpPr>
          <p:spPr bwMode="auto">
            <a:xfrm flipH="1">
              <a:off x="4824413" y="16097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5" name="Line 1347"/>
            <p:cNvSpPr>
              <a:spLocks noChangeShapeType="1"/>
            </p:cNvSpPr>
            <p:nvPr/>
          </p:nvSpPr>
          <p:spPr bwMode="auto">
            <a:xfrm flipH="1">
              <a:off x="48212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6" name="Line 1348"/>
            <p:cNvSpPr>
              <a:spLocks noChangeShapeType="1"/>
            </p:cNvSpPr>
            <p:nvPr/>
          </p:nvSpPr>
          <p:spPr bwMode="auto">
            <a:xfrm flipH="1">
              <a:off x="4819651" y="16113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7" name="Line 1349"/>
            <p:cNvSpPr>
              <a:spLocks noChangeShapeType="1"/>
            </p:cNvSpPr>
            <p:nvPr/>
          </p:nvSpPr>
          <p:spPr bwMode="auto">
            <a:xfrm flipH="1">
              <a:off x="4816476" y="16113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8" name="Line 1350"/>
            <p:cNvSpPr>
              <a:spLocks noChangeShapeType="1"/>
            </p:cNvSpPr>
            <p:nvPr/>
          </p:nvSpPr>
          <p:spPr bwMode="auto">
            <a:xfrm flipH="1">
              <a:off x="4811713" y="16113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9" name="Line 1351"/>
            <p:cNvSpPr>
              <a:spLocks noChangeShapeType="1"/>
            </p:cNvSpPr>
            <p:nvPr/>
          </p:nvSpPr>
          <p:spPr bwMode="auto">
            <a:xfrm flipH="1" flipV="1">
              <a:off x="48085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0" name="Line 1352"/>
            <p:cNvSpPr>
              <a:spLocks noChangeShapeType="1"/>
            </p:cNvSpPr>
            <p:nvPr/>
          </p:nvSpPr>
          <p:spPr bwMode="auto">
            <a:xfrm flipH="1">
              <a:off x="4803776" y="160972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1" name="Line 1353"/>
            <p:cNvSpPr>
              <a:spLocks noChangeShapeType="1"/>
            </p:cNvSpPr>
            <p:nvPr/>
          </p:nvSpPr>
          <p:spPr bwMode="auto">
            <a:xfrm flipH="1">
              <a:off x="4802188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2" name="Line 1354"/>
            <p:cNvSpPr>
              <a:spLocks noChangeShapeType="1"/>
            </p:cNvSpPr>
            <p:nvPr/>
          </p:nvSpPr>
          <p:spPr bwMode="auto">
            <a:xfrm flipH="1">
              <a:off x="4800601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3" name="Line 1355"/>
            <p:cNvSpPr>
              <a:spLocks noChangeShapeType="1"/>
            </p:cNvSpPr>
            <p:nvPr/>
          </p:nvSpPr>
          <p:spPr bwMode="auto">
            <a:xfrm flipH="1" flipV="1">
              <a:off x="4799013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4" name="Line 1356"/>
            <p:cNvSpPr>
              <a:spLocks noChangeShapeType="1"/>
            </p:cNvSpPr>
            <p:nvPr/>
          </p:nvSpPr>
          <p:spPr bwMode="auto">
            <a:xfrm flipH="1" flipV="1">
              <a:off x="4795838" y="1606550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5" name="Line 1357"/>
            <p:cNvSpPr>
              <a:spLocks noChangeShapeType="1"/>
            </p:cNvSpPr>
            <p:nvPr/>
          </p:nvSpPr>
          <p:spPr bwMode="auto">
            <a:xfrm flipH="1" flipV="1">
              <a:off x="4794251" y="16049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6" name="Line 1358"/>
            <p:cNvSpPr>
              <a:spLocks noChangeShapeType="1"/>
            </p:cNvSpPr>
            <p:nvPr/>
          </p:nvSpPr>
          <p:spPr bwMode="auto">
            <a:xfrm flipH="1" flipV="1">
              <a:off x="4791076" y="160337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7" name="Line 1359"/>
            <p:cNvSpPr>
              <a:spLocks noChangeShapeType="1"/>
            </p:cNvSpPr>
            <p:nvPr/>
          </p:nvSpPr>
          <p:spPr bwMode="auto">
            <a:xfrm flipV="1">
              <a:off x="4791076" y="16017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8" name="Line 1360"/>
            <p:cNvSpPr>
              <a:spLocks noChangeShapeType="1"/>
            </p:cNvSpPr>
            <p:nvPr/>
          </p:nvSpPr>
          <p:spPr bwMode="auto">
            <a:xfrm flipH="1" flipV="1">
              <a:off x="4789488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9" name="Line 1361"/>
            <p:cNvSpPr>
              <a:spLocks noChangeShapeType="1"/>
            </p:cNvSpPr>
            <p:nvPr/>
          </p:nvSpPr>
          <p:spPr bwMode="auto">
            <a:xfrm flipH="1" flipV="1">
              <a:off x="4787901" y="15970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0" name="Line 1362"/>
            <p:cNvSpPr>
              <a:spLocks noChangeShapeType="1"/>
            </p:cNvSpPr>
            <p:nvPr/>
          </p:nvSpPr>
          <p:spPr bwMode="auto">
            <a:xfrm flipH="1" flipV="1">
              <a:off x="4786313" y="15954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1" name="Line 1363"/>
            <p:cNvSpPr>
              <a:spLocks noChangeShapeType="1"/>
            </p:cNvSpPr>
            <p:nvPr/>
          </p:nvSpPr>
          <p:spPr bwMode="auto">
            <a:xfrm>
              <a:off x="4786313" y="15954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2" name="Line 1364"/>
            <p:cNvSpPr>
              <a:spLocks noChangeShapeType="1"/>
            </p:cNvSpPr>
            <p:nvPr/>
          </p:nvSpPr>
          <p:spPr bwMode="auto">
            <a:xfrm flipV="1">
              <a:off x="4786313" y="15938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3" name="Line 1365"/>
            <p:cNvSpPr>
              <a:spLocks noChangeShapeType="1"/>
            </p:cNvSpPr>
            <p:nvPr/>
          </p:nvSpPr>
          <p:spPr bwMode="auto">
            <a:xfrm flipH="1" flipV="1">
              <a:off x="4784726" y="15922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4" name="Line 1366"/>
            <p:cNvSpPr>
              <a:spLocks noChangeShapeType="1"/>
            </p:cNvSpPr>
            <p:nvPr/>
          </p:nvSpPr>
          <p:spPr bwMode="auto">
            <a:xfrm flipV="1">
              <a:off x="4784726" y="15890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5" name="Line 1367"/>
            <p:cNvSpPr>
              <a:spLocks noChangeShapeType="1"/>
            </p:cNvSpPr>
            <p:nvPr/>
          </p:nvSpPr>
          <p:spPr bwMode="auto">
            <a:xfrm flipV="1">
              <a:off x="4784726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6" name="Line 1368"/>
            <p:cNvSpPr>
              <a:spLocks noChangeShapeType="1"/>
            </p:cNvSpPr>
            <p:nvPr/>
          </p:nvSpPr>
          <p:spPr bwMode="auto">
            <a:xfrm flipV="1">
              <a:off x="4784726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7" name="Line 1369"/>
            <p:cNvSpPr>
              <a:spLocks noChangeShapeType="1"/>
            </p:cNvSpPr>
            <p:nvPr/>
          </p:nvSpPr>
          <p:spPr bwMode="auto">
            <a:xfrm flipV="1">
              <a:off x="4784726" y="1571625"/>
              <a:ext cx="0" cy="1111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8" name="Line 1370"/>
            <p:cNvSpPr>
              <a:spLocks noChangeShapeType="1"/>
            </p:cNvSpPr>
            <p:nvPr/>
          </p:nvSpPr>
          <p:spPr bwMode="auto">
            <a:xfrm flipV="1">
              <a:off x="4784726" y="1570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9" name="Line 1371"/>
            <p:cNvSpPr>
              <a:spLocks noChangeShapeType="1"/>
            </p:cNvSpPr>
            <p:nvPr/>
          </p:nvSpPr>
          <p:spPr bwMode="auto">
            <a:xfrm flipV="1">
              <a:off x="4786313" y="15684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0" name="Line 1372"/>
            <p:cNvSpPr>
              <a:spLocks noChangeShapeType="1"/>
            </p:cNvSpPr>
            <p:nvPr/>
          </p:nvSpPr>
          <p:spPr bwMode="auto">
            <a:xfrm flipV="1">
              <a:off x="4786313" y="1566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1" name="Line 1373"/>
            <p:cNvSpPr>
              <a:spLocks noChangeShapeType="1"/>
            </p:cNvSpPr>
            <p:nvPr/>
          </p:nvSpPr>
          <p:spPr bwMode="auto">
            <a:xfrm flipV="1">
              <a:off x="4787901" y="15636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2" name="Line 1374"/>
            <p:cNvSpPr>
              <a:spLocks noChangeShapeType="1"/>
            </p:cNvSpPr>
            <p:nvPr/>
          </p:nvSpPr>
          <p:spPr bwMode="auto">
            <a:xfrm flipV="1">
              <a:off x="4789488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3" name="Line 1375"/>
            <p:cNvSpPr>
              <a:spLocks noChangeShapeType="1"/>
            </p:cNvSpPr>
            <p:nvPr/>
          </p:nvSpPr>
          <p:spPr bwMode="auto">
            <a:xfrm>
              <a:off x="4791076" y="1560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4" name="Line 1376"/>
            <p:cNvSpPr>
              <a:spLocks noChangeShapeType="1"/>
            </p:cNvSpPr>
            <p:nvPr/>
          </p:nvSpPr>
          <p:spPr bwMode="auto">
            <a:xfrm flipV="1">
              <a:off x="4791076" y="15589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5" name="Line 1377"/>
            <p:cNvSpPr>
              <a:spLocks noChangeShapeType="1"/>
            </p:cNvSpPr>
            <p:nvPr/>
          </p:nvSpPr>
          <p:spPr bwMode="auto">
            <a:xfrm flipV="1">
              <a:off x="4794251" y="1557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6" name="Line 1378"/>
            <p:cNvSpPr>
              <a:spLocks noChangeShapeType="1"/>
            </p:cNvSpPr>
            <p:nvPr/>
          </p:nvSpPr>
          <p:spPr bwMode="auto">
            <a:xfrm flipV="1">
              <a:off x="4795838" y="15557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7" name="Line 1379"/>
            <p:cNvSpPr>
              <a:spLocks noChangeShapeType="1"/>
            </p:cNvSpPr>
            <p:nvPr/>
          </p:nvSpPr>
          <p:spPr bwMode="auto">
            <a:xfrm>
              <a:off x="4797426" y="15557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8" name="Line 1380"/>
            <p:cNvSpPr>
              <a:spLocks noChangeShapeType="1"/>
            </p:cNvSpPr>
            <p:nvPr/>
          </p:nvSpPr>
          <p:spPr bwMode="auto">
            <a:xfrm flipV="1">
              <a:off x="4799013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9" name="Line 1381"/>
            <p:cNvSpPr>
              <a:spLocks noChangeShapeType="1"/>
            </p:cNvSpPr>
            <p:nvPr/>
          </p:nvSpPr>
          <p:spPr bwMode="auto">
            <a:xfrm>
              <a:off x="48006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0" name="Line 1382"/>
            <p:cNvSpPr>
              <a:spLocks noChangeShapeType="1"/>
            </p:cNvSpPr>
            <p:nvPr/>
          </p:nvSpPr>
          <p:spPr bwMode="auto">
            <a:xfrm flipV="1">
              <a:off x="4802188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1" name="Line 1383"/>
            <p:cNvSpPr>
              <a:spLocks noChangeShapeType="1"/>
            </p:cNvSpPr>
            <p:nvPr/>
          </p:nvSpPr>
          <p:spPr bwMode="auto">
            <a:xfrm>
              <a:off x="48037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2" name="Line 1384"/>
            <p:cNvSpPr>
              <a:spLocks noChangeShapeType="1"/>
            </p:cNvSpPr>
            <p:nvPr/>
          </p:nvSpPr>
          <p:spPr bwMode="auto">
            <a:xfrm>
              <a:off x="4808538" y="1552575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3" name="Line 1385"/>
            <p:cNvSpPr>
              <a:spLocks noChangeShapeType="1"/>
            </p:cNvSpPr>
            <p:nvPr/>
          </p:nvSpPr>
          <p:spPr bwMode="auto">
            <a:xfrm>
              <a:off x="4814888" y="1552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" name="Line 1386"/>
            <p:cNvSpPr>
              <a:spLocks noChangeShapeType="1"/>
            </p:cNvSpPr>
            <p:nvPr/>
          </p:nvSpPr>
          <p:spPr bwMode="auto">
            <a:xfrm>
              <a:off x="48164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" name="Line 1387"/>
            <p:cNvSpPr>
              <a:spLocks noChangeShapeType="1"/>
            </p:cNvSpPr>
            <p:nvPr/>
          </p:nvSpPr>
          <p:spPr bwMode="auto">
            <a:xfrm>
              <a:off x="4821238" y="15525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" name="Line 1388"/>
            <p:cNvSpPr>
              <a:spLocks noChangeShapeType="1"/>
            </p:cNvSpPr>
            <p:nvPr/>
          </p:nvSpPr>
          <p:spPr bwMode="auto">
            <a:xfrm>
              <a:off x="4824413" y="155257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7" name="Line 1389"/>
            <p:cNvSpPr>
              <a:spLocks noChangeShapeType="1"/>
            </p:cNvSpPr>
            <p:nvPr/>
          </p:nvSpPr>
          <p:spPr bwMode="auto">
            <a:xfrm>
              <a:off x="4824413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8" name="Line 1390"/>
            <p:cNvSpPr>
              <a:spLocks noChangeShapeType="1"/>
            </p:cNvSpPr>
            <p:nvPr/>
          </p:nvSpPr>
          <p:spPr bwMode="auto">
            <a:xfrm>
              <a:off x="48260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9" name="Line 1391"/>
            <p:cNvSpPr>
              <a:spLocks noChangeShapeType="1"/>
            </p:cNvSpPr>
            <p:nvPr/>
          </p:nvSpPr>
          <p:spPr bwMode="auto">
            <a:xfrm>
              <a:off x="4827588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0" name="Line 1392"/>
            <p:cNvSpPr>
              <a:spLocks noChangeShapeType="1"/>
            </p:cNvSpPr>
            <p:nvPr/>
          </p:nvSpPr>
          <p:spPr bwMode="auto">
            <a:xfrm>
              <a:off x="4829176" y="1555750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1" name="Line 1393"/>
            <p:cNvSpPr>
              <a:spLocks noChangeShapeType="1"/>
            </p:cNvSpPr>
            <p:nvPr/>
          </p:nvSpPr>
          <p:spPr bwMode="auto">
            <a:xfrm>
              <a:off x="4833938" y="15573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2" name="Line 1394"/>
            <p:cNvSpPr>
              <a:spLocks noChangeShapeType="1"/>
            </p:cNvSpPr>
            <p:nvPr/>
          </p:nvSpPr>
          <p:spPr bwMode="auto">
            <a:xfrm>
              <a:off x="4837113" y="1558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3" name="Line 1395"/>
            <p:cNvSpPr>
              <a:spLocks noChangeShapeType="1"/>
            </p:cNvSpPr>
            <p:nvPr/>
          </p:nvSpPr>
          <p:spPr bwMode="auto">
            <a:xfrm>
              <a:off x="4837113" y="15605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4" name="Line 1396"/>
            <p:cNvSpPr>
              <a:spLocks noChangeShapeType="1"/>
            </p:cNvSpPr>
            <p:nvPr/>
          </p:nvSpPr>
          <p:spPr bwMode="auto">
            <a:xfrm>
              <a:off x="4838701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5" name="Line 1397"/>
            <p:cNvSpPr>
              <a:spLocks noChangeShapeType="1"/>
            </p:cNvSpPr>
            <p:nvPr/>
          </p:nvSpPr>
          <p:spPr bwMode="auto">
            <a:xfrm>
              <a:off x="4840288" y="1563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6" name="Line 1398"/>
            <p:cNvSpPr>
              <a:spLocks noChangeShapeType="1"/>
            </p:cNvSpPr>
            <p:nvPr/>
          </p:nvSpPr>
          <p:spPr bwMode="auto">
            <a:xfrm>
              <a:off x="4840288" y="15668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7" name="Line 1399"/>
            <p:cNvSpPr>
              <a:spLocks noChangeShapeType="1"/>
            </p:cNvSpPr>
            <p:nvPr/>
          </p:nvSpPr>
          <p:spPr bwMode="auto">
            <a:xfrm>
              <a:off x="4841876" y="1566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8" name="Line 1400"/>
            <p:cNvSpPr>
              <a:spLocks noChangeShapeType="1"/>
            </p:cNvSpPr>
            <p:nvPr/>
          </p:nvSpPr>
          <p:spPr bwMode="auto">
            <a:xfrm>
              <a:off x="4841876" y="1568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9" name="Line 1401"/>
            <p:cNvSpPr>
              <a:spLocks noChangeShapeType="1"/>
            </p:cNvSpPr>
            <p:nvPr/>
          </p:nvSpPr>
          <p:spPr bwMode="auto">
            <a:xfrm>
              <a:off x="4841876" y="15684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0" name="Line 1402"/>
            <p:cNvSpPr>
              <a:spLocks noChangeShapeType="1"/>
            </p:cNvSpPr>
            <p:nvPr/>
          </p:nvSpPr>
          <p:spPr bwMode="auto">
            <a:xfrm>
              <a:off x="4845051" y="15716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1" name="Line 1403"/>
            <p:cNvSpPr>
              <a:spLocks noChangeShapeType="1"/>
            </p:cNvSpPr>
            <p:nvPr/>
          </p:nvSpPr>
          <p:spPr bwMode="auto">
            <a:xfrm>
              <a:off x="4845051" y="15763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2" name="Line 1404"/>
            <p:cNvSpPr>
              <a:spLocks noChangeShapeType="1"/>
            </p:cNvSpPr>
            <p:nvPr/>
          </p:nvSpPr>
          <p:spPr bwMode="auto">
            <a:xfrm>
              <a:off x="4845051" y="15795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3" name="Freeform 1405"/>
            <p:cNvSpPr>
              <a:spLocks/>
            </p:cNvSpPr>
            <p:nvPr/>
          </p:nvSpPr>
          <p:spPr bwMode="auto">
            <a:xfrm>
              <a:off x="4879976" y="1620838"/>
              <a:ext cx="63500" cy="60325"/>
            </a:xfrm>
            <a:custGeom>
              <a:avLst/>
              <a:gdLst>
                <a:gd name="T0" fmla="*/ 23 w 40"/>
                <a:gd name="T1" fmla="*/ 0 h 38"/>
                <a:gd name="T2" fmla="*/ 27 w 40"/>
                <a:gd name="T3" fmla="*/ 0 h 38"/>
                <a:gd name="T4" fmla="*/ 29 w 40"/>
                <a:gd name="T5" fmla="*/ 1 h 38"/>
                <a:gd name="T6" fmla="*/ 32 w 40"/>
                <a:gd name="T7" fmla="*/ 4 h 38"/>
                <a:gd name="T8" fmla="*/ 35 w 40"/>
                <a:gd name="T9" fmla="*/ 5 h 38"/>
                <a:gd name="T10" fmla="*/ 35 w 40"/>
                <a:gd name="T11" fmla="*/ 6 h 38"/>
                <a:gd name="T12" fmla="*/ 37 w 40"/>
                <a:gd name="T13" fmla="*/ 9 h 38"/>
                <a:gd name="T14" fmla="*/ 38 w 40"/>
                <a:gd name="T15" fmla="*/ 11 h 38"/>
                <a:gd name="T16" fmla="*/ 39 w 40"/>
                <a:gd name="T17" fmla="*/ 15 h 38"/>
                <a:gd name="T18" fmla="*/ 40 w 40"/>
                <a:gd name="T19" fmla="*/ 18 h 38"/>
                <a:gd name="T20" fmla="*/ 40 w 40"/>
                <a:gd name="T21" fmla="*/ 19 h 38"/>
                <a:gd name="T22" fmla="*/ 39 w 40"/>
                <a:gd name="T23" fmla="*/ 23 h 38"/>
                <a:gd name="T24" fmla="*/ 38 w 40"/>
                <a:gd name="T25" fmla="*/ 26 h 38"/>
                <a:gd name="T26" fmla="*/ 37 w 40"/>
                <a:gd name="T27" fmla="*/ 29 h 38"/>
                <a:gd name="T28" fmla="*/ 35 w 40"/>
                <a:gd name="T29" fmla="*/ 33 h 38"/>
                <a:gd name="T30" fmla="*/ 35 w 40"/>
                <a:gd name="T31" fmla="*/ 33 h 38"/>
                <a:gd name="T32" fmla="*/ 32 w 40"/>
                <a:gd name="T33" fmla="*/ 35 h 38"/>
                <a:gd name="T34" fmla="*/ 29 w 40"/>
                <a:gd name="T35" fmla="*/ 37 h 38"/>
                <a:gd name="T36" fmla="*/ 29 w 40"/>
                <a:gd name="T37" fmla="*/ 37 h 38"/>
                <a:gd name="T38" fmla="*/ 24 w 40"/>
                <a:gd name="T39" fmla="*/ 38 h 38"/>
                <a:gd name="T40" fmla="*/ 16 w 40"/>
                <a:gd name="T41" fmla="*/ 38 h 38"/>
                <a:gd name="T42" fmla="*/ 13 w 40"/>
                <a:gd name="T43" fmla="*/ 37 h 38"/>
                <a:gd name="T44" fmla="*/ 9 w 40"/>
                <a:gd name="T45" fmla="*/ 35 h 38"/>
                <a:gd name="T46" fmla="*/ 7 w 40"/>
                <a:gd name="T47" fmla="*/ 33 h 38"/>
                <a:gd name="T48" fmla="*/ 6 w 40"/>
                <a:gd name="T49" fmla="*/ 33 h 38"/>
                <a:gd name="T50" fmla="*/ 4 w 40"/>
                <a:gd name="T51" fmla="*/ 30 h 38"/>
                <a:gd name="T52" fmla="*/ 3 w 40"/>
                <a:gd name="T53" fmla="*/ 29 h 38"/>
                <a:gd name="T54" fmla="*/ 2 w 40"/>
                <a:gd name="T55" fmla="*/ 25 h 38"/>
                <a:gd name="T56" fmla="*/ 0 w 40"/>
                <a:gd name="T57" fmla="*/ 22 h 38"/>
                <a:gd name="T58" fmla="*/ 0 w 40"/>
                <a:gd name="T59" fmla="*/ 18 h 38"/>
                <a:gd name="T60" fmla="*/ 2 w 40"/>
                <a:gd name="T61" fmla="*/ 15 h 38"/>
                <a:gd name="T62" fmla="*/ 2 w 40"/>
                <a:gd name="T63" fmla="*/ 13 h 38"/>
                <a:gd name="T64" fmla="*/ 3 w 40"/>
                <a:gd name="T65" fmla="*/ 11 h 38"/>
                <a:gd name="T66" fmla="*/ 5 w 40"/>
                <a:gd name="T67" fmla="*/ 7 h 38"/>
                <a:gd name="T68" fmla="*/ 7 w 40"/>
                <a:gd name="T69" fmla="*/ 5 h 38"/>
                <a:gd name="T70" fmla="*/ 8 w 40"/>
                <a:gd name="T71" fmla="*/ 5 h 38"/>
                <a:gd name="T72" fmla="*/ 12 w 40"/>
                <a:gd name="T73" fmla="*/ 2 h 38"/>
                <a:gd name="T74" fmla="*/ 13 w 40"/>
                <a:gd name="T75" fmla="*/ 1 h 38"/>
                <a:gd name="T76" fmla="*/ 16 w 40"/>
                <a:gd name="T7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8">
                  <a:moveTo>
                    <a:pt x="16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4" name="Line 1406"/>
            <p:cNvSpPr>
              <a:spLocks noChangeShapeType="1"/>
            </p:cNvSpPr>
            <p:nvPr/>
          </p:nvSpPr>
          <p:spPr bwMode="auto">
            <a:xfrm>
              <a:off x="4943476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5" name="Line 1407"/>
            <p:cNvSpPr>
              <a:spLocks noChangeShapeType="1"/>
            </p:cNvSpPr>
            <p:nvPr/>
          </p:nvSpPr>
          <p:spPr bwMode="auto">
            <a:xfrm flipH="1">
              <a:off x="4941888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6" name="Line 1408"/>
            <p:cNvSpPr>
              <a:spLocks noChangeShapeType="1"/>
            </p:cNvSpPr>
            <p:nvPr/>
          </p:nvSpPr>
          <p:spPr bwMode="auto">
            <a:xfrm>
              <a:off x="4941888" y="165417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7" name="Line 1409"/>
            <p:cNvSpPr>
              <a:spLocks noChangeShapeType="1"/>
            </p:cNvSpPr>
            <p:nvPr/>
          </p:nvSpPr>
          <p:spPr bwMode="auto">
            <a:xfrm flipH="1">
              <a:off x="4940301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8" name="Line 1410"/>
            <p:cNvSpPr>
              <a:spLocks noChangeShapeType="1"/>
            </p:cNvSpPr>
            <p:nvPr/>
          </p:nvSpPr>
          <p:spPr bwMode="auto">
            <a:xfrm>
              <a:off x="4940301" y="1658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9" name="Line 1411"/>
            <p:cNvSpPr>
              <a:spLocks noChangeShapeType="1"/>
            </p:cNvSpPr>
            <p:nvPr/>
          </p:nvSpPr>
          <p:spPr bwMode="auto">
            <a:xfrm>
              <a:off x="494030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0" name="Line 1413"/>
            <p:cNvSpPr>
              <a:spLocks noChangeShapeType="1"/>
            </p:cNvSpPr>
            <p:nvPr/>
          </p:nvSpPr>
          <p:spPr bwMode="auto">
            <a:xfrm flipH="1">
              <a:off x="4938713" y="16605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1" name="Line 1414"/>
            <p:cNvSpPr>
              <a:spLocks noChangeShapeType="1"/>
            </p:cNvSpPr>
            <p:nvPr/>
          </p:nvSpPr>
          <p:spPr bwMode="auto">
            <a:xfrm>
              <a:off x="49387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2" name="Line 1415"/>
            <p:cNvSpPr>
              <a:spLocks noChangeShapeType="1"/>
            </p:cNvSpPr>
            <p:nvPr/>
          </p:nvSpPr>
          <p:spPr bwMode="auto">
            <a:xfrm flipH="1">
              <a:off x="4937125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3" name="Line 1416"/>
            <p:cNvSpPr>
              <a:spLocks noChangeShapeType="1"/>
            </p:cNvSpPr>
            <p:nvPr/>
          </p:nvSpPr>
          <p:spPr bwMode="auto">
            <a:xfrm flipH="1">
              <a:off x="4935538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4" name="Line 1417"/>
            <p:cNvSpPr>
              <a:spLocks noChangeShapeType="1"/>
            </p:cNvSpPr>
            <p:nvPr/>
          </p:nvSpPr>
          <p:spPr bwMode="auto">
            <a:xfrm flipH="1">
              <a:off x="4932363" y="16716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5" name="Line 1418"/>
            <p:cNvSpPr>
              <a:spLocks noChangeShapeType="1"/>
            </p:cNvSpPr>
            <p:nvPr/>
          </p:nvSpPr>
          <p:spPr bwMode="auto">
            <a:xfrm>
              <a:off x="4932363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6" name="Line 1419"/>
            <p:cNvSpPr>
              <a:spLocks noChangeShapeType="1"/>
            </p:cNvSpPr>
            <p:nvPr/>
          </p:nvSpPr>
          <p:spPr bwMode="auto">
            <a:xfrm flipH="1">
              <a:off x="4930775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7" name="Line 1420"/>
            <p:cNvSpPr>
              <a:spLocks noChangeShapeType="1"/>
            </p:cNvSpPr>
            <p:nvPr/>
          </p:nvSpPr>
          <p:spPr bwMode="auto">
            <a:xfrm flipH="1">
              <a:off x="4929188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8" name="Line 1421"/>
            <p:cNvSpPr>
              <a:spLocks noChangeShapeType="1"/>
            </p:cNvSpPr>
            <p:nvPr/>
          </p:nvSpPr>
          <p:spPr bwMode="auto">
            <a:xfrm flipH="1">
              <a:off x="4927600" y="16748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9" name="Line 1422"/>
            <p:cNvSpPr>
              <a:spLocks noChangeShapeType="1"/>
            </p:cNvSpPr>
            <p:nvPr/>
          </p:nvSpPr>
          <p:spPr bwMode="auto">
            <a:xfrm flipH="1">
              <a:off x="4926013" y="16764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0" name="Line 1423"/>
            <p:cNvSpPr>
              <a:spLocks noChangeShapeType="1"/>
            </p:cNvSpPr>
            <p:nvPr/>
          </p:nvSpPr>
          <p:spPr bwMode="auto">
            <a:xfrm>
              <a:off x="4926013" y="16764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1" name="Line 1424"/>
            <p:cNvSpPr>
              <a:spLocks noChangeShapeType="1"/>
            </p:cNvSpPr>
            <p:nvPr/>
          </p:nvSpPr>
          <p:spPr bwMode="auto">
            <a:xfrm flipH="1">
              <a:off x="4922838" y="167640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2" name="Line 1425"/>
            <p:cNvSpPr>
              <a:spLocks noChangeShapeType="1"/>
            </p:cNvSpPr>
            <p:nvPr/>
          </p:nvSpPr>
          <p:spPr bwMode="auto">
            <a:xfrm flipH="1">
              <a:off x="4918075" y="1679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3" name="Line 1426"/>
            <p:cNvSpPr>
              <a:spLocks noChangeShapeType="1"/>
            </p:cNvSpPr>
            <p:nvPr/>
          </p:nvSpPr>
          <p:spPr bwMode="auto">
            <a:xfrm flipH="1">
              <a:off x="4916488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4" name="Line 1427"/>
            <p:cNvSpPr>
              <a:spLocks noChangeShapeType="1"/>
            </p:cNvSpPr>
            <p:nvPr/>
          </p:nvSpPr>
          <p:spPr bwMode="auto">
            <a:xfrm flipH="1">
              <a:off x="4914900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5" name="Line 1428"/>
            <p:cNvSpPr>
              <a:spLocks noChangeShapeType="1"/>
            </p:cNvSpPr>
            <p:nvPr/>
          </p:nvSpPr>
          <p:spPr bwMode="auto">
            <a:xfrm flipH="1">
              <a:off x="4913313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6" name="Line 1429"/>
            <p:cNvSpPr>
              <a:spLocks noChangeShapeType="1"/>
            </p:cNvSpPr>
            <p:nvPr/>
          </p:nvSpPr>
          <p:spPr bwMode="auto">
            <a:xfrm flipH="1">
              <a:off x="4910138" y="16811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7" name="Line 1430"/>
            <p:cNvSpPr>
              <a:spLocks noChangeShapeType="1"/>
            </p:cNvSpPr>
            <p:nvPr/>
          </p:nvSpPr>
          <p:spPr bwMode="auto">
            <a:xfrm flipH="1" flipV="1">
              <a:off x="4905375" y="16795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8" name="Line 1431"/>
            <p:cNvSpPr>
              <a:spLocks noChangeShapeType="1"/>
            </p:cNvSpPr>
            <p:nvPr/>
          </p:nvSpPr>
          <p:spPr bwMode="auto">
            <a:xfrm flipH="1">
              <a:off x="4903788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9" name="Line 1432"/>
            <p:cNvSpPr>
              <a:spLocks noChangeShapeType="1"/>
            </p:cNvSpPr>
            <p:nvPr/>
          </p:nvSpPr>
          <p:spPr bwMode="auto">
            <a:xfrm flipH="1">
              <a:off x="4902200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0" name="Line 1433"/>
            <p:cNvSpPr>
              <a:spLocks noChangeShapeType="1"/>
            </p:cNvSpPr>
            <p:nvPr/>
          </p:nvSpPr>
          <p:spPr bwMode="auto">
            <a:xfrm flipH="1">
              <a:off x="4900613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1" name="Line 1434"/>
            <p:cNvSpPr>
              <a:spLocks noChangeShapeType="1"/>
            </p:cNvSpPr>
            <p:nvPr/>
          </p:nvSpPr>
          <p:spPr bwMode="auto">
            <a:xfrm flipH="1" flipV="1">
              <a:off x="4899025" y="16764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2" name="Line 1435"/>
            <p:cNvSpPr>
              <a:spLocks noChangeShapeType="1"/>
            </p:cNvSpPr>
            <p:nvPr/>
          </p:nvSpPr>
          <p:spPr bwMode="auto">
            <a:xfrm flipH="1" flipV="1">
              <a:off x="4894263" y="167481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3" name="Line 1436"/>
            <p:cNvSpPr>
              <a:spLocks noChangeShapeType="1"/>
            </p:cNvSpPr>
            <p:nvPr/>
          </p:nvSpPr>
          <p:spPr bwMode="auto">
            <a:xfrm flipH="1" flipV="1">
              <a:off x="4892675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4" name="Line 1437"/>
            <p:cNvSpPr>
              <a:spLocks noChangeShapeType="1"/>
            </p:cNvSpPr>
            <p:nvPr/>
          </p:nvSpPr>
          <p:spPr bwMode="auto">
            <a:xfrm flipH="1">
              <a:off x="4891088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5" name="Line 1438"/>
            <p:cNvSpPr>
              <a:spLocks noChangeShapeType="1"/>
            </p:cNvSpPr>
            <p:nvPr/>
          </p:nvSpPr>
          <p:spPr bwMode="auto">
            <a:xfrm flipV="1">
              <a:off x="4891088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6" name="Line 1439"/>
            <p:cNvSpPr>
              <a:spLocks noChangeShapeType="1"/>
            </p:cNvSpPr>
            <p:nvPr/>
          </p:nvSpPr>
          <p:spPr bwMode="auto">
            <a:xfrm flipH="1">
              <a:off x="4889500" y="16716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7" name="Line 1440"/>
            <p:cNvSpPr>
              <a:spLocks noChangeShapeType="1"/>
            </p:cNvSpPr>
            <p:nvPr/>
          </p:nvSpPr>
          <p:spPr bwMode="auto">
            <a:xfrm flipH="1" flipV="1">
              <a:off x="4887913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8" name="Line 1441"/>
            <p:cNvSpPr>
              <a:spLocks noChangeShapeType="1"/>
            </p:cNvSpPr>
            <p:nvPr/>
          </p:nvSpPr>
          <p:spPr bwMode="auto">
            <a:xfrm flipH="1" flipV="1">
              <a:off x="4886325" y="16668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9" name="Line 1442"/>
            <p:cNvSpPr>
              <a:spLocks noChangeShapeType="1"/>
            </p:cNvSpPr>
            <p:nvPr/>
          </p:nvSpPr>
          <p:spPr bwMode="auto">
            <a:xfrm flipV="1">
              <a:off x="4886325" y="16637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0" name="Line 1443"/>
            <p:cNvSpPr>
              <a:spLocks noChangeShapeType="1"/>
            </p:cNvSpPr>
            <p:nvPr/>
          </p:nvSpPr>
          <p:spPr bwMode="auto">
            <a:xfrm>
              <a:off x="4886325" y="16637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1" name="Line 1444"/>
            <p:cNvSpPr>
              <a:spLocks noChangeShapeType="1"/>
            </p:cNvSpPr>
            <p:nvPr/>
          </p:nvSpPr>
          <p:spPr bwMode="auto">
            <a:xfrm flipH="1" flipV="1">
              <a:off x="4884738" y="16621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2" name="Line 1445"/>
            <p:cNvSpPr>
              <a:spLocks noChangeShapeType="1"/>
            </p:cNvSpPr>
            <p:nvPr/>
          </p:nvSpPr>
          <p:spPr bwMode="auto">
            <a:xfrm flipV="1">
              <a:off x="48847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3" name="Line 1446"/>
            <p:cNvSpPr>
              <a:spLocks noChangeShapeType="1"/>
            </p:cNvSpPr>
            <p:nvPr/>
          </p:nvSpPr>
          <p:spPr bwMode="auto">
            <a:xfrm flipH="1" flipV="1">
              <a:off x="4883150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4" name="Line 1447"/>
            <p:cNvSpPr>
              <a:spLocks noChangeShapeType="1"/>
            </p:cNvSpPr>
            <p:nvPr/>
          </p:nvSpPr>
          <p:spPr bwMode="auto">
            <a:xfrm flipH="1" flipV="1">
              <a:off x="4879975" y="1654175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5" name="Line 1448"/>
            <p:cNvSpPr>
              <a:spLocks noChangeShapeType="1"/>
            </p:cNvSpPr>
            <p:nvPr/>
          </p:nvSpPr>
          <p:spPr bwMode="auto">
            <a:xfrm flipV="1">
              <a:off x="4879975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6" name="Line 1449"/>
            <p:cNvSpPr>
              <a:spLocks noChangeShapeType="1"/>
            </p:cNvSpPr>
            <p:nvPr/>
          </p:nvSpPr>
          <p:spPr bwMode="auto">
            <a:xfrm flipV="1">
              <a:off x="4879975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7" name="Line 1450"/>
            <p:cNvSpPr>
              <a:spLocks noChangeShapeType="1"/>
            </p:cNvSpPr>
            <p:nvPr/>
          </p:nvSpPr>
          <p:spPr bwMode="auto">
            <a:xfrm>
              <a:off x="48799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8" name="Line 1451"/>
            <p:cNvSpPr>
              <a:spLocks noChangeShapeType="1"/>
            </p:cNvSpPr>
            <p:nvPr/>
          </p:nvSpPr>
          <p:spPr bwMode="auto">
            <a:xfrm flipV="1">
              <a:off x="4879975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9" name="Line 1452"/>
            <p:cNvSpPr>
              <a:spLocks noChangeShapeType="1"/>
            </p:cNvSpPr>
            <p:nvPr/>
          </p:nvSpPr>
          <p:spPr bwMode="auto">
            <a:xfrm flipV="1">
              <a:off x="4883150" y="16446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0" name="Line 1453"/>
            <p:cNvSpPr>
              <a:spLocks noChangeShapeType="1"/>
            </p:cNvSpPr>
            <p:nvPr/>
          </p:nvSpPr>
          <p:spPr bwMode="auto">
            <a:xfrm flipV="1">
              <a:off x="4883150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1" name="Line 1454"/>
            <p:cNvSpPr>
              <a:spLocks noChangeShapeType="1"/>
            </p:cNvSpPr>
            <p:nvPr/>
          </p:nvSpPr>
          <p:spPr bwMode="auto">
            <a:xfrm>
              <a:off x="4884738" y="16430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2" name="Line 1455"/>
            <p:cNvSpPr>
              <a:spLocks noChangeShapeType="1"/>
            </p:cNvSpPr>
            <p:nvPr/>
          </p:nvSpPr>
          <p:spPr bwMode="auto">
            <a:xfrm flipV="1">
              <a:off x="4884738" y="16414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3" name="Line 1456"/>
            <p:cNvSpPr>
              <a:spLocks noChangeShapeType="1"/>
            </p:cNvSpPr>
            <p:nvPr/>
          </p:nvSpPr>
          <p:spPr bwMode="auto">
            <a:xfrm flipV="1">
              <a:off x="4884738" y="16383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4" name="Line 1457"/>
            <p:cNvSpPr>
              <a:spLocks noChangeShapeType="1"/>
            </p:cNvSpPr>
            <p:nvPr/>
          </p:nvSpPr>
          <p:spPr bwMode="auto">
            <a:xfrm flipV="1">
              <a:off x="4884738" y="16367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5" name="Line 1458"/>
            <p:cNvSpPr>
              <a:spLocks noChangeShapeType="1"/>
            </p:cNvSpPr>
            <p:nvPr/>
          </p:nvSpPr>
          <p:spPr bwMode="auto">
            <a:xfrm flipV="1">
              <a:off x="4886325" y="16335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6" name="Line 1459"/>
            <p:cNvSpPr>
              <a:spLocks noChangeShapeType="1"/>
            </p:cNvSpPr>
            <p:nvPr/>
          </p:nvSpPr>
          <p:spPr bwMode="auto">
            <a:xfrm flipV="1">
              <a:off x="4887913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7" name="Line 1460"/>
            <p:cNvSpPr>
              <a:spLocks noChangeShapeType="1"/>
            </p:cNvSpPr>
            <p:nvPr/>
          </p:nvSpPr>
          <p:spPr bwMode="auto">
            <a:xfrm flipV="1">
              <a:off x="4889500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8" name="Line 1461"/>
            <p:cNvSpPr>
              <a:spLocks noChangeShapeType="1"/>
            </p:cNvSpPr>
            <p:nvPr/>
          </p:nvSpPr>
          <p:spPr bwMode="auto">
            <a:xfrm>
              <a:off x="4891088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9" name="Line 1462"/>
            <p:cNvSpPr>
              <a:spLocks noChangeShapeType="1"/>
            </p:cNvSpPr>
            <p:nvPr/>
          </p:nvSpPr>
          <p:spPr bwMode="auto">
            <a:xfrm flipV="1">
              <a:off x="4891088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0" name="Line 1463"/>
            <p:cNvSpPr>
              <a:spLocks noChangeShapeType="1"/>
            </p:cNvSpPr>
            <p:nvPr/>
          </p:nvSpPr>
          <p:spPr bwMode="auto">
            <a:xfrm flipV="1">
              <a:off x="4892675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1" name="Line 1464"/>
            <p:cNvSpPr>
              <a:spLocks noChangeShapeType="1"/>
            </p:cNvSpPr>
            <p:nvPr/>
          </p:nvSpPr>
          <p:spPr bwMode="auto">
            <a:xfrm flipV="1">
              <a:off x="4894263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2" name="Line 1465"/>
            <p:cNvSpPr>
              <a:spLocks noChangeShapeType="1"/>
            </p:cNvSpPr>
            <p:nvPr/>
          </p:nvSpPr>
          <p:spPr bwMode="auto">
            <a:xfrm>
              <a:off x="4899025" y="16240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3" name="Line 1466"/>
            <p:cNvSpPr>
              <a:spLocks noChangeShapeType="1"/>
            </p:cNvSpPr>
            <p:nvPr/>
          </p:nvSpPr>
          <p:spPr bwMode="auto">
            <a:xfrm flipV="1">
              <a:off x="4899025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4" name="Line 1467"/>
            <p:cNvSpPr>
              <a:spLocks noChangeShapeType="1"/>
            </p:cNvSpPr>
            <p:nvPr/>
          </p:nvSpPr>
          <p:spPr bwMode="auto">
            <a:xfrm>
              <a:off x="48990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5" name="Line 1468"/>
            <p:cNvSpPr>
              <a:spLocks noChangeShapeType="1"/>
            </p:cNvSpPr>
            <p:nvPr/>
          </p:nvSpPr>
          <p:spPr bwMode="auto">
            <a:xfrm>
              <a:off x="490061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6" name="Line 1469"/>
            <p:cNvSpPr>
              <a:spLocks noChangeShapeType="1"/>
            </p:cNvSpPr>
            <p:nvPr/>
          </p:nvSpPr>
          <p:spPr bwMode="auto">
            <a:xfrm>
              <a:off x="490378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7" name="Line 1470"/>
            <p:cNvSpPr>
              <a:spLocks noChangeShapeType="1"/>
            </p:cNvSpPr>
            <p:nvPr/>
          </p:nvSpPr>
          <p:spPr bwMode="auto">
            <a:xfrm flipV="1">
              <a:off x="4905375" y="1620838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8" name="Line 1471"/>
            <p:cNvSpPr>
              <a:spLocks noChangeShapeType="1"/>
            </p:cNvSpPr>
            <p:nvPr/>
          </p:nvSpPr>
          <p:spPr bwMode="auto">
            <a:xfrm>
              <a:off x="4910138" y="16208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9" name="Line 1472"/>
            <p:cNvSpPr>
              <a:spLocks noChangeShapeType="1"/>
            </p:cNvSpPr>
            <p:nvPr/>
          </p:nvSpPr>
          <p:spPr bwMode="auto">
            <a:xfrm>
              <a:off x="4913313" y="16208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0" name="Line 1473"/>
            <p:cNvSpPr>
              <a:spLocks noChangeShapeType="1"/>
            </p:cNvSpPr>
            <p:nvPr/>
          </p:nvSpPr>
          <p:spPr bwMode="auto">
            <a:xfrm>
              <a:off x="4916488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1" name="Line 1474"/>
            <p:cNvSpPr>
              <a:spLocks noChangeShapeType="1"/>
            </p:cNvSpPr>
            <p:nvPr/>
          </p:nvSpPr>
          <p:spPr bwMode="auto">
            <a:xfrm>
              <a:off x="491966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2" name="Line 1475"/>
            <p:cNvSpPr>
              <a:spLocks noChangeShapeType="1"/>
            </p:cNvSpPr>
            <p:nvPr/>
          </p:nvSpPr>
          <p:spPr bwMode="auto">
            <a:xfrm>
              <a:off x="4922838" y="16224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3" name="Line 1476"/>
            <p:cNvSpPr>
              <a:spLocks noChangeShapeType="1"/>
            </p:cNvSpPr>
            <p:nvPr/>
          </p:nvSpPr>
          <p:spPr bwMode="auto">
            <a:xfrm>
              <a:off x="492283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4" name="Line 1477"/>
            <p:cNvSpPr>
              <a:spLocks noChangeShapeType="1"/>
            </p:cNvSpPr>
            <p:nvPr/>
          </p:nvSpPr>
          <p:spPr bwMode="auto">
            <a:xfrm>
              <a:off x="49244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5" name="Line 1478"/>
            <p:cNvSpPr>
              <a:spLocks noChangeShapeType="1"/>
            </p:cNvSpPr>
            <p:nvPr/>
          </p:nvSpPr>
          <p:spPr bwMode="auto">
            <a:xfrm>
              <a:off x="4926013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6" name="Line 1479"/>
            <p:cNvSpPr>
              <a:spLocks noChangeShapeType="1"/>
            </p:cNvSpPr>
            <p:nvPr/>
          </p:nvSpPr>
          <p:spPr bwMode="auto">
            <a:xfrm>
              <a:off x="4926013" y="1624013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7" name="Line 1480"/>
            <p:cNvSpPr>
              <a:spLocks noChangeShapeType="1"/>
            </p:cNvSpPr>
            <p:nvPr/>
          </p:nvSpPr>
          <p:spPr bwMode="auto">
            <a:xfrm>
              <a:off x="4929188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8" name="Line 1481"/>
            <p:cNvSpPr>
              <a:spLocks noChangeShapeType="1"/>
            </p:cNvSpPr>
            <p:nvPr/>
          </p:nvSpPr>
          <p:spPr bwMode="auto">
            <a:xfrm>
              <a:off x="4930775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9" name="Line 1482"/>
            <p:cNvSpPr>
              <a:spLocks noChangeShapeType="1"/>
            </p:cNvSpPr>
            <p:nvPr/>
          </p:nvSpPr>
          <p:spPr bwMode="auto">
            <a:xfrm>
              <a:off x="4932363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0" name="Line 1483"/>
            <p:cNvSpPr>
              <a:spLocks noChangeShapeType="1"/>
            </p:cNvSpPr>
            <p:nvPr/>
          </p:nvSpPr>
          <p:spPr bwMode="auto">
            <a:xfrm>
              <a:off x="4932363" y="16303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1" name="Line 1484"/>
            <p:cNvSpPr>
              <a:spLocks noChangeShapeType="1"/>
            </p:cNvSpPr>
            <p:nvPr/>
          </p:nvSpPr>
          <p:spPr bwMode="auto">
            <a:xfrm>
              <a:off x="4935538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2" name="Line 1485"/>
            <p:cNvSpPr>
              <a:spLocks noChangeShapeType="1"/>
            </p:cNvSpPr>
            <p:nvPr/>
          </p:nvSpPr>
          <p:spPr bwMode="auto">
            <a:xfrm>
              <a:off x="4937125" y="16335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3" name="Line 1486"/>
            <p:cNvSpPr>
              <a:spLocks noChangeShapeType="1"/>
            </p:cNvSpPr>
            <p:nvPr/>
          </p:nvSpPr>
          <p:spPr bwMode="auto">
            <a:xfrm>
              <a:off x="4938713" y="16351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4" name="Line 1487"/>
            <p:cNvSpPr>
              <a:spLocks noChangeShapeType="1"/>
            </p:cNvSpPr>
            <p:nvPr/>
          </p:nvSpPr>
          <p:spPr bwMode="auto">
            <a:xfrm>
              <a:off x="4938713" y="16367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5" name="Line 1488"/>
            <p:cNvSpPr>
              <a:spLocks noChangeShapeType="1"/>
            </p:cNvSpPr>
            <p:nvPr/>
          </p:nvSpPr>
          <p:spPr bwMode="auto">
            <a:xfrm>
              <a:off x="4938713" y="16383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" name="Line 1489"/>
            <p:cNvSpPr>
              <a:spLocks noChangeShapeType="1"/>
            </p:cNvSpPr>
            <p:nvPr/>
          </p:nvSpPr>
          <p:spPr bwMode="auto">
            <a:xfrm>
              <a:off x="4940300" y="16383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" name="Line 1490"/>
            <p:cNvSpPr>
              <a:spLocks noChangeShapeType="1"/>
            </p:cNvSpPr>
            <p:nvPr/>
          </p:nvSpPr>
          <p:spPr bwMode="auto">
            <a:xfrm>
              <a:off x="4940300" y="16430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" name="Line 1491"/>
            <p:cNvSpPr>
              <a:spLocks noChangeShapeType="1"/>
            </p:cNvSpPr>
            <p:nvPr/>
          </p:nvSpPr>
          <p:spPr bwMode="auto">
            <a:xfrm>
              <a:off x="4941888" y="16462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" name="Line 1492"/>
            <p:cNvSpPr>
              <a:spLocks noChangeShapeType="1"/>
            </p:cNvSpPr>
            <p:nvPr/>
          </p:nvSpPr>
          <p:spPr bwMode="auto">
            <a:xfrm>
              <a:off x="4941888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" name="Line 1493"/>
            <p:cNvSpPr>
              <a:spLocks noChangeShapeType="1"/>
            </p:cNvSpPr>
            <p:nvPr/>
          </p:nvSpPr>
          <p:spPr bwMode="auto">
            <a:xfrm>
              <a:off x="49434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" name="Line 1494"/>
            <p:cNvSpPr>
              <a:spLocks noChangeShapeType="1"/>
            </p:cNvSpPr>
            <p:nvPr/>
          </p:nvSpPr>
          <p:spPr bwMode="auto">
            <a:xfrm>
              <a:off x="4244975" y="1752600"/>
              <a:ext cx="0" cy="1698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" name="Line 1495"/>
            <p:cNvSpPr>
              <a:spLocks noChangeShapeType="1"/>
            </p:cNvSpPr>
            <p:nvPr/>
          </p:nvSpPr>
          <p:spPr bwMode="auto">
            <a:xfrm>
              <a:off x="4238625" y="17557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" name="Line 1496"/>
            <p:cNvSpPr>
              <a:spLocks noChangeShapeType="1"/>
            </p:cNvSpPr>
            <p:nvPr/>
          </p:nvSpPr>
          <p:spPr bwMode="auto">
            <a:xfrm>
              <a:off x="4244975" y="1919288"/>
              <a:ext cx="0" cy="52070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" name="Line 1497"/>
            <p:cNvSpPr>
              <a:spLocks noChangeShapeType="1"/>
            </p:cNvSpPr>
            <p:nvPr/>
          </p:nvSpPr>
          <p:spPr bwMode="auto">
            <a:xfrm>
              <a:off x="4238625" y="243998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" name="Line 1498"/>
            <p:cNvSpPr>
              <a:spLocks noChangeShapeType="1"/>
            </p:cNvSpPr>
            <p:nvPr/>
          </p:nvSpPr>
          <p:spPr bwMode="auto">
            <a:xfrm>
              <a:off x="4486275" y="1606550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" name="Line 1499"/>
            <p:cNvSpPr>
              <a:spLocks noChangeShapeType="1"/>
            </p:cNvSpPr>
            <p:nvPr/>
          </p:nvSpPr>
          <p:spPr bwMode="auto">
            <a:xfrm>
              <a:off x="4479925" y="1606550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" name="Line 1500"/>
            <p:cNvSpPr>
              <a:spLocks noChangeShapeType="1"/>
            </p:cNvSpPr>
            <p:nvPr/>
          </p:nvSpPr>
          <p:spPr bwMode="auto">
            <a:xfrm>
              <a:off x="4486275" y="1673225"/>
              <a:ext cx="0" cy="952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8" name="Line 1501"/>
            <p:cNvSpPr>
              <a:spLocks noChangeShapeType="1"/>
            </p:cNvSpPr>
            <p:nvPr/>
          </p:nvSpPr>
          <p:spPr bwMode="auto">
            <a:xfrm>
              <a:off x="4808538" y="1525588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9" name="Line 1502"/>
            <p:cNvSpPr>
              <a:spLocks noChangeShapeType="1"/>
            </p:cNvSpPr>
            <p:nvPr/>
          </p:nvSpPr>
          <p:spPr bwMode="auto">
            <a:xfrm>
              <a:off x="4808538" y="1649413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0" name="Line 1503"/>
            <p:cNvSpPr>
              <a:spLocks noChangeShapeType="1"/>
            </p:cNvSpPr>
            <p:nvPr/>
          </p:nvSpPr>
          <p:spPr bwMode="auto">
            <a:xfrm>
              <a:off x="4913313" y="1570038"/>
              <a:ext cx="0" cy="793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1" name="Line 1504"/>
            <p:cNvSpPr>
              <a:spLocks noChangeShapeType="1"/>
            </p:cNvSpPr>
            <p:nvPr/>
          </p:nvSpPr>
          <p:spPr bwMode="auto">
            <a:xfrm>
              <a:off x="4905375" y="157003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2" name="Line 1505"/>
            <p:cNvSpPr>
              <a:spLocks noChangeShapeType="1"/>
            </p:cNvSpPr>
            <p:nvPr/>
          </p:nvSpPr>
          <p:spPr bwMode="auto">
            <a:xfrm>
              <a:off x="4913313" y="1649413"/>
              <a:ext cx="0" cy="1190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3" name="Line 1506"/>
            <p:cNvSpPr>
              <a:spLocks noChangeShapeType="1"/>
            </p:cNvSpPr>
            <p:nvPr/>
          </p:nvSpPr>
          <p:spPr bwMode="auto">
            <a:xfrm>
              <a:off x="490537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4" name="Line 1507"/>
            <p:cNvSpPr>
              <a:spLocks noChangeShapeType="1"/>
            </p:cNvSpPr>
            <p:nvPr/>
          </p:nvSpPr>
          <p:spPr bwMode="auto">
            <a:xfrm>
              <a:off x="4813300" y="1525588"/>
              <a:ext cx="0" cy="571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5" name="Line 1508"/>
            <p:cNvSpPr>
              <a:spLocks noChangeShapeType="1"/>
            </p:cNvSpPr>
            <p:nvPr/>
          </p:nvSpPr>
          <p:spPr bwMode="auto">
            <a:xfrm>
              <a:off x="4813300" y="1582738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6" name="Line 1509"/>
            <p:cNvSpPr>
              <a:spLocks noChangeShapeType="1"/>
            </p:cNvSpPr>
            <p:nvPr/>
          </p:nvSpPr>
          <p:spPr bwMode="auto">
            <a:xfrm>
              <a:off x="447992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7" name="テキスト ボックス 1556"/>
            <p:cNvSpPr txBox="1"/>
            <p:nvPr/>
          </p:nvSpPr>
          <p:spPr>
            <a:xfrm>
              <a:off x="5266725" y="383069"/>
              <a:ext cx="641705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CMB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58" name="テキスト ボックス 1557"/>
            <p:cNvSpPr txBox="1"/>
            <p:nvPr/>
          </p:nvSpPr>
          <p:spPr>
            <a:xfrm>
              <a:off x="3269023" y="533264"/>
              <a:ext cx="454938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ZE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59" name="テキスト ボックス 1558"/>
            <p:cNvSpPr txBox="1"/>
            <p:nvPr/>
          </p:nvSpPr>
          <p:spPr>
            <a:xfrm>
              <a:off x="1307142" y="1783849"/>
              <a:ext cx="432031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ZL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0" name="テキスト ボックス 1559"/>
            <p:cNvSpPr txBox="1"/>
            <p:nvPr/>
          </p:nvSpPr>
          <p:spPr>
            <a:xfrm>
              <a:off x="3467889" y="2836665"/>
              <a:ext cx="532463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ISD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1" name="テキスト ボックス 1560"/>
            <p:cNvSpPr txBox="1"/>
            <p:nvPr/>
          </p:nvSpPr>
          <p:spPr>
            <a:xfrm>
              <a:off x="2684463" y="3428158"/>
              <a:ext cx="444366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</a:t>
              </a:r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2" name="テキスト ボックス 1561"/>
            <p:cNvSpPr txBox="1"/>
            <p:nvPr/>
          </p:nvSpPr>
          <p:spPr>
            <a:xfrm>
              <a:off x="1222706" y="3299279"/>
              <a:ext cx="608227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DGL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3" name="テキスト ボックス 1562"/>
            <p:cNvSpPr txBox="1"/>
            <p:nvPr/>
          </p:nvSpPr>
          <p:spPr>
            <a:xfrm>
              <a:off x="4000354" y="2997154"/>
              <a:ext cx="1298914" cy="372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B decay</a:t>
              </a:r>
              <a:endParaRPr kumimoji="1" lang="ja-JP" altLang="en-US" sz="16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4" name="テキスト ボックス 1563"/>
            <p:cNvSpPr txBox="1"/>
            <p:nvPr/>
          </p:nvSpPr>
          <p:spPr>
            <a:xfrm>
              <a:off x="2813130" y="4182185"/>
              <a:ext cx="1853930" cy="372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wavelength [m]</a:t>
              </a:r>
              <a:endParaRPr kumimoji="1" lang="ja-JP" altLang="en-US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5" name="テキスト ボックス 1564"/>
            <p:cNvSpPr txBox="1"/>
            <p:nvPr/>
          </p:nvSpPr>
          <p:spPr>
            <a:xfrm>
              <a:off x="3129723" y="4680691"/>
              <a:ext cx="1068098" cy="372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E</a:t>
              </a:r>
              <a:r>
                <a:rPr lang="en-US" altLang="ja-JP" sz="1600" b="1" baseline="-25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</a:t>
              </a:r>
              <a:r>
                <a:rPr lang="en-US" altLang="ja-JP" sz="16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[</a:t>
              </a:r>
              <a:r>
                <a:rPr lang="en-US" altLang="ja-JP" sz="1600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meV</a:t>
              </a:r>
              <a:r>
                <a:rPr lang="en-US" altLang="ja-JP" sz="16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]</a:t>
              </a:r>
              <a:endParaRPr kumimoji="1" lang="ja-JP" altLang="en-US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6" name="テキスト ボックス 1565"/>
            <p:cNvSpPr txBox="1"/>
            <p:nvPr/>
          </p:nvSpPr>
          <p:spPr>
            <a:xfrm rot="16200000">
              <a:off x="-1480397" y="2009361"/>
              <a:ext cx="3961228" cy="439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Surface brightness  </a:t>
              </a:r>
              <a:r>
                <a:rPr lang="en-US" altLang="ja-JP" sz="2000" b="1" i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I</a:t>
              </a:r>
              <a:r>
                <a:rPr lang="en-US" altLang="ja-JP" sz="2000" b="1" i="1" baseline="-25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[</a:t>
              </a:r>
              <a:r>
                <a:rPr lang="en-US" altLang="ja-JP" sz="2000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MJy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/</a:t>
              </a:r>
              <a:r>
                <a:rPr lang="en-US" altLang="ja-JP" sz="2000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sr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]</a:t>
              </a:r>
              <a:endParaRPr kumimoji="1" lang="ja-JP" altLang="en-US" sz="20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567" name="Line 5"/>
          <p:cNvSpPr>
            <a:spLocks noChangeShapeType="1"/>
          </p:cNvSpPr>
          <p:nvPr/>
        </p:nvSpPr>
        <p:spPr bwMode="auto">
          <a:xfrm flipH="1">
            <a:off x="4324487" y="1675415"/>
            <a:ext cx="113022" cy="351312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68" name="Text Box 6"/>
          <p:cNvSpPr txBox="1">
            <a:spLocks noChangeArrowheads="1"/>
          </p:cNvSpPr>
          <p:nvPr/>
        </p:nvSpPr>
        <p:spPr bwMode="auto">
          <a:xfrm>
            <a:off x="3925178" y="1384486"/>
            <a:ext cx="7986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AKARI</a:t>
            </a:r>
          </a:p>
        </p:txBody>
      </p:sp>
      <p:sp>
        <p:nvSpPr>
          <p:cNvPr id="1569" name="Text Box 8"/>
          <p:cNvSpPr txBox="1">
            <a:spLocks noChangeArrowheads="1"/>
          </p:cNvSpPr>
          <p:nvPr/>
        </p:nvSpPr>
        <p:spPr bwMode="auto">
          <a:xfrm>
            <a:off x="4633703" y="1394011"/>
            <a:ext cx="7665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COBE</a:t>
            </a:r>
            <a:endParaRPr lang="ja-JP" altLang="en-US" sz="1600" b="1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70" name="Line 7"/>
          <p:cNvSpPr>
            <a:spLocks noChangeShapeType="1"/>
          </p:cNvSpPr>
          <p:nvPr/>
        </p:nvSpPr>
        <p:spPr bwMode="auto">
          <a:xfrm flipH="1">
            <a:off x="4694673" y="1675416"/>
            <a:ext cx="147598" cy="3513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71" name="テキスト ボックス 1570"/>
          <p:cNvSpPr txBox="1"/>
          <p:nvPr/>
        </p:nvSpPr>
        <p:spPr>
          <a:xfrm>
            <a:off x="6643424" y="3360614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B decay</a:t>
            </a:r>
            <a:endParaRPr kumimoji="1" lang="ja-JP" altLang="en-US" sz="2000" b="1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51520" y="6253361"/>
                <a:ext cx="75850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 </a:t>
                </a:r>
                <a:r>
                  <a:rPr lang="ja-JP" altLang="en-US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を目指すには，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</a:rPr>
                  <a:t>&lt;10kJy/sr</a:t>
                </a:r>
                <a:r>
                  <a:rPr lang="ja-JP" altLang="en-US" sz="2000" dirty="0" smtClean="0">
                    <a:solidFill>
                      <a:srgbClr val="FF0000"/>
                    </a:solidFill>
                  </a:rPr>
                  <a:t>の精度の測定が必要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53361"/>
                <a:ext cx="758509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12308" r="-16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4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78476" y="128664"/>
            <a:ext cx="8952738" cy="8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Proposal of a rocket experiment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0295" y="942223"/>
                <a:ext cx="8952737" cy="277797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lvl="1" indent="-342900" eaLnBrk="1" hangingPunct="1">
                  <a:lnSpc>
                    <a:spcPct val="90000"/>
                  </a:lnSpc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Expect 200s measurement at altitude of 200~300km</a:t>
                </a:r>
              </a:p>
              <a:p>
                <a:pPr marL="742950" lvl="2" indent="-342900" eaLnBrk="1" hangingPunct="1">
                  <a:lnSpc>
                    <a:spcPct val="90000"/>
                  </a:lnSpc>
                  <a:buSzPct val="75000"/>
                </a:pP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Telescope with diameter of 15cm and focal length of 1m</a:t>
                </a:r>
              </a:p>
              <a:p>
                <a:pPr marL="742950" lvl="2" indent="-342900" eaLnBrk="1" hangingPunct="1">
                  <a:lnSpc>
                    <a:spcPct val="90000"/>
                  </a:lnSpc>
                  <a:buSzPct val="75000"/>
                </a:pP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All optics (mirrors, filters, shutters and grating) will be cooled below 4K</a:t>
                </a:r>
              </a:p>
              <a:p>
                <a:pPr marL="342900" lvl="1" indent="-342900" eaLnBrk="1" hangingPunct="1">
                  <a:lnSpc>
                    <a:spcPct val="90000"/>
                  </a:lnSpc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Diffraction grating 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covering 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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=40-80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(16-31meV)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and 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rray of </a:t>
                </a:r>
                <a:r>
                  <a:rPr lang="en-US" altLang="ja-JP" sz="2000" dirty="0" err="1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Nb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/Al-STJ</a:t>
                </a:r>
                <a:r>
                  <a:rPr lang="ja-JP" altLang="en-US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pixels: 50(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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)x8(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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U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 each </a:t>
                </a:r>
                <a:r>
                  <a:rPr lang="en-US" altLang="ja-JP" sz="1800" dirty="0" err="1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Nb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/Al-STJ pixel as 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 single-photon counting detector 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for FIR photon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</m:t>
                    </m:r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=40−80</m:t>
                    </m:r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</m:t>
                    </m:r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m</m:t>
                    </m:r>
                  </m:oMath>
                </a14:m>
                <a:r>
                  <a:rPr lang="en-US" altLang="ja-JP" sz="1800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80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Δ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𝜆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=0.8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sensitive area of 100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x100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 for each pixel (100rad x 100rad)</a:t>
                </a:r>
                <a:endPara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ja-JP" altLang="en-US" sz="18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5" y="942223"/>
                <a:ext cx="8952737" cy="2777978"/>
              </a:xfrm>
              <a:prstGeom prst="rect">
                <a:avLst/>
              </a:prstGeom>
              <a:blipFill rotWithShape="1">
                <a:blip r:embed="rId2"/>
                <a:stretch>
                  <a:fillRect l="-204" t="-2198" r="-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fld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25556" y="4098345"/>
            <a:ext cx="4368699" cy="2341028"/>
            <a:chOff x="278479" y="4157389"/>
            <a:chExt cx="4964663" cy="2660384"/>
          </a:xfrm>
        </p:grpSpPr>
        <p:sp>
          <p:nvSpPr>
            <p:cNvPr id="31" name="正方形/長方形 30"/>
            <p:cNvSpPr/>
            <p:nvPr/>
          </p:nvSpPr>
          <p:spPr bwMode="auto">
            <a:xfrm rot="20096978">
              <a:off x="955093" y="4572647"/>
              <a:ext cx="614310" cy="654590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0" lon="9600000" rev="15600000"/>
              </a:camera>
              <a:lightRig rig="threePt" dir="t"/>
            </a:scene3d>
            <a:sp3d extrusionH="76200" contourW="25400">
              <a:bevelT w="25400" h="12700"/>
              <a:bevelB w="25400" h="12700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accent5">
                  <a:lumMod val="25000"/>
                </a:schemeClr>
              </a:contourClr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6" name="Freeform 82"/>
            <p:cNvSpPr>
              <a:spLocks/>
            </p:cNvSpPr>
            <p:nvPr/>
          </p:nvSpPr>
          <p:spPr bwMode="auto">
            <a:xfrm rot="8834368">
              <a:off x="1356023" y="4319650"/>
              <a:ext cx="1384528" cy="190478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bg1">
                  <a:lumMod val="50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1178695" y="633435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1583994" y="622220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 bwMode="auto">
            <a:xfrm>
              <a:off x="1962254" y="610508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2376082" y="596268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2763016" y="5848715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3154723" y="571661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3559877" y="5587577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1011251" y="6118328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416550" y="6006178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1794810" y="588905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2208638" y="574666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2595572" y="5632691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2987279" y="550059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3392433" y="5371553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845404" y="589886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1250703" y="578671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628963" y="566959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2042791" y="552719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2429725" y="5413227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2821432" y="528112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3226586" y="5152089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7" name="Freeform 82"/>
            <p:cNvSpPr>
              <a:spLocks/>
            </p:cNvSpPr>
            <p:nvPr/>
          </p:nvSpPr>
          <p:spPr bwMode="auto">
            <a:xfrm rot="1801589">
              <a:off x="1528679" y="5139540"/>
              <a:ext cx="1995182" cy="187451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9" name="Freeform 82"/>
            <p:cNvSpPr>
              <a:spLocks/>
            </p:cNvSpPr>
            <p:nvPr/>
          </p:nvSpPr>
          <p:spPr bwMode="auto">
            <a:xfrm rot="3642240">
              <a:off x="932585" y="5309289"/>
              <a:ext cx="1166050" cy="142204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B05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8" name="Freeform 82"/>
            <p:cNvSpPr>
              <a:spLocks/>
            </p:cNvSpPr>
            <p:nvPr/>
          </p:nvSpPr>
          <p:spPr bwMode="auto">
            <a:xfrm rot="5193685">
              <a:off x="595707" y="5453651"/>
              <a:ext cx="1003688" cy="146400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 bwMode="auto">
            <a:xfrm flipH="1">
              <a:off x="3680465" y="4445456"/>
              <a:ext cx="311460" cy="62309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テキスト ボックス 34"/>
            <p:cNvSpPr txBox="1"/>
            <p:nvPr/>
          </p:nvSpPr>
          <p:spPr>
            <a:xfrm>
              <a:off x="3007553" y="4157389"/>
              <a:ext cx="2016224" cy="73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Nb</a:t>
              </a:r>
              <a:r>
                <a:rPr kumimoji="1"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/Al-STJ array</a:t>
              </a:r>
              <a:endParaRPr kumimoji="1"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072007" y="6058060"/>
                  <a:ext cx="2171135" cy="759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800" i="1" dirty="0">
                          <a:latin typeface="Cambria Math"/>
                        </a:rPr>
                        <m:t>𝜆</m:t>
                      </m:r>
                      <m:r>
                        <a:rPr lang="en-US" altLang="ja-JP" sz="1800" i="1" dirty="0">
                          <a:latin typeface="Cambria Math"/>
                        </a:rPr>
                        <m:t>=40</m:t>
                      </m:r>
                      <m:r>
                        <m:rPr>
                          <m:lit/>
                        </m:rPr>
                        <a:rPr lang="en-US" altLang="ja-JP" sz="1800" i="1" dirty="0">
                          <a:latin typeface="Cambria Math"/>
                        </a:rPr>
                        <m:t>−</m:t>
                      </m:r>
                      <m:r>
                        <a:rPr lang="en-US" altLang="ja-JP" sz="1800" i="1" dirty="0">
                          <a:latin typeface="Cambria Math"/>
                        </a:rPr>
                        <m:t>80</m:t>
                      </m:r>
                      <m:r>
                        <a:rPr lang="en-US" altLang="ja-JP" sz="1800" i="1" dirty="0">
                          <a:latin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altLang="ja-JP" sz="1800" i="1" dirty="0">
                          <a:latin typeface="Cambria Math"/>
                        </a:rPr>
                        <m:t>m</m:t>
                      </m:r>
                    </m:oMath>
                  </a14:m>
                  <a:r>
                    <a:rPr lang="en-US" altLang="ja-JP" sz="1800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/>
                        </a:rPr>
                        <m:t>=16~31</m:t>
                      </m:r>
                      <m:r>
                        <m:rPr>
                          <m:sty m:val="p"/>
                        </m:rPr>
                        <a:rPr kumimoji="1" lang="en-US" altLang="ja-JP" sz="1800" b="0" i="1" smtClean="0">
                          <a:latin typeface="Cambria Math"/>
                        </a:rPr>
                        <m:t>meV</m:t>
                      </m:r>
                    </m:oMath>
                  </a14:m>
                  <a:endParaRPr kumimoji="1" lang="ja-JP" altLang="en-US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008" y="6058060"/>
                  <a:ext cx="2171134" cy="6685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線矢印コネクタ 36"/>
            <p:cNvCxnSpPr/>
            <p:nvPr/>
          </p:nvCxnSpPr>
          <p:spPr bwMode="auto">
            <a:xfrm flipH="1">
              <a:off x="1763361" y="5904035"/>
              <a:ext cx="2084548" cy="637946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Freeform 82"/>
            <p:cNvSpPr>
              <a:spLocks/>
            </p:cNvSpPr>
            <p:nvPr/>
          </p:nvSpPr>
          <p:spPr bwMode="auto">
            <a:xfrm rot="9685105">
              <a:off x="1402136" y="4557684"/>
              <a:ext cx="1384528" cy="190478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bg1">
                  <a:lumMod val="50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 rot="4239930">
              <a:off x="618113" y="5503823"/>
              <a:ext cx="1332524" cy="167509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 rot="3098568">
              <a:off x="1015542" y="5379096"/>
              <a:ext cx="1717422" cy="218700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B05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 rot="1951799">
              <a:off x="1488399" y="5004699"/>
              <a:ext cx="1335531" cy="20474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 bwMode="auto">
            <a:xfrm>
              <a:off x="629393" y="6125917"/>
              <a:ext cx="403702" cy="52751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278479" y="6357873"/>
                  <a:ext cx="688359" cy="419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Δ</m:t>
                        </m:r>
                        <m:r>
                          <a:rPr kumimoji="1" lang="en-US" altLang="ja-JP" sz="1800" b="0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79" y="6357873"/>
                  <a:ext cx="688359" cy="4197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146611" y="6265763"/>
                  <a:ext cx="1008112" cy="419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1800" b="0" i="0" smtClean="0">
                            <a:latin typeface="Cambria Math"/>
                          </a:rPr>
                          <m:t>Δ</m:t>
                        </m:r>
                        <m:r>
                          <a:rPr kumimoji="1" lang="en-US" altLang="ja-JP" sz="18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kumimoji="1" lang="ja-JP" altLang="en-US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611" y="6265763"/>
                  <a:ext cx="10081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18" y="3391794"/>
            <a:ext cx="2828040" cy="34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44" y="4005293"/>
            <a:ext cx="2643072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5781779" y="3595225"/>
            <a:ext cx="2037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主鏡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</a:t>
            </a:r>
            <a:r>
              <a: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直径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15cmΦ</a:t>
            </a:r>
          </a:p>
          <a:p>
            <a:r>
              <a:rPr lang="ja-JP" altLang="en-US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焦点</a:t>
            </a:r>
            <a:r>
              <a: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距離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1m</a:t>
            </a:r>
            <a:endParaRPr lang="en-US" altLang="ja-JP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6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5076052" y="3428999"/>
            <a:ext cx="648075" cy="6126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9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コンテンツ プレースホルダー 4"/>
              <p:cNvSpPr txBox="1">
                <a:spLocks/>
              </p:cNvSpPr>
              <p:nvPr/>
            </p:nvSpPr>
            <p:spPr>
              <a:xfrm>
                <a:off x="5724128" y="4041681"/>
                <a:ext cx="2274675" cy="43680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</m:oMath>
                </a14:m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7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041681"/>
                <a:ext cx="2274675" cy="436806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95536" y="91440"/>
            <a:ext cx="8568951" cy="692696"/>
          </a:xfrm>
        </p:spPr>
        <p:txBody>
          <a:bodyPr>
            <a:normAutofit fontScale="90000"/>
          </a:bodyPr>
          <a:lstStyle/>
          <a:p>
            <a:r>
              <a:rPr lang="en-US" altLang="ja-JP" sz="3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Expected </a:t>
            </a:r>
            <a:r>
              <a:rPr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accuracy in the spectrum measurement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1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5360441" y="692696"/>
                <a:ext cx="3491879" cy="295232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Telescope parameters</a:t>
                </a:r>
              </a:p>
              <a:p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Main mirror</a:t>
                </a:r>
              </a:p>
              <a:p>
                <a:pPr lvl="1"/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D=15cm, F=1m</a:t>
                </a:r>
              </a:p>
              <a:p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detector</a:t>
                </a:r>
              </a:p>
              <a:p>
                <a:pPr lvl="1"/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sensitive area 100</a:t>
                </a:r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x100</a:t>
                </a:r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m/ pixel</a:t>
                </a:r>
              </a:p>
              <a:p>
                <a:pPr lvl="1"/>
                <a:r>
                  <a:rPr lang="en-US" altLang="ja-JP" sz="1800" b="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50x8 array</a:t>
                </a:r>
              </a:p>
              <a:p>
                <a:pPr marL="457200" lvl="1" indent="0">
                  <a:buNone/>
                </a:pPr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Δ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𝜆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40</m:t>
                        </m:r>
                        <m: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𝜇</m:t>
                        </m:r>
                        <m: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𝑚</m:t>
                        </m:r>
                      </m:num>
                      <m:den>
                        <m: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50</m:t>
                        </m:r>
                      </m:den>
                    </m:f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=0.8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endPara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1571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0441" y="692696"/>
                <a:ext cx="3491879" cy="2952329"/>
              </a:xfrm>
              <a:blipFill rotWithShape="1">
                <a:blip r:embed="rId3"/>
                <a:stretch>
                  <a:fillRect l="-2618" t="-1446" b="-6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22214" y="548681"/>
            <a:ext cx="4925904" cy="3709791"/>
            <a:chOff x="-95621" y="666630"/>
            <a:chExt cx="5771395" cy="4346546"/>
          </a:xfrm>
        </p:grpSpPr>
        <p:sp>
          <p:nvSpPr>
            <p:cNvPr id="3" name="正方形/長方形 2"/>
            <p:cNvSpPr/>
            <p:nvPr/>
          </p:nvSpPr>
          <p:spPr>
            <a:xfrm>
              <a:off x="3347864" y="1014933"/>
              <a:ext cx="599101" cy="3873718"/>
            </a:xfrm>
            <a:prstGeom prst="rect">
              <a:avLst/>
            </a:prstGeom>
            <a:gradFill flip="none" rotWithShape="1">
              <a:gsLst>
                <a:gs pos="37000">
                  <a:srgbClr val="A5BDE7">
                    <a:alpha val="50000"/>
                  </a:srgb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V="1">
              <a:off x="912519" y="1006796"/>
              <a:ext cx="0" cy="34272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>
              <a:off x="912519" y="1006796"/>
              <a:ext cx="46419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5554453" y="1006796"/>
              <a:ext cx="0" cy="34272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H="1">
              <a:off x="912519" y="4434088"/>
              <a:ext cx="46419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1149382" y="2943584"/>
              <a:ext cx="687480" cy="361072"/>
            </a:xfrm>
            <a:custGeom>
              <a:avLst/>
              <a:gdLst>
                <a:gd name="T0" fmla="*/ 27 w 476"/>
                <a:gd name="T1" fmla="*/ 0 h 250"/>
                <a:gd name="T2" fmla="*/ 59 w 476"/>
                <a:gd name="T3" fmla="*/ 4 h 250"/>
                <a:gd name="T4" fmla="*/ 112 w 476"/>
                <a:gd name="T5" fmla="*/ 25 h 250"/>
                <a:gd name="T6" fmla="*/ 139 w 476"/>
                <a:gd name="T7" fmla="*/ 47 h 250"/>
                <a:gd name="T8" fmla="*/ 160 w 476"/>
                <a:gd name="T9" fmla="*/ 52 h 250"/>
                <a:gd name="T10" fmla="*/ 187 w 476"/>
                <a:gd name="T11" fmla="*/ 64 h 250"/>
                <a:gd name="T12" fmla="*/ 220 w 476"/>
                <a:gd name="T13" fmla="*/ 84 h 250"/>
                <a:gd name="T14" fmla="*/ 252 w 476"/>
                <a:gd name="T15" fmla="*/ 111 h 250"/>
                <a:gd name="T16" fmla="*/ 273 w 476"/>
                <a:gd name="T17" fmla="*/ 111 h 250"/>
                <a:gd name="T18" fmla="*/ 326 w 476"/>
                <a:gd name="T19" fmla="*/ 116 h 250"/>
                <a:gd name="T20" fmla="*/ 358 w 476"/>
                <a:gd name="T21" fmla="*/ 111 h 250"/>
                <a:gd name="T22" fmla="*/ 379 w 476"/>
                <a:gd name="T23" fmla="*/ 128 h 250"/>
                <a:gd name="T24" fmla="*/ 401 w 476"/>
                <a:gd name="T25" fmla="*/ 138 h 250"/>
                <a:gd name="T26" fmla="*/ 422 w 476"/>
                <a:gd name="T27" fmla="*/ 116 h 250"/>
                <a:gd name="T28" fmla="*/ 454 w 476"/>
                <a:gd name="T29" fmla="*/ 106 h 250"/>
                <a:gd name="T30" fmla="*/ 476 w 476"/>
                <a:gd name="T31" fmla="*/ 84 h 250"/>
                <a:gd name="T32" fmla="*/ 476 w 476"/>
                <a:gd name="T33" fmla="*/ 192 h 250"/>
                <a:gd name="T34" fmla="*/ 459 w 476"/>
                <a:gd name="T35" fmla="*/ 224 h 250"/>
                <a:gd name="T36" fmla="*/ 443 w 476"/>
                <a:gd name="T37" fmla="*/ 250 h 250"/>
                <a:gd name="T38" fmla="*/ 422 w 476"/>
                <a:gd name="T39" fmla="*/ 235 h 250"/>
                <a:gd name="T40" fmla="*/ 390 w 476"/>
                <a:gd name="T41" fmla="*/ 244 h 250"/>
                <a:gd name="T42" fmla="*/ 375 w 476"/>
                <a:gd name="T43" fmla="*/ 206 h 250"/>
                <a:gd name="T44" fmla="*/ 346 w 476"/>
                <a:gd name="T45" fmla="*/ 181 h 250"/>
                <a:gd name="T46" fmla="*/ 316 w 476"/>
                <a:gd name="T47" fmla="*/ 176 h 250"/>
                <a:gd name="T48" fmla="*/ 278 w 476"/>
                <a:gd name="T49" fmla="*/ 176 h 250"/>
                <a:gd name="T50" fmla="*/ 252 w 476"/>
                <a:gd name="T51" fmla="*/ 192 h 250"/>
                <a:gd name="T52" fmla="*/ 235 w 476"/>
                <a:gd name="T53" fmla="*/ 192 h 250"/>
                <a:gd name="T54" fmla="*/ 176 w 476"/>
                <a:gd name="T55" fmla="*/ 133 h 250"/>
                <a:gd name="T56" fmla="*/ 150 w 476"/>
                <a:gd name="T57" fmla="*/ 121 h 250"/>
                <a:gd name="T58" fmla="*/ 112 w 476"/>
                <a:gd name="T59" fmla="*/ 96 h 250"/>
                <a:gd name="T60" fmla="*/ 69 w 476"/>
                <a:gd name="T61" fmla="*/ 70 h 250"/>
                <a:gd name="T62" fmla="*/ 27 w 476"/>
                <a:gd name="T63" fmla="*/ 70 h 250"/>
                <a:gd name="T64" fmla="*/ 0 w 476"/>
                <a:gd name="T65" fmla="*/ 84 h 250"/>
                <a:gd name="T66" fmla="*/ 0 w 476"/>
                <a:gd name="T67" fmla="*/ 15 h 250"/>
                <a:gd name="T68" fmla="*/ 27 w 476"/>
                <a:gd name="T6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6" h="250">
                  <a:moveTo>
                    <a:pt x="27" y="0"/>
                  </a:moveTo>
                  <a:lnTo>
                    <a:pt x="59" y="4"/>
                  </a:lnTo>
                  <a:lnTo>
                    <a:pt x="112" y="25"/>
                  </a:lnTo>
                  <a:lnTo>
                    <a:pt x="139" y="47"/>
                  </a:lnTo>
                  <a:lnTo>
                    <a:pt x="160" y="52"/>
                  </a:lnTo>
                  <a:lnTo>
                    <a:pt x="187" y="64"/>
                  </a:lnTo>
                  <a:lnTo>
                    <a:pt x="220" y="84"/>
                  </a:lnTo>
                  <a:lnTo>
                    <a:pt x="252" y="111"/>
                  </a:lnTo>
                  <a:lnTo>
                    <a:pt x="273" y="111"/>
                  </a:lnTo>
                  <a:lnTo>
                    <a:pt x="326" y="116"/>
                  </a:lnTo>
                  <a:lnTo>
                    <a:pt x="358" y="111"/>
                  </a:lnTo>
                  <a:lnTo>
                    <a:pt x="379" y="128"/>
                  </a:lnTo>
                  <a:lnTo>
                    <a:pt x="401" y="138"/>
                  </a:lnTo>
                  <a:lnTo>
                    <a:pt x="422" y="116"/>
                  </a:lnTo>
                  <a:lnTo>
                    <a:pt x="454" y="106"/>
                  </a:lnTo>
                  <a:lnTo>
                    <a:pt x="476" y="84"/>
                  </a:lnTo>
                  <a:lnTo>
                    <a:pt x="476" y="192"/>
                  </a:lnTo>
                  <a:lnTo>
                    <a:pt x="459" y="224"/>
                  </a:lnTo>
                  <a:lnTo>
                    <a:pt x="443" y="250"/>
                  </a:lnTo>
                  <a:lnTo>
                    <a:pt x="422" y="235"/>
                  </a:lnTo>
                  <a:lnTo>
                    <a:pt x="390" y="244"/>
                  </a:lnTo>
                  <a:lnTo>
                    <a:pt x="375" y="206"/>
                  </a:lnTo>
                  <a:lnTo>
                    <a:pt x="346" y="181"/>
                  </a:lnTo>
                  <a:lnTo>
                    <a:pt x="316" y="176"/>
                  </a:lnTo>
                  <a:lnTo>
                    <a:pt x="278" y="176"/>
                  </a:lnTo>
                  <a:lnTo>
                    <a:pt x="252" y="192"/>
                  </a:lnTo>
                  <a:lnTo>
                    <a:pt x="235" y="192"/>
                  </a:lnTo>
                  <a:lnTo>
                    <a:pt x="176" y="133"/>
                  </a:lnTo>
                  <a:lnTo>
                    <a:pt x="150" y="121"/>
                  </a:lnTo>
                  <a:lnTo>
                    <a:pt x="112" y="96"/>
                  </a:lnTo>
                  <a:lnTo>
                    <a:pt x="69" y="70"/>
                  </a:lnTo>
                  <a:lnTo>
                    <a:pt x="27" y="70"/>
                  </a:lnTo>
                  <a:lnTo>
                    <a:pt x="0" y="8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4149164" y="2061125"/>
              <a:ext cx="1350408" cy="641263"/>
            </a:xfrm>
            <a:custGeom>
              <a:avLst/>
              <a:gdLst>
                <a:gd name="T0" fmla="*/ 225 w 935"/>
                <a:gd name="T1" fmla="*/ 0 h 444"/>
                <a:gd name="T2" fmla="*/ 300 w 935"/>
                <a:gd name="T3" fmla="*/ 7 h 444"/>
                <a:gd name="T4" fmla="*/ 370 w 935"/>
                <a:gd name="T5" fmla="*/ 33 h 444"/>
                <a:gd name="T6" fmla="*/ 439 w 935"/>
                <a:gd name="T7" fmla="*/ 54 h 444"/>
                <a:gd name="T8" fmla="*/ 525 w 935"/>
                <a:gd name="T9" fmla="*/ 96 h 444"/>
                <a:gd name="T10" fmla="*/ 621 w 935"/>
                <a:gd name="T11" fmla="*/ 157 h 444"/>
                <a:gd name="T12" fmla="*/ 733 w 935"/>
                <a:gd name="T13" fmla="*/ 232 h 444"/>
                <a:gd name="T14" fmla="*/ 844 w 935"/>
                <a:gd name="T15" fmla="*/ 322 h 444"/>
                <a:gd name="T16" fmla="*/ 930 w 935"/>
                <a:gd name="T17" fmla="*/ 380 h 444"/>
                <a:gd name="T18" fmla="*/ 935 w 935"/>
                <a:gd name="T19" fmla="*/ 444 h 444"/>
                <a:gd name="T20" fmla="*/ 803 w 935"/>
                <a:gd name="T21" fmla="*/ 348 h 444"/>
                <a:gd name="T22" fmla="*/ 663 w 935"/>
                <a:gd name="T23" fmla="*/ 269 h 444"/>
                <a:gd name="T24" fmla="*/ 557 w 935"/>
                <a:gd name="T25" fmla="*/ 215 h 444"/>
                <a:gd name="T26" fmla="*/ 448 w 935"/>
                <a:gd name="T27" fmla="*/ 173 h 444"/>
                <a:gd name="T28" fmla="*/ 338 w 935"/>
                <a:gd name="T29" fmla="*/ 161 h 444"/>
                <a:gd name="T30" fmla="*/ 236 w 935"/>
                <a:gd name="T31" fmla="*/ 167 h 444"/>
                <a:gd name="T32" fmla="*/ 129 w 935"/>
                <a:gd name="T33" fmla="*/ 215 h 444"/>
                <a:gd name="T34" fmla="*/ 6 w 935"/>
                <a:gd name="T35" fmla="*/ 315 h 444"/>
                <a:gd name="T36" fmla="*/ 0 w 935"/>
                <a:gd name="T37" fmla="*/ 81 h 444"/>
                <a:gd name="T38" fmla="*/ 38 w 935"/>
                <a:gd name="T39" fmla="*/ 64 h 444"/>
                <a:gd name="T40" fmla="*/ 96 w 935"/>
                <a:gd name="T41" fmla="*/ 33 h 444"/>
                <a:gd name="T42" fmla="*/ 151 w 935"/>
                <a:gd name="T43" fmla="*/ 13 h 444"/>
                <a:gd name="T44" fmla="*/ 225 w 935"/>
                <a:gd name="T4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5" h="444">
                  <a:moveTo>
                    <a:pt x="225" y="0"/>
                  </a:moveTo>
                  <a:lnTo>
                    <a:pt x="300" y="7"/>
                  </a:lnTo>
                  <a:lnTo>
                    <a:pt x="370" y="33"/>
                  </a:lnTo>
                  <a:lnTo>
                    <a:pt x="439" y="54"/>
                  </a:lnTo>
                  <a:lnTo>
                    <a:pt x="525" y="96"/>
                  </a:lnTo>
                  <a:lnTo>
                    <a:pt x="621" y="157"/>
                  </a:lnTo>
                  <a:lnTo>
                    <a:pt x="733" y="232"/>
                  </a:lnTo>
                  <a:lnTo>
                    <a:pt x="844" y="322"/>
                  </a:lnTo>
                  <a:lnTo>
                    <a:pt x="930" y="380"/>
                  </a:lnTo>
                  <a:lnTo>
                    <a:pt x="935" y="444"/>
                  </a:lnTo>
                  <a:lnTo>
                    <a:pt x="803" y="348"/>
                  </a:lnTo>
                  <a:lnTo>
                    <a:pt x="663" y="269"/>
                  </a:lnTo>
                  <a:lnTo>
                    <a:pt x="557" y="215"/>
                  </a:lnTo>
                  <a:lnTo>
                    <a:pt x="448" y="173"/>
                  </a:lnTo>
                  <a:lnTo>
                    <a:pt x="338" y="161"/>
                  </a:lnTo>
                  <a:lnTo>
                    <a:pt x="236" y="167"/>
                  </a:lnTo>
                  <a:lnTo>
                    <a:pt x="129" y="215"/>
                  </a:lnTo>
                  <a:lnTo>
                    <a:pt x="6" y="315"/>
                  </a:lnTo>
                  <a:lnTo>
                    <a:pt x="0" y="81"/>
                  </a:lnTo>
                  <a:lnTo>
                    <a:pt x="38" y="64"/>
                  </a:lnTo>
                  <a:lnTo>
                    <a:pt x="96" y="33"/>
                  </a:lnTo>
                  <a:lnTo>
                    <a:pt x="151" y="1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4149164" y="2178113"/>
              <a:ext cx="10110" cy="342296"/>
            </a:xfrm>
            <a:custGeom>
              <a:avLst/>
              <a:gdLst>
                <a:gd name="T0" fmla="*/ 0 w 7"/>
                <a:gd name="T1" fmla="*/ 0 h 237"/>
                <a:gd name="T2" fmla="*/ 1 w 7"/>
                <a:gd name="T3" fmla="*/ 0 h 237"/>
                <a:gd name="T4" fmla="*/ 7 w 7"/>
                <a:gd name="T5" fmla="*/ 234 h 237"/>
                <a:gd name="T6" fmla="*/ 7 w 7"/>
                <a:gd name="T7" fmla="*/ 237 h 237"/>
                <a:gd name="T8" fmla="*/ 6 w 7"/>
                <a:gd name="T9" fmla="*/ 237 h 237"/>
                <a:gd name="T10" fmla="*/ 0 w 7"/>
                <a:gd name="T11" fmla="*/ 2 h 237"/>
                <a:gd name="T12" fmla="*/ 0 w 7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7">
                  <a:moveTo>
                    <a:pt x="0" y="0"/>
                  </a:moveTo>
                  <a:lnTo>
                    <a:pt x="1" y="0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6" y="23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4157829" y="2371647"/>
              <a:ext cx="179091" cy="148762"/>
            </a:xfrm>
            <a:custGeom>
              <a:avLst/>
              <a:gdLst>
                <a:gd name="T0" fmla="*/ 123 w 124"/>
                <a:gd name="T1" fmla="*/ 0 h 103"/>
                <a:gd name="T2" fmla="*/ 124 w 124"/>
                <a:gd name="T3" fmla="*/ 0 h 103"/>
                <a:gd name="T4" fmla="*/ 124 w 124"/>
                <a:gd name="T5" fmla="*/ 1 h 103"/>
                <a:gd name="T6" fmla="*/ 1 w 124"/>
                <a:gd name="T7" fmla="*/ 103 h 103"/>
                <a:gd name="T8" fmla="*/ 0 w 124"/>
                <a:gd name="T9" fmla="*/ 103 h 103"/>
                <a:gd name="T10" fmla="*/ 0 w 124"/>
                <a:gd name="T11" fmla="*/ 100 h 103"/>
                <a:gd name="T12" fmla="*/ 123 w 124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23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4335476" y="2302321"/>
              <a:ext cx="155983" cy="70770"/>
            </a:xfrm>
            <a:custGeom>
              <a:avLst/>
              <a:gdLst>
                <a:gd name="T0" fmla="*/ 107 w 108"/>
                <a:gd name="T1" fmla="*/ 0 h 49"/>
                <a:gd name="T2" fmla="*/ 108 w 108"/>
                <a:gd name="T3" fmla="*/ 0 h 49"/>
                <a:gd name="T4" fmla="*/ 108 w 108"/>
                <a:gd name="T5" fmla="*/ 1 h 49"/>
                <a:gd name="T6" fmla="*/ 1 w 108"/>
                <a:gd name="T7" fmla="*/ 49 h 49"/>
                <a:gd name="T8" fmla="*/ 0 w 108"/>
                <a:gd name="T9" fmla="*/ 49 h 49"/>
                <a:gd name="T10" fmla="*/ 0 w 108"/>
                <a:gd name="T11" fmla="*/ 48 h 49"/>
                <a:gd name="T12" fmla="*/ 107 w 10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9">
                  <a:moveTo>
                    <a:pt x="107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16"/>
            <p:cNvSpPr>
              <a:spLocks/>
            </p:cNvSpPr>
            <p:nvPr/>
          </p:nvSpPr>
          <p:spPr bwMode="auto">
            <a:xfrm>
              <a:off x="4490015" y="2293656"/>
              <a:ext cx="148762" cy="10110"/>
            </a:xfrm>
            <a:custGeom>
              <a:avLst/>
              <a:gdLst>
                <a:gd name="T0" fmla="*/ 102 w 103"/>
                <a:gd name="T1" fmla="*/ 0 h 7"/>
                <a:gd name="T2" fmla="*/ 103 w 103"/>
                <a:gd name="T3" fmla="*/ 0 h 7"/>
                <a:gd name="T4" fmla="*/ 103 w 103"/>
                <a:gd name="T5" fmla="*/ 3 h 7"/>
                <a:gd name="T6" fmla="*/ 1 w 103"/>
                <a:gd name="T7" fmla="*/ 7 h 7"/>
                <a:gd name="T8" fmla="*/ 0 w 103"/>
                <a:gd name="T9" fmla="*/ 7 h 7"/>
                <a:gd name="T10" fmla="*/ 0 w 103"/>
                <a:gd name="T11" fmla="*/ 6 h 7"/>
                <a:gd name="T12" fmla="*/ 102 w 10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">
                  <a:moveTo>
                    <a:pt x="102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4637332" y="2293656"/>
              <a:ext cx="163205" cy="18776"/>
            </a:xfrm>
            <a:custGeom>
              <a:avLst/>
              <a:gdLst>
                <a:gd name="T0" fmla="*/ 0 w 113"/>
                <a:gd name="T1" fmla="*/ 0 h 13"/>
                <a:gd name="T2" fmla="*/ 1 w 113"/>
                <a:gd name="T3" fmla="*/ 0 h 13"/>
                <a:gd name="T4" fmla="*/ 113 w 113"/>
                <a:gd name="T5" fmla="*/ 12 h 13"/>
                <a:gd name="T6" fmla="*/ 113 w 113"/>
                <a:gd name="T7" fmla="*/ 13 h 13"/>
                <a:gd name="T8" fmla="*/ 110 w 113"/>
                <a:gd name="T9" fmla="*/ 13 h 13"/>
                <a:gd name="T10" fmla="*/ 0 w 113"/>
                <a:gd name="T11" fmla="*/ 3 h 13"/>
                <a:gd name="T12" fmla="*/ 0 w 1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3">
                  <a:moveTo>
                    <a:pt x="0" y="0"/>
                  </a:moveTo>
                  <a:lnTo>
                    <a:pt x="1" y="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4796204" y="2310987"/>
              <a:ext cx="158871" cy="62105"/>
            </a:xfrm>
            <a:custGeom>
              <a:avLst/>
              <a:gdLst>
                <a:gd name="T0" fmla="*/ 0 w 110"/>
                <a:gd name="T1" fmla="*/ 0 h 43"/>
                <a:gd name="T2" fmla="*/ 3 w 110"/>
                <a:gd name="T3" fmla="*/ 0 h 43"/>
                <a:gd name="T4" fmla="*/ 110 w 110"/>
                <a:gd name="T5" fmla="*/ 42 h 43"/>
                <a:gd name="T6" fmla="*/ 110 w 110"/>
                <a:gd name="T7" fmla="*/ 43 h 43"/>
                <a:gd name="T8" fmla="*/ 109 w 110"/>
                <a:gd name="T9" fmla="*/ 43 h 43"/>
                <a:gd name="T10" fmla="*/ 0 w 110"/>
                <a:gd name="T11" fmla="*/ 1 h 43"/>
                <a:gd name="T12" fmla="*/ 0 w 11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">
                  <a:moveTo>
                    <a:pt x="0" y="0"/>
                  </a:moveTo>
                  <a:lnTo>
                    <a:pt x="3" y="0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4953630" y="2371647"/>
              <a:ext cx="154539" cy="79436"/>
            </a:xfrm>
            <a:custGeom>
              <a:avLst/>
              <a:gdLst>
                <a:gd name="T0" fmla="*/ 0 w 107"/>
                <a:gd name="T1" fmla="*/ 0 h 55"/>
                <a:gd name="T2" fmla="*/ 1 w 107"/>
                <a:gd name="T3" fmla="*/ 0 h 55"/>
                <a:gd name="T4" fmla="*/ 107 w 107"/>
                <a:gd name="T5" fmla="*/ 54 h 55"/>
                <a:gd name="T6" fmla="*/ 107 w 107"/>
                <a:gd name="T7" fmla="*/ 55 h 55"/>
                <a:gd name="T8" fmla="*/ 106 w 107"/>
                <a:gd name="T9" fmla="*/ 55 h 55"/>
                <a:gd name="T10" fmla="*/ 0 w 107"/>
                <a:gd name="T11" fmla="*/ 1 h 55"/>
                <a:gd name="T12" fmla="*/ 0 w 10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5">
                  <a:moveTo>
                    <a:pt x="0" y="0"/>
                  </a:moveTo>
                  <a:lnTo>
                    <a:pt x="1" y="0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5106725" y="2449638"/>
              <a:ext cx="202200" cy="116988"/>
            </a:xfrm>
            <a:custGeom>
              <a:avLst/>
              <a:gdLst>
                <a:gd name="T0" fmla="*/ 0 w 140"/>
                <a:gd name="T1" fmla="*/ 0 h 81"/>
                <a:gd name="T2" fmla="*/ 1 w 140"/>
                <a:gd name="T3" fmla="*/ 0 h 81"/>
                <a:gd name="T4" fmla="*/ 140 w 140"/>
                <a:gd name="T5" fmla="*/ 79 h 81"/>
                <a:gd name="T6" fmla="*/ 140 w 140"/>
                <a:gd name="T7" fmla="*/ 81 h 81"/>
                <a:gd name="T8" fmla="*/ 140 w 140"/>
                <a:gd name="T9" fmla="*/ 81 h 81"/>
                <a:gd name="T10" fmla="*/ 0 w 140"/>
                <a:gd name="T11" fmla="*/ 1 h 81"/>
                <a:gd name="T12" fmla="*/ 0 w 140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" y="0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5308925" y="2563737"/>
              <a:ext cx="192090" cy="140096"/>
            </a:xfrm>
            <a:custGeom>
              <a:avLst/>
              <a:gdLst>
                <a:gd name="T0" fmla="*/ 0 w 133"/>
                <a:gd name="T1" fmla="*/ 0 h 97"/>
                <a:gd name="T2" fmla="*/ 0 w 133"/>
                <a:gd name="T3" fmla="*/ 0 h 97"/>
                <a:gd name="T4" fmla="*/ 133 w 133"/>
                <a:gd name="T5" fmla="*/ 96 h 97"/>
                <a:gd name="T6" fmla="*/ 133 w 133"/>
                <a:gd name="T7" fmla="*/ 97 h 97"/>
                <a:gd name="T8" fmla="*/ 132 w 133"/>
                <a:gd name="T9" fmla="*/ 97 h 97"/>
                <a:gd name="T10" fmla="*/ 0 w 133"/>
                <a:gd name="T11" fmla="*/ 2 h 97"/>
                <a:gd name="T12" fmla="*/ 0 w 13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7">
                  <a:moveTo>
                    <a:pt x="0" y="0"/>
                  </a:moveTo>
                  <a:lnTo>
                    <a:pt x="0" y="0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5492349" y="2609954"/>
              <a:ext cx="8666" cy="93879"/>
            </a:xfrm>
            <a:custGeom>
              <a:avLst/>
              <a:gdLst>
                <a:gd name="T0" fmla="*/ 0 w 6"/>
                <a:gd name="T1" fmla="*/ 0 h 65"/>
                <a:gd name="T2" fmla="*/ 1 w 6"/>
                <a:gd name="T3" fmla="*/ 0 h 65"/>
                <a:gd name="T4" fmla="*/ 6 w 6"/>
                <a:gd name="T5" fmla="*/ 64 h 65"/>
                <a:gd name="T6" fmla="*/ 6 w 6"/>
                <a:gd name="T7" fmla="*/ 65 h 65"/>
                <a:gd name="T8" fmla="*/ 5 w 6"/>
                <a:gd name="T9" fmla="*/ 65 h 65"/>
                <a:gd name="T10" fmla="*/ 0 w 6"/>
                <a:gd name="T11" fmla="*/ 2 h 65"/>
                <a:gd name="T12" fmla="*/ 0 w 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5">
                  <a:moveTo>
                    <a:pt x="0" y="0"/>
                  </a:moveTo>
                  <a:lnTo>
                    <a:pt x="1" y="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5368141" y="2526185"/>
              <a:ext cx="125653" cy="86657"/>
            </a:xfrm>
            <a:custGeom>
              <a:avLst/>
              <a:gdLst>
                <a:gd name="T0" fmla="*/ 0 w 87"/>
                <a:gd name="T1" fmla="*/ 0 h 60"/>
                <a:gd name="T2" fmla="*/ 3 w 87"/>
                <a:gd name="T3" fmla="*/ 0 h 60"/>
                <a:gd name="T4" fmla="*/ 87 w 87"/>
                <a:gd name="T5" fmla="*/ 58 h 60"/>
                <a:gd name="T6" fmla="*/ 87 w 87"/>
                <a:gd name="T7" fmla="*/ 60 h 60"/>
                <a:gd name="T8" fmla="*/ 86 w 87"/>
                <a:gd name="T9" fmla="*/ 60 h 60"/>
                <a:gd name="T10" fmla="*/ 0 w 87"/>
                <a:gd name="T11" fmla="*/ 2 h 60"/>
                <a:gd name="T12" fmla="*/ 0 w 8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3" y="0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24"/>
            <p:cNvSpPr>
              <a:spLocks/>
            </p:cNvSpPr>
            <p:nvPr/>
          </p:nvSpPr>
          <p:spPr bwMode="auto">
            <a:xfrm>
              <a:off x="5207825" y="2396199"/>
              <a:ext cx="164649" cy="132874"/>
            </a:xfrm>
            <a:custGeom>
              <a:avLst/>
              <a:gdLst>
                <a:gd name="T0" fmla="*/ 0 w 114"/>
                <a:gd name="T1" fmla="*/ 0 h 92"/>
                <a:gd name="T2" fmla="*/ 1 w 114"/>
                <a:gd name="T3" fmla="*/ 0 h 92"/>
                <a:gd name="T4" fmla="*/ 114 w 114"/>
                <a:gd name="T5" fmla="*/ 90 h 92"/>
                <a:gd name="T6" fmla="*/ 114 w 114"/>
                <a:gd name="T7" fmla="*/ 92 h 92"/>
                <a:gd name="T8" fmla="*/ 111 w 114"/>
                <a:gd name="T9" fmla="*/ 92 h 92"/>
                <a:gd name="T10" fmla="*/ 0 w 114"/>
                <a:gd name="T11" fmla="*/ 0 h 92"/>
                <a:gd name="T12" fmla="*/ 0 w 114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2">
                  <a:moveTo>
                    <a:pt x="0" y="0"/>
                  </a:moveTo>
                  <a:lnTo>
                    <a:pt x="1" y="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1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5046065" y="2287878"/>
              <a:ext cx="163205" cy="108322"/>
            </a:xfrm>
            <a:custGeom>
              <a:avLst/>
              <a:gdLst>
                <a:gd name="T0" fmla="*/ 0 w 113"/>
                <a:gd name="T1" fmla="*/ 0 h 75"/>
                <a:gd name="T2" fmla="*/ 1 w 113"/>
                <a:gd name="T3" fmla="*/ 0 h 75"/>
                <a:gd name="T4" fmla="*/ 113 w 113"/>
                <a:gd name="T5" fmla="*/ 75 h 75"/>
                <a:gd name="T6" fmla="*/ 113 w 113"/>
                <a:gd name="T7" fmla="*/ 75 h 75"/>
                <a:gd name="T8" fmla="*/ 112 w 113"/>
                <a:gd name="T9" fmla="*/ 75 h 75"/>
                <a:gd name="T10" fmla="*/ 0 w 113"/>
                <a:gd name="T11" fmla="*/ 0 h 75"/>
                <a:gd name="T12" fmla="*/ 0 w 11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5">
                  <a:moveTo>
                    <a:pt x="0" y="0"/>
                  </a:moveTo>
                  <a:lnTo>
                    <a:pt x="1" y="0"/>
                  </a:lnTo>
                  <a:lnTo>
                    <a:pt x="113" y="75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26"/>
            <p:cNvSpPr>
              <a:spLocks/>
            </p:cNvSpPr>
            <p:nvPr/>
          </p:nvSpPr>
          <p:spPr bwMode="auto">
            <a:xfrm>
              <a:off x="4907413" y="2199776"/>
              <a:ext cx="140096" cy="88102"/>
            </a:xfrm>
            <a:custGeom>
              <a:avLst/>
              <a:gdLst>
                <a:gd name="T0" fmla="*/ 0 w 97"/>
                <a:gd name="T1" fmla="*/ 0 h 61"/>
                <a:gd name="T2" fmla="*/ 1 w 97"/>
                <a:gd name="T3" fmla="*/ 0 h 61"/>
                <a:gd name="T4" fmla="*/ 97 w 97"/>
                <a:gd name="T5" fmla="*/ 61 h 61"/>
                <a:gd name="T6" fmla="*/ 97 w 97"/>
                <a:gd name="T7" fmla="*/ 61 h 61"/>
                <a:gd name="T8" fmla="*/ 96 w 97"/>
                <a:gd name="T9" fmla="*/ 61 h 61"/>
                <a:gd name="T10" fmla="*/ 0 w 97"/>
                <a:gd name="T11" fmla="*/ 3 h 61"/>
                <a:gd name="T12" fmla="*/ 0 w 9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1">
                  <a:moveTo>
                    <a:pt x="0" y="0"/>
                  </a:moveTo>
                  <a:lnTo>
                    <a:pt x="1" y="0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27"/>
            <p:cNvSpPr>
              <a:spLocks/>
            </p:cNvSpPr>
            <p:nvPr/>
          </p:nvSpPr>
          <p:spPr bwMode="auto">
            <a:xfrm>
              <a:off x="4783205" y="2139116"/>
              <a:ext cx="125653" cy="64993"/>
            </a:xfrm>
            <a:custGeom>
              <a:avLst/>
              <a:gdLst>
                <a:gd name="T0" fmla="*/ 0 w 87"/>
                <a:gd name="T1" fmla="*/ 0 h 45"/>
                <a:gd name="T2" fmla="*/ 2 w 87"/>
                <a:gd name="T3" fmla="*/ 0 h 45"/>
                <a:gd name="T4" fmla="*/ 87 w 87"/>
                <a:gd name="T5" fmla="*/ 42 h 45"/>
                <a:gd name="T6" fmla="*/ 87 w 87"/>
                <a:gd name="T7" fmla="*/ 45 h 45"/>
                <a:gd name="T8" fmla="*/ 86 w 87"/>
                <a:gd name="T9" fmla="*/ 45 h 45"/>
                <a:gd name="T10" fmla="*/ 0 w 87"/>
                <a:gd name="T11" fmla="*/ 1 h 45"/>
                <a:gd name="T12" fmla="*/ 0 w 8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5">
                  <a:moveTo>
                    <a:pt x="0" y="0"/>
                  </a:moveTo>
                  <a:lnTo>
                    <a:pt x="2" y="0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28"/>
            <p:cNvSpPr>
              <a:spLocks/>
            </p:cNvSpPr>
            <p:nvPr/>
          </p:nvSpPr>
          <p:spPr bwMode="auto">
            <a:xfrm>
              <a:off x="4683549" y="2108787"/>
              <a:ext cx="102545" cy="31774"/>
            </a:xfrm>
            <a:custGeom>
              <a:avLst/>
              <a:gdLst>
                <a:gd name="T0" fmla="*/ 0 w 71"/>
                <a:gd name="T1" fmla="*/ 0 h 22"/>
                <a:gd name="T2" fmla="*/ 1 w 71"/>
                <a:gd name="T3" fmla="*/ 0 h 22"/>
                <a:gd name="T4" fmla="*/ 71 w 71"/>
                <a:gd name="T5" fmla="*/ 21 h 22"/>
                <a:gd name="T6" fmla="*/ 71 w 71"/>
                <a:gd name="T7" fmla="*/ 22 h 22"/>
                <a:gd name="T8" fmla="*/ 69 w 71"/>
                <a:gd name="T9" fmla="*/ 22 h 22"/>
                <a:gd name="T10" fmla="*/ 0 w 71"/>
                <a:gd name="T11" fmla="*/ 0 h 22"/>
                <a:gd name="T12" fmla="*/ 0 w 7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2">
                  <a:moveTo>
                    <a:pt x="0" y="0"/>
                  </a:moveTo>
                  <a:lnTo>
                    <a:pt x="1" y="0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29"/>
            <p:cNvSpPr>
              <a:spLocks/>
            </p:cNvSpPr>
            <p:nvPr/>
          </p:nvSpPr>
          <p:spPr bwMode="auto">
            <a:xfrm>
              <a:off x="4582449" y="2071235"/>
              <a:ext cx="102545" cy="37551"/>
            </a:xfrm>
            <a:custGeom>
              <a:avLst/>
              <a:gdLst>
                <a:gd name="T0" fmla="*/ 0 w 71"/>
                <a:gd name="T1" fmla="*/ 0 h 26"/>
                <a:gd name="T2" fmla="*/ 1 w 71"/>
                <a:gd name="T3" fmla="*/ 0 h 26"/>
                <a:gd name="T4" fmla="*/ 71 w 71"/>
                <a:gd name="T5" fmla="*/ 26 h 26"/>
                <a:gd name="T6" fmla="*/ 71 w 71"/>
                <a:gd name="T7" fmla="*/ 26 h 26"/>
                <a:gd name="T8" fmla="*/ 70 w 71"/>
                <a:gd name="T9" fmla="*/ 26 h 26"/>
                <a:gd name="T10" fmla="*/ 0 w 71"/>
                <a:gd name="T11" fmla="*/ 0 h 26"/>
                <a:gd name="T12" fmla="*/ 0 w 7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6">
                  <a:moveTo>
                    <a:pt x="0" y="0"/>
                  </a:moveTo>
                  <a:lnTo>
                    <a:pt x="1" y="0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30"/>
            <p:cNvSpPr>
              <a:spLocks/>
            </p:cNvSpPr>
            <p:nvPr/>
          </p:nvSpPr>
          <p:spPr bwMode="auto">
            <a:xfrm>
              <a:off x="4474127" y="2061125"/>
              <a:ext cx="109766" cy="10110"/>
            </a:xfrm>
            <a:custGeom>
              <a:avLst/>
              <a:gdLst>
                <a:gd name="T0" fmla="*/ 0 w 76"/>
                <a:gd name="T1" fmla="*/ 0 h 7"/>
                <a:gd name="T2" fmla="*/ 1 w 76"/>
                <a:gd name="T3" fmla="*/ 0 h 7"/>
                <a:gd name="T4" fmla="*/ 76 w 76"/>
                <a:gd name="T5" fmla="*/ 7 h 7"/>
                <a:gd name="T6" fmla="*/ 76 w 76"/>
                <a:gd name="T7" fmla="*/ 7 h 7"/>
                <a:gd name="T8" fmla="*/ 75 w 76"/>
                <a:gd name="T9" fmla="*/ 7 h 7"/>
                <a:gd name="T10" fmla="*/ 0 w 76"/>
                <a:gd name="T11" fmla="*/ 3 h 7"/>
                <a:gd name="T12" fmla="*/ 0 w 7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">
                  <a:moveTo>
                    <a:pt x="0" y="0"/>
                  </a:moveTo>
                  <a:lnTo>
                    <a:pt x="1" y="0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4367250" y="2061125"/>
              <a:ext cx="108322" cy="20220"/>
            </a:xfrm>
            <a:custGeom>
              <a:avLst/>
              <a:gdLst>
                <a:gd name="T0" fmla="*/ 74 w 75"/>
                <a:gd name="T1" fmla="*/ 0 h 14"/>
                <a:gd name="T2" fmla="*/ 75 w 75"/>
                <a:gd name="T3" fmla="*/ 0 h 14"/>
                <a:gd name="T4" fmla="*/ 75 w 75"/>
                <a:gd name="T5" fmla="*/ 3 h 14"/>
                <a:gd name="T6" fmla="*/ 1 w 75"/>
                <a:gd name="T7" fmla="*/ 14 h 14"/>
                <a:gd name="T8" fmla="*/ 0 w 75"/>
                <a:gd name="T9" fmla="*/ 14 h 14"/>
                <a:gd name="T10" fmla="*/ 0 w 75"/>
                <a:gd name="T11" fmla="*/ 13 h 14"/>
                <a:gd name="T12" fmla="*/ 74 w 7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">
                  <a:moveTo>
                    <a:pt x="74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4287815" y="2079901"/>
              <a:ext cx="80880" cy="28886"/>
            </a:xfrm>
            <a:custGeom>
              <a:avLst/>
              <a:gdLst>
                <a:gd name="T0" fmla="*/ 55 w 56"/>
                <a:gd name="T1" fmla="*/ 0 h 20"/>
                <a:gd name="T2" fmla="*/ 56 w 56"/>
                <a:gd name="T3" fmla="*/ 0 h 20"/>
                <a:gd name="T4" fmla="*/ 56 w 56"/>
                <a:gd name="T5" fmla="*/ 1 h 20"/>
                <a:gd name="T6" fmla="*/ 2 w 56"/>
                <a:gd name="T7" fmla="*/ 20 h 20"/>
                <a:gd name="T8" fmla="*/ 0 w 56"/>
                <a:gd name="T9" fmla="*/ 20 h 20"/>
                <a:gd name="T10" fmla="*/ 0 w 56"/>
                <a:gd name="T11" fmla="*/ 20 h 20"/>
                <a:gd name="T12" fmla="*/ 55 w 5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">
                  <a:moveTo>
                    <a:pt x="55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33"/>
            <p:cNvSpPr>
              <a:spLocks/>
            </p:cNvSpPr>
            <p:nvPr/>
          </p:nvSpPr>
          <p:spPr bwMode="auto">
            <a:xfrm>
              <a:off x="4204046" y="2108787"/>
              <a:ext cx="86657" cy="49106"/>
            </a:xfrm>
            <a:custGeom>
              <a:avLst/>
              <a:gdLst>
                <a:gd name="T0" fmla="*/ 58 w 60"/>
                <a:gd name="T1" fmla="*/ 0 h 34"/>
                <a:gd name="T2" fmla="*/ 60 w 60"/>
                <a:gd name="T3" fmla="*/ 0 h 34"/>
                <a:gd name="T4" fmla="*/ 60 w 60"/>
                <a:gd name="T5" fmla="*/ 0 h 34"/>
                <a:gd name="T6" fmla="*/ 0 w 60"/>
                <a:gd name="T7" fmla="*/ 34 h 34"/>
                <a:gd name="T8" fmla="*/ 0 w 60"/>
                <a:gd name="T9" fmla="*/ 34 h 34"/>
                <a:gd name="T10" fmla="*/ 0 w 60"/>
                <a:gd name="T11" fmla="*/ 31 h 34"/>
                <a:gd name="T12" fmla="*/ 58 w 6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34"/>
            <p:cNvSpPr>
              <a:spLocks/>
            </p:cNvSpPr>
            <p:nvPr/>
          </p:nvSpPr>
          <p:spPr bwMode="auto">
            <a:xfrm>
              <a:off x="4149164" y="2153559"/>
              <a:ext cx="54883" cy="27442"/>
            </a:xfrm>
            <a:custGeom>
              <a:avLst/>
              <a:gdLst>
                <a:gd name="T0" fmla="*/ 38 w 38"/>
                <a:gd name="T1" fmla="*/ 0 h 19"/>
                <a:gd name="T2" fmla="*/ 38 w 38"/>
                <a:gd name="T3" fmla="*/ 0 h 19"/>
                <a:gd name="T4" fmla="*/ 38 w 38"/>
                <a:gd name="T5" fmla="*/ 3 h 19"/>
                <a:gd name="T6" fmla="*/ 1 w 38"/>
                <a:gd name="T7" fmla="*/ 19 h 19"/>
                <a:gd name="T8" fmla="*/ 0 w 38"/>
                <a:gd name="T9" fmla="*/ 19 h 19"/>
                <a:gd name="T10" fmla="*/ 0 w 38"/>
                <a:gd name="T11" fmla="*/ 17 h 19"/>
                <a:gd name="T12" fmla="*/ 38 w 3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35"/>
            <p:cNvSpPr>
              <a:spLocks/>
            </p:cNvSpPr>
            <p:nvPr/>
          </p:nvSpPr>
          <p:spPr bwMode="auto">
            <a:xfrm>
              <a:off x="1887412" y="4309879"/>
              <a:ext cx="31774" cy="124209"/>
            </a:xfrm>
            <a:custGeom>
              <a:avLst/>
              <a:gdLst>
                <a:gd name="T0" fmla="*/ 20 w 22"/>
                <a:gd name="T1" fmla="*/ 0 h 86"/>
                <a:gd name="T2" fmla="*/ 22 w 22"/>
                <a:gd name="T3" fmla="*/ 0 h 86"/>
                <a:gd name="T4" fmla="*/ 22 w 22"/>
                <a:gd name="T5" fmla="*/ 2 h 86"/>
                <a:gd name="T6" fmla="*/ 2 w 22"/>
                <a:gd name="T7" fmla="*/ 86 h 86"/>
                <a:gd name="T8" fmla="*/ 0 w 22"/>
                <a:gd name="T9" fmla="*/ 86 h 86"/>
                <a:gd name="T10" fmla="*/ 0 w 22"/>
                <a:gd name="T11" fmla="*/ 83 h 86"/>
                <a:gd name="T12" fmla="*/ 20 w 22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6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36"/>
            <p:cNvSpPr>
              <a:spLocks/>
            </p:cNvSpPr>
            <p:nvPr/>
          </p:nvSpPr>
          <p:spPr bwMode="auto">
            <a:xfrm>
              <a:off x="1933629" y="4234776"/>
              <a:ext cx="8666" cy="24553"/>
            </a:xfrm>
            <a:custGeom>
              <a:avLst/>
              <a:gdLst>
                <a:gd name="T0" fmla="*/ 5 w 6"/>
                <a:gd name="T1" fmla="*/ 0 h 17"/>
                <a:gd name="T2" fmla="*/ 6 w 6"/>
                <a:gd name="T3" fmla="*/ 0 h 17"/>
                <a:gd name="T4" fmla="*/ 6 w 6"/>
                <a:gd name="T5" fmla="*/ 2 h 17"/>
                <a:gd name="T6" fmla="*/ 2 w 6"/>
                <a:gd name="T7" fmla="*/ 17 h 17"/>
                <a:gd name="T8" fmla="*/ 0 w 6"/>
                <a:gd name="T9" fmla="*/ 17 h 17"/>
                <a:gd name="T10" fmla="*/ 0 w 6"/>
                <a:gd name="T11" fmla="*/ 14 h 17"/>
                <a:gd name="T12" fmla="*/ 5 w 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37"/>
            <p:cNvSpPr>
              <a:spLocks/>
            </p:cNvSpPr>
            <p:nvPr/>
          </p:nvSpPr>
          <p:spPr bwMode="auto">
            <a:xfrm>
              <a:off x="1958182" y="4091791"/>
              <a:ext cx="36108" cy="96768"/>
            </a:xfrm>
            <a:custGeom>
              <a:avLst/>
              <a:gdLst>
                <a:gd name="T0" fmla="*/ 23 w 25"/>
                <a:gd name="T1" fmla="*/ 0 h 67"/>
                <a:gd name="T2" fmla="*/ 25 w 25"/>
                <a:gd name="T3" fmla="*/ 0 h 67"/>
                <a:gd name="T4" fmla="*/ 25 w 25"/>
                <a:gd name="T5" fmla="*/ 3 h 67"/>
                <a:gd name="T6" fmla="*/ 3 w 25"/>
                <a:gd name="T7" fmla="*/ 67 h 67"/>
                <a:gd name="T8" fmla="*/ 0 w 25"/>
                <a:gd name="T9" fmla="*/ 67 h 67"/>
                <a:gd name="T10" fmla="*/ 0 w 25"/>
                <a:gd name="T11" fmla="*/ 64 h 67"/>
                <a:gd name="T12" fmla="*/ 23 w 2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7">
                  <a:moveTo>
                    <a:pt x="23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38"/>
            <p:cNvSpPr>
              <a:spLocks/>
            </p:cNvSpPr>
            <p:nvPr/>
          </p:nvSpPr>
          <p:spPr bwMode="auto">
            <a:xfrm>
              <a:off x="1991401" y="4062906"/>
              <a:ext cx="15888" cy="33219"/>
            </a:xfrm>
            <a:custGeom>
              <a:avLst/>
              <a:gdLst>
                <a:gd name="T0" fmla="*/ 8 w 11"/>
                <a:gd name="T1" fmla="*/ 0 h 23"/>
                <a:gd name="T2" fmla="*/ 11 w 11"/>
                <a:gd name="T3" fmla="*/ 0 h 23"/>
                <a:gd name="T4" fmla="*/ 11 w 11"/>
                <a:gd name="T5" fmla="*/ 2 h 23"/>
                <a:gd name="T6" fmla="*/ 2 w 11"/>
                <a:gd name="T7" fmla="*/ 23 h 23"/>
                <a:gd name="T8" fmla="*/ 0 w 11"/>
                <a:gd name="T9" fmla="*/ 23 h 23"/>
                <a:gd name="T10" fmla="*/ 0 w 11"/>
                <a:gd name="T11" fmla="*/ 20 h 23"/>
                <a:gd name="T12" fmla="*/ 8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39"/>
            <p:cNvSpPr>
              <a:spLocks/>
            </p:cNvSpPr>
            <p:nvPr/>
          </p:nvSpPr>
          <p:spPr bwMode="auto">
            <a:xfrm>
              <a:off x="2027507" y="3987803"/>
              <a:ext cx="12999" cy="27442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0 h 19"/>
                <a:gd name="T4" fmla="*/ 9 w 9"/>
                <a:gd name="T5" fmla="*/ 3 h 19"/>
                <a:gd name="T6" fmla="*/ 2 w 9"/>
                <a:gd name="T7" fmla="*/ 19 h 19"/>
                <a:gd name="T8" fmla="*/ 0 w 9"/>
                <a:gd name="T9" fmla="*/ 19 h 19"/>
                <a:gd name="T10" fmla="*/ 0 w 9"/>
                <a:gd name="T11" fmla="*/ 16 h 19"/>
                <a:gd name="T12" fmla="*/ 5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0"/>
            <p:cNvSpPr>
              <a:spLocks/>
            </p:cNvSpPr>
            <p:nvPr/>
          </p:nvSpPr>
          <p:spPr bwMode="auto">
            <a:xfrm>
              <a:off x="2059282" y="3820266"/>
              <a:ext cx="57771" cy="119876"/>
            </a:xfrm>
            <a:custGeom>
              <a:avLst/>
              <a:gdLst>
                <a:gd name="T0" fmla="*/ 38 w 40"/>
                <a:gd name="T1" fmla="*/ 0 h 83"/>
                <a:gd name="T2" fmla="*/ 40 w 40"/>
                <a:gd name="T3" fmla="*/ 0 h 83"/>
                <a:gd name="T4" fmla="*/ 40 w 40"/>
                <a:gd name="T5" fmla="*/ 2 h 83"/>
                <a:gd name="T6" fmla="*/ 4 w 40"/>
                <a:gd name="T7" fmla="*/ 83 h 83"/>
                <a:gd name="T8" fmla="*/ 0 w 40"/>
                <a:gd name="T9" fmla="*/ 83 h 83"/>
                <a:gd name="T10" fmla="*/ 0 w 40"/>
                <a:gd name="T11" fmla="*/ 81 h 83"/>
                <a:gd name="T12" fmla="*/ 38 w 4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3">
                  <a:moveTo>
                    <a:pt x="38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41"/>
            <p:cNvSpPr>
              <a:spLocks/>
            </p:cNvSpPr>
            <p:nvPr/>
          </p:nvSpPr>
          <p:spPr bwMode="auto">
            <a:xfrm>
              <a:off x="2122830" y="3740830"/>
              <a:ext cx="5777" cy="28886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1 w 4"/>
                <a:gd name="T7" fmla="*/ 20 h 20"/>
                <a:gd name="T8" fmla="*/ 0 w 4"/>
                <a:gd name="T9" fmla="*/ 20 h 20"/>
                <a:gd name="T10" fmla="*/ 0 w 4"/>
                <a:gd name="T11" fmla="*/ 17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42"/>
            <p:cNvSpPr>
              <a:spLocks/>
            </p:cNvSpPr>
            <p:nvPr/>
          </p:nvSpPr>
          <p:spPr bwMode="auto">
            <a:xfrm>
              <a:off x="2127164" y="3576182"/>
              <a:ext cx="5777" cy="118431"/>
            </a:xfrm>
            <a:custGeom>
              <a:avLst/>
              <a:gdLst>
                <a:gd name="T0" fmla="*/ 1 w 4"/>
                <a:gd name="T1" fmla="*/ 0 h 82"/>
                <a:gd name="T2" fmla="*/ 4 w 4"/>
                <a:gd name="T3" fmla="*/ 0 h 82"/>
                <a:gd name="T4" fmla="*/ 4 w 4"/>
                <a:gd name="T5" fmla="*/ 2 h 82"/>
                <a:gd name="T6" fmla="*/ 2 w 4"/>
                <a:gd name="T7" fmla="*/ 82 h 82"/>
                <a:gd name="T8" fmla="*/ 0 w 4"/>
                <a:gd name="T9" fmla="*/ 82 h 82"/>
                <a:gd name="T10" fmla="*/ 0 w 4"/>
                <a:gd name="T11" fmla="*/ 80 h 82"/>
                <a:gd name="T12" fmla="*/ 1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43"/>
            <p:cNvSpPr>
              <a:spLocks noChangeShapeType="1"/>
            </p:cNvSpPr>
            <p:nvPr/>
          </p:nvSpPr>
          <p:spPr bwMode="auto">
            <a:xfrm>
              <a:off x="2132941" y="3499634"/>
              <a:ext cx="0" cy="27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44"/>
            <p:cNvSpPr>
              <a:spLocks/>
            </p:cNvSpPr>
            <p:nvPr/>
          </p:nvSpPr>
          <p:spPr bwMode="auto">
            <a:xfrm>
              <a:off x="2132941" y="3327764"/>
              <a:ext cx="5777" cy="119876"/>
            </a:xfrm>
            <a:custGeom>
              <a:avLst/>
              <a:gdLst>
                <a:gd name="T0" fmla="*/ 2 w 4"/>
                <a:gd name="T1" fmla="*/ 0 h 83"/>
                <a:gd name="T2" fmla="*/ 4 w 4"/>
                <a:gd name="T3" fmla="*/ 0 h 83"/>
                <a:gd name="T4" fmla="*/ 4 w 4"/>
                <a:gd name="T5" fmla="*/ 3 h 83"/>
                <a:gd name="T6" fmla="*/ 2 w 4"/>
                <a:gd name="T7" fmla="*/ 83 h 83"/>
                <a:gd name="T8" fmla="*/ 0 w 4"/>
                <a:gd name="T9" fmla="*/ 83 h 83"/>
                <a:gd name="T10" fmla="*/ 0 w 4"/>
                <a:gd name="T11" fmla="*/ 81 h 83"/>
                <a:gd name="T12" fmla="*/ 2 w 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45"/>
            <p:cNvSpPr>
              <a:spLocks noChangeShapeType="1"/>
            </p:cNvSpPr>
            <p:nvPr/>
          </p:nvSpPr>
          <p:spPr bwMode="auto">
            <a:xfrm>
              <a:off x="2138718" y="3319099"/>
              <a:ext cx="0" cy="259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46"/>
            <p:cNvSpPr>
              <a:spLocks/>
            </p:cNvSpPr>
            <p:nvPr/>
          </p:nvSpPr>
          <p:spPr bwMode="auto">
            <a:xfrm>
              <a:off x="2138718" y="3395645"/>
              <a:ext cx="5777" cy="118431"/>
            </a:xfrm>
            <a:custGeom>
              <a:avLst/>
              <a:gdLst>
                <a:gd name="T0" fmla="*/ 0 w 4"/>
                <a:gd name="T1" fmla="*/ 0 h 82"/>
                <a:gd name="T2" fmla="*/ 2 w 4"/>
                <a:gd name="T3" fmla="*/ 0 h 82"/>
                <a:gd name="T4" fmla="*/ 4 w 4"/>
                <a:gd name="T5" fmla="*/ 80 h 82"/>
                <a:gd name="T6" fmla="*/ 4 w 4"/>
                <a:gd name="T7" fmla="*/ 82 h 82"/>
                <a:gd name="T8" fmla="*/ 0 w 4"/>
                <a:gd name="T9" fmla="*/ 82 h 82"/>
                <a:gd name="T10" fmla="*/ 0 w 4"/>
                <a:gd name="T11" fmla="*/ 2 h 82"/>
                <a:gd name="T12" fmla="*/ 0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0" y="0"/>
                  </a:moveTo>
                  <a:lnTo>
                    <a:pt x="2" y="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Line 47"/>
            <p:cNvSpPr>
              <a:spLocks noChangeShapeType="1"/>
            </p:cNvSpPr>
            <p:nvPr/>
          </p:nvSpPr>
          <p:spPr bwMode="auto">
            <a:xfrm>
              <a:off x="2144495" y="3563183"/>
              <a:ext cx="0" cy="27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48"/>
            <p:cNvSpPr>
              <a:spLocks/>
            </p:cNvSpPr>
            <p:nvPr/>
          </p:nvSpPr>
          <p:spPr bwMode="auto">
            <a:xfrm>
              <a:off x="2144495" y="3641174"/>
              <a:ext cx="4333" cy="124209"/>
            </a:xfrm>
            <a:custGeom>
              <a:avLst/>
              <a:gdLst>
                <a:gd name="T0" fmla="*/ 0 w 3"/>
                <a:gd name="T1" fmla="*/ 0 h 86"/>
                <a:gd name="T2" fmla="*/ 2 w 3"/>
                <a:gd name="T3" fmla="*/ 0 h 86"/>
                <a:gd name="T4" fmla="*/ 3 w 3"/>
                <a:gd name="T5" fmla="*/ 85 h 86"/>
                <a:gd name="T6" fmla="*/ 3 w 3"/>
                <a:gd name="T7" fmla="*/ 86 h 86"/>
                <a:gd name="T8" fmla="*/ 1 w 3"/>
                <a:gd name="T9" fmla="*/ 86 h 86"/>
                <a:gd name="T10" fmla="*/ 0 w 3"/>
                <a:gd name="T11" fmla="*/ 3 h 86"/>
                <a:gd name="T12" fmla="*/ 0 w 3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6">
                  <a:moveTo>
                    <a:pt x="0" y="0"/>
                  </a:moveTo>
                  <a:lnTo>
                    <a:pt x="2" y="0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49"/>
            <p:cNvSpPr>
              <a:spLocks/>
            </p:cNvSpPr>
            <p:nvPr/>
          </p:nvSpPr>
          <p:spPr bwMode="auto">
            <a:xfrm>
              <a:off x="2183490" y="3690280"/>
              <a:ext cx="21665" cy="24553"/>
            </a:xfrm>
            <a:custGeom>
              <a:avLst/>
              <a:gdLst>
                <a:gd name="T0" fmla="*/ 13 w 15"/>
                <a:gd name="T1" fmla="*/ 0 h 17"/>
                <a:gd name="T2" fmla="*/ 15 w 15"/>
                <a:gd name="T3" fmla="*/ 0 h 17"/>
                <a:gd name="T4" fmla="*/ 15 w 15"/>
                <a:gd name="T5" fmla="*/ 1 h 17"/>
                <a:gd name="T6" fmla="*/ 3 w 15"/>
                <a:gd name="T7" fmla="*/ 17 h 17"/>
                <a:gd name="T8" fmla="*/ 0 w 15"/>
                <a:gd name="T9" fmla="*/ 17 h 17"/>
                <a:gd name="T10" fmla="*/ 0 w 15"/>
                <a:gd name="T11" fmla="*/ 15 h 17"/>
                <a:gd name="T12" fmla="*/ 13 w 1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50"/>
            <p:cNvSpPr>
              <a:spLocks/>
            </p:cNvSpPr>
            <p:nvPr/>
          </p:nvSpPr>
          <p:spPr bwMode="auto">
            <a:xfrm>
              <a:off x="2236929" y="3596402"/>
              <a:ext cx="30330" cy="46217"/>
            </a:xfrm>
            <a:custGeom>
              <a:avLst/>
              <a:gdLst>
                <a:gd name="T0" fmla="*/ 19 w 21"/>
                <a:gd name="T1" fmla="*/ 0 h 32"/>
                <a:gd name="T2" fmla="*/ 21 w 21"/>
                <a:gd name="T3" fmla="*/ 0 h 32"/>
                <a:gd name="T4" fmla="*/ 21 w 21"/>
                <a:gd name="T5" fmla="*/ 1 h 32"/>
                <a:gd name="T6" fmla="*/ 2 w 21"/>
                <a:gd name="T7" fmla="*/ 32 h 32"/>
                <a:gd name="T8" fmla="*/ 0 w 21"/>
                <a:gd name="T9" fmla="*/ 32 h 32"/>
                <a:gd name="T10" fmla="*/ 0 w 21"/>
                <a:gd name="T11" fmla="*/ 30 h 32"/>
                <a:gd name="T12" fmla="*/ 19 w 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19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52"/>
            <p:cNvSpPr>
              <a:spLocks/>
            </p:cNvSpPr>
            <p:nvPr/>
          </p:nvSpPr>
          <p:spPr bwMode="auto">
            <a:xfrm>
              <a:off x="3523787" y="3062016"/>
              <a:ext cx="2039331" cy="1372072"/>
            </a:xfrm>
            <a:custGeom>
              <a:avLst/>
              <a:gdLst>
                <a:gd name="T0" fmla="*/ 139 w 1412"/>
                <a:gd name="T1" fmla="*/ 22 h 950"/>
                <a:gd name="T2" fmla="*/ 220 w 1412"/>
                <a:gd name="T3" fmla="*/ 42 h 950"/>
                <a:gd name="T4" fmla="*/ 278 w 1412"/>
                <a:gd name="T5" fmla="*/ 65 h 950"/>
                <a:gd name="T6" fmla="*/ 336 w 1412"/>
                <a:gd name="T7" fmla="*/ 87 h 950"/>
                <a:gd name="T8" fmla="*/ 386 w 1412"/>
                <a:gd name="T9" fmla="*/ 110 h 950"/>
                <a:gd name="T10" fmla="*/ 435 w 1412"/>
                <a:gd name="T11" fmla="*/ 131 h 950"/>
                <a:gd name="T12" fmla="*/ 480 w 1412"/>
                <a:gd name="T13" fmla="*/ 154 h 950"/>
                <a:gd name="T14" fmla="*/ 527 w 1412"/>
                <a:gd name="T15" fmla="*/ 176 h 950"/>
                <a:gd name="T16" fmla="*/ 569 w 1412"/>
                <a:gd name="T17" fmla="*/ 199 h 950"/>
                <a:gd name="T18" fmla="*/ 611 w 1412"/>
                <a:gd name="T19" fmla="*/ 220 h 950"/>
                <a:gd name="T20" fmla="*/ 652 w 1412"/>
                <a:gd name="T21" fmla="*/ 243 h 950"/>
                <a:gd name="T22" fmla="*/ 696 w 1412"/>
                <a:gd name="T23" fmla="*/ 265 h 950"/>
                <a:gd name="T24" fmla="*/ 734 w 1412"/>
                <a:gd name="T25" fmla="*/ 288 h 950"/>
                <a:gd name="T26" fmla="*/ 778 w 1412"/>
                <a:gd name="T27" fmla="*/ 308 h 950"/>
                <a:gd name="T28" fmla="*/ 816 w 1412"/>
                <a:gd name="T29" fmla="*/ 332 h 950"/>
                <a:gd name="T30" fmla="*/ 859 w 1412"/>
                <a:gd name="T31" fmla="*/ 353 h 950"/>
                <a:gd name="T32" fmla="*/ 897 w 1412"/>
                <a:gd name="T33" fmla="*/ 376 h 950"/>
                <a:gd name="T34" fmla="*/ 939 w 1412"/>
                <a:gd name="T35" fmla="*/ 397 h 950"/>
                <a:gd name="T36" fmla="*/ 977 w 1412"/>
                <a:gd name="T37" fmla="*/ 420 h 950"/>
                <a:gd name="T38" fmla="*/ 1021 w 1412"/>
                <a:gd name="T39" fmla="*/ 442 h 950"/>
                <a:gd name="T40" fmla="*/ 1059 w 1412"/>
                <a:gd name="T41" fmla="*/ 465 h 950"/>
                <a:gd name="T42" fmla="*/ 1101 w 1412"/>
                <a:gd name="T43" fmla="*/ 486 h 950"/>
                <a:gd name="T44" fmla="*/ 1139 w 1412"/>
                <a:gd name="T45" fmla="*/ 509 h 950"/>
                <a:gd name="T46" fmla="*/ 1182 w 1412"/>
                <a:gd name="T47" fmla="*/ 531 h 950"/>
                <a:gd name="T48" fmla="*/ 1219 w 1412"/>
                <a:gd name="T49" fmla="*/ 554 h 950"/>
                <a:gd name="T50" fmla="*/ 1261 w 1412"/>
                <a:gd name="T51" fmla="*/ 574 h 950"/>
                <a:gd name="T52" fmla="*/ 1300 w 1412"/>
                <a:gd name="T53" fmla="*/ 598 h 950"/>
                <a:gd name="T54" fmla="*/ 1341 w 1412"/>
                <a:gd name="T55" fmla="*/ 619 h 950"/>
                <a:gd name="T56" fmla="*/ 1378 w 1412"/>
                <a:gd name="T57" fmla="*/ 643 h 950"/>
                <a:gd name="T58" fmla="*/ 1398 w 1412"/>
                <a:gd name="T59" fmla="*/ 670 h 950"/>
                <a:gd name="T60" fmla="*/ 1361 w 1412"/>
                <a:gd name="T61" fmla="*/ 647 h 950"/>
                <a:gd name="T62" fmla="*/ 1320 w 1412"/>
                <a:gd name="T63" fmla="*/ 626 h 950"/>
                <a:gd name="T64" fmla="*/ 1281 w 1412"/>
                <a:gd name="T65" fmla="*/ 603 h 950"/>
                <a:gd name="T66" fmla="*/ 1241 w 1412"/>
                <a:gd name="T67" fmla="*/ 581 h 950"/>
                <a:gd name="T68" fmla="*/ 1203 w 1412"/>
                <a:gd name="T69" fmla="*/ 558 h 950"/>
                <a:gd name="T70" fmla="*/ 1161 w 1412"/>
                <a:gd name="T71" fmla="*/ 536 h 950"/>
                <a:gd name="T72" fmla="*/ 1121 w 1412"/>
                <a:gd name="T73" fmla="*/ 514 h 950"/>
                <a:gd name="T74" fmla="*/ 1081 w 1412"/>
                <a:gd name="T75" fmla="*/ 492 h 950"/>
                <a:gd name="T76" fmla="*/ 1042 w 1412"/>
                <a:gd name="T77" fmla="*/ 469 h 950"/>
                <a:gd name="T78" fmla="*/ 999 w 1412"/>
                <a:gd name="T79" fmla="*/ 449 h 950"/>
                <a:gd name="T80" fmla="*/ 960 w 1412"/>
                <a:gd name="T81" fmla="*/ 426 h 950"/>
                <a:gd name="T82" fmla="*/ 919 w 1412"/>
                <a:gd name="T83" fmla="*/ 404 h 950"/>
                <a:gd name="T84" fmla="*/ 880 w 1412"/>
                <a:gd name="T85" fmla="*/ 380 h 950"/>
                <a:gd name="T86" fmla="*/ 838 w 1412"/>
                <a:gd name="T87" fmla="*/ 360 h 950"/>
                <a:gd name="T88" fmla="*/ 799 w 1412"/>
                <a:gd name="T89" fmla="*/ 337 h 950"/>
                <a:gd name="T90" fmla="*/ 756 w 1412"/>
                <a:gd name="T91" fmla="*/ 315 h 950"/>
                <a:gd name="T92" fmla="*/ 718 w 1412"/>
                <a:gd name="T93" fmla="*/ 292 h 950"/>
                <a:gd name="T94" fmla="*/ 675 w 1412"/>
                <a:gd name="T95" fmla="*/ 271 h 950"/>
                <a:gd name="T96" fmla="*/ 635 w 1412"/>
                <a:gd name="T97" fmla="*/ 248 h 950"/>
                <a:gd name="T98" fmla="*/ 591 w 1412"/>
                <a:gd name="T99" fmla="*/ 226 h 950"/>
                <a:gd name="T100" fmla="*/ 549 w 1412"/>
                <a:gd name="T101" fmla="*/ 203 h 950"/>
                <a:gd name="T102" fmla="*/ 505 w 1412"/>
                <a:gd name="T103" fmla="*/ 183 h 950"/>
                <a:gd name="T104" fmla="*/ 460 w 1412"/>
                <a:gd name="T105" fmla="*/ 159 h 950"/>
                <a:gd name="T106" fmla="*/ 413 w 1412"/>
                <a:gd name="T107" fmla="*/ 138 h 950"/>
                <a:gd name="T108" fmla="*/ 367 w 1412"/>
                <a:gd name="T109" fmla="*/ 114 h 950"/>
                <a:gd name="T110" fmla="*/ 312 w 1412"/>
                <a:gd name="T111" fmla="*/ 94 h 950"/>
                <a:gd name="T112" fmla="*/ 256 w 1412"/>
                <a:gd name="T113" fmla="*/ 71 h 950"/>
                <a:gd name="T114" fmla="*/ 190 w 1412"/>
                <a:gd name="T115" fmla="*/ 49 h 950"/>
                <a:gd name="T116" fmla="*/ 114 w 1412"/>
                <a:gd name="T117" fmla="*/ 25 h 950"/>
                <a:gd name="T118" fmla="*/ 33 w 1412"/>
                <a:gd name="T119" fmla="*/ 32 h 950"/>
                <a:gd name="T120" fmla="*/ 14 w 1412"/>
                <a:gd name="T121" fmla="*/ 668 h 950"/>
                <a:gd name="T122" fmla="*/ 16 w 1412"/>
                <a:gd name="T123" fmla="*/ 18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2" h="950">
                  <a:moveTo>
                    <a:pt x="28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7" y="22"/>
                  </a:lnTo>
                  <a:lnTo>
                    <a:pt x="147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95" y="35"/>
                  </a:lnTo>
                  <a:lnTo>
                    <a:pt x="195" y="37"/>
                  </a:lnTo>
                  <a:lnTo>
                    <a:pt x="200" y="37"/>
                  </a:lnTo>
                  <a:lnTo>
                    <a:pt x="200" y="39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20" y="42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30" y="47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3" y="58"/>
                  </a:lnTo>
                  <a:lnTo>
                    <a:pt x="263" y="61"/>
                  </a:lnTo>
                  <a:lnTo>
                    <a:pt x="267" y="61"/>
                  </a:lnTo>
                  <a:lnTo>
                    <a:pt x="267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88" y="70"/>
                  </a:lnTo>
                  <a:lnTo>
                    <a:pt x="294" y="70"/>
                  </a:lnTo>
                  <a:lnTo>
                    <a:pt x="294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5"/>
                  </a:lnTo>
                  <a:lnTo>
                    <a:pt x="308" y="77"/>
                  </a:lnTo>
                  <a:lnTo>
                    <a:pt x="313" y="77"/>
                  </a:lnTo>
                  <a:lnTo>
                    <a:pt x="313" y="79"/>
                  </a:lnTo>
                  <a:lnTo>
                    <a:pt x="319" y="79"/>
                  </a:lnTo>
                  <a:lnTo>
                    <a:pt x="319" y="81"/>
                  </a:lnTo>
                  <a:lnTo>
                    <a:pt x="322" y="81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5"/>
                  </a:lnTo>
                  <a:lnTo>
                    <a:pt x="330" y="85"/>
                  </a:lnTo>
                  <a:lnTo>
                    <a:pt x="330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51" y="93"/>
                  </a:lnTo>
                  <a:lnTo>
                    <a:pt x="351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65" y="98"/>
                  </a:lnTo>
                  <a:lnTo>
                    <a:pt x="365" y="101"/>
                  </a:lnTo>
                  <a:lnTo>
                    <a:pt x="368" y="101"/>
                  </a:lnTo>
                  <a:lnTo>
                    <a:pt x="368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7" y="104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1" y="109"/>
                  </a:lnTo>
                  <a:lnTo>
                    <a:pt x="386" y="109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4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402" y="117"/>
                  </a:lnTo>
                  <a:lnTo>
                    <a:pt x="402" y="118"/>
                  </a:lnTo>
                  <a:lnTo>
                    <a:pt x="408" y="118"/>
                  </a:lnTo>
                  <a:lnTo>
                    <a:pt x="408" y="120"/>
                  </a:lnTo>
                  <a:lnTo>
                    <a:pt x="410" y="120"/>
                  </a:lnTo>
                  <a:lnTo>
                    <a:pt x="410" y="121"/>
                  </a:lnTo>
                  <a:lnTo>
                    <a:pt x="414" y="121"/>
                  </a:lnTo>
                  <a:lnTo>
                    <a:pt x="414" y="123"/>
                  </a:lnTo>
                  <a:lnTo>
                    <a:pt x="419" y="123"/>
                  </a:lnTo>
                  <a:lnTo>
                    <a:pt x="419" y="126"/>
                  </a:lnTo>
                  <a:lnTo>
                    <a:pt x="423" y="126"/>
                  </a:lnTo>
                  <a:lnTo>
                    <a:pt x="423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32" y="129"/>
                  </a:lnTo>
                  <a:lnTo>
                    <a:pt x="432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41" y="132"/>
                  </a:lnTo>
                  <a:lnTo>
                    <a:pt x="441" y="135"/>
                  </a:lnTo>
                  <a:lnTo>
                    <a:pt x="445" y="135"/>
                  </a:lnTo>
                  <a:lnTo>
                    <a:pt x="445" y="137"/>
                  </a:lnTo>
                  <a:lnTo>
                    <a:pt x="448" y="137"/>
                  </a:lnTo>
                  <a:lnTo>
                    <a:pt x="448" y="139"/>
                  </a:lnTo>
                  <a:lnTo>
                    <a:pt x="451" y="139"/>
                  </a:lnTo>
                  <a:lnTo>
                    <a:pt x="451" y="140"/>
                  </a:lnTo>
                  <a:lnTo>
                    <a:pt x="455" y="140"/>
                  </a:lnTo>
                  <a:lnTo>
                    <a:pt x="455" y="143"/>
                  </a:lnTo>
                  <a:lnTo>
                    <a:pt x="460" y="143"/>
                  </a:lnTo>
                  <a:lnTo>
                    <a:pt x="460" y="145"/>
                  </a:lnTo>
                  <a:lnTo>
                    <a:pt x="464" y="145"/>
                  </a:lnTo>
                  <a:lnTo>
                    <a:pt x="464" y="146"/>
                  </a:lnTo>
                  <a:lnTo>
                    <a:pt x="467" y="146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1" y="151"/>
                  </a:lnTo>
                  <a:lnTo>
                    <a:pt x="474" y="151"/>
                  </a:lnTo>
                  <a:lnTo>
                    <a:pt x="474" y="152"/>
                  </a:lnTo>
                  <a:lnTo>
                    <a:pt x="480" y="152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6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92" y="158"/>
                  </a:lnTo>
                  <a:lnTo>
                    <a:pt x="492" y="160"/>
                  </a:lnTo>
                  <a:lnTo>
                    <a:pt x="495" y="160"/>
                  </a:lnTo>
                  <a:lnTo>
                    <a:pt x="495" y="162"/>
                  </a:lnTo>
                  <a:lnTo>
                    <a:pt x="499" y="162"/>
                  </a:lnTo>
                  <a:lnTo>
                    <a:pt x="499" y="164"/>
                  </a:lnTo>
                  <a:lnTo>
                    <a:pt x="503" y="164"/>
                  </a:lnTo>
                  <a:lnTo>
                    <a:pt x="503" y="166"/>
                  </a:lnTo>
                  <a:lnTo>
                    <a:pt x="506" y="166"/>
                  </a:lnTo>
                  <a:lnTo>
                    <a:pt x="506" y="168"/>
                  </a:lnTo>
                  <a:lnTo>
                    <a:pt x="512" y="168"/>
                  </a:lnTo>
                  <a:lnTo>
                    <a:pt x="512" y="170"/>
                  </a:lnTo>
                  <a:lnTo>
                    <a:pt x="515" y="170"/>
                  </a:lnTo>
                  <a:lnTo>
                    <a:pt x="515" y="172"/>
                  </a:lnTo>
                  <a:lnTo>
                    <a:pt x="519" y="172"/>
                  </a:lnTo>
                  <a:lnTo>
                    <a:pt x="519" y="174"/>
                  </a:lnTo>
                  <a:lnTo>
                    <a:pt x="522" y="174"/>
                  </a:lnTo>
                  <a:lnTo>
                    <a:pt x="522" y="176"/>
                  </a:lnTo>
                  <a:lnTo>
                    <a:pt x="527" y="176"/>
                  </a:lnTo>
                  <a:lnTo>
                    <a:pt x="527" y="177"/>
                  </a:lnTo>
                  <a:lnTo>
                    <a:pt x="529" y="177"/>
                  </a:lnTo>
                  <a:lnTo>
                    <a:pt x="529" y="179"/>
                  </a:lnTo>
                  <a:lnTo>
                    <a:pt x="532" y="179"/>
                  </a:lnTo>
                  <a:lnTo>
                    <a:pt x="532" y="182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41" y="184"/>
                  </a:lnTo>
                  <a:lnTo>
                    <a:pt x="541" y="185"/>
                  </a:lnTo>
                  <a:lnTo>
                    <a:pt x="545" y="185"/>
                  </a:lnTo>
                  <a:lnTo>
                    <a:pt x="545" y="187"/>
                  </a:lnTo>
                  <a:lnTo>
                    <a:pt x="549" y="187"/>
                  </a:lnTo>
                  <a:lnTo>
                    <a:pt x="549" y="190"/>
                  </a:lnTo>
                  <a:lnTo>
                    <a:pt x="553" y="190"/>
                  </a:lnTo>
                  <a:lnTo>
                    <a:pt x="553" y="191"/>
                  </a:lnTo>
                  <a:lnTo>
                    <a:pt x="556" y="191"/>
                  </a:lnTo>
                  <a:lnTo>
                    <a:pt x="556" y="193"/>
                  </a:lnTo>
                  <a:lnTo>
                    <a:pt x="560" y="193"/>
                  </a:lnTo>
                  <a:lnTo>
                    <a:pt x="560" y="195"/>
                  </a:lnTo>
                  <a:lnTo>
                    <a:pt x="563" y="195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72" y="201"/>
                  </a:lnTo>
                  <a:lnTo>
                    <a:pt x="576" y="201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8" y="204"/>
                  </a:lnTo>
                  <a:lnTo>
                    <a:pt x="583" y="204"/>
                  </a:lnTo>
                  <a:lnTo>
                    <a:pt x="583" y="207"/>
                  </a:lnTo>
                  <a:lnTo>
                    <a:pt x="586" y="207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93" y="210"/>
                  </a:lnTo>
                  <a:lnTo>
                    <a:pt x="593" y="212"/>
                  </a:lnTo>
                  <a:lnTo>
                    <a:pt x="596" y="212"/>
                  </a:lnTo>
                  <a:lnTo>
                    <a:pt x="596" y="214"/>
                  </a:lnTo>
                  <a:lnTo>
                    <a:pt x="601" y="214"/>
                  </a:lnTo>
                  <a:lnTo>
                    <a:pt x="601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8" y="218"/>
                  </a:lnTo>
                  <a:lnTo>
                    <a:pt x="608" y="220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6" y="222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24" y="226"/>
                  </a:lnTo>
                  <a:lnTo>
                    <a:pt x="624" y="227"/>
                  </a:lnTo>
                  <a:lnTo>
                    <a:pt x="627" y="227"/>
                  </a:lnTo>
                  <a:lnTo>
                    <a:pt x="627" y="229"/>
                  </a:lnTo>
                  <a:lnTo>
                    <a:pt x="630" y="229"/>
                  </a:lnTo>
                  <a:lnTo>
                    <a:pt x="630" y="232"/>
                  </a:lnTo>
                  <a:lnTo>
                    <a:pt x="634" y="232"/>
                  </a:lnTo>
                  <a:lnTo>
                    <a:pt x="634" y="233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2" y="243"/>
                  </a:lnTo>
                  <a:lnTo>
                    <a:pt x="656" y="243"/>
                  </a:lnTo>
                  <a:lnTo>
                    <a:pt x="656" y="245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62" y="247"/>
                  </a:lnTo>
                  <a:lnTo>
                    <a:pt x="662" y="249"/>
                  </a:lnTo>
                  <a:lnTo>
                    <a:pt x="666" y="249"/>
                  </a:lnTo>
                  <a:lnTo>
                    <a:pt x="666" y="251"/>
                  </a:lnTo>
                  <a:lnTo>
                    <a:pt x="672" y="251"/>
                  </a:lnTo>
                  <a:lnTo>
                    <a:pt x="672" y="253"/>
                  </a:lnTo>
                  <a:lnTo>
                    <a:pt x="673" y="253"/>
                  </a:lnTo>
                  <a:lnTo>
                    <a:pt x="673" y="255"/>
                  </a:lnTo>
                  <a:lnTo>
                    <a:pt x="676" y="255"/>
                  </a:lnTo>
                  <a:lnTo>
                    <a:pt x="676" y="257"/>
                  </a:lnTo>
                  <a:lnTo>
                    <a:pt x="682" y="257"/>
                  </a:lnTo>
                  <a:lnTo>
                    <a:pt x="682" y="258"/>
                  </a:lnTo>
                  <a:lnTo>
                    <a:pt x="685" y="258"/>
                  </a:lnTo>
                  <a:lnTo>
                    <a:pt x="685" y="260"/>
                  </a:lnTo>
                  <a:lnTo>
                    <a:pt x="689" y="260"/>
                  </a:lnTo>
                  <a:lnTo>
                    <a:pt x="689" y="261"/>
                  </a:lnTo>
                  <a:lnTo>
                    <a:pt x="692" y="261"/>
                  </a:lnTo>
                  <a:lnTo>
                    <a:pt x="692" y="265"/>
                  </a:lnTo>
                  <a:lnTo>
                    <a:pt x="696" y="265"/>
                  </a:lnTo>
                  <a:lnTo>
                    <a:pt x="696" y="266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704" y="268"/>
                  </a:lnTo>
                  <a:lnTo>
                    <a:pt x="704" y="271"/>
                  </a:lnTo>
                  <a:lnTo>
                    <a:pt x="707" y="271"/>
                  </a:lnTo>
                  <a:lnTo>
                    <a:pt x="707" y="272"/>
                  </a:lnTo>
                  <a:lnTo>
                    <a:pt x="708" y="272"/>
                  </a:lnTo>
                  <a:lnTo>
                    <a:pt x="708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7" y="276"/>
                  </a:lnTo>
                  <a:lnTo>
                    <a:pt x="717" y="279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4" y="282"/>
                  </a:lnTo>
                  <a:lnTo>
                    <a:pt x="729" y="282"/>
                  </a:lnTo>
                  <a:lnTo>
                    <a:pt x="729" y="283"/>
                  </a:lnTo>
                  <a:lnTo>
                    <a:pt x="731" y="283"/>
                  </a:lnTo>
                  <a:lnTo>
                    <a:pt x="731" y="285"/>
                  </a:lnTo>
                  <a:lnTo>
                    <a:pt x="734" y="285"/>
                  </a:lnTo>
                  <a:lnTo>
                    <a:pt x="734" y="288"/>
                  </a:lnTo>
                  <a:lnTo>
                    <a:pt x="739" y="288"/>
                  </a:lnTo>
                  <a:lnTo>
                    <a:pt x="739" y="289"/>
                  </a:lnTo>
                  <a:lnTo>
                    <a:pt x="742" y="289"/>
                  </a:lnTo>
                  <a:lnTo>
                    <a:pt x="742" y="291"/>
                  </a:lnTo>
                  <a:lnTo>
                    <a:pt x="746" y="291"/>
                  </a:lnTo>
                  <a:lnTo>
                    <a:pt x="746" y="293"/>
                  </a:lnTo>
                  <a:lnTo>
                    <a:pt x="749" y="293"/>
                  </a:lnTo>
                  <a:lnTo>
                    <a:pt x="749" y="295"/>
                  </a:lnTo>
                  <a:lnTo>
                    <a:pt x="753" y="295"/>
                  </a:lnTo>
                  <a:lnTo>
                    <a:pt x="753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3" y="301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66" y="305"/>
                  </a:lnTo>
                  <a:lnTo>
                    <a:pt x="771" y="305"/>
                  </a:lnTo>
                  <a:lnTo>
                    <a:pt x="771" y="307"/>
                  </a:lnTo>
                  <a:lnTo>
                    <a:pt x="774" y="307"/>
                  </a:lnTo>
                  <a:lnTo>
                    <a:pt x="774" y="308"/>
                  </a:lnTo>
                  <a:lnTo>
                    <a:pt x="778" y="308"/>
                  </a:lnTo>
                  <a:lnTo>
                    <a:pt x="778" y="311"/>
                  </a:lnTo>
                  <a:lnTo>
                    <a:pt x="781" y="311"/>
                  </a:lnTo>
                  <a:lnTo>
                    <a:pt x="781" y="313"/>
                  </a:lnTo>
                  <a:lnTo>
                    <a:pt x="785" y="313"/>
                  </a:lnTo>
                  <a:lnTo>
                    <a:pt x="785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1" y="316"/>
                  </a:lnTo>
                  <a:lnTo>
                    <a:pt x="791" y="319"/>
                  </a:lnTo>
                  <a:lnTo>
                    <a:pt x="796" y="319"/>
                  </a:lnTo>
                  <a:lnTo>
                    <a:pt x="796" y="320"/>
                  </a:lnTo>
                  <a:lnTo>
                    <a:pt x="798" y="320"/>
                  </a:lnTo>
                  <a:lnTo>
                    <a:pt x="798" y="322"/>
                  </a:lnTo>
                  <a:lnTo>
                    <a:pt x="803" y="322"/>
                  </a:lnTo>
                  <a:lnTo>
                    <a:pt x="803" y="324"/>
                  </a:lnTo>
                  <a:lnTo>
                    <a:pt x="806" y="324"/>
                  </a:lnTo>
                  <a:lnTo>
                    <a:pt x="806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3" y="328"/>
                  </a:lnTo>
                  <a:lnTo>
                    <a:pt x="813" y="330"/>
                  </a:lnTo>
                  <a:lnTo>
                    <a:pt x="816" y="330"/>
                  </a:lnTo>
                  <a:lnTo>
                    <a:pt x="816" y="332"/>
                  </a:lnTo>
                  <a:lnTo>
                    <a:pt x="820" y="332"/>
                  </a:lnTo>
                  <a:lnTo>
                    <a:pt x="820" y="334"/>
                  </a:lnTo>
                  <a:lnTo>
                    <a:pt x="823" y="334"/>
                  </a:lnTo>
                  <a:lnTo>
                    <a:pt x="823" y="336"/>
                  </a:lnTo>
                  <a:lnTo>
                    <a:pt x="827" y="336"/>
                  </a:lnTo>
                  <a:lnTo>
                    <a:pt x="827" y="338"/>
                  </a:lnTo>
                  <a:lnTo>
                    <a:pt x="830" y="338"/>
                  </a:lnTo>
                  <a:lnTo>
                    <a:pt x="830" y="339"/>
                  </a:lnTo>
                  <a:lnTo>
                    <a:pt x="835" y="339"/>
                  </a:lnTo>
                  <a:lnTo>
                    <a:pt x="835" y="341"/>
                  </a:lnTo>
                  <a:lnTo>
                    <a:pt x="838" y="341"/>
                  </a:lnTo>
                  <a:lnTo>
                    <a:pt x="838" y="344"/>
                  </a:lnTo>
                  <a:lnTo>
                    <a:pt x="842" y="344"/>
                  </a:lnTo>
                  <a:lnTo>
                    <a:pt x="842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8" y="347"/>
                  </a:lnTo>
                  <a:lnTo>
                    <a:pt x="848" y="349"/>
                  </a:lnTo>
                  <a:lnTo>
                    <a:pt x="852" y="349"/>
                  </a:lnTo>
                  <a:lnTo>
                    <a:pt x="852" y="350"/>
                  </a:lnTo>
                  <a:lnTo>
                    <a:pt x="855" y="350"/>
                  </a:lnTo>
                  <a:lnTo>
                    <a:pt x="855" y="353"/>
                  </a:lnTo>
                  <a:lnTo>
                    <a:pt x="859" y="353"/>
                  </a:lnTo>
                  <a:lnTo>
                    <a:pt x="859" y="355"/>
                  </a:lnTo>
                  <a:lnTo>
                    <a:pt x="862" y="355"/>
                  </a:lnTo>
                  <a:lnTo>
                    <a:pt x="862" y="357"/>
                  </a:lnTo>
                  <a:lnTo>
                    <a:pt x="867" y="357"/>
                  </a:lnTo>
                  <a:lnTo>
                    <a:pt x="867" y="358"/>
                  </a:lnTo>
                  <a:lnTo>
                    <a:pt x="870" y="358"/>
                  </a:lnTo>
                  <a:lnTo>
                    <a:pt x="870" y="361"/>
                  </a:lnTo>
                  <a:lnTo>
                    <a:pt x="874" y="361"/>
                  </a:lnTo>
                  <a:lnTo>
                    <a:pt x="874" y="363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80" y="364"/>
                  </a:lnTo>
                  <a:lnTo>
                    <a:pt x="880" y="366"/>
                  </a:lnTo>
                  <a:lnTo>
                    <a:pt x="884" y="366"/>
                  </a:lnTo>
                  <a:lnTo>
                    <a:pt x="884" y="369"/>
                  </a:lnTo>
                  <a:lnTo>
                    <a:pt x="887" y="369"/>
                  </a:lnTo>
                  <a:lnTo>
                    <a:pt x="887" y="370"/>
                  </a:lnTo>
                  <a:lnTo>
                    <a:pt x="891" y="370"/>
                  </a:lnTo>
                  <a:lnTo>
                    <a:pt x="891" y="372"/>
                  </a:lnTo>
                  <a:lnTo>
                    <a:pt x="894" y="372"/>
                  </a:lnTo>
                  <a:lnTo>
                    <a:pt x="894" y="374"/>
                  </a:lnTo>
                  <a:lnTo>
                    <a:pt x="897" y="374"/>
                  </a:lnTo>
                  <a:lnTo>
                    <a:pt x="897" y="376"/>
                  </a:lnTo>
                  <a:lnTo>
                    <a:pt x="902" y="376"/>
                  </a:lnTo>
                  <a:lnTo>
                    <a:pt x="902" y="378"/>
                  </a:lnTo>
                  <a:lnTo>
                    <a:pt x="905" y="378"/>
                  </a:lnTo>
                  <a:lnTo>
                    <a:pt x="905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12" y="382"/>
                  </a:lnTo>
                  <a:lnTo>
                    <a:pt x="912" y="384"/>
                  </a:lnTo>
                  <a:lnTo>
                    <a:pt x="916" y="384"/>
                  </a:lnTo>
                  <a:lnTo>
                    <a:pt x="916" y="386"/>
                  </a:lnTo>
                  <a:lnTo>
                    <a:pt x="919" y="386"/>
                  </a:lnTo>
                  <a:lnTo>
                    <a:pt x="919" y="388"/>
                  </a:lnTo>
                  <a:lnTo>
                    <a:pt x="921" y="388"/>
                  </a:lnTo>
                  <a:lnTo>
                    <a:pt x="921" y="389"/>
                  </a:lnTo>
                  <a:lnTo>
                    <a:pt x="926" y="389"/>
                  </a:lnTo>
                  <a:lnTo>
                    <a:pt x="926" y="392"/>
                  </a:lnTo>
                  <a:lnTo>
                    <a:pt x="929" y="392"/>
                  </a:lnTo>
                  <a:lnTo>
                    <a:pt x="929" y="394"/>
                  </a:lnTo>
                  <a:lnTo>
                    <a:pt x="933" y="394"/>
                  </a:lnTo>
                  <a:lnTo>
                    <a:pt x="933" y="395"/>
                  </a:lnTo>
                  <a:lnTo>
                    <a:pt x="935" y="395"/>
                  </a:lnTo>
                  <a:lnTo>
                    <a:pt x="935" y="397"/>
                  </a:lnTo>
                  <a:lnTo>
                    <a:pt x="939" y="397"/>
                  </a:lnTo>
                  <a:lnTo>
                    <a:pt x="939" y="400"/>
                  </a:lnTo>
                  <a:lnTo>
                    <a:pt x="944" y="400"/>
                  </a:lnTo>
                  <a:lnTo>
                    <a:pt x="944" y="401"/>
                  </a:lnTo>
                  <a:lnTo>
                    <a:pt x="945" y="401"/>
                  </a:lnTo>
                  <a:lnTo>
                    <a:pt x="945" y="403"/>
                  </a:lnTo>
                  <a:lnTo>
                    <a:pt x="950" y="403"/>
                  </a:lnTo>
                  <a:lnTo>
                    <a:pt x="950" y="405"/>
                  </a:lnTo>
                  <a:lnTo>
                    <a:pt x="953" y="405"/>
                  </a:lnTo>
                  <a:lnTo>
                    <a:pt x="953" y="408"/>
                  </a:lnTo>
                  <a:lnTo>
                    <a:pt x="957" y="408"/>
                  </a:lnTo>
                  <a:lnTo>
                    <a:pt x="957" y="409"/>
                  </a:lnTo>
                  <a:lnTo>
                    <a:pt x="960" y="409"/>
                  </a:lnTo>
                  <a:lnTo>
                    <a:pt x="960" y="411"/>
                  </a:lnTo>
                  <a:lnTo>
                    <a:pt x="964" y="411"/>
                  </a:lnTo>
                  <a:lnTo>
                    <a:pt x="964" y="412"/>
                  </a:lnTo>
                  <a:lnTo>
                    <a:pt x="967" y="412"/>
                  </a:lnTo>
                  <a:lnTo>
                    <a:pt x="967" y="416"/>
                  </a:lnTo>
                  <a:lnTo>
                    <a:pt x="970" y="416"/>
                  </a:lnTo>
                  <a:lnTo>
                    <a:pt x="970" y="417"/>
                  </a:lnTo>
                  <a:lnTo>
                    <a:pt x="974" y="417"/>
                  </a:lnTo>
                  <a:lnTo>
                    <a:pt x="974" y="419"/>
                  </a:lnTo>
                  <a:lnTo>
                    <a:pt x="977" y="419"/>
                  </a:lnTo>
                  <a:lnTo>
                    <a:pt x="977" y="420"/>
                  </a:lnTo>
                  <a:lnTo>
                    <a:pt x="982" y="420"/>
                  </a:lnTo>
                  <a:lnTo>
                    <a:pt x="982" y="422"/>
                  </a:lnTo>
                  <a:lnTo>
                    <a:pt x="985" y="422"/>
                  </a:lnTo>
                  <a:lnTo>
                    <a:pt x="985" y="425"/>
                  </a:lnTo>
                  <a:lnTo>
                    <a:pt x="989" y="425"/>
                  </a:lnTo>
                  <a:lnTo>
                    <a:pt x="989" y="426"/>
                  </a:lnTo>
                  <a:lnTo>
                    <a:pt x="992" y="426"/>
                  </a:lnTo>
                  <a:lnTo>
                    <a:pt x="992" y="428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9" y="430"/>
                  </a:lnTo>
                  <a:lnTo>
                    <a:pt x="999" y="431"/>
                  </a:lnTo>
                  <a:lnTo>
                    <a:pt x="1002" y="431"/>
                  </a:lnTo>
                  <a:lnTo>
                    <a:pt x="1002" y="434"/>
                  </a:lnTo>
                  <a:lnTo>
                    <a:pt x="1006" y="434"/>
                  </a:lnTo>
                  <a:lnTo>
                    <a:pt x="1006" y="436"/>
                  </a:lnTo>
                  <a:lnTo>
                    <a:pt x="1009" y="436"/>
                  </a:lnTo>
                  <a:lnTo>
                    <a:pt x="1009" y="438"/>
                  </a:lnTo>
                  <a:lnTo>
                    <a:pt x="1013" y="438"/>
                  </a:lnTo>
                  <a:lnTo>
                    <a:pt x="1013" y="439"/>
                  </a:lnTo>
                  <a:lnTo>
                    <a:pt x="1017" y="439"/>
                  </a:lnTo>
                  <a:lnTo>
                    <a:pt x="1017" y="442"/>
                  </a:lnTo>
                  <a:lnTo>
                    <a:pt x="1021" y="442"/>
                  </a:lnTo>
                  <a:lnTo>
                    <a:pt x="1021" y="444"/>
                  </a:lnTo>
                  <a:lnTo>
                    <a:pt x="1024" y="444"/>
                  </a:lnTo>
                  <a:lnTo>
                    <a:pt x="1024" y="445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31" y="447"/>
                  </a:lnTo>
                  <a:lnTo>
                    <a:pt x="1031" y="450"/>
                  </a:lnTo>
                  <a:lnTo>
                    <a:pt x="1034" y="450"/>
                  </a:lnTo>
                  <a:lnTo>
                    <a:pt x="1034" y="451"/>
                  </a:lnTo>
                  <a:lnTo>
                    <a:pt x="1038" y="451"/>
                  </a:lnTo>
                  <a:lnTo>
                    <a:pt x="1038" y="453"/>
                  </a:lnTo>
                  <a:lnTo>
                    <a:pt x="1041" y="453"/>
                  </a:lnTo>
                  <a:lnTo>
                    <a:pt x="1041" y="455"/>
                  </a:lnTo>
                  <a:lnTo>
                    <a:pt x="1046" y="455"/>
                  </a:lnTo>
                  <a:lnTo>
                    <a:pt x="1046" y="457"/>
                  </a:lnTo>
                  <a:lnTo>
                    <a:pt x="1048" y="457"/>
                  </a:lnTo>
                  <a:lnTo>
                    <a:pt x="1048" y="459"/>
                  </a:lnTo>
                  <a:lnTo>
                    <a:pt x="1053" y="459"/>
                  </a:lnTo>
                  <a:lnTo>
                    <a:pt x="1053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9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7"/>
                  </a:lnTo>
                  <a:lnTo>
                    <a:pt x="1066" y="467"/>
                  </a:lnTo>
                  <a:lnTo>
                    <a:pt x="1066" y="469"/>
                  </a:lnTo>
                  <a:lnTo>
                    <a:pt x="1070" y="469"/>
                  </a:lnTo>
                  <a:lnTo>
                    <a:pt x="1070" y="470"/>
                  </a:lnTo>
                  <a:lnTo>
                    <a:pt x="1073" y="470"/>
                  </a:lnTo>
                  <a:lnTo>
                    <a:pt x="1073" y="473"/>
                  </a:lnTo>
                  <a:lnTo>
                    <a:pt x="1078" y="473"/>
                  </a:lnTo>
                  <a:lnTo>
                    <a:pt x="1078" y="475"/>
                  </a:lnTo>
                  <a:lnTo>
                    <a:pt x="1080" y="475"/>
                  </a:lnTo>
                  <a:lnTo>
                    <a:pt x="1080" y="476"/>
                  </a:lnTo>
                  <a:lnTo>
                    <a:pt x="1082" y="476"/>
                  </a:lnTo>
                  <a:lnTo>
                    <a:pt x="1082" y="478"/>
                  </a:lnTo>
                  <a:lnTo>
                    <a:pt x="1088" y="478"/>
                  </a:lnTo>
                  <a:lnTo>
                    <a:pt x="1088" y="481"/>
                  </a:lnTo>
                  <a:lnTo>
                    <a:pt x="1091" y="481"/>
                  </a:lnTo>
                  <a:lnTo>
                    <a:pt x="1091" y="482"/>
                  </a:lnTo>
                  <a:lnTo>
                    <a:pt x="1095" y="482"/>
                  </a:lnTo>
                  <a:lnTo>
                    <a:pt x="1095" y="484"/>
                  </a:lnTo>
                  <a:lnTo>
                    <a:pt x="1096" y="484"/>
                  </a:lnTo>
                  <a:lnTo>
                    <a:pt x="1096" y="486"/>
                  </a:lnTo>
                  <a:lnTo>
                    <a:pt x="1101" y="486"/>
                  </a:lnTo>
                  <a:lnTo>
                    <a:pt x="1101" y="487"/>
                  </a:lnTo>
                  <a:lnTo>
                    <a:pt x="1105" y="487"/>
                  </a:lnTo>
                  <a:lnTo>
                    <a:pt x="1105" y="490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13" y="492"/>
                  </a:lnTo>
                  <a:lnTo>
                    <a:pt x="1113" y="493"/>
                  </a:lnTo>
                  <a:lnTo>
                    <a:pt x="1114" y="493"/>
                  </a:lnTo>
                  <a:lnTo>
                    <a:pt x="1114" y="497"/>
                  </a:lnTo>
                  <a:lnTo>
                    <a:pt x="1118" y="497"/>
                  </a:lnTo>
                  <a:lnTo>
                    <a:pt x="1118" y="498"/>
                  </a:lnTo>
                  <a:lnTo>
                    <a:pt x="1121" y="498"/>
                  </a:lnTo>
                  <a:lnTo>
                    <a:pt x="1121" y="500"/>
                  </a:lnTo>
                  <a:lnTo>
                    <a:pt x="1125" y="500"/>
                  </a:lnTo>
                  <a:lnTo>
                    <a:pt x="1125" y="501"/>
                  </a:lnTo>
                  <a:lnTo>
                    <a:pt x="1128" y="501"/>
                  </a:lnTo>
                  <a:lnTo>
                    <a:pt x="1128" y="503"/>
                  </a:lnTo>
                  <a:lnTo>
                    <a:pt x="1131" y="503"/>
                  </a:lnTo>
                  <a:lnTo>
                    <a:pt x="1131" y="506"/>
                  </a:lnTo>
                  <a:lnTo>
                    <a:pt x="1136" y="506"/>
                  </a:lnTo>
                  <a:lnTo>
                    <a:pt x="1136" y="507"/>
                  </a:lnTo>
                  <a:lnTo>
                    <a:pt x="1139" y="507"/>
                  </a:lnTo>
                  <a:lnTo>
                    <a:pt x="1139" y="509"/>
                  </a:lnTo>
                  <a:lnTo>
                    <a:pt x="1143" y="509"/>
                  </a:lnTo>
                  <a:lnTo>
                    <a:pt x="1143" y="511"/>
                  </a:lnTo>
                  <a:lnTo>
                    <a:pt x="1146" y="511"/>
                  </a:lnTo>
                  <a:lnTo>
                    <a:pt x="1146" y="513"/>
                  </a:lnTo>
                  <a:lnTo>
                    <a:pt x="1150" y="513"/>
                  </a:lnTo>
                  <a:lnTo>
                    <a:pt x="1150" y="515"/>
                  </a:lnTo>
                  <a:lnTo>
                    <a:pt x="1153" y="515"/>
                  </a:lnTo>
                  <a:lnTo>
                    <a:pt x="1153" y="517"/>
                  </a:lnTo>
                  <a:lnTo>
                    <a:pt x="1156" y="517"/>
                  </a:lnTo>
                  <a:lnTo>
                    <a:pt x="1156" y="519"/>
                  </a:lnTo>
                  <a:lnTo>
                    <a:pt x="1160" y="519"/>
                  </a:lnTo>
                  <a:lnTo>
                    <a:pt x="1160" y="521"/>
                  </a:lnTo>
                  <a:lnTo>
                    <a:pt x="1163" y="521"/>
                  </a:lnTo>
                  <a:lnTo>
                    <a:pt x="1163" y="523"/>
                  </a:lnTo>
                  <a:lnTo>
                    <a:pt x="1166" y="523"/>
                  </a:lnTo>
                  <a:lnTo>
                    <a:pt x="1166" y="525"/>
                  </a:lnTo>
                  <a:lnTo>
                    <a:pt x="1171" y="525"/>
                  </a:lnTo>
                  <a:lnTo>
                    <a:pt x="1171" y="526"/>
                  </a:lnTo>
                  <a:lnTo>
                    <a:pt x="1175" y="526"/>
                  </a:lnTo>
                  <a:lnTo>
                    <a:pt x="1175" y="528"/>
                  </a:lnTo>
                  <a:lnTo>
                    <a:pt x="1178" y="528"/>
                  </a:lnTo>
                  <a:lnTo>
                    <a:pt x="1178" y="531"/>
                  </a:lnTo>
                  <a:lnTo>
                    <a:pt x="1182" y="531"/>
                  </a:lnTo>
                  <a:lnTo>
                    <a:pt x="1182" y="532"/>
                  </a:lnTo>
                  <a:lnTo>
                    <a:pt x="1185" y="532"/>
                  </a:lnTo>
                  <a:lnTo>
                    <a:pt x="1185" y="534"/>
                  </a:lnTo>
                  <a:lnTo>
                    <a:pt x="1188" y="534"/>
                  </a:lnTo>
                  <a:lnTo>
                    <a:pt x="1188" y="536"/>
                  </a:lnTo>
                  <a:lnTo>
                    <a:pt x="1192" y="536"/>
                  </a:lnTo>
                  <a:lnTo>
                    <a:pt x="1192" y="538"/>
                  </a:lnTo>
                  <a:lnTo>
                    <a:pt x="1196" y="538"/>
                  </a:lnTo>
                  <a:lnTo>
                    <a:pt x="1196" y="540"/>
                  </a:lnTo>
                  <a:lnTo>
                    <a:pt x="1199" y="540"/>
                  </a:lnTo>
                  <a:lnTo>
                    <a:pt x="1199" y="542"/>
                  </a:lnTo>
                  <a:lnTo>
                    <a:pt x="1201" y="542"/>
                  </a:lnTo>
                  <a:lnTo>
                    <a:pt x="1201" y="544"/>
                  </a:lnTo>
                  <a:lnTo>
                    <a:pt x="1204" y="544"/>
                  </a:lnTo>
                  <a:lnTo>
                    <a:pt x="1204" y="546"/>
                  </a:lnTo>
                  <a:lnTo>
                    <a:pt x="1210" y="546"/>
                  </a:lnTo>
                  <a:lnTo>
                    <a:pt x="1210" y="548"/>
                  </a:lnTo>
                  <a:lnTo>
                    <a:pt x="1213" y="548"/>
                  </a:lnTo>
                  <a:lnTo>
                    <a:pt x="1213" y="550"/>
                  </a:lnTo>
                  <a:lnTo>
                    <a:pt x="1216" y="550"/>
                  </a:lnTo>
                  <a:lnTo>
                    <a:pt x="1216" y="551"/>
                  </a:lnTo>
                  <a:lnTo>
                    <a:pt x="1219" y="551"/>
                  </a:lnTo>
                  <a:lnTo>
                    <a:pt x="1219" y="554"/>
                  </a:lnTo>
                  <a:lnTo>
                    <a:pt x="1224" y="554"/>
                  </a:lnTo>
                  <a:lnTo>
                    <a:pt x="1224" y="556"/>
                  </a:lnTo>
                  <a:lnTo>
                    <a:pt x="1226" y="556"/>
                  </a:lnTo>
                  <a:lnTo>
                    <a:pt x="1226" y="557"/>
                  </a:lnTo>
                  <a:lnTo>
                    <a:pt x="1229" y="557"/>
                  </a:lnTo>
                  <a:lnTo>
                    <a:pt x="1229" y="559"/>
                  </a:lnTo>
                  <a:lnTo>
                    <a:pt x="1234" y="559"/>
                  </a:lnTo>
                  <a:lnTo>
                    <a:pt x="1234" y="562"/>
                  </a:lnTo>
                  <a:lnTo>
                    <a:pt x="1239" y="562"/>
                  </a:lnTo>
                  <a:lnTo>
                    <a:pt x="1239" y="563"/>
                  </a:lnTo>
                  <a:lnTo>
                    <a:pt x="1240" y="563"/>
                  </a:lnTo>
                  <a:lnTo>
                    <a:pt x="1240" y="565"/>
                  </a:lnTo>
                  <a:lnTo>
                    <a:pt x="1243" y="565"/>
                  </a:lnTo>
                  <a:lnTo>
                    <a:pt x="1243" y="567"/>
                  </a:lnTo>
                  <a:lnTo>
                    <a:pt x="1248" y="567"/>
                  </a:lnTo>
                  <a:lnTo>
                    <a:pt x="1248" y="568"/>
                  </a:lnTo>
                  <a:lnTo>
                    <a:pt x="1251" y="568"/>
                  </a:lnTo>
                  <a:lnTo>
                    <a:pt x="1251" y="571"/>
                  </a:lnTo>
                  <a:lnTo>
                    <a:pt x="1255" y="571"/>
                  </a:lnTo>
                  <a:lnTo>
                    <a:pt x="1255" y="573"/>
                  </a:lnTo>
                  <a:lnTo>
                    <a:pt x="1258" y="573"/>
                  </a:lnTo>
                  <a:lnTo>
                    <a:pt x="1258" y="574"/>
                  </a:lnTo>
                  <a:lnTo>
                    <a:pt x="1261" y="574"/>
                  </a:lnTo>
                  <a:lnTo>
                    <a:pt x="1261" y="576"/>
                  </a:lnTo>
                  <a:lnTo>
                    <a:pt x="1265" y="576"/>
                  </a:lnTo>
                  <a:lnTo>
                    <a:pt x="1265" y="579"/>
                  </a:lnTo>
                  <a:lnTo>
                    <a:pt x="1268" y="579"/>
                  </a:lnTo>
                  <a:lnTo>
                    <a:pt x="1268" y="581"/>
                  </a:lnTo>
                  <a:lnTo>
                    <a:pt x="1272" y="581"/>
                  </a:lnTo>
                  <a:lnTo>
                    <a:pt x="1272" y="582"/>
                  </a:lnTo>
                  <a:lnTo>
                    <a:pt x="1274" y="582"/>
                  </a:lnTo>
                  <a:lnTo>
                    <a:pt x="1274" y="584"/>
                  </a:lnTo>
                  <a:lnTo>
                    <a:pt x="1280" y="584"/>
                  </a:lnTo>
                  <a:lnTo>
                    <a:pt x="1280" y="587"/>
                  </a:lnTo>
                  <a:lnTo>
                    <a:pt x="1281" y="587"/>
                  </a:lnTo>
                  <a:lnTo>
                    <a:pt x="1281" y="588"/>
                  </a:lnTo>
                  <a:lnTo>
                    <a:pt x="1284" y="588"/>
                  </a:lnTo>
                  <a:lnTo>
                    <a:pt x="1284" y="590"/>
                  </a:lnTo>
                  <a:lnTo>
                    <a:pt x="1288" y="590"/>
                  </a:lnTo>
                  <a:lnTo>
                    <a:pt x="1288" y="592"/>
                  </a:lnTo>
                  <a:lnTo>
                    <a:pt x="1291" y="592"/>
                  </a:lnTo>
                  <a:lnTo>
                    <a:pt x="1291" y="594"/>
                  </a:lnTo>
                  <a:lnTo>
                    <a:pt x="1297" y="594"/>
                  </a:lnTo>
                  <a:lnTo>
                    <a:pt x="1297" y="596"/>
                  </a:lnTo>
                  <a:lnTo>
                    <a:pt x="1300" y="596"/>
                  </a:lnTo>
                  <a:lnTo>
                    <a:pt x="1300" y="598"/>
                  </a:lnTo>
                  <a:lnTo>
                    <a:pt x="1302" y="598"/>
                  </a:lnTo>
                  <a:lnTo>
                    <a:pt x="1302" y="600"/>
                  </a:lnTo>
                  <a:lnTo>
                    <a:pt x="1306" y="600"/>
                  </a:lnTo>
                  <a:lnTo>
                    <a:pt x="1306" y="602"/>
                  </a:lnTo>
                  <a:lnTo>
                    <a:pt x="1309" y="602"/>
                  </a:lnTo>
                  <a:lnTo>
                    <a:pt x="1309" y="604"/>
                  </a:lnTo>
                  <a:lnTo>
                    <a:pt x="1313" y="604"/>
                  </a:lnTo>
                  <a:lnTo>
                    <a:pt x="1313" y="606"/>
                  </a:lnTo>
                  <a:lnTo>
                    <a:pt x="1316" y="606"/>
                  </a:lnTo>
                  <a:lnTo>
                    <a:pt x="1316" y="607"/>
                  </a:lnTo>
                  <a:lnTo>
                    <a:pt x="1320" y="607"/>
                  </a:lnTo>
                  <a:lnTo>
                    <a:pt x="1320" y="610"/>
                  </a:lnTo>
                  <a:lnTo>
                    <a:pt x="1323" y="610"/>
                  </a:lnTo>
                  <a:lnTo>
                    <a:pt x="1323" y="612"/>
                  </a:lnTo>
                  <a:lnTo>
                    <a:pt x="1326" y="612"/>
                  </a:lnTo>
                  <a:lnTo>
                    <a:pt x="1326" y="613"/>
                  </a:lnTo>
                  <a:lnTo>
                    <a:pt x="1330" y="613"/>
                  </a:lnTo>
                  <a:lnTo>
                    <a:pt x="1330" y="615"/>
                  </a:lnTo>
                  <a:lnTo>
                    <a:pt x="1334" y="615"/>
                  </a:lnTo>
                  <a:lnTo>
                    <a:pt x="1334" y="618"/>
                  </a:lnTo>
                  <a:lnTo>
                    <a:pt x="1338" y="618"/>
                  </a:lnTo>
                  <a:lnTo>
                    <a:pt x="1338" y="619"/>
                  </a:lnTo>
                  <a:lnTo>
                    <a:pt x="1341" y="619"/>
                  </a:lnTo>
                  <a:lnTo>
                    <a:pt x="1341" y="621"/>
                  </a:lnTo>
                  <a:lnTo>
                    <a:pt x="1345" y="621"/>
                  </a:lnTo>
                  <a:lnTo>
                    <a:pt x="1345" y="623"/>
                  </a:lnTo>
                  <a:lnTo>
                    <a:pt x="1348" y="623"/>
                  </a:lnTo>
                  <a:lnTo>
                    <a:pt x="1348" y="626"/>
                  </a:lnTo>
                  <a:lnTo>
                    <a:pt x="1352" y="626"/>
                  </a:lnTo>
                  <a:lnTo>
                    <a:pt x="1352" y="627"/>
                  </a:lnTo>
                  <a:lnTo>
                    <a:pt x="1354" y="627"/>
                  </a:lnTo>
                  <a:lnTo>
                    <a:pt x="1354" y="629"/>
                  </a:lnTo>
                  <a:lnTo>
                    <a:pt x="1357" y="629"/>
                  </a:lnTo>
                  <a:lnTo>
                    <a:pt x="1357" y="630"/>
                  </a:lnTo>
                  <a:lnTo>
                    <a:pt x="1361" y="630"/>
                  </a:lnTo>
                  <a:lnTo>
                    <a:pt x="1361" y="632"/>
                  </a:lnTo>
                  <a:lnTo>
                    <a:pt x="1364" y="632"/>
                  </a:lnTo>
                  <a:lnTo>
                    <a:pt x="1364" y="635"/>
                  </a:lnTo>
                  <a:lnTo>
                    <a:pt x="1368" y="635"/>
                  </a:lnTo>
                  <a:lnTo>
                    <a:pt x="1368" y="637"/>
                  </a:lnTo>
                  <a:lnTo>
                    <a:pt x="1371" y="637"/>
                  </a:lnTo>
                  <a:lnTo>
                    <a:pt x="1371" y="638"/>
                  </a:lnTo>
                  <a:lnTo>
                    <a:pt x="1374" y="638"/>
                  </a:lnTo>
                  <a:lnTo>
                    <a:pt x="1374" y="640"/>
                  </a:lnTo>
                  <a:lnTo>
                    <a:pt x="1378" y="640"/>
                  </a:lnTo>
                  <a:lnTo>
                    <a:pt x="1378" y="643"/>
                  </a:lnTo>
                  <a:lnTo>
                    <a:pt x="1381" y="643"/>
                  </a:lnTo>
                  <a:lnTo>
                    <a:pt x="1381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9" y="646"/>
                  </a:lnTo>
                  <a:lnTo>
                    <a:pt x="1389" y="648"/>
                  </a:lnTo>
                  <a:lnTo>
                    <a:pt x="1393" y="648"/>
                  </a:lnTo>
                  <a:lnTo>
                    <a:pt x="1393" y="649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8" y="652"/>
                  </a:lnTo>
                  <a:lnTo>
                    <a:pt x="1398" y="654"/>
                  </a:lnTo>
                  <a:lnTo>
                    <a:pt x="1401" y="654"/>
                  </a:lnTo>
                  <a:lnTo>
                    <a:pt x="1401" y="655"/>
                  </a:lnTo>
                  <a:lnTo>
                    <a:pt x="1405" y="655"/>
                  </a:lnTo>
                  <a:lnTo>
                    <a:pt x="1405" y="657"/>
                  </a:lnTo>
                  <a:lnTo>
                    <a:pt x="1409" y="657"/>
                  </a:lnTo>
                  <a:lnTo>
                    <a:pt x="1409" y="660"/>
                  </a:lnTo>
                  <a:lnTo>
                    <a:pt x="1412" y="660"/>
                  </a:lnTo>
                  <a:lnTo>
                    <a:pt x="1412" y="667"/>
                  </a:lnTo>
                  <a:lnTo>
                    <a:pt x="1406" y="667"/>
                  </a:lnTo>
                  <a:lnTo>
                    <a:pt x="1406" y="670"/>
                  </a:lnTo>
                  <a:lnTo>
                    <a:pt x="1398" y="670"/>
                  </a:lnTo>
                  <a:lnTo>
                    <a:pt x="1398" y="668"/>
                  </a:lnTo>
                  <a:lnTo>
                    <a:pt x="1395" y="668"/>
                  </a:lnTo>
                  <a:lnTo>
                    <a:pt x="1395" y="665"/>
                  </a:lnTo>
                  <a:lnTo>
                    <a:pt x="1390" y="665"/>
                  </a:lnTo>
                  <a:lnTo>
                    <a:pt x="1390" y="664"/>
                  </a:lnTo>
                  <a:lnTo>
                    <a:pt x="1388" y="664"/>
                  </a:lnTo>
                  <a:lnTo>
                    <a:pt x="1388" y="662"/>
                  </a:lnTo>
                  <a:lnTo>
                    <a:pt x="1383" y="662"/>
                  </a:lnTo>
                  <a:lnTo>
                    <a:pt x="1383" y="660"/>
                  </a:lnTo>
                  <a:lnTo>
                    <a:pt x="1382" y="660"/>
                  </a:lnTo>
                  <a:lnTo>
                    <a:pt x="1382" y="659"/>
                  </a:lnTo>
                  <a:lnTo>
                    <a:pt x="1379" y="659"/>
                  </a:lnTo>
                  <a:lnTo>
                    <a:pt x="1379" y="656"/>
                  </a:lnTo>
                  <a:lnTo>
                    <a:pt x="1376" y="656"/>
                  </a:lnTo>
                  <a:lnTo>
                    <a:pt x="1376" y="654"/>
                  </a:lnTo>
                  <a:lnTo>
                    <a:pt x="1371" y="654"/>
                  </a:lnTo>
                  <a:lnTo>
                    <a:pt x="1371" y="653"/>
                  </a:lnTo>
                  <a:lnTo>
                    <a:pt x="1368" y="653"/>
                  </a:lnTo>
                  <a:lnTo>
                    <a:pt x="1368" y="651"/>
                  </a:lnTo>
                  <a:lnTo>
                    <a:pt x="1364" y="651"/>
                  </a:lnTo>
                  <a:lnTo>
                    <a:pt x="1364" y="648"/>
                  </a:lnTo>
                  <a:lnTo>
                    <a:pt x="1361" y="648"/>
                  </a:lnTo>
                  <a:lnTo>
                    <a:pt x="1361" y="647"/>
                  </a:lnTo>
                  <a:lnTo>
                    <a:pt x="1357" y="647"/>
                  </a:lnTo>
                  <a:lnTo>
                    <a:pt x="1357" y="645"/>
                  </a:lnTo>
                  <a:lnTo>
                    <a:pt x="1354" y="645"/>
                  </a:lnTo>
                  <a:lnTo>
                    <a:pt x="1354" y="643"/>
                  </a:lnTo>
                  <a:lnTo>
                    <a:pt x="1350" y="643"/>
                  </a:lnTo>
                  <a:lnTo>
                    <a:pt x="1350" y="640"/>
                  </a:lnTo>
                  <a:lnTo>
                    <a:pt x="1347" y="640"/>
                  </a:lnTo>
                  <a:lnTo>
                    <a:pt x="1347" y="639"/>
                  </a:lnTo>
                  <a:lnTo>
                    <a:pt x="1344" y="639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41" y="636"/>
                  </a:lnTo>
                  <a:lnTo>
                    <a:pt x="1338" y="636"/>
                  </a:lnTo>
                  <a:lnTo>
                    <a:pt x="1338" y="633"/>
                  </a:lnTo>
                  <a:lnTo>
                    <a:pt x="1334" y="633"/>
                  </a:lnTo>
                  <a:lnTo>
                    <a:pt x="1334" y="631"/>
                  </a:lnTo>
                  <a:lnTo>
                    <a:pt x="1331" y="631"/>
                  </a:lnTo>
                  <a:lnTo>
                    <a:pt x="1331" y="629"/>
                  </a:lnTo>
                  <a:lnTo>
                    <a:pt x="1328" y="629"/>
                  </a:lnTo>
                  <a:lnTo>
                    <a:pt x="1328" y="628"/>
                  </a:lnTo>
                  <a:lnTo>
                    <a:pt x="1324" y="628"/>
                  </a:lnTo>
                  <a:lnTo>
                    <a:pt x="1324" y="626"/>
                  </a:lnTo>
                  <a:lnTo>
                    <a:pt x="1320" y="626"/>
                  </a:lnTo>
                  <a:lnTo>
                    <a:pt x="1320" y="623"/>
                  </a:lnTo>
                  <a:lnTo>
                    <a:pt x="1316" y="623"/>
                  </a:lnTo>
                  <a:lnTo>
                    <a:pt x="1316" y="622"/>
                  </a:lnTo>
                  <a:lnTo>
                    <a:pt x="1313" y="622"/>
                  </a:lnTo>
                  <a:lnTo>
                    <a:pt x="1313" y="620"/>
                  </a:lnTo>
                  <a:lnTo>
                    <a:pt x="1309" y="620"/>
                  </a:lnTo>
                  <a:lnTo>
                    <a:pt x="1309" y="618"/>
                  </a:lnTo>
                  <a:lnTo>
                    <a:pt x="1306" y="618"/>
                  </a:lnTo>
                  <a:lnTo>
                    <a:pt x="1306" y="616"/>
                  </a:lnTo>
                  <a:lnTo>
                    <a:pt x="1302" y="616"/>
                  </a:lnTo>
                  <a:lnTo>
                    <a:pt x="1302" y="614"/>
                  </a:lnTo>
                  <a:lnTo>
                    <a:pt x="1299" y="614"/>
                  </a:lnTo>
                  <a:lnTo>
                    <a:pt x="1299" y="612"/>
                  </a:lnTo>
                  <a:lnTo>
                    <a:pt x="1296" y="612"/>
                  </a:lnTo>
                  <a:lnTo>
                    <a:pt x="1296" y="611"/>
                  </a:lnTo>
                  <a:lnTo>
                    <a:pt x="1292" y="611"/>
                  </a:lnTo>
                  <a:lnTo>
                    <a:pt x="1292" y="608"/>
                  </a:lnTo>
                  <a:lnTo>
                    <a:pt x="1290" y="608"/>
                  </a:lnTo>
                  <a:lnTo>
                    <a:pt x="1290" y="606"/>
                  </a:lnTo>
                  <a:lnTo>
                    <a:pt x="1287" y="606"/>
                  </a:lnTo>
                  <a:lnTo>
                    <a:pt x="1287" y="604"/>
                  </a:lnTo>
                  <a:lnTo>
                    <a:pt x="1281" y="604"/>
                  </a:lnTo>
                  <a:lnTo>
                    <a:pt x="1281" y="603"/>
                  </a:lnTo>
                  <a:lnTo>
                    <a:pt x="1277" y="603"/>
                  </a:lnTo>
                  <a:lnTo>
                    <a:pt x="1277" y="600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1" y="598"/>
                  </a:lnTo>
                  <a:lnTo>
                    <a:pt x="1271" y="597"/>
                  </a:lnTo>
                  <a:lnTo>
                    <a:pt x="1269" y="597"/>
                  </a:lnTo>
                  <a:lnTo>
                    <a:pt x="1269" y="595"/>
                  </a:lnTo>
                  <a:lnTo>
                    <a:pt x="1264" y="595"/>
                  </a:lnTo>
                  <a:lnTo>
                    <a:pt x="1264" y="592"/>
                  </a:lnTo>
                  <a:lnTo>
                    <a:pt x="1261" y="592"/>
                  </a:lnTo>
                  <a:lnTo>
                    <a:pt x="1261" y="591"/>
                  </a:lnTo>
                  <a:lnTo>
                    <a:pt x="1258" y="591"/>
                  </a:lnTo>
                  <a:lnTo>
                    <a:pt x="1258" y="589"/>
                  </a:lnTo>
                  <a:lnTo>
                    <a:pt x="1255" y="589"/>
                  </a:lnTo>
                  <a:lnTo>
                    <a:pt x="1255" y="587"/>
                  </a:lnTo>
                  <a:lnTo>
                    <a:pt x="1251" y="587"/>
                  </a:lnTo>
                  <a:lnTo>
                    <a:pt x="1251" y="584"/>
                  </a:lnTo>
                  <a:lnTo>
                    <a:pt x="1248" y="584"/>
                  </a:lnTo>
                  <a:lnTo>
                    <a:pt x="1248" y="583"/>
                  </a:lnTo>
                  <a:lnTo>
                    <a:pt x="1244" y="583"/>
                  </a:lnTo>
                  <a:lnTo>
                    <a:pt x="1244" y="581"/>
                  </a:lnTo>
                  <a:lnTo>
                    <a:pt x="1241" y="581"/>
                  </a:lnTo>
                  <a:lnTo>
                    <a:pt x="1241" y="579"/>
                  </a:lnTo>
                  <a:lnTo>
                    <a:pt x="1237" y="579"/>
                  </a:lnTo>
                  <a:lnTo>
                    <a:pt x="1237" y="578"/>
                  </a:lnTo>
                  <a:lnTo>
                    <a:pt x="1233" y="578"/>
                  </a:lnTo>
                  <a:lnTo>
                    <a:pt x="1233" y="575"/>
                  </a:lnTo>
                  <a:lnTo>
                    <a:pt x="1229" y="575"/>
                  </a:lnTo>
                  <a:lnTo>
                    <a:pt x="1229" y="573"/>
                  </a:lnTo>
                  <a:lnTo>
                    <a:pt x="1228" y="573"/>
                  </a:lnTo>
                  <a:lnTo>
                    <a:pt x="1228" y="572"/>
                  </a:lnTo>
                  <a:lnTo>
                    <a:pt x="1224" y="572"/>
                  </a:lnTo>
                  <a:lnTo>
                    <a:pt x="1224" y="570"/>
                  </a:lnTo>
                  <a:lnTo>
                    <a:pt x="1219" y="570"/>
                  </a:lnTo>
                  <a:lnTo>
                    <a:pt x="1219" y="567"/>
                  </a:lnTo>
                  <a:lnTo>
                    <a:pt x="1216" y="567"/>
                  </a:lnTo>
                  <a:lnTo>
                    <a:pt x="1216" y="566"/>
                  </a:lnTo>
                  <a:lnTo>
                    <a:pt x="1213" y="566"/>
                  </a:lnTo>
                  <a:lnTo>
                    <a:pt x="1213" y="564"/>
                  </a:lnTo>
                  <a:lnTo>
                    <a:pt x="1209" y="564"/>
                  </a:lnTo>
                  <a:lnTo>
                    <a:pt x="1209" y="562"/>
                  </a:lnTo>
                  <a:lnTo>
                    <a:pt x="1206" y="562"/>
                  </a:lnTo>
                  <a:lnTo>
                    <a:pt x="1206" y="560"/>
                  </a:lnTo>
                  <a:lnTo>
                    <a:pt x="1203" y="560"/>
                  </a:lnTo>
                  <a:lnTo>
                    <a:pt x="1203" y="558"/>
                  </a:lnTo>
                  <a:lnTo>
                    <a:pt x="1200" y="558"/>
                  </a:lnTo>
                  <a:lnTo>
                    <a:pt x="1200" y="556"/>
                  </a:lnTo>
                  <a:lnTo>
                    <a:pt x="1194" y="556"/>
                  </a:lnTo>
                  <a:lnTo>
                    <a:pt x="1194" y="555"/>
                  </a:lnTo>
                  <a:lnTo>
                    <a:pt x="1191" y="555"/>
                  </a:lnTo>
                  <a:lnTo>
                    <a:pt x="1191" y="552"/>
                  </a:lnTo>
                  <a:lnTo>
                    <a:pt x="1188" y="552"/>
                  </a:lnTo>
                  <a:lnTo>
                    <a:pt x="1188" y="550"/>
                  </a:lnTo>
                  <a:lnTo>
                    <a:pt x="1186" y="550"/>
                  </a:lnTo>
                  <a:lnTo>
                    <a:pt x="1186" y="548"/>
                  </a:lnTo>
                  <a:lnTo>
                    <a:pt x="1182" y="548"/>
                  </a:lnTo>
                  <a:lnTo>
                    <a:pt x="1182" y="547"/>
                  </a:lnTo>
                  <a:lnTo>
                    <a:pt x="1178" y="547"/>
                  </a:lnTo>
                  <a:lnTo>
                    <a:pt x="1178" y="544"/>
                  </a:lnTo>
                  <a:lnTo>
                    <a:pt x="1175" y="544"/>
                  </a:lnTo>
                  <a:lnTo>
                    <a:pt x="1175" y="542"/>
                  </a:lnTo>
                  <a:lnTo>
                    <a:pt x="1171" y="542"/>
                  </a:lnTo>
                  <a:lnTo>
                    <a:pt x="1171" y="541"/>
                  </a:lnTo>
                  <a:lnTo>
                    <a:pt x="1168" y="541"/>
                  </a:lnTo>
                  <a:lnTo>
                    <a:pt x="1168" y="539"/>
                  </a:lnTo>
                  <a:lnTo>
                    <a:pt x="1164" y="539"/>
                  </a:lnTo>
                  <a:lnTo>
                    <a:pt x="1164" y="536"/>
                  </a:lnTo>
                  <a:lnTo>
                    <a:pt x="1161" y="536"/>
                  </a:lnTo>
                  <a:lnTo>
                    <a:pt x="1161" y="535"/>
                  </a:lnTo>
                  <a:lnTo>
                    <a:pt x="1155" y="535"/>
                  </a:lnTo>
                  <a:lnTo>
                    <a:pt x="1155" y="533"/>
                  </a:lnTo>
                  <a:lnTo>
                    <a:pt x="1153" y="533"/>
                  </a:lnTo>
                  <a:lnTo>
                    <a:pt x="1153" y="531"/>
                  </a:lnTo>
                  <a:lnTo>
                    <a:pt x="1150" y="531"/>
                  </a:lnTo>
                  <a:lnTo>
                    <a:pt x="1150" y="530"/>
                  </a:lnTo>
                  <a:lnTo>
                    <a:pt x="1146" y="530"/>
                  </a:lnTo>
                  <a:lnTo>
                    <a:pt x="1146" y="527"/>
                  </a:lnTo>
                  <a:lnTo>
                    <a:pt x="1143" y="527"/>
                  </a:lnTo>
                  <a:lnTo>
                    <a:pt x="1143" y="525"/>
                  </a:lnTo>
                  <a:lnTo>
                    <a:pt x="1139" y="525"/>
                  </a:lnTo>
                  <a:lnTo>
                    <a:pt x="1139" y="523"/>
                  </a:lnTo>
                  <a:lnTo>
                    <a:pt x="1136" y="523"/>
                  </a:lnTo>
                  <a:lnTo>
                    <a:pt x="1136" y="522"/>
                  </a:lnTo>
                  <a:lnTo>
                    <a:pt x="1132" y="522"/>
                  </a:lnTo>
                  <a:lnTo>
                    <a:pt x="1132" y="519"/>
                  </a:lnTo>
                  <a:lnTo>
                    <a:pt x="1129" y="519"/>
                  </a:lnTo>
                  <a:lnTo>
                    <a:pt x="1129" y="517"/>
                  </a:lnTo>
                  <a:lnTo>
                    <a:pt x="1126" y="517"/>
                  </a:lnTo>
                  <a:lnTo>
                    <a:pt x="1126" y="516"/>
                  </a:lnTo>
                  <a:lnTo>
                    <a:pt x="1121" y="516"/>
                  </a:lnTo>
                  <a:lnTo>
                    <a:pt x="1121" y="514"/>
                  </a:lnTo>
                  <a:lnTo>
                    <a:pt x="1118" y="514"/>
                  </a:lnTo>
                  <a:lnTo>
                    <a:pt x="1118" y="511"/>
                  </a:lnTo>
                  <a:lnTo>
                    <a:pt x="1114" y="511"/>
                  </a:lnTo>
                  <a:lnTo>
                    <a:pt x="1114" y="510"/>
                  </a:lnTo>
                  <a:lnTo>
                    <a:pt x="1111" y="510"/>
                  </a:lnTo>
                  <a:lnTo>
                    <a:pt x="1111" y="508"/>
                  </a:lnTo>
                  <a:lnTo>
                    <a:pt x="1107" y="508"/>
                  </a:lnTo>
                  <a:lnTo>
                    <a:pt x="1107" y="507"/>
                  </a:lnTo>
                  <a:lnTo>
                    <a:pt x="1104" y="507"/>
                  </a:lnTo>
                  <a:lnTo>
                    <a:pt x="1104" y="503"/>
                  </a:lnTo>
                  <a:lnTo>
                    <a:pt x="1103" y="503"/>
                  </a:lnTo>
                  <a:lnTo>
                    <a:pt x="1103" y="502"/>
                  </a:lnTo>
                  <a:lnTo>
                    <a:pt x="1099" y="502"/>
                  </a:lnTo>
                  <a:lnTo>
                    <a:pt x="1099" y="500"/>
                  </a:lnTo>
                  <a:lnTo>
                    <a:pt x="1095" y="500"/>
                  </a:lnTo>
                  <a:lnTo>
                    <a:pt x="1095" y="498"/>
                  </a:lnTo>
                  <a:lnTo>
                    <a:pt x="1090" y="498"/>
                  </a:lnTo>
                  <a:lnTo>
                    <a:pt x="1090" y="497"/>
                  </a:lnTo>
                  <a:lnTo>
                    <a:pt x="1086" y="497"/>
                  </a:lnTo>
                  <a:lnTo>
                    <a:pt x="1086" y="494"/>
                  </a:lnTo>
                  <a:lnTo>
                    <a:pt x="1085" y="494"/>
                  </a:lnTo>
                  <a:lnTo>
                    <a:pt x="1085" y="492"/>
                  </a:lnTo>
                  <a:lnTo>
                    <a:pt x="1081" y="492"/>
                  </a:lnTo>
                  <a:lnTo>
                    <a:pt x="1081" y="491"/>
                  </a:lnTo>
                  <a:lnTo>
                    <a:pt x="1078" y="491"/>
                  </a:lnTo>
                  <a:lnTo>
                    <a:pt x="1078" y="489"/>
                  </a:lnTo>
                  <a:lnTo>
                    <a:pt x="1072" y="489"/>
                  </a:lnTo>
                  <a:lnTo>
                    <a:pt x="1072" y="486"/>
                  </a:lnTo>
                  <a:lnTo>
                    <a:pt x="1070" y="486"/>
                  </a:lnTo>
                  <a:lnTo>
                    <a:pt x="1070" y="485"/>
                  </a:lnTo>
                  <a:lnTo>
                    <a:pt x="1067" y="485"/>
                  </a:lnTo>
                  <a:lnTo>
                    <a:pt x="1067" y="483"/>
                  </a:lnTo>
                  <a:lnTo>
                    <a:pt x="1063" y="483"/>
                  </a:lnTo>
                  <a:lnTo>
                    <a:pt x="1063" y="481"/>
                  </a:lnTo>
                  <a:lnTo>
                    <a:pt x="1059" y="481"/>
                  </a:lnTo>
                  <a:lnTo>
                    <a:pt x="1059" y="479"/>
                  </a:lnTo>
                  <a:lnTo>
                    <a:pt x="1056" y="479"/>
                  </a:lnTo>
                  <a:lnTo>
                    <a:pt x="1056" y="477"/>
                  </a:lnTo>
                  <a:lnTo>
                    <a:pt x="1050" y="477"/>
                  </a:lnTo>
                  <a:lnTo>
                    <a:pt x="1050" y="475"/>
                  </a:lnTo>
                  <a:lnTo>
                    <a:pt x="1049" y="475"/>
                  </a:lnTo>
                  <a:lnTo>
                    <a:pt x="1049" y="474"/>
                  </a:lnTo>
                  <a:lnTo>
                    <a:pt x="1046" y="474"/>
                  </a:lnTo>
                  <a:lnTo>
                    <a:pt x="1046" y="471"/>
                  </a:lnTo>
                  <a:lnTo>
                    <a:pt x="1042" y="471"/>
                  </a:lnTo>
                  <a:lnTo>
                    <a:pt x="1042" y="469"/>
                  </a:lnTo>
                  <a:lnTo>
                    <a:pt x="1038" y="469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6"/>
                  </a:lnTo>
                  <a:lnTo>
                    <a:pt x="1031" y="466"/>
                  </a:lnTo>
                  <a:lnTo>
                    <a:pt x="1031" y="463"/>
                  </a:lnTo>
                  <a:lnTo>
                    <a:pt x="1028" y="463"/>
                  </a:lnTo>
                  <a:lnTo>
                    <a:pt x="1028" y="461"/>
                  </a:lnTo>
                  <a:lnTo>
                    <a:pt x="1024" y="461"/>
                  </a:lnTo>
                  <a:lnTo>
                    <a:pt x="1024" y="460"/>
                  </a:lnTo>
                  <a:lnTo>
                    <a:pt x="1021" y="460"/>
                  </a:lnTo>
                  <a:lnTo>
                    <a:pt x="1021" y="458"/>
                  </a:lnTo>
                  <a:lnTo>
                    <a:pt x="1017" y="458"/>
                  </a:lnTo>
                  <a:lnTo>
                    <a:pt x="1017" y="455"/>
                  </a:lnTo>
                  <a:lnTo>
                    <a:pt x="1014" y="455"/>
                  </a:lnTo>
                  <a:lnTo>
                    <a:pt x="1014" y="454"/>
                  </a:lnTo>
                  <a:lnTo>
                    <a:pt x="1010" y="454"/>
                  </a:lnTo>
                  <a:lnTo>
                    <a:pt x="1010" y="452"/>
                  </a:lnTo>
                  <a:lnTo>
                    <a:pt x="1007" y="452"/>
                  </a:lnTo>
                  <a:lnTo>
                    <a:pt x="1007" y="450"/>
                  </a:lnTo>
                  <a:lnTo>
                    <a:pt x="1002" y="450"/>
                  </a:lnTo>
                  <a:lnTo>
                    <a:pt x="1002" y="449"/>
                  </a:lnTo>
                  <a:lnTo>
                    <a:pt x="999" y="449"/>
                  </a:lnTo>
                  <a:lnTo>
                    <a:pt x="999" y="446"/>
                  </a:lnTo>
                  <a:lnTo>
                    <a:pt x="996" y="446"/>
                  </a:lnTo>
                  <a:lnTo>
                    <a:pt x="996" y="444"/>
                  </a:lnTo>
                  <a:lnTo>
                    <a:pt x="992" y="444"/>
                  </a:lnTo>
                  <a:lnTo>
                    <a:pt x="992" y="442"/>
                  </a:lnTo>
                  <a:lnTo>
                    <a:pt x="989" y="442"/>
                  </a:lnTo>
                  <a:lnTo>
                    <a:pt x="989" y="441"/>
                  </a:lnTo>
                  <a:lnTo>
                    <a:pt x="985" y="441"/>
                  </a:lnTo>
                  <a:lnTo>
                    <a:pt x="985" y="438"/>
                  </a:lnTo>
                  <a:lnTo>
                    <a:pt x="982" y="438"/>
                  </a:lnTo>
                  <a:lnTo>
                    <a:pt x="982" y="436"/>
                  </a:lnTo>
                  <a:lnTo>
                    <a:pt x="978" y="436"/>
                  </a:lnTo>
                  <a:lnTo>
                    <a:pt x="978" y="435"/>
                  </a:lnTo>
                  <a:lnTo>
                    <a:pt x="975" y="435"/>
                  </a:lnTo>
                  <a:lnTo>
                    <a:pt x="975" y="433"/>
                  </a:lnTo>
                  <a:lnTo>
                    <a:pt x="972" y="433"/>
                  </a:lnTo>
                  <a:lnTo>
                    <a:pt x="972" y="430"/>
                  </a:lnTo>
                  <a:lnTo>
                    <a:pt x="967" y="430"/>
                  </a:lnTo>
                  <a:lnTo>
                    <a:pt x="967" y="429"/>
                  </a:lnTo>
                  <a:lnTo>
                    <a:pt x="964" y="429"/>
                  </a:lnTo>
                  <a:lnTo>
                    <a:pt x="964" y="427"/>
                  </a:lnTo>
                  <a:lnTo>
                    <a:pt x="960" y="427"/>
                  </a:lnTo>
                  <a:lnTo>
                    <a:pt x="960" y="426"/>
                  </a:lnTo>
                  <a:lnTo>
                    <a:pt x="957" y="426"/>
                  </a:lnTo>
                  <a:lnTo>
                    <a:pt x="957" y="422"/>
                  </a:lnTo>
                  <a:lnTo>
                    <a:pt x="953" y="422"/>
                  </a:lnTo>
                  <a:lnTo>
                    <a:pt x="953" y="421"/>
                  </a:lnTo>
                  <a:lnTo>
                    <a:pt x="950" y="421"/>
                  </a:lnTo>
                  <a:lnTo>
                    <a:pt x="950" y="419"/>
                  </a:lnTo>
                  <a:lnTo>
                    <a:pt x="947" y="419"/>
                  </a:lnTo>
                  <a:lnTo>
                    <a:pt x="947" y="418"/>
                  </a:lnTo>
                  <a:lnTo>
                    <a:pt x="943" y="418"/>
                  </a:lnTo>
                  <a:lnTo>
                    <a:pt x="943" y="416"/>
                  </a:lnTo>
                  <a:lnTo>
                    <a:pt x="940" y="416"/>
                  </a:lnTo>
                  <a:lnTo>
                    <a:pt x="940" y="413"/>
                  </a:lnTo>
                  <a:lnTo>
                    <a:pt x="935" y="413"/>
                  </a:lnTo>
                  <a:lnTo>
                    <a:pt x="935" y="411"/>
                  </a:lnTo>
                  <a:lnTo>
                    <a:pt x="934" y="411"/>
                  </a:lnTo>
                  <a:lnTo>
                    <a:pt x="934" y="410"/>
                  </a:lnTo>
                  <a:lnTo>
                    <a:pt x="928" y="410"/>
                  </a:lnTo>
                  <a:lnTo>
                    <a:pt x="928" y="408"/>
                  </a:lnTo>
                  <a:lnTo>
                    <a:pt x="925" y="408"/>
                  </a:lnTo>
                  <a:lnTo>
                    <a:pt x="925" y="405"/>
                  </a:lnTo>
                  <a:lnTo>
                    <a:pt x="923" y="405"/>
                  </a:lnTo>
                  <a:lnTo>
                    <a:pt x="923" y="404"/>
                  </a:lnTo>
                  <a:lnTo>
                    <a:pt x="919" y="404"/>
                  </a:lnTo>
                  <a:lnTo>
                    <a:pt x="919" y="402"/>
                  </a:lnTo>
                  <a:lnTo>
                    <a:pt x="916" y="402"/>
                  </a:lnTo>
                  <a:lnTo>
                    <a:pt x="916" y="400"/>
                  </a:lnTo>
                  <a:lnTo>
                    <a:pt x="911" y="400"/>
                  </a:lnTo>
                  <a:lnTo>
                    <a:pt x="911" y="398"/>
                  </a:lnTo>
                  <a:lnTo>
                    <a:pt x="909" y="398"/>
                  </a:lnTo>
                  <a:lnTo>
                    <a:pt x="909" y="396"/>
                  </a:lnTo>
                  <a:lnTo>
                    <a:pt x="905" y="396"/>
                  </a:lnTo>
                  <a:lnTo>
                    <a:pt x="905" y="394"/>
                  </a:lnTo>
                  <a:lnTo>
                    <a:pt x="902" y="394"/>
                  </a:lnTo>
                  <a:lnTo>
                    <a:pt x="902" y="393"/>
                  </a:lnTo>
                  <a:lnTo>
                    <a:pt x="899" y="393"/>
                  </a:lnTo>
                  <a:lnTo>
                    <a:pt x="899" y="390"/>
                  </a:lnTo>
                  <a:lnTo>
                    <a:pt x="895" y="390"/>
                  </a:lnTo>
                  <a:lnTo>
                    <a:pt x="895" y="388"/>
                  </a:lnTo>
                  <a:lnTo>
                    <a:pt x="892" y="388"/>
                  </a:lnTo>
                  <a:lnTo>
                    <a:pt x="892" y="386"/>
                  </a:lnTo>
                  <a:lnTo>
                    <a:pt x="887" y="386"/>
                  </a:lnTo>
                  <a:lnTo>
                    <a:pt x="887" y="385"/>
                  </a:lnTo>
                  <a:lnTo>
                    <a:pt x="884" y="385"/>
                  </a:lnTo>
                  <a:lnTo>
                    <a:pt x="884" y="382"/>
                  </a:lnTo>
                  <a:lnTo>
                    <a:pt x="880" y="382"/>
                  </a:lnTo>
                  <a:lnTo>
                    <a:pt x="880" y="380"/>
                  </a:lnTo>
                  <a:lnTo>
                    <a:pt x="877" y="380"/>
                  </a:lnTo>
                  <a:lnTo>
                    <a:pt x="877" y="379"/>
                  </a:lnTo>
                  <a:lnTo>
                    <a:pt x="874" y="379"/>
                  </a:lnTo>
                  <a:lnTo>
                    <a:pt x="874" y="377"/>
                  </a:lnTo>
                  <a:lnTo>
                    <a:pt x="870" y="377"/>
                  </a:lnTo>
                  <a:lnTo>
                    <a:pt x="870" y="374"/>
                  </a:lnTo>
                  <a:lnTo>
                    <a:pt x="867" y="374"/>
                  </a:lnTo>
                  <a:lnTo>
                    <a:pt x="867" y="373"/>
                  </a:lnTo>
                  <a:lnTo>
                    <a:pt x="863" y="373"/>
                  </a:lnTo>
                  <a:lnTo>
                    <a:pt x="863" y="371"/>
                  </a:lnTo>
                  <a:lnTo>
                    <a:pt x="860" y="371"/>
                  </a:lnTo>
                  <a:lnTo>
                    <a:pt x="860" y="369"/>
                  </a:lnTo>
                  <a:lnTo>
                    <a:pt x="856" y="369"/>
                  </a:lnTo>
                  <a:lnTo>
                    <a:pt x="856" y="368"/>
                  </a:lnTo>
                  <a:lnTo>
                    <a:pt x="852" y="368"/>
                  </a:lnTo>
                  <a:lnTo>
                    <a:pt x="852" y="365"/>
                  </a:lnTo>
                  <a:lnTo>
                    <a:pt x="848" y="365"/>
                  </a:lnTo>
                  <a:lnTo>
                    <a:pt x="848" y="363"/>
                  </a:lnTo>
                  <a:lnTo>
                    <a:pt x="845" y="363"/>
                  </a:lnTo>
                  <a:lnTo>
                    <a:pt x="845" y="361"/>
                  </a:lnTo>
                  <a:lnTo>
                    <a:pt x="842" y="361"/>
                  </a:lnTo>
                  <a:lnTo>
                    <a:pt x="842" y="360"/>
                  </a:lnTo>
                  <a:lnTo>
                    <a:pt x="838" y="360"/>
                  </a:lnTo>
                  <a:lnTo>
                    <a:pt x="838" y="357"/>
                  </a:lnTo>
                  <a:lnTo>
                    <a:pt x="835" y="357"/>
                  </a:lnTo>
                  <a:lnTo>
                    <a:pt x="835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28" y="354"/>
                  </a:lnTo>
                  <a:lnTo>
                    <a:pt x="828" y="352"/>
                  </a:lnTo>
                  <a:lnTo>
                    <a:pt x="824" y="352"/>
                  </a:lnTo>
                  <a:lnTo>
                    <a:pt x="824" y="349"/>
                  </a:lnTo>
                  <a:lnTo>
                    <a:pt x="820" y="349"/>
                  </a:lnTo>
                  <a:lnTo>
                    <a:pt x="820" y="348"/>
                  </a:lnTo>
                  <a:lnTo>
                    <a:pt x="816" y="348"/>
                  </a:lnTo>
                  <a:lnTo>
                    <a:pt x="816" y="346"/>
                  </a:lnTo>
                  <a:lnTo>
                    <a:pt x="813" y="346"/>
                  </a:lnTo>
                  <a:lnTo>
                    <a:pt x="813" y="345"/>
                  </a:lnTo>
                  <a:lnTo>
                    <a:pt x="810" y="345"/>
                  </a:lnTo>
                  <a:lnTo>
                    <a:pt x="810" y="342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03" y="340"/>
                  </a:lnTo>
                  <a:lnTo>
                    <a:pt x="803" y="338"/>
                  </a:lnTo>
                  <a:lnTo>
                    <a:pt x="799" y="338"/>
                  </a:lnTo>
                  <a:lnTo>
                    <a:pt x="799" y="337"/>
                  </a:lnTo>
                  <a:lnTo>
                    <a:pt x="796" y="337"/>
                  </a:lnTo>
                  <a:lnTo>
                    <a:pt x="796" y="334"/>
                  </a:lnTo>
                  <a:lnTo>
                    <a:pt x="792" y="334"/>
                  </a:lnTo>
                  <a:lnTo>
                    <a:pt x="792" y="332"/>
                  </a:lnTo>
                  <a:lnTo>
                    <a:pt x="788" y="332"/>
                  </a:lnTo>
                  <a:lnTo>
                    <a:pt x="788" y="330"/>
                  </a:lnTo>
                  <a:lnTo>
                    <a:pt x="786" y="330"/>
                  </a:lnTo>
                  <a:lnTo>
                    <a:pt x="786" y="329"/>
                  </a:lnTo>
                  <a:lnTo>
                    <a:pt x="781" y="329"/>
                  </a:lnTo>
                  <a:lnTo>
                    <a:pt x="781" y="326"/>
                  </a:lnTo>
                  <a:lnTo>
                    <a:pt x="778" y="326"/>
                  </a:lnTo>
                  <a:lnTo>
                    <a:pt x="778" y="324"/>
                  </a:lnTo>
                  <a:lnTo>
                    <a:pt x="774" y="324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67" y="321"/>
                  </a:lnTo>
                  <a:lnTo>
                    <a:pt x="767" y="319"/>
                  </a:lnTo>
                  <a:lnTo>
                    <a:pt x="764" y="319"/>
                  </a:lnTo>
                  <a:lnTo>
                    <a:pt x="764" y="317"/>
                  </a:lnTo>
                  <a:lnTo>
                    <a:pt x="761" y="317"/>
                  </a:lnTo>
                  <a:lnTo>
                    <a:pt x="761" y="315"/>
                  </a:lnTo>
                  <a:lnTo>
                    <a:pt x="756" y="315"/>
                  </a:lnTo>
                  <a:lnTo>
                    <a:pt x="756" y="313"/>
                  </a:lnTo>
                  <a:lnTo>
                    <a:pt x="753" y="313"/>
                  </a:lnTo>
                  <a:lnTo>
                    <a:pt x="753" y="312"/>
                  </a:lnTo>
                  <a:lnTo>
                    <a:pt x="750" y="312"/>
                  </a:lnTo>
                  <a:lnTo>
                    <a:pt x="750" y="309"/>
                  </a:lnTo>
                  <a:lnTo>
                    <a:pt x="746" y="309"/>
                  </a:lnTo>
                  <a:lnTo>
                    <a:pt x="746" y="307"/>
                  </a:lnTo>
                  <a:lnTo>
                    <a:pt x="742" y="307"/>
                  </a:lnTo>
                  <a:lnTo>
                    <a:pt x="742" y="305"/>
                  </a:lnTo>
                  <a:lnTo>
                    <a:pt x="739" y="305"/>
                  </a:lnTo>
                  <a:lnTo>
                    <a:pt x="739" y="304"/>
                  </a:lnTo>
                  <a:lnTo>
                    <a:pt x="735" y="304"/>
                  </a:lnTo>
                  <a:lnTo>
                    <a:pt x="735" y="301"/>
                  </a:lnTo>
                  <a:lnTo>
                    <a:pt x="732" y="301"/>
                  </a:lnTo>
                  <a:lnTo>
                    <a:pt x="732" y="299"/>
                  </a:lnTo>
                  <a:lnTo>
                    <a:pt x="729" y="299"/>
                  </a:lnTo>
                  <a:lnTo>
                    <a:pt x="729" y="298"/>
                  </a:lnTo>
                  <a:lnTo>
                    <a:pt x="724" y="298"/>
                  </a:lnTo>
                  <a:lnTo>
                    <a:pt x="724" y="296"/>
                  </a:lnTo>
                  <a:lnTo>
                    <a:pt x="721" y="296"/>
                  </a:lnTo>
                  <a:lnTo>
                    <a:pt x="721" y="293"/>
                  </a:lnTo>
                  <a:lnTo>
                    <a:pt x="718" y="293"/>
                  </a:lnTo>
                  <a:lnTo>
                    <a:pt x="718" y="292"/>
                  </a:lnTo>
                  <a:lnTo>
                    <a:pt x="714" y="292"/>
                  </a:lnTo>
                  <a:lnTo>
                    <a:pt x="714" y="290"/>
                  </a:lnTo>
                  <a:lnTo>
                    <a:pt x="710" y="290"/>
                  </a:lnTo>
                  <a:lnTo>
                    <a:pt x="710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4" y="287"/>
                  </a:lnTo>
                  <a:lnTo>
                    <a:pt x="704" y="284"/>
                  </a:lnTo>
                  <a:lnTo>
                    <a:pt x="698" y="284"/>
                  </a:lnTo>
                  <a:lnTo>
                    <a:pt x="698" y="282"/>
                  </a:lnTo>
                  <a:lnTo>
                    <a:pt x="697" y="282"/>
                  </a:lnTo>
                  <a:lnTo>
                    <a:pt x="697" y="281"/>
                  </a:lnTo>
                  <a:lnTo>
                    <a:pt x="693" y="281"/>
                  </a:lnTo>
                  <a:lnTo>
                    <a:pt x="693" y="279"/>
                  </a:lnTo>
                  <a:lnTo>
                    <a:pt x="689" y="279"/>
                  </a:lnTo>
                  <a:lnTo>
                    <a:pt x="689" y="276"/>
                  </a:lnTo>
                  <a:lnTo>
                    <a:pt x="685" y="276"/>
                  </a:lnTo>
                  <a:lnTo>
                    <a:pt x="685" y="275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78" y="272"/>
                  </a:lnTo>
                  <a:lnTo>
                    <a:pt x="678" y="271"/>
                  </a:lnTo>
                  <a:lnTo>
                    <a:pt x="675" y="271"/>
                  </a:lnTo>
                  <a:lnTo>
                    <a:pt x="675" y="268"/>
                  </a:lnTo>
                  <a:lnTo>
                    <a:pt x="672" y="268"/>
                  </a:lnTo>
                  <a:lnTo>
                    <a:pt x="672" y="267"/>
                  </a:lnTo>
                  <a:lnTo>
                    <a:pt x="666" y="267"/>
                  </a:lnTo>
                  <a:lnTo>
                    <a:pt x="666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61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2" y="259"/>
                  </a:lnTo>
                  <a:lnTo>
                    <a:pt x="652" y="257"/>
                  </a:lnTo>
                  <a:lnTo>
                    <a:pt x="649" y="257"/>
                  </a:lnTo>
                  <a:lnTo>
                    <a:pt x="649" y="256"/>
                  </a:lnTo>
                  <a:lnTo>
                    <a:pt x="645" y="256"/>
                  </a:lnTo>
                  <a:lnTo>
                    <a:pt x="645" y="253"/>
                  </a:lnTo>
                  <a:lnTo>
                    <a:pt x="642" y="253"/>
                  </a:lnTo>
                  <a:lnTo>
                    <a:pt x="642" y="251"/>
                  </a:lnTo>
                  <a:lnTo>
                    <a:pt x="637" y="251"/>
                  </a:lnTo>
                  <a:lnTo>
                    <a:pt x="637" y="249"/>
                  </a:lnTo>
                  <a:lnTo>
                    <a:pt x="635" y="249"/>
                  </a:lnTo>
                  <a:lnTo>
                    <a:pt x="635" y="248"/>
                  </a:lnTo>
                  <a:lnTo>
                    <a:pt x="632" y="248"/>
                  </a:lnTo>
                  <a:lnTo>
                    <a:pt x="632" y="245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4" y="243"/>
                  </a:lnTo>
                  <a:lnTo>
                    <a:pt x="624" y="242"/>
                  </a:lnTo>
                  <a:lnTo>
                    <a:pt x="620" y="242"/>
                  </a:lnTo>
                  <a:lnTo>
                    <a:pt x="620" y="240"/>
                  </a:lnTo>
                  <a:lnTo>
                    <a:pt x="617" y="240"/>
                  </a:lnTo>
                  <a:lnTo>
                    <a:pt x="617" y="237"/>
                  </a:lnTo>
                  <a:lnTo>
                    <a:pt x="613" y="237"/>
                  </a:lnTo>
                  <a:lnTo>
                    <a:pt x="613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05" y="234"/>
                  </a:lnTo>
                  <a:lnTo>
                    <a:pt x="605" y="232"/>
                  </a:lnTo>
                  <a:lnTo>
                    <a:pt x="601" y="232"/>
                  </a:lnTo>
                  <a:lnTo>
                    <a:pt x="601" y="231"/>
                  </a:lnTo>
                  <a:lnTo>
                    <a:pt x="597" y="231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6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86" y="224"/>
                  </a:lnTo>
                  <a:lnTo>
                    <a:pt x="586" y="223"/>
                  </a:lnTo>
                  <a:lnTo>
                    <a:pt x="583" y="223"/>
                  </a:lnTo>
                  <a:lnTo>
                    <a:pt x="583" y="220"/>
                  </a:lnTo>
                  <a:lnTo>
                    <a:pt x="579" y="220"/>
                  </a:lnTo>
                  <a:lnTo>
                    <a:pt x="579" y="218"/>
                  </a:lnTo>
                  <a:lnTo>
                    <a:pt x="576" y="218"/>
                  </a:lnTo>
                  <a:lnTo>
                    <a:pt x="576" y="217"/>
                  </a:lnTo>
                  <a:lnTo>
                    <a:pt x="572" y="217"/>
                  </a:lnTo>
                  <a:lnTo>
                    <a:pt x="572" y="215"/>
                  </a:lnTo>
                  <a:lnTo>
                    <a:pt x="568" y="215"/>
                  </a:lnTo>
                  <a:lnTo>
                    <a:pt x="568" y="212"/>
                  </a:lnTo>
                  <a:lnTo>
                    <a:pt x="565" y="212"/>
                  </a:lnTo>
                  <a:lnTo>
                    <a:pt x="565" y="211"/>
                  </a:lnTo>
                  <a:lnTo>
                    <a:pt x="562" y="211"/>
                  </a:lnTo>
                  <a:lnTo>
                    <a:pt x="562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53" y="208"/>
                  </a:lnTo>
                  <a:lnTo>
                    <a:pt x="553" y="206"/>
                  </a:lnTo>
                  <a:lnTo>
                    <a:pt x="549" y="206"/>
                  </a:lnTo>
                  <a:lnTo>
                    <a:pt x="549" y="203"/>
                  </a:lnTo>
                  <a:lnTo>
                    <a:pt x="546" y="203"/>
                  </a:lnTo>
                  <a:lnTo>
                    <a:pt x="546" y="201"/>
                  </a:lnTo>
                  <a:lnTo>
                    <a:pt x="543" y="201"/>
                  </a:lnTo>
                  <a:lnTo>
                    <a:pt x="543" y="200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5" y="198"/>
                  </a:lnTo>
                  <a:lnTo>
                    <a:pt x="535" y="195"/>
                  </a:lnTo>
                  <a:lnTo>
                    <a:pt x="531" y="195"/>
                  </a:lnTo>
                  <a:lnTo>
                    <a:pt x="531" y="194"/>
                  </a:lnTo>
                  <a:lnTo>
                    <a:pt x="527" y="194"/>
                  </a:lnTo>
                  <a:lnTo>
                    <a:pt x="527" y="192"/>
                  </a:lnTo>
                  <a:lnTo>
                    <a:pt x="522" y="192"/>
                  </a:lnTo>
                  <a:lnTo>
                    <a:pt x="522" y="190"/>
                  </a:lnTo>
                  <a:lnTo>
                    <a:pt x="519" y="190"/>
                  </a:lnTo>
                  <a:lnTo>
                    <a:pt x="519" y="187"/>
                  </a:lnTo>
                  <a:lnTo>
                    <a:pt x="516" y="187"/>
                  </a:lnTo>
                  <a:lnTo>
                    <a:pt x="516" y="186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5" y="183"/>
                  </a:lnTo>
                  <a:lnTo>
                    <a:pt x="505" y="180"/>
                  </a:lnTo>
                  <a:lnTo>
                    <a:pt x="502" y="180"/>
                  </a:lnTo>
                  <a:lnTo>
                    <a:pt x="502" y="178"/>
                  </a:lnTo>
                  <a:lnTo>
                    <a:pt x="496" y="178"/>
                  </a:lnTo>
                  <a:lnTo>
                    <a:pt x="496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89" y="175"/>
                  </a:lnTo>
                  <a:lnTo>
                    <a:pt x="489" y="172"/>
                  </a:lnTo>
                  <a:lnTo>
                    <a:pt x="484" y="172"/>
                  </a:lnTo>
                  <a:lnTo>
                    <a:pt x="484" y="170"/>
                  </a:lnTo>
                  <a:lnTo>
                    <a:pt x="482" y="170"/>
                  </a:lnTo>
                  <a:lnTo>
                    <a:pt x="482" y="168"/>
                  </a:lnTo>
                  <a:lnTo>
                    <a:pt x="476" y="168"/>
                  </a:lnTo>
                  <a:lnTo>
                    <a:pt x="476" y="167"/>
                  </a:lnTo>
                  <a:lnTo>
                    <a:pt x="473" y="167"/>
                  </a:lnTo>
                  <a:lnTo>
                    <a:pt x="473" y="164"/>
                  </a:lnTo>
                  <a:lnTo>
                    <a:pt x="470" y="164"/>
                  </a:lnTo>
                  <a:lnTo>
                    <a:pt x="470" y="162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0" y="161"/>
                  </a:lnTo>
                  <a:lnTo>
                    <a:pt x="460" y="159"/>
                  </a:lnTo>
                  <a:lnTo>
                    <a:pt x="457" y="159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54" y="155"/>
                  </a:lnTo>
                  <a:lnTo>
                    <a:pt x="450" y="155"/>
                  </a:lnTo>
                  <a:lnTo>
                    <a:pt x="450" y="153"/>
                  </a:lnTo>
                  <a:lnTo>
                    <a:pt x="445" y="153"/>
                  </a:lnTo>
                  <a:lnTo>
                    <a:pt x="445" y="151"/>
                  </a:lnTo>
                  <a:lnTo>
                    <a:pt x="441" y="151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8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1" y="145"/>
                  </a:lnTo>
                  <a:lnTo>
                    <a:pt x="431" y="143"/>
                  </a:lnTo>
                  <a:lnTo>
                    <a:pt x="425" y="143"/>
                  </a:lnTo>
                  <a:lnTo>
                    <a:pt x="425" y="142"/>
                  </a:lnTo>
                  <a:lnTo>
                    <a:pt x="422" y="142"/>
                  </a:lnTo>
                  <a:lnTo>
                    <a:pt x="422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09" y="136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1"/>
                  </a:lnTo>
                  <a:lnTo>
                    <a:pt x="400" y="131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28"/>
                  </a:lnTo>
                  <a:lnTo>
                    <a:pt x="392" y="128"/>
                  </a:lnTo>
                  <a:lnTo>
                    <a:pt x="392" y="127"/>
                  </a:lnTo>
                  <a:lnTo>
                    <a:pt x="389" y="127"/>
                  </a:lnTo>
                  <a:lnTo>
                    <a:pt x="389" y="124"/>
                  </a:lnTo>
                  <a:lnTo>
                    <a:pt x="384" y="124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9" y="120"/>
                  </a:lnTo>
                  <a:lnTo>
                    <a:pt x="376" y="120"/>
                  </a:lnTo>
                  <a:lnTo>
                    <a:pt x="376" y="119"/>
                  </a:lnTo>
                  <a:lnTo>
                    <a:pt x="370" y="119"/>
                  </a:lnTo>
                  <a:lnTo>
                    <a:pt x="370" y="117"/>
                  </a:lnTo>
                  <a:lnTo>
                    <a:pt x="367" y="117"/>
                  </a:lnTo>
                  <a:lnTo>
                    <a:pt x="367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58" y="113"/>
                  </a:lnTo>
                  <a:lnTo>
                    <a:pt x="358" y="111"/>
                  </a:lnTo>
                  <a:lnTo>
                    <a:pt x="354" y="111"/>
                  </a:lnTo>
                  <a:lnTo>
                    <a:pt x="354" y="109"/>
                  </a:lnTo>
                  <a:lnTo>
                    <a:pt x="349" y="109"/>
                  </a:lnTo>
                  <a:lnTo>
                    <a:pt x="349" y="106"/>
                  </a:lnTo>
                  <a:lnTo>
                    <a:pt x="344" y="106"/>
                  </a:lnTo>
                  <a:lnTo>
                    <a:pt x="344" y="105"/>
                  </a:lnTo>
                  <a:lnTo>
                    <a:pt x="341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335" y="102"/>
                  </a:lnTo>
                  <a:lnTo>
                    <a:pt x="332" y="102"/>
                  </a:lnTo>
                  <a:lnTo>
                    <a:pt x="332" y="99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0" y="97"/>
                  </a:lnTo>
                  <a:lnTo>
                    <a:pt x="320" y="95"/>
                  </a:lnTo>
                  <a:lnTo>
                    <a:pt x="317" y="95"/>
                  </a:lnTo>
                  <a:lnTo>
                    <a:pt x="317" y="94"/>
                  </a:lnTo>
                  <a:lnTo>
                    <a:pt x="312" y="94"/>
                  </a:lnTo>
                  <a:lnTo>
                    <a:pt x="312" y="91"/>
                  </a:lnTo>
                  <a:lnTo>
                    <a:pt x="309" y="91"/>
                  </a:lnTo>
                  <a:lnTo>
                    <a:pt x="309" y="89"/>
                  </a:lnTo>
                  <a:lnTo>
                    <a:pt x="303" y="89"/>
                  </a:lnTo>
                  <a:lnTo>
                    <a:pt x="303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4" y="81"/>
                  </a:lnTo>
                  <a:lnTo>
                    <a:pt x="284" y="80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3" y="78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8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56" y="72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48" y="69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4"/>
                  </a:lnTo>
                  <a:lnTo>
                    <a:pt x="238" y="64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14" y="57"/>
                  </a:lnTo>
                  <a:lnTo>
                    <a:pt x="214" y="55"/>
                  </a:lnTo>
                  <a:lnTo>
                    <a:pt x="209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195" y="50"/>
                  </a:lnTo>
                  <a:lnTo>
                    <a:pt x="195" y="49"/>
                  </a:lnTo>
                  <a:lnTo>
                    <a:pt x="190" y="49"/>
                  </a:lnTo>
                  <a:lnTo>
                    <a:pt x="190" y="47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65" y="41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59" y="38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203"/>
                  </a:lnTo>
                  <a:lnTo>
                    <a:pt x="22" y="20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82"/>
                  </a:lnTo>
                  <a:lnTo>
                    <a:pt x="18" y="282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4" y="668"/>
                  </a:lnTo>
                  <a:lnTo>
                    <a:pt x="12" y="668"/>
                  </a:lnTo>
                  <a:lnTo>
                    <a:pt x="12" y="843"/>
                  </a:lnTo>
                  <a:lnTo>
                    <a:pt x="10" y="843"/>
                  </a:lnTo>
                  <a:lnTo>
                    <a:pt x="10" y="950"/>
                  </a:lnTo>
                  <a:lnTo>
                    <a:pt x="0" y="950"/>
                  </a:lnTo>
                  <a:lnTo>
                    <a:pt x="0" y="833"/>
                  </a:lnTo>
                  <a:lnTo>
                    <a:pt x="2" y="833"/>
                  </a:lnTo>
                  <a:lnTo>
                    <a:pt x="2" y="657"/>
                  </a:lnTo>
                  <a:lnTo>
                    <a:pt x="4" y="657"/>
                  </a:lnTo>
                  <a:lnTo>
                    <a:pt x="4" y="501"/>
                  </a:lnTo>
                  <a:lnTo>
                    <a:pt x="5" y="501"/>
                  </a:lnTo>
                  <a:lnTo>
                    <a:pt x="5" y="364"/>
                  </a:lnTo>
                  <a:lnTo>
                    <a:pt x="8" y="364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53"/>
            <p:cNvSpPr>
              <a:spLocks/>
            </p:cNvSpPr>
            <p:nvPr/>
          </p:nvSpPr>
          <p:spPr bwMode="auto">
            <a:xfrm>
              <a:off x="2264370" y="3522743"/>
              <a:ext cx="8666" cy="75103"/>
            </a:xfrm>
            <a:custGeom>
              <a:avLst/>
              <a:gdLst>
                <a:gd name="T0" fmla="*/ 2 w 6"/>
                <a:gd name="T1" fmla="*/ 0 h 52"/>
                <a:gd name="T2" fmla="*/ 6 w 6"/>
                <a:gd name="T3" fmla="*/ 0 h 52"/>
                <a:gd name="T4" fmla="*/ 6 w 6"/>
                <a:gd name="T5" fmla="*/ 1 h 52"/>
                <a:gd name="T6" fmla="*/ 2 w 6"/>
                <a:gd name="T7" fmla="*/ 52 h 52"/>
                <a:gd name="T8" fmla="*/ 0 w 6"/>
                <a:gd name="T9" fmla="*/ 52 h 52"/>
                <a:gd name="T10" fmla="*/ 0 w 6"/>
                <a:gd name="T11" fmla="*/ 51 h 52"/>
                <a:gd name="T12" fmla="*/ 2 w 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2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54"/>
            <p:cNvSpPr>
              <a:spLocks/>
            </p:cNvSpPr>
            <p:nvPr/>
          </p:nvSpPr>
          <p:spPr bwMode="auto">
            <a:xfrm>
              <a:off x="2270147" y="3447640"/>
              <a:ext cx="5777" cy="24553"/>
            </a:xfrm>
            <a:custGeom>
              <a:avLst/>
              <a:gdLst>
                <a:gd name="T0" fmla="*/ 2 w 4"/>
                <a:gd name="T1" fmla="*/ 0 h 17"/>
                <a:gd name="T2" fmla="*/ 4 w 4"/>
                <a:gd name="T3" fmla="*/ 0 h 17"/>
                <a:gd name="T4" fmla="*/ 4 w 4"/>
                <a:gd name="T5" fmla="*/ 1 h 17"/>
                <a:gd name="T6" fmla="*/ 2 w 4"/>
                <a:gd name="T7" fmla="*/ 17 h 17"/>
                <a:gd name="T8" fmla="*/ 0 w 4"/>
                <a:gd name="T9" fmla="*/ 17 h 17"/>
                <a:gd name="T10" fmla="*/ 0 w 4"/>
                <a:gd name="T11" fmla="*/ 15 h 17"/>
                <a:gd name="T12" fmla="*/ 2 w 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55"/>
            <p:cNvSpPr>
              <a:spLocks/>
            </p:cNvSpPr>
            <p:nvPr/>
          </p:nvSpPr>
          <p:spPr bwMode="auto">
            <a:xfrm>
              <a:off x="2273036" y="3274325"/>
              <a:ext cx="8666" cy="122765"/>
            </a:xfrm>
            <a:custGeom>
              <a:avLst/>
              <a:gdLst>
                <a:gd name="T0" fmla="*/ 4 w 6"/>
                <a:gd name="T1" fmla="*/ 0 h 85"/>
                <a:gd name="T2" fmla="*/ 6 w 6"/>
                <a:gd name="T3" fmla="*/ 0 h 85"/>
                <a:gd name="T4" fmla="*/ 6 w 6"/>
                <a:gd name="T5" fmla="*/ 4 h 85"/>
                <a:gd name="T6" fmla="*/ 3 w 6"/>
                <a:gd name="T7" fmla="*/ 85 h 85"/>
                <a:gd name="T8" fmla="*/ 0 w 6"/>
                <a:gd name="T9" fmla="*/ 85 h 85"/>
                <a:gd name="T10" fmla="*/ 0 w 6"/>
                <a:gd name="T11" fmla="*/ 82 h 85"/>
                <a:gd name="T12" fmla="*/ 4 w 6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5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56"/>
            <p:cNvSpPr>
              <a:spLocks/>
            </p:cNvSpPr>
            <p:nvPr/>
          </p:nvSpPr>
          <p:spPr bwMode="auto">
            <a:xfrm>
              <a:off x="2281702" y="3264216"/>
              <a:ext cx="5777" cy="27442"/>
            </a:xfrm>
            <a:custGeom>
              <a:avLst/>
              <a:gdLst>
                <a:gd name="T0" fmla="*/ 0 w 4"/>
                <a:gd name="T1" fmla="*/ 0 h 19"/>
                <a:gd name="T2" fmla="*/ 4 w 4"/>
                <a:gd name="T3" fmla="*/ 0 h 19"/>
                <a:gd name="T4" fmla="*/ 4 w 4"/>
                <a:gd name="T5" fmla="*/ 16 h 19"/>
                <a:gd name="T6" fmla="*/ 4 w 4"/>
                <a:gd name="T7" fmla="*/ 19 h 19"/>
                <a:gd name="T8" fmla="*/ 2 w 4"/>
                <a:gd name="T9" fmla="*/ 19 h 19"/>
                <a:gd name="T10" fmla="*/ 0 w 4"/>
                <a:gd name="T11" fmla="*/ 4 h 19"/>
                <a:gd name="T12" fmla="*/ 0 w 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0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57"/>
            <p:cNvSpPr>
              <a:spLocks/>
            </p:cNvSpPr>
            <p:nvPr/>
          </p:nvSpPr>
          <p:spPr bwMode="auto">
            <a:xfrm>
              <a:off x="2287479" y="3339319"/>
              <a:ext cx="14443" cy="122765"/>
            </a:xfrm>
            <a:custGeom>
              <a:avLst/>
              <a:gdLst>
                <a:gd name="T0" fmla="*/ 0 w 10"/>
                <a:gd name="T1" fmla="*/ 0 h 85"/>
                <a:gd name="T2" fmla="*/ 3 w 10"/>
                <a:gd name="T3" fmla="*/ 0 h 85"/>
                <a:gd name="T4" fmla="*/ 10 w 10"/>
                <a:gd name="T5" fmla="*/ 82 h 85"/>
                <a:gd name="T6" fmla="*/ 10 w 10"/>
                <a:gd name="T7" fmla="*/ 85 h 85"/>
                <a:gd name="T8" fmla="*/ 8 w 10"/>
                <a:gd name="T9" fmla="*/ 85 h 85"/>
                <a:gd name="T10" fmla="*/ 0 w 10"/>
                <a:gd name="T11" fmla="*/ 2 h 85"/>
                <a:gd name="T12" fmla="*/ 0 w 1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0" y="0"/>
                  </a:moveTo>
                  <a:lnTo>
                    <a:pt x="3" y="0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58"/>
            <p:cNvSpPr>
              <a:spLocks/>
            </p:cNvSpPr>
            <p:nvPr/>
          </p:nvSpPr>
          <p:spPr bwMode="auto">
            <a:xfrm>
              <a:off x="2301922" y="3514077"/>
              <a:ext cx="7222" cy="27442"/>
            </a:xfrm>
            <a:custGeom>
              <a:avLst/>
              <a:gdLst>
                <a:gd name="T0" fmla="*/ 0 w 5"/>
                <a:gd name="T1" fmla="*/ 0 h 19"/>
                <a:gd name="T2" fmla="*/ 4 w 5"/>
                <a:gd name="T3" fmla="*/ 0 h 19"/>
                <a:gd name="T4" fmla="*/ 5 w 5"/>
                <a:gd name="T5" fmla="*/ 16 h 19"/>
                <a:gd name="T6" fmla="*/ 5 w 5"/>
                <a:gd name="T7" fmla="*/ 19 h 19"/>
                <a:gd name="T8" fmla="*/ 1 w 5"/>
                <a:gd name="T9" fmla="*/ 19 h 19"/>
                <a:gd name="T10" fmla="*/ 0 w 5"/>
                <a:gd name="T11" fmla="*/ 2 h 19"/>
                <a:gd name="T12" fmla="*/ 0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4" y="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59"/>
            <p:cNvSpPr>
              <a:spLocks/>
            </p:cNvSpPr>
            <p:nvPr/>
          </p:nvSpPr>
          <p:spPr bwMode="auto">
            <a:xfrm>
              <a:off x="2338029" y="3453417"/>
              <a:ext cx="122765" cy="83769"/>
            </a:xfrm>
            <a:custGeom>
              <a:avLst/>
              <a:gdLst>
                <a:gd name="T0" fmla="*/ 81 w 85"/>
                <a:gd name="T1" fmla="*/ 0 h 58"/>
                <a:gd name="T2" fmla="*/ 85 w 85"/>
                <a:gd name="T3" fmla="*/ 0 h 58"/>
                <a:gd name="T4" fmla="*/ 85 w 85"/>
                <a:gd name="T5" fmla="*/ 2 h 58"/>
                <a:gd name="T6" fmla="*/ 3 w 85"/>
                <a:gd name="T7" fmla="*/ 58 h 58"/>
                <a:gd name="T8" fmla="*/ 0 w 85"/>
                <a:gd name="T9" fmla="*/ 58 h 58"/>
                <a:gd name="T10" fmla="*/ 0 w 85"/>
                <a:gd name="T11" fmla="*/ 54 h 58"/>
                <a:gd name="T12" fmla="*/ 81 w 8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8">
                  <a:moveTo>
                    <a:pt x="81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60"/>
            <p:cNvSpPr>
              <a:spLocks/>
            </p:cNvSpPr>
            <p:nvPr/>
          </p:nvSpPr>
          <p:spPr bwMode="auto">
            <a:xfrm>
              <a:off x="2512787" y="3427420"/>
              <a:ext cx="10110" cy="8666"/>
            </a:xfrm>
            <a:custGeom>
              <a:avLst/>
              <a:gdLst>
                <a:gd name="T0" fmla="*/ 5 w 7"/>
                <a:gd name="T1" fmla="*/ 0 h 6"/>
                <a:gd name="T2" fmla="*/ 7 w 7"/>
                <a:gd name="T3" fmla="*/ 0 h 6"/>
                <a:gd name="T4" fmla="*/ 7 w 7"/>
                <a:gd name="T5" fmla="*/ 3 h 6"/>
                <a:gd name="T6" fmla="*/ 1 w 7"/>
                <a:gd name="T7" fmla="*/ 6 h 6"/>
                <a:gd name="T8" fmla="*/ 0 w 7"/>
                <a:gd name="T9" fmla="*/ 6 h 6"/>
                <a:gd name="T10" fmla="*/ 0 w 7"/>
                <a:gd name="T11" fmla="*/ 3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Line 61"/>
            <p:cNvSpPr>
              <a:spLocks noChangeShapeType="1"/>
            </p:cNvSpPr>
            <p:nvPr/>
          </p:nvSpPr>
          <p:spPr bwMode="auto">
            <a:xfrm>
              <a:off x="2521453" y="3412977"/>
              <a:ext cx="0" cy="187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62"/>
            <p:cNvSpPr>
              <a:spLocks/>
            </p:cNvSpPr>
            <p:nvPr/>
          </p:nvSpPr>
          <p:spPr bwMode="auto">
            <a:xfrm>
              <a:off x="2522898" y="3248328"/>
              <a:ext cx="8666" cy="118431"/>
            </a:xfrm>
            <a:custGeom>
              <a:avLst/>
              <a:gdLst>
                <a:gd name="T0" fmla="*/ 5 w 6"/>
                <a:gd name="T1" fmla="*/ 0 h 82"/>
                <a:gd name="T2" fmla="*/ 6 w 6"/>
                <a:gd name="T3" fmla="*/ 0 h 82"/>
                <a:gd name="T4" fmla="*/ 6 w 6"/>
                <a:gd name="T5" fmla="*/ 2 h 82"/>
                <a:gd name="T6" fmla="*/ 2 w 6"/>
                <a:gd name="T7" fmla="*/ 82 h 82"/>
                <a:gd name="T8" fmla="*/ 0 w 6"/>
                <a:gd name="T9" fmla="*/ 82 h 82"/>
                <a:gd name="T10" fmla="*/ 0 w 6"/>
                <a:gd name="T11" fmla="*/ 80 h 82"/>
                <a:gd name="T12" fmla="*/ 5 w 6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2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63"/>
            <p:cNvSpPr>
              <a:spLocks/>
            </p:cNvSpPr>
            <p:nvPr/>
          </p:nvSpPr>
          <p:spPr bwMode="auto">
            <a:xfrm>
              <a:off x="2530119" y="3170337"/>
              <a:ext cx="5777" cy="28886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3 w 4"/>
                <a:gd name="T7" fmla="*/ 20 h 20"/>
                <a:gd name="T8" fmla="*/ 0 w 4"/>
                <a:gd name="T9" fmla="*/ 20 h 20"/>
                <a:gd name="T10" fmla="*/ 0 w 4"/>
                <a:gd name="T11" fmla="*/ 18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64"/>
            <p:cNvSpPr>
              <a:spLocks/>
            </p:cNvSpPr>
            <p:nvPr/>
          </p:nvSpPr>
          <p:spPr bwMode="auto">
            <a:xfrm>
              <a:off x="2534452" y="3023020"/>
              <a:ext cx="7222" cy="98211"/>
            </a:xfrm>
            <a:custGeom>
              <a:avLst/>
              <a:gdLst>
                <a:gd name="T0" fmla="*/ 1 w 5"/>
                <a:gd name="T1" fmla="*/ 0 h 68"/>
                <a:gd name="T2" fmla="*/ 5 w 5"/>
                <a:gd name="T3" fmla="*/ 0 h 68"/>
                <a:gd name="T4" fmla="*/ 5 w 5"/>
                <a:gd name="T5" fmla="*/ 3 h 68"/>
                <a:gd name="T6" fmla="*/ 1 w 5"/>
                <a:gd name="T7" fmla="*/ 68 h 68"/>
                <a:gd name="T8" fmla="*/ 0 w 5"/>
                <a:gd name="T9" fmla="*/ 68 h 68"/>
                <a:gd name="T10" fmla="*/ 0 w 5"/>
                <a:gd name="T11" fmla="*/ 65 h 68"/>
                <a:gd name="T12" fmla="*/ 1 w 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65"/>
            <p:cNvSpPr>
              <a:spLocks/>
            </p:cNvSpPr>
            <p:nvPr/>
          </p:nvSpPr>
          <p:spPr bwMode="auto">
            <a:xfrm>
              <a:off x="2535896" y="3023020"/>
              <a:ext cx="8666" cy="25997"/>
            </a:xfrm>
            <a:custGeom>
              <a:avLst/>
              <a:gdLst>
                <a:gd name="T0" fmla="*/ 0 w 6"/>
                <a:gd name="T1" fmla="*/ 0 h 18"/>
                <a:gd name="T2" fmla="*/ 4 w 6"/>
                <a:gd name="T3" fmla="*/ 0 h 18"/>
                <a:gd name="T4" fmla="*/ 6 w 6"/>
                <a:gd name="T5" fmla="*/ 15 h 18"/>
                <a:gd name="T6" fmla="*/ 6 w 6"/>
                <a:gd name="T7" fmla="*/ 18 h 18"/>
                <a:gd name="T8" fmla="*/ 2 w 6"/>
                <a:gd name="T9" fmla="*/ 18 h 18"/>
                <a:gd name="T10" fmla="*/ 0 w 6"/>
                <a:gd name="T11" fmla="*/ 3 h 18"/>
                <a:gd name="T12" fmla="*/ 0 w 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4" y="0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66"/>
            <p:cNvSpPr>
              <a:spLocks/>
            </p:cNvSpPr>
            <p:nvPr/>
          </p:nvSpPr>
          <p:spPr bwMode="auto">
            <a:xfrm>
              <a:off x="2541673" y="3098122"/>
              <a:ext cx="5777" cy="25997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0 h 18"/>
                <a:gd name="T4" fmla="*/ 4 w 4"/>
                <a:gd name="T5" fmla="*/ 16 h 18"/>
                <a:gd name="T6" fmla="*/ 4 w 4"/>
                <a:gd name="T7" fmla="*/ 18 h 18"/>
                <a:gd name="T8" fmla="*/ 2 w 4"/>
                <a:gd name="T9" fmla="*/ 18 h 18"/>
                <a:gd name="T10" fmla="*/ 0 w 4"/>
                <a:gd name="T11" fmla="*/ 2 h 18"/>
                <a:gd name="T12" fmla="*/ 0 w 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67"/>
            <p:cNvSpPr>
              <a:spLocks/>
            </p:cNvSpPr>
            <p:nvPr/>
          </p:nvSpPr>
          <p:spPr bwMode="auto">
            <a:xfrm>
              <a:off x="2544562" y="3174670"/>
              <a:ext cx="10110" cy="119876"/>
            </a:xfrm>
            <a:custGeom>
              <a:avLst/>
              <a:gdLst>
                <a:gd name="T0" fmla="*/ 0 w 7"/>
                <a:gd name="T1" fmla="*/ 0 h 83"/>
                <a:gd name="T2" fmla="*/ 3 w 7"/>
                <a:gd name="T3" fmla="*/ 0 h 83"/>
                <a:gd name="T4" fmla="*/ 7 w 7"/>
                <a:gd name="T5" fmla="*/ 81 h 83"/>
                <a:gd name="T6" fmla="*/ 7 w 7"/>
                <a:gd name="T7" fmla="*/ 83 h 83"/>
                <a:gd name="T8" fmla="*/ 4 w 7"/>
                <a:gd name="T9" fmla="*/ 83 h 83"/>
                <a:gd name="T10" fmla="*/ 0 w 7"/>
                <a:gd name="T11" fmla="*/ 2 h 83"/>
                <a:gd name="T12" fmla="*/ 0 w 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3">
                  <a:moveTo>
                    <a:pt x="0" y="0"/>
                  </a:moveTo>
                  <a:lnTo>
                    <a:pt x="3" y="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68"/>
            <p:cNvSpPr>
              <a:spLocks/>
            </p:cNvSpPr>
            <p:nvPr/>
          </p:nvSpPr>
          <p:spPr bwMode="auto">
            <a:xfrm>
              <a:off x="2553227" y="3345096"/>
              <a:ext cx="5777" cy="28886"/>
            </a:xfrm>
            <a:custGeom>
              <a:avLst/>
              <a:gdLst>
                <a:gd name="T0" fmla="*/ 0 w 4"/>
                <a:gd name="T1" fmla="*/ 0 h 20"/>
                <a:gd name="T2" fmla="*/ 2 w 4"/>
                <a:gd name="T3" fmla="*/ 0 h 20"/>
                <a:gd name="T4" fmla="*/ 4 w 4"/>
                <a:gd name="T5" fmla="*/ 16 h 20"/>
                <a:gd name="T6" fmla="*/ 4 w 4"/>
                <a:gd name="T7" fmla="*/ 20 h 20"/>
                <a:gd name="T8" fmla="*/ 1 w 4"/>
                <a:gd name="T9" fmla="*/ 20 h 20"/>
                <a:gd name="T10" fmla="*/ 0 w 4"/>
                <a:gd name="T11" fmla="*/ 3 h 20"/>
                <a:gd name="T12" fmla="*/ 0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69"/>
            <p:cNvSpPr>
              <a:spLocks/>
            </p:cNvSpPr>
            <p:nvPr/>
          </p:nvSpPr>
          <p:spPr bwMode="auto">
            <a:xfrm>
              <a:off x="2561893" y="3407200"/>
              <a:ext cx="20220" cy="8666"/>
            </a:xfrm>
            <a:custGeom>
              <a:avLst/>
              <a:gdLst>
                <a:gd name="T0" fmla="*/ 12 w 14"/>
                <a:gd name="T1" fmla="*/ 0 h 6"/>
                <a:gd name="T2" fmla="*/ 14 w 14"/>
                <a:gd name="T3" fmla="*/ 0 h 6"/>
                <a:gd name="T4" fmla="*/ 14 w 14"/>
                <a:gd name="T5" fmla="*/ 2 h 6"/>
                <a:gd name="T6" fmla="*/ 3 w 14"/>
                <a:gd name="T7" fmla="*/ 6 h 6"/>
                <a:gd name="T8" fmla="*/ 0 w 14"/>
                <a:gd name="T9" fmla="*/ 6 h 6"/>
                <a:gd name="T10" fmla="*/ 0 w 14"/>
                <a:gd name="T11" fmla="*/ 4 h 6"/>
                <a:gd name="T12" fmla="*/ 12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Line 70"/>
            <p:cNvSpPr>
              <a:spLocks noChangeShapeType="1"/>
            </p:cNvSpPr>
            <p:nvPr/>
          </p:nvSpPr>
          <p:spPr bwMode="auto">
            <a:xfrm>
              <a:off x="2579225" y="3408644"/>
              <a:ext cx="1039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Line 71"/>
            <p:cNvSpPr>
              <a:spLocks noChangeShapeType="1"/>
            </p:cNvSpPr>
            <p:nvPr/>
          </p:nvSpPr>
          <p:spPr bwMode="auto">
            <a:xfrm>
              <a:off x="2733764" y="3408644"/>
              <a:ext cx="2744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2807422" y="3388424"/>
              <a:ext cx="119876" cy="18776"/>
            </a:xfrm>
            <a:custGeom>
              <a:avLst/>
              <a:gdLst>
                <a:gd name="T0" fmla="*/ 80 w 83"/>
                <a:gd name="T1" fmla="*/ 0 h 13"/>
                <a:gd name="T2" fmla="*/ 83 w 83"/>
                <a:gd name="T3" fmla="*/ 0 h 13"/>
                <a:gd name="T4" fmla="*/ 83 w 83"/>
                <a:gd name="T5" fmla="*/ 1 h 13"/>
                <a:gd name="T6" fmla="*/ 3 w 83"/>
                <a:gd name="T7" fmla="*/ 13 h 13"/>
                <a:gd name="T8" fmla="*/ 0 w 83"/>
                <a:gd name="T9" fmla="*/ 13 h 13"/>
                <a:gd name="T10" fmla="*/ 0 w 83"/>
                <a:gd name="T11" fmla="*/ 9 h 13"/>
                <a:gd name="T12" fmla="*/ 80 w 8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">
                  <a:moveTo>
                    <a:pt x="80" y="0"/>
                  </a:moveTo>
                  <a:lnTo>
                    <a:pt x="83" y="0"/>
                  </a:lnTo>
                  <a:lnTo>
                    <a:pt x="83" y="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2922965" y="3385536"/>
              <a:ext cx="10110" cy="4333"/>
            </a:xfrm>
            <a:custGeom>
              <a:avLst/>
              <a:gdLst>
                <a:gd name="T0" fmla="*/ 5 w 7"/>
                <a:gd name="T1" fmla="*/ 0 h 3"/>
                <a:gd name="T2" fmla="*/ 7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0 w 7"/>
                <a:gd name="T9" fmla="*/ 3 h 3"/>
                <a:gd name="T10" fmla="*/ 0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2980736" y="3366760"/>
              <a:ext cx="25997" cy="8666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4 w 18"/>
                <a:gd name="T7" fmla="*/ 6 h 6"/>
                <a:gd name="T8" fmla="*/ 0 w 18"/>
                <a:gd name="T9" fmla="*/ 6 h 6"/>
                <a:gd name="T10" fmla="*/ 0 w 18"/>
                <a:gd name="T11" fmla="*/ 5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3052950" y="3350873"/>
              <a:ext cx="23109" cy="5777"/>
            </a:xfrm>
            <a:custGeom>
              <a:avLst/>
              <a:gdLst>
                <a:gd name="T0" fmla="*/ 14 w 16"/>
                <a:gd name="T1" fmla="*/ 0 h 4"/>
                <a:gd name="T2" fmla="*/ 16 w 16"/>
                <a:gd name="T3" fmla="*/ 0 h 4"/>
                <a:gd name="T4" fmla="*/ 16 w 16"/>
                <a:gd name="T5" fmla="*/ 2 h 4"/>
                <a:gd name="T6" fmla="*/ 4 w 16"/>
                <a:gd name="T7" fmla="*/ 4 h 4"/>
                <a:gd name="T8" fmla="*/ 0 w 16"/>
                <a:gd name="T9" fmla="*/ 4 h 4"/>
                <a:gd name="T10" fmla="*/ 0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3073170" y="3298879"/>
              <a:ext cx="102545" cy="54883"/>
            </a:xfrm>
            <a:custGeom>
              <a:avLst/>
              <a:gdLst>
                <a:gd name="T0" fmla="*/ 69 w 71"/>
                <a:gd name="T1" fmla="*/ 0 h 38"/>
                <a:gd name="T2" fmla="*/ 71 w 71"/>
                <a:gd name="T3" fmla="*/ 0 h 38"/>
                <a:gd name="T4" fmla="*/ 71 w 71"/>
                <a:gd name="T5" fmla="*/ 2 h 38"/>
                <a:gd name="T6" fmla="*/ 2 w 71"/>
                <a:gd name="T7" fmla="*/ 38 h 38"/>
                <a:gd name="T8" fmla="*/ 0 w 71"/>
                <a:gd name="T9" fmla="*/ 38 h 38"/>
                <a:gd name="T10" fmla="*/ 0 w 71"/>
                <a:gd name="T11" fmla="*/ 36 h 38"/>
                <a:gd name="T12" fmla="*/ 69 w 7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8">
                  <a:moveTo>
                    <a:pt x="69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77"/>
            <p:cNvSpPr>
              <a:spLocks/>
            </p:cNvSpPr>
            <p:nvPr/>
          </p:nvSpPr>
          <p:spPr bwMode="auto">
            <a:xfrm>
              <a:off x="3224821" y="3261327"/>
              <a:ext cx="24553" cy="14443"/>
            </a:xfrm>
            <a:custGeom>
              <a:avLst/>
              <a:gdLst>
                <a:gd name="T0" fmla="*/ 15 w 17"/>
                <a:gd name="T1" fmla="*/ 0 h 10"/>
                <a:gd name="T2" fmla="*/ 17 w 17"/>
                <a:gd name="T3" fmla="*/ 0 h 10"/>
                <a:gd name="T4" fmla="*/ 17 w 17"/>
                <a:gd name="T5" fmla="*/ 2 h 10"/>
                <a:gd name="T6" fmla="*/ 2 w 17"/>
                <a:gd name="T7" fmla="*/ 10 h 10"/>
                <a:gd name="T8" fmla="*/ 0 w 17"/>
                <a:gd name="T9" fmla="*/ 10 h 10"/>
                <a:gd name="T10" fmla="*/ 0 w 17"/>
                <a:gd name="T11" fmla="*/ 7 h 10"/>
                <a:gd name="T12" fmla="*/ 15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3301367" y="3197779"/>
              <a:ext cx="89546" cy="43329"/>
            </a:xfrm>
            <a:custGeom>
              <a:avLst/>
              <a:gdLst>
                <a:gd name="T0" fmla="*/ 60 w 62"/>
                <a:gd name="T1" fmla="*/ 0 h 30"/>
                <a:gd name="T2" fmla="*/ 62 w 62"/>
                <a:gd name="T3" fmla="*/ 0 h 30"/>
                <a:gd name="T4" fmla="*/ 62 w 62"/>
                <a:gd name="T5" fmla="*/ 2 h 30"/>
                <a:gd name="T6" fmla="*/ 2 w 62"/>
                <a:gd name="T7" fmla="*/ 30 h 30"/>
                <a:gd name="T8" fmla="*/ 0 w 62"/>
                <a:gd name="T9" fmla="*/ 30 h 30"/>
                <a:gd name="T10" fmla="*/ 0 w 62"/>
                <a:gd name="T11" fmla="*/ 27 h 30"/>
                <a:gd name="T12" fmla="*/ 60 w 6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0">
                  <a:moveTo>
                    <a:pt x="60" y="0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79"/>
            <p:cNvSpPr>
              <a:spLocks/>
            </p:cNvSpPr>
            <p:nvPr/>
          </p:nvSpPr>
          <p:spPr bwMode="auto">
            <a:xfrm>
              <a:off x="3388025" y="3181891"/>
              <a:ext cx="34663" cy="18776"/>
            </a:xfrm>
            <a:custGeom>
              <a:avLst/>
              <a:gdLst>
                <a:gd name="T0" fmla="*/ 22 w 24"/>
                <a:gd name="T1" fmla="*/ 0 h 13"/>
                <a:gd name="T2" fmla="*/ 24 w 24"/>
                <a:gd name="T3" fmla="*/ 0 h 13"/>
                <a:gd name="T4" fmla="*/ 24 w 24"/>
                <a:gd name="T5" fmla="*/ 3 h 13"/>
                <a:gd name="T6" fmla="*/ 2 w 24"/>
                <a:gd name="T7" fmla="*/ 13 h 13"/>
                <a:gd name="T8" fmla="*/ 0 w 24"/>
                <a:gd name="T9" fmla="*/ 13 h 13"/>
                <a:gd name="T10" fmla="*/ 0 w 24"/>
                <a:gd name="T11" fmla="*/ 11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80"/>
            <p:cNvSpPr>
              <a:spLocks/>
            </p:cNvSpPr>
            <p:nvPr/>
          </p:nvSpPr>
          <p:spPr bwMode="auto">
            <a:xfrm>
              <a:off x="3473238" y="3142896"/>
              <a:ext cx="28886" cy="14443"/>
            </a:xfrm>
            <a:custGeom>
              <a:avLst/>
              <a:gdLst>
                <a:gd name="T0" fmla="*/ 17 w 20"/>
                <a:gd name="T1" fmla="*/ 0 h 10"/>
                <a:gd name="T2" fmla="*/ 20 w 20"/>
                <a:gd name="T3" fmla="*/ 0 h 10"/>
                <a:gd name="T4" fmla="*/ 20 w 20"/>
                <a:gd name="T5" fmla="*/ 2 h 10"/>
                <a:gd name="T6" fmla="*/ 3 w 20"/>
                <a:gd name="T7" fmla="*/ 10 h 10"/>
                <a:gd name="T8" fmla="*/ 0 w 20"/>
                <a:gd name="T9" fmla="*/ 10 h 10"/>
                <a:gd name="T10" fmla="*/ 0 w 20"/>
                <a:gd name="T11" fmla="*/ 9 h 10"/>
                <a:gd name="T12" fmla="*/ 17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7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81"/>
            <p:cNvSpPr>
              <a:spLocks/>
            </p:cNvSpPr>
            <p:nvPr/>
          </p:nvSpPr>
          <p:spPr bwMode="auto">
            <a:xfrm>
              <a:off x="3546896" y="3007133"/>
              <a:ext cx="116988" cy="109766"/>
            </a:xfrm>
            <a:custGeom>
              <a:avLst/>
              <a:gdLst>
                <a:gd name="T0" fmla="*/ 78 w 81"/>
                <a:gd name="T1" fmla="*/ 0 h 76"/>
                <a:gd name="T2" fmla="*/ 81 w 81"/>
                <a:gd name="T3" fmla="*/ 0 h 76"/>
                <a:gd name="T4" fmla="*/ 81 w 81"/>
                <a:gd name="T5" fmla="*/ 3 h 76"/>
                <a:gd name="T6" fmla="*/ 3 w 81"/>
                <a:gd name="T7" fmla="*/ 76 h 76"/>
                <a:gd name="T8" fmla="*/ 0 w 81"/>
                <a:gd name="T9" fmla="*/ 76 h 76"/>
                <a:gd name="T10" fmla="*/ 0 w 81"/>
                <a:gd name="T11" fmla="*/ 73 h 76"/>
                <a:gd name="T12" fmla="*/ 78 w 81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6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82"/>
            <p:cNvSpPr>
              <a:spLocks/>
            </p:cNvSpPr>
            <p:nvPr/>
          </p:nvSpPr>
          <p:spPr bwMode="auto">
            <a:xfrm>
              <a:off x="3659550" y="2999911"/>
              <a:ext cx="10110" cy="11554"/>
            </a:xfrm>
            <a:custGeom>
              <a:avLst/>
              <a:gdLst>
                <a:gd name="T0" fmla="*/ 5 w 7"/>
                <a:gd name="T1" fmla="*/ 0 h 8"/>
                <a:gd name="T2" fmla="*/ 7 w 7"/>
                <a:gd name="T3" fmla="*/ 0 h 8"/>
                <a:gd name="T4" fmla="*/ 7 w 7"/>
                <a:gd name="T5" fmla="*/ 3 h 8"/>
                <a:gd name="T6" fmla="*/ 3 w 7"/>
                <a:gd name="T7" fmla="*/ 8 h 8"/>
                <a:gd name="T8" fmla="*/ 0 w 7"/>
                <a:gd name="T9" fmla="*/ 8 h 8"/>
                <a:gd name="T10" fmla="*/ 0 w 7"/>
                <a:gd name="T11" fmla="*/ 5 h 8"/>
                <a:gd name="T12" fmla="*/ 5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83"/>
            <p:cNvSpPr>
              <a:spLocks/>
            </p:cNvSpPr>
            <p:nvPr/>
          </p:nvSpPr>
          <p:spPr bwMode="auto">
            <a:xfrm>
              <a:off x="3718766" y="2933474"/>
              <a:ext cx="24553" cy="23109"/>
            </a:xfrm>
            <a:custGeom>
              <a:avLst/>
              <a:gdLst>
                <a:gd name="T0" fmla="*/ 15 w 17"/>
                <a:gd name="T1" fmla="*/ 0 h 16"/>
                <a:gd name="T2" fmla="*/ 17 w 17"/>
                <a:gd name="T3" fmla="*/ 0 h 16"/>
                <a:gd name="T4" fmla="*/ 17 w 17"/>
                <a:gd name="T5" fmla="*/ 4 h 16"/>
                <a:gd name="T6" fmla="*/ 3 w 17"/>
                <a:gd name="T7" fmla="*/ 16 h 16"/>
                <a:gd name="T8" fmla="*/ 0 w 17"/>
                <a:gd name="T9" fmla="*/ 16 h 16"/>
                <a:gd name="T10" fmla="*/ 0 w 17"/>
                <a:gd name="T11" fmla="*/ 15 h 16"/>
                <a:gd name="T12" fmla="*/ 15 w 1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84"/>
            <p:cNvSpPr>
              <a:spLocks/>
            </p:cNvSpPr>
            <p:nvPr/>
          </p:nvSpPr>
          <p:spPr bwMode="auto">
            <a:xfrm>
              <a:off x="3793869" y="2836707"/>
              <a:ext cx="63549" cy="56328"/>
            </a:xfrm>
            <a:custGeom>
              <a:avLst/>
              <a:gdLst>
                <a:gd name="T0" fmla="*/ 41 w 44"/>
                <a:gd name="T1" fmla="*/ 0 h 39"/>
                <a:gd name="T2" fmla="*/ 44 w 44"/>
                <a:gd name="T3" fmla="*/ 0 h 39"/>
                <a:gd name="T4" fmla="*/ 44 w 44"/>
                <a:gd name="T5" fmla="*/ 2 h 39"/>
                <a:gd name="T6" fmla="*/ 2 w 44"/>
                <a:gd name="T7" fmla="*/ 39 h 39"/>
                <a:gd name="T8" fmla="*/ 0 w 44"/>
                <a:gd name="T9" fmla="*/ 39 h 39"/>
                <a:gd name="T10" fmla="*/ 0 w 44"/>
                <a:gd name="T11" fmla="*/ 37 h 39"/>
                <a:gd name="T12" fmla="*/ 41 w 4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9">
                  <a:moveTo>
                    <a:pt x="41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85"/>
            <p:cNvSpPr>
              <a:spLocks/>
            </p:cNvSpPr>
            <p:nvPr/>
          </p:nvSpPr>
          <p:spPr bwMode="auto">
            <a:xfrm>
              <a:off x="3853085" y="2777491"/>
              <a:ext cx="37551" cy="62105"/>
            </a:xfrm>
            <a:custGeom>
              <a:avLst/>
              <a:gdLst>
                <a:gd name="T0" fmla="*/ 24 w 26"/>
                <a:gd name="T1" fmla="*/ 0 h 43"/>
                <a:gd name="T2" fmla="*/ 26 w 26"/>
                <a:gd name="T3" fmla="*/ 0 h 43"/>
                <a:gd name="T4" fmla="*/ 26 w 26"/>
                <a:gd name="T5" fmla="*/ 2 h 43"/>
                <a:gd name="T6" fmla="*/ 3 w 26"/>
                <a:gd name="T7" fmla="*/ 43 h 43"/>
                <a:gd name="T8" fmla="*/ 0 w 26"/>
                <a:gd name="T9" fmla="*/ 43 h 43"/>
                <a:gd name="T10" fmla="*/ 0 w 26"/>
                <a:gd name="T11" fmla="*/ 41 h 43"/>
                <a:gd name="T12" fmla="*/ 24 w 2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3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86"/>
            <p:cNvSpPr>
              <a:spLocks/>
            </p:cNvSpPr>
            <p:nvPr/>
          </p:nvSpPr>
          <p:spPr bwMode="auto">
            <a:xfrm>
              <a:off x="3916633" y="2702388"/>
              <a:ext cx="17331" cy="24553"/>
            </a:xfrm>
            <a:custGeom>
              <a:avLst/>
              <a:gdLst>
                <a:gd name="T0" fmla="*/ 9 w 12"/>
                <a:gd name="T1" fmla="*/ 0 h 17"/>
                <a:gd name="T2" fmla="*/ 12 w 12"/>
                <a:gd name="T3" fmla="*/ 0 h 17"/>
                <a:gd name="T4" fmla="*/ 12 w 12"/>
                <a:gd name="T5" fmla="*/ 3 h 17"/>
                <a:gd name="T6" fmla="*/ 3 w 12"/>
                <a:gd name="T7" fmla="*/ 17 h 17"/>
                <a:gd name="T8" fmla="*/ 0 w 12"/>
                <a:gd name="T9" fmla="*/ 17 h 17"/>
                <a:gd name="T10" fmla="*/ 0 w 12"/>
                <a:gd name="T11" fmla="*/ 15 h 17"/>
                <a:gd name="T12" fmla="*/ 9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9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87"/>
            <p:cNvSpPr>
              <a:spLocks/>
            </p:cNvSpPr>
            <p:nvPr/>
          </p:nvSpPr>
          <p:spPr bwMode="auto">
            <a:xfrm>
              <a:off x="3959962" y="2570958"/>
              <a:ext cx="47662" cy="82325"/>
            </a:xfrm>
            <a:custGeom>
              <a:avLst/>
              <a:gdLst>
                <a:gd name="T0" fmla="*/ 31 w 33"/>
                <a:gd name="T1" fmla="*/ 0 h 57"/>
                <a:gd name="T2" fmla="*/ 33 w 33"/>
                <a:gd name="T3" fmla="*/ 0 h 57"/>
                <a:gd name="T4" fmla="*/ 33 w 33"/>
                <a:gd name="T5" fmla="*/ 2 h 57"/>
                <a:gd name="T6" fmla="*/ 2 w 33"/>
                <a:gd name="T7" fmla="*/ 57 h 57"/>
                <a:gd name="T8" fmla="*/ 0 w 33"/>
                <a:gd name="T9" fmla="*/ 57 h 57"/>
                <a:gd name="T10" fmla="*/ 0 w 33"/>
                <a:gd name="T11" fmla="*/ 55 h 57"/>
                <a:gd name="T12" fmla="*/ 31 w 33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7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4004735" y="2533407"/>
              <a:ext cx="40440" cy="40440"/>
            </a:xfrm>
            <a:custGeom>
              <a:avLst/>
              <a:gdLst>
                <a:gd name="T0" fmla="*/ 26 w 28"/>
                <a:gd name="T1" fmla="*/ 0 h 28"/>
                <a:gd name="T2" fmla="*/ 28 w 28"/>
                <a:gd name="T3" fmla="*/ 0 h 28"/>
                <a:gd name="T4" fmla="*/ 28 w 28"/>
                <a:gd name="T5" fmla="*/ 2 h 28"/>
                <a:gd name="T6" fmla="*/ 2 w 28"/>
                <a:gd name="T7" fmla="*/ 28 h 28"/>
                <a:gd name="T8" fmla="*/ 0 w 28"/>
                <a:gd name="T9" fmla="*/ 28 h 28"/>
                <a:gd name="T10" fmla="*/ 0 w 28"/>
                <a:gd name="T11" fmla="*/ 26 h 28"/>
                <a:gd name="T12" fmla="*/ 26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89"/>
            <p:cNvSpPr>
              <a:spLocks/>
            </p:cNvSpPr>
            <p:nvPr/>
          </p:nvSpPr>
          <p:spPr bwMode="auto">
            <a:xfrm>
              <a:off x="4097169" y="2455416"/>
              <a:ext cx="27442" cy="28886"/>
            </a:xfrm>
            <a:custGeom>
              <a:avLst/>
              <a:gdLst>
                <a:gd name="T0" fmla="*/ 18 w 19"/>
                <a:gd name="T1" fmla="*/ 0 h 20"/>
                <a:gd name="T2" fmla="*/ 19 w 19"/>
                <a:gd name="T3" fmla="*/ 0 h 20"/>
                <a:gd name="T4" fmla="*/ 19 w 19"/>
                <a:gd name="T5" fmla="*/ 4 h 20"/>
                <a:gd name="T6" fmla="*/ 3 w 19"/>
                <a:gd name="T7" fmla="*/ 20 h 20"/>
                <a:gd name="T8" fmla="*/ 0 w 19"/>
                <a:gd name="T9" fmla="*/ 20 h 20"/>
                <a:gd name="T10" fmla="*/ 0 w 19"/>
                <a:gd name="T11" fmla="*/ 16 h 20"/>
                <a:gd name="T12" fmla="*/ 18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90"/>
            <p:cNvSpPr>
              <a:spLocks/>
            </p:cNvSpPr>
            <p:nvPr/>
          </p:nvSpPr>
          <p:spPr bwMode="auto">
            <a:xfrm>
              <a:off x="4170827" y="2422197"/>
              <a:ext cx="121320" cy="8666"/>
            </a:xfrm>
            <a:custGeom>
              <a:avLst/>
              <a:gdLst>
                <a:gd name="T0" fmla="*/ 81 w 84"/>
                <a:gd name="T1" fmla="*/ 0 h 6"/>
                <a:gd name="T2" fmla="*/ 84 w 84"/>
                <a:gd name="T3" fmla="*/ 0 h 6"/>
                <a:gd name="T4" fmla="*/ 84 w 84"/>
                <a:gd name="T5" fmla="*/ 3 h 6"/>
                <a:gd name="T6" fmla="*/ 2 w 84"/>
                <a:gd name="T7" fmla="*/ 6 h 6"/>
                <a:gd name="T8" fmla="*/ 0 w 84"/>
                <a:gd name="T9" fmla="*/ 6 h 6"/>
                <a:gd name="T10" fmla="*/ 0 w 84"/>
                <a:gd name="T11" fmla="*/ 3 h 6"/>
                <a:gd name="T12" fmla="*/ 81 w 8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">
                  <a:moveTo>
                    <a:pt x="81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4342698" y="2414976"/>
              <a:ext cx="25997" cy="5777"/>
            </a:xfrm>
            <a:custGeom>
              <a:avLst/>
              <a:gdLst>
                <a:gd name="T0" fmla="*/ 16 w 18"/>
                <a:gd name="T1" fmla="*/ 0 h 4"/>
                <a:gd name="T2" fmla="*/ 18 w 18"/>
                <a:gd name="T3" fmla="*/ 0 h 4"/>
                <a:gd name="T4" fmla="*/ 18 w 18"/>
                <a:gd name="T5" fmla="*/ 2 h 4"/>
                <a:gd name="T6" fmla="*/ 2 w 18"/>
                <a:gd name="T7" fmla="*/ 4 h 4"/>
                <a:gd name="T8" fmla="*/ 0 w 18"/>
                <a:gd name="T9" fmla="*/ 4 h 4"/>
                <a:gd name="T10" fmla="*/ 0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4416356" y="2397644"/>
              <a:ext cx="57771" cy="11554"/>
            </a:xfrm>
            <a:custGeom>
              <a:avLst/>
              <a:gdLst>
                <a:gd name="T0" fmla="*/ 36 w 40"/>
                <a:gd name="T1" fmla="*/ 0 h 8"/>
                <a:gd name="T2" fmla="*/ 40 w 40"/>
                <a:gd name="T3" fmla="*/ 0 h 8"/>
                <a:gd name="T4" fmla="*/ 40 w 40"/>
                <a:gd name="T5" fmla="*/ 4 h 8"/>
                <a:gd name="T6" fmla="*/ 2 w 40"/>
                <a:gd name="T7" fmla="*/ 8 h 8"/>
                <a:gd name="T8" fmla="*/ 0 w 40"/>
                <a:gd name="T9" fmla="*/ 8 h 8"/>
                <a:gd name="T10" fmla="*/ 0 w 40"/>
                <a:gd name="T11" fmla="*/ 6 h 8"/>
                <a:gd name="T12" fmla="*/ 36 w 4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93"/>
            <p:cNvSpPr>
              <a:spLocks/>
            </p:cNvSpPr>
            <p:nvPr/>
          </p:nvSpPr>
          <p:spPr bwMode="auto">
            <a:xfrm>
              <a:off x="4468350" y="2397644"/>
              <a:ext cx="72214" cy="33219"/>
            </a:xfrm>
            <a:custGeom>
              <a:avLst/>
              <a:gdLst>
                <a:gd name="T0" fmla="*/ 0 w 50"/>
                <a:gd name="T1" fmla="*/ 0 h 23"/>
                <a:gd name="T2" fmla="*/ 4 w 50"/>
                <a:gd name="T3" fmla="*/ 0 h 23"/>
                <a:gd name="T4" fmla="*/ 50 w 50"/>
                <a:gd name="T5" fmla="*/ 20 h 23"/>
                <a:gd name="T6" fmla="*/ 50 w 50"/>
                <a:gd name="T7" fmla="*/ 23 h 23"/>
                <a:gd name="T8" fmla="*/ 47 w 50"/>
                <a:gd name="T9" fmla="*/ 23 h 23"/>
                <a:gd name="T10" fmla="*/ 0 w 50"/>
                <a:gd name="T11" fmla="*/ 4 h 23"/>
                <a:gd name="T12" fmla="*/ 0 w 5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lnTo>
                    <a:pt x="4" y="0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94"/>
            <p:cNvSpPr>
              <a:spLocks/>
            </p:cNvSpPr>
            <p:nvPr/>
          </p:nvSpPr>
          <p:spPr bwMode="auto">
            <a:xfrm>
              <a:off x="4588226" y="2446750"/>
              <a:ext cx="25997" cy="14443"/>
            </a:xfrm>
            <a:custGeom>
              <a:avLst/>
              <a:gdLst>
                <a:gd name="T0" fmla="*/ 0 w 18"/>
                <a:gd name="T1" fmla="*/ 0 h 10"/>
                <a:gd name="T2" fmla="*/ 3 w 18"/>
                <a:gd name="T3" fmla="*/ 0 h 10"/>
                <a:gd name="T4" fmla="*/ 18 w 18"/>
                <a:gd name="T5" fmla="*/ 6 h 10"/>
                <a:gd name="T6" fmla="*/ 18 w 18"/>
                <a:gd name="T7" fmla="*/ 10 h 10"/>
                <a:gd name="T8" fmla="*/ 16 w 18"/>
                <a:gd name="T9" fmla="*/ 10 h 10"/>
                <a:gd name="T10" fmla="*/ 0 w 18"/>
                <a:gd name="T11" fmla="*/ 3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95"/>
            <p:cNvSpPr>
              <a:spLocks/>
            </p:cNvSpPr>
            <p:nvPr/>
          </p:nvSpPr>
          <p:spPr bwMode="auto">
            <a:xfrm>
              <a:off x="4661885" y="2477079"/>
              <a:ext cx="83769" cy="34663"/>
            </a:xfrm>
            <a:custGeom>
              <a:avLst/>
              <a:gdLst>
                <a:gd name="T0" fmla="*/ 0 w 58"/>
                <a:gd name="T1" fmla="*/ 0 h 24"/>
                <a:gd name="T2" fmla="*/ 3 w 58"/>
                <a:gd name="T3" fmla="*/ 0 h 24"/>
                <a:gd name="T4" fmla="*/ 58 w 58"/>
                <a:gd name="T5" fmla="*/ 22 h 24"/>
                <a:gd name="T6" fmla="*/ 58 w 58"/>
                <a:gd name="T7" fmla="*/ 24 h 24"/>
                <a:gd name="T8" fmla="*/ 56 w 58"/>
                <a:gd name="T9" fmla="*/ 24 h 24"/>
                <a:gd name="T10" fmla="*/ 0 w 58"/>
                <a:gd name="T11" fmla="*/ 2 h 24"/>
                <a:gd name="T12" fmla="*/ 0 w 5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3" y="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96"/>
            <p:cNvSpPr>
              <a:spLocks/>
            </p:cNvSpPr>
            <p:nvPr/>
          </p:nvSpPr>
          <p:spPr bwMode="auto">
            <a:xfrm>
              <a:off x="4742765" y="2508854"/>
              <a:ext cx="40440" cy="20220"/>
            </a:xfrm>
            <a:custGeom>
              <a:avLst/>
              <a:gdLst>
                <a:gd name="T0" fmla="*/ 0 w 28"/>
                <a:gd name="T1" fmla="*/ 0 h 14"/>
                <a:gd name="T2" fmla="*/ 2 w 28"/>
                <a:gd name="T3" fmla="*/ 0 h 14"/>
                <a:gd name="T4" fmla="*/ 28 w 28"/>
                <a:gd name="T5" fmla="*/ 12 h 14"/>
                <a:gd name="T6" fmla="*/ 28 w 28"/>
                <a:gd name="T7" fmla="*/ 14 h 14"/>
                <a:gd name="T8" fmla="*/ 25 w 28"/>
                <a:gd name="T9" fmla="*/ 14 h 14"/>
                <a:gd name="T10" fmla="*/ 0 w 28"/>
                <a:gd name="T11" fmla="*/ 2 h 14"/>
                <a:gd name="T12" fmla="*/ 0 w 2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" y="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97"/>
            <p:cNvSpPr>
              <a:spLocks/>
            </p:cNvSpPr>
            <p:nvPr/>
          </p:nvSpPr>
          <p:spPr bwMode="auto">
            <a:xfrm>
              <a:off x="4833755" y="2555071"/>
              <a:ext cx="25997" cy="14443"/>
            </a:xfrm>
            <a:custGeom>
              <a:avLst/>
              <a:gdLst>
                <a:gd name="T0" fmla="*/ 0 w 18"/>
                <a:gd name="T1" fmla="*/ 0 h 10"/>
                <a:gd name="T2" fmla="*/ 2 w 18"/>
                <a:gd name="T3" fmla="*/ 0 h 10"/>
                <a:gd name="T4" fmla="*/ 18 w 18"/>
                <a:gd name="T5" fmla="*/ 8 h 10"/>
                <a:gd name="T6" fmla="*/ 18 w 18"/>
                <a:gd name="T7" fmla="*/ 10 h 10"/>
                <a:gd name="T8" fmla="*/ 14 w 18"/>
                <a:gd name="T9" fmla="*/ 10 h 10"/>
                <a:gd name="T10" fmla="*/ 0 w 18"/>
                <a:gd name="T11" fmla="*/ 2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2" y="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98"/>
            <p:cNvSpPr>
              <a:spLocks/>
            </p:cNvSpPr>
            <p:nvPr/>
          </p:nvSpPr>
          <p:spPr bwMode="auto">
            <a:xfrm>
              <a:off x="4908858" y="2594067"/>
              <a:ext cx="31774" cy="18776"/>
            </a:xfrm>
            <a:custGeom>
              <a:avLst/>
              <a:gdLst>
                <a:gd name="T0" fmla="*/ 0 w 22"/>
                <a:gd name="T1" fmla="*/ 0 h 13"/>
                <a:gd name="T2" fmla="*/ 2 w 22"/>
                <a:gd name="T3" fmla="*/ 0 h 13"/>
                <a:gd name="T4" fmla="*/ 22 w 22"/>
                <a:gd name="T5" fmla="*/ 9 h 13"/>
                <a:gd name="T6" fmla="*/ 22 w 22"/>
                <a:gd name="T7" fmla="*/ 13 h 13"/>
                <a:gd name="T8" fmla="*/ 19 w 22"/>
                <a:gd name="T9" fmla="*/ 13 h 13"/>
                <a:gd name="T10" fmla="*/ 0 w 22"/>
                <a:gd name="T11" fmla="*/ 1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lnTo>
                    <a:pt x="2" y="0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99"/>
            <p:cNvSpPr>
              <a:spLocks/>
            </p:cNvSpPr>
            <p:nvPr/>
          </p:nvSpPr>
          <p:spPr bwMode="auto">
            <a:xfrm>
              <a:off x="4936299" y="2607065"/>
              <a:ext cx="93879" cy="46217"/>
            </a:xfrm>
            <a:custGeom>
              <a:avLst/>
              <a:gdLst>
                <a:gd name="T0" fmla="*/ 0 w 65"/>
                <a:gd name="T1" fmla="*/ 0 h 32"/>
                <a:gd name="T2" fmla="*/ 3 w 65"/>
                <a:gd name="T3" fmla="*/ 0 h 32"/>
                <a:gd name="T4" fmla="*/ 65 w 65"/>
                <a:gd name="T5" fmla="*/ 30 h 32"/>
                <a:gd name="T6" fmla="*/ 65 w 65"/>
                <a:gd name="T7" fmla="*/ 32 h 32"/>
                <a:gd name="T8" fmla="*/ 63 w 65"/>
                <a:gd name="T9" fmla="*/ 32 h 32"/>
                <a:gd name="T10" fmla="*/ 0 w 65"/>
                <a:gd name="T11" fmla="*/ 4 h 32"/>
                <a:gd name="T12" fmla="*/ 0 w 6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3" y="0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100"/>
            <p:cNvSpPr>
              <a:spLocks/>
            </p:cNvSpPr>
            <p:nvPr/>
          </p:nvSpPr>
          <p:spPr bwMode="auto">
            <a:xfrm>
              <a:off x="5080727" y="2674947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1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1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101"/>
            <p:cNvSpPr>
              <a:spLocks/>
            </p:cNvSpPr>
            <p:nvPr/>
          </p:nvSpPr>
          <p:spPr bwMode="auto">
            <a:xfrm>
              <a:off x="5154386" y="2711054"/>
              <a:ext cx="57771" cy="25997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0 h 18"/>
                <a:gd name="T4" fmla="*/ 40 w 40"/>
                <a:gd name="T5" fmla="*/ 16 h 18"/>
                <a:gd name="T6" fmla="*/ 40 w 40"/>
                <a:gd name="T7" fmla="*/ 18 h 18"/>
                <a:gd name="T8" fmla="*/ 38 w 40"/>
                <a:gd name="T9" fmla="*/ 18 h 18"/>
                <a:gd name="T10" fmla="*/ 0 w 40"/>
                <a:gd name="T11" fmla="*/ 1 h 18"/>
                <a:gd name="T12" fmla="*/ 0 w 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0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102"/>
            <p:cNvSpPr>
              <a:spLocks/>
            </p:cNvSpPr>
            <p:nvPr/>
          </p:nvSpPr>
          <p:spPr bwMode="auto">
            <a:xfrm>
              <a:off x="1543672" y="3798602"/>
              <a:ext cx="106877" cy="635486"/>
            </a:xfrm>
            <a:custGeom>
              <a:avLst/>
              <a:gdLst>
                <a:gd name="T0" fmla="*/ 71 w 74"/>
                <a:gd name="T1" fmla="*/ 0 h 440"/>
                <a:gd name="T2" fmla="*/ 74 w 74"/>
                <a:gd name="T3" fmla="*/ 0 h 440"/>
                <a:gd name="T4" fmla="*/ 74 w 74"/>
                <a:gd name="T5" fmla="*/ 3 h 440"/>
                <a:gd name="T6" fmla="*/ 3 w 74"/>
                <a:gd name="T7" fmla="*/ 440 h 440"/>
                <a:gd name="T8" fmla="*/ 0 w 74"/>
                <a:gd name="T9" fmla="*/ 440 h 440"/>
                <a:gd name="T10" fmla="*/ 0 w 74"/>
                <a:gd name="T11" fmla="*/ 437 h 440"/>
                <a:gd name="T12" fmla="*/ 71 w 74"/>
                <a:gd name="T1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40">
                  <a:moveTo>
                    <a:pt x="71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" y="440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103"/>
            <p:cNvSpPr>
              <a:spLocks/>
            </p:cNvSpPr>
            <p:nvPr/>
          </p:nvSpPr>
          <p:spPr bwMode="auto">
            <a:xfrm>
              <a:off x="1646216" y="3571848"/>
              <a:ext cx="47662" cy="231086"/>
            </a:xfrm>
            <a:custGeom>
              <a:avLst/>
              <a:gdLst>
                <a:gd name="T0" fmla="*/ 31 w 33"/>
                <a:gd name="T1" fmla="*/ 0 h 160"/>
                <a:gd name="T2" fmla="*/ 33 w 33"/>
                <a:gd name="T3" fmla="*/ 0 h 160"/>
                <a:gd name="T4" fmla="*/ 33 w 33"/>
                <a:gd name="T5" fmla="*/ 2 h 160"/>
                <a:gd name="T6" fmla="*/ 3 w 33"/>
                <a:gd name="T7" fmla="*/ 160 h 160"/>
                <a:gd name="T8" fmla="*/ 0 w 33"/>
                <a:gd name="T9" fmla="*/ 160 h 160"/>
                <a:gd name="T10" fmla="*/ 0 w 33"/>
                <a:gd name="T11" fmla="*/ 157 h 160"/>
                <a:gd name="T12" fmla="*/ 31 w 3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0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3" y="160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104"/>
            <p:cNvSpPr>
              <a:spLocks/>
            </p:cNvSpPr>
            <p:nvPr/>
          </p:nvSpPr>
          <p:spPr bwMode="auto">
            <a:xfrm>
              <a:off x="1690989" y="3199222"/>
              <a:ext cx="82325" cy="375514"/>
            </a:xfrm>
            <a:custGeom>
              <a:avLst/>
              <a:gdLst>
                <a:gd name="T0" fmla="*/ 55 w 57"/>
                <a:gd name="T1" fmla="*/ 0 h 260"/>
                <a:gd name="T2" fmla="*/ 57 w 57"/>
                <a:gd name="T3" fmla="*/ 0 h 260"/>
                <a:gd name="T4" fmla="*/ 57 w 57"/>
                <a:gd name="T5" fmla="*/ 2 h 260"/>
                <a:gd name="T6" fmla="*/ 2 w 57"/>
                <a:gd name="T7" fmla="*/ 260 h 260"/>
                <a:gd name="T8" fmla="*/ 0 w 57"/>
                <a:gd name="T9" fmla="*/ 260 h 260"/>
                <a:gd name="T10" fmla="*/ 0 w 57"/>
                <a:gd name="T11" fmla="*/ 258 h 260"/>
                <a:gd name="T12" fmla="*/ 55 w 57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0">
                  <a:moveTo>
                    <a:pt x="55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2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105"/>
            <p:cNvSpPr>
              <a:spLocks/>
            </p:cNvSpPr>
            <p:nvPr/>
          </p:nvSpPr>
          <p:spPr bwMode="auto">
            <a:xfrm>
              <a:off x="1770425" y="2910365"/>
              <a:ext cx="73659" cy="291746"/>
            </a:xfrm>
            <a:custGeom>
              <a:avLst/>
              <a:gdLst>
                <a:gd name="T0" fmla="*/ 49 w 51"/>
                <a:gd name="T1" fmla="*/ 0 h 202"/>
                <a:gd name="T2" fmla="*/ 51 w 51"/>
                <a:gd name="T3" fmla="*/ 0 h 202"/>
                <a:gd name="T4" fmla="*/ 51 w 51"/>
                <a:gd name="T5" fmla="*/ 2 h 202"/>
                <a:gd name="T6" fmla="*/ 2 w 51"/>
                <a:gd name="T7" fmla="*/ 202 h 202"/>
                <a:gd name="T8" fmla="*/ 0 w 51"/>
                <a:gd name="T9" fmla="*/ 202 h 202"/>
                <a:gd name="T10" fmla="*/ 0 w 51"/>
                <a:gd name="T11" fmla="*/ 200 h 202"/>
                <a:gd name="T12" fmla="*/ 49 w 5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2">
                  <a:moveTo>
                    <a:pt x="49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106"/>
            <p:cNvSpPr>
              <a:spLocks/>
            </p:cNvSpPr>
            <p:nvPr/>
          </p:nvSpPr>
          <p:spPr bwMode="auto">
            <a:xfrm>
              <a:off x="1841195" y="2416419"/>
              <a:ext cx="153094" cy="496834"/>
            </a:xfrm>
            <a:custGeom>
              <a:avLst/>
              <a:gdLst>
                <a:gd name="T0" fmla="*/ 104 w 106"/>
                <a:gd name="T1" fmla="*/ 0 h 344"/>
                <a:gd name="T2" fmla="*/ 106 w 106"/>
                <a:gd name="T3" fmla="*/ 0 h 344"/>
                <a:gd name="T4" fmla="*/ 106 w 106"/>
                <a:gd name="T5" fmla="*/ 2 h 344"/>
                <a:gd name="T6" fmla="*/ 2 w 106"/>
                <a:gd name="T7" fmla="*/ 344 h 344"/>
                <a:gd name="T8" fmla="*/ 0 w 106"/>
                <a:gd name="T9" fmla="*/ 344 h 344"/>
                <a:gd name="T10" fmla="*/ 0 w 106"/>
                <a:gd name="T11" fmla="*/ 342 h 344"/>
                <a:gd name="T12" fmla="*/ 104 w 106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4">
                  <a:moveTo>
                    <a:pt x="104" y="0"/>
                  </a:moveTo>
                  <a:lnTo>
                    <a:pt x="106" y="0"/>
                  </a:lnTo>
                  <a:lnTo>
                    <a:pt x="106" y="2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07"/>
            <p:cNvSpPr>
              <a:spLocks/>
            </p:cNvSpPr>
            <p:nvPr/>
          </p:nvSpPr>
          <p:spPr bwMode="auto">
            <a:xfrm>
              <a:off x="1991401" y="2108787"/>
              <a:ext cx="125653" cy="310522"/>
            </a:xfrm>
            <a:custGeom>
              <a:avLst/>
              <a:gdLst>
                <a:gd name="T0" fmla="*/ 85 w 87"/>
                <a:gd name="T1" fmla="*/ 0 h 215"/>
                <a:gd name="T2" fmla="*/ 87 w 87"/>
                <a:gd name="T3" fmla="*/ 0 h 215"/>
                <a:gd name="T4" fmla="*/ 87 w 87"/>
                <a:gd name="T5" fmla="*/ 4 h 215"/>
                <a:gd name="T6" fmla="*/ 2 w 87"/>
                <a:gd name="T7" fmla="*/ 215 h 215"/>
                <a:gd name="T8" fmla="*/ 0 w 87"/>
                <a:gd name="T9" fmla="*/ 215 h 215"/>
                <a:gd name="T10" fmla="*/ 0 w 87"/>
                <a:gd name="T11" fmla="*/ 213 h 215"/>
                <a:gd name="T12" fmla="*/ 85 w 8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5">
                  <a:moveTo>
                    <a:pt x="85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08"/>
            <p:cNvSpPr>
              <a:spLocks/>
            </p:cNvSpPr>
            <p:nvPr/>
          </p:nvSpPr>
          <p:spPr bwMode="auto">
            <a:xfrm>
              <a:off x="2114165" y="1770824"/>
              <a:ext cx="196423" cy="343740"/>
            </a:xfrm>
            <a:custGeom>
              <a:avLst/>
              <a:gdLst>
                <a:gd name="T0" fmla="*/ 134 w 136"/>
                <a:gd name="T1" fmla="*/ 0 h 238"/>
                <a:gd name="T2" fmla="*/ 136 w 136"/>
                <a:gd name="T3" fmla="*/ 0 h 238"/>
                <a:gd name="T4" fmla="*/ 136 w 136"/>
                <a:gd name="T5" fmla="*/ 3 h 238"/>
                <a:gd name="T6" fmla="*/ 2 w 136"/>
                <a:gd name="T7" fmla="*/ 238 h 238"/>
                <a:gd name="T8" fmla="*/ 0 w 136"/>
                <a:gd name="T9" fmla="*/ 238 h 238"/>
                <a:gd name="T10" fmla="*/ 0 w 136"/>
                <a:gd name="T11" fmla="*/ 234 h 238"/>
                <a:gd name="T12" fmla="*/ 134 w 136"/>
                <a:gd name="T1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38">
                  <a:moveTo>
                    <a:pt x="134" y="0"/>
                  </a:moveTo>
                  <a:lnTo>
                    <a:pt x="136" y="0"/>
                  </a:lnTo>
                  <a:lnTo>
                    <a:pt x="136" y="3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09"/>
            <p:cNvSpPr>
              <a:spLocks/>
            </p:cNvSpPr>
            <p:nvPr/>
          </p:nvSpPr>
          <p:spPr bwMode="auto">
            <a:xfrm>
              <a:off x="2307699" y="1606175"/>
              <a:ext cx="153094" cy="168982"/>
            </a:xfrm>
            <a:custGeom>
              <a:avLst/>
              <a:gdLst>
                <a:gd name="T0" fmla="*/ 102 w 106"/>
                <a:gd name="T1" fmla="*/ 0 h 117"/>
                <a:gd name="T2" fmla="*/ 106 w 106"/>
                <a:gd name="T3" fmla="*/ 0 h 117"/>
                <a:gd name="T4" fmla="*/ 106 w 106"/>
                <a:gd name="T5" fmla="*/ 3 h 117"/>
                <a:gd name="T6" fmla="*/ 2 w 106"/>
                <a:gd name="T7" fmla="*/ 117 h 117"/>
                <a:gd name="T8" fmla="*/ 0 w 106"/>
                <a:gd name="T9" fmla="*/ 117 h 117"/>
                <a:gd name="T10" fmla="*/ 0 w 106"/>
                <a:gd name="T11" fmla="*/ 114 h 117"/>
                <a:gd name="T12" fmla="*/ 102 w 106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7">
                  <a:moveTo>
                    <a:pt x="102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10"/>
            <p:cNvSpPr>
              <a:spLocks/>
            </p:cNvSpPr>
            <p:nvPr/>
          </p:nvSpPr>
          <p:spPr bwMode="auto">
            <a:xfrm>
              <a:off x="2455016" y="1519518"/>
              <a:ext cx="127097" cy="90990"/>
            </a:xfrm>
            <a:custGeom>
              <a:avLst/>
              <a:gdLst>
                <a:gd name="T0" fmla="*/ 86 w 88"/>
                <a:gd name="T1" fmla="*/ 0 h 63"/>
                <a:gd name="T2" fmla="*/ 88 w 88"/>
                <a:gd name="T3" fmla="*/ 0 h 63"/>
                <a:gd name="T4" fmla="*/ 88 w 88"/>
                <a:gd name="T5" fmla="*/ 2 h 63"/>
                <a:gd name="T6" fmla="*/ 4 w 88"/>
                <a:gd name="T7" fmla="*/ 63 h 63"/>
                <a:gd name="T8" fmla="*/ 0 w 88"/>
                <a:gd name="T9" fmla="*/ 63 h 63"/>
                <a:gd name="T10" fmla="*/ 0 w 88"/>
                <a:gd name="T11" fmla="*/ 60 h 63"/>
                <a:gd name="T12" fmla="*/ 86 w 8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3">
                  <a:moveTo>
                    <a:pt x="86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11"/>
            <p:cNvSpPr>
              <a:spLocks/>
            </p:cNvSpPr>
            <p:nvPr/>
          </p:nvSpPr>
          <p:spPr bwMode="auto">
            <a:xfrm>
              <a:off x="2579225" y="1453081"/>
              <a:ext cx="197868" cy="69326"/>
            </a:xfrm>
            <a:custGeom>
              <a:avLst/>
              <a:gdLst>
                <a:gd name="T0" fmla="*/ 134 w 137"/>
                <a:gd name="T1" fmla="*/ 0 h 48"/>
                <a:gd name="T2" fmla="*/ 137 w 137"/>
                <a:gd name="T3" fmla="*/ 0 h 48"/>
                <a:gd name="T4" fmla="*/ 137 w 137"/>
                <a:gd name="T5" fmla="*/ 3 h 48"/>
                <a:gd name="T6" fmla="*/ 2 w 137"/>
                <a:gd name="T7" fmla="*/ 48 h 48"/>
                <a:gd name="T8" fmla="*/ 0 w 137"/>
                <a:gd name="T9" fmla="*/ 48 h 48"/>
                <a:gd name="T10" fmla="*/ 0 w 137"/>
                <a:gd name="T11" fmla="*/ 46 h 48"/>
                <a:gd name="T12" fmla="*/ 134 w 13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8">
                  <a:moveTo>
                    <a:pt x="134" y="0"/>
                  </a:moveTo>
                  <a:lnTo>
                    <a:pt x="137" y="0"/>
                  </a:lnTo>
                  <a:lnTo>
                    <a:pt x="137" y="3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112"/>
            <p:cNvSpPr>
              <a:spLocks/>
            </p:cNvSpPr>
            <p:nvPr/>
          </p:nvSpPr>
          <p:spPr bwMode="auto">
            <a:xfrm>
              <a:off x="2772759" y="1442971"/>
              <a:ext cx="154539" cy="14443"/>
            </a:xfrm>
            <a:custGeom>
              <a:avLst/>
              <a:gdLst>
                <a:gd name="T0" fmla="*/ 104 w 107"/>
                <a:gd name="T1" fmla="*/ 0 h 10"/>
                <a:gd name="T2" fmla="*/ 107 w 107"/>
                <a:gd name="T3" fmla="*/ 0 h 10"/>
                <a:gd name="T4" fmla="*/ 107 w 107"/>
                <a:gd name="T5" fmla="*/ 4 h 10"/>
                <a:gd name="T6" fmla="*/ 3 w 107"/>
                <a:gd name="T7" fmla="*/ 10 h 10"/>
                <a:gd name="T8" fmla="*/ 0 w 107"/>
                <a:gd name="T9" fmla="*/ 10 h 10"/>
                <a:gd name="T10" fmla="*/ 0 w 107"/>
                <a:gd name="T11" fmla="*/ 7 h 10"/>
                <a:gd name="T12" fmla="*/ 104 w 10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">
                  <a:moveTo>
                    <a:pt x="104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13"/>
            <p:cNvSpPr>
              <a:spLocks/>
            </p:cNvSpPr>
            <p:nvPr/>
          </p:nvSpPr>
          <p:spPr bwMode="auto">
            <a:xfrm>
              <a:off x="2922965" y="1442971"/>
              <a:ext cx="153094" cy="25997"/>
            </a:xfrm>
            <a:custGeom>
              <a:avLst/>
              <a:gdLst>
                <a:gd name="T0" fmla="*/ 0 w 106"/>
                <a:gd name="T1" fmla="*/ 0 h 18"/>
                <a:gd name="T2" fmla="*/ 3 w 106"/>
                <a:gd name="T3" fmla="*/ 0 h 18"/>
                <a:gd name="T4" fmla="*/ 106 w 106"/>
                <a:gd name="T5" fmla="*/ 14 h 18"/>
                <a:gd name="T6" fmla="*/ 106 w 106"/>
                <a:gd name="T7" fmla="*/ 18 h 18"/>
                <a:gd name="T8" fmla="*/ 104 w 106"/>
                <a:gd name="T9" fmla="*/ 18 h 18"/>
                <a:gd name="T10" fmla="*/ 0 w 106"/>
                <a:gd name="T11" fmla="*/ 4 h 18"/>
                <a:gd name="T12" fmla="*/ 0 w 10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3" y="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14"/>
            <p:cNvSpPr>
              <a:spLocks/>
            </p:cNvSpPr>
            <p:nvPr/>
          </p:nvSpPr>
          <p:spPr bwMode="auto">
            <a:xfrm>
              <a:off x="3073170" y="1463191"/>
              <a:ext cx="125653" cy="37551"/>
            </a:xfrm>
            <a:custGeom>
              <a:avLst/>
              <a:gdLst>
                <a:gd name="T0" fmla="*/ 0 w 87"/>
                <a:gd name="T1" fmla="*/ 0 h 26"/>
                <a:gd name="T2" fmla="*/ 2 w 87"/>
                <a:gd name="T3" fmla="*/ 0 h 26"/>
                <a:gd name="T4" fmla="*/ 87 w 87"/>
                <a:gd name="T5" fmla="*/ 24 h 26"/>
                <a:gd name="T6" fmla="*/ 87 w 87"/>
                <a:gd name="T7" fmla="*/ 26 h 26"/>
                <a:gd name="T8" fmla="*/ 85 w 87"/>
                <a:gd name="T9" fmla="*/ 26 h 26"/>
                <a:gd name="T10" fmla="*/ 0 w 87"/>
                <a:gd name="T11" fmla="*/ 4 h 26"/>
                <a:gd name="T12" fmla="*/ 0 w 8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lnTo>
                    <a:pt x="2" y="0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115"/>
            <p:cNvSpPr>
              <a:spLocks/>
            </p:cNvSpPr>
            <p:nvPr/>
          </p:nvSpPr>
          <p:spPr bwMode="auto">
            <a:xfrm>
              <a:off x="3195935" y="1497853"/>
              <a:ext cx="194979" cy="76548"/>
            </a:xfrm>
            <a:custGeom>
              <a:avLst/>
              <a:gdLst>
                <a:gd name="T0" fmla="*/ 0 w 135"/>
                <a:gd name="T1" fmla="*/ 0 h 53"/>
                <a:gd name="T2" fmla="*/ 2 w 135"/>
                <a:gd name="T3" fmla="*/ 0 h 53"/>
                <a:gd name="T4" fmla="*/ 135 w 135"/>
                <a:gd name="T5" fmla="*/ 51 h 53"/>
                <a:gd name="T6" fmla="*/ 135 w 135"/>
                <a:gd name="T7" fmla="*/ 53 h 53"/>
                <a:gd name="T8" fmla="*/ 133 w 135"/>
                <a:gd name="T9" fmla="*/ 53 h 53"/>
                <a:gd name="T10" fmla="*/ 0 w 135"/>
                <a:gd name="T11" fmla="*/ 2 h 53"/>
                <a:gd name="T12" fmla="*/ 0 w 135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3">
                  <a:moveTo>
                    <a:pt x="0" y="0"/>
                  </a:moveTo>
                  <a:lnTo>
                    <a:pt x="2" y="0"/>
                  </a:lnTo>
                  <a:lnTo>
                    <a:pt x="135" y="51"/>
                  </a:lnTo>
                  <a:lnTo>
                    <a:pt x="135" y="53"/>
                  </a:lnTo>
                  <a:lnTo>
                    <a:pt x="133" y="5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117"/>
            <p:cNvSpPr>
              <a:spLocks/>
            </p:cNvSpPr>
            <p:nvPr/>
          </p:nvSpPr>
          <p:spPr bwMode="auto">
            <a:xfrm>
              <a:off x="3388025" y="1571512"/>
              <a:ext cx="153094" cy="75103"/>
            </a:xfrm>
            <a:custGeom>
              <a:avLst/>
              <a:gdLst>
                <a:gd name="T0" fmla="*/ 0 w 106"/>
                <a:gd name="T1" fmla="*/ 0 h 52"/>
                <a:gd name="T2" fmla="*/ 2 w 106"/>
                <a:gd name="T3" fmla="*/ 0 h 52"/>
                <a:gd name="T4" fmla="*/ 106 w 106"/>
                <a:gd name="T5" fmla="*/ 48 h 52"/>
                <a:gd name="T6" fmla="*/ 106 w 106"/>
                <a:gd name="T7" fmla="*/ 52 h 52"/>
                <a:gd name="T8" fmla="*/ 103 w 106"/>
                <a:gd name="T9" fmla="*/ 52 h 52"/>
                <a:gd name="T10" fmla="*/ 0 w 106"/>
                <a:gd name="T11" fmla="*/ 2 h 52"/>
                <a:gd name="T12" fmla="*/ 0 w 10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2">
                  <a:moveTo>
                    <a:pt x="0" y="0"/>
                  </a:moveTo>
                  <a:lnTo>
                    <a:pt x="2" y="0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3" y="5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132"/>
            <p:cNvSpPr>
              <a:spLocks/>
            </p:cNvSpPr>
            <p:nvPr/>
          </p:nvSpPr>
          <p:spPr bwMode="auto">
            <a:xfrm>
              <a:off x="3536786" y="1640838"/>
              <a:ext cx="127097" cy="69326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4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135"/>
            <p:cNvSpPr>
              <a:spLocks/>
            </p:cNvSpPr>
            <p:nvPr/>
          </p:nvSpPr>
          <p:spPr bwMode="auto">
            <a:xfrm>
              <a:off x="3659550" y="1705831"/>
              <a:ext cx="197868" cy="115543"/>
            </a:xfrm>
            <a:custGeom>
              <a:avLst/>
              <a:gdLst>
                <a:gd name="T0" fmla="*/ 0 w 137"/>
                <a:gd name="T1" fmla="*/ 0 h 80"/>
                <a:gd name="T2" fmla="*/ 3 w 137"/>
                <a:gd name="T3" fmla="*/ 0 h 80"/>
                <a:gd name="T4" fmla="*/ 137 w 137"/>
                <a:gd name="T5" fmla="*/ 77 h 80"/>
                <a:gd name="T6" fmla="*/ 137 w 137"/>
                <a:gd name="T7" fmla="*/ 80 h 80"/>
                <a:gd name="T8" fmla="*/ 134 w 137"/>
                <a:gd name="T9" fmla="*/ 80 h 80"/>
                <a:gd name="T10" fmla="*/ 0 w 137"/>
                <a:gd name="T11" fmla="*/ 3 h 80"/>
                <a:gd name="T12" fmla="*/ 0 w 13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0">
                  <a:moveTo>
                    <a:pt x="0" y="0"/>
                  </a:moveTo>
                  <a:lnTo>
                    <a:pt x="3" y="0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Freeform 137"/>
            <p:cNvSpPr>
              <a:spLocks/>
            </p:cNvSpPr>
            <p:nvPr/>
          </p:nvSpPr>
          <p:spPr bwMode="auto">
            <a:xfrm>
              <a:off x="3853085" y="1817041"/>
              <a:ext cx="154539" cy="99656"/>
            </a:xfrm>
            <a:custGeom>
              <a:avLst/>
              <a:gdLst>
                <a:gd name="T0" fmla="*/ 0 w 107"/>
                <a:gd name="T1" fmla="*/ 0 h 69"/>
                <a:gd name="T2" fmla="*/ 3 w 107"/>
                <a:gd name="T3" fmla="*/ 0 h 69"/>
                <a:gd name="T4" fmla="*/ 107 w 107"/>
                <a:gd name="T5" fmla="*/ 66 h 69"/>
                <a:gd name="T6" fmla="*/ 107 w 107"/>
                <a:gd name="T7" fmla="*/ 69 h 69"/>
                <a:gd name="T8" fmla="*/ 105 w 107"/>
                <a:gd name="T9" fmla="*/ 69 h 69"/>
                <a:gd name="T10" fmla="*/ 0 w 107"/>
                <a:gd name="T11" fmla="*/ 3 h 69"/>
                <a:gd name="T12" fmla="*/ 0 w 10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69">
                  <a:moveTo>
                    <a:pt x="0" y="0"/>
                  </a:moveTo>
                  <a:lnTo>
                    <a:pt x="3" y="0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5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142"/>
            <p:cNvSpPr>
              <a:spLocks/>
            </p:cNvSpPr>
            <p:nvPr/>
          </p:nvSpPr>
          <p:spPr bwMode="auto">
            <a:xfrm>
              <a:off x="4004735" y="1912364"/>
              <a:ext cx="153094" cy="99656"/>
            </a:xfrm>
            <a:custGeom>
              <a:avLst/>
              <a:gdLst>
                <a:gd name="T0" fmla="*/ 0 w 106"/>
                <a:gd name="T1" fmla="*/ 0 h 69"/>
                <a:gd name="T2" fmla="*/ 2 w 106"/>
                <a:gd name="T3" fmla="*/ 0 h 69"/>
                <a:gd name="T4" fmla="*/ 106 w 106"/>
                <a:gd name="T5" fmla="*/ 67 h 69"/>
                <a:gd name="T6" fmla="*/ 106 w 106"/>
                <a:gd name="T7" fmla="*/ 69 h 69"/>
                <a:gd name="T8" fmla="*/ 104 w 106"/>
                <a:gd name="T9" fmla="*/ 69 h 69"/>
                <a:gd name="T10" fmla="*/ 0 w 106"/>
                <a:gd name="T11" fmla="*/ 3 h 69"/>
                <a:gd name="T12" fmla="*/ 0 w 10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0" y="0"/>
                  </a:moveTo>
                  <a:lnTo>
                    <a:pt x="2" y="0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145"/>
            <p:cNvSpPr>
              <a:spLocks/>
            </p:cNvSpPr>
            <p:nvPr/>
          </p:nvSpPr>
          <p:spPr bwMode="auto">
            <a:xfrm>
              <a:off x="4154941" y="2009131"/>
              <a:ext cx="168982" cy="111210"/>
            </a:xfrm>
            <a:custGeom>
              <a:avLst/>
              <a:gdLst>
                <a:gd name="T0" fmla="*/ 0 w 117"/>
                <a:gd name="T1" fmla="*/ 0 h 77"/>
                <a:gd name="T2" fmla="*/ 2 w 117"/>
                <a:gd name="T3" fmla="*/ 0 h 77"/>
                <a:gd name="T4" fmla="*/ 117 w 117"/>
                <a:gd name="T5" fmla="*/ 75 h 77"/>
                <a:gd name="T6" fmla="*/ 117 w 117"/>
                <a:gd name="T7" fmla="*/ 77 h 77"/>
                <a:gd name="T8" fmla="*/ 114 w 117"/>
                <a:gd name="T9" fmla="*/ 77 h 77"/>
                <a:gd name="T10" fmla="*/ 0 w 117"/>
                <a:gd name="T11" fmla="*/ 2 h 77"/>
                <a:gd name="T12" fmla="*/ 0 w 11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7">
                  <a:moveTo>
                    <a:pt x="0" y="0"/>
                  </a:moveTo>
                  <a:lnTo>
                    <a:pt x="2" y="0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148"/>
            <p:cNvSpPr>
              <a:spLocks/>
            </p:cNvSpPr>
            <p:nvPr/>
          </p:nvSpPr>
          <p:spPr bwMode="auto">
            <a:xfrm>
              <a:off x="4319589" y="2117453"/>
              <a:ext cx="154539" cy="105433"/>
            </a:xfrm>
            <a:custGeom>
              <a:avLst/>
              <a:gdLst>
                <a:gd name="T0" fmla="*/ 0 w 107"/>
                <a:gd name="T1" fmla="*/ 0 h 73"/>
                <a:gd name="T2" fmla="*/ 3 w 107"/>
                <a:gd name="T3" fmla="*/ 0 h 73"/>
                <a:gd name="T4" fmla="*/ 107 w 107"/>
                <a:gd name="T5" fmla="*/ 71 h 73"/>
                <a:gd name="T6" fmla="*/ 107 w 107"/>
                <a:gd name="T7" fmla="*/ 73 h 73"/>
                <a:gd name="T8" fmla="*/ 103 w 107"/>
                <a:gd name="T9" fmla="*/ 73 h 73"/>
                <a:gd name="T10" fmla="*/ 0 w 107"/>
                <a:gd name="T11" fmla="*/ 2 h 73"/>
                <a:gd name="T12" fmla="*/ 0 w 10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lnTo>
                    <a:pt x="3" y="0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150"/>
            <p:cNvSpPr>
              <a:spLocks/>
            </p:cNvSpPr>
            <p:nvPr/>
          </p:nvSpPr>
          <p:spPr bwMode="auto">
            <a:xfrm>
              <a:off x="4468350" y="2219996"/>
              <a:ext cx="277303" cy="194979"/>
            </a:xfrm>
            <a:custGeom>
              <a:avLst/>
              <a:gdLst>
                <a:gd name="T0" fmla="*/ 0 w 192"/>
                <a:gd name="T1" fmla="*/ 0 h 135"/>
                <a:gd name="T2" fmla="*/ 4 w 192"/>
                <a:gd name="T3" fmla="*/ 0 h 135"/>
                <a:gd name="T4" fmla="*/ 192 w 192"/>
                <a:gd name="T5" fmla="*/ 131 h 135"/>
                <a:gd name="T6" fmla="*/ 192 w 192"/>
                <a:gd name="T7" fmla="*/ 135 h 135"/>
                <a:gd name="T8" fmla="*/ 190 w 192"/>
                <a:gd name="T9" fmla="*/ 135 h 135"/>
                <a:gd name="T10" fmla="*/ 0 w 192"/>
                <a:gd name="T11" fmla="*/ 2 h 135"/>
                <a:gd name="T12" fmla="*/ 0 w 192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35">
                  <a:moveTo>
                    <a:pt x="0" y="0"/>
                  </a:moveTo>
                  <a:lnTo>
                    <a:pt x="4" y="0"/>
                  </a:lnTo>
                  <a:lnTo>
                    <a:pt x="192" y="131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154"/>
            <p:cNvSpPr>
              <a:spLocks/>
            </p:cNvSpPr>
            <p:nvPr/>
          </p:nvSpPr>
          <p:spPr bwMode="auto">
            <a:xfrm>
              <a:off x="4742765" y="2409198"/>
              <a:ext cx="197868" cy="140096"/>
            </a:xfrm>
            <a:custGeom>
              <a:avLst/>
              <a:gdLst>
                <a:gd name="T0" fmla="*/ 0 w 137"/>
                <a:gd name="T1" fmla="*/ 0 h 97"/>
                <a:gd name="T2" fmla="*/ 2 w 137"/>
                <a:gd name="T3" fmla="*/ 0 h 97"/>
                <a:gd name="T4" fmla="*/ 137 w 137"/>
                <a:gd name="T5" fmla="*/ 94 h 97"/>
                <a:gd name="T6" fmla="*/ 137 w 137"/>
                <a:gd name="T7" fmla="*/ 97 h 97"/>
                <a:gd name="T8" fmla="*/ 134 w 137"/>
                <a:gd name="T9" fmla="*/ 97 h 97"/>
                <a:gd name="T10" fmla="*/ 0 w 137"/>
                <a:gd name="T11" fmla="*/ 4 h 97"/>
                <a:gd name="T12" fmla="*/ 0 w 13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7"/>
                  </a:lnTo>
                  <a:lnTo>
                    <a:pt x="134" y="9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157"/>
            <p:cNvSpPr>
              <a:spLocks/>
            </p:cNvSpPr>
            <p:nvPr/>
          </p:nvSpPr>
          <p:spPr bwMode="auto">
            <a:xfrm>
              <a:off x="4936299" y="2544961"/>
              <a:ext cx="275859" cy="199311"/>
            </a:xfrm>
            <a:custGeom>
              <a:avLst/>
              <a:gdLst>
                <a:gd name="T0" fmla="*/ 0 w 191"/>
                <a:gd name="T1" fmla="*/ 0 h 138"/>
                <a:gd name="T2" fmla="*/ 3 w 191"/>
                <a:gd name="T3" fmla="*/ 0 h 138"/>
                <a:gd name="T4" fmla="*/ 191 w 191"/>
                <a:gd name="T5" fmla="*/ 137 h 138"/>
                <a:gd name="T6" fmla="*/ 191 w 191"/>
                <a:gd name="T7" fmla="*/ 138 h 138"/>
                <a:gd name="T8" fmla="*/ 189 w 191"/>
                <a:gd name="T9" fmla="*/ 138 h 138"/>
                <a:gd name="T10" fmla="*/ 0 w 191"/>
                <a:gd name="T11" fmla="*/ 3 h 138"/>
                <a:gd name="T12" fmla="*/ 0 w 191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38">
                  <a:moveTo>
                    <a:pt x="0" y="0"/>
                  </a:moveTo>
                  <a:lnTo>
                    <a:pt x="3" y="0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159"/>
            <p:cNvSpPr>
              <a:spLocks/>
            </p:cNvSpPr>
            <p:nvPr/>
          </p:nvSpPr>
          <p:spPr bwMode="auto">
            <a:xfrm>
              <a:off x="5209269" y="2742828"/>
              <a:ext cx="194979" cy="142985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7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1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163"/>
            <p:cNvSpPr>
              <a:spLocks/>
            </p:cNvSpPr>
            <p:nvPr/>
          </p:nvSpPr>
          <p:spPr bwMode="auto">
            <a:xfrm>
              <a:off x="5401359" y="2882924"/>
              <a:ext cx="154539" cy="111210"/>
            </a:xfrm>
            <a:custGeom>
              <a:avLst/>
              <a:gdLst>
                <a:gd name="T0" fmla="*/ 0 w 107"/>
                <a:gd name="T1" fmla="*/ 0 h 77"/>
                <a:gd name="T2" fmla="*/ 2 w 107"/>
                <a:gd name="T3" fmla="*/ 0 h 77"/>
                <a:gd name="T4" fmla="*/ 107 w 107"/>
                <a:gd name="T5" fmla="*/ 75 h 77"/>
                <a:gd name="T6" fmla="*/ 107 w 107"/>
                <a:gd name="T7" fmla="*/ 77 h 77"/>
                <a:gd name="T8" fmla="*/ 105 w 107"/>
                <a:gd name="T9" fmla="*/ 77 h 77"/>
                <a:gd name="T10" fmla="*/ 0 w 107"/>
                <a:gd name="T11" fmla="*/ 2 h 77"/>
                <a:gd name="T12" fmla="*/ 0 w 10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7">
                  <a:moveTo>
                    <a:pt x="0" y="0"/>
                  </a:moveTo>
                  <a:lnTo>
                    <a:pt x="2" y="0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Line 165"/>
            <p:cNvSpPr>
              <a:spLocks noChangeShapeType="1"/>
            </p:cNvSpPr>
            <p:nvPr/>
          </p:nvSpPr>
          <p:spPr bwMode="auto">
            <a:xfrm>
              <a:off x="1061281" y="2991245"/>
              <a:ext cx="0" cy="72214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Line 168"/>
            <p:cNvSpPr>
              <a:spLocks noChangeShapeType="1"/>
            </p:cNvSpPr>
            <p:nvPr/>
          </p:nvSpPr>
          <p:spPr bwMode="auto">
            <a:xfrm>
              <a:off x="1046838" y="2992690"/>
              <a:ext cx="3033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Line 170"/>
            <p:cNvSpPr>
              <a:spLocks noChangeShapeType="1"/>
            </p:cNvSpPr>
            <p:nvPr/>
          </p:nvSpPr>
          <p:spPr bwMode="auto">
            <a:xfrm>
              <a:off x="1061281" y="3062016"/>
              <a:ext cx="0" cy="10398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173"/>
            <p:cNvSpPr>
              <a:spLocks noChangeShapeType="1"/>
            </p:cNvSpPr>
            <p:nvPr/>
          </p:nvSpPr>
          <p:spPr bwMode="auto">
            <a:xfrm>
              <a:off x="1046838" y="3164560"/>
              <a:ext cx="3033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Line 175"/>
            <p:cNvSpPr>
              <a:spLocks noChangeShapeType="1"/>
            </p:cNvSpPr>
            <p:nvPr/>
          </p:nvSpPr>
          <p:spPr bwMode="auto">
            <a:xfrm>
              <a:off x="1439684" y="3103900"/>
              <a:ext cx="0" cy="5777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Line 178"/>
            <p:cNvSpPr>
              <a:spLocks noChangeShapeType="1"/>
            </p:cNvSpPr>
            <p:nvPr/>
          </p:nvSpPr>
          <p:spPr bwMode="auto">
            <a:xfrm>
              <a:off x="1423796" y="3105344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Line 180"/>
            <p:cNvSpPr>
              <a:spLocks noChangeShapeType="1"/>
            </p:cNvSpPr>
            <p:nvPr/>
          </p:nvSpPr>
          <p:spPr bwMode="auto">
            <a:xfrm>
              <a:off x="1439684" y="3158782"/>
              <a:ext cx="0" cy="7510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184"/>
            <p:cNvSpPr>
              <a:spLocks noChangeShapeType="1"/>
            </p:cNvSpPr>
            <p:nvPr/>
          </p:nvSpPr>
          <p:spPr bwMode="auto">
            <a:xfrm>
              <a:off x="1423796" y="3233885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185"/>
            <p:cNvSpPr>
              <a:spLocks noChangeShapeType="1"/>
            </p:cNvSpPr>
            <p:nvPr/>
          </p:nvSpPr>
          <p:spPr bwMode="auto">
            <a:xfrm>
              <a:off x="1753093" y="3141451"/>
              <a:ext cx="0" cy="5921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188"/>
            <p:cNvSpPr>
              <a:spLocks noChangeShapeType="1"/>
            </p:cNvSpPr>
            <p:nvPr/>
          </p:nvSpPr>
          <p:spPr bwMode="auto">
            <a:xfrm>
              <a:off x="1735762" y="3142896"/>
              <a:ext cx="3466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Line 190"/>
            <p:cNvSpPr>
              <a:spLocks noChangeShapeType="1"/>
            </p:cNvSpPr>
            <p:nvPr/>
          </p:nvSpPr>
          <p:spPr bwMode="auto">
            <a:xfrm>
              <a:off x="1753093" y="3199222"/>
              <a:ext cx="0" cy="7510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193"/>
            <p:cNvSpPr>
              <a:spLocks noChangeShapeType="1"/>
            </p:cNvSpPr>
            <p:nvPr/>
          </p:nvSpPr>
          <p:spPr bwMode="auto">
            <a:xfrm>
              <a:off x="1735762" y="3272882"/>
              <a:ext cx="3466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194"/>
            <p:cNvSpPr>
              <a:spLocks noChangeShapeType="1"/>
            </p:cNvSpPr>
            <p:nvPr/>
          </p:nvSpPr>
          <p:spPr bwMode="auto">
            <a:xfrm>
              <a:off x="4232932" y="2049571"/>
              <a:ext cx="0" cy="6354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197"/>
            <p:cNvSpPr>
              <a:spLocks noChangeShapeType="1"/>
            </p:cNvSpPr>
            <p:nvPr/>
          </p:nvSpPr>
          <p:spPr bwMode="auto">
            <a:xfrm>
              <a:off x="4217045" y="2049571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99"/>
            <p:cNvSpPr>
              <a:spLocks noChangeShapeType="1"/>
            </p:cNvSpPr>
            <p:nvPr/>
          </p:nvSpPr>
          <p:spPr bwMode="auto">
            <a:xfrm>
              <a:off x="4232932" y="2108787"/>
              <a:ext cx="0" cy="852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Line 202"/>
            <p:cNvSpPr>
              <a:spLocks noChangeShapeType="1"/>
            </p:cNvSpPr>
            <p:nvPr/>
          </p:nvSpPr>
          <p:spPr bwMode="auto">
            <a:xfrm>
              <a:off x="4217045" y="2192556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203"/>
            <p:cNvSpPr>
              <a:spLocks noChangeShapeType="1"/>
            </p:cNvSpPr>
            <p:nvPr/>
          </p:nvSpPr>
          <p:spPr bwMode="auto">
            <a:xfrm>
              <a:off x="4595447" y="2071235"/>
              <a:ext cx="0" cy="4910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207"/>
            <p:cNvSpPr>
              <a:spLocks noChangeShapeType="1"/>
            </p:cNvSpPr>
            <p:nvPr/>
          </p:nvSpPr>
          <p:spPr bwMode="auto">
            <a:xfrm>
              <a:off x="4579561" y="2071235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209"/>
            <p:cNvSpPr>
              <a:spLocks noChangeShapeType="1"/>
            </p:cNvSpPr>
            <p:nvPr/>
          </p:nvSpPr>
          <p:spPr bwMode="auto">
            <a:xfrm>
              <a:off x="4595447" y="2118897"/>
              <a:ext cx="0" cy="6499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212"/>
            <p:cNvSpPr>
              <a:spLocks noChangeShapeType="1"/>
            </p:cNvSpPr>
            <p:nvPr/>
          </p:nvSpPr>
          <p:spPr bwMode="auto">
            <a:xfrm>
              <a:off x="4579561" y="2182446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214"/>
            <p:cNvSpPr>
              <a:spLocks noChangeShapeType="1"/>
            </p:cNvSpPr>
            <p:nvPr/>
          </p:nvSpPr>
          <p:spPr bwMode="auto">
            <a:xfrm>
              <a:off x="4007624" y="2108787"/>
              <a:ext cx="0" cy="8954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217"/>
            <p:cNvSpPr>
              <a:spLocks noChangeShapeType="1"/>
            </p:cNvSpPr>
            <p:nvPr/>
          </p:nvSpPr>
          <p:spPr bwMode="auto">
            <a:xfrm>
              <a:off x="3991736" y="2108787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219"/>
            <p:cNvSpPr>
              <a:spLocks noChangeShapeType="1"/>
            </p:cNvSpPr>
            <p:nvPr/>
          </p:nvSpPr>
          <p:spPr bwMode="auto">
            <a:xfrm>
              <a:off x="4007624" y="2198333"/>
              <a:ext cx="0" cy="13865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222"/>
            <p:cNvSpPr>
              <a:spLocks noChangeShapeType="1"/>
            </p:cNvSpPr>
            <p:nvPr/>
          </p:nvSpPr>
          <p:spPr bwMode="auto">
            <a:xfrm>
              <a:off x="3991736" y="2336984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224"/>
            <p:cNvSpPr>
              <a:spLocks noChangeShapeType="1"/>
            </p:cNvSpPr>
            <p:nvPr/>
          </p:nvSpPr>
          <p:spPr bwMode="auto">
            <a:xfrm>
              <a:off x="3660995" y="2231552"/>
              <a:ext cx="0" cy="6066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227"/>
            <p:cNvSpPr>
              <a:spLocks noChangeShapeType="1"/>
            </p:cNvSpPr>
            <p:nvPr/>
          </p:nvSpPr>
          <p:spPr bwMode="auto">
            <a:xfrm>
              <a:off x="3646552" y="2231552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228"/>
            <p:cNvSpPr>
              <a:spLocks noChangeShapeType="1"/>
            </p:cNvSpPr>
            <p:nvPr/>
          </p:nvSpPr>
          <p:spPr bwMode="auto">
            <a:xfrm>
              <a:off x="3660995" y="2292212"/>
              <a:ext cx="0" cy="8088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231"/>
            <p:cNvSpPr>
              <a:spLocks noChangeShapeType="1"/>
            </p:cNvSpPr>
            <p:nvPr/>
          </p:nvSpPr>
          <p:spPr bwMode="auto">
            <a:xfrm>
              <a:off x="3646552" y="2373092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233"/>
            <p:cNvSpPr>
              <a:spLocks/>
            </p:cNvSpPr>
            <p:nvPr/>
          </p:nvSpPr>
          <p:spPr bwMode="auto">
            <a:xfrm>
              <a:off x="2725098" y="3222332"/>
              <a:ext cx="17331" cy="17331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3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236"/>
            <p:cNvSpPr>
              <a:spLocks/>
            </p:cNvSpPr>
            <p:nvPr/>
          </p:nvSpPr>
          <p:spPr bwMode="auto">
            <a:xfrm>
              <a:off x="2753984" y="3205001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237"/>
            <p:cNvSpPr>
              <a:spLocks/>
            </p:cNvSpPr>
            <p:nvPr/>
          </p:nvSpPr>
          <p:spPr bwMode="auto">
            <a:xfrm>
              <a:off x="2787202" y="3186224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6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239"/>
            <p:cNvSpPr>
              <a:spLocks/>
            </p:cNvSpPr>
            <p:nvPr/>
          </p:nvSpPr>
          <p:spPr bwMode="auto">
            <a:xfrm>
              <a:off x="2816087" y="3167449"/>
              <a:ext cx="20220" cy="17331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241"/>
            <p:cNvSpPr>
              <a:spLocks/>
            </p:cNvSpPr>
            <p:nvPr/>
          </p:nvSpPr>
          <p:spPr bwMode="auto">
            <a:xfrm>
              <a:off x="2846418" y="3147229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243"/>
            <p:cNvSpPr>
              <a:spLocks/>
            </p:cNvSpPr>
            <p:nvPr/>
          </p:nvSpPr>
          <p:spPr bwMode="auto">
            <a:xfrm>
              <a:off x="2878192" y="3131341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245"/>
            <p:cNvSpPr>
              <a:spLocks/>
            </p:cNvSpPr>
            <p:nvPr/>
          </p:nvSpPr>
          <p:spPr bwMode="auto">
            <a:xfrm>
              <a:off x="2909966" y="3111121"/>
              <a:ext cx="18776" cy="17331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7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246"/>
            <p:cNvSpPr>
              <a:spLocks/>
            </p:cNvSpPr>
            <p:nvPr/>
          </p:nvSpPr>
          <p:spPr bwMode="auto">
            <a:xfrm>
              <a:off x="2940296" y="3093790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248"/>
            <p:cNvSpPr>
              <a:spLocks/>
            </p:cNvSpPr>
            <p:nvPr/>
          </p:nvSpPr>
          <p:spPr bwMode="auto">
            <a:xfrm>
              <a:off x="2970626" y="3073570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249"/>
            <p:cNvSpPr>
              <a:spLocks/>
            </p:cNvSpPr>
            <p:nvPr/>
          </p:nvSpPr>
          <p:spPr bwMode="auto">
            <a:xfrm>
              <a:off x="3000956" y="3057683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250"/>
            <p:cNvSpPr>
              <a:spLocks/>
            </p:cNvSpPr>
            <p:nvPr/>
          </p:nvSpPr>
          <p:spPr bwMode="auto">
            <a:xfrm>
              <a:off x="3032730" y="3037463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251"/>
            <p:cNvSpPr>
              <a:spLocks/>
            </p:cNvSpPr>
            <p:nvPr/>
          </p:nvSpPr>
          <p:spPr bwMode="auto">
            <a:xfrm>
              <a:off x="3063061" y="3018687"/>
              <a:ext cx="18776" cy="17331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252"/>
            <p:cNvSpPr>
              <a:spLocks/>
            </p:cNvSpPr>
            <p:nvPr/>
          </p:nvSpPr>
          <p:spPr bwMode="auto">
            <a:xfrm>
              <a:off x="3093390" y="2999912"/>
              <a:ext cx="17331" cy="17331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5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253"/>
            <p:cNvSpPr>
              <a:spLocks/>
            </p:cNvSpPr>
            <p:nvPr/>
          </p:nvSpPr>
          <p:spPr bwMode="auto">
            <a:xfrm>
              <a:off x="3123721" y="2982580"/>
              <a:ext cx="18776" cy="17331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254"/>
            <p:cNvSpPr>
              <a:spLocks/>
            </p:cNvSpPr>
            <p:nvPr/>
          </p:nvSpPr>
          <p:spPr bwMode="auto">
            <a:xfrm>
              <a:off x="3155495" y="2963804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255"/>
            <p:cNvSpPr>
              <a:spLocks/>
            </p:cNvSpPr>
            <p:nvPr/>
          </p:nvSpPr>
          <p:spPr bwMode="auto">
            <a:xfrm>
              <a:off x="3185825" y="2945029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256"/>
            <p:cNvSpPr>
              <a:spLocks/>
            </p:cNvSpPr>
            <p:nvPr/>
          </p:nvSpPr>
          <p:spPr bwMode="auto">
            <a:xfrm>
              <a:off x="3216155" y="2924809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10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257"/>
            <p:cNvSpPr>
              <a:spLocks/>
            </p:cNvSpPr>
            <p:nvPr/>
          </p:nvSpPr>
          <p:spPr bwMode="auto">
            <a:xfrm>
              <a:off x="3246485" y="2908921"/>
              <a:ext cx="17331" cy="15888"/>
            </a:xfrm>
            <a:custGeom>
              <a:avLst/>
              <a:gdLst>
                <a:gd name="T0" fmla="*/ 6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258"/>
            <p:cNvSpPr>
              <a:spLocks/>
            </p:cNvSpPr>
            <p:nvPr/>
          </p:nvSpPr>
          <p:spPr bwMode="auto">
            <a:xfrm>
              <a:off x="3278259" y="2890146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259"/>
            <p:cNvSpPr>
              <a:spLocks/>
            </p:cNvSpPr>
            <p:nvPr/>
          </p:nvSpPr>
          <p:spPr bwMode="auto">
            <a:xfrm>
              <a:off x="3308589" y="2871370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3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260"/>
            <p:cNvSpPr>
              <a:spLocks/>
            </p:cNvSpPr>
            <p:nvPr/>
          </p:nvSpPr>
          <p:spPr bwMode="auto">
            <a:xfrm>
              <a:off x="3338919" y="2851150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9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261"/>
            <p:cNvSpPr>
              <a:spLocks/>
            </p:cNvSpPr>
            <p:nvPr/>
          </p:nvSpPr>
          <p:spPr bwMode="auto">
            <a:xfrm>
              <a:off x="3372138" y="2835263"/>
              <a:ext cx="15888" cy="15888"/>
            </a:xfrm>
            <a:custGeom>
              <a:avLst/>
              <a:gdLst>
                <a:gd name="T0" fmla="*/ 4 w 11"/>
                <a:gd name="T1" fmla="*/ 0 h 11"/>
                <a:gd name="T2" fmla="*/ 11 w 11"/>
                <a:gd name="T3" fmla="*/ 0 h 11"/>
                <a:gd name="T4" fmla="*/ 11 w 11"/>
                <a:gd name="T5" fmla="*/ 6 h 11"/>
                <a:gd name="T6" fmla="*/ 8 w 11"/>
                <a:gd name="T7" fmla="*/ 11 h 11"/>
                <a:gd name="T8" fmla="*/ 0 w 11"/>
                <a:gd name="T9" fmla="*/ 11 h 11"/>
                <a:gd name="T10" fmla="*/ 0 w 11"/>
                <a:gd name="T11" fmla="*/ 3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262"/>
            <p:cNvSpPr>
              <a:spLocks/>
            </p:cNvSpPr>
            <p:nvPr/>
          </p:nvSpPr>
          <p:spPr bwMode="auto">
            <a:xfrm>
              <a:off x="3402467" y="2816487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263"/>
            <p:cNvSpPr>
              <a:spLocks/>
            </p:cNvSpPr>
            <p:nvPr/>
          </p:nvSpPr>
          <p:spPr bwMode="auto">
            <a:xfrm>
              <a:off x="3432798" y="2796267"/>
              <a:ext cx="17331" cy="17331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264"/>
            <p:cNvSpPr>
              <a:spLocks/>
            </p:cNvSpPr>
            <p:nvPr/>
          </p:nvSpPr>
          <p:spPr bwMode="auto">
            <a:xfrm>
              <a:off x="3461684" y="2778936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265"/>
            <p:cNvSpPr>
              <a:spLocks/>
            </p:cNvSpPr>
            <p:nvPr/>
          </p:nvSpPr>
          <p:spPr bwMode="auto">
            <a:xfrm>
              <a:off x="3494902" y="2760160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266"/>
            <p:cNvSpPr>
              <a:spLocks/>
            </p:cNvSpPr>
            <p:nvPr/>
          </p:nvSpPr>
          <p:spPr bwMode="auto">
            <a:xfrm>
              <a:off x="3525232" y="2742829"/>
              <a:ext cx="17331" cy="12999"/>
            </a:xfrm>
            <a:custGeom>
              <a:avLst/>
              <a:gdLst>
                <a:gd name="T0" fmla="*/ 4 w 12"/>
                <a:gd name="T1" fmla="*/ 0 h 9"/>
                <a:gd name="T2" fmla="*/ 12 w 12"/>
                <a:gd name="T3" fmla="*/ 0 h 9"/>
                <a:gd name="T4" fmla="*/ 12 w 12"/>
                <a:gd name="T5" fmla="*/ 7 h 9"/>
                <a:gd name="T6" fmla="*/ 8 w 12"/>
                <a:gd name="T7" fmla="*/ 9 h 9"/>
                <a:gd name="T8" fmla="*/ 0 w 12"/>
                <a:gd name="T9" fmla="*/ 9 h 9"/>
                <a:gd name="T10" fmla="*/ 0 w 12"/>
                <a:gd name="T11" fmla="*/ 1 h 9"/>
                <a:gd name="T12" fmla="*/ 4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267"/>
            <p:cNvSpPr>
              <a:spLocks/>
            </p:cNvSpPr>
            <p:nvPr/>
          </p:nvSpPr>
          <p:spPr bwMode="auto">
            <a:xfrm>
              <a:off x="3555562" y="2722609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8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268"/>
            <p:cNvSpPr>
              <a:spLocks/>
            </p:cNvSpPr>
            <p:nvPr/>
          </p:nvSpPr>
          <p:spPr bwMode="auto">
            <a:xfrm>
              <a:off x="3587336" y="2703833"/>
              <a:ext cx="18776" cy="15888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269"/>
            <p:cNvSpPr>
              <a:spLocks/>
            </p:cNvSpPr>
            <p:nvPr/>
          </p:nvSpPr>
          <p:spPr bwMode="auto">
            <a:xfrm>
              <a:off x="3617666" y="2686501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270"/>
            <p:cNvSpPr>
              <a:spLocks/>
            </p:cNvSpPr>
            <p:nvPr/>
          </p:nvSpPr>
          <p:spPr bwMode="auto">
            <a:xfrm>
              <a:off x="3647996" y="2667726"/>
              <a:ext cx="18776" cy="12999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1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271"/>
            <p:cNvSpPr>
              <a:spLocks/>
            </p:cNvSpPr>
            <p:nvPr/>
          </p:nvSpPr>
          <p:spPr bwMode="auto">
            <a:xfrm>
              <a:off x="3678326" y="2644618"/>
              <a:ext cx="17331" cy="17331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8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Freeform 272"/>
            <p:cNvSpPr>
              <a:spLocks/>
            </p:cNvSpPr>
            <p:nvPr/>
          </p:nvSpPr>
          <p:spPr bwMode="auto">
            <a:xfrm>
              <a:off x="3708656" y="2620064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Freeform 273"/>
            <p:cNvSpPr>
              <a:spLocks/>
            </p:cNvSpPr>
            <p:nvPr/>
          </p:nvSpPr>
          <p:spPr bwMode="auto">
            <a:xfrm>
              <a:off x="3738986" y="2595512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274"/>
            <p:cNvSpPr>
              <a:spLocks/>
            </p:cNvSpPr>
            <p:nvPr/>
          </p:nvSpPr>
          <p:spPr bwMode="auto">
            <a:xfrm>
              <a:off x="3770761" y="2572403"/>
              <a:ext cx="18776" cy="17331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5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275"/>
            <p:cNvSpPr>
              <a:spLocks/>
            </p:cNvSpPr>
            <p:nvPr/>
          </p:nvSpPr>
          <p:spPr bwMode="auto">
            <a:xfrm>
              <a:off x="3801090" y="2549295"/>
              <a:ext cx="20220" cy="17331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Freeform 276"/>
            <p:cNvSpPr>
              <a:spLocks/>
            </p:cNvSpPr>
            <p:nvPr/>
          </p:nvSpPr>
          <p:spPr bwMode="auto">
            <a:xfrm>
              <a:off x="3831421" y="2524741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Freeform 277"/>
            <p:cNvSpPr>
              <a:spLocks/>
            </p:cNvSpPr>
            <p:nvPr/>
          </p:nvSpPr>
          <p:spPr bwMode="auto">
            <a:xfrm>
              <a:off x="3864639" y="2500189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4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278"/>
            <p:cNvSpPr>
              <a:spLocks/>
            </p:cNvSpPr>
            <p:nvPr/>
          </p:nvSpPr>
          <p:spPr bwMode="auto">
            <a:xfrm>
              <a:off x="3894969" y="2477080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279"/>
            <p:cNvSpPr>
              <a:spLocks/>
            </p:cNvSpPr>
            <p:nvPr/>
          </p:nvSpPr>
          <p:spPr bwMode="auto">
            <a:xfrm>
              <a:off x="3923855" y="2455416"/>
              <a:ext cx="17331" cy="14443"/>
            </a:xfrm>
            <a:custGeom>
              <a:avLst/>
              <a:gdLst>
                <a:gd name="T0" fmla="*/ 6 w 12"/>
                <a:gd name="T1" fmla="*/ 0 h 10"/>
                <a:gd name="T2" fmla="*/ 12 w 12"/>
                <a:gd name="T3" fmla="*/ 0 h 10"/>
                <a:gd name="T4" fmla="*/ 12 w 12"/>
                <a:gd name="T5" fmla="*/ 7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4 h 10"/>
                <a:gd name="T12" fmla="*/ 6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Freeform 280"/>
            <p:cNvSpPr>
              <a:spLocks/>
            </p:cNvSpPr>
            <p:nvPr/>
          </p:nvSpPr>
          <p:spPr bwMode="auto">
            <a:xfrm>
              <a:off x="3954185" y="2429418"/>
              <a:ext cx="21665" cy="17331"/>
            </a:xfrm>
            <a:custGeom>
              <a:avLst/>
              <a:gdLst>
                <a:gd name="T0" fmla="*/ 7 w 15"/>
                <a:gd name="T1" fmla="*/ 0 h 12"/>
                <a:gd name="T2" fmla="*/ 15 w 15"/>
                <a:gd name="T3" fmla="*/ 0 h 12"/>
                <a:gd name="T4" fmla="*/ 15 w 15"/>
                <a:gd name="T5" fmla="*/ 8 h 12"/>
                <a:gd name="T6" fmla="*/ 8 w 15"/>
                <a:gd name="T7" fmla="*/ 12 h 12"/>
                <a:gd name="T8" fmla="*/ 0 w 15"/>
                <a:gd name="T9" fmla="*/ 12 h 12"/>
                <a:gd name="T10" fmla="*/ 0 w 15"/>
                <a:gd name="T11" fmla="*/ 4 h 12"/>
                <a:gd name="T12" fmla="*/ 7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Freeform 281"/>
            <p:cNvSpPr>
              <a:spLocks/>
            </p:cNvSpPr>
            <p:nvPr/>
          </p:nvSpPr>
          <p:spPr bwMode="auto">
            <a:xfrm>
              <a:off x="3991736" y="2403421"/>
              <a:ext cx="20220" cy="15888"/>
            </a:xfrm>
            <a:custGeom>
              <a:avLst/>
              <a:gdLst>
                <a:gd name="T0" fmla="*/ 5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6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5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282"/>
            <p:cNvSpPr>
              <a:spLocks/>
            </p:cNvSpPr>
            <p:nvPr/>
          </p:nvSpPr>
          <p:spPr bwMode="auto">
            <a:xfrm>
              <a:off x="4022066" y="2386090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283"/>
            <p:cNvSpPr>
              <a:spLocks/>
            </p:cNvSpPr>
            <p:nvPr/>
          </p:nvSpPr>
          <p:spPr bwMode="auto">
            <a:xfrm>
              <a:off x="4050952" y="2368758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9 h 11"/>
                <a:gd name="T6" fmla="*/ 9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284"/>
            <p:cNvSpPr>
              <a:spLocks/>
            </p:cNvSpPr>
            <p:nvPr/>
          </p:nvSpPr>
          <p:spPr bwMode="auto">
            <a:xfrm>
              <a:off x="4081282" y="2355760"/>
              <a:ext cx="18776" cy="12999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2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285"/>
            <p:cNvSpPr>
              <a:spLocks/>
            </p:cNvSpPr>
            <p:nvPr/>
          </p:nvSpPr>
          <p:spPr bwMode="auto">
            <a:xfrm>
              <a:off x="4111612" y="2336984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3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286"/>
            <p:cNvSpPr>
              <a:spLocks/>
            </p:cNvSpPr>
            <p:nvPr/>
          </p:nvSpPr>
          <p:spPr bwMode="auto">
            <a:xfrm>
              <a:off x="4139053" y="2322541"/>
              <a:ext cx="20220" cy="12999"/>
            </a:xfrm>
            <a:custGeom>
              <a:avLst/>
              <a:gdLst>
                <a:gd name="T0" fmla="*/ 6 w 14"/>
                <a:gd name="T1" fmla="*/ 0 h 9"/>
                <a:gd name="T2" fmla="*/ 14 w 14"/>
                <a:gd name="T3" fmla="*/ 0 h 9"/>
                <a:gd name="T4" fmla="*/ 14 w 14"/>
                <a:gd name="T5" fmla="*/ 7 h 9"/>
                <a:gd name="T6" fmla="*/ 8 w 14"/>
                <a:gd name="T7" fmla="*/ 9 h 9"/>
                <a:gd name="T8" fmla="*/ 0 w 14"/>
                <a:gd name="T9" fmla="*/ 9 h 9"/>
                <a:gd name="T10" fmla="*/ 0 w 14"/>
                <a:gd name="T11" fmla="*/ 1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287"/>
            <p:cNvSpPr>
              <a:spLocks/>
            </p:cNvSpPr>
            <p:nvPr/>
          </p:nvSpPr>
          <p:spPr bwMode="auto">
            <a:xfrm>
              <a:off x="4170827" y="2306655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288"/>
            <p:cNvSpPr>
              <a:spLocks/>
            </p:cNvSpPr>
            <p:nvPr/>
          </p:nvSpPr>
          <p:spPr bwMode="auto">
            <a:xfrm>
              <a:off x="4202602" y="2289323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289"/>
            <p:cNvSpPr>
              <a:spLocks/>
            </p:cNvSpPr>
            <p:nvPr/>
          </p:nvSpPr>
          <p:spPr bwMode="auto">
            <a:xfrm>
              <a:off x="4232932" y="2271992"/>
              <a:ext cx="18776" cy="15888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290"/>
            <p:cNvSpPr>
              <a:spLocks/>
            </p:cNvSpPr>
            <p:nvPr/>
          </p:nvSpPr>
          <p:spPr bwMode="auto">
            <a:xfrm>
              <a:off x="4264706" y="2257549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291"/>
            <p:cNvSpPr>
              <a:spLocks/>
            </p:cNvSpPr>
            <p:nvPr/>
          </p:nvSpPr>
          <p:spPr bwMode="auto">
            <a:xfrm>
              <a:off x="4296481" y="2240217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6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292"/>
            <p:cNvSpPr>
              <a:spLocks/>
            </p:cNvSpPr>
            <p:nvPr/>
          </p:nvSpPr>
          <p:spPr bwMode="auto">
            <a:xfrm>
              <a:off x="4325366" y="2222886"/>
              <a:ext cx="20220" cy="14443"/>
            </a:xfrm>
            <a:custGeom>
              <a:avLst/>
              <a:gdLst>
                <a:gd name="T0" fmla="*/ 6 w 14"/>
                <a:gd name="T1" fmla="*/ 0 h 10"/>
                <a:gd name="T2" fmla="*/ 14 w 14"/>
                <a:gd name="T3" fmla="*/ 0 h 10"/>
                <a:gd name="T4" fmla="*/ 14 w 14"/>
                <a:gd name="T5" fmla="*/ 8 h 10"/>
                <a:gd name="T6" fmla="*/ 8 w 14"/>
                <a:gd name="T7" fmla="*/ 10 h 10"/>
                <a:gd name="T8" fmla="*/ 0 w 14"/>
                <a:gd name="T9" fmla="*/ 10 h 10"/>
                <a:gd name="T10" fmla="*/ 0 w 14"/>
                <a:gd name="T11" fmla="*/ 2 h 10"/>
                <a:gd name="T12" fmla="*/ 6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Line 293"/>
            <p:cNvSpPr>
              <a:spLocks noChangeShapeType="1"/>
            </p:cNvSpPr>
            <p:nvPr/>
          </p:nvSpPr>
          <p:spPr bwMode="auto">
            <a:xfrm>
              <a:off x="4357141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Line 294"/>
            <p:cNvSpPr>
              <a:spLocks noChangeShapeType="1"/>
            </p:cNvSpPr>
            <p:nvPr/>
          </p:nvSpPr>
          <p:spPr bwMode="auto">
            <a:xfrm>
              <a:off x="4386026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Line 295"/>
            <p:cNvSpPr>
              <a:spLocks noChangeShapeType="1"/>
            </p:cNvSpPr>
            <p:nvPr/>
          </p:nvSpPr>
          <p:spPr bwMode="auto">
            <a:xfrm>
              <a:off x="4416356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Line 296"/>
            <p:cNvSpPr>
              <a:spLocks noChangeShapeType="1"/>
            </p:cNvSpPr>
            <p:nvPr/>
          </p:nvSpPr>
          <p:spPr bwMode="auto">
            <a:xfrm>
              <a:off x="4448130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Line 297"/>
            <p:cNvSpPr>
              <a:spLocks noChangeShapeType="1"/>
            </p:cNvSpPr>
            <p:nvPr/>
          </p:nvSpPr>
          <p:spPr bwMode="auto">
            <a:xfrm>
              <a:off x="4477016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Line 298"/>
            <p:cNvSpPr>
              <a:spLocks noChangeShapeType="1"/>
            </p:cNvSpPr>
            <p:nvPr/>
          </p:nvSpPr>
          <p:spPr bwMode="auto">
            <a:xfrm>
              <a:off x="4508790" y="2214220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Line 299"/>
            <p:cNvSpPr>
              <a:spLocks noChangeShapeType="1"/>
            </p:cNvSpPr>
            <p:nvPr/>
          </p:nvSpPr>
          <p:spPr bwMode="auto">
            <a:xfrm>
              <a:off x="4540565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Line 300"/>
            <p:cNvSpPr>
              <a:spLocks noChangeShapeType="1"/>
            </p:cNvSpPr>
            <p:nvPr/>
          </p:nvSpPr>
          <p:spPr bwMode="auto">
            <a:xfrm>
              <a:off x="4569450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Line 301"/>
            <p:cNvSpPr>
              <a:spLocks noChangeShapeType="1"/>
            </p:cNvSpPr>
            <p:nvPr/>
          </p:nvSpPr>
          <p:spPr bwMode="auto">
            <a:xfrm>
              <a:off x="4602669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Line 302"/>
            <p:cNvSpPr>
              <a:spLocks noChangeShapeType="1"/>
            </p:cNvSpPr>
            <p:nvPr/>
          </p:nvSpPr>
          <p:spPr bwMode="auto">
            <a:xfrm>
              <a:off x="4631555" y="2214220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Line 303"/>
            <p:cNvSpPr>
              <a:spLocks noChangeShapeType="1"/>
            </p:cNvSpPr>
            <p:nvPr/>
          </p:nvSpPr>
          <p:spPr bwMode="auto">
            <a:xfrm>
              <a:off x="4661885" y="2214220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Line 304"/>
            <p:cNvSpPr>
              <a:spLocks noChangeShapeType="1"/>
            </p:cNvSpPr>
            <p:nvPr/>
          </p:nvSpPr>
          <p:spPr bwMode="auto">
            <a:xfrm>
              <a:off x="4695104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Line 305"/>
            <p:cNvSpPr>
              <a:spLocks noChangeShapeType="1"/>
            </p:cNvSpPr>
            <p:nvPr/>
          </p:nvSpPr>
          <p:spPr bwMode="auto">
            <a:xfrm>
              <a:off x="4725433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Line 306"/>
            <p:cNvSpPr>
              <a:spLocks noChangeShapeType="1"/>
            </p:cNvSpPr>
            <p:nvPr/>
          </p:nvSpPr>
          <p:spPr bwMode="auto">
            <a:xfrm>
              <a:off x="4757207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Line 307"/>
            <p:cNvSpPr>
              <a:spLocks noChangeShapeType="1"/>
            </p:cNvSpPr>
            <p:nvPr/>
          </p:nvSpPr>
          <p:spPr bwMode="auto">
            <a:xfrm>
              <a:off x="4788982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Line 308"/>
            <p:cNvSpPr>
              <a:spLocks noChangeShapeType="1"/>
            </p:cNvSpPr>
            <p:nvPr/>
          </p:nvSpPr>
          <p:spPr bwMode="auto">
            <a:xfrm>
              <a:off x="4819312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Freeform 309"/>
            <p:cNvSpPr>
              <a:spLocks/>
            </p:cNvSpPr>
            <p:nvPr/>
          </p:nvSpPr>
          <p:spPr bwMode="auto">
            <a:xfrm>
              <a:off x="4849642" y="2212776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310"/>
            <p:cNvSpPr>
              <a:spLocks/>
            </p:cNvSpPr>
            <p:nvPr/>
          </p:nvSpPr>
          <p:spPr bwMode="auto">
            <a:xfrm>
              <a:off x="4879972" y="2231552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6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4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311"/>
            <p:cNvSpPr>
              <a:spLocks/>
            </p:cNvSpPr>
            <p:nvPr/>
          </p:nvSpPr>
          <p:spPr bwMode="auto">
            <a:xfrm>
              <a:off x="4908858" y="2247438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1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7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312"/>
            <p:cNvSpPr>
              <a:spLocks/>
            </p:cNvSpPr>
            <p:nvPr/>
          </p:nvSpPr>
          <p:spPr bwMode="auto">
            <a:xfrm>
              <a:off x="4940632" y="2264770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313"/>
            <p:cNvSpPr>
              <a:spLocks/>
            </p:cNvSpPr>
            <p:nvPr/>
          </p:nvSpPr>
          <p:spPr bwMode="auto">
            <a:xfrm>
              <a:off x="4969518" y="2280657"/>
              <a:ext cx="18776" cy="12999"/>
            </a:xfrm>
            <a:custGeom>
              <a:avLst/>
              <a:gdLst>
                <a:gd name="T0" fmla="*/ 0 w 13"/>
                <a:gd name="T1" fmla="*/ 0 h 9"/>
                <a:gd name="T2" fmla="*/ 8 w 13"/>
                <a:gd name="T3" fmla="*/ 0 h 9"/>
                <a:gd name="T4" fmla="*/ 13 w 13"/>
                <a:gd name="T5" fmla="*/ 2 h 9"/>
                <a:gd name="T6" fmla="*/ 13 w 13"/>
                <a:gd name="T7" fmla="*/ 9 h 9"/>
                <a:gd name="T8" fmla="*/ 6 w 13"/>
                <a:gd name="T9" fmla="*/ 9 h 9"/>
                <a:gd name="T10" fmla="*/ 0 w 13"/>
                <a:gd name="T11" fmla="*/ 8 h 9"/>
                <a:gd name="T12" fmla="*/ 0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314"/>
            <p:cNvSpPr>
              <a:spLocks/>
            </p:cNvSpPr>
            <p:nvPr/>
          </p:nvSpPr>
          <p:spPr bwMode="auto">
            <a:xfrm>
              <a:off x="5001292" y="2297989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315"/>
            <p:cNvSpPr>
              <a:spLocks/>
            </p:cNvSpPr>
            <p:nvPr/>
          </p:nvSpPr>
          <p:spPr bwMode="auto">
            <a:xfrm>
              <a:off x="5033066" y="2313876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316"/>
            <p:cNvSpPr>
              <a:spLocks/>
            </p:cNvSpPr>
            <p:nvPr/>
          </p:nvSpPr>
          <p:spPr bwMode="auto">
            <a:xfrm>
              <a:off x="5061952" y="2332652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7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6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317"/>
            <p:cNvSpPr>
              <a:spLocks/>
            </p:cNvSpPr>
            <p:nvPr/>
          </p:nvSpPr>
          <p:spPr bwMode="auto">
            <a:xfrm>
              <a:off x="5093726" y="2347095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3 h 10"/>
                <a:gd name="T6" fmla="*/ 12 w 12"/>
                <a:gd name="T7" fmla="*/ 10 h 10"/>
                <a:gd name="T8" fmla="*/ 6 w 12"/>
                <a:gd name="T9" fmla="*/ 10 h 10"/>
                <a:gd name="T10" fmla="*/ 0 w 12"/>
                <a:gd name="T11" fmla="*/ 8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318"/>
            <p:cNvSpPr>
              <a:spLocks/>
            </p:cNvSpPr>
            <p:nvPr/>
          </p:nvSpPr>
          <p:spPr bwMode="auto">
            <a:xfrm>
              <a:off x="5125501" y="2362981"/>
              <a:ext cx="18776" cy="18776"/>
            </a:xfrm>
            <a:custGeom>
              <a:avLst/>
              <a:gdLst>
                <a:gd name="T0" fmla="*/ 0 w 13"/>
                <a:gd name="T1" fmla="*/ 0 h 13"/>
                <a:gd name="T2" fmla="*/ 8 w 13"/>
                <a:gd name="T3" fmla="*/ 0 h 13"/>
                <a:gd name="T4" fmla="*/ 13 w 13"/>
                <a:gd name="T5" fmla="*/ 4 h 13"/>
                <a:gd name="T6" fmla="*/ 13 w 13"/>
                <a:gd name="T7" fmla="*/ 13 h 13"/>
                <a:gd name="T8" fmla="*/ 5 w 13"/>
                <a:gd name="T9" fmla="*/ 13 h 13"/>
                <a:gd name="T10" fmla="*/ 0 w 13"/>
                <a:gd name="T11" fmla="*/ 8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319"/>
            <p:cNvSpPr>
              <a:spLocks/>
            </p:cNvSpPr>
            <p:nvPr/>
          </p:nvSpPr>
          <p:spPr bwMode="auto">
            <a:xfrm>
              <a:off x="5154386" y="2381757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9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Freeform 320"/>
            <p:cNvSpPr>
              <a:spLocks/>
            </p:cNvSpPr>
            <p:nvPr/>
          </p:nvSpPr>
          <p:spPr bwMode="auto">
            <a:xfrm>
              <a:off x="5186161" y="2400533"/>
              <a:ext cx="17331" cy="15888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3 h 11"/>
                <a:gd name="T6" fmla="*/ 12 w 12"/>
                <a:gd name="T7" fmla="*/ 11 h 11"/>
                <a:gd name="T8" fmla="*/ 5 w 12"/>
                <a:gd name="T9" fmla="*/ 11 h 11"/>
                <a:gd name="T10" fmla="*/ 0 w 12"/>
                <a:gd name="T11" fmla="*/ 7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Freeform 321"/>
            <p:cNvSpPr>
              <a:spLocks/>
            </p:cNvSpPr>
            <p:nvPr/>
          </p:nvSpPr>
          <p:spPr bwMode="auto">
            <a:xfrm>
              <a:off x="5215046" y="2417864"/>
              <a:ext cx="20220" cy="14443"/>
            </a:xfrm>
            <a:custGeom>
              <a:avLst/>
              <a:gdLst>
                <a:gd name="T0" fmla="*/ 0 w 14"/>
                <a:gd name="T1" fmla="*/ 0 h 10"/>
                <a:gd name="T2" fmla="*/ 8 w 14"/>
                <a:gd name="T3" fmla="*/ 0 h 10"/>
                <a:gd name="T4" fmla="*/ 14 w 14"/>
                <a:gd name="T5" fmla="*/ 2 h 10"/>
                <a:gd name="T6" fmla="*/ 14 w 14"/>
                <a:gd name="T7" fmla="*/ 10 h 10"/>
                <a:gd name="T8" fmla="*/ 6 w 14"/>
                <a:gd name="T9" fmla="*/ 10 h 10"/>
                <a:gd name="T10" fmla="*/ 0 w 14"/>
                <a:gd name="T11" fmla="*/ 8 h 10"/>
                <a:gd name="T12" fmla="*/ 0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322"/>
            <p:cNvSpPr>
              <a:spLocks/>
            </p:cNvSpPr>
            <p:nvPr/>
          </p:nvSpPr>
          <p:spPr bwMode="auto">
            <a:xfrm>
              <a:off x="5246821" y="2433752"/>
              <a:ext cx="20220" cy="15888"/>
            </a:xfrm>
            <a:custGeom>
              <a:avLst/>
              <a:gdLst>
                <a:gd name="T0" fmla="*/ 0 w 14"/>
                <a:gd name="T1" fmla="*/ 0 h 11"/>
                <a:gd name="T2" fmla="*/ 8 w 14"/>
                <a:gd name="T3" fmla="*/ 0 h 11"/>
                <a:gd name="T4" fmla="*/ 14 w 14"/>
                <a:gd name="T5" fmla="*/ 3 h 11"/>
                <a:gd name="T6" fmla="*/ 14 w 14"/>
                <a:gd name="T7" fmla="*/ 11 h 11"/>
                <a:gd name="T8" fmla="*/ 6 w 14"/>
                <a:gd name="T9" fmla="*/ 11 h 11"/>
                <a:gd name="T10" fmla="*/ 0 w 14"/>
                <a:gd name="T11" fmla="*/ 8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323"/>
            <p:cNvSpPr>
              <a:spLocks/>
            </p:cNvSpPr>
            <p:nvPr/>
          </p:nvSpPr>
          <p:spPr bwMode="auto">
            <a:xfrm>
              <a:off x="5278595" y="2451083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3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8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324"/>
            <p:cNvSpPr>
              <a:spLocks/>
            </p:cNvSpPr>
            <p:nvPr/>
          </p:nvSpPr>
          <p:spPr bwMode="auto">
            <a:xfrm>
              <a:off x="5308925" y="2466970"/>
              <a:ext cx="18776" cy="17331"/>
            </a:xfrm>
            <a:custGeom>
              <a:avLst/>
              <a:gdLst>
                <a:gd name="T0" fmla="*/ 0 w 13"/>
                <a:gd name="T1" fmla="*/ 0 h 12"/>
                <a:gd name="T2" fmla="*/ 7 w 13"/>
                <a:gd name="T3" fmla="*/ 0 h 12"/>
                <a:gd name="T4" fmla="*/ 13 w 13"/>
                <a:gd name="T5" fmla="*/ 2 h 12"/>
                <a:gd name="T6" fmla="*/ 13 w 13"/>
                <a:gd name="T7" fmla="*/ 12 h 12"/>
                <a:gd name="T8" fmla="*/ 5 w 13"/>
                <a:gd name="T9" fmla="*/ 12 h 12"/>
                <a:gd name="T10" fmla="*/ 0 w 13"/>
                <a:gd name="T11" fmla="*/ 8 h 12"/>
                <a:gd name="T12" fmla="*/ 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2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325"/>
            <p:cNvSpPr>
              <a:spLocks/>
            </p:cNvSpPr>
            <p:nvPr/>
          </p:nvSpPr>
          <p:spPr bwMode="auto">
            <a:xfrm>
              <a:off x="5340699" y="2484301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326"/>
            <p:cNvSpPr>
              <a:spLocks/>
            </p:cNvSpPr>
            <p:nvPr/>
          </p:nvSpPr>
          <p:spPr bwMode="auto">
            <a:xfrm>
              <a:off x="5372473" y="2500189"/>
              <a:ext cx="17331" cy="15888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4 h 11"/>
                <a:gd name="T6" fmla="*/ 12 w 12"/>
                <a:gd name="T7" fmla="*/ 11 h 11"/>
                <a:gd name="T8" fmla="*/ 4 w 12"/>
                <a:gd name="T9" fmla="*/ 11 h 11"/>
                <a:gd name="T10" fmla="*/ 0 w 12"/>
                <a:gd name="T11" fmla="*/ 8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2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327"/>
            <p:cNvSpPr>
              <a:spLocks/>
            </p:cNvSpPr>
            <p:nvPr/>
          </p:nvSpPr>
          <p:spPr bwMode="auto">
            <a:xfrm>
              <a:off x="5401359" y="2520409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6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328"/>
            <p:cNvSpPr>
              <a:spLocks/>
            </p:cNvSpPr>
            <p:nvPr/>
          </p:nvSpPr>
          <p:spPr bwMode="auto">
            <a:xfrm>
              <a:off x="5433133" y="2537740"/>
              <a:ext cx="15888" cy="14443"/>
            </a:xfrm>
            <a:custGeom>
              <a:avLst/>
              <a:gdLst>
                <a:gd name="T0" fmla="*/ 0 w 11"/>
                <a:gd name="T1" fmla="*/ 0 h 10"/>
                <a:gd name="T2" fmla="*/ 7 w 11"/>
                <a:gd name="T3" fmla="*/ 0 h 10"/>
                <a:gd name="T4" fmla="*/ 11 w 11"/>
                <a:gd name="T5" fmla="*/ 2 h 10"/>
                <a:gd name="T6" fmla="*/ 11 w 11"/>
                <a:gd name="T7" fmla="*/ 10 h 10"/>
                <a:gd name="T8" fmla="*/ 3 w 11"/>
                <a:gd name="T9" fmla="*/ 10 h 10"/>
                <a:gd name="T10" fmla="*/ 0 w 11"/>
                <a:gd name="T11" fmla="*/ 8 h 10"/>
                <a:gd name="T12" fmla="*/ 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Line 329"/>
            <p:cNvSpPr>
              <a:spLocks noChangeShapeType="1"/>
            </p:cNvSpPr>
            <p:nvPr/>
          </p:nvSpPr>
          <p:spPr bwMode="auto">
            <a:xfrm>
              <a:off x="4344142" y="2014909"/>
              <a:ext cx="0" cy="1155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Line 330"/>
            <p:cNvSpPr>
              <a:spLocks noChangeShapeType="1"/>
            </p:cNvSpPr>
            <p:nvPr/>
          </p:nvSpPr>
          <p:spPr bwMode="auto">
            <a:xfrm>
              <a:off x="4325366" y="2017797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Line 331"/>
            <p:cNvSpPr>
              <a:spLocks noChangeShapeType="1"/>
            </p:cNvSpPr>
            <p:nvPr/>
          </p:nvSpPr>
          <p:spPr bwMode="auto">
            <a:xfrm>
              <a:off x="4344142" y="2129007"/>
              <a:ext cx="0" cy="2151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Line 332"/>
            <p:cNvSpPr>
              <a:spLocks noChangeShapeType="1"/>
            </p:cNvSpPr>
            <p:nvPr/>
          </p:nvSpPr>
          <p:spPr bwMode="auto">
            <a:xfrm>
              <a:off x="4325366" y="2344206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Line 333"/>
            <p:cNvSpPr>
              <a:spLocks noChangeShapeType="1"/>
            </p:cNvSpPr>
            <p:nvPr/>
          </p:nvSpPr>
          <p:spPr bwMode="auto">
            <a:xfrm>
              <a:off x="4622889" y="2188223"/>
              <a:ext cx="0" cy="447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Line 334"/>
            <p:cNvSpPr>
              <a:spLocks noChangeShapeType="1"/>
            </p:cNvSpPr>
            <p:nvPr/>
          </p:nvSpPr>
          <p:spPr bwMode="auto">
            <a:xfrm>
              <a:off x="4607002" y="2188223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Line 335"/>
            <p:cNvSpPr>
              <a:spLocks noChangeShapeType="1"/>
            </p:cNvSpPr>
            <p:nvPr/>
          </p:nvSpPr>
          <p:spPr bwMode="auto">
            <a:xfrm>
              <a:off x="4622889" y="2231552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Line 336"/>
            <p:cNvSpPr>
              <a:spLocks noChangeShapeType="1"/>
            </p:cNvSpPr>
            <p:nvPr/>
          </p:nvSpPr>
          <p:spPr bwMode="auto">
            <a:xfrm>
              <a:off x="4607002" y="2286435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Line 337"/>
            <p:cNvSpPr>
              <a:spLocks noChangeShapeType="1"/>
            </p:cNvSpPr>
            <p:nvPr/>
          </p:nvSpPr>
          <p:spPr bwMode="auto">
            <a:xfrm>
              <a:off x="4848198" y="2237329"/>
              <a:ext cx="0" cy="505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Line 338"/>
            <p:cNvSpPr>
              <a:spLocks noChangeShapeType="1"/>
            </p:cNvSpPr>
            <p:nvPr/>
          </p:nvSpPr>
          <p:spPr bwMode="auto">
            <a:xfrm>
              <a:off x="4833755" y="2240217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Line 339"/>
            <p:cNvSpPr>
              <a:spLocks noChangeShapeType="1"/>
            </p:cNvSpPr>
            <p:nvPr/>
          </p:nvSpPr>
          <p:spPr bwMode="auto">
            <a:xfrm>
              <a:off x="4848198" y="2287878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Line 340"/>
            <p:cNvSpPr>
              <a:spLocks noChangeShapeType="1"/>
            </p:cNvSpPr>
            <p:nvPr/>
          </p:nvSpPr>
          <p:spPr bwMode="auto">
            <a:xfrm>
              <a:off x="4833755" y="2345650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Line 341"/>
            <p:cNvSpPr>
              <a:spLocks noChangeShapeType="1"/>
            </p:cNvSpPr>
            <p:nvPr/>
          </p:nvSpPr>
          <p:spPr bwMode="auto">
            <a:xfrm>
              <a:off x="5087949" y="2335540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Line 342"/>
            <p:cNvSpPr>
              <a:spLocks noChangeShapeType="1"/>
            </p:cNvSpPr>
            <p:nvPr/>
          </p:nvSpPr>
          <p:spPr bwMode="auto">
            <a:xfrm>
              <a:off x="5072062" y="233554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Line 343"/>
            <p:cNvSpPr>
              <a:spLocks noChangeShapeType="1"/>
            </p:cNvSpPr>
            <p:nvPr/>
          </p:nvSpPr>
          <p:spPr bwMode="auto">
            <a:xfrm>
              <a:off x="5087949" y="2388978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Line 344"/>
            <p:cNvSpPr>
              <a:spLocks noChangeShapeType="1"/>
            </p:cNvSpPr>
            <p:nvPr/>
          </p:nvSpPr>
          <p:spPr bwMode="auto">
            <a:xfrm>
              <a:off x="5072062" y="2462637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345"/>
            <p:cNvSpPr>
              <a:spLocks/>
            </p:cNvSpPr>
            <p:nvPr/>
          </p:nvSpPr>
          <p:spPr bwMode="auto">
            <a:xfrm>
              <a:off x="4529010" y="3719166"/>
              <a:ext cx="95323" cy="714922"/>
            </a:xfrm>
            <a:custGeom>
              <a:avLst/>
              <a:gdLst>
                <a:gd name="T0" fmla="*/ 63 w 66"/>
                <a:gd name="T1" fmla="*/ 0 h 495"/>
                <a:gd name="T2" fmla="*/ 66 w 66"/>
                <a:gd name="T3" fmla="*/ 0 h 495"/>
                <a:gd name="T4" fmla="*/ 66 w 66"/>
                <a:gd name="T5" fmla="*/ 4 h 495"/>
                <a:gd name="T6" fmla="*/ 2 w 66"/>
                <a:gd name="T7" fmla="*/ 495 h 495"/>
                <a:gd name="T8" fmla="*/ 0 w 66"/>
                <a:gd name="T9" fmla="*/ 495 h 495"/>
                <a:gd name="T10" fmla="*/ 0 w 66"/>
                <a:gd name="T11" fmla="*/ 492 h 495"/>
                <a:gd name="T12" fmla="*/ 63 w 66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95">
                  <a:moveTo>
                    <a:pt x="63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2" y="495"/>
                  </a:lnTo>
                  <a:lnTo>
                    <a:pt x="0" y="495"/>
                  </a:lnTo>
                  <a:lnTo>
                    <a:pt x="0" y="4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346"/>
            <p:cNvSpPr>
              <a:spLocks/>
            </p:cNvSpPr>
            <p:nvPr/>
          </p:nvSpPr>
          <p:spPr bwMode="auto">
            <a:xfrm>
              <a:off x="4620001" y="2984024"/>
              <a:ext cx="125653" cy="740919"/>
            </a:xfrm>
            <a:custGeom>
              <a:avLst/>
              <a:gdLst>
                <a:gd name="T0" fmla="*/ 85 w 87"/>
                <a:gd name="T1" fmla="*/ 0 h 513"/>
                <a:gd name="T2" fmla="*/ 87 w 87"/>
                <a:gd name="T3" fmla="*/ 0 h 513"/>
                <a:gd name="T4" fmla="*/ 87 w 87"/>
                <a:gd name="T5" fmla="*/ 3 h 513"/>
                <a:gd name="T6" fmla="*/ 3 w 87"/>
                <a:gd name="T7" fmla="*/ 513 h 513"/>
                <a:gd name="T8" fmla="*/ 0 w 87"/>
                <a:gd name="T9" fmla="*/ 513 h 513"/>
                <a:gd name="T10" fmla="*/ 0 w 87"/>
                <a:gd name="T11" fmla="*/ 509 h 513"/>
                <a:gd name="T12" fmla="*/ 85 w 87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13">
                  <a:moveTo>
                    <a:pt x="85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347"/>
            <p:cNvSpPr>
              <a:spLocks/>
            </p:cNvSpPr>
            <p:nvPr/>
          </p:nvSpPr>
          <p:spPr bwMode="auto">
            <a:xfrm>
              <a:off x="4742765" y="2477080"/>
              <a:ext cx="106877" cy="511277"/>
            </a:xfrm>
            <a:custGeom>
              <a:avLst/>
              <a:gdLst>
                <a:gd name="T0" fmla="*/ 71 w 74"/>
                <a:gd name="T1" fmla="*/ 0 h 354"/>
                <a:gd name="T2" fmla="*/ 74 w 74"/>
                <a:gd name="T3" fmla="*/ 0 h 354"/>
                <a:gd name="T4" fmla="*/ 74 w 74"/>
                <a:gd name="T5" fmla="*/ 2 h 354"/>
                <a:gd name="T6" fmla="*/ 2 w 74"/>
                <a:gd name="T7" fmla="*/ 354 h 354"/>
                <a:gd name="T8" fmla="*/ 0 w 74"/>
                <a:gd name="T9" fmla="*/ 354 h 354"/>
                <a:gd name="T10" fmla="*/ 0 w 74"/>
                <a:gd name="T11" fmla="*/ 351 h 354"/>
                <a:gd name="T12" fmla="*/ 71 w 74"/>
                <a:gd name="T1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354">
                  <a:moveTo>
                    <a:pt x="71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2" y="354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348"/>
            <p:cNvSpPr>
              <a:spLocks/>
            </p:cNvSpPr>
            <p:nvPr/>
          </p:nvSpPr>
          <p:spPr bwMode="auto">
            <a:xfrm>
              <a:off x="4845309" y="2108787"/>
              <a:ext cx="95323" cy="371182"/>
            </a:xfrm>
            <a:custGeom>
              <a:avLst/>
              <a:gdLst>
                <a:gd name="T0" fmla="*/ 63 w 66"/>
                <a:gd name="T1" fmla="*/ 0 h 257"/>
                <a:gd name="T2" fmla="*/ 66 w 66"/>
                <a:gd name="T3" fmla="*/ 0 h 257"/>
                <a:gd name="T4" fmla="*/ 66 w 66"/>
                <a:gd name="T5" fmla="*/ 3 h 257"/>
                <a:gd name="T6" fmla="*/ 3 w 66"/>
                <a:gd name="T7" fmla="*/ 257 h 257"/>
                <a:gd name="T8" fmla="*/ 0 w 66"/>
                <a:gd name="T9" fmla="*/ 257 h 257"/>
                <a:gd name="T10" fmla="*/ 0 w 66"/>
                <a:gd name="T11" fmla="*/ 255 h 257"/>
                <a:gd name="T12" fmla="*/ 63 w 66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57">
                  <a:moveTo>
                    <a:pt x="63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3" y="257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349"/>
            <p:cNvSpPr>
              <a:spLocks/>
            </p:cNvSpPr>
            <p:nvPr/>
          </p:nvSpPr>
          <p:spPr bwMode="auto">
            <a:xfrm>
              <a:off x="4936299" y="1832929"/>
              <a:ext cx="80880" cy="280192"/>
            </a:xfrm>
            <a:custGeom>
              <a:avLst/>
              <a:gdLst>
                <a:gd name="T0" fmla="*/ 54 w 56"/>
                <a:gd name="T1" fmla="*/ 0 h 194"/>
                <a:gd name="T2" fmla="*/ 56 w 56"/>
                <a:gd name="T3" fmla="*/ 0 h 194"/>
                <a:gd name="T4" fmla="*/ 56 w 56"/>
                <a:gd name="T5" fmla="*/ 3 h 194"/>
                <a:gd name="T6" fmla="*/ 3 w 56"/>
                <a:gd name="T7" fmla="*/ 194 h 194"/>
                <a:gd name="T8" fmla="*/ 0 w 56"/>
                <a:gd name="T9" fmla="*/ 194 h 194"/>
                <a:gd name="T10" fmla="*/ 0 w 56"/>
                <a:gd name="T11" fmla="*/ 191 h 194"/>
                <a:gd name="T12" fmla="*/ 54 w 56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4">
                  <a:moveTo>
                    <a:pt x="54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350"/>
            <p:cNvSpPr>
              <a:spLocks/>
            </p:cNvSpPr>
            <p:nvPr/>
          </p:nvSpPr>
          <p:spPr bwMode="auto">
            <a:xfrm>
              <a:off x="5014290" y="1620618"/>
              <a:ext cx="76548" cy="216643"/>
            </a:xfrm>
            <a:custGeom>
              <a:avLst/>
              <a:gdLst>
                <a:gd name="T0" fmla="*/ 50 w 53"/>
                <a:gd name="T1" fmla="*/ 0 h 150"/>
                <a:gd name="T2" fmla="*/ 53 w 53"/>
                <a:gd name="T3" fmla="*/ 0 h 150"/>
                <a:gd name="T4" fmla="*/ 53 w 53"/>
                <a:gd name="T5" fmla="*/ 2 h 150"/>
                <a:gd name="T6" fmla="*/ 2 w 53"/>
                <a:gd name="T7" fmla="*/ 150 h 150"/>
                <a:gd name="T8" fmla="*/ 0 w 53"/>
                <a:gd name="T9" fmla="*/ 150 h 150"/>
                <a:gd name="T10" fmla="*/ 0 w 53"/>
                <a:gd name="T11" fmla="*/ 147 h 150"/>
                <a:gd name="T12" fmla="*/ 50 w 53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0">
                  <a:moveTo>
                    <a:pt x="50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351"/>
            <p:cNvSpPr>
              <a:spLocks/>
            </p:cNvSpPr>
            <p:nvPr/>
          </p:nvSpPr>
          <p:spPr bwMode="auto">
            <a:xfrm>
              <a:off x="5086505" y="1453081"/>
              <a:ext cx="67882" cy="170426"/>
            </a:xfrm>
            <a:custGeom>
              <a:avLst/>
              <a:gdLst>
                <a:gd name="T0" fmla="*/ 44 w 47"/>
                <a:gd name="T1" fmla="*/ 0 h 118"/>
                <a:gd name="T2" fmla="*/ 47 w 47"/>
                <a:gd name="T3" fmla="*/ 0 h 118"/>
                <a:gd name="T4" fmla="*/ 47 w 47"/>
                <a:gd name="T5" fmla="*/ 3 h 118"/>
                <a:gd name="T6" fmla="*/ 3 w 47"/>
                <a:gd name="T7" fmla="*/ 118 h 118"/>
                <a:gd name="T8" fmla="*/ 0 w 47"/>
                <a:gd name="T9" fmla="*/ 118 h 118"/>
                <a:gd name="T10" fmla="*/ 0 w 47"/>
                <a:gd name="T11" fmla="*/ 116 h 118"/>
                <a:gd name="T12" fmla="*/ 44 w 4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8">
                  <a:moveTo>
                    <a:pt x="44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352"/>
            <p:cNvSpPr>
              <a:spLocks/>
            </p:cNvSpPr>
            <p:nvPr/>
          </p:nvSpPr>
          <p:spPr bwMode="auto">
            <a:xfrm>
              <a:off x="5150053" y="1320207"/>
              <a:ext cx="62105" cy="137208"/>
            </a:xfrm>
            <a:custGeom>
              <a:avLst/>
              <a:gdLst>
                <a:gd name="T0" fmla="*/ 41 w 43"/>
                <a:gd name="T1" fmla="*/ 0 h 95"/>
                <a:gd name="T2" fmla="*/ 43 w 43"/>
                <a:gd name="T3" fmla="*/ 0 h 95"/>
                <a:gd name="T4" fmla="*/ 43 w 43"/>
                <a:gd name="T5" fmla="*/ 2 h 95"/>
                <a:gd name="T6" fmla="*/ 3 w 43"/>
                <a:gd name="T7" fmla="*/ 95 h 95"/>
                <a:gd name="T8" fmla="*/ 0 w 43"/>
                <a:gd name="T9" fmla="*/ 95 h 95"/>
                <a:gd name="T10" fmla="*/ 0 w 43"/>
                <a:gd name="T11" fmla="*/ 92 h 95"/>
                <a:gd name="T12" fmla="*/ 41 w 4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5">
                  <a:moveTo>
                    <a:pt x="41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353"/>
            <p:cNvSpPr>
              <a:spLocks/>
            </p:cNvSpPr>
            <p:nvPr/>
          </p:nvSpPr>
          <p:spPr bwMode="auto">
            <a:xfrm>
              <a:off x="5209269" y="1213330"/>
              <a:ext cx="57771" cy="109766"/>
            </a:xfrm>
            <a:custGeom>
              <a:avLst/>
              <a:gdLst>
                <a:gd name="T0" fmla="*/ 37 w 40"/>
                <a:gd name="T1" fmla="*/ 0 h 76"/>
                <a:gd name="T2" fmla="*/ 40 w 40"/>
                <a:gd name="T3" fmla="*/ 0 h 76"/>
                <a:gd name="T4" fmla="*/ 40 w 40"/>
                <a:gd name="T5" fmla="*/ 2 h 76"/>
                <a:gd name="T6" fmla="*/ 2 w 40"/>
                <a:gd name="T7" fmla="*/ 76 h 76"/>
                <a:gd name="T8" fmla="*/ 0 w 40"/>
                <a:gd name="T9" fmla="*/ 76 h 76"/>
                <a:gd name="T10" fmla="*/ 0 w 40"/>
                <a:gd name="T11" fmla="*/ 74 h 76"/>
                <a:gd name="T12" fmla="*/ 37 w 4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37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354"/>
            <p:cNvSpPr>
              <a:spLocks/>
            </p:cNvSpPr>
            <p:nvPr/>
          </p:nvSpPr>
          <p:spPr bwMode="auto">
            <a:xfrm>
              <a:off x="5262707" y="1123784"/>
              <a:ext cx="53439" cy="92434"/>
            </a:xfrm>
            <a:custGeom>
              <a:avLst/>
              <a:gdLst>
                <a:gd name="T0" fmla="*/ 35 w 37"/>
                <a:gd name="T1" fmla="*/ 0 h 64"/>
                <a:gd name="T2" fmla="*/ 37 w 37"/>
                <a:gd name="T3" fmla="*/ 0 h 64"/>
                <a:gd name="T4" fmla="*/ 37 w 37"/>
                <a:gd name="T5" fmla="*/ 2 h 64"/>
                <a:gd name="T6" fmla="*/ 3 w 37"/>
                <a:gd name="T7" fmla="*/ 64 h 64"/>
                <a:gd name="T8" fmla="*/ 0 w 37"/>
                <a:gd name="T9" fmla="*/ 64 h 64"/>
                <a:gd name="T10" fmla="*/ 0 w 37"/>
                <a:gd name="T11" fmla="*/ 62 h 64"/>
                <a:gd name="T12" fmla="*/ 35 w 3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4">
                  <a:moveTo>
                    <a:pt x="35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355"/>
            <p:cNvSpPr>
              <a:spLocks/>
            </p:cNvSpPr>
            <p:nvPr/>
          </p:nvSpPr>
          <p:spPr bwMode="auto">
            <a:xfrm>
              <a:off x="5313258" y="1051569"/>
              <a:ext cx="49106" cy="75103"/>
            </a:xfrm>
            <a:custGeom>
              <a:avLst/>
              <a:gdLst>
                <a:gd name="T0" fmla="*/ 32 w 34"/>
                <a:gd name="T1" fmla="*/ 0 h 52"/>
                <a:gd name="T2" fmla="*/ 34 w 34"/>
                <a:gd name="T3" fmla="*/ 0 h 52"/>
                <a:gd name="T4" fmla="*/ 34 w 34"/>
                <a:gd name="T5" fmla="*/ 2 h 52"/>
                <a:gd name="T6" fmla="*/ 2 w 34"/>
                <a:gd name="T7" fmla="*/ 52 h 52"/>
                <a:gd name="T8" fmla="*/ 0 w 34"/>
                <a:gd name="T9" fmla="*/ 52 h 52"/>
                <a:gd name="T10" fmla="*/ 0 w 34"/>
                <a:gd name="T11" fmla="*/ 50 h 52"/>
                <a:gd name="T12" fmla="*/ 32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356"/>
            <p:cNvSpPr>
              <a:spLocks/>
            </p:cNvSpPr>
            <p:nvPr/>
          </p:nvSpPr>
          <p:spPr bwMode="auto">
            <a:xfrm>
              <a:off x="5359475" y="1005352"/>
              <a:ext cx="31774" cy="49106"/>
            </a:xfrm>
            <a:custGeom>
              <a:avLst/>
              <a:gdLst>
                <a:gd name="T0" fmla="*/ 20 w 22"/>
                <a:gd name="T1" fmla="*/ 0 h 34"/>
                <a:gd name="T2" fmla="*/ 22 w 22"/>
                <a:gd name="T3" fmla="*/ 0 h 34"/>
                <a:gd name="T4" fmla="*/ 22 w 22"/>
                <a:gd name="T5" fmla="*/ 2 h 34"/>
                <a:gd name="T6" fmla="*/ 2 w 22"/>
                <a:gd name="T7" fmla="*/ 34 h 34"/>
                <a:gd name="T8" fmla="*/ 0 w 22"/>
                <a:gd name="T9" fmla="*/ 34 h 34"/>
                <a:gd name="T10" fmla="*/ 0 w 22"/>
                <a:gd name="T11" fmla="*/ 32 h 34"/>
                <a:gd name="T12" fmla="*/ 2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357"/>
            <p:cNvSpPr>
              <a:spLocks/>
            </p:cNvSpPr>
            <p:nvPr/>
          </p:nvSpPr>
          <p:spPr bwMode="auto">
            <a:xfrm>
              <a:off x="909630" y="2534852"/>
              <a:ext cx="153094" cy="33219"/>
            </a:xfrm>
            <a:custGeom>
              <a:avLst/>
              <a:gdLst>
                <a:gd name="T0" fmla="*/ 0 w 106"/>
                <a:gd name="T1" fmla="*/ 0 h 23"/>
                <a:gd name="T2" fmla="*/ 2 w 106"/>
                <a:gd name="T3" fmla="*/ 0 h 23"/>
                <a:gd name="T4" fmla="*/ 106 w 106"/>
                <a:gd name="T5" fmla="*/ 20 h 23"/>
                <a:gd name="T6" fmla="*/ 106 w 106"/>
                <a:gd name="T7" fmla="*/ 23 h 23"/>
                <a:gd name="T8" fmla="*/ 103 w 106"/>
                <a:gd name="T9" fmla="*/ 23 h 23"/>
                <a:gd name="T10" fmla="*/ 0 w 106"/>
                <a:gd name="T11" fmla="*/ 2 h 23"/>
                <a:gd name="T12" fmla="*/ 0 w 106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3">
                  <a:moveTo>
                    <a:pt x="0" y="0"/>
                  </a:moveTo>
                  <a:lnTo>
                    <a:pt x="2" y="0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Freeform 358"/>
            <p:cNvSpPr>
              <a:spLocks/>
            </p:cNvSpPr>
            <p:nvPr/>
          </p:nvSpPr>
          <p:spPr bwMode="auto">
            <a:xfrm>
              <a:off x="1058392" y="2563737"/>
              <a:ext cx="189202" cy="64993"/>
            </a:xfrm>
            <a:custGeom>
              <a:avLst/>
              <a:gdLst>
                <a:gd name="T0" fmla="*/ 0 w 131"/>
                <a:gd name="T1" fmla="*/ 0 h 45"/>
                <a:gd name="T2" fmla="*/ 3 w 131"/>
                <a:gd name="T3" fmla="*/ 0 h 45"/>
                <a:gd name="T4" fmla="*/ 131 w 131"/>
                <a:gd name="T5" fmla="*/ 42 h 45"/>
                <a:gd name="T6" fmla="*/ 131 w 131"/>
                <a:gd name="T7" fmla="*/ 45 h 45"/>
                <a:gd name="T8" fmla="*/ 129 w 131"/>
                <a:gd name="T9" fmla="*/ 45 h 45"/>
                <a:gd name="T10" fmla="*/ 0 w 131"/>
                <a:gd name="T11" fmla="*/ 3 h 45"/>
                <a:gd name="T12" fmla="*/ 0 w 13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45">
                  <a:moveTo>
                    <a:pt x="0" y="0"/>
                  </a:moveTo>
                  <a:lnTo>
                    <a:pt x="3" y="0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9" name="Freeform 359"/>
            <p:cNvSpPr>
              <a:spLocks/>
            </p:cNvSpPr>
            <p:nvPr/>
          </p:nvSpPr>
          <p:spPr bwMode="auto">
            <a:xfrm>
              <a:off x="1244705" y="2624398"/>
              <a:ext cx="132874" cy="60660"/>
            </a:xfrm>
            <a:custGeom>
              <a:avLst/>
              <a:gdLst>
                <a:gd name="T0" fmla="*/ 0 w 92"/>
                <a:gd name="T1" fmla="*/ 0 h 42"/>
                <a:gd name="T2" fmla="*/ 2 w 92"/>
                <a:gd name="T3" fmla="*/ 0 h 42"/>
                <a:gd name="T4" fmla="*/ 92 w 92"/>
                <a:gd name="T5" fmla="*/ 39 h 42"/>
                <a:gd name="T6" fmla="*/ 92 w 92"/>
                <a:gd name="T7" fmla="*/ 42 h 42"/>
                <a:gd name="T8" fmla="*/ 90 w 92"/>
                <a:gd name="T9" fmla="*/ 42 h 42"/>
                <a:gd name="T10" fmla="*/ 0 w 92"/>
                <a:gd name="T11" fmla="*/ 3 h 42"/>
                <a:gd name="T12" fmla="*/ 0 w 9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2">
                  <a:moveTo>
                    <a:pt x="0" y="0"/>
                  </a:moveTo>
                  <a:lnTo>
                    <a:pt x="2" y="0"/>
                  </a:lnTo>
                  <a:lnTo>
                    <a:pt x="92" y="39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0" name="Freeform 360"/>
            <p:cNvSpPr>
              <a:spLocks/>
            </p:cNvSpPr>
            <p:nvPr/>
          </p:nvSpPr>
          <p:spPr bwMode="auto">
            <a:xfrm>
              <a:off x="1374690" y="2680724"/>
              <a:ext cx="67882" cy="31774"/>
            </a:xfrm>
            <a:custGeom>
              <a:avLst/>
              <a:gdLst>
                <a:gd name="T0" fmla="*/ 0 w 47"/>
                <a:gd name="T1" fmla="*/ 0 h 22"/>
                <a:gd name="T2" fmla="*/ 2 w 47"/>
                <a:gd name="T3" fmla="*/ 0 h 22"/>
                <a:gd name="T4" fmla="*/ 47 w 47"/>
                <a:gd name="T5" fmla="*/ 21 h 22"/>
                <a:gd name="T6" fmla="*/ 47 w 47"/>
                <a:gd name="T7" fmla="*/ 22 h 22"/>
                <a:gd name="T8" fmla="*/ 44 w 47"/>
                <a:gd name="T9" fmla="*/ 22 h 22"/>
                <a:gd name="T10" fmla="*/ 0 w 47"/>
                <a:gd name="T11" fmla="*/ 3 h 22"/>
                <a:gd name="T12" fmla="*/ 0 w 4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0" y="0"/>
                  </a:moveTo>
                  <a:lnTo>
                    <a:pt x="2" y="0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4" y="2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361"/>
            <p:cNvSpPr>
              <a:spLocks/>
            </p:cNvSpPr>
            <p:nvPr/>
          </p:nvSpPr>
          <p:spPr bwMode="auto">
            <a:xfrm>
              <a:off x="1438239" y="2711055"/>
              <a:ext cx="89546" cy="46217"/>
            </a:xfrm>
            <a:custGeom>
              <a:avLst/>
              <a:gdLst>
                <a:gd name="T0" fmla="*/ 0 w 62"/>
                <a:gd name="T1" fmla="*/ 0 h 32"/>
                <a:gd name="T2" fmla="*/ 3 w 62"/>
                <a:gd name="T3" fmla="*/ 0 h 32"/>
                <a:gd name="T4" fmla="*/ 62 w 62"/>
                <a:gd name="T5" fmla="*/ 31 h 32"/>
                <a:gd name="T6" fmla="*/ 62 w 62"/>
                <a:gd name="T7" fmla="*/ 32 h 32"/>
                <a:gd name="T8" fmla="*/ 59 w 62"/>
                <a:gd name="T9" fmla="*/ 32 h 32"/>
                <a:gd name="T10" fmla="*/ 0 w 62"/>
                <a:gd name="T11" fmla="*/ 1 h 32"/>
                <a:gd name="T12" fmla="*/ 0 w 6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3" y="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59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362"/>
            <p:cNvSpPr>
              <a:spLocks/>
            </p:cNvSpPr>
            <p:nvPr/>
          </p:nvSpPr>
          <p:spPr bwMode="auto">
            <a:xfrm>
              <a:off x="1523452" y="2755827"/>
              <a:ext cx="127097" cy="69326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1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363"/>
            <p:cNvSpPr>
              <a:spLocks/>
            </p:cNvSpPr>
            <p:nvPr/>
          </p:nvSpPr>
          <p:spPr bwMode="auto">
            <a:xfrm>
              <a:off x="1646216" y="2820820"/>
              <a:ext cx="47662" cy="28886"/>
            </a:xfrm>
            <a:custGeom>
              <a:avLst/>
              <a:gdLst>
                <a:gd name="T0" fmla="*/ 0 w 33"/>
                <a:gd name="T1" fmla="*/ 0 h 20"/>
                <a:gd name="T2" fmla="*/ 3 w 33"/>
                <a:gd name="T3" fmla="*/ 0 h 20"/>
                <a:gd name="T4" fmla="*/ 33 w 33"/>
                <a:gd name="T5" fmla="*/ 16 h 20"/>
                <a:gd name="T6" fmla="*/ 33 w 33"/>
                <a:gd name="T7" fmla="*/ 20 h 20"/>
                <a:gd name="T8" fmla="*/ 31 w 33"/>
                <a:gd name="T9" fmla="*/ 20 h 20"/>
                <a:gd name="T10" fmla="*/ 0 w 33"/>
                <a:gd name="T11" fmla="*/ 3 h 20"/>
                <a:gd name="T12" fmla="*/ 0 w 3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0" y="0"/>
                  </a:moveTo>
                  <a:lnTo>
                    <a:pt x="3" y="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364"/>
            <p:cNvSpPr>
              <a:spLocks/>
            </p:cNvSpPr>
            <p:nvPr/>
          </p:nvSpPr>
          <p:spPr bwMode="auto">
            <a:xfrm>
              <a:off x="1690989" y="2843929"/>
              <a:ext cx="23109" cy="17331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0 h 12"/>
                <a:gd name="T4" fmla="*/ 16 w 16"/>
                <a:gd name="T5" fmla="*/ 11 h 12"/>
                <a:gd name="T6" fmla="*/ 16 w 16"/>
                <a:gd name="T7" fmla="*/ 12 h 12"/>
                <a:gd name="T8" fmla="*/ 14 w 16"/>
                <a:gd name="T9" fmla="*/ 12 h 12"/>
                <a:gd name="T10" fmla="*/ 0 w 16"/>
                <a:gd name="T11" fmla="*/ 4 h 12"/>
                <a:gd name="T12" fmla="*/ 0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365"/>
            <p:cNvSpPr>
              <a:spLocks/>
            </p:cNvSpPr>
            <p:nvPr/>
          </p:nvSpPr>
          <p:spPr bwMode="auto">
            <a:xfrm>
              <a:off x="1711209" y="2859816"/>
              <a:ext cx="24553" cy="12999"/>
            </a:xfrm>
            <a:custGeom>
              <a:avLst/>
              <a:gdLst>
                <a:gd name="T0" fmla="*/ 0 w 17"/>
                <a:gd name="T1" fmla="*/ 0 h 9"/>
                <a:gd name="T2" fmla="*/ 2 w 17"/>
                <a:gd name="T3" fmla="*/ 0 h 9"/>
                <a:gd name="T4" fmla="*/ 17 w 17"/>
                <a:gd name="T5" fmla="*/ 7 h 9"/>
                <a:gd name="T6" fmla="*/ 17 w 17"/>
                <a:gd name="T7" fmla="*/ 9 h 9"/>
                <a:gd name="T8" fmla="*/ 13 w 17"/>
                <a:gd name="T9" fmla="*/ 9 h 9"/>
                <a:gd name="T10" fmla="*/ 0 w 17"/>
                <a:gd name="T11" fmla="*/ 1 h 9"/>
                <a:gd name="T12" fmla="*/ 0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366"/>
            <p:cNvSpPr>
              <a:spLocks/>
            </p:cNvSpPr>
            <p:nvPr/>
          </p:nvSpPr>
          <p:spPr bwMode="auto">
            <a:xfrm>
              <a:off x="1729985" y="2869926"/>
              <a:ext cx="43329" cy="25997"/>
            </a:xfrm>
            <a:custGeom>
              <a:avLst/>
              <a:gdLst>
                <a:gd name="T0" fmla="*/ 0 w 30"/>
                <a:gd name="T1" fmla="*/ 0 h 18"/>
                <a:gd name="T2" fmla="*/ 4 w 30"/>
                <a:gd name="T3" fmla="*/ 0 h 18"/>
                <a:gd name="T4" fmla="*/ 30 w 30"/>
                <a:gd name="T5" fmla="*/ 14 h 18"/>
                <a:gd name="T6" fmla="*/ 30 w 30"/>
                <a:gd name="T7" fmla="*/ 18 h 18"/>
                <a:gd name="T8" fmla="*/ 28 w 30"/>
                <a:gd name="T9" fmla="*/ 18 h 18"/>
                <a:gd name="T10" fmla="*/ 0 w 30"/>
                <a:gd name="T11" fmla="*/ 2 h 18"/>
                <a:gd name="T12" fmla="*/ 0 w 3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4" y="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367"/>
            <p:cNvSpPr>
              <a:spLocks/>
            </p:cNvSpPr>
            <p:nvPr/>
          </p:nvSpPr>
          <p:spPr bwMode="auto">
            <a:xfrm>
              <a:off x="1770425" y="2890146"/>
              <a:ext cx="73659" cy="50550"/>
            </a:xfrm>
            <a:custGeom>
              <a:avLst/>
              <a:gdLst>
                <a:gd name="T0" fmla="*/ 0 w 51"/>
                <a:gd name="T1" fmla="*/ 0 h 35"/>
                <a:gd name="T2" fmla="*/ 2 w 51"/>
                <a:gd name="T3" fmla="*/ 0 h 35"/>
                <a:gd name="T4" fmla="*/ 51 w 51"/>
                <a:gd name="T5" fmla="*/ 31 h 35"/>
                <a:gd name="T6" fmla="*/ 51 w 51"/>
                <a:gd name="T7" fmla="*/ 35 h 35"/>
                <a:gd name="T8" fmla="*/ 49 w 51"/>
                <a:gd name="T9" fmla="*/ 35 h 35"/>
                <a:gd name="T10" fmla="*/ 0 w 51"/>
                <a:gd name="T11" fmla="*/ 4 h 35"/>
                <a:gd name="T12" fmla="*/ 0 w 51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0"/>
                  </a:moveTo>
                  <a:lnTo>
                    <a:pt x="2" y="0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368"/>
            <p:cNvSpPr>
              <a:spLocks/>
            </p:cNvSpPr>
            <p:nvPr/>
          </p:nvSpPr>
          <p:spPr bwMode="auto">
            <a:xfrm>
              <a:off x="1841195" y="2934919"/>
              <a:ext cx="82325" cy="53439"/>
            </a:xfrm>
            <a:custGeom>
              <a:avLst/>
              <a:gdLst>
                <a:gd name="T0" fmla="*/ 0 w 57"/>
                <a:gd name="T1" fmla="*/ 0 h 37"/>
                <a:gd name="T2" fmla="*/ 2 w 57"/>
                <a:gd name="T3" fmla="*/ 0 h 37"/>
                <a:gd name="T4" fmla="*/ 57 w 57"/>
                <a:gd name="T5" fmla="*/ 34 h 37"/>
                <a:gd name="T6" fmla="*/ 57 w 57"/>
                <a:gd name="T7" fmla="*/ 37 h 37"/>
                <a:gd name="T8" fmla="*/ 54 w 57"/>
                <a:gd name="T9" fmla="*/ 37 h 37"/>
                <a:gd name="T10" fmla="*/ 0 w 57"/>
                <a:gd name="T11" fmla="*/ 4 h 37"/>
                <a:gd name="T12" fmla="*/ 0 w 5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0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4" y="3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369"/>
            <p:cNvSpPr>
              <a:spLocks/>
            </p:cNvSpPr>
            <p:nvPr/>
          </p:nvSpPr>
          <p:spPr bwMode="auto">
            <a:xfrm>
              <a:off x="1919187" y="2984024"/>
              <a:ext cx="75103" cy="46217"/>
            </a:xfrm>
            <a:custGeom>
              <a:avLst/>
              <a:gdLst>
                <a:gd name="T0" fmla="*/ 0 w 52"/>
                <a:gd name="T1" fmla="*/ 0 h 32"/>
                <a:gd name="T2" fmla="*/ 3 w 52"/>
                <a:gd name="T3" fmla="*/ 0 h 32"/>
                <a:gd name="T4" fmla="*/ 52 w 52"/>
                <a:gd name="T5" fmla="*/ 31 h 32"/>
                <a:gd name="T6" fmla="*/ 52 w 52"/>
                <a:gd name="T7" fmla="*/ 32 h 32"/>
                <a:gd name="T8" fmla="*/ 50 w 52"/>
                <a:gd name="T9" fmla="*/ 32 h 32"/>
                <a:gd name="T10" fmla="*/ 0 w 52"/>
                <a:gd name="T11" fmla="*/ 3 h 32"/>
                <a:gd name="T12" fmla="*/ 0 w 5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lnTo>
                    <a:pt x="3" y="0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370"/>
            <p:cNvSpPr>
              <a:spLocks/>
            </p:cNvSpPr>
            <p:nvPr/>
          </p:nvSpPr>
          <p:spPr bwMode="auto">
            <a:xfrm>
              <a:off x="1991401" y="3028798"/>
              <a:ext cx="125653" cy="82325"/>
            </a:xfrm>
            <a:custGeom>
              <a:avLst/>
              <a:gdLst>
                <a:gd name="T0" fmla="*/ 0 w 87"/>
                <a:gd name="T1" fmla="*/ 0 h 57"/>
                <a:gd name="T2" fmla="*/ 2 w 87"/>
                <a:gd name="T3" fmla="*/ 0 h 57"/>
                <a:gd name="T4" fmla="*/ 87 w 87"/>
                <a:gd name="T5" fmla="*/ 55 h 57"/>
                <a:gd name="T6" fmla="*/ 87 w 87"/>
                <a:gd name="T7" fmla="*/ 57 h 57"/>
                <a:gd name="T8" fmla="*/ 85 w 87"/>
                <a:gd name="T9" fmla="*/ 57 h 57"/>
                <a:gd name="T10" fmla="*/ 0 w 87"/>
                <a:gd name="T11" fmla="*/ 1 h 57"/>
                <a:gd name="T12" fmla="*/ 0 w 8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2" y="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371"/>
            <p:cNvSpPr>
              <a:spLocks/>
            </p:cNvSpPr>
            <p:nvPr/>
          </p:nvSpPr>
          <p:spPr bwMode="auto">
            <a:xfrm>
              <a:off x="2114165" y="3108233"/>
              <a:ext cx="14443" cy="10110"/>
            </a:xfrm>
            <a:custGeom>
              <a:avLst/>
              <a:gdLst>
                <a:gd name="T0" fmla="*/ 0 w 10"/>
                <a:gd name="T1" fmla="*/ 0 h 7"/>
                <a:gd name="T2" fmla="*/ 2 w 10"/>
                <a:gd name="T3" fmla="*/ 0 h 7"/>
                <a:gd name="T4" fmla="*/ 10 w 10"/>
                <a:gd name="T5" fmla="*/ 5 h 7"/>
                <a:gd name="T6" fmla="*/ 10 w 10"/>
                <a:gd name="T7" fmla="*/ 7 h 7"/>
                <a:gd name="T8" fmla="*/ 7 w 10"/>
                <a:gd name="T9" fmla="*/ 7 h 7"/>
                <a:gd name="T10" fmla="*/ 0 w 10"/>
                <a:gd name="T11" fmla="*/ 2 h 7"/>
                <a:gd name="T12" fmla="*/ 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372"/>
            <p:cNvSpPr>
              <a:spLocks/>
            </p:cNvSpPr>
            <p:nvPr/>
          </p:nvSpPr>
          <p:spPr bwMode="auto">
            <a:xfrm>
              <a:off x="2124275" y="3115455"/>
              <a:ext cx="14443" cy="11554"/>
            </a:xfrm>
            <a:custGeom>
              <a:avLst/>
              <a:gdLst>
                <a:gd name="T0" fmla="*/ 0 w 10"/>
                <a:gd name="T1" fmla="*/ 0 h 8"/>
                <a:gd name="T2" fmla="*/ 3 w 10"/>
                <a:gd name="T3" fmla="*/ 0 h 8"/>
                <a:gd name="T4" fmla="*/ 10 w 10"/>
                <a:gd name="T5" fmla="*/ 5 h 8"/>
                <a:gd name="T6" fmla="*/ 10 w 10"/>
                <a:gd name="T7" fmla="*/ 8 h 8"/>
                <a:gd name="T8" fmla="*/ 8 w 10"/>
                <a:gd name="T9" fmla="*/ 8 h 8"/>
                <a:gd name="T10" fmla="*/ 0 w 10"/>
                <a:gd name="T11" fmla="*/ 2 h 8"/>
                <a:gd name="T12" fmla="*/ 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373"/>
            <p:cNvSpPr>
              <a:spLocks/>
            </p:cNvSpPr>
            <p:nvPr/>
          </p:nvSpPr>
          <p:spPr bwMode="auto">
            <a:xfrm>
              <a:off x="2135829" y="3122676"/>
              <a:ext cx="12999" cy="11554"/>
            </a:xfrm>
            <a:custGeom>
              <a:avLst/>
              <a:gdLst>
                <a:gd name="T0" fmla="*/ 0 w 9"/>
                <a:gd name="T1" fmla="*/ 0 h 8"/>
                <a:gd name="T2" fmla="*/ 2 w 9"/>
                <a:gd name="T3" fmla="*/ 0 h 8"/>
                <a:gd name="T4" fmla="*/ 9 w 9"/>
                <a:gd name="T5" fmla="*/ 6 h 8"/>
                <a:gd name="T6" fmla="*/ 9 w 9"/>
                <a:gd name="T7" fmla="*/ 8 h 8"/>
                <a:gd name="T8" fmla="*/ 7 w 9"/>
                <a:gd name="T9" fmla="*/ 8 h 8"/>
                <a:gd name="T10" fmla="*/ 0 w 9"/>
                <a:gd name="T11" fmla="*/ 3 h 8"/>
                <a:gd name="T12" fmla="*/ 0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374"/>
            <p:cNvSpPr>
              <a:spLocks/>
            </p:cNvSpPr>
            <p:nvPr/>
          </p:nvSpPr>
          <p:spPr bwMode="auto">
            <a:xfrm>
              <a:off x="2145939" y="3131341"/>
              <a:ext cx="75103" cy="50550"/>
            </a:xfrm>
            <a:custGeom>
              <a:avLst/>
              <a:gdLst>
                <a:gd name="T0" fmla="*/ 0 w 52"/>
                <a:gd name="T1" fmla="*/ 0 h 35"/>
                <a:gd name="T2" fmla="*/ 2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50 w 52"/>
                <a:gd name="T9" fmla="*/ 35 h 35"/>
                <a:gd name="T10" fmla="*/ 0 w 52"/>
                <a:gd name="T11" fmla="*/ 2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375"/>
            <p:cNvSpPr>
              <a:spLocks/>
            </p:cNvSpPr>
            <p:nvPr/>
          </p:nvSpPr>
          <p:spPr bwMode="auto">
            <a:xfrm>
              <a:off x="2218153" y="3177559"/>
              <a:ext cx="49106" cy="34663"/>
            </a:xfrm>
            <a:custGeom>
              <a:avLst/>
              <a:gdLst>
                <a:gd name="T0" fmla="*/ 0 w 34"/>
                <a:gd name="T1" fmla="*/ 0 h 24"/>
                <a:gd name="T2" fmla="*/ 2 w 34"/>
                <a:gd name="T3" fmla="*/ 0 h 24"/>
                <a:gd name="T4" fmla="*/ 34 w 34"/>
                <a:gd name="T5" fmla="*/ 22 h 24"/>
                <a:gd name="T6" fmla="*/ 34 w 34"/>
                <a:gd name="T7" fmla="*/ 24 h 24"/>
                <a:gd name="T8" fmla="*/ 32 w 34"/>
                <a:gd name="T9" fmla="*/ 24 h 24"/>
                <a:gd name="T10" fmla="*/ 0 w 34"/>
                <a:gd name="T11" fmla="*/ 3 h 24"/>
                <a:gd name="T12" fmla="*/ 0 w 3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2" y="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376"/>
            <p:cNvSpPr>
              <a:spLocks/>
            </p:cNvSpPr>
            <p:nvPr/>
          </p:nvSpPr>
          <p:spPr bwMode="auto">
            <a:xfrm>
              <a:off x="2264370" y="3209333"/>
              <a:ext cx="20220" cy="15888"/>
            </a:xfrm>
            <a:custGeom>
              <a:avLst/>
              <a:gdLst>
                <a:gd name="T0" fmla="*/ 0 w 14"/>
                <a:gd name="T1" fmla="*/ 0 h 11"/>
                <a:gd name="T2" fmla="*/ 2 w 14"/>
                <a:gd name="T3" fmla="*/ 0 h 11"/>
                <a:gd name="T4" fmla="*/ 14 w 14"/>
                <a:gd name="T5" fmla="*/ 8 h 11"/>
                <a:gd name="T6" fmla="*/ 14 w 14"/>
                <a:gd name="T7" fmla="*/ 11 h 11"/>
                <a:gd name="T8" fmla="*/ 11 w 14"/>
                <a:gd name="T9" fmla="*/ 11 h 11"/>
                <a:gd name="T10" fmla="*/ 0 w 14"/>
                <a:gd name="T11" fmla="*/ 2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377"/>
            <p:cNvSpPr>
              <a:spLocks/>
            </p:cNvSpPr>
            <p:nvPr/>
          </p:nvSpPr>
          <p:spPr bwMode="auto">
            <a:xfrm>
              <a:off x="2280258" y="3220887"/>
              <a:ext cx="30330" cy="20220"/>
            </a:xfrm>
            <a:custGeom>
              <a:avLst/>
              <a:gdLst>
                <a:gd name="T0" fmla="*/ 0 w 21"/>
                <a:gd name="T1" fmla="*/ 0 h 14"/>
                <a:gd name="T2" fmla="*/ 3 w 21"/>
                <a:gd name="T3" fmla="*/ 0 h 14"/>
                <a:gd name="T4" fmla="*/ 21 w 21"/>
                <a:gd name="T5" fmla="*/ 11 h 14"/>
                <a:gd name="T6" fmla="*/ 21 w 21"/>
                <a:gd name="T7" fmla="*/ 14 h 14"/>
                <a:gd name="T8" fmla="*/ 19 w 21"/>
                <a:gd name="T9" fmla="*/ 14 h 14"/>
                <a:gd name="T10" fmla="*/ 0 w 21"/>
                <a:gd name="T11" fmla="*/ 3 h 14"/>
                <a:gd name="T12" fmla="*/ 0 w 2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3" y="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378"/>
            <p:cNvSpPr>
              <a:spLocks/>
            </p:cNvSpPr>
            <p:nvPr/>
          </p:nvSpPr>
          <p:spPr bwMode="auto">
            <a:xfrm>
              <a:off x="2307699" y="3236775"/>
              <a:ext cx="153094" cy="105433"/>
            </a:xfrm>
            <a:custGeom>
              <a:avLst/>
              <a:gdLst>
                <a:gd name="T0" fmla="*/ 0 w 106"/>
                <a:gd name="T1" fmla="*/ 0 h 73"/>
                <a:gd name="T2" fmla="*/ 2 w 106"/>
                <a:gd name="T3" fmla="*/ 0 h 73"/>
                <a:gd name="T4" fmla="*/ 106 w 106"/>
                <a:gd name="T5" fmla="*/ 71 h 73"/>
                <a:gd name="T6" fmla="*/ 106 w 106"/>
                <a:gd name="T7" fmla="*/ 73 h 73"/>
                <a:gd name="T8" fmla="*/ 102 w 106"/>
                <a:gd name="T9" fmla="*/ 73 h 73"/>
                <a:gd name="T10" fmla="*/ 0 w 106"/>
                <a:gd name="T11" fmla="*/ 3 h 73"/>
                <a:gd name="T12" fmla="*/ 0 w 10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3">
                  <a:moveTo>
                    <a:pt x="0" y="0"/>
                  </a:moveTo>
                  <a:lnTo>
                    <a:pt x="2" y="0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2" y="7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379"/>
            <p:cNvSpPr>
              <a:spLocks/>
            </p:cNvSpPr>
            <p:nvPr/>
          </p:nvSpPr>
          <p:spPr bwMode="auto">
            <a:xfrm>
              <a:off x="2455016" y="3339319"/>
              <a:ext cx="67882" cy="50550"/>
            </a:xfrm>
            <a:custGeom>
              <a:avLst/>
              <a:gdLst>
                <a:gd name="T0" fmla="*/ 0 w 47"/>
                <a:gd name="T1" fmla="*/ 0 h 35"/>
                <a:gd name="T2" fmla="*/ 4 w 47"/>
                <a:gd name="T3" fmla="*/ 0 h 35"/>
                <a:gd name="T4" fmla="*/ 47 w 47"/>
                <a:gd name="T5" fmla="*/ 32 h 35"/>
                <a:gd name="T6" fmla="*/ 47 w 47"/>
                <a:gd name="T7" fmla="*/ 35 h 35"/>
                <a:gd name="T8" fmla="*/ 45 w 47"/>
                <a:gd name="T9" fmla="*/ 35 h 35"/>
                <a:gd name="T10" fmla="*/ 0 w 47"/>
                <a:gd name="T11" fmla="*/ 2 h 35"/>
                <a:gd name="T12" fmla="*/ 0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" y="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380"/>
            <p:cNvSpPr>
              <a:spLocks/>
            </p:cNvSpPr>
            <p:nvPr/>
          </p:nvSpPr>
          <p:spPr bwMode="auto">
            <a:xfrm>
              <a:off x="2520009" y="3385536"/>
              <a:ext cx="21665" cy="14443"/>
            </a:xfrm>
            <a:custGeom>
              <a:avLst/>
              <a:gdLst>
                <a:gd name="T0" fmla="*/ 0 w 15"/>
                <a:gd name="T1" fmla="*/ 0 h 10"/>
                <a:gd name="T2" fmla="*/ 2 w 15"/>
                <a:gd name="T3" fmla="*/ 0 h 10"/>
                <a:gd name="T4" fmla="*/ 15 w 15"/>
                <a:gd name="T5" fmla="*/ 8 h 10"/>
                <a:gd name="T6" fmla="*/ 15 w 15"/>
                <a:gd name="T7" fmla="*/ 10 h 10"/>
                <a:gd name="T8" fmla="*/ 11 w 15"/>
                <a:gd name="T9" fmla="*/ 10 h 10"/>
                <a:gd name="T10" fmla="*/ 0 w 15"/>
                <a:gd name="T11" fmla="*/ 3 h 10"/>
                <a:gd name="T12" fmla="*/ 0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381"/>
            <p:cNvSpPr>
              <a:spLocks/>
            </p:cNvSpPr>
            <p:nvPr/>
          </p:nvSpPr>
          <p:spPr bwMode="auto">
            <a:xfrm>
              <a:off x="2535896" y="3397090"/>
              <a:ext cx="23109" cy="15888"/>
            </a:xfrm>
            <a:custGeom>
              <a:avLst/>
              <a:gdLst>
                <a:gd name="T0" fmla="*/ 0 w 16"/>
                <a:gd name="T1" fmla="*/ 0 h 11"/>
                <a:gd name="T2" fmla="*/ 4 w 16"/>
                <a:gd name="T3" fmla="*/ 0 h 11"/>
                <a:gd name="T4" fmla="*/ 16 w 16"/>
                <a:gd name="T5" fmla="*/ 9 h 11"/>
                <a:gd name="T6" fmla="*/ 16 w 16"/>
                <a:gd name="T7" fmla="*/ 11 h 11"/>
                <a:gd name="T8" fmla="*/ 14 w 16"/>
                <a:gd name="T9" fmla="*/ 11 h 11"/>
                <a:gd name="T10" fmla="*/ 0 w 16"/>
                <a:gd name="T11" fmla="*/ 2 h 11"/>
                <a:gd name="T12" fmla="*/ 0 w 1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4" y="0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382"/>
            <p:cNvSpPr>
              <a:spLocks/>
            </p:cNvSpPr>
            <p:nvPr/>
          </p:nvSpPr>
          <p:spPr bwMode="auto">
            <a:xfrm>
              <a:off x="2556116" y="3410089"/>
              <a:ext cx="25997" cy="21665"/>
            </a:xfrm>
            <a:custGeom>
              <a:avLst/>
              <a:gdLst>
                <a:gd name="T0" fmla="*/ 0 w 18"/>
                <a:gd name="T1" fmla="*/ 0 h 15"/>
                <a:gd name="T2" fmla="*/ 2 w 18"/>
                <a:gd name="T3" fmla="*/ 0 h 15"/>
                <a:gd name="T4" fmla="*/ 18 w 18"/>
                <a:gd name="T5" fmla="*/ 11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2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383"/>
            <p:cNvSpPr>
              <a:spLocks/>
            </p:cNvSpPr>
            <p:nvPr/>
          </p:nvSpPr>
          <p:spPr bwMode="auto">
            <a:xfrm>
              <a:off x="2579225" y="3425976"/>
              <a:ext cx="197868" cy="138651"/>
            </a:xfrm>
            <a:custGeom>
              <a:avLst/>
              <a:gdLst>
                <a:gd name="T0" fmla="*/ 0 w 137"/>
                <a:gd name="T1" fmla="*/ 0 h 96"/>
                <a:gd name="T2" fmla="*/ 2 w 137"/>
                <a:gd name="T3" fmla="*/ 0 h 96"/>
                <a:gd name="T4" fmla="*/ 137 w 137"/>
                <a:gd name="T5" fmla="*/ 94 h 96"/>
                <a:gd name="T6" fmla="*/ 137 w 137"/>
                <a:gd name="T7" fmla="*/ 96 h 96"/>
                <a:gd name="T8" fmla="*/ 134 w 137"/>
                <a:gd name="T9" fmla="*/ 96 h 96"/>
                <a:gd name="T10" fmla="*/ 0 w 137"/>
                <a:gd name="T11" fmla="*/ 4 h 96"/>
                <a:gd name="T12" fmla="*/ 0 w 137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6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34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384"/>
            <p:cNvSpPr>
              <a:spLocks/>
            </p:cNvSpPr>
            <p:nvPr/>
          </p:nvSpPr>
          <p:spPr bwMode="auto">
            <a:xfrm>
              <a:off x="2772759" y="3561739"/>
              <a:ext cx="154539" cy="109766"/>
            </a:xfrm>
            <a:custGeom>
              <a:avLst/>
              <a:gdLst>
                <a:gd name="T0" fmla="*/ 0 w 107"/>
                <a:gd name="T1" fmla="*/ 0 h 76"/>
                <a:gd name="T2" fmla="*/ 3 w 107"/>
                <a:gd name="T3" fmla="*/ 0 h 76"/>
                <a:gd name="T4" fmla="*/ 107 w 107"/>
                <a:gd name="T5" fmla="*/ 75 h 76"/>
                <a:gd name="T6" fmla="*/ 107 w 107"/>
                <a:gd name="T7" fmla="*/ 76 h 76"/>
                <a:gd name="T8" fmla="*/ 104 w 107"/>
                <a:gd name="T9" fmla="*/ 76 h 76"/>
                <a:gd name="T10" fmla="*/ 0 w 107"/>
                <a:gd name="T11" fmla="*/ 2 h 76"/>
                <a:gd name="T12" fmla="*/ 0 w 10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3" y="0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385"/>
            <p:cNvSpPr>
              <a:spLocks/>
            </p:cNvSpPr>
            <p:nvPr/>
          </p:nvSpPr>
          <p:spPr bwMode="auto">
            <a:xfrm>
              <a:off x="2922965" y="3670061"/>
              <a:ext cx="153094" cy="109766"/>
            </a:xfrm>
            <a:custGeom>
              <a:avLst/>
              <a:gdLst>
                <a:gd name="T0" fmla="*/ 0 w 106"/>
                <a:gd name="T1" fmla="*/ 0 h 76"/>
                <a:gd name="T2" fmla="*/ 3 w 106"/>
                <a:gd name="T3" fmla="*/ 0 h 76"/>
                <a:gd name="T4" fmla="*/ 106 w 106"/>
                <a:gd name="T5" fmla="*/ 74 h 76"/>
                <a:gd name="T6" fmla="*/ 106 w 106"/>
                <a:gd name="T7" fmla="*/ 76 h 76"/>
                <a:gd name="T8" fmla="*/ 104 w 106"/>
                <a:gd name="T9" fmla="*/ 76 h 76"/>
                <a:gd name="T10" fmla="*/ 0 w 106"/>
                <a:gd name="T11" fmla="*/ 1 h 76"/>
                <a:gd name="T12" fmla="*/ 0 w 10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6">
                  <a:moveTo>
                    <a:pt x="0" y="0"/>
                  </a:moveTo>
                  <a:lnTo>
                    <a:pt x="3" y="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386"/>
            <p:cNvSpPr>
              <a:spLocks/>
            </p:cNvSpPr>
            <p:nvPr/>
          </p:nvSpPr>
          <p:spPr bwMode="auto">
            <a:xfrm>
              <a:off x="3073170" y="3776938"/>
              <a:ext cx="125653" cy="90990"/>
            </a:xfrm>
            <a:custGeom>
              <a:avLst/>
              <a:gdLst>
                <a:gd name="T0" fmla="*/ 0 w 87"/>
                <a:gd name="T1" fmla="*/ 0 h 63"/>
                <a:gd name="T2" fmla="*/ 2 w 87"/>
                <a:gd name="T3" fmla="*/ 0 h 63"/>
                <a:gd name="T4" fmla="*/ 87 w 87"/>
                <a:gd name="T5" fmla="*/ 61 h 63"/>
                <a:gd name="T6" fmla="*/ 87 w 87"/>
                <a:gd name="T7" fmla="*/ 63 h 63"/>
                <a:gd name="T8" fmla="*/ 85 w 87"/>
                <a:gd name="T9" fmla="*/ 63 h 63"/>
                <a:gd name="T10" fmla="*/ 0 w 87"/>
                <a:gd name="T11" fmla="*/ 2 h 63"/>
                <a:gd name="T12" fmla="*/ 0 w 87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3">
                  <a:moveTo>
                    <a:pt x="0" y="0"/>
                  </a:moveTo>
                  <a:lnTo>
                    <a:pt x="2" y="0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387"/>
            <p:cNvSpPr>
              <a:spLocks/>
            </p:cNvSpPr>
            <p:nvPr/>
          </p:nvSpPr>
          <p:spPr bwMode="auto">
            <a:xfrm>
              <a:off x="3195935" y="3865039"/>
              <a:ext cx="194979" cy="142985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6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2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6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388"/>
            <p:cNvSpPr>
              <a:spLocks/>
            </p:cNvSpPr>
            <p:nvPr/>
          </p:nvSpPr>
          <p:spPr bwMode="auto">
            <a:xfrm>
              <a:off x="3388025" y="4003690"/>
              <a:ext cx="153094" cy="114099"/>
            </a:xfrm>
            <a:custGeom>
              <a:avLst/>
              <a:gdLst>
                <a:gd name="T0" fmla="*/ 0 w 106"/>
                <a:gd name="T1" fmla="*/ 0 h 79"/>
                <a:gd name="T2" fmla="*/ 2 w 106"/>
                <a:gd name="T3" fmla="*/ 0 h 79"/>
                <a:gd name="T4" fmla="*/ 106 w 106"/>
                <a:gd name="T5" fmla="*/ 76 h 79"/>
                <a:gd name="T6" fmla="*/ 106 w 106"/>
                <a:gd name="T7" fmla="*/ 79 h 79"/>
                <a:gd name="T8" fmla="*/ 103 w 106"/>
                <a:gd name="T9" fmla="*/ 79 h 79"/>
                <a:gd name="T10" fmla="*/ 0 w 106"/>
                <a:gd name="T11" fmla="*/ 3 h 79"/>
                <a:gd name="T12" fmla="*/ 0 w 106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9">
                  <a:moveTo>
                    <a:pt x="0" y="0"/>
                  </a:moveTo>
                  <a:lnTo>
                    <a:pt x="2" y="0"/>
                  </a:lnTo>
                  <a:lnTo>
                    <a:pt x="106" y="76"/>
                  </a:lnTo>
                  <a:lnTo>
                    <a:pt x="106" y="79"/>
                  </a:lnTo>
                  <a:lnTo>
                    <a:pt x="103" y="7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389"/>
            <p:cNvSpPr>
              <a:spLocks/>
            </p:cNvSpPr>
            <p:nvPr/>
          </p:nvSpPr>
          <p:spPr bwMode="auto">
            <a:xfrm>
              <a:off x="3536786" y="4113456"/>
              <a:ext cx="127097" cy="92434"/>
            </a:xfrm>
            <a:custGeom>
              <a:avLst/>
              <a:gdLst>
                <a:gd name="T0" fmla="*/ 0 w 88"/>
                <a:gd name="T1" fmla="*/ 0 h 64"/>
                <a:gd name="T2" fmla="*/ 3 w 88"/>
                <a:gd name="T3" fmla="*/ 0 h 64"/>
                <a:gd name="T4" fmla="*/ 88 w 88"/>
                <a:gd name="T5" fmla="*/ 61 h 64"/>
                <a:gd name="T6" fmla="*/ 88 w 88"/>
                <a:gd name="T7" fmla="*/ 64 h 64"/>
                <a:gd name="T8" fmla="*/ 85 w 88"/>
                <a:gd name="T9" fmla="*/ 64 h 64"/>
                <a:gd name="T10" fmla="*/ 0 w 88"/>
                <a:gd name="T11" fmla="*/ 3 h 64"/>
                <a:gd name="T12" fmla="*/ 0 w 8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lnTo>
                    <a:pt x="3" y="0"/>
                  </a:lnTo>
                  <a:lnTo>
                    <a:pt x="88" y="61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390"/>
            <p:cNvSpPr>
              <a:spLocks/>
            </p:cNvSpPr>
            <p:nvPr/>
          </p:nvSpPr>
          <p:spPr bwMode="auto">
            <a:xfrm>
              <a:off x="3659550" y="4201558"/>
              <a:ext cx="197868" cy="144429"/>
            </a:xfrm>
            <a:custGeom>
              <a:avLst/>
              <a:gdLst>
                <a:gd name="T0" fmla="*/ 0 w 137"/>
                <a:gd name="T1" fmla="*/ 0 h 100"/>
                <a:gd name="T2" fmla="*/ 3 w 137"/>
                <a:gd name="T3" fmla="*/ 0 h 100"/>
                <a:gd name="T4" fmla="*/ 137 w 137"/>
                <a:gd name="T5" fmla="*/ 98 h 100"/>
                <a:gd name="T6" fmla="*/ 137 w 137"/>
                <a:gd name="T7" fmla="*/ 100 h 100"/>
                <a:gd name="T8" fmla="*/ 134 w 137"/>
                <a:gd name="T9" fmla="*/ 100 h 100"/>
                <a:gd name="T10" fmla="*/ 0 w 137"/>
                <a:gd name="T11" fmla="*/ 3 h 100"/>
                <a:gd name="T12" fmla="*/ 0 w 13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3" y="0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391"/>
            <p:cNvSpPr>
              <a:spLocks/>
            </p:cNvSpPr>
            <p:nvPr/>
          </p:nvSpPr>
          <p:spPr bwMode="auto">
            <a:xfrm>
              <a:off x="3853085" y="4343098"/>
              <a:ext cx="122765" cy="90990"/>
            </a:xfrm>
            <a:custGeom>
              <a:avLst/>
              <a:gdLst>
                <a:gd name="T0" fmla="*/ 0 w 85"/>
                <a:gd name="T1" fmla="*/ 0 h 63"/>
                <a:gd name="T2" fmla="*/ 3 w 85"/>
                <a:gd name="T3" fmla="*/ 0 h 63"/>
                <a:gd name="T4" fmla="*/ 85 w 85"/>
                <a:gd name="T5" fmla="*/ 60 h 63"/>
                <a:gd name="T6" fmla="*/ 85 w 85"/>
                <a:gd name="T7" fmla="*/ 63 h 63"/>
                <a:gd name="T8" fmla="*/ 82 w 85"/>
                <a:gd name="T9" fmla="*/ 63 h 63"/>
                <a:gd name="T10" fmla="*/ 0 w 85"/>
                <a:gd name="T11" fmla="*/ 2 h 63"/>
                <a:gd name="T12" fmla="*/ 0 w 8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lnTo>
                    <a:pt x="3" y="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2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392"/>
            <p:cNvSpPr>
              <a:spLocks/>
            </p:cNvSpPr>
            <p:nvPr/>
          </p:nvSpPr>
          <p:spPr bwMode="auto">
            <a:xfrm>
              <a:off x="909630" y="3467861"/>
              <a:ext cx="122765" cy="20220"/>
            </a:xfrm>
            <a:custGeom>
              <a:avLst/>
              <a:gdLst>
                <a:gd name="T0" fmla="*/ 82 w 85"/>
                <a:gd name="T1" fmla="*/ 0 h 14"/>
                <a:gd name="T2" fmla="*/ 85 w 85"/>
                <a:gd name="T3" fmla="*/ 0 h 14"/>
                <a:gd name="T4" fmla="*/ 85 w 85"/>
                <a:gd name="T5" fmla="*/ 2 h 14"/>
                <a:gd name="T6" fmla="*/ 2 w 85"/>
                <a:gd name="T7" fmla="*/ 14 h 14"/>
                <a:gd name="T8" fmla="*/ 0 w 85"/>
                <a:gd name="T9" fmla="*/ 14 h 14"/>
                <a:gd name="T10" fmla="*/ 0 w 85"/>
                <a:gd name="T11" fmla="*/ 11 h 14"/>
                <a:gd name="T12" fmla="*/ 82 w 8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4">
                  <a:moveTo>
                    <a:pt x="82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393"/>
            <p:cNvSpPr>
              <a:spLocks/>
            </p:cNvSpPr>
            <p:nvPr/>
          </p:nvSpPr>
          <p:spPr bwMode="auto">
            <a:xfrm>
              <a:off x="1081501" y="3464972"/>
              <a:ext cx="25997" cy="5777"/>
            </a:xfrm>
            <a:custGeom>
              <a:avLst/>
              <a:gdLst>
                <a:gd name="T0" fmla="*/ 0 w 18"/>
                <a:gd name="T1" fmla="*/ 0 h 4"/>
                <a:gd name="T2" fmla="*/ 2 w 18"/>
                <a:gd name="T3" fmla="*/ 0 h 4"/>
                <a:gd name="T4" fmla="*/ 18 w 18"/>
                <a:gd name="T5" fmla="*/ 2 h 4"/>
                <a:gd name="T6" fmla="*/ 18 w 18"/>
                <a:gd name="T7" fmla="*/ 4 h 4"/>
                <a:gd name="T8" fmla="*/ 15 w 18"/>
                <a:gd name="T9" fmla="*/ 4 h 4"/>
                <a:gd name="T10" fmla="*/ 0 w 18"/>
                <a:gd name="T11" fmla="*/ 3 h 4"/>
                <a:gd name="T12" fmla="*/ 0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2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394"/>
            <p:cNvSpPr>
              <a:spLocks/>
            </p:cNvSpPr>
            <p:nvPr/>
          </p:nvSpPr>
          <p:spPr bwMode="auto">
            <a:xfrm>
              <a:off x="1155159" y="3472193"/>
              <a:ext cx="92434" cy="12999"/>
            </a:xfrm>
            <a:custGeom>
              <a:avLst/>
              <a:gdLst>
                <a:gd name="T0" fmla="*/ 0 w 64"/>
                <a:gd name="T1" fmla="*/ 0 h 9"/>
                <a:gd name="T2" fmla="*/ 2 w 64"/>
                <a:gd name="T3" fmla="*/ 0 h 9"/>
                <a:gd name="T4" fmla="*/ 64 w 64"/>
                <a:gd name="T5" fmla="*/ 7 h 9"/>
                <a:gd name="T6" fmla="*/ 64 w 64"/>
                <a:gd name="T7" fmla="*/ 9 h 9"/>
                <a:gd name="T8" fmla="*/ 62 w 64"/>
                <a:gd name="T9" fmla="*/ 9 h 9"/>
                <a:gd name="T10" fmla="*/ 0 w 64"/>
                <a:gd name="T11" fmla="*/ 3 h 9"/>
                <a:gd name="T12" fmla="*/ 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0" y="0"/>
                  </a:moveTo>
                  <a:lnTo>
                    <a:pt x="2" y="0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395"/>
            <p:cNvSpPr>
              <a:spLocks/>
            </p:cNvSpPr>
            <p:nvPr/>
          </p:nvSpPr>
          <p:spPr bwMode="auto">
            <a:xfrm>
              <a:off x="1244705" y="3482303"/>
              <a:ext cx="33219" cy="10110"/>
            </a:xfrm>
            <a:custGeom>
              <a:avLst/>
              <a:gdLst>
                <a:gd name="T0" fmla="*/ 0 w 23"/>
                <a:gd name="T1" fmla="*/ 0 h 7"/>
                <a:gd name="T2" fmla="*/ 2 w 23"/>
                <a:gd name="T3" fmla="*/ 0 h 7"/>
                <a:gd name="T4" fmla="*/ 23 w 23"/>
                <a:gd name="T5" fmla="*/ 5 h 7"/>
                <a:gd name="T6" fmla="*/ 23 w 23"/>
                <a:gd name="T7" fmla="*/ 7 h 7"/>
                <a:gd name="T8" fmla="*/ 20 w 23"/>
                <a:gd name="T9" fmla="*/ 7 h 7"/>
                <a:gd name="T10" fmla="*/ 0 w 23"/>
                <a:gd name="T11" fmla="*/ 2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2" y="0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396"/>
            <p:cNvSpPr>
              <a:spLocks/>
            </p:cNvSpPr>
            <p:nvPr/>
          </p:nvSpPr>
          <p:spPr bwMode="auto">
            <a:xfrm>
              <a:off x="1328473" y="3505412"/>
              <a:ext cx="25997" cy="8666"/>
            </a:xfrm>
            <a:custGeom>
              <a:avLst/>
              <a:gdLst>
                <a:gd name="T0" fmla="*/ 0 w 18"/>
                <a:gd name="T1" fmla="*/ 0 h 6"/>
                <a:gd name="T2" fmla="*/ 1 w 18"/>
                <a:gd name="T3" fmla="*/ 0 h 6"/>
                <a:gd name="T4" fmla="*/ 18 w 18"/>
                <a:gd name="T5" fmla="*/ 4 h 6"/>
                <a:gd name="T6" fmla="*/ 18 w 18"/>
                <a:gd name="T7" fmla="*/ 6 h 6"/>
                <a:gd name="T8" fmla="*/ 16 w 18"/>
                <a:gd name="T9" fmla="*/ 6 h 6"/>
                <a:gd name="T10" fmla="*/ 0 w 18"/>
                <a:gd name="T11" fmla="*/ 1 h 6"/>
                <a:gd name="T12" fmla="*/ 0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397"/>
            <p:cNvSpPr>
              <a:spLocks/>
            </p:cNvSpPr>
            <p:nvPr/>
          </p:nvSpPr>
          <p:spPr bwMode="auto">
            <a:xfrm>
              <a:off x="1402132" y="3524187"/>
              <a:ext cx="40440" cy="17331"/>
            </a:xfrm>
            <a:custGeom>
              <a:avLst/>
              <a:gdLst>
                <a:gd name="T0" fmla="*/ 0 w 28"/>
                <a:gd name="T1" fmla="*/ 0 h 12"/>
                <a:gd name="T2" fmla="*/ 1 w 28"/>
                <a:gd name="T3" fmla="*/ 0 h 12"/>
                <a:gd name="T4" fmla="*/ 28 w 28"/>
                <a:gd name="T5" fmla="*/ 9 h 12"/>
                <a:gd name="T6" fmla="*/ 28 w 28"/>
                <a:gd name="T7" fmla="*/ 12 h 12"/>
                <a:gd name="T8" fmla="*/ 25 w 28"/>
                <a:gd name="T9" fmla="*/ 12 h 12"/>
                <a:gd name="T10" fmla="*/ 0 w 28"/>
                <a:gd name="T11" fmla="*/ 3 h 12"/>
                <a:gd name="T12" fmla="*/ 0 w 2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1" y="0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398"/>
            <p:cNvSpPr>
              <a:spLocks/>
            </p:cNvSpPr>
            <p:nvPr/>
          </p:nvSpPr>
          <p:spPr bwMode="auto">
            <a:xfrm>
              <a:off x="1438239" y="3537186"/>
              <a:ext cx="89546" cy="37551"/>
            </a:xfrm>
            <a:custGeom>
              <a:avLst/>
              <a:gdLst>
                <a:gd name="T0" fmla="*/ 0 w 62"/>
                <a:gd name="T1" fmla="*/ 0 h 26"/>
                <a:gd name="T2" fmla="*/ 3 w 62"/>
                <a:gd name="T3" fmla="*/ 0 h 26"/>
                <a:gd name="T4" fmla="*/ 62 w 62"/>
                <a:gd name="T5" fmla="*/ 24 h 26"/>
                <a:gd name="T6" fmla="*/ 62 w 62"/>
                <a:gd name="T7" fmla="*/ 26 h 26"/>
                <a:gd name="T8" fmla="*/ 59 w 62"/>
                <a:gd name="T9" fmla="*/ 26 h 26"/>
                <a:gd name="T10" fmla="*/ 0 w 62"/>
                <a:gd name="T11" fmla="*/ 3 h 26"/>
                <a:gd name="T12" fmla="*/ 0 w 6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3" y="0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399"/>
            <p:cNvSpPr>
              <a:spLocks/>
            </p:cNvSpPr>
            <p:nvPr/>
          </p:nvSpPr>
          <p:spPr bwMode="auto">
            <a:xfrm>
              <a:off x="1575447" y="3593513"/>
              <a:ext cx="25997" cy="12999"/>
            </a:xfrm>
            <a:custGeom>
              <a:avLst/>
              <a:gdLst>
                <a:gd name="T0" fmla="*/ 0 w 18"/>
                <a:gd name="T1" fmla="*/ 0 h 9"/>
                <a:gd name="T2" fmla="*/ 2 w 18"/>
                <a:gd name="T3" fmla="*/ 0 h 9"/>
                <a:gd name="T4" fmla="*/ 18 w 18"/>
                <a:gd name="T5" fmla="*/ 6 h 9"/>
                <a:gd name="T6" fmla="*/ 18 w 18"/>
                <a:gd name="T7" fmla="*/ 9 h 9"/>
                <a:gd name="T8" fmla="*/ 15 w 18"/>
                <a:gd name="T9" fmla="*/ 9 h 9"/>
                <a:gd name="T10" fmla="*/ 0 w 18"/>
                <a:gd name="T11" fmla="*/ 2 h 9"/>
                <a:gd name="T12" fmla="*/ 0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400"/>
            <p:cNvSpPr>
              <a:spLocks/>
            </p:cNvSpPr>
            <p:nvPr/>
          </p:nvSpPr>
          <p:spPr bwMode="auto">
            <a:xfrm>
              <a:off x="1646216" y="3623844"/>
              <a:ext cx="47662" cy="24553"/>
            </a:xfrm>
            <a:custGeom>
              <a:avLst/>
              <a:gdLst>
                <a:gd name="T0" fmla="*/ 0 w 33"/>
                <a:gd name="T1" fmla="*/ 0 h 17"/>
                <a:gd name="T2" fmla="*/ 3 w 33"/>
                <a:gd name="T3" fmla="*/ 0 h 17"/>
                <a:gd name="T4" fmla="*/ 33 w 33"/>
                <a:gd name="T5" fmla="*/ 15 h 17"/>
                <a:gd name="T6" fmla="*/ 33 w 33"/>
                <a:gd name="T7" fmla="*/ 17 h 17"/>
                <a:gd name="T8" fmla="*/ 31 w 33"/>
                <a:gd name="T9" fmla="*/ 17 h 17"/>
                <a:gd name="T10" fmla="*/ 0 w 33"/>
                <a:gd name="T11" fmla="*/ 4 h 17"/>
                <a:gd name="T12" fmla="*/ 0 w 3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401"/>
            <p:cNvSpPr>
              <a:spLocks/>
            </p:cNvSpPr>
            <p:nvPr/>
          </p:nvSpPr>
          <p:spPr bwMode="auto">
            <a:xfrm>
              <a:off x="1690989" y="3645507"/>
              <a:ext cx="23109" cy="14443"/>
            </a:xfrm>
            <a:custGeom>
              <a:avLst/>
              <a:gdLst>
                <a:gd name="T0" fmla="*/ 0 w 16"/>
                <a:gd name="T1" fmla="*/ 0 h 10"/>
                <a:gd name="T2" fmla="*/ 2 w 16"/>
                <a:gd name="T3" fmla="*/ 0 h 10"/>
                <a:gd name="T4" fmla="*/ 16 w 16"/>
                <a:gd name="T5" fmla="*/ 7 h 10"/>
                <a:gd name="T6" fmla="*/ 16 w 16"/>
                <a:gd name="T7" fmla="*/ 10 h 10"/>
                <a:gd name="T8" fmla="*/ 14 w 16"/>
                <a:gd name="T9" fmla="*/ 10 h 10"/>
                <a:gd name="T10" fmla="*/ 0 w 16"/>
                <a:gd name="T11" fmla="*/ 2 h 10"/>
                <a:gd name="T12" fmla="*/ 0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2" y="0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402"/>
            <p:cNvSpPr>
              <a:spLocks/>
            </p:cNvSpPr>
            <p:nvPr/>
          </p:nvSpPr>
          <p:spPr bwMode="auto">
            <a:xfrm>
              <a:off x="1711209" y="3655618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7 h 10"/>
                <a:gd name="T6" fmla="*/ 17 w 17"/>
                <a:gd name="T7" fmla="*/ 10 h 10"/>
                <a:gd name="T8" fmla="*/ 13 w 17"/>
                <a:gd name="T9" fmla="*/ 10 h 10"/>
                <a:gd name="T10" fmla="*/ 0 w 17"/>
                <a:gd name="T11" fmla="*/ 3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403"/>
            <p:cNvSpPr>
              <a:spLocks/>
            </p:cNvSpPr>
            <p:nvPr/>
          </p:nvSpPr>
          <p:spPr bwMode="auto">
            <a:xfrm>
              <a:off x="1729985" y="3665727"/>
              <a:ext cx="43329" cy="24553"/>
            </a:xfrm>
            <a:custGeom>
              <a:avLst/>
              <a:gdLst>
                <a:gd name="T0" fmla="*/ 0 w 30"/>
                <a:gd name="T1" fmla="*/ 0 h 17"/>
                <a:gd name="T2" fmla="*/ 4 w 30"/>
                <a:gd name="T3" fmla="*/ 0 h 17"/>
                <a:gd name="T4" fmla="*/ 30 w 30"/>
                <a:gd name="T5" fmla="*/ 13 h 17"/>
                <a:gd name="T6" fmla="*/ 30 w 30"/>
                <a:gd name="T7" fmla="*/ 17 h 17"/>
                <a:gd name="T8" fmla="*/ 28 w 30"/>
                <a:gd name="T9" fmla="*/ 17 h 17"/>
                <a:gd name="T10" fmla="*/ 0 w 30"/>
                <a:gd name="T11" fmla="*/ 3 h 17"/>
                <a:gd name="T12" fmla="*/ 0 w 3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404"/>
            <p:cNvSpPr>
              <a:spLocks/>
            </p:cNvSpPr>
            <p:nvPr/>
          </p:nvSpPr>
          <p:spPr bwMode="auto">
            <a:xfrm>
              <a:off x="1819530" y="3711944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405"/>
            <p:cNvSpPr>
              <a:spLocks/>
            </p:cNvSpPr>
            <p:nvPr/>
          </p:nvSpPr>
          <p:spPr bwMode="auto">
            <a:xfrm>
              <a:off x="1893189" y="3752385"/>
              <a:ext cx="30330" cy="18776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0 h 13"/>
                <a:gd name="T4" fmla="*/ 21 w 21"/>
                <a:gd name="T5" fmla="*/ 9 h 13"/>
                <a:gd name="T6" fmla="*/ 21 w 21"/>
                <a:gd name="T7" fmla="*/ 13 h 13"/>
                <a:gd name="T8" fmla="*/ 18 w 21"/>
                <a:gd name="T9" fmla="*/ 13 h 13"/>
                <a:gd name="T10" fmla="*/ 0 w 21"/>
                <a:gd name="T11" fmla="*/ 3 h 13"/>
                <a:gd name="T12" fmla="*/ 0 w 2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0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406"/>
            <p:cNvSpPr>
              <a:spLocks/>
            </p:cNvSpPr>
            <p:nvPr/>
          </p:nvSpPr>
          <p:spPr bwMode="auto">
            <a:xfrm>
              <a:off x="1919187" y="3765384"/>
              <a:ext cx="75103" cy="49106"/>
            </a:xfrm>
            <a:custGeom>
              <a:avLst/>
              <a:gdLst>
                <a:gd name="T0" fmla="*/ 0 w 52"/>
                <a:gd name="T1" fmla="*/ 0 h 34"/>
                <a:gd name="T2" fmla="*/ 3 w 52"/>
                <a:gd name="T3" fmla="*/ 0 h 34"/>
                <a:gd name="T4" fmla="*/ 52 w 52"/>
                <a:gd name="T5" fmla="*/ 30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4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3" y="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408"/>
            <p:cNvSpPr>
              <a:spLocks/>
            </p:cNvSpPr>
            <p:nvPr/>
          </p:nvSpPr>
          <p:spPr bwMode="auto">
            <a:xfrm>
              <a:off x="1991401" y="3808711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7 w 18"/>
                <a:gd name="T9" fmla="*/ 14 h 14"/>
                <a:gd name="T10" fmla="*/ 0 w 18"/>
                <a:gd name="T11" fmla="*/ 4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409"/>
            <p:cNvSpPr>
              <a:spLocks/>
            </p:cNvSpPr>
            <p:nvPr/>
          </p:nvSpPr>
          <p:spPr bwMode="auto">
            <a:xfrm>
              <a:off x="2067947" y="3854928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410"/>
            <p:cNvSpPr>
              <a:spLocks/>
            </p:cNvSpPr>
            <p:nvPr/>
          </p:nvSpPr>
          <p:spPr bwMode="auto">
            <a:xfrm>
              <a:off x="2138718" y="3898257"/>
              <a:ext cx="10110" cy="7222"/>
            </a:xfrm>
            <a:custGeom>
              <a:avLst/>
              <a:gdLst>
                <a:gd name="T0" fmla="*/ 0 w 7"/>
                <a:gd name="T1" fmla="*/ 0 h 5"/>
                <a:gd name="T2" fmla="*/ 4 w 7"/>
                <a:gd name="T3" fmla="*/ 0 h 5"/>
                <a:gd name="T4" fmla="*/ 7 w 7"/>
                <a:gd name="T5" fmla="*/ 3 h 5"/>
                <a:gd name="T6" fmla="*/ 7 w 7"/>
                <a:gd name="T7" fmla="*/ 5 h 5"/>
                <a:gd name="T8" fmla="*/ 5 w 7"/>
                <a:gd name="T9" fmla="*/ 5 h 5"/>
                <a:gd name="T10" fmla="*/ 0 w 7"/>
                <a:gd name="T11" fmla="*/ 3 h 5"/>
                <a:gd name="T12" fmla="*/ 0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411"/>
            <p:cNvSpPr>
              <a:spLocks/>
            </p:cNvSpPr>
            <p:nvPr/>
          </p:nvSpPr>
          <p:spPr bwMode="auto">
            <a:xfrm>
              <a:off x="2145939" y="3902590"/>
              <a:ext cx="75103" cy="49106"/>
            </a:xfrm>
            <a:custGeom>
              <a:avLst/>
              <a:gdLst>
                <a:gd name="T0" fmla="*/ 0 w 52"/>
                <a:gd name="T1" fmla="*/ 0 h 34"/>
                <a:gd name="T2" fmla="*/ 2 w 52"/>
                <a:gd name="T3" fmla="*/ 0 h 34"/>
                <a:gd name="T4" fmla="*/ 52 w 52"/>
                <a:gd name="T5" fmla="*/ 32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2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412"/>
            <p:cNvSpPr>
              <a:spLocks/>
            </p:cNvSpPr>
            <p:nvPr/>
          </p:nvSpPr>
          <p:spPr bwMode="auto">
            <a:xfrm>
              <a:off x="2218153" y="3948807"/>
              <a:ext cx="40440" cy="27442"/>
            </a:xfrm>
            <a:custGeom>
              <a:avLst/>
              <a:gdLst>
                <a:gd name="T0" fmla="*/ 0 w 28"/>
                <a:gd name="T1" fmla="*/ 0 h 19"/>
                <a:gd name="T2" fmla="*/ 2 w 28"/>
                <a:gd name="T3" fmla="*/ 0 h 19"/>
                <a:gd name="T4" fmla="*/ 28 w 28"/>
                <a:gd name="T5" fmla="*/ 16 h 19"/>
                <a:gd name="T6" fmla="*/ 28 w 28"/>
                <a:gd name="T7" fmla="*/ 19 h 19"/>
                <a:gd name="T8" fmla="*/ 26 w 28"/>
                <a:gd name="T9" fmla="*/ 19 h 19"/>
                <a:gd name="T10" fmla="*/ 0 w 28"/>
                <a:gd name="T11" fmla="*/ 2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" y="0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413"/>
            <p:cNvSpPr>
              <a:spLocks/>
            </p:cNvSpPr>
            <p:nvPr/>
          </p:nvSpPr>
          <p:spPr bwMode="auto">
            <a:xfrm>
              <a:off x="2313476" y="4010911"/>
              <a:ext cx="25997" cy="18776"/>
            </a:xfrm>
            <a:custGeom>
              <a:avLst/>
              <a:gdLst>
                <a:gd name="T0" fmla="*/ 0 w 18"/>
                <a:gd name="T1" fmla="*/ 0 h 13"/>
                <a:gd name="T2" fmla="*/ 2 w 18"/>
                <a:gd name="T3" fmla="*/ 0 h 13"/>
                <a:gd name="T4" fmla="*/ 18 w 18"/>
                <a:gd name="T5" fmla="*/ 11 h 13"/>
                <a:gd name="T6" fmla="*/ 18 w 18"/>
                <a:gd name="T7" fmla="*/ 13 h 13"/>
                <a:gd name="T8" fmla="*/ 16 w 18"/>
                <a:gd name="T9" fmla="*/ 13 h 13"/>
                <a:gd name="T10" fmla="*/ 0 w 18"/>
                <a:gd name="T11" fmla="*/ 3 h 13"/>
                <a:gd name="T12" fmla="*/ 0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414"/>
            <p:cNvSpPr>
              <a:spLocks/>
            </p:cNvSpPr>
            <p:nvPr/>
          </p:nvSpPr>
          <p:spPr bwMode="auto">
            <a:xfrm>
              <a:off x="2385690" y="4057128"/>
              <a:ext cx="75103" cy="50550"/>
            </a:xfrm>
            <a:custGeom>
              <a:avLst/>
              <a:gdLst>
                <a:gd name="T0" fmla="*/ 0 w 52"/>
                <a:gd name="T1" fmla="*/ 0 h 35"/>
                <a:gd name="T2" fmla="*/ 1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48 w 52"/>
                <a:gd name="T9" fmla="*/ 35 h 35"/>
                <a:gd name="T10" fmla="*/ 0 w 52"/>
                <a:gd name="T11" fmla="*/ 3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1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415"/>
            <p:cNvSpPr>
              <a:spLocks/>
            </p:cNvSpPr>
            <p:nvPr/>
          </p:nvSpPr>
          <p:spPr bwMode="auto">
            <a:xfrm>
              <a:off x="2455016" y="4103346"/>
              <a:ext cx="53439" cy="36108"/>
            </a:xfrm>
            <a:custGeom>
              <a:avLst/>
              <a:gdLst>
                <a:gd name="T0" fmla="*/ 0 w 37"/>
                <a:gd name="T1" fmla="*/ 0 h 25"/>
                <a:gd name="T2" fmla="*/ 4 w 37"/>
                <a:gd name="T3" fmla="*/ 0 h 25"/>
                <a:gd name="T4" fmla="*/ 37 w 37"/>
                <a:gd name="T5" fmla="*/ 22 h 25"/>
                <a:gd name="T6" fmla="*/ 37 w 37"/>
                <a:gd name="T7" fmla="*/ 25 h 25"/>
                <a:gd name="T8" fmla="*/ 34 w 37"/>
                <a:gd name="T9" fmla="*/ 25 h 25"/>
                <a:gd name="T10" fmla="*/ 0 w 37"/>
                <a:gd name="T11" fmla="*/ 3 h 25"/>
                <a:gd name="T12" fmla="*/ 0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4" y="0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416"/>
            <p:cNvSpPr>
              <a:spLocks/>
            </p:cNvSpPr>
            <p:nvPr/>
          </p:nvSpPr>
          <p:spPr bwMode="auto">
            <a:xfrm>
              <a:off x="2556116" y="4169783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417"/>
            <p:cNvSpPr>
              <a:spLocks/>
            </p:cNvSpPr>
            <p:nvPr/>
          </p:nvSpPr>
          <p:spPr bwMode="auto">
            <a:xfrm>
              <a:off x="2631219" y="4223222"/>
              <a:ext cx="121320" cy="82325"/>
            </a:xfrm>
            <a:custGeom>
              <a:avLst/>
              <a:gdLst>
                <a:gd name="T0" fmla="*/ 0 w 84"/>
                <a:gd name="T1" fmla="*/ 0 h 57"/>
                <a:gd name="T2" fmla="*/ 4 w 84"/>
                <a:gd name="T3" fmla="*/ 0 h 57"/>
                <a:gd name="T4" fmla="*/ 84 w 84"/>
                <a:gd name="T5" fmla="*/ 54 h 57"/>
                <a:gd name="T6" fmla="*/ 84 w 84"/>
                <a:gd name="T7" fmla="*/ 57 h 57"/>
                <a:gd name="T8" fmla="*/ 81 w 84"/>
                <a:gd name="T9" fmla="*/ 57 h 57"/>
                <a:gd name="T10" fmla="*/ 0 w 84"/>
                <a:gd name="T11" fmla="*/ 2 h 57"/>
                <a:gd name="T12" fmla="*/ 0 w 8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lnTo>
                    <a:pt x="4" y="0"/>
                  </a:lnTo>
                  <a:lnTo>
                    <a:pt x="84" y="54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418"/>
            <p:cNvSpPr>
              <a:spLocks/>
            </p:cNvSpPr>
            <p:nvPr/>
          </p:nvSpPr>
          <p:spPr bwMode="auto">
            <a:xfrm>
              <a:off x="2801645" y="4337320"/>
              <a:ext cx="25997" cy="21665"/>
            </a:xfrm>
            <a:custGeom>
              <a:avLst/>
              <a:gdLst>
                <a:gd name="T0" fmla="*/ 0 w 18"/>
                <a:gd name="T1" fmla="*/ 0 h 15"/>
                <a:gd name="T2" fmla="*/ 3 w 18"/>
                <a:gd name="T3" fmla="*/ 0 h 15"/>
                <a:gd name="T4" fmla="*/ 18 w 18"/>
                <a:gd name="T5" fmla="*/ 13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4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419"/>
            <p:cNvSpPr>
              <a:spLocks/>
            </p:cNvSpPr>
            <p:nvPr/>
          </p:nvSpPr>
          <p:spPr bwMode="auto">
            <a:xfrm>
              <a:off x="2878192" y="4392203"/>
              <a:ext cx="49106" cy="36108"/>
            </a:xfrm>
            <a:custGeom>
              <a:avLst/>
              <a:gdLst>
                <a:gd name="T0" fmla="*/ 0 w 34"/>
                <a:gd name="T1" fmla="*/ 0 h 25"/>
                <a:gd name="T2" fmla="*/ 3 w 34"/>
                <a:gd name="T3" fmla="*/ 0 h 25"/>
                <a:gd name="T4" fmla="*/ 34 w 34"/>
                <a:gd name="T5" fmla="*/ 22 h 25"/>
                <a:gd name="T6" fmla="*/ 34 w 34"/>
                <a:gd name="T7" fmla="*/ 25 h 25"/>
                <a:gd name="T8" fmla="*/ 31 w 34"/>
                <a:gd name="T9" fmla="*/ 25 h 25"/>
                <a:gd name="T10" fmla="*/ 0 w 34"/>
                <a:gd name="T11" fmla="*/ 4 h 25"/>
                <a:gd name="T12" fmla="*/ 0 w 3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1" y="2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420"/>
            <p:cNvSpPr>
              <a:spLocks/>
            </p:cNvSpPr>
            <p:nvPr/>
          </p:nvSpPr>
          <p:spPr bwMode="auto">
            <a:xfrm>
              <a:off x="2922965" y="4423977"/>
              <a:ext cx="10110" cy="10110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0 h 7"/>
                <a:gd name="T4" fmla="*/ 7 w 7"/>
                <a:gd name="T5" fmla="*/ 4 h 7"/>
                <a:gd name="T6" fmla="*/ 7 w 7"/>
                <a:gd name="T7" fmla="*/ 7 h 7"/>
                <a:gd name="T8" fmla="*/ 5 w 7"/>
                <a:gd name="T9" fmla="*/ 7 h 7"/>
                <a:gd name="T10" fmla="*/ 0 w 7"/>
                <a:gd name="T11" fmla="*/ 3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Line 421"/>
            <p:cNvSpPr>
              <a:spLocks noChangeShapeType="1"/>
            </p:cNvSpPr>
            <p:nvPr/>
          </p:nvSpPr>
          <p:spPr bwMode="auto">
            <a:xfrm>
              <a:off x="1061281" y="3457750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Line 422"/>
            <p:cNvSpPr>
              <a:spLocks noChangeShapeType="1"/>
            </p:cNvSpPr>
            <p:nvPr/>
          </p:nvSpPr>
          <p:spPr bwMode="auto">
            <a:xfrm>
              <a:off x="1046838" y="34591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Line 423"/>
            <p:cNvSpPr>
              <a:spLocks noChangeShapeType="1"/>
            </p:cNvSpPr>
            <p:nvPr/>
          </p:nvSpPr>
          <p:spPr bwMode="auto">
            <a:xfrm>
              <a:off x="1061281" y="3515522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Line 424"/>
            <p:cNvSpPr>
              <a:spLocks noChangeShapeType="1"/>
            </p:cNvSpPr>
            <p:nvPr/>
          </p:nvSpPr>
          <p:spPr bwMode="auto">
            <a:xfrm>
              <a:off x="1046838" y="3587736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Line 425"/>
            <p:cNvSpPr>
              <a:spLocks noChangeShapeType="1"/>
            </p:cNvSpPr>
            <p:nvPr/>
          </p:nvSpPr>
          <p:spPr bwMode="auto">
            <a:xfrm>
              <a:off x="1247593" y="3411533"/>
              <a:ext cx="0" cy="534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Line 426"/>
            <p:cNvSpPr>
              <a:spLocks noChangeShapeType="1"/>
            </p:cNvSpPr>
            <p:nvPr/>
          </p:nvSpPr>
          <p:spPr bwMode="auto">
            <a:xfrm>
              <a:off x="1231707" y="3411533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Line 427"/>
            <p:cNvSpPr>
              <a:spLocks noChangeShapeType="1"/>
            </p:cNvSpPr>
            <p:nvPr/>
          </p:nvSpPr>
          <p:spPr bwMode="auto">
            <a:xfrm>
              <a:off x="1247593" y="3462083"/>
              <a:ext cx="0" cy="707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Line 428"/>
            <p:cNvSpPr>
              <a:spLocks noChangeShapeType="1"/>
            </p:cNvSpPr>
            <p:nvPr/>
          </p:nvSpPr>
          <p:spPr bwMode="auto">
            <a:xfrm>
              <a:off x="1231707" y="3531408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Line 429"/>
            <p:cNvSpPr>
              <a:spLocks noChangeShapeType="1"/>
            </p:cNvSpPr>
            <p:nvPr/>
          </p:nvSpPr>
          <p:spPr bwMode="auto">
            <a:xfrm>
              <a:off x="1439684" y="3378314"/>
              <a:ext cx="0" cy="47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Line 430"/>
            <p:cNvSpPr>
              <a:spLocks noChangeShapeType="1"/>
            </p:cNvSpPr>
            <p:nvPr/>
          </p:nvSpPr>
          <p:spPr bwMode="auto">
            <a:xfrm>
              <a:off x="1423796" y="337831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Line 431"/>
            <p:cNvSpPr>
              <a:spLocks noChangeShapeType="1"/>
            </p:cNvSpPr>
            <p:nvPr/>
          </p:nvSpPr>
          <p:spPr bwMode="auto">
            <a:xfrm>
              <a:off x="1439684" y="3424531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Line 432"/>
            <p:cNvSpPr>
              <a:spLocks noChangeShapeType="1"/>
            </p:cNvSpPr>
            <p:nvPr/>
          </p:nvSpPr>
          <p:spPr bwMode="auto">
            <a:xfrm>
              <a:off x="1423796" y="3482303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Line 433"/>
            <p:cNvSpPr>
              <a:spLocks noChangeShapeType="1"/>
            </p:cNvSpPr>
            <p:nvPr/>
          </p:nvSpPr>
          <p:spPr bwMode="auto">
            <a:xfrm>
              <a:off x="1771869" y="3360983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Line 434"/>
            <p:cNvSpPr>
              <a:spLocks noChangeShapeType="1"/>
            </p:cNvSpPr>
            <p:nvPr/>
          </p:nvSpPr>
          <p:spPr bwMode="auto">
            <a:xfrm>
              <a:off x="1757427" y="3360983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Line 435"/>
            <p:cNvSpPr>
              <a:spLocks noChangeShapeType="1"/>
            </p:cNvSpPr>
            <p:nvPr/>
          </p:nvSpPr>
          <p:spPr bwMode="auto">
            <a:xfrm>
              <a:off x="1771869" y="3401423"/>
              <a:ext cx="0" cy="577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Line 436"/>
            <p:cNvSpPr>
              <a:spLocks noChangeShapeType="1"/>
            </p:cNvSpPr>
            <p:nvPr/>
          </p:nvSpPr>
          <p:spPr bwMode="auto">
            <a:xfrm>
              <a:off x="1757427" y="34591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Line 437"/>
            <p:cNvSpPr>
              <a:spLocks noChangeShapeType="1"/>
            </p:cNvSpPr>
            <p:nvPr/>
          </p:nvSpPr>
          <p:spPr bwMode="auto">
            <a:xfrm>
              <a:off x="1922075" y="3375425"/>
              <a:ext cx="0" cy="447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Line 438"/>
            <p:cNvSpPr>
              <a:spLocks noChangeShapeType="1"/>
            </p:cNvSpPr>
            <p:nvPr/>
          </p:nvSpPr>
          <p:spPr bwMode="auto">
            <a:xfrm>
              <a:off x="1904744" y="337687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Line 439"/>
            <p:cNvSpPr>
              <a:spLocks noChangeShapeType="1"/>
            </p:cNvSpPr>
            <p:nvPr/>
          </p:nvSpPr>
          <p:spPr bwMode="auto">
            <a:xfrm>
              <a:off x="1922075" y="3420199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Line 440"/>
            <p:cNvSpPr>
              <a:spLocks noChangeShapeType="1"/>
            </p:cNvSpPr>
            <p:nvPr/>
          </p:nvSpPr>
          <p:spPr bwMode="auto">
            <a:xfrm>
              <a:off x="1904744" y="3476525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Line 441"/>
            <p:cNvSpPr>
              <a:spLocks noChangeShapeType="1"/>
            </p:cNvSpPr>
            <p:nvPr/>
          </p:nvSpPr>
          <p:spPr bwMode="auto">
            <a:xfrm>
              <a:off x="2092501" y="3431753"/>
              <a:ext cx="0" cy="173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Line 442"/>
            <p:cNvSpPr>
              <a:spLocks noChangeShapeType="1"/>
            </p:cNvSpPr>
            <p:nvPr/>
          </p:nvSpPr>
          <p:spPr bwMode="auto">
            <a:xfrm>
              <a:off x="2076613" y="3431753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Line 443"/>
            <p:cNvSpPr>
              <a:spLocks noChangeShapeType="1"/>
            </p:cNvSpPr>
            <p:nvPr/>
          </p:nvSpPr>
          <p:spPr bwMode="auto">
            <a:xfrm>
              <a:off x="2092501" y="3447640"/>
              <a:ext cx="0" cy="23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Line 444"/>
            <p:cNvSpPr>
              <a:spLocks noChangeShapeType="1"/>
            </p:cNvSpPr>
            <p:nvPr/>
          </p:nvSpPr>
          <p:spPr bwMode="auto">
            <a:xfrm>
              <a:off x="2076613" y="3470748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Line 445"/>
            <p:cNvSpPr>
              <a:spLocks noChangeShapeType="1"/>
            </p:cNvSpPr>
            <p:nvPr/>
          </p:nvSpPr>
          <p:spPr bwMode="auto">
            <a:xfrm>
              <a:off x="2309144" y="3373982"/>
              <a:ext cx="0" cy="23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Line 446"/>
            <p:cNvSpPr>
              <a:spLocks noChangeShapeType="1"/>
            </p:cNvSpPr>
            <p:nvPr/>
          </p:nvSpPr>
          <p:spPr bwMode="auto">
            <a:xfrm>
              <a:off x="2291812" y="3375425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Line 447"/>
            <p:cNvSpPr>
              <a:spLocks noChangeShapeType="1"/>
            </p:cNvSpPr>
            <p:nvPr/>
          </p:nvSpPr>
          <p:spPr bwMode="auto">
            <a:xfrm>
              <a:off x="2309144" y="3395645"/>
              <a:ext cx="0" cy="24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Line 448"/>
            <p:cNvSpPr>
              <a:spLocks noChangeShapeType="1"/>
            </p:cNvSpPr>
            <p:nvPr/>
          </p:nvSpPr>
          <p:spPr bwMode="auto">
            <a:xfrm>
              <a:off x="2291812" y="341875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Line 449"/>
            <p:cNvSpPr>
              <a:spLocks noChangeShapeType="1"/>
            </p:cNvSpPr>
            <p:nvPr/>
          </p:nvSpPr>
          <p:spPr bwMode="auto">
            <a:xfrm>
              <a:off x="2730875" y="3199222"/>
              <a:ext cx="0" cy="47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Line 450"/>
            <p:cNvSpPr>
              <a:spLocks noChangeShapeType="1"/>
            </p:cNvSpPr>
            <p:nvPr/>
          </p:nvSpPr>
          <p:spPr bwMode="auto">
            <a:xfrm>
              <a:off x="2716432" y="3199222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Line 451"/>
            <p:cNvSpPr>
              <a:spLocks noChangeShapeType="1"/>
            </p:cNvSpPr>
            <p:nvPr/>
          </p:nvSpPr>
          <p:spPr bwMode="auto">
            <a:xfrm>
              <a:off x="2730875" y="3245440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Line 452"/>
            <p:cNvSpPr>
              <a:spLocks noChangeShapeType="1"/>
            </p:cNvSpPr>
            <p:nvPr/>
          </p:nvSpPr>
          <p:spPr bwMode="auto">
            <a:xfrm>
              <a:off x="2716432" y="3303211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Line 453"/>
            <p:cNvSpPr>
              <a:spLocks noChangeShapeType="1"/>
            </p:cNvSpPr>
            <p:nvPr/>
          </p:nvSpPr>
          <p:spPr bwMode="auto">
            <a:xfrm>
              <a:off x="3048618" y="3027353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Line 454"/>
            <p:cNvSpPr>
              <a:spLocks noChangeShapeType="1"/>
            </p:cNvSpPr>
            <p:nvPr/>
          </p:nvSpPr>
          <p:spPr bwMode="auto">
            <a:xfrm>
              <a:off x="3028398" y="3027353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Line 455"/>
            <p:cNvSpPr>
              <a:spLocks noChangeShapeType="1"/>
            </p:cNvSpPr>
            <p:nvPr/>
          </p:nvSpPr>
          <p:spPr bwMode="auto">
            <a:xfrm>
              <a:off x="3048618" y="3098122"/>
              <a:ext cx="0" cy="1025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Line 456"/>
            <p:cNvSpPr>
              <a:spLocks noChangeShapeType="1"/>
            </p:cNvSpPr>
            <p:nvPr/>
          </p:nvSpPr>
          <p:spPr bwMode="auto">
            <a:xfrm>
              <a:off x="3028398" y="3199222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Line 457"/>
            <p:cNvSpPr>
              <a:spLocks noChangeShapeType="1"/>
            </p:cNvSpPr>
            <p:nvPr/>
          </p:nvSpPr>
          <p:spPr bwMode="auto">
            <a:xfrm>
              <a:off x="5017179" y="2336984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Line 458"/>
            <p:cNvSpPr>
              <a:spLocks noChangeShapeType="1"/>
            </p:cNvSpPr>
            <p:nvPr/>
          </p:nvSpPr>
          <p:spPr bwMode="auto">
            <a:xfrm>
              <a:off x="5001292" y="2338428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Line 459"/>
            <p:cNvSpPr>
              <a:spLocks noChangeShapeType="1"/>
            </p:cNvSpPr>
            <p:nvPr/>
          </p:nvSpPr>
          <p:spPr bwMode="auto">
            <a:xfrm>
              <a:off x="5017179" y="2400533"/>
              <a:ext cx="0" cy="895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Line 460"/>
            <p:cNvSpPr>
              <a:spLocks noChangeShapeType="1"/>
            </p:cNvSpPr>
            <p:nvPr/>
          </p:nvSpPr>
          <p:spPr bwMode="auto">
            <a:xfrm>
              <a:off x="5001292" y="2488634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Line 461"/>
            <p:cNvSpPr>
              <a:spLocks noChangeShapeType="1"/>
            </p:cNvSpPr>
            <p:nvPr/>
          </p:nvSpPr>
          <p:spPr bwMode="auto">
            <a:xfrm>
              <a:off x="5444687" y="2549294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Line 462"/>
            <p:cNvSpPr>
              <a:spLocks noChangeShapeType="1"/>
            </p:cNvSpPr>
            <p:nvPr/>
          </p:nvSpPr>
          <p:spPr bwMode="auto">
            <a:xfrm>
              <a:off x="5430245" y="25492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Line 463"/>
            <p:cNvSpPr>
              <a:spLocks noChangeShapeType="1"/>
            </p:cNvSpPr>
            <p:nvPr/>
          </p:nvSpPr>
          <p:spPr bwMode="auto">
            <a:xfrm>
              <a:off x="5444687" y="2631618"/>
              <a:ext cx="0" cy="1299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Line 464"/>
            <p:cNvSpPr>
              <a:spLocks noChangeShapeType="1"/>
            </p:cNvSpPr>
            <p:nvPr/>
          </p:nvSpPr>
          <p:spPr bwMode="auto">
            <a:xfrm>
              <a:off x="5430245" y="2760159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Freeform 465"/>
            <p:cNvSpPr>
              <a:spLocks/>
            </p:cNvSpPr>
            <p:nvPr/>
          </p:nvSpPr>
          <p:spPr bwMode="auto">
            <a:xfrm>
              <a:off x="1059836" y="3462083"/>
              <a:ext cx="187757" cy="54883"/>
            </a:xfrm>
            <a:custGeom>
              <a:avLst/>
              <a:gdLst>
                <a:gd name="T0" fmla="*/ 129 w 130"/>
                <a:gd name="T1" fmla="*/ 0 h 38"/>
                <a:gd name="T2" fmla="*/ 130 w 130"/>
                <a:gd name="T3" fmla="*/ 0 h 38"/>
                <a:gd name="T4" fmla="*/ 130 w 130"/>
                <a:gd name="T5" fmla="*/ 2 h 38"/>
                <a:gd name="T6" fmla="*/ 2 w 130"/>
                <a:gd name="T7" fmla="*/ 38 h 38"/>
                <a:gd name="T8" fmla="*/ 0 w 130"/>
                <a:gd name="T9" fmla="*/ 38 h 38"/>
                <a:gd name="T10" fmla="*/ 0 w 130"/>
                <a:gd name="T11" fmla="*/ 37 h 38"/>
                <a:gd name="T12" fmla="*/ 129 w 1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8">
                  <a:moveTo>
                    <a:pt x="129" y="0"/>
                  </a:moveTo>
                  <a:lnTo>
                    <a:pt x="130" y="0"/>
                  </a:lnTo>
                  <a:lnTo>
                    <a:pt x="130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Freeform 466"/>
            <p:cNvSpPr>
              <a:spLocks/>
            </p:cNvSpPr>
            <p:nvPr/>
          </p:nvSpPr>
          <p:spPr bwMode="auto">
            <a:xfrm>
              <a:off x="1246149" y="3424531"/>
              <a:ext cx="196423" cy="40440"/>
            </a:xfrm>
            <a:custGeom>
              <a:avLst/>
              <a:gdLst>
                <a:gd name="T0" fmla="*/ 134 w 136"/>
                <a:gd name="T1" fmla="*/ 0 h 28"/>
                <a:gd name="T2" fmla="*/ 136 w 136"/>
                <a:gd name="T3" fmla="*/ 0 h 28"/>
                <a:gd name="T4" fmla="*/ 136 w 136"/>
                <a:gd name="T5" fmla="*/ 1 h 28"/>
                <a:gd name="T6" fmla="*/ 1 w 136"/>
                <a:gd name="T7" fmla="*/ 28 h 28"/>
                <a:gd name="T8" fmla="*/ 0 w 136"/>
                <a:gd name="T9" fmla="*/ 28 h 28"/>
                <a:gd name="T10" fmla="*/ 0 w 136"/>
                <a:gd name="T11" fmla="*/ 26 h 28"/>
                <a:gd name="T12" fmla="*/ 134 w 13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8">
                  <a:moveTo>
                    <a:pt x="134" y="0"/>
                  </a:moveTo>
                  <a:lnTo>
                    <a:pt x="136" y="0"/>
                  </a:lnTo>
                  <a:lnTo>
                    <a:pt x="136" y="1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Freeform 467"/>
            <p:cNvSpPr>
              <a:spLocks/>
            </p:cNvSpPr>
            <p:nvPr/>
          </p:nvSpPr>
          <p:spPr bwMode="auto">
            <a:xfrm>
              <a:off x="1439684" y="3401423"/>
              <a:ext cx="333630" cy="24553"/>
            </a:xfrm>
            <a:custGeom>
              <a:avLst/>
              <a:gdLst>
                <a:gd name="T0" fmla="*/ 230 w 231"/>
                <a:gd name="T1" fmla="*/ 0 h 17"/>
                <a:gd name="T2" fmla="*/ 231 w 231"/>
                <a:gd name="T3" fmla="*/ 0 h 17"/>
                <a:gd name="T4" fmla="*/ 231 w 231"/>
                <a:gd name="T5" fmla="*/ 2 h 17"/>
                <a:gd name="T6" fmla="*/ 2 w 231"/>
                <a:gd name="T7" fmla="*/ 17 h 17"/>
                <a:gd name="T8" fmla="*/ 0 w 231"/>
                <a:gd name="T9" fmla="*/ 17 h 17"/>
                <a:gd name="T10" fmla="*/ 0 w 231"/>
                <a:gd name="T11" fmla="*/ 16 h 17"/>
                <a:gd name="T12" fmla="*/ 230 w 2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7">
                  <a:moveTo>
                    <a:pt x="230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468"/>
            <p:cNvSpPr>
              <a:spLocks/>
            </p:cNvSpPr>
            <p:nvPr/>
          </p:nvSpPr>
          <p:spPr bwMode="auto">
            <a:xfrm>
              <a:off x="1771869" y="3401423"/>
              <a:ext cx="151650" cy="18776"/>
            </a:xfrm>
            <a:custGeom>
              <a:avLst/>
              <a:gdLst>
                <a:gd name="T0" fmla="*/ 0 w 105"/>
                <a:gd name="T1" fmla="*/ 0 h 13"/>
                <a:gd name="T2" fmla="*/ 1 w 105"/>
                <a:gd name="T3" fmla="*/ 0 h 13"/>
                <a:gd name="T4" fmla="*/ 105 w 105"/>
                <a:gd name="T5" fmla="*/ 13 h 13"/>
                <a:gd name="T6" fmla="*/ 105 w 105"/>
                <a:gd name="T7" fmla="*/ 13 h 13"/>
                <a:gd name="T8" fmla="*/ 104 w 105"/>
                <a:gd name="T9" fmla="*/ 13 h 13"/>
                <a:gd name="T10" fmla="*/ 0 w 105"/>
                <a:gd name="T11" fmla="*/ 2 h 13"/>
                <a:gd name="T12" fmla="*/ 0 w 10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">
                  <a:moveTo>
                    <a:pt x="0" y="0"/>
                  </a:moveTo>
                  <a:lnTo>
                    <a:pt x="1" y="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4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469"/>
            <p:cNvSpPr>
              <a:spLocks/>
            </p:cNvSpPr>
            <p:nvPr/>
          </p:nvSpPr>
          <p:spPr bwMode="auto">
            <a:xfrm>
              <a:off x="1922075" y="3420199"/>
              <a:ext cx="171870" cy="28886"/>
            </a:xfrm>
            <a:custGeom>
              <a:avLst/>
              <a:gdLst>
                <a:gd name="T0" fmla="*/ 0 w 119"/>
                <a:gd name="T1" fmla="*/ 0 h 20"/>
                <a:gd name="T2" fmla="*/ 1 w 119"/>
                <a:gd name="T3" fmla="*/ 0 h 20"/>
                <a:gd name="T4" fmla="*/ 119 w 119"/>
                <a:gd name="T5" fmla="*/ 19 h 20"/>
                <a:gd name="T6" fmla="*/ 119 w 119"/>
                <a:gd name="T7" fmla="*/ 20 h 20"/>
                <a:gd name="T8" fmla="*/ 117 w 119"/>
                <a:gd name="T9" fmla="*/ 20 h 20"/>
                <a:gd name="T10" fmla="*/ 0 w 119"/>
                <a:gd name="T11" fmla="*/ 0 h 20"/>
                <a:gd name="T12" fmla="*/ 0 w 1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0">
                  <a:moveTo>
                    <a:pt x="0" y="0"/>
                  </a:moveTo>
                  <a:lnTo>
                    <a:pt x="1" y="0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470"/>
            <p:cNvSpPr>
              <a:spLocks/>
            </p:cNvSpPr>
            <p:nvPr/>
          </p:nvSpPr>
          <p:spPr bwMode="auto">
            <a:xfrm>
              <a:off x="2091056" y="3395645"/>
              <a:ext cx="219531" cy="53439"/>
            </a:xfrm>
            <a:custGeom>
              <a:avLst/>
              <a:gdLst>
                <a:gd name="T0" fmla="*/ 151 w 152"/>
                <a:gd name="T1" fmla="*/ 0 h 37"/>
                <a:gd name="T2" fmla="*/ 152 w 152"/>
                <a:gd name="T3" fmla="*/ 0 h 37"/>
                <a:gd name="T4" fmla="*/ 152 w 152"/>
                <a:gd name="T5" fmla="*/ 1 h 37"/>
                <a:gd name="T6" fmla="*/ 2 w 152"/>
                <a:gd name="T7" fmla="*/ 37 h 37"/>
                <a:gd name="T8" fmla="*/ 0 w 152"/>
                <a:gd name="T9" fmla="*/ 37 h 37"/>
                <a:gd name="T10" fmla="*/ 0 w 152"/>
                <a:gd name="T11" fmla="*/ 36 h 37"/>
                <a:gd name="T12" fmla="*/ 151 w 152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37">
                  <a:moveTo>
                    <a:pt x="151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471"/>
            <p:cNvSpPr>
              <a:spLocks/>
            </p:cNvSpPr>
            <p:nvPr/>
          </p:nvSpPr>
          <p:spPr bwMode="auto">
            <a:xfrm>
              <a:off x="2309144" y="3245440"/>
              <a:ext cx="423176" cy="151650"/>
            </a:xfrm>
            <a:custGeom>
              <a:avLst/>
              <a:gdLst>
                <a:gd name="T0" fmla="*/ 292 w 293"/>
                <a:gd name="T1" fmla="*/ 0 h 105"/>
                <a:gd name="T2" fmla="*/ 293 w 293"/>
                <a:gd name="T3" fmla="*/ 0 h 105"/>
                <a:gd name="T4" fmla="*/ 293 w 293"/>
                <a:gd name="T5" fmla="*/ 1 h 105"/>
                <a:gd name="T6" fmla="*/ 1 w 293"/>
                <a:gd name="T7" fmla="*/ 105 h 105"/>
                <a:gd name="T8" fmla="*/ 0 w 293"/>
                <a:gd name="T9" fmla="*/ 105 h 105"/>
                <a:gd name="T10" fmla="*/ 0 w 293"/>
                <a:gd name="T11" fmla="*/ 104 h 105"/>
                <a:gd name="T12" fmla="*/ 292 w 293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05">
                  <a:moveTo>
                    <a:pt x="292" y="0"/>
                  </a:moveTo>
                  <a:lnTo>
                    <a:pt x="293" y="0"/>
                  </a:lnTo>
                  <a:lnTo>
                    <a:pt x="293" y="1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472"/>
            <p:cNvSpPr>
              <a:spLocks/>
            </p:cNvSpPr>
            <p:nvPr/>
          </p:nvSpPr>
          <p:spPr bwMode="auto">
            <a:xfrm>
              <a:off x="2730875" y="3098122"/>
              <a:ext cx="317743" cy="148762"/>
            </a:xfrm>
            <a:custGeom>
              <a:avLst/>
              <a:gdLst>
                <a:gd name="T0" fmla="*/ 219 w 220"/>
                <a:gd name="T1" fmla="*/ 0 h 103"/>
                <a:gd name="T2" fmla="*/ 220 w 220"/>
                <a:gd name="T3" fmla="*/ 0 h 103"/>
                <a:gd name="T4" fmla="*/ 220 w 220"/>
                <a:gd name="T5" fmla="*/ 2 h 103"/>
                <a:gd name="T6" fmla="*/ 1 w 220"/>
                <a:gd name="T7" fmla="*/ 103 h 103"/>
                <a:gd name="T8" fmla="*/ 0 w 220"/>
                <a:gd name="T9" fmla="*/ 103 h 103"/>
                <a:gd name="T10" fmla="*/ 0 w 220"/>
                <a:gd name="T11" fmla="*/ 102 h 103"/>
                <a:gd name="T12" fmla="*/ 219 w 220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219" y="0"/>
                  </a:moveTo>
                  <a:lnTo>
                    <a:pt x="220" y="0"/>
                  </a:lnTo>
                  <a:lnTo>
                    <a:pt x="220" y="2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473"/>
            <p:cNvSpPr>
              <a:spLocks/>
            </p:cNvSpPr>
            <p:nvPr/>
          </p:nvSpPr>
          <p:spPr bwMode="auto">
            <a:xfrm>
              <a:off x="3047173" y="3093790"/>
              <a:ext cx="719254" cy="7222"/>
            </a:xfrm>
            <a:custGeom>
              <a:avLst/>
              <a:gdLst>
                <a:gd name="T0" fmla="*/ 496 w 498"/>
                <a:gd name="T1" fmla="*/ 0 h 5"/>
                <a:gd name="T2" fmla="*/ 498 w 498"/>
                <a:gd name="T3" fmla="*/ 0 h 5"/>
                <a:gd name="T4" fmla="*/ 498 w 498"/>
                <a:gd name="T5" fmla="*/ 1 h 5"/>
                <a:gd name="T6" fmla="*/ 1 w 498"/>
                <a:gd name="T7" fmla="*/ 5 h 5"/>
                <a:gd name="T8" fmla="*/ 0 w 498"/>
                <a:gd name="T9" fmla="*/ 5 h 5"/>
                <a:gd name="T10" fmla="*/ 0 w 498"/>
                <a:gd name="T11" fmla="*/ 3 h 5"/>
                <a:gd name="T12" fmla="*/ 496 w 49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5">
                  <a:moveTo>
                    <a:pt x="496" y="0"/>
                  </a:moveTo>
                  <a:lnTo>
                    <a:pt x="498" y="0"/>
                  </a:lnTo>
                  <a:lnTo>
                    <a:pt x="498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474"/>
            <p:cNvSpPr>
              <a:spLocks/>
            </p:cNvSpPr>
            <p:nvPr/>
          </p:nvSpPr>
          <p:spPr bwMode="auto">
            <a:xfrm>
              <a:off x="3763539" y="3047573"/>
              <a:ext cx="174759" cy="47662"/>
            </a:xfrm>
            <a:custGeom>
              <a:avLst/>
              <a:gdLst>
                <a:gd name="T0" fmla="*/ 119 w 121"/>
                <a:gd name="T1" fmla="*/ 0 h 33"/>
                <a:gd name="T2" fmla="*/ 121 w 121"/>
                <a:gd name="T3" fmla="*/ 0 h 33"/>
                <a:gd name="T4" fmla="*/ 121 w 121"/>
                <a:gd name="T5" fmla="*/ 1 h 33"/>
                <a:gd name="T6" fmla="*/ 2 w 121"/>
                <a:gd name="T7" fmla="*/ 33 h 33"/>
                <a:gd name="T8" fmla="*/ 0 w 121"/>
                <a:gd name="T9" fmla="*/ 33 h 33"/>
                <a:gd name="T10" fmla="*/ 0 w 121"/>
                <a:gd name="T11" fmla="*/ 32 h 33"/>
                <a:gd name="T12" fmla="*/ 119 w 12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3">
                  <a:moveTo>
                    <a:pt x="119" y="0"/>
                  </a:moveTo>
                  <a:lnTo>
                    <a:pt x="121" y="0"/>
                  </a:lnTo>
                  <a:lnTo>
                    <a:pt x="121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475"/>
            <p:cNvSpPr>
              <a:spLocks/>
            </p:cNvSpPr>
            <p:nvPr/>
          </p:nvSpPr>
          <p:spPr bwMode="auto">
            <a:xfrm>
              <a:off x="3935409" y="2777491"/>
              <a:ext cx="388513" cy="271526"/>
            </a:xfrm>
            <a:custGeom>
              <a:avLst/>
              <a:gdLst>
                <a:gd name="T0" fmla="*/ 268 w 269"/>
                <a:gd name="T1" fmla="*/ 0 h 188"/>
                <a:gd name="T2" fmla="*/ 269 w 269"/>
                <a:gd name="T3" fmla="*/ 0 h 188"/>
                <a:gd name="T4" fmla="*/ 269 w 269"/>
                <a:gd name="T5" fmla="*/ 1 h 188"/>
                <a:gd name="T6" fmla="*/ 2 w 269"/>
                <a:gd name="T7" fmla="*/ 188 h 188"/>
                <a:gd name="T8" fmla="*/ 0 w 269"/>
                <a:gd name="T9" fmla="*/ 188 h 188"/>
                <a:gd name="T10" fmla="*/ 0 w 269"/>
                <a:gd name="T11" fmla="*/ 187 h 188"/>
                <a:gd name="T12" fmla="*/ 268 w 269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88">
                  <a:moveTo>
                    <a:pt x="268" y="0"/>
                  </a:moveTo>
                  <a:lnTo>
                    <a:pt x="269" y="0"/>
                  </a:lnTo>
                  <a:lnTo>
                    <a:pt x="269" y="1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476"/>
            <p:cNvSpPr>
              <a:spLocks/>
            </p:cNvSpPr>
            <p:nvPr/>
          </p:nvSpPr>
          <p:spPr bwMode="auto">
            <a:xfrm>
              <a:off x="4322478" y="2400533"/>
              <a:ext cx="694702" cy="378403"/>
            </a:xfrm>
            <a:custGeom>
              <a:avLst/>
              <a:gdLst>
                <a:gd name="T0" fmla="*/ 480 w 481"/>
                <a:gd name="T1" fmla="*/ 0 h 262"/>
                <a:gd name="T2" fmla="*/ 481 w 481"/>
                <a:gd name="T3" fmla="*/ 0 h 262"/>
                <a:gd name="T4" fmla="*/ 481 w 481"/>
                <a:gd name="T5" fmla="*/ 2 h 262"/>
                <a:gd name="T6" fmla="*/ 1 w 481"/>
                <a:gd name="T7" fmla="*/ 262 h 262"/>
                <a:gd name="T8" fmla="*/ 0 w 481"/>
                <a:gd name="T9" fmla="*/ 262 h 262"/>
                <a:gd name="T10" fmla="*/ 0 w 481"/>
                <a:gd name="T11" fmla="*/ 261 h 262"/>
                <a:gd name="T12" fmla="*/ 480 w 481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62">
                  <a:moveTo>
                    <a:pt x="480" y="0"/>
                  </a:moveTo>
                  <a:lnTo>
                    <a:pt x="481" y="0"/>
                  </a:lnTo>
                  <a:lnTo>
                    <a:pt x="481" y="2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477"/>
            <p:cNvSpPr>
              <a:spLocks/>
            </p:cNvSpPr>
            <p:nvPr/>
          </p:nvSpPr>
          <p:spPr bwMode="auto">
            <a:xfrm>
              <a:off x="5015735" y="2400533"/>
              <a:ext cx="430397" cy="232531"/>
            </a:xfrm>
            <a:custGeom>
              <a:avLst/>
              <a:gdLst>
                <a:gd name="T0" fmla="*/ 0 w 298"/>
                <a:gd name="T1" fmla="*/ 0 h 161"/>
                <a:gd name="T2" fmla="*/ 1 w 298"/>
                <a:gd name="T3" fmla="*/ 0 h 161"/>
                <a:gd name="T4" fmla="*/ 298 w 298"/>
                <a:gd name="T5" fmla="*/ 160 h 161"/>
                <a:gd name="T6" fmla="*/ 298 w 298"/>
                <a:gd name="T7" fmla="*/ 161 h 161"/>
                <a:gd name="T8" fmla="*/ 296 w 298"/>
                <a:gd name="T9" fmla="*/ 161 h 161"/>
                <a:gd name="T10" fmla="*/ 0 w 298"/>
                <a:gd name="T11" fmla="*/ 2 h 161"/>
                <a:gd name="T12" fmla="*/ 0 w 298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161">
                  <a:moveTo>
                    <a:pt x="0" y="0"/>
                  </a:moveTo>
                  <a:lnTo>
                    <a:pt x="1" y="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478"/>
            <p:cNvSpPr>
              <a:spLocks/>
            </p:cNvSpPr>
            <p:nvPr/>
          </p:nvSpPr>
          <p:spPr bwMode="auto">
            <a:xfrm>
              <a:off x="909630" y="3691724"/>
              <a:ext cx="122765" cy="31774"/>
            </a:xfrm>
            <a:custGeom>
              <a:avLst/>
              <a:gdLst>
                <a:gd name="T0" fmla="*/ 0 w 85"/>
                <a:gd name="T1" fmla="*/ 0 h 22"/>
                <a:gd name="T2" fmla="*/ 2 w 85"/>
                <a:gd name="T3" fmla="*/ 0 h 22"/>
                <a:gd name="T4" fmla="*/ 85 w 85"/>
                <a:gd name="T5" fmla="*/ 19 h 22"/>
                <a:gd name="T6" fmla="*/ 85 w 85"/>
                <a:gd name="T7" fmla="*/ 22 h 22"/>
                <a:gd name="T8" fmla="*/ 82 w 85"/>
                <a:gd name="T9" fmla="*/ 22 h 22"/>
                <a:gd name="T10" fmla="*/ 0 w 85"/>
                <a:gd name="T11" fmla="*/ 2 h 22"/>
                <a:gd name="T12" fmla="*/ 0 w 8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">
                  <a:moveTo>
                    <a:pt x="0" y="0"/>
                  </a:moveTo>
                  <a:lnTo>
                    <a:pt x="2" y="0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479"/>
            <p:cNvSpPr>
              <a:spLocks/>
            </p:cNvSpPr>
            <p:nvPr/>
          </p:nvSpPr>
          <p:spPr bwMode="auto">
            <a:xfrm>
              <a:off x="1081501" y="3724943"/>
              <a:ext cx="25997" cy="4333"/>
            </a:xfrm>
            <a:custGeom>
              <a:avLst/>
              <a:gdLst>
                <a:gd name="T0" fmla="*/ 15 w 18"/>
                <a:gd name="T1" fmla="*/ 0 h 3"/>
                <a:gd name="T2" fmla="*/ 18 w 18"/>
                <a:gd name="T3" fmla="*/ 0 h 3"/>
                <a:gd name="T4" fmla="*/ 18 w 18"/>
                <a:gd name="T5" fmla="*/ 2 h 3"/>
                <a:gd name="T6" fmla="*/ 2 w 18"/>
                <a:gd name="T7" fmla="*/ 3 h 3"/>
                <a:gd name="T8" fmla="*/ 0 w 18"/>
                <a:gd name="T9" fmla="*/ 3 h 3"/>
                <a:gd name="T10" fmla="*/ 0 w 18"/>
                <a:gd name="T11" fmla="*/ 1 h 3"/>
                <a:gd name="T12" fmla="*/ 15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480"/>
            <p:cNvSpPr>
              <a:spLocks/>
            </p:cNvSpPr>
            <p:nvPr/>
          </p:nvSpPr>
          <p:spPr bwMode="auto">
            <a:xfrm>
              <a:off x="1155159" y="3719165"/>
              <a:ext cx="92434" cy="7222"/>
            </a:xfrm>
            <a:custGeom>
              <a:avLst/>
              <a:gdLst>
                <a:gd name="T0" fmla="*/ 62 w 64"/>
                <a:gd name="T1" fmla="*/ 0 h 5"/>
                <a:gd name="T2" fmla="*/ 64 w 64"/>
                <a:gd name="T3" fmla="*/ 0 h 5"/>
                <a:gd name="T4" fmla="*/ 64 w 64"/>
                <a:gd name="T5" fmla="*/ 3 h 5"/>
                <a:gd name="T6" fmla="*/ 2 w 64"/>
                <a:gd name="T7" fmla="*/ 5 h 5"/>
                <a:gd name="T8" fmla="*/ 0 w 64"/>
                <a:gd name="T9" fmla="*/ 5 h 5"/>
                <a:gd name="T10" fmla="*/ 0 w 64"/>
                <a:gd name="T11" fmla="*/ 3 h 5"/>
                <a:gd name="T12" fmla="*/ 62 w 6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">
                  <a:moveTo>
                    <a:pt x="62" y="0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481"/>
            <p:cNvSpPr>
              <a:spLocks/>
            </p:cNvSpPr>
            <p:nvPr/>
          </p:nvSpPr>
          <p:spPr bwMode="auto">
            <a:xfrm>
              <a:off x="1244705" y="3711944"/>
              <a:ext cx="33219" cy="11554"/>
            </a:xfrm>
            <a:custGeom>
              <a:avLst/>
              <a:gdLst>
                <a:gd name="T0" fmla="*/ 20 w 23"/>
                <a:gd name="T1" fmla="*/ 0 h 8"/>
                <a:gd name="T2" fmla="*/ 23 w 23"/>
                <a:gd name="T3" fmla="*/ 0 h 8"/>
                <a:gd name="T4" fmla="*/ 23 w 23"/>
                <a:gd name="T5" fmla="*/ 2 h 8"/>
                <a:gd name="T6" fmla="*/ 2 w 23"/>
                <a:gd name="T7" fmla="*/ 8 h 8"/>
                <a:gd name="T8" fmla="*/ 0 w 23"/>
                <a:gd name="T9" fmla="*/ 8 h 8"/>
                <a:gd name="T10" fmla="*/ 0 w 23"/>
                <a:gd name="T11" fmla="*/ 5 h 8"/>
                <a:gd name="T12" fmla="*/ 20 w 2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lnTo>
                    <a:pt x="23" y="0"/>
                  </a:lnTo>
                  <a:lnTo>
                    <a:pt x="23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482"/>
            <p:cNvSpPr>
              <a:spLocks/>
            </p:cNvSpPr>
            <p:nvPr/>
          </p:nvSpPr>
          <p:spPr bwMode="auto">
            <a:xfrm>
              <a:off x="1325585" y="3694613"/>
              <a:ext cx="25997" cy="8666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3 w 18"/>
                <a:gd name="T7" fmla="*/ 6 h 6"/>
                <a:gd name="T8" fmla="*/ 0 w 18"/>
                <a:gd name="T9" fmla="*/ 6 h 6"/>
                <a:gd name="T10" fmla="*/ 0 w 18"/>
                <a:gd name="T11" fmla="*/ 4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483"/>
            <p:cNvSpPr>
              <a:spLocks/>
            </p:cNvSpPr>
            <p:nvPr/>
          </p:nvSpPr>
          <p:spPr bwMode="auto">
            <a:xfrm>
              <a:off x="1402132" y="3675837"/>
              <a:ext cx="40440" cy="11554"/>
            </a:xfrm>
            <a:custGeom>
              <a:avLst/>
              <a:gdLst>
                <a:gd name="T0" fmla="*/ 25 w 28"/>
                <a:gd name="T1" fmla="*/ 0 h 8"/>
                <a:gd name="T2" fmla="*/ 28 w 28"/>
                <a:gd name="T3" fmla="*/ 0 h 8"/>
                <a:gd name="T4" fmla="*/ 28 w 28"/>
                <a:gd name="T5" fmla="*/ 3 h 8"/>
                <a:gd name="T6" fmla="*/ 1 w 28"/>
                <a:gd name="T7" fmla="*/ 8 h 8"/>
                <a:gd name="T8" fmla="*/ 0 w 28"/>
                <a:gd name="T9" fmla="*/ 8 h 8"/>
                <a:gd name="T10" fmla="*/ 0 w 28"/>
                <a:gd name="T11" fmla="*/ 5 h 8"/>
                <a:gd name="T12" fmla="*/ 25 w 2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5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484"/>
            <p:cNvSpPr>
              <a:spLocks/>
            </p:cNvSpPr>
            <p:nvPr/>
          </p:nvSpPr>
          <p:spPr bwMode="auto">
            <a:xfrm>
              <a:off x="1438239" y="3655617"/>
              <a:ext cx="85213" cy="24553"/>
            </a:xfrm>
            <a:custGeom>
              <a:avLst/>
              <a:gdLst>
                <a:gd name="T0" fmla="*/ 56 w 59"/>
                <a:gd name="T1" fmla="*/ 0 h 17"/>
                <a:gd name="T2" fmla="*/ 59 w 59"/>
                <a:gd name="T3" fmla="*/ 0 h 17"/>
                <a:gd name="T4" fmla="*/ 59 w 59"/>
                <a:gd name="T5" fmla="*/ 3 h 17"/>
                <a:gd name="T6" fmla="*/ 3 w 59"/>
                <a:gd name="T7" fmla="*/ 17 h 17"/>
                <a:gd name="T8" fmla="*/ 0 w 59"/>
                <a:gd name="T9" fmla="*/ 17 h 17"/>
                <a:gd name="T10" fmla="*/ 0 w 59"/>
                <a:gd name="T11" fmla="*/ 14 h 17"/>
                <a:gd name="T12" fmla="*/ 56 w 5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6" y="0"/>
                  </a:moveTo>
                  <a:lnTo>
                    <a:pt x="59" y="0"/>
                  </a:lnTo>
                  <a:lnTo>
                    <a:pt x="59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485"/>
            <p:cNvSpPr>
              <a:spLocks/>
            </p:cNvSpPr>
            <p:nvPr/>
          </p:nvSpPr>
          <p:spPr bwMode="auto">
            <a:xfrm>
              <a:off x="1572558" y="3636842"/>
              <a:ext cx="24553" cy="10110"/>
            </a:xfrm>
            <a:custGeom>
              <a:avLst/>
              <a:gdLst>
                <a:gd name="T0" fmla="*/ 15 w 17"/>
                <a:gd name="T1" fmla="*/ 0 h 7"/>
                <a:gd name="T2" fmla="*/ 17 w 17"/>
                <a:gd name="T3" fmla="*/ 0 h 7"/>
                <a:gd name="T4" fmla="*/ 17 w 17"/>
                <a:gd name="T5" fmla="*/ 3 h 7"/>
                <a:gd name="T6" fmla="*/ 2 w 17"/>
                <a:gd name="T7" fmla="*/ 7 h 7"/>
                <a:gd name="T8" fmla="*/ 0 w 17"/>
                <a:gd name="T9" fmla="*/ 7 h 7"/>
                <a:gd name="T10" fmla="*/ 0 w 17"/>
                <a:gd name="T11" fmla="*/ 4 h 7"/>
                <a:gd name="T12" fmla="*/ 15 w 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486"/>
            <p:cNvSpPr>
              <a:spLocks/>
            </p:cNvSpPr>
            <p:nvPr/>
          </p:nvSpPr>
          <p:spPr bwMode="auto">
            <a:xfrm>
              <a:off x="1646216" y="3596402"/>
              <a:ext cx="108322" cy="28886"/>
            </a:xfrm>
            <a:custGeom>
              <a:avLst/>
              <a:gdLst>
                <a:gd name="T0" fmla="*/ 73 w 75"/>
                <a:gd name="T1" fmla="*/ 0 h 20"/>
                <a:gd name="T2" fmla="*/ 75 w 75"/>
                <a:gd name="T3" fmla="*/ 0 h 20"/>
                <a:gd name="T4" fmla="*/ 75 w 75"/>
                <a:gd name="T5" fmla="*/ 1 h 20"/>
                <a:gd name="T6" fmla="*/ 3 w 75"/>
                <a:gd name="T7" fmla="*/ 20 h 20"/>
                <a:gd name="T8" fmla="*/ 0 w 75"/>
                <a:gd name="T9" fmla="*/ 20 h 20"/>
                <a:gd name="T10" fmla="*/ 0 w 75"/>
                <a:gd name="T11" fmla="*/ 18 h 20"/>
                <a:gd name="T12" fmla="*/ 73 w 7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0">
                  <a:moveTo>
                    <a:pt x="73" y="0"/>
                  </a:moveTo>
                  <a:lnTo>
                    <a:pt x="75" y="0"/>
                  </a:lnTo>
                  <a:lnTo>
                    <a:pt x="75" y="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Line 487"/>
            <p:cNvSpPr>
              <a:spLocks noChangeShapeType="1"/>
            </p:cNvSpPr>
            <p:nvPr/>
          </p:nvSpPr>
          <p:spPr bwMode="auto">
            <a:xfrm>
              <a:off x="1751649" y="3596402"/>
              <a:ext cx="1877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Line 488"/>
            <p:cNvSpPr>
              <a:spLocks noChangeShapeType="1"/>
            </p:cNvSpPr>
            <p:nvPr/>
          </p:nvSpPr>
          <p:spPr bwMode="auto">
            <a:xfrm>
              <a:off x="1818087" y="3596402"/>
              <a:ext cx="259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489"/>
            <p:cNvSpPr>
              <a:spLocks/>
            </p:cNvSpPr>
            <p:nvPr/>
          </p:nvSpPr>
          <p:spPr bwMode="auto">
            <a:xfrm>
              <a:off x="1893189" y="3590624"/>
              <a:ext cx="88102" cy="5777"/>
            </a:xfrm>
            <a:custGeom>
              <a:avLst/>
              <a:gdLst>
                <a:gd name="T0" fmla="*/ 58 w 61"/>
                <a:gd name="T1" fmla="*/ 0 h 4"/>
                <a:gd name="T2" fmla="*/ 61 w 61"/>
                <a:gd name="T3" fmla="*/ 0 h 4"/>
                <a:gd name="T4" fmla="*/ 61 w 61"/>
                <a:gd name="T5" fmla="*/ 4 h 4"/>
                <a:gd name="T6" fmla="*/ 2 w 61"/>
                <a:gd name="T7" fmla="*/ 4 h 4"/>
                <a:gd name="T8" fmla="*/ 0 w 61"/>
                <a:gd name="T9" fmla="*/ 4 h 4"/>
                <a:gd name="T10" fmla="*/ 0 w 61"/>
                <a:gd name="T11" fmla="*/ 2 h 4"/>
                <a:gd name="T12" fmla="*/ 58 w 6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">
                  <a:moveTo>
                    <a:pt x="58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Line 490"/>
            <p:cNvSpPr>
              <a:spLocks noChangeShapeType="1"/>
            </p:cNvSpPr>
            <p:nvPr/>
          </p:nvSpPr>
          <p:spPr bwMode="auto">
            <a:xfrm>
              <a:off x="974624" y="3538630"/>
              <a:ext cx="0" cy="909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Line 491"/>
            <p:cNvSpPr>
              <a:spLocks noChangeShapeType="1"/>
            </p:cNvSpPr>
            <p:nvPr/>
          </p:nvSpPr>
          <p:spPr bwMode="auto">
            <a:xfrm>
              <a:off x="958736" y="354007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Line 492"/>
            <p:cNvSpPr>
              <a:spLocks noChangeShapeType="1"/>
            </p:cNvSpPr>
            <p:nvPr/>
          </p:nvSpPr>
          <p:spPr bwMode="auto">
            <a:xfrm>
              <a:off x="974624" y="3625287"/>
              <a:ext cx="0" cy="144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Line 493"/>
            <p:cNvSpPr>
              <a:spLocks noChangeShapeType="1"/>
            </p:cNvSpPr>
            <p:nvPr/>
          </p:nvSpPr>
          <p:spPr bwMode="auto">
            <a:xfrm>
              <a:off x="958736" y="363973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Line 494"/>
            <p:cNvSpPr>
              <a:spLocks noChangeShapeType="1"/>
            </p:cNvSpPr>
            <p:nvPr/>
          </p:nvSpPr>
          <p:spPr bwMode="auto">
            <a:xfrm>
              <a:off x="1225929" y="3447640"/>
              <a:ext cx="0" cy="895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Line 495"/>
            <p:cNvSpPr>
              <a:spLocks noChangeShapeType="1"/>
            </p:cNvSpPr>
            <p:nvPr/>
          </p:nvSpPr>
          <p:spPr bwMode="auto">
            <a:xfrm>
              <a:off x="1211487" y="344764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Line 496"/>
            <p:cNvSpPr>
              <a:spLocks noChangeShapeType="1"/>
            </p:cNvSpPr>
            <p:nvPr/>
          </p:nvSpPr>
          <p:spPr bwMode="auto">
            <a:xfrm>
              <a:off x="1225929" y="3532853"/>
              <a:ext cx="0" cy="144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Line 497"/>
            <p:cNvSpPr>
              <a:spLocks noChangeShapeType="1"/>
            </p:cNvSpPr>
            <p:nvPr/>
          </p:nvSpPr>
          <p:spPr bwMode="auto">
            <a:xfrm>
              <a:off x="1211487" y="3544407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Line 498"/>
            <p:cNvSpPr>
              <a:spLocks noChangeShapeType="1"/>
            </p:cNvSpPr>
            <p:nvPr/>
          </p:nvSpPr>
          <p:spPr bwMode="auto">
            <a:xfrm>
              <a:off x="900965" y="4431199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Line 499"/>
            <p:cNvSpPr>
              <a:spLocks noChangeShapeType="1"/>
            </p:cNvSpPr>
            <p:nvPr/>
          </p:nvSpPr>
          <p:spPr bwMode="auto">
            <a:xfrm>
              <a:off x="900965" y="3862150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Line 500"/>
            <p:cNvSpPr>
              <a:spLocks noChangeShapeType="1"/>
            </p:cNvSpPr>
            <p:nvPr/>
          </p:nvSpPr>
          <p:spPr bwMode="auto">
            <a:xfrm>
              <a:off x="900965" y="3290213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Line 501"/>
            <p:cNvSpPr>
              <a:spLocks noChangeShapeType="1"/>
            </p:cNvSpPr>
            <p:nvPr/>
          </p:nvSpPr>
          <p:spPr bwMode="auto">
            <a:xfrm>
              <a:off x="900965" y="2719719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Line 502"/>
            <p:cNvSpPr>
              <a:spLocks noChangeShapeType="1"/>
            </p:cNvSpPr>
            <p:nvPr/>
          </p:nvSpPr>
          <p:spPr bwMode="auto">
            <a:xfrm>
              <a:off x="900965" y="2146338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Line 503"/>
            <p:cNvSpPr>
              <a:spLocks noChangeShapeType="1"/>
            </p:cNvSpPr>
            <p:nvPr/>
          </p:nvSpPr>
          <p:spPr bwMode="auto">
            <a:xfrm>
              <a:off x="900965" y="1577290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Line 504"/>
            <p:cNvSpPr>
              <a:spLocks noChangeShapeType="1"/>
            </p:cNvSpPr>
            <p:nvPr/>
          </p:nvSpPr>
          <p:spPr bwMode="auto">
            <a:xfrm>
              <a:off x="900965" y="1006796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Line 505"/>
            <p:cNvSpPr>
              <a:spLocks noChangeShapeType="1"/>
            </p:cNvSpPr>
            <p:nvPr/>
          </p:nvSpPr>
          <p:spPr bwMode="auto">
            <a:xfrm>
              <a:off x="900965" y="426221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Line 506"/>
            <p:cNvSpPr>
              <a:spLocks noChangeShapeType="1"/>
            </p:cNvSpPr>
            <p:nvPr/>
          </p:nvSpPr>
          <p:spPr bwMode="auto">
            <a:xfrm>
              <a:off x="900965" y="41596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Line 507"/>
            <p:cNvSpPr>
              <a:spLocks noChangeShapeType="1"/>
            </p:cNvSpPr>
            <p:nvPr/>
          </p:nvSpPr>
          <p:spPr bwMode="auto">
            <a:xfrm>
              <a:off x="900965" y="408890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Line 508"/>
            <p:cNvSpPr>
              <a:spLocks noChangeShapeType="1"/>
            </p:cNvSpPr>
            <p:nvPr/>
          </p:nvSpPr>
          <p:spPr bwMode="auto">
            <a:xfrm>
              <a:off x="900965" y="403113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Line 509"/>
            <p:cNvSpPr>
              <a:spLocks noChangeShapeType="1"/>
            </p:cNvSpPr>
            <p:nvPr/>
          </p:nvSpPr>
          <p:spPr bwMode="auto">
            <a:xfrm>
              <a:off x="900965" y="3986359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Line 510"/>
            <p:cNvSpPr>
              <a:spLocks noChangeShapeType="1"/>
            </p:cNvSpPr>
            <p:nvPr/>
          </p:nvSpPr>
          <p:spPr bwMode="auto">
            <a:xfrm>
              <a:off x="900965" y="395025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Line 511"/>
            <p:cNvSpPr>
              <a:spLocks noChangeShapeType="1"/>
            </p:cNvSpPr>
            <p:nvPr/>
          </p:nvSpPr>
          <p:spPr bwMode="auto">
            <a:xfrm>
              <a:off x="900965" y="391703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Line 512"/>
            <p:cNvSpPr>
              <a:spLocks noChangeShapeType="1"/>
            </p:cNvSpPr>
            <p:nvPr/>
          </p:nvSpPr>
          <p:spPr bwMode="auto">
            <a:xfrm>
              <a:off x="900965" y="388814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Line 513"/>
            <p:cNvSpPr>
              <a:spLocks noChangeShapeType="1"/>
            </p:cNvSpPr>
            <p:nvPr/>
          </p:nvSpPr>
          <p:spPr bwMode="auto">
            <a:xfrm>
              <a:off x="900965" y="369028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Line 514"/>
            <p:cNvSpPr>
              <a:spLocks noChangeShapeType="1"/>
            </p:cNvSpPr>
            <p:nvPr/>
          </p:nvSpPr>
          <p:spPr bwMode="auto">
            <a:xfrm>
              <a:off x="900965" y="358773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Line 515"/>
            <p:cNvSpPr>
              <a:spLocks noChangeShapeType="1"/>
            </p:cNvSpPr>
            <p:nvPr/>
          </p:nvSpPr>
          <p:spPr bwMode="auto">
            <a:xfrm>
              <a:off x="900965" y="351696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Line 516"/>
            <p:cNvSpPr>
              <a:spLocks noChangeShapeType="1"/>
            </p:cNvSpPr>
            <p:nvPr/>
          </p:nvSpPr>
          <p:spPr bwMode="auto">
            <a:xfrm>
              <a:off x="900965" y="346208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Line 517"/>
            <p:cNvSpPr>
              <a:spLocks noChangeShapeType="1"/>
            </p:cNvSpPr>
            <p:nvPr/>
          </p:nvSpPr>
          <p:spPr bwMode="auto">
            <a:xfrm>
              <a:off x="900965" y="341586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Line 518"/>
            <p:cNvSpPr>
              <a:spLocks noChangeShapeType="1"/>
            </p:cNvSpPr>
            <p:nvPr/>
          </p:nvSpPr>
          <p:spPr bwMode="auto">
            <a:xfrm>
              <a:off x="900965" y="337831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Line 519"/>
            <p:cNvSpPr>
              <a:spLocks noChangeShapeType="1"/>
            </p:cNvSpPr>
            <p:nvPr/>
          </p:nvSpPr>
          <p:spPr bwMode="auto">
            <a:xfrm>
              <a:off x="900965" y="334509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Line 520"/>
            <p:cNvSpPr>
              <a:spLocks noChangeShapeType="1"/>
            </p:cNvSpPr>
            <p:nvPr/>
          </p:nvSpPr>
          <p:spPr bwMode="auto">
            <a:xfrm>
              <a:off x="900965" y="331621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Line 521"/>
            <p:cNvSpPr>
              <a:spLocks noChangeShapeType="1"/>
            </p:cNvSpPr>
            <p:nvPr/>
          </p:nvSpPr>
          <p:spPr bwMode="auto">
            <a:xfrm>
              <a:off x="900965" y="31183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Line 522"/>
            <p:cNvSpPr>
              <a:spLocks noChangeShapeType="1"/>
            </p:cNvSpPr>
            <p:nvPr/>
          </p:nvSpPr>
          <p:spPr bwMode="auto">
            <a:xfrm>
              <a:off x="900965" y="30172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Line 523"/>
            <p:cNvSpPr>
              <a:spLocks noChangeShapeType="1"/>
            </p:cNvSpPr>
            <p:nvPr/>
          </p:nvSpPr>
          <p:spPr bwMode="auto">
            <a:xfrm>
              <a:off x="900965" y="29464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Line 524"/>
            <p:cNvSpPr>
              <a:spLocks noChangeShapeType="1"/>
            </p:cNvSpPr>
            <p:nvPr/>
          </p:nvSpPr>
          <p:spPr bwMode="auto">
            <a:xfrm>
              <a:off x="900965" y="289014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Line 525"/>
            <p:cNvSpPr>
              <a:spLocks noChangeShapeType="1"/>
            </p:cNvSpPr>
            <p:nvPr/>
          </p:nvSpPr>
          <p:spPr bwMode="auto">
            <a:xfrm>
              <a:off x="900965" y="28439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Line 526"/>
            <p:cNvSpPr>
              <a:spLocks noChangeShapeType="1"/>
            </p:cNvSpPr>
            <p:nvPr/>
          </p:nvSpPr>
          <p:spPr bwMode="auto">
            <a:xfrm>
              <a:off x="900965" y="280782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Line 527"/>
            <p:cNvSpPr>
              <a:spLocks noChangeShapeType="1"/>
            </p:cNvSpPr>
            <p:nvPr/>
          </p:nvSpPr>
          <p:spPr bwMode="auto">
            <a:xfrm>
              <a:off x="900965" y="277604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Line 528"/>
            <p:cNvSpPr>
              <a:spLocks noChangeShapeType="1"/>
            </p:cNvSpPr>
            <p:nvPr/>
          </p:nvSpPr>
          <p:spPr bwMode="auto">
            <a:xfrm>
              <a:off x="900965" y="27442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Line 529"/>
            <p:cNvSpPr>
              <a:spLocks noChangeShapeType="1"/>
            </p:cNvSpPr>
            <p:nvPr/>
          </p:nvSpPr>
          <p:spPr bwMode="auto">
            <a:xfrm>
              <a:off x="900965" y="254640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Line 530"/>
            <p:cNvSpPr>
              <a:spLocks noChangeShapeType="1"/>
            </p:cNvSpPr>
            <p:nvPr/>
          </p:nvSpPr>
          <p:spPr bwMode="auto">
            <a:xfrm>
              <a:off x="900965" y="24467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Line 531"/>
            <p:cNvSpPr>
              <a:spLocks noChangeShapeType="1"/>
            </p:cNvSpPr>
            <p:nvPr/>
          </p:nvSpPr>
          <p:spPr bwMode="auto">
            <a:xfrm>
              <a:off x="900965" y="2375979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Line 532"/>
            <p:cNvSpPr>
              <a:spLocks noChangeShapeType="1"/>
            </p:cNvSpPr>
            <p:nvPr/>
          </p:nvSpPr>
          <p:spPr bwMode="auto">
            <a:xfrm>
              <a:off x="900965" y="232109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Line 533"/>
            <p:cNvSpPr>
              <a:spLocks noChangeShapeType="1"/>
            </p:cNvSpPr>
            <p:nvPr/>
          </p:nvSpPr>
          <p:spPr bwMode="auto">
            <a:xfrm>
              <a:off x="900965" y="2274879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Line 534"/>
            <p:cNvSpPr>
              <a:spLocks noChangeShapeType="1"/>
            </p:cNvSpPr>
            <p:nvPr/>
          </p:nvSpPr>
          <p:spPr bwMode="auto">
            <a:xfrm>
              <a:off x="900965" y="22373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Line 535"/>
            <p:cNvSpPr>
              <a:spLocks noChangeShapeType="1"/>
            </p:cNvSpPr>
            <p:nvPr/>
          </p:nvSpPr>
          <p:spPr bwMode="auto">
            <a:xfrm>
              <a:off x="900965" y="220555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Line 536"/>
            <p:cNvSpPr>
              <a:spLocks noChangeShapeType="1"/>
            </p:cNvSpPr>
            <p:nvPr/>
          </p:nvSpPr>
          <p:spPr bwMode="auto">
            <a:xfrm>
              <a:off x="900965" y="217522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Line 537"/>
            <p:cNvSpPr>
              <a:spLocks noChangeShapeType="1"/>
            </p:cNvSpPr>
            <p:nvPr/>
          </p:nvSpPr>
          <p:spPr bwMode="auto">
            <a:xfrm>
              <a:off x="900965" y="197735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Line 538"/>
            <p:cNvSpPr>
              <a:spLocks noChangeShapeType="1"/>
            </p:cNvSpPr>
            <p:nvPr/>
          </p:nvSpPr>
          <p:spPr bwMode="auto">
            <a:xfrm>
              <a:off x="900965" y="187481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Line 539"/>
            <p:cNvSpPr>
              <a:spLocks noChangeShapeType="1"/>
            </p:cNvSpPr>
            <p:nvPr/>
          </p:nvSpPr>
          <p:spPr bwMode="auto">
            <a:xfrm>
              <a:off x="900965" y="18040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Line 540"/>
            <p:cNvSpPr>
              <a:spLocks noChangeShapeType="1"/>
            </p:cNvSpPr>
            <p:nvPr/>
          </p:nvSpPr>
          <p:spPr bwMode="auto">
            <a:xfrm>
              <a:off x="900965" y="175060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Line 541"/>
            <p:cNvSpPr>
              <a:spLocks noChangeShapeType="1"/>
            </p:cNvSpPr>
            <p:nvPr/>
          </p:nvSpPr>
          <p:spPr bwMode="auto">
            <a:xfrm>
              <a:off x="900965" y="17029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Line 542"/>
            <p:cNvSpPr>
              <a:spLocks noChangeShapeType="1"/>
            </p:cNvSpPr>
            <p:nvPr/>
          </p:nvSpPr>
          <p:spPr bwMode="auto">
            <a:xfrm>
              <a:off x="900965" y="166539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Line 543"/>
            <p:cNvSpPr>
              <a:spLocks noChangeShapeType="1"/>
            </p:cNvSpPr>
            <p:nvPr/>
          </p:nvSpPr>
          <p:spPr bwMode="auto">
            <a:xfrm>
              <a:off x="900965" y="16307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Line 544"/>
            <p:cNvSpPr>
              <a:spLocks noChangeShapeType="1"/>
            </p:cNvSpPr>
            <p:nvPr/>
          </p:nvSpPr>
          <p:spPr bwMode="auto">
            <a:xfrm>
              <a:off x="900965" y="16018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Line 545"/>
            <p:cNvSpPr>
              <a:spLocks noChangeShapeType="1"/>
            </p:cNvSpPr>
            <p:nvPr/>
          </p:nvSpPr>
          <p:spPr bwMode="auto">
            <a:xfrm>
              <a:off x="900965" y="140686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Line 546"/>
            <p:cNvSpPr>
              <a:spLocks noChangeShapeType="1"/>
            </p:cNvSpPr>
            <p:nvPr/>
          </p:nvSpPr>
          <p:spPr bwMode="auto">
            <a:xfrm>
              <a:off x="900965" y="130576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Line 547"/>
            <p:cNvSpPr>
              <a:spLocks noChangeShapeType="1"/>
            </p:cNvSpPr>
            <p:nvPr/>
          </p:nvSpPr>
          <p:spPr bwMode="auto">
            <a:xfrm>
              <a:off x="900965" y="12335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Line 548"/>
            <p:cNvSpPr>
              <a:spLocks noChangeShapeType="1"/>
            </p:cNvSpPr>
            <p:nvPr/>
          </p:nvSpPr>
          <p:spPr bwMode="auto">
            <a:xfrm>
              <a:off x="900965" y="117722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Line 549"/>
            <p:cNvSpPr>
              <a:spLocks noChangeShapeType="1"/>
            </p:cNvSpPr>
            <p:nvPr/>
          </p:nvSpPr>
          <p:spPr bwMode="auto">
            <a:xfrm>
              <a:off x="900965" y="11324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9" name="Line 550"/>
            <p:cNvSpPr>
              <a:spLocks noChangeShapeType="1"/>
            </p:cNvSpPr>
            <p:nvPr/>
          </p:nvSpPr>
          <p:spPr bwMode="auto">
            <a:xfrm>
              <a:off x="900965" y="10963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Line 551"/>
            <p:cNvSpPr>
              <a:spLocks noChangeShapeType="1"/>
            </p:cNvSpPr>
            <p:nvPr/>
          </p:nvSpPr>
          <p:spPr bwMode="auto">
            <a:xfrm>
              <a:off x="900965" y="106312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1" name="Line 552"/>
            <p:cNvSpPr>
              <a:spLocks noChangeShapeType="1"/>
            </p:cNvSpPr>
            <p:nvPr/>
          </p:nvSpPr>
          <p:spPr bwMode="auto">
            <a:xfrm>
              <a:off x="900965" y="103279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Line 553"/>
            <p:cNvSpPr>
              <a:spLocks noChangeShapeType="1"/>
            </p:cNvSpPr>
            <p:nvPr/>
          </p:nvSpPr>
          <p:spPr bwMode="auto">
            <a:xfrm>
              <a:off x="5499570" y="4431199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3" name="Line 554"/>
            <p:cNvSpPr>
              <a:spLocks noChangeShapeType="1"/>
            </p:cNvSpPr>
            <p:nvPr/>
          </p:nvSpPr>
          <p:spPr bwMode="auto">
            <a:xfrm>
              <a:off x="5499570" y="3862150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Line 555"/>
            <p:cNvSpPr>
              <a:spLocks noChangeShapeType="1"/>
            </p:cNvSpPr>
            <p:nvPr/>
          </p:nvSpPr>
          <p:spPr bwMode="auto">
            <a:xfrm>
              <a:off x="5499570" y="3290213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5" name="Line 556"/>
            <p:cNvSpPr>
              <a:spLocks noChangeShapeType="1"/>
            </p:cNvSpPr>
            <p:nvPr/>
          </p:nvSpPr>
          <p:spPr bwMode="auto">
            <a:xfrm>
              <a:off x="5499570" y="2719719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6" name="Line 557"/>
            <p:cNvSpPr>
              <a:spLocks noChangeShapeType="1"/>
            </p:cNvSpPr>
            <p:nvPr/>
          </p:nvSpPr>
          <p:spPr bwMode="auto">
            <a:xfrm>
              <a:off x="5499570" y="2146338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7" name="Line 558"/>
            <p:cNvSpPr>
              <a:spLocks noChangeShapeType="1"/>
            </p:cNvSpPr>
            <p:nvPr/>
          </p:nvSpPr>
          <p:spPr bwMode="auto">
            <a:xfrm>
              <a:off x="5499570" y="1577290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8" name="Line 559"/>
            <p:cNvSpPr>
              <a:spLocks noChangeShapeType="1"/>
            </p:cNvSpPr>
            <p:nvPr/>
          </p:nvSpPr>
          <p:spPr bwMode="auto">
            <a:xfrm>
              <a:off x="5499570" y="1006796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9" name="Line 560"/>
            <p:cNvSpPr>
              <a:spLocks noChangeShapeType="1"/>
            </p:cNvSpPr>
            <p:nvPr/>
          </p:nvSpPr>
          <p:spPr bwMode="auto">
            <a:xfrm>
              <a:off x="5521235" y="426221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0" name="Line 561"/>
            <p:cNvSpPr>
              <a:spLocks noChangeShapeType="1"/>
            </p:cNvSpPr>
            <p:nvPr/>
          </p:nvSpPr>
          <p:spPr bwMode="auto">
            <a:xfrm>
              <a:off x="5521235" y="41596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1" name="Line 562"/>
            <p:cNvSpPr>
              <a:spLocks noChangeShapeType="1"/>
            </p:cNvSpPr>
            <p:nvPr/>
          </p:nvSpPr>
          <p:spPr bwMode="auto">
            <a:xfrm>
              <a:off x="5521235" y="408890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2" name="Line 563"/>
            <p:cNvSpPr>
              <a:spLocks noChangeShapeType="1"/>
            </p:cNvSpPr>
            <p:nvPr/>
          </p:nvSpPr>
          <p:spPr bwMode="auto">
            <a:xfrm>
              <a:off x="5521235" y="403113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3" name="Line 564"/>
            <p:cNvSpPr>
              <a:spLocks noChangeShapeType="1"/>
            </p:cNvSpPr>
            <p:nvPr/>
          </p:nvSpPr>
          <p:spPr bwMode="auto">
            <a:xfrm>
              <a:off x="5521235" y="3986359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4" name="Line 565"/>
            <p:cNvSpPr>
              <a:spLocks noChangeShapeType="1"/>
            </p:cNvSpPr>
            <p:nvPr/>
          </p:nvSpPr>
          <p:spPr bwMode="auto">
            <a:xfrm>
              <a:off x="5521235" y="395025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5" name="Line 566"/>
            <p:cNvSpPr>
              <a:spLocks noChangeShapeType="1"/>
            </p:cNvSpPr>
            <p:nvPr/>
          </p:nvSpPr>
          <p:spPr bwMode="auto">
            <a:xfrm>
              <a:off x="5521235" y="391703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6" name="Line 567"/>
            <p:cNvSpPr>
              <a:spLocks noChangeShapeType="1"/>
            </p:cNvSpPr>
            <p:nvPr/>
          </p:nvSpPr>
          <p:spPr bwMode="auto">
            <a:xfrm>
              <a:off x="5521235" y="388814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7" name="Line 568"/>
            <p:cNvSpPr>
              <a:spLocks noChangeShapeType="1"/>
            </p:cNvSpPr>
            <p:nvPr/>
          </p:nvSpPr>
          <p:spPr bwMode="auto">
            <a:xfrm>
              <a:off x="5521235" y="369028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8" name="Line 569"/>
            <p:cNvSpPr>
              <a:spLocks noChangeShapeType="1"/>
            </p:cNvSpPr>
            <p:nvPr/>
          </p:nvSpPr>
          <p:spPr bwMode="auto">
            <a:xfrm>
              <a:off x="5521235" y="358773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9" name="Line 570"/>
            <p:cNvSpPr>
              <a:spLocks noChangeShapeType="1"/>
            </p:cNvSpPr>
            <p:nvPr/>
          </p:nvSpPr>
          <p:spPr bwMode="auto">
            <a:xfrm>
              <a:off x="5521235" y="351696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0" name="Line 571"/>
            <p:cNvSpPr>
              <a:spLocks noChangeShapeType="1"/>
            </p:cNvSpPr>
            <p:nvPr/>
          </p:nvSpPr>
          <p:spPr bwMode="auto">
            <a:xfrm>
              <a:off x="5521235" y="346208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1" name="Line 572"/>
            <p:cNvSpPr>
              <a:spLocks noChangeShapeType="1"/>
            </p:cNvSpPr>
            <p:nvPr/>
          </p:nvSpPr>
          <p:spPr bwMode="auto">
            <a:xfrm>
              <a:off x="5521235" y="341586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2" name="Line 573"/>
            <p:cNvSpPr>
              <a:spLocks noChangeShapeType="1"/>
            </p:cNvSpPr>
            <p:nvPr/>
          </p:nvSpPr>
          <p:spPr bwMode="auto">
            <a:xfrm>
              <a:off x="5521235" y="337831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3" name="Line 574"/>
            <p:cNvSpPr>
              <a:spLocks noChangeShapeType="1"/>
            </p:cNvSpPr>
            <p:nvPr/>
          </p:nvSpPr>
          <p:spPr bwMode="auto">
            <a:xfrm>
              <a:off x="5521235" y="334509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4" name="Line 575"/>
            <p:cNvSpPr>
              <a:spLocks noChangeShapeType="1"/>
            </p:cNvSpPr>
            <p:nvPr/>
          </p:nvSpPr>
          <p:spPr bwMode="auto">
            <a:xfrm>
              <a:off x="5521235" y="331621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5" name="Line 576"/>
            <p:cNvSpPr>
              <a:spLocks noChangeShapeType="1"/>
            </p:cNvSpPr>
            <p:nvPr/>
          </p:nvSpPr>
          <p:spPr bwMode="auto">
            <a:xfrm>
              <a:off x="5521235" y="31183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6" name="Line 577"/>
            <p:cNvSpPr>
              <a:spLocks noChangeShapeType="1"/>
            </p:cNvSpPr>
            <p:nvPr/>
          </p:nvSpPr>
          <p:spPr bwMode="auto">
            <a:xfrm>
              <a:off x="5521235" y="30172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7" name="Line 578"/>
            <p:cNvSpPr>
              <a:spLocks noChangeShapeType="1"/>
            </p:cNvSpPr>
            <p:nvPr/>
          </p:nvSpPr>
          <p:spPr bwMode="auto">
            <a:xfrm>
              <a:off x="5521235" y="29464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8" name="Line 579"/>
            <p:cNvSpPr>
              <a:spLocks noChangeShapeType="1"/>
            </p:cNvSpPr>
            <p:nvPr/>
          </p:nvSpPr>
          <p:spPr bwMode="auto">
            <a:xfrm>
              <a:off x="5521235" y="289014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9" name="Line 580"/>
            <p:cNvSpPr>
              <a:spLocks noChangeShapeType="1"/>
            </p:cNvSpPr>
            <p:nvPr/>
          </p:nvSpPr>
          <p:spPr bwMode="auto">
            <a:xfrm>
              <a:off x="5521235" y="28439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0" name="Line 581"/>
            <p:cNvSpPr>
              <a:spLocks noChangeShapeType="1"/>
            </p:cNvSpPr>
            <p:nvPr/>
          </p:nvSpPr>
          <p:spPr bwMode="auto">
            <a:xfrm>
              <a:off x="5521235" y="280782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1" name="Line 582"/>
            <p:cNvSpPr>
              <a:spLocks noChangeShapeType="1"/>
            </p:cNvSpPr>
            <p:nvPr/>
          </p:nvSpPr>
          <p:spPr bwMode="auto">
            <a:xfrm>
              <a:off x="5521235" y="277604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2" name="Line 583"/>
            <p:cNvSpPr>
              <a:spLocks noChangeShapeType="1"/>
            </p:cNvSpPr>
            <p:nvPr/>
          </p:nvSpPr>
          <p:spPr bwMode="auto">
            <a:xfrm>
              <a:off x="5521235" y="27442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3" name="Line 584"/>
            <p:cNvSpPr>
              <a:spLocks noChangeShapeType="1"/>
            </p:cNvSpPr>
            <p:nvPr/>
          </p:nvSpPr>
          <p:spPr bwMode="auto">
            <a:xfrm>
              <a:off x="5521235" y="254640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4" name="Line 585"/>
            <p:cNvSpPr>
              <a:spLocks noChangeShapeType="1"/>
            </p:cNvSpPr>
            <p:nvPr/>
          </p:nvSpPr>
          <p:spPr bwMode="auto">
            <a:xfrm>
              <a:off x="5521235" y="24467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5" name="Line 586"/>
            <p:cNvSpPr>
              <a:spLocks noChangeShapeType="1"/>
            </p:cNvSpPr>
            <p:nvPr/>
          </p:nvSpPr>
          <p:spPr bwMode="auto">
            <a:xfrm>
              <a:off x="5521235" y="2375979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6" name="Line 587"/>
            <p:cNvSpPr>
              <a:spLocks noChangeShapeType="1"/>
            </p:cNvSpPr>
            <p:nvPr/>
          </p:nvSpPr>
          <p:spPr bwMode="auto">
            <a:xfrm>
              <a:off x="5521235" y="232109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7" name="Line 588"/>
            <p:cNvSpPr>
              <a:spLocks noChangeShapeType="1"/>
            </p:cNvSpPr>
            <p:nvPr/>
          </p:nvSpPr>
          <p:spPr bwMode="auto">
            <a:xfrm>
              <a:off x="5521235" y="2274879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8" name="Line 589"/>
            <p:cNvSpPr>
              <a:spLocks noChangeShapeType="1"/>
            </p:cNvSpPr>
            <p:nvPr/>
          </p:nvSpPr>
          <p:spPr bwMode="auto">
            <a:xfrm>
              <a:off x="5521235" y="22373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9" name="Line 590"/>
            <p:cNvSpPr>
              <a:spLocks noChangeShapeType="1"/>
            </p:cNvSpPr>
            <p:nvPr/>
          </p:nvSpPr>
          <p:spPr bwMode="auto">
            <a:xfrm>
              <a:off x="5521235" y="220555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0" name="Line 591"/>
            <p:cNvSpPr>
              <a:spLocks noChangeShapeType="1"/>
            </p:cNvSpPr>
            <p:nvPr/>
          </p:nvSpPr>
          <p:spPr bwMode="auto">
            <a:xfrm>
              <a:off x="5521235" y="217522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1" name="Line 592"/>
            <p:cNvSpPr>
              <a:spLocks noChangeShapeType="1"/>
            </p:cNvSpPr>
            <p:nvPr/>
          </p:nvSpPr>
          <p:spPr bwMode="auto">
            <a:xfrm>
              <a:off x="5521235" y="197735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2" name="Line 593"/>
            <p:cNvSpPr>
              <a:spLocks noChangeShapeType="1"/>
            </p:cNvSpPr>
            <p:nvPr/>
          </p:nvSpPr>
          <p:spPr bwMode="auto">
            <a:xfrm>
              <a:off x="5521235" y="187481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3" name="Line 594"/>
            <p:cNvSpPr>
              <a:spLocks noChangeShapeType="1"/>
            </p:cNvSpPr>
            <p:nvPr/>
          </p:nvSpPr>
          <p:spPr bwMode="auto">
            <a:xfrm>
              <a:off x="5521235" y="18040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4" name="Line 595"/>
            <p:cNvSpPr>
              <a:spLocks noChangeShapeType="1"/>
            </p:cNvSpPr>
            <p:nvPr/>
          </p:nvSpPr>
          <p:spPr bwMode="auto">
            <a:xfrm>
              <a:off x="5521235" y="175060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5" name="Line 596"/>
            <p:cNvSpPr>
              <a:spLocks noChangeShapeType="1"/>
            </p:cNvSpPr>
            <p:nvPr/>
          </p:nvSpPr>
          <p:spPr bwMode="auto">
            <a:xfrm>
              <a:off x="5521235" y="17029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6" name="Line 597"/>
            <p:cNvSpPr>
              <a:spLocks noChangeShapeType="1"/>
            </p:cNvSpPr>
            <p:nvPr/>
          </p:nvSpPr>
          <p:spPr bwMode="auto">
            <a:xfrm>
              <a:off x="5521235" y="166539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7" name="Line 598"/>
            <p:cNvSpPr>
              <a:spLocks noChangeShapeType="1"/>
            </p:cNvSpPr>
            <p:nvPr/>
          </p:nvSpPr>
          <p:spPr bwMode="auto">
            <a:xfrm>
              <a:off x="5521235" y="16307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8" name="Line 599"/>
            <p:cNvSpPr>
              <a:spLocks noChangeShapeType="1"/>
            </p:cNvSpPr>
            <p:nvPr/>
          </p:nvSpPr>
          <p:spPr bwMode="auto">
            <a:xfrm>
              <a:off x="5521235" y="16018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9" name="Line 600"/>
            <p:cNvSpPr>
              <a:spLocks noChangeShapeType="1"/>
            </p:cNvSpPr>
            <p:nvPr/>
          </p:nvSpPr>
          <p:spPr bwMode="auto">
            <a:xfrm>
              <a:off x="5521235" y="140686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0" name="Line 601"/>
            <p:cNvSpPr>
              <a:spLocks noChangeShapeType="1"/>
            </p:cNvSpPr>
            <p:nvPr/>
          </p:nvSpPr>
          <p:spPr bwMode="auto">
            <a:xfrm>
              <a:off x="5521235" y="130576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1" name="Line 602"/>
            <p:cNvSpPr>
              <a:spLocks noChangeShapeType="1"/>
            </p:cNvSpPr>
            <p:nvPr/>
          </p:nvSpPr>
          <p:spPr bwMode="auto">
            <a:xfrm>
              <a:off x="5521235" y="12335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2" name="Line 603"/>
            <p:cNvSpPr>
              <a:spLocks noChangeShapeType="1"/>
            </p:cNvSpPr>
            <p:nvPr/>
          </p:nvSpPr>
          <p:spPr bwMode="auto">
            <a:xfrm>
              <a:off x="5521235" y="117722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3" name="Line 604"/>
            <p:cNvSpPr>
              <a:spLocks noChangeShapeType="1"/>
            </p:cNvSpPr>
            <p:nvPr/>
          </p:nvSpPr>
          <p:spPr bwMode="auto">
            <a:xfrm>
              <a:off x="5521235" y="11324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4" name="Line 605"/>
            <p:cNvSpPr>
              <a:spLocks noChangeShapeType="1"/>
            </p:cNvSpPr>
            <p:nvPr/>
          </p:nvSpPr>
          <p:spPr bwMode="auto">
            <a:xfrm>
              <a:off x="5521235" y="10963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5" name="Line 606"/>
            <p:cNvSpPr>
              <a:spLocks noChangeShapeType="1"/>
            </p:cNvSpPr>
            <p:nvPr/>
          </p:nvSpPr>
          <p:spPr bwMode="auto">
            <a:xfrm>
              <a:off x="5521235" y="106312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6" name="Line 607"/>
            <p:cNvSpPr>
              <a:spLocks noChangeShapeType="1"/>
            </p:cNvSpPr>
            <p:nvPr/>
          </p:nvSpPr>
          <p:spPr bwMode="auto">
            <a:xfrm>
              <a:off x="5521235" y="103279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" name="Line 609"/>
            <p:cNvSpPr>
              <a:spLocks noChangeShapeType="1"/>
            </p:cNvSpPr>
            <p:nvPr/>
          </p:nvSpPr>
          <p:spPr bwMode="auto">
            <a:xfrm>
              <a:off x="911075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" name="Line 610"/>
            <p:cNvSpPr>
              <a:spLocks noChangeShapeType="1"/>
            </p:cNvSpPr>
            <p:nvPr/>
          </p:nvSpPr>
          <p:spPr bwMode="auto">
            <a:xfrm>
              <a:off x="2459349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" name="Line 611"/>
            <p:cNvSpPr>
              <a:spLocks noChangeShapeType="1"/>
            </p:cNvSpPr>
            <p:nvPr/>
          </p:nvSpPr>
          <p:spPr bwMode="auto">
            <a:xfrm>
              <a:off x="4006179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Line 612"/>
            <p:cNvSpPr>
              <a:spLocks noChangeShapeType="1"/>
            </p:cNvSpPr>
            <p:nvPr/>
          </p:nvSpPr>
          <p:spPr bwMode="auto">
            <a:xfrm>
              <a:off x="5554453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" name="Line 613"/>
            <p:cNvSpPr>
              <a:spLocks noChangeShapeType="1"/>
            </p:cNvSpPr>
            <p:nvPr/>
          </p:nvSpPr>
          <p:spPr bwMode="auto">
            <a:xfrm>
              <a:off x="1374690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" name="Line 614"/>
            <p:cNvSpPr>
              <a:spLocks noChangeShapeType="1"/>
            </p:cNvSpPr>
            <p:nvPr/>
          </p:nvSpPr>
          <p:spPr bwMode="auto">
            <a:xfrm>
              <a:off x="164910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3" name="Line 615"/>
            <p:cNvSpPr>
              <a:spLocks noChangeShapeType="1"/>
            </p:cNvSpPr>
            <p:nvPr/>
          </p:nvSpPr>
          <p:spPr bwMode="auto">
            <a:xfrm>
              <a:off x="18426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4" name="Line 616"/>
            <p:cNvSpPr>
              <a:spLocks noChangeShapeType="1"/>
            </p:cNvSpPr>
            <p:nvPr/>
          </p:nvSpPr>
          <p:spPr bwMode="auto">
            <a:xfrm>
              <a:off x="199284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5" name="Line 617"/>
            <p:cNvSpPr>
              <a:spLocks noChangeShapeType="1"/>
            </p:cNvSpPr>
            <p:nvPr/>
          </p:nvSpPr>
          <p:spPr bwMode="auto">
            <a:xfrm>
              <a:off x="21156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6" name="Line 618"/>
            <p:cNvSpPr>
              <a:spLocks noChangeShapeType="1"/>
            </p:cNvSpPr>
            <p:nvPr/>
          </p:nvSpPr>
          <p:spPr bwMode="auto">
            <a:xfrm>
              <a:off x="2219598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7" name="Line 619"/>
            <p:cNvSpPr>
              <a:spLocks noChangeShapeType="1"/>
            </p:cNvSpPr>
            <p:nvPr/>
          </p:nvSpPr>
          <p:spPr bwMode="auto">
            <a:xfrm>
              <a:off x="230914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620"/>
            <p:cNvSpPr>
              <a:spLocks noChangeShapeType="1"/>
            </p:cNvSpPr>
            <p:nvPr/>
          </p:nvSpPr>
          <p:spPr bwMode="auto">
            <a:xfrm>
              <a:off x="238713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621"/>
            <p:cNvSpPr>
              <a:spLocks noChangeShapeType="1"/>
            </p:cNvSpPr>
            <p:nvPr/>
          </p:nvSpPr>
          <p:spPr bwMode="auto">
            <a:xfrm>
              <a:off x="29244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0" name="Line 622"/>
            <p:cNvSpPr>
              <a:spLocks noChangeShapeType="1"/>
            </p:cNvSpPr>
            <p:nvPr/>
          </p:nvSpPr>
          <p:spPr bwMode="auto">
            <a:xfrm>
              <a:off x="319737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1" name="Line 623"/>
            <p:cNvSpPr>
              <a:spLocks noChangeShapeType="1"/>
            </p:cNvSpPr>
            <p:nvPr/>
          </p:nvSpPr>
          <p:spPr bwMode="auto">
            <a:xfrm>
              <a:off x="338802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2" name="Line 624"/>
            <p:cNvSpPr>
              <a:spLocks noChangeShapeType="1"/>
            </p:cNvSpPr>
            <p:nvPr/>
          </p:nvSpPr>
          <p:spPr bwMode="auto">
            <a:xfrm>
              <a:off x="353967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3" name="Line 625"/>
            <p:cNvSpPr>
              <a:spLocks noChangeShapeType="1"/>
            </p:cNvSpPr>
            <p:nvPr/>
          </p:nvSpPr>
          <p:spPr bwMode="auto">
            <a:xfrm>
              <a:off x="366099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4" name="Line 626"/>
            <p:cNvSpPr>
              <a:spLocks noChangeShapeType="1"/>
            </p:cNvSpPr>
            <p:nvPr/>
          </p:nvSpPr>
          <p:spPr bwMode="auto">
            <a:xfrm>
              <a:off x="37635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5" name="Line 627"/>
            <p:cNvSpPr>
              <a:spLocks noChangeShapeType="1"/>
            </p:cNvSpPr>
            <p:nvPr/>
          </p:nvSpPr>
          <p:spPr bwMode="auto">
            <a:xfrm>
              <a:off x="3855973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6" name="Line 628"/>
            <p:cNvSpPr>
              <a:spLocks noChangeShapeType="1"/>
            </p:cNvSpPr>
            <p:nvPr/>
          </p:nvSpPr>
          <p:spPr bwMode="auto">
            <a:xfrm>
              <a:off x="39354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7" name="Line 629"/>
            <p:cNvSpPr>
              <a:spLocks noChangeShapeType="1"/>
            </p:cNvSpPr>
            <p:nvPr/>
          </p:nvSpPr>
          <p:spPr bwMode="auto">
            <a:xfrm>
              <a:off x="447268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8" name="Line 630"/>
            <p:cNvSpPr>
              <a:spLocks noChangeShapeType="1"/>
            </p:cNvSpPr>
            <p:nvPr/>
          </p:nvSpPr>
          <p:spPr bwMode="auto">
            <a:xfrm>
              <a:off x="47442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9" name="Line 631"/>
            <p:cNvSpPr>
              <a:spLocks noChangeShapeType="1"/>
            </p:cNvSpPr>
            <p:nvPr/>
          </p:nvSpPr>
          <p:spPr bwMode="auto">
            <a:xfrm>
              <a:off x="4939187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0" name="Line 632"/>
            <p:cNvSpPr>
              <a:spLocks noChangeShapeType="1"/>
            </p:cNvSpPr>
            <p:nvPr/>
          </p:nvSpPr>
          <p:spPr bwMode="auto">
            <a:xfrm>
              <a:off x="508650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1" name="Line 633"/>
            <p:cNvSpPr>
              <a:spLocks noChangeShapeType="1"/>
            </p:cNvSpPr>
            <p:nvPr/>
          </p:nvSpPr>
          <p:spPr bwMode="auto">
            <a:xfrm>
              <a:off x="5210713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2" name="Line 634"/>
            <p:cNvSpPr>
              <a:spLocks noChangeShapeType="1"/>
            </p:cNvSpPr>
            <p:nvPr/>
          </p:nvSpPr>
          <p:spPr bwMode="auto">
            <a:xfrm>
              <a:off x="5314702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3" name="Line 635"/>
            <p:cNvSpPr>
              <a:spLocks noChangeShapeType="1"/>
            </p:cNvSpPr>
            <p:nvPr/>
          </p:nvSpPr>
          <p:spPr bwMode="auto">
            <a:xfrm>
              <a:off x="540280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4" name="Line 636"/>
            <p:cNvSpPr>
              <a:spLocks noChangeShapeType="1"/>
            </p:cNvSpPr>
            <p:nvPr/>
          </p:nvSpPr>
          <p:spPr bwMode="auto">
            <a:xfrm>
              <a:off x="54822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5" name="Line 637"/>
            <p:cNvSpPr>
              <a:spLocks noChangeShapeType="1"/>
            </p:cNvSpPr>
            <p:nvPr/>
          </p:nvSpPr>
          <p:spPr bwMode="auto">
            <a:xfrm>
              <a:off x="911075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6" name="Line 638"/>
            <p:cNvSpPr>
              <a:spLocks noChangeShapeType="1"/>
            </p:cNvSpPr>
            <p:nvPr/>
          </p:nvSpPr>
          <p:spPr bwMode="auto">
            <a:xfrm>
              <a:off x="2459349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7" name="Line 639"/>
            <p:cNvSpPr>
              <a:spLocks noChangeShapeType="1"/>
            </p:cNvSpPr>
            <p:nvPr/>
          </p:nvSpPr>
          <p:spPr bwMode="auto">
            <a:xfrm>
              <a:off x="4006179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8" name="Line 640"/>
            <p:cNvSpPr>
              <a:spLocks noChangeShapeType="1"/>
            </p:cNvSpPr>
            <p:nvPr/>
          </p:nvSpPr>
          <p:spPr bwMode="auto">
            <a:xfrm>
              <a:off x="5554453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9" name="Line 641"/>
            <p:cNvSpPr>
              <a:spLocks noChangeShapeType="1"/>
            </p:cNvSpPr>
            <p:nvPr/>
          </p:nvSpPr>
          <p:spPr bwMode="auto">
            <a:xfrm>
              <a:off x="1374690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0" name="Line 642"/>
            <p:cNvSpPr>
              <a:spLocks noChangeShapeType="1"/>
            </p:cNvSpPr>
            <p:nvPr/>
          </p:nvSpPr>
          <p:spPr bwMode="auto">
            <a:xfrm>
              <a:off x="164910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1" name="Line 643"/>
            <p:cNvSpPr>
              <a:spLocks noChangeShapeType="1"/>
            </p:cNvSpPr>
            <p:nvPr/>
          </p:nvSpPr>
          <p:spPr bwMode="auto">
            <a:xfrm>
              <a:off x="18426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2" name="Line 644"/>
            <p:cNvSpPr>
              <a:spLocks noChangeShapeType="1"/>
            </p:cNvSpPr>
            <p:nvPr/>
          </p:nvSpPr>
          <p:spPr bwMode="auto">
            <a:xfrm>
              <a:off x="199284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3" name="Line 645"/>
            <p:cNvSpPr>
              <a:spLocks noChangeShapeType="1"/>
            </p:cNvSpPr>
            <p:nvPr/>
          </p:nvSpPr>
          <p:spPr bwMode="auto">
            <a:xfrm>
              <a:off x="21156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4" name="Line 646"/>
            <p:cNvSpPr>
              <a:spLocks noChangeShapeType="1"/>
            </p:cNvSpPr>
            <p:nvPr/>
          </p:nvSpPr>
          <p:spPr bwMode="auto">
            <a:xfrm>
              <a:off x="2219598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5" name="Line 647"/>
            <p:cNvSpPr>
              <a:spLocks noChangeShapeType="1"/>
            </p:cNvSpPr>
            <p:nvPr/>
          </p:nvSpPr>
          <p:spPr bwMode="auto">
            <a:xfrm>
              <a:off x="230914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6" name="Line 648"/>
            <p:cNvSpPr>
              <a:spLocks noChangeShapeType="1"/>
            </p:cNvSpPr>
            <p:nvPr/>
          </p:nvSpPr>
          <p:spPr bwMode="auto">
            <a:xfrm>
              <a:off x="238713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7" name="Line 649"/>
            <p:cNvSpPr>
              <a:spLocks noChangeShapeType="1"/>
            </p:cNvSpPr>
            <p:nvPr/>
          </p:nvSpPr>
          <p:spPr bwMode="auto">
            <a:xfrm>
              <a:off x="29244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8" name="Line 650"/>
            <p:cNvSpPr>
              <a:spLocks noChangeShapeType="1"/>
            </p:cNvSpPr>
            <p:nvPr/>
          </p:nvSpPr>
          <p:spPr bwMode="auto">
            <a:xfrm>
              <a:off x="319737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9" name="Line 651"/>
            <p:cNvSpPr>
              <a:spLocks noChangeShapeType="1"/>
            </p:cNvSpPr>
            <p:nvPr/>
          </p:nvSpPr>
          <p:spPr bwMode="auto">
            <a:xfrm>
              <a:off x="338802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0" name="Line 652"/>
            <p:cNvSpPr>
              <a:spLocks noChangeShapeType="1"/>
            </p:cNvSpPr>
            <p:nvPr/>
          </p:nvSpPr>
          <p:spPr bwMode="auto">
            <a:xfrm>
              <a:off x="353967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1" name="Line 653"/>
            <p:cNvSpPr>
              <a:spLocks noChangeShapeType="1"/>
            </p:cNvSpPr>
            <p:nvPr/>
          </p:nvSpPr>
          <p:spPr bwMode="auto">
            <a:xfrm>
              <a:off x="366099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2" name="Line 654"/>
            <p:cNvSpPr>
              <a:spLocks noChangeShapeType="1"/>
            </p:cNvSpPr>
            <p:nvPr/>
          </p:nvSpPr>
          <p:spPr bwMode="auto">
            <a:xfrm>
              <a:off x="37635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3" name="Line 655"/>
            <p:cNvSpPr>
              <a:spLocks noChangeShapeType="1"/>
            </p:cNvSpPr>
            <p:nvPr/>
          </p:nvSpPr>
          <p:spPr bwMode="auto">
            <a:xfrm>
              <a:off x="3855973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4" name="Line 656"/>
            <p:cNvSpPr>
              <a:spLocks noChangeShapeType="1"/>
            </p:cNvSpPr>
            <p:nvPr/>
          </p:nvSpPr>
          <p:spPr bwMode="auto">
            <a:xfrm>
              <a:off x="39354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5" name="Line 657"/>
            <p:cNvSpPr>
              <a:spLocks noChangeShapeType="1"/>
            </p:cNvSpPr>
            <p:nvPr/>
          </p:nvSpPr>
          <p:spPr bwMode="auto">
            <a:xfrm>
              <a:off x="447268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6" name="Line 658"/>
            <p:cNvSpPr>
              <a:spLocks noChangeShapeType="1"/>
            </p:cNvSpPr>
            <p:nvPr/>
          </p:nvSpPr>
          <p:spPr bwMode="auto">
            <a:xfrm>
              <a:off x="47442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7" name="Line 659"/>
            <p:cNvSpPr>
              <a:spLocks noChangeShapeType="1"/>
            </p:cNvSpPr>
            <p:nvPr/>
          </p:nvSpPr>
          <p:spPr bwMode="auto">
            <a:xfrm>
              <a:off x="4939187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8" name="Line 660"/>
            <p:cNvSpPr>
              <a:spLocks noChangeShapeType="1"/>
            </p:cNvSpPr>
            <p:nvPr/>
          </p:nvSpPr>
          <p:spPr bwMode="auto">
            <a:xfrm>
              <a:off x="508650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9" name="Line 661"/>
            <p:cNvSpPr>
              <a:spLocks noChangeShapeType="1"/>
            </p:cNvSpPr>
            <p:nvPr/>
          </p:nvSpPr>
          <p:spPr bwMode="auto">
            <a:xfrm>
              <a:off x="5210713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0" name="Line 662"/>
            <p:cNvSpPr>
              <a:spLocks noChangeShapeType="1"/>
            </p:cNvSpPr>
            <p:nvPr/>
          </p:nvSpPr>
          <p:spPr bwMode="auto">
            <a:xfrm>
              <a:off x="5314702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1" name="Line 663"/>
            <p:cNvSpPr>
              <a:spLocks noChangeShapeType="1"/>
            </p:cNvSpPr>
            <p:nvPr/>
          </p:nvSpPr>
          <p:spPr bwMode="auto">
            <a:xfrm>
              <a:off x="540280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2" name="Line 664"/>
            <p:cNvSpPr>
              <a:spLocks noChangeShapeType="1"/>
            </p:cNvSpPr>
            <p:nvPr/>
          </p:nvSpPr>
          <p:spPr bwMode="auto">
            <a:xfrm>
              <a:off x="54822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3" name="Line 665"/>
            <p:cNvSpPr>
              <a:spLocks noChangeShapeType="1"/>
            </p:cNvSpPr>
            <p:nvPr/>
          </p:nvSpPr>
          <p:spPr bwMode="auto">
            <a:xfrm>
              <a:off x="911074" y="996687"/>
              <a:ext cx="0" cy="34446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4" name="Line 666"/>
            <p:cNvSpPr>
              <a:spLocks noChangeShapeType="1"/>
            </p:cNvSpPr>
            <p:nvPr/>
          </p:nvSpPr>
          <p:spPr bwMode="auto">
            <a:xfrm>
              <a:off x="5554453" y="996687"/>
              <a:ext cx="0" cy="34446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5" name="Line 667"/>
            <p:cNvSpPr>
              <a:spLocks noChangeShapeType="1"/>
            </p:cNvSpPr>
            <p:nvPr/>
          </p:nvSpPr>
          <p:spPr bwMode="auto">
            <a:xfrm>
              <a:off x="900965" y="4431199"/>
              <a:ext cx="46635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6" name="Line 668"/>
            <p:cNvSpPr>
              <a:spLocks noChangeShapeType="1"/>
            </p:cNvSpPr>
            <p:nvPr/>
          </p:nvSpPr>
          <p:spPr bwMode="auto">
            <a:xfrm>
              <a:off x="900965" y="1006797"/>
              <a:ext cx="46635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7" name="Freeform 669"/>
            <p:cNvSpPr>
              <a:spLocks/>
            </p:cNvSpPr>
            <p:nvPr/>
          </p:nvSpPr>
          <p:spPr bwMode="auto">
            <a:xfrm>
              <a:off x="1015064" y="3015799"/>
              <a:ext cx="92434" cy="92434"/>
            </a:xfrm>
            <a:custGeom>
              <a:avLst/>
              <a:gdLst>
                <a:gd name="T0" fmla="*/ 31 w 64"/>
                <a:gd name="T1" fmla="*/ 0 h 64"/>
                <a:gd name="T2" fmla="*/ 64 w 64"/>
                <a:gd name="T3" fmla="*/ 32 h 64"/>
                <a:gd name="T4" fmla="*/ 31 w 64"/>
                <a:gd name="T5" fmla="*/ 64 h 64"/>
                <a:gd name="T6" fmla="*/ 0 w 64"/>
                <a:gd name="T7" fmla="*/ 32 h 64"/>
                <a:gd name="T8" fmla="*/ 31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1" y="0"/>
                  </a:moveTo>
                  <a:lnTo>
                    <a:pt x="64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8" name="Freeform 670"/>
            <p:cNvSpPr>
              <a:spLocks/>
            </p:cNvSpPr>
            <p:nvPr/>
          </p:nvSpPr>
          <p:spPr bwMode="auto">
            <a:xfrm>
              <a:off x="1015064" y="3015799"/>
              <a:ext cx="47662" cy="47662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9" name="Freeform 671"/>
            <p:cNvSpPr>
              <a:spLocks/>
            </p:cNvSpPr>
            <p:nvPr/>
          </p:nvSpPr>
          <p:spPr bwMode="auto">
            <a:xfrm>
              <a:off x="1059836" y="3015799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0" name="Freeform 672"/>
            <p:cNvSpPr>
              <a:spLocks/>
            </p:cNvSpPr>
            <p:nvPr/>
          </p:nvSpPr>
          <p:spPr bwMode="auto">
            <a:xfrm>
              <a:off x="1059836" y="3062016"/>
              <a:ext cx="49106" cy="47662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1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1" name="Freeform 673"/>
            <p:cNvSpPr>
              <a:spLocks/>
            </p:cNvSpPr>
            <p:nvPr/>
          </p:nvSpPr>
          <p:spPr bwMode="auto">
            <a:xfrm>
              <a:off x="1015064" y="3062016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2" name="Freeform 674"/>
            <p:cNvSpPr>
              <a:spLocks/>
            </p:cNvSpPr>
            <p:nvPr/>
          </p:nvSpPr>
          <p:spPr bwMode="auto">
            <a:xfrm>
              <a:off x="1394910" y="3112566"/>
              <a:ext cx="90990" cy="92434"/>
            </a:xfrm>
            <a:custGeom>
              <a:avLst/>
              <a:gdLst>
                <a:gd name="T0" fmla="*/ 31 w 63"/>
                <a:gd name="T1" fmla="*/ 0 h 64"/>
                <a:gd name="T2" fmla="*/ 63 w 63"/>
                <a:gd name="T3" fmla="*/ 32 h 64"/>
                <a:gd name="T4" fmla="*/ 31 w 63"/>
                <a:gd name="T5" fmla="*/ 64 h 64"/>
                <a:gd name="T6" fmla="*/ 0 w 63"/>
                <a:gd name="T7" fmla="*/ 32 h 64"/>
                <a:gd name="T8" fmla="*/ 31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3" name="Freeform 675"/>
            <p:cNvSpPr>
              <a:spLocks/>
            </p:cNvSpPr>
            <p:nvPr/>
          </p:nvSpPr>
          <p:spPr bwMode="auto">
            <a:xfrm>
              <a:off x="1394910" y="3112566"/>
              <a:ext cx="47662" cy="49106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4" name="Freeform 676"/>
            <p:cNvSpPr>
              <a:spLocks/>
            </p:cNvSpPr>
            <p:nvPr/>
          </p:nvSpPr>
          <p:spPr bwMode="auto">
            <a:xfrm>
              <a:off x="1439684" y="3112566"/>
              <a:ext cx="49106" cy="49106"/>
            </a:xfrm>
            <a:custGeom>
              <a:avLst/>
              <a:gdLst>
                <a:gd name="T0" fmla="*/ 0 w 34"/>
                <a:gd name="T1" fmla="*/ 0 h 34"/>
                <a:gd name="T2" fmla="*/ 2 w 34"/>
                <a:gd name="T3" fmla="*/ 0 h 34"/>
                <a:gd name="T4" fmla="*/ 34 w 34"/>
                <a:gd name="T5" fmla="*/ 32 h 34"/>
                <a:gd name="T6" fmla="*/ 34 w 34"/>
                <a:gd name="T7" fmla="*/ 34 h 34"/>
                <a:gd name="T8" fmla="*/ 32 w 34"/>
                <a:gd name="T9" fmla="*/ 34 h 34"/>
                <a:gd name="T10" fmla="*/ 0 w 34"/>
                <a:gd name="T11" fmla="*/ 2 h 34"/>
                <a:gd name="T12" fmla="*/ 0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5" name="Freeform 677"/>
            <p:cNvSpPr>
              <a:spLocks/>
            </p:cNvSpPr>
            <p:nvPr/>
          </p:nvSpPr>
          <p:spPr bwMode="auto">
            <a:xfrm>
              <a:off x="1439684" y="3158783"/>
              <a:ext cx="49106" cy="50550"/>
            </a:xfrm>
            <a:custGeom>
              <a:avLst/>
              <a:gdLst>
                <a:gd name="T0" fmla="*/ 32 w 34"/>
                <a:gd name="T1" fmla="*/ 0 h 35"/>
                <a:gd name="T2" fmla="*/ 34 w 34"/>
                <a:gd name="T3" fmla="*/ 0 h 35"/>
                <a:gd name="T4" fmla="*/ 34 w 34"/>
                <a:gd name="T5" fmla="*/ 2 h 35"/>
                <a:gd name="T6" fmla="*/ 2 w 34"/>
                <a:gd name="T7" fmla="*/ 35 h 35"/>
                <a:gd name="T8" fmla="*/ 0 w 34"/>
                <a:gd name="T9" fmla="*/ 35 h 35"/>
                <a:gd name="T10" fmla="*/ 0 w 34"/>
                <a:gd name="T11" fmla="*/ 32 h 35"/>
                <a:gd name="T12" fmla="*/ 32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6" name="Freeform 678"/>
            <p:cNvSpPr>
              <a:spLocks/>
            </p:cNvSpPr>
            <p:nvPr/>
          </p:nvSpPr>
          <p:spPr bwMode="auto">
            <a:xfrm>
              <a:off x="1394910" y="3158783"/>
              <a:ext cx="47662" cy="50550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2 h 35"/>
                <a:gd name="T6" fmla="*/ 33 w 33"/>
                <a:gd name="T7" fmla="*/ 35 h 35"/>
                <a:gd name="T8" fmla="*/ 31 w 33"/>
                <a:gd name="T9" fmla="*/ 35 h 35"/>
                <a:gd name="T10" fmla="*/ 0 w 33"/>
                <a:gd name="T11" fmla="*/ 2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7" name="Freeform 679"/>
            <p:cNvSpPr>
              <a:spLocks/>
            </p:cNvSpPr>
            <p:nvPr/>
          </p:nvSpPr>
          <p:spPr bwMode="auto">
            <a:xfrm>
              <a:off x="1705432" y="3153006"/>
              <a:ext cx="93879" cy="92434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32 h 64"/>
                <a:gd name="T4" fmla="*/ 33 w 65"/>
                <a:gd name="T5" fmla="*/ 64 h 64"/>
                <a:gd name="T6" fmla="*/ 0 w 65"/>
                <a:gd name="T7" fmla="*/ 32 h 64"/>
                <a:gd name="T8" fmla="*/ 33 w 6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8" name="Freeform 680"/>
            <p:cNvSpPr>
              <a:spLocks/>
            </p:cNvSpPr>
            <p:nvPr/>
          </p:nvSpPr>
          <p:spPr bwMode="auto">
            <a:xfrm>
              <a:off x="1705432" y="3153006"/>
              <a:ext cx="49106" cy="47662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2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9" name="Freeform 681"/>
            <p:cNvSpPr>
              <a:spLocks/>
            </p:cNvSpPr>
            <p:nvPr/>
          </p:nvSpPr>
          <p:spPr bwMode="auto">
            <a:xfrm>
              <a:off x="1753093" y="3153006"/>
              <a:ext cx="46217" cy="47662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2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2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0" name="Freeform 682"/>
            <p:cNvSpPr>
              <a:spLocks/>
            </p:cNvSpPr>
            <p:nvPr/>
          </p:nvSpPr>
          <p:spPr bwMode="auto">
            <a:xfrm>
              <a:off x="1753093" y="3199223"/>
              <a:ext cx="46217" cy="47662"/>
            </a:xfrm>
            <a:custGeom>
              <a:avLst/>
              <a:gdLst>
                <a:gd name="T0" fmla="*/ 32 w 32"/>
                <a:gd name="T1" fmla="*/ 0 h 33"/>
                <a:gd name="T2" fmla="*/ 32 w 32"/>
                <a:gd name="T3" fmla="*/ 0 h 33"/>
                <a:gd name="T4" fmla="*/ 32 w 32"/>
                <a:gd name="T5" fmla="*/ 1 h 33"/>
                <a:gd name="T6" fmla="*/ 1 w 32"/>
                <a:gd name="T7" fmla="*/ 33 h 33"/>
                <a:gd name="T8" fmla="*/ 0 w 32"/>
                <a:gd name="T9" fmla="*/ 33 h 33"/>
                <a:gd name="T10" fmla="*/ 0 w 32"/>
                <a:gd name="T11" fmla="*/ 32 h 33"/>
                <a:gd name="T12" fmla="*/ 32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1" name="Freeform 683"/>
            <p:cNvSpPr>
              <a:spLocks/>
            </p:cNvSpPr>
            <p:nvPr/>
          </p:nvSpPr>
          <p:spPr bwMode="auto">
            <a:xfrm>
              <a:off x="1705432" y="3199223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2" name="Freeform 684"/>
            <p:cNvSpPr>
              <a:spLocks/>
            </p:cNvSpPr>
            <p:nvPr/>
          </p:nvSpPr>
          <p:spPr bwMode="auto">
            <a:xfrm>
              <a:off x="1933629" y="2771715"/>
              <a:ext cx="90990" cy="93879"/>
            </a:xfrm>
            <a:custGeom>
              <a:avLst/>
              <a:gdLst>
                <a:gd name="T0" fmla="*/ 32 w 63"/>
                <a:gd name="T1" fmla="*/ 0 h 65"/>
                <a:gd name="T2" fmla="*/ 63 w 63"/>
                <a:gd name="T3" fmla="*/ 32 h 65"/>
                <a:gd name="T4" fmla="*/ 32 w 63"/>
                <a:gd name="T5" fmla="*/ 65 h 65"/>
                <a:gd name="T6" fmla="*/ 0 w 63"/>
                <a:gd name="T7" fmla="*/ 32 h 65"/>
                <a:gd name="T8" fmla="*/ 32 w 6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5">
                  <a:moveTo>
                    <a:pt x="32" y="0"/>
                  </a:moveTo>
                  <a:lnTo>
                    <a:pt x="63" y="32"/>
                  </a:lnTo>
                  <a:lnTo>
                    <a:pt x="32" y="6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3" name="Freeform 685"/>
            <p:cNvSpPr>
              <a:spLocks/>
            </p:cNvSpPr>
            <p:nvPr/>
          </p:nvSpPr>
          <p:spPr bwMode="auto">
            <a:xfrm>
              <a:off x="1933629" y="2771715"/>
              <a:ext cx="47662" cy="49106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3 h 34"/>
                <a:gd name="T6" fmla="*/ 0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4" name="Freeform 686"/>
            <p:cNvSpPr>
              <a:spLocks/>
            </p:cNvSpPr>
            <p:nvPr/>
          </p:nvSpPr>
          <p:spPr bwMode="auto">
            <a:xfrm>
              <a:off x="1979847" y="2771715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3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5" name="Freeform 687"/>
            <p:cNvSpPr>
              <a:spLocks/>
            </p:cNvSpPr>
            <p:nvPr/>
          </p:nvSpPr>
          <p:spPr bwMode="auto">
            <a:xfrm>
              <a:off x="1979847" y="2817932"/>
              <a:ext cx="47662" cy="49106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6" name="Freeform 688"/>
            <p:cNvSpPr>
              <a:spLocks/>
            </p:cNvSpPr>
            <p:nvPr/>
          </p:nvSpPr>
          <p:spPr bwMode="auto">
            <a:xfrm>
              <a:off x="1933629" y="2817932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0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7" name="Freeform 689"/>
            <p:cNvSpPr>
              <a:spLocks/>
            </p:cNvSpPr>
            <p:nvPr/>
          </p:nvSpPr>
          <p:spPr bwMode="auto">
            <a:xfrm>
              <a:off x="2534452" y="1944138"/>
              <a:ext cx="92434" cy="93879"/>
            </a:xfrm>
            <a:custGeom>
              <a:avLst/>
              <a:gdLst>
                <a:gd name="T0" fmla="*/ 31 w 64"/>
                <a:gd name="T1" fmla="*/ 0 h 65"/>
                <a:gd name="T2" fmla="*/ 64 w 64"/>
                <a:gd name="T3" fmla="*/ 33 h 65"/>
                <a:gd name="T4" fmla="*/ 31 w 64"/>
                <a:gd name="T5" fmla="*/ 65 h 65"/>
                <a:gd name="T6" fmla="*/ 0 w 64"/>
                <a:gd name="T7" fmla="*/ 33 h 65"/>
                <a:gd name="T8" fmla="*/ 31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1" y="0"/>
                  </a:moveTo>
                  <a:lnTo>
                    <a:pt x="64" y="33"/>
                  </a:lnTo>
                  <a:lnTo>
                    <a:pt x="31" y="6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8" name="Freeform 690"/>
            <p:cNvSpPr>
              <a:spLocks/>
            </p:cNvSpPr>
            <p:nvPr/>
          </p:nvSpPr>
          <p:spPr bwMode="auto">
            <a:xfrm>
              <a:off x="2534452" y="1944138"/>
              <a:ext cx="47662" cy="50550"/>
            </a:xfrm>
            <a:custGeom>
              <a:avLst/>
              <a:gdLst>
                <a:gd name="T0" fmla="*/ 31 w 33"/>
                <a:gd name="T1" fmla="*/ 0 h 35"/>
                <a:gd name="T2" fmla="*/ 33 w 33"/>
                <a:gd name="T3" fmla="*/ 0 h 35"/>
                <a:gd name="T4" fmla="*/ 33 w 33"/>
                <a:gd name="T5" fmla="*/ 3 h 35"/>
                <a:gd name="T6" fmla="*/ 1 w 33"/>
                <a:gd name="T7" fmla="*/ 35 h 35"/>
                <a:gd name="T8" fmla="*/ 0 w 33"/>
                <a:gd name="T9" fmla="*/ 35 h 35"/>
                <a:gd name="T10" fmla="*/ 0 w 33"/>
                <a:gd name="T11" fmla="*/ 33 h 35"/>
                <a:gd name="T12" fmla="*/ 31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31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9" name="Freeform 691"/>
            <p:cNvSpPr>
              <a:spLocks/>
            </p:cNvSpPr>
            <p:nvPr/>
          </p:nvSpPr>
          <p:spPr bwMode="auto">
            <a:xfrm>
              <a:off x="2579225" y="1944138"/>
              <a:ext cx="49106" cy="50550"/>
            </a:xfrm>
            <a:custGeom>
              <a:avLst/>
              <a:gdLst>
                <a:gd name="T0" fmla="*/ 0 w 34"/>
                <a:gd name="T1" fmla="*/ 0 h 35"/>
                <a:gd name="T2" fmla="*/ 2 w 34"/>
                <a:gd name="T3" fmla="*/ 0 h 35"/>
                <a:gd name="T4" fmla="*/ 34 w 34"/>
                <a:gd name="T5" fmla="*/ 33 h 35"/>
                <a:gd name="T6" fmla="*/ 34 w 34"/>
                <a:gd name="T7" fmla="*/ 35 h 35"/>
                <a:gd name="T8" fmla="*/ 33 w 34"/>
                <a:gd name="T9" fmla="*/ 35 h 35"/>
                <a:gd name="T10" fmla="*/ 0 w 34"/>
                <a:gd name="T11" fmla="*/ 3 h 35"/>
                <a:gd name="T12" fmla="*/ 0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2" y="0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0" name="Freeform 692"/>
            <p:cNvSpPr>
              <a:spLocks/>
            </p:cNvSpPr>
            <p:nvPr/>
          </p:nvSpPr>
          <p:spPr bwMode="auto">
            <a:xfrm>
              <a:off x="2579225" y="1991800"/>
              <a:ext cx="49106" cy="49106"/>
            </a:xfrm>
            <a:custGeom>
              <a:avLst/>
              <a:gdLst>
                <a:gd name="T0" fmla="*/ 33 w 34"/>
                <a:gd name="T1" fmla="*/ 0 h 34"/>
                <a:gd name="T2" fmla="*/ 34 w 34"/>
                <a:gd name="T3" fmla="*/ 0 h 34"/>
                <a:gd name="T4" fmla="*/ 34 w 34"/>
                <a:gd name="T5" fmla="*/ 2 h 34"/>
                <a:gd name="T6" fmla="*/ 2 w 34"/>
                <a:gd name="T7" fmla="*/ 34 h 34"/>
                <a:gd name="T8" fmla="*/ 0 w 34"/>
                <a:gd name="T9" fmla="*/ 34 h 34"/>
                <a:gd name="T10" fmla="*/ 0 w 34"/>
                <a:gd name="T11" fmla="*/ 32 h 34"/>
                <a:gd name="T12" fmla="*/ 33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1" name="Freeform 693"/>
            <p:cNvSpPr>
              <a:spLocks/>
            </p:cNvSpPr>
            <p:nvPr/>
          </p:nvSpPr>
          <p:spPr bwMode="auto">
            <a:xfrm>
              <a:off x="2534452" y="1991800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2" name="Freeform 694"/>
            <p:cNvSpPr>
              <a:spLocks/>
            </p:cNvSpPr>
            <p:nvPr/>
          </p:nvSpPr>
          <p:spPr bwMode="auto">
            <a:xfrm>
              <a:off x="3028398" y="1744827"/>
              <a:ext cx="92434" cy="9243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2 h 64"/>
                <a:gd name="T4" fmla="*/ 32 w 64"/>
                <a:gd name="T5" fmla="*/ 64 h 64"/>
                <a:gd name="T6" fmla="*/ 0 w 64"/>
                <a:gd name="T7" fmla="*/ 32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3" name="Freeform 695"/>
            <p:cNvSpPr>
              <a:spLocks/>
            </p:cNvSpPr>
            <p:nvPr/>
          </p:nvSpPr>
          <p:spPr bwMode="auto">
            <a:xfrm>
              <a:off x="3028398" y="1744827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0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4" name="Freeform 696"/>
            <p:cNvSpPr>
              <a:spLocks/>
            </p:cNvSpPr>
            <p:nvPr/>
          </p:nvSpPr>
          <p:spPr bwMode="auto">
            <a:xfrm>
              <a:off x="3074615" y="1744827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5" name="Freeform 697"/>
            <p:cNvSpPr>
              <a:spLocks/>
            </p:cNvSpPr>
            <p:nvPr/>
          </p:nvSpPr>
          <p:spPr bwMode="auto">
            <a:xfrm>
              <a:off x="3074615" y="1791044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6" name="Freeform 698"/>
            <p:cNvSpPr>
              <a:spLocks/>
            </p:cNvSpPr>
            <p:nvPr/>
          </p:nvSpPr>
          <p:spPr bwMode="auto">
            <a:xfrm>
              <a:off x="3028398" y="1791044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0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0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7" name="Freeform 699"/>
            <p:cNvSpPr>
              <a:spLocks/>
            </p:cNvSpPr>
            <p:nvPr/>
          </p:nvSpPr>
          <p:spPr bwMode="auto">
            <a:xfrm>
              <a:off x="4185270" y="2065458"/>
              <a:ext cx="92434" cy="9243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0 h 64"/>
                <a:gd name="T4" fmla="*/ 32 w 64"/>
                <a:gd name="T5" fmla="*/ 64 h 64"/>
                <a:gd name="T6" fmla="*/ 0 w 64"/>
                <a:gd name="T7" fmla="*/ 30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0"/>
                  </a:lnTo>
                  <a:lnTo>
                    <a:pt x="32" y="64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8" name="Freeform 700"/>
            <p:cNvSpPr>
              <a:spLocks/>
            </p:cNvSpPr>
            <p:nvPr/>
          </p:nvSpPr>
          <p:spPr bwMode="auto">
            <a:xfrm>
              <a:off x="4185270" y="2065458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0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9" name="Freeform 701"/>
            <p:cNvSpPr>
              <a:spLocks/>
            </p:cNvSpPr>
            <p:nvPr/>
          </p:nvSpPr>
          <p:spPr bwMode="auto">
            <a:xfrm>
              <a:off x="4231487" y="2065458"/>
              <a:ext cx="46217" cy="47662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0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0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0" name="Freeform 702"/>
            <p:cNvSpPr>
              <a:spLocks/>
            </p:cNvSpPr>
            <p:nvPr/>
          </p:nvSpPr>
          <p:spPr bwMode="auto">
            <a:xfrm>
              <a:off x="4231487" y="2108787"/>
              <a:ext cx="46217" cy="50550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0 h 35"/>
                <a:gd name="T4" fmla="*/ 32 w 32"/>
                <a:gd name="T5" fmla="*/ 3 h 35"/>
                <a:gd name="T6" fmla="*/ 1 w 32"/>
                <a:gd name="T7" fmla="*/ 35 h 35"/>
                <a:gd name="T8" fmla="*/ 0 w 32"/>
                <a:gd name="T9" fmla="*/ 35 h 35"/>
                <a:gd name="T10" fmla="*/ 0 w 32"/>
                <a:gd name="T11" fmla="*/ 34 h 35"/>
                <a:gd name="T12" fmla="*/ 32 w 3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1" name="Freeform 703"/>
            <p:cNvSpPr>
              <a:spLocks/>
            </p:cNvSpPr>
            <p:nvPr/>
          </p:nvSpPr>
          <p:spPr bwMode="auto">
            <a:xfrm>
              <a:off x="4185270" y="2108787"/>
              <a:ext cx="47662" cy="50550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4 h 35"/>
                <a:gd name="T6" fmla="*/ 33 w 33"/>
                <a:gd name="T7" fmla="*/ 35 h 35"/>
                <a:gd name="T8" fmla="*/ 32 w 33"/>
                <a:gd name="T9" fmla="*/ 35 h 35"/>
                <a:gd name="T10" fmla="*/ 0 w 33"/>
                <a:gd name="T11" fmla="*/ 3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2" name="Freeform 704"/>
            <p:cNvSpPr>
              <a:spLocks/>
            </p:cNvSpPr>
            <p:nvPr/>
          </p:nvSpPr>
          <p:spPr bwMode="auto">
            <a:xfrm>
              <a:off x="4547786" y="2071235"/>
              <a:ext cx="92434" cy="93879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33 h 65"/>
                <a:gd name="T4" fmla="*/ 32 w 64"/>
                <a:gd name="T5" fmla="*/ 65 h 65"/>
                <a:gd name="T6" fmla="*/ 0 w 64"/>
                <a:gd name="T7" fmla="*/ 33 h 65"/>
                <a:gd name="T8" fmla="*/ 32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3" name="Freeform 705"/>
            <p:cNvSpPr>
              <a:spLocks/>
            </p:cNvSpPr>
            <p:nvPr/>
          </p:nvSpPr>
          <p:spPr bwMode="auto">
            <a:xfrm>
              <a:off x="4547786" y="2071235"/>
              <a:ext cx="47662" cy="49106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4" name="Freeform 706"/>
            <p:cNvSpPr>
              <a:spLocks/>
            </p:cNvSpPr>
            <p:nvPr/>
          </p:nvSpPr>
          <p:spPr bwMode="auto">
            <a:xfrm>
              <a:off x="4594004" y="2071235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5" name="Freeform 707"/>
            <p:cNvSpPr>
              <a:spLocks/>
            </p:cNvSpPr>
            <p:nvPr/>
          </p:nvSpPr>
          <p:spPr bwMode="auto">
            <a:xfrm>
              <a:off x="4594004" y="2118897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6" name="Freeform 708"/>
            <p:cNvSpPr>
              <a:spLocks/>
            </p:cNvSpPr>
            <p:nvPr/>
          </p:nvSpPr>
          <p:spPr bwMode="auto">
            <a:xfrm>
              <a:off x="4547786" y="2118897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7" name="Freeform 709"/>
            <p:cNvSpPr>
              <a:spLocks/>
            </p:cNvSpPr>
            <p:nvPr/>
          </p:nvSpPr>
          <p:spPr bwMode="auto">
            <a:xfrm>
              <a:off x="3959962" y="2150672"/>
              <a:ext cx="90990" cy="92434"/>
            </a:xfrm>
            <a:custGeom>
              <a:avLst/>
              <a:gdLst>
                <a:gd name="T0" fmla="*/ 32 w 63"/>
                <a:gd name="T1" fmla="*/ 0 h 64"/>
                <a:gd name="T2" fmla="*/ 63 w 63"/>
                <a:gd name="T3" fmla="*/ 33 h 64"/>
                <a:gd name="T4" fmla="*/ 32 w 63"/>
                <a:gd name="T5" fmla="*/ 64 h 64"/>
                <a:gd name="T6" fmla="*/ 0 w 63"/>
                <a:gd name="T7" fmla="*/ 33 h 64"/>
                <a:gd name="T8" fmla="*/ 32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3"/>
                  </a:lnTo>
                  <a:lnTo>
                    <a:pt x="32" y="6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8" name="Freeform 710"/>
            <p:cNvSpPr>
              <a:spLocks/>
            </p:cNvSpPr>
            <p:nvPr/>
          </p:nvSpPr>
          <p:spPr bwMode="auto">
            <a:xfrm>
              <a:off x="3959962" y="2150672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2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3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9" name="Freeform 711"/>
            <p:cNvSpPr>
              <a:spLocks/>
            </p:cNvSpPr>
            <p:nvPr/>
          </p:nvSpPr>
          <p:spPr bwMode="auto">
            <a:xfrm>
              <a:off x="4006179" y="2150672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3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2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" name="Freeform 712"/>
            <p:cNvSpPr>
              <a:spLocks/>
            </p:cNvSpPr>
            <p:nvPr/>
          </p:nvSpPr>
          <p:spPr bwMode="auto">
            <a:xfrm>
              <a:off x="4006179" y="2198333"/>
              <a:ext cx="47662" cy="47662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" name="Freeform 713"/>
            <p:cNvSpPr>
              <a:spLocks/>
            </p:cNvSpPr>
            <p:nvPr/>
          </p:nvSpPr>
          <p:spPr bwMode="auto">
            <a:xfrm>
              <a:off x="3959962" y="2198333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1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0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" name="Freeform 714"/>
            <p:cNvSpPr>
              <a:spLocks/>
            </p:cNvSpPr>
            <p:nvPr/>
          </p:nvSpPr>
          <p:spPr bwMode="auto">
            <a:xfrm>
              <a:off x="3614778" y="2245995"/>
              <a:ext cx="92434" cy="90990"/>
            </a:xfrm>
            <a:custGeom>
              <a:avLst/>
              <a:gdLst>
                <a:gd name="T0" fmla="*/ 32 w 64"/>
                <a:gd name="T1" fmla="*/ 0 h 63"/>
                <a:gd name="T2" fmla="*/ 64 w 64"/>
                <a:gd name="T3" fmla="*/ 32 h 63"/>
                <a:gd name="T4" fmla="*/ 32 w 64"/>
                <a:gd name="T5" fmla="*/ 63 h 63"/>
                <a:gd name="T6" fmla="*/ 0 w 64"/>
                <a:gd name="T7" fmla="*/ 32 h 63"/>
                <a:gd name="T8" fmla="*/ 32 w 6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" name="Freeform 715"/>
            <p:cNvSpPr>
              <a:spLocks/>
            </p:cNvSpPr>
            <p:nvPr/>
          </p:nvSpPr>
          <p:spPr bwMode="auto">
            <a:xfrm>
              <a:off x="3614778" y="2245995"/>
              <a:ext cx="49106" cy="46217"/>
            </a:xfrm>
            <a:custGeom>
              <a:avLst/>
              <a:gdLst>
                <a:gd name="T0" fmla="*/ 32 w 34"/>
                <a:gd name="T1" fmla="*/ 0 h 32"/>
                <a:gd name="T2" fmla="*/ 34 w 34"/>
                <a:gd name="T3" fmla="*/ 0 h 32"/>
                <a:gd name="T4" fmla="*/ 34 w 34"/>
                <a:gd name="T5" fmla="*/ 1 h 32"/>
                <a:gd name="T6" fmla="*/ 2 w 34"/>
                <a:gd name="T7" fmla="*/ 32 h 32"/>
                <a:gd name="T8" fmla="*/ 0 w 34"/>
                <a:gd name="T9" fmla="*/ 32 h 32"/>
                <a:gd name="T10" fmla="*/ 0 w 34"/>
                <a:gd name="T11" fmla="*/ 32 h 32"/>
                <a:gd name="T12" fmla="*/ 32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32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" name="Freeform 716"/>
            <p:cNvSpPr>
              <a:spLocks/>
            </p:cNvSpPr>
            <p:nvPr/>
          </p:nvSpPr>
          <p:spPr bwMode="auto">
            <a:xfrm>
              <a:off x="3660995" y="2245995"/>
              <a:ext cx="47662" cy="46217"/>
            </a:xfrm>
            <a:custGeom>
              <a:avLst/>
              <a:gdLst>
                <a:gd name="T0" fmla="*/ 0 w 33"/>
                <a:gd name="T1" fmla="*/ 0 h 32"/>
                <a:gd name="T2" fmla="*/ 2 w 33"/>
                <a:gd name="T3" fmla="*/ 0 h 32"/>
                <a:gd name="T4" fmla="*/ 33 w 33"/>
                <a:gd name="T5" fmla="*/ 32 h 32"/>
                <a:gd name="T6" fmla="*/ 33 w 33"/>
                <a:gd name="T7" fmla="*/ 32 h 32"/>
                <a:gd name="T8" fmla="*/ 32 w 33"/>
                <a:gd name="T9" fmla="*/ 32 h 32"/>
                <a:gd name="T10" fmla="*/ 0 w 33"/>
                <a:gd name="T11" fmla="*/ 1 h 32"/>
                <a:gd name="T12" fmla="*/ 0 w 3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2" y="0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" name="Freeform 717"/>
            <p:cNvSpPr>
              <a:spLocks/>
            </p:cNvSpPr>
            <p:nvPr/>
          </p:nvSpPr>
          <p:spPr bwMode="auto">
            <a:xfrm>
              <a:off x="3660995" y="2292212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2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" name="Freeform 718"/>
            <p:cNvSpPr>
              <a:spLocks/>
            </p:cNvSpPr>
            <p:nvPr/>
          </p:nvSpPr>
          <p:spPr bwMode="auto">
            <a:xfrm>
              <a:off x="3614778" y="2292212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1 h 33"/>
                <a:gd name="T6" fmla="*/ 34 w 34"/>
                <a:gd name="T7" fmla="*/ 33 h 33"/>
                <a:gd name="T8" fmla="*/ 32 w 34"/>
                <a:gd name="T9" fmla="*/ 33 h 33"/>
                <a:gd name="T10" fmla="*/ 0 w 34"/>
                <a:gd name="T11" fmla="*/ 0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" name="Freeform 719"/>
            <p:cNvSpPr>
              <a:spLocks/>
            </p:cNvSpPr>
            <p:nvPr/>
          </p:nvSpPr>
          <p:spPr bwMode="auto">
            <a:xfrm>
              <a:off x="3718766" y="2582513"/>
              <a:ext cx="92434" cy="73659"/>
            </a:xfrm>
            <a:custGeom>
              <a:avLst/>
              <a:gdLst>
                <a:gd name="T0" fmla="*/ 31 w 64"/>
                <a:gd name="T1" fmla="*/ 0 h 51"/>
                <a:gd name="T2" fmla="*/ 64 w 64"/>
                <a:gd name="T3" fmla="*/ 51 h 51"/>
                <a:gd name="T4" fmla="*/ 0 w 64"/>
                <a:gd name="T5" fmla="*/ 51 h 51"/>
                <a:gd name="T6" fmla="*/ 31 w 6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1">
                  <a:moveTo>
                    <a:pt x="31" y="0"/>
                  </a:moveTo>
                  <a:lnTo>
                    <a:pt x="64" y="51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" name="Freeform 720"/>
            <p:cNvSpPr>
              <a:spLocks/>
            </p:cNvSpPr>
            <p:nvPr/>
          </p:nvSpPr>
          <p:spPr bwMode="auto">
            <a:xfrm>
              <a:off x="3718766" y="2582513"/>
              <a:ext cx="47662" cy="75103"/>
            </a:xfrm>
            <a:custGeom>
              <a:avLst/>
              <a:gdLst>
                <a:gd name="T0" fmla="*/ 31 w 33"/>
                <a:gd name="T1" fmla="*/ 0 h 52"/>
                <a:gd name="T2" fmla="*/ 33 w 33"/>
                <a:gd name="T3" fmla="*/ 0 h 52"/>
                <a:gd name="T4" fmla="*/ 33 w 33"/>
                <a:gd name="T5" fmla="*/ 1 h 52"/>
                <a:gd name="T6" fmla="*/ 1 w 33"/>
                <a:gd name="T7" fmla="*/ 52 h 52"/>
                <a:gd name="T8" fmla="*/ 0 w 33"/>
                <a:gd name="T9" fmla="*/ 52 h 52"/>
                <a:gd name="T10" fmla="*/ 0 w 33"/>
                <a:gd name="T11" fmla="*/ 51 h 52"/>
                <a:gd name="T12" fmla="*/ 31 w 3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2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" name="Freeform 721"/>
            <p:cNvSpPr>
              <a:spLocks/>
            </p:cNvSpPr>
            <p:nvPr/>
          </p:nvSpPr>
          <p:spPr bwMode="auto">
            <a:xfrm>
              <a:off x="3763539" y="2582513"/>
              <a:ext cx="49106" cy="75103"/>
            </a:xfrm>
            <a:custGeom>
              <a:avLst/>
              <a:gdLst>
                <a:gd name="T0" fmla="*/ 0 w 34"/>
                <a:gd name="T1" fmla="*/ 0 h 52"/>
                <a:gd name="T2" fmla="*/ 2 w 34"/>
                <a:gd name="T3" fmla="*/ 0 h 52"/>
                <a:gd name="T4" fmla="*/ 34 w 34"/>
                <a:gd name="T5" fmla="*/ 51 h 52"/>
                <a:gd name="T6" fmla="*/ 34 w 34"/>
                <a:gd name="T7" fmla="*/ 52 h 52"/>
                <a:gd name="T8" fmla="*/ 33 w 34"/>
                <a:gd name="T9" fmla="*/ 52 h 52"/>
                <a:gd name="T10" fmla="*/ 0 w 34"/>
                <a:gd name="T11" fmla="*/ 1 h 52"/>
                <a:gd name="T12" fmla="*/ 0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lnTo>
                    <a:pt x="2" y="0"/>
                  </a:lnTo>
                  <a:lnTo>
                    <a:pt x="34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" name="Line 722"/>
            <p:cNvSpPr>
              <a:spLocks noChangeShapeType="1"/>
            </p:cNvSpPr>
            <p:nvPr/>
          </p:nvSpPr>
          <p:spPr bwMode="auto">
            <a:xfrm>
              <a:off x="3718766" y="2657616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" name="Freeform 723"/>
            <p:cNvSpPr>
              <a:spLocks/>
            </p:cNvSpPr>
            <p:nvPr/>
          </p:nvSpPr>
          <p:spPr bwMode="auto">
            <a:xfrm>
              <a:off x="4276261" y="2248883"/>
              <a:ext cx="92434" cy="75103"/>
            </a:xfrm>
            <a:custGeom>
              <a:avLst/>
              <a:gdLst>
                <a:gd name="T0" fmla="*/ 32 w 64"/>
                <a:gd name="T1" fmla="*/ 0 h 52"/>
                <a:gd name="T2" fmla="*/ 64 w 64"/>
                <a:gd name="T3" fmla="*/ 52 h 52"/>
                <a:gd name="T4" fmla="*/ 0 w 64"/>
                <a:gd name="T5" fmla="*/ 52 h 52"/>
                <a:gd name="T6" fmla="*/ 32 w 64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2">
                  <a:moveTo>
                    <a:pt x="32" y="0"/>
                  </a:moveTo>
                  <a:lnTo>
                    <a:pt x="64" y="52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" name="Freeform 724"/>
            <p:cNvSpPr>
              <a:spLocks/>
            </p:cNvSpPr>
            <p:nvPr/>
          </p:nvSpPr>
          <p:spPr bwMode="auto">
            <a:xfrm>
              <a:off x="4276261" y="2248883"/>
              <a:ext cx="47662" cy="77991"/>
            </a:xfrm>
            <a:custGeom>
              <a:avLst/>
              <a:gdLst>
                <a:gd name="T0" fmla="*/ 32 w 33"/>
                <a:gd name="T1" fmla="*/ 0 h 54"/>
                <a:gd name="T2" fmla="*/ 33 w 33"/>
                <a:gd name="T3" fmla="*/ 0 h 54"/>
                <a:gd name="T4" fmla="*/ 33 w 33"/>
                <a:gd name="T5" fmla="*/ 3 h 54"/>
                <a:gd name="T6" fmla="*/ 1 w 33"/>
                <a:gd name="T7" fmla="*/ 54 h 54"/>
                <a:gd name="T8" fmla="*/ 0 w 33"/>
                <a:gd name="T9" fmla="*/ 54 h 54"/>
                <a:gd name="T10" fmla="*/ 0 w 33"/>
                <a:gd name="T11" fmla="*/ 52 h 54"/>
                <a:gd name="T12" fmla="*/ 32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" name="Freeform 725"/>
            <p:cNvSpPr>
              <a:spLocks/>
            </p:cNvSpPr>
            <p:nvPr/>
          </p:nvSpPr>
          <p:spPr bwMode="auto">
            <a:xfrm>
              <a:off x="4322478" y="2248883"/>
              <a:ext cx="47662" cy="77991"/>
            </a:xfrm>
            <a:custGeom>
              <a:avLst/>
              <a:gdLst>
                <a:gd name="T0" fmla="*/ 0 w 33"/>
                <a:gd name="T1" fmla="*/ 0 h 54"/>
                <a:gd name="T2" fmla="*/ 1 w 33"/>
                <a:gd name="T3" fmla="*/ 0 h 54"/>
                <a:gd name="T4" fmla="*/ 33 w 33"/>
                <a:gd name="T5" fmla="*/ 52 h 54"/>
                <a:gd name="T6" fmla="*/ 33 w 33"/>
                <a:gd name="T7" fmla="*/ 54 h 54"/>
                <a:gd name="T8" fmla="*/ 32 w 33"/>
                <a:gd name="T9" fmla="*/ 54 h 54"/>
                <a:gd name="T10" fmla="*/ 0 w 33"/>
                <a:gd name="T11" fmla="*/ 3 h 54"/>
                <a:gd name="T12" fmla="*/ 0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0" y="0"/>
                  </a:moveTo>
                  <a:lnTo>
                    <a:pt x="1" y="0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4" name="Line 726"/>
            <p:cNvSpPr>
              <a:spLocks noChangeShapeType="1"/>
            </p:cNvSpPr>
            <p:nvPr/>
          </p:nvSpPr>
          <p:spPr bwMode="auto">
            <a:xfrm>
              <a:off x="4276261" y="2325430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5" name="Line 727"/>
            <p:cNvSpPr>
              <a:spLocks noChangeShapeType="1"/>
            </p:cNvSpPr>
            <p:nvPr/>
          </p:nvSpPr>
          <p:spPr bwMode="auto">
            <a:xfrm>
              <a:off x="3614778" y="2464081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6" name="Line 728"/>
            <p:cNvSpPr>
              <a:spLocks noChangeShapeType="1"/>
            </p:cNvSpPr>
            <p:nvPr/>
          </p:nvSpPr>
          <p:spPr bwMode="auto">
            <a:xfrm>
              <a:off x="3889192" y="1942694"/>
              <a:ext cx="9532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7" name="Line 729"/>
            <p:cNvSpPr>
              <a:spLocks noChangeShapeType="1"/>
            </p:cNvSpPr>
            <p:nvPr/>
          </p:nvSpPr>
          <p:spPr bwMode="auto">
            <a:xfrm>
              <a:off x="4296481" y="2129007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8" name="Freeform 730"/>
            <p:cNvSpPr>
              <a:spLocks/>
            </p:cNvSpPr>
            <p:nvPr/>
          </p:nvSpPr>
          <p:spPr bwMode="auto">
            <a:xfrm>
              <a:off x="4583893" y="2194000"/>
              <a:ext cx="77991" cy="75103"/>
            </a:xfrm>
            <a:custGeom>
              <a:avLst/>
              <a:gdLst>
                <a:gd name="T0" fmla="*/ 28 w 54"/>
                <a:gd name="T1" fmla="*/ 0 h 52"/>
                <a:gd name="T2" fmla="*/ 32 w 54"/>
                <a:gd name="T3" fmla="*/ 1 h 52"/>
                <a:gd name="T4" fmla="*/ 36 w 54"/>
                <a:gd name="T5" fmla="*/ 1 h 52"/>
                <a:gd name="T6" fmla="*/ 38 w 54"/>
                <a:gd name="T7" fmla="*/ 2 h 52"/>
                <a:gd name="T8" fmla="*/ 43 w 54"/>
                <a:gd name="T9" fmla="*/ 4 h 52"/>
                <a:gd name="T10" fmla="*/ 46 w 54"/>
                <a:gd name="T11" fmla="*/ 7 h 52"/>
                <a:gd name="T12" fmla="*/ 46 w 54"/>
                <a:gd name="T13" fmla="*/ 8 h 52"/>
                <a:gd name="T14" fmla="*/ 49 w 54"/>
                <a:gd name="T15" fmla="*/ 12 h 52"/>
                <a:gd name="T16" fmla="*/ 51 w 54"/>
                <a:gd name="T17" fmla="*/ 14 h 52"/>
                <a:gd name="T18" fmla="*/ 52 w 54"/>
                <a:gd name="T19" fmla="*/ 18 h 52"/>
                <a:gd name="T20" fmla="*/ 53 w 54"/>
                <a:gd name="T21" fmla="*/ 22 h 52"/>
                <a:gd name="T22" fmla="*/ 54 w 54"/>
                <a:gd name="T23" fmla="*/ 26 h 52"/>
                <a:gd name="T24" fmla="*/ 53 w 54"/>
                <a:gd name="T25" fmla="*/ 32 h 52"/>
                <a:gd name="T26" fmla="*/ 52 w 54"/>
                <a:gd name="T27" fmla="*/ 34 h 52"/>
                <a:gd name="T28" fmla="*/ 51 w 54"/>
                <a:gd name="T29" fmla="*/ 36 h 52"/>
                <a:gd name="T30" fmla="*/ 48 w 54"/>
                <a:gd name="T31" fmla="*/ 41 h 52"/>
                <a:gd name="T32" fmla="*/ 46 w 54"/>
                <a:gd name="T33" fmla="*/ 44 h 52"/>
                <a:gd name="T34" fmla="*/ 45 w 54"/>
                <a:gd name="T35" fmla="*/ 45 h 52"/>
                <a:gd name="T36" fmla="*/ 40 w 54"/>
                <a:gd name="T37" fmla="*/ 49 h 52"/>
                <a:gd name="T38" fmla="*/ 39 w 54"/>
                <a:gd name="T39" fmla="*/ 50 h 52"/>
                <a:gd name="T40" fmla="*/ 36 w 54"/>
                <a:gd name="T41" fmla="*/ 51 h 52"/>
                <a:gd name="T42" fmla="*/ 30 w 54"/>
                <a:gd name="T43" fmla="*/ 52 h 52"/>
                <a:gd name="T44" fmla="*/ 27 w 54"/>
                <a:gd name="T45" fmla="*/ 52 h 52"/>
                <a:gd name="T46" fmla="*/ 21 w 54"/>
                <a:gd name="T47" fmla="*/ 51 h 52"/>
                <a:gd name="T48" fmla="*/ 19 w 54"/>
                <a:gd name="T49" fmla="*/ 51 h 52"/>
                <a:gd name="T50" fmla="*/ 15 w 54"/>
                <a:gd name="T51" fmla="*/ 50 h 52"/>
                <a:gd name="T52" fmla="*/ 12 w 54"/>
                <a:gd name="T53" fmla="*/ 48 h 52"/>
                <a:gd name="T54" fmla="*/ 8 w 54"/>
                <a:gd name="T55" fmla="*/ 44 h 52"/>
                <a:gd name="T56" fmla="*/ 7 w 54"/>
                <a:gd name="T57" fmla="*/ 43 h 52"/>
                <a:gd name="T58" fmla="*/ 5 w 54"/>
                <a:gd name="T59" fmla="*/ 38 h 52"/>
                <a:gd name="T60" fmla="*/ 4 w 54"/>
                <a:gd name="T61" fmla="*/ 37 h 52"/>
                <a:gd name="T62" fmla="*/ 3 w 54"/>
                <a:gd name="T63" fmla="*/ 34 h 52"/>
                <a:gd name="T64" fmla="*/ 1 w 54"/>
                <a:gd name="T65" fmla="*/ 29 h 52"/>
                <a:gd name="T66" fmla="*/ 0 w 54"/>
                <a:gd name="T67" fmla="*/ 26 h 52"/>
                <a:gd name="T68" fmla="*/ 1 w 54"/>
                <a:gd name="T69" fmla="*/ 20 h 52"/>
                <a:gd name="T70" fmla="*/ 3 w 54"/>
                <a:gd name="T71" fmla="*/ 18 h 52"/>
                <a:gd name="T72" fmla="*/ 4 w 54"/>
                <a:gd name="T73" fmla="*/ 14 h 52"/>
                <a:gd name="T74" fmla="*/ 6 w 54"/>
                <a:gd name="T75" fmla="*/ 10 h 52"/>
                <a:gd name="T76" fmla="*/ 8 w 54"/>
                <a:gd name="T77" fmla="*/ 7 h 52"/>
                <a:gd name="T78" fmla="*/ 9 w 54"/>
                <a:gd name="T79" fmla="*/ 7 h 52"/>
                <a:gd name="T80" fmla="*/ 14 w 54"/>
                <a:gd name="T81" fmla="*/ 3 h 52"/>
                <a:gd name="T82" fmla="*/ 15 w 54"/>
                <a:gd name="T83" fmla="*/ 2 h 52"/>
                <a:gd name="T84" fmla="*/ 19 w 54"/>
                <a:gd name="T85" fmla="*/ 1 h 52"/>
                <a:gd name="T86" fmla="*/ 23 w 54"/>
                <a:gd name="T8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52">
                  <a:moveTo>
                    <a:pt x="25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9" name="Line 731"/>
            <p:cNvSpPr>
              <a:spLocks noChangeShapeType="1"/>
            </p:cNvSpPr>
            <p:nvPr/>
          </p:nvSpPr>
          <p:spPr bwMode="auto">
            <a:xfrm>
              <a:off x="4660441" y="2231552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0" name="Line 732"/>
            <p:cNvSpPr>
              <a:spLocks noChangeShapeType="1"/>
            </p:cNvSpPr>
            <p:nvPr/>
          </p:nvSpPr>
          <p:spPr bwMode="auto">
            <a:xfrm>
              <a:off x="4660441" y="2231552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1" name="Line 733"/>
            <p:cNvSpPr>
              <a:spLocks noChangeShapeType="1"/>
            </p:cNvSpPr>
            <p:nvPr/>
          </p:nvSpPr>
          <p:spPr bwMode="auto">
            <a:xfrm flipH="1">
              <a:off x="4658996" y="2234440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2" name="Line 734"/>
            <p:cNvSpPr>
              <a:spLocks noChangeShapeType="1"/>
            </p:cNvSpPr>
            <p:nvPr/>
          </p:nvSpPr>
          <p:spPr bwMode="auto">
            <a:xfrm>
              <a:off x="4658996" y="224021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3" name="Line 735"/>
            <p:cNvSpPr>
              <a:spLocks noChangeShapeType="1"/>
            </p:cNvSpPr>
            <p:nvPr/>
          </p:nvSpPr>
          <p:spPr bwMode="auto">
            <a:xfrm>
              <a:off x="4658996" y="224310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4" name="Line 736"/>
            <p:cNvSpPr>
              <a:spLocks noChangeShapeType="1"/>
            </p:cNvSpPr>
            <p:nvPr/>
          </p:nvSpPr>
          <p:spPr bwMode="auto">
            <a:xfrm flipH="1">
              <a:off x="4657552" y="2243106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5" name="Line 737"/>
            <p:cNvSpPr>
              <a:spLocks noChangeShapeType="1"/>
            </p:cNvSpPr>
            <p:nvPr/>
          </p:nvSpPr>
          <p:spPr bwMode="auto">
            <a:xfrm>
              <a:off x="4657552" y="224455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6" name="Line 738"/>
            <p:cNvSpPr>
              <a:spLocks noChangeShapeType="1"/>
            </p:cNvSpPr>
            <p:nvPr/>
          </p:nvSpPr>
          <p:spPr bwMode="auto">
            <a:xfrm flipH="1">
              <a:off x="4654664" y="2245995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7" name="Line 739"/>
            <p:cNvSpPr>
              <a:spLocks noChangeShapeType="1"/>
            </p:cNvSpPr>
            <p:nvPr/>
          </p:nvSpPr>
          <p:spPr bwMode="auto">
            <a:xfrm flipH="1">
              <a:off x="4651775" y="2248883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8" name="Line 740"/>
            <p:cNvSpPr>
              <a:spLocks noChangeShapeType="1"/>
            </p:cNvSpPr>
            <p:nvPr/>
          </p:nvSpPr>
          <p:spPr bwMode="auto">
            <a:xfrm flipH="1">
              <a:off x="4650330" y="225321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9" name="Line 741"/>
            <p:cNvSpPr>
              <a:spLocks noChangeShapeType="1"/>
            </p:cNvSpPr>
            <p:nvPr/>
          </p:nvSpPr>
          <p:spPr bwMode="auto">
            <a:xfrm flipH="1">
              <a:off x="4648886" y="2256104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0" name="Line 742"/>
            <p:cNvSpPr>
              <a:spLocks noChangeShapeType="1"/>
            </p:cNvSpPr>
            <p:nvPr/>
          </p:nvSpPr>
          <p:spPr bwMode="auto">
            <a:xfrm>
              <a:off x="4648886" y="225754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1" name="Line 743"/>
            <p:cNvSpPr>
              <a:spLocks noChangeShapeType="1"/>
            </p:cNvSpPr>
            <p:nvPr/>
          </p:nvSpPr>
          <p:spPr bwMode="auto">
            <a:xfrm flipH="1">
              <a:off x="4647442" y="225754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2" name="Line 744"/>
            <p:cNvSpPr>
              <a:spLocks noChangeShapeType="1"/>
            </p:cNvSpPr>
            <p:nvPr/>
          </p:nvSpPr>
          <p:spPr bwMode="auto">
            <a:xfrm flipH="1">
              <a:off x="4643109" y="2258993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3" name="Line 745"/>
            <p:cNvSpPr>
              <a:spLocks noChangeShapeType="1"/>
            </p:cNvSpPr>
            <p:nvPr/>
          </p:nvSpPr>
          <p:spPr bwMode="auto">
            <a:xfrm flipH="1">
              <a:off x="4640221" y="2260437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4" name="Line 746"/>
            <p:cNvSpPr>
              <a:spLocks noChangeShapeType="1"/>
            </p:cNvSpPr>
            <p:nvPr/>
          </p:nvSpPr>
          <p:spPr bwMode="auto">
            <a:xfrm>
              <a:off x="4640221" y="226332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5" name="Line 747"/>
            <p:cNvSpPr>
              <a:spLocks noChangeShapeType="1"/>
            </p:cNvSpPr>
            <p:nvPr/>
          </p:nvSpPr>
          <p:spPr bwMode="auto">
            <a:xfrm flipH="1">
              <a:off x="4638776" y="2264770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6" name="Line 748"/>
            <p:cNvSpPr>
              <a:spLocks noChangeShapeType="1"/>
            </p:cNvSpPr>
            <p:nvPr/>
          </p:nvSpPr>
          <p:spPr bwMode="auto">
            <a:xfrm flipH="1">
              <a:off x="4635887" y="226477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7" name="Line 749"/>
            <p:cNvSpPr>
              <a:spLocks noChangeShapeType="1"/>
            </p:cNvSpPr>
            <p:nvPr/>
          </p:nvSpPr>
          <p:spPr bwMode="auto">
            <a:xfrm flipH="1">
              <a:off x="4630110" y="2266215"/>
              <a:ext cx="5777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8" name="Line 750"/>
            <p:cNvSpPr>
              <a:spLocks noChangeShapeType="1"/>
            </p:cNvSpPr>
            <p:nvPr/>
          </p:nvSpPr>
          <p:spPr bwMode="auto">
            <a:xfrm flipH="1">
              <a:off x="4627222" y="2267658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9" name="Line 751"/>
            <p:cNvSpPr>
              <a:spLocks noChangeShapeType="1"/>
            </p:cNvSpPr>
            <p:nvPr/>
          </p:nvSpPr>
          <p:spPr bwMode="auto">
            <a:xfrm flipH="1">
              <a:off x="4625778" y="2267658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0" name="Line 752"/>
            <p:cNvSpPr>
              <a:spLocks noChangeShapeType="1"/>
            </p:cNvSpPr>
            <p:nvPr/>
          </p:nvSpPr>
          <p:spPr bwMode="auto">
            <a:xfrm flipH="1">
              <a:off x="4622889" y="2269103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1" name="Line 753"/>
            <p:cNvSpPr>
              <a:spLocks noChangeShapeType="1"/>
            </p:cNvSpPr>
            <p:nvPr/>
          </p:nvSpPr>
          <p:spPr bwMode="auto">
            <a:xfrm flipH="1" flipV="1">
              <a:off x="4618556" y="2267658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2" name="Line 754"/>
            <p:cNvSpPr>
              <a:spLocks noChangeShapeType="1"/>
            </p:cNvSpPr>
            <p:nvPr/>
          </p:nvSpPr>
          <p:spPr bwMode="auto">
            <a:xfrm flipH="1">
              <a:off x="4614224" y="2267658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3" name="Line 755"/>
            <p:cNvSpPr>
              <a:spLocks noChangeShapeType="1"/>
            </p:cNvSpPr>
            <p:nvPr/>
          </p:nvSpPr>
          <p:spPr bwMode="auto">
            <a:xfrm flipH="1" flipV="1">
              <a:off x="4612779" y="226621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4" name="Line 756"/>
            <p:cNvSpPr>
              <a:spLocks noChangeShapeType="1"/>
            </p:cNvSpPr>
            <p:nvPr/>
          </p:nvSpPr>
          <p:spPr bwMode="auto">
            <a:xfrm flipH="1">
              <a:off x="4611335" y="226621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5" name="Line 757"/>
            <p:cNvSpPr>
              <a:spLocks noChangeShapeType="1"/>
            </p:cNvSpPr>
            <p:nvPr/>
          </p:nvSpPr>
          <p:spPr bwMode="auto">
            <a:xfrm flipH="1">
              <a:off x="4608446" y="2266215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6" name="Line 758"/>
            <p:cNvSpPr>
              <a:spLocks noChangeShapeType="1"/>
            </p:cNvSpPr>
            <p:nvPr/>
          </p:nvSpPr>
          <p:spPr bwMode="auto">
            <a:xfrm flipH="1" flipV="1">
              <a:off x="4607002" y="226477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7" name="Line 759"/>
            <p:cNvSpPr>
              <a:spLocks noChangeShapeType="1"/>
            </p:cNvSpPr>
            <p:nvPr/>
          </p:nvSpPr>
          <p:spPr bwMode="auto">
            <a:xfrm flipH="1" flipV="1">
              <a:off x="4604113" y="226332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8" name="Line 760"/>
            <p:cNvSpPr>
              <a:spLocks noChangeShapeType="1"/>
            </p:cNvSpPr>
            <p:nvPr/>
          </p:nvSpPr>
          <p:spPr bwMode="auto">
            <a:xfrm flipH="1" flipV="1">
              <a:off x="4601225" y="2260437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9" name="Line 761"/>
            <p:cNvSpPr>
              <a:spLocks noChangeShapeType="1"/>
            </p:cNvSpPr>
            <p:nvPr/>
          </p:nvSpPr>
          <p:spPr bwMode="auto">
            <a:xfrm flipH="1" flipV="1">
              <a:off x="4596892" y="2258993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0" name="Line 762"/>
            <p:cNvSpPr>
              <a:spLocks noChangeShapeType="1"/>
            </p:cNvSpPr>
            <p:nvPr/>
          </p:nvSpPr>
          <p:spPr bwMode="auto">
            <a:xfrm flipV="1">
              <a:off x="4596892" y="225754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1" name="Line 763"/>
            <p:cNvSpPr>
              <a:spLocks noChangeShapeType="1"/>
            </p:cNvSpPr>
            <p:nvPr/>
          </p:nvSpPr>
          <p:spPr bwMode="auto">
            <a:xfrm flipH="1">
              <a:off x="4595447" y="225754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2" name="Line 764"/>
            <p:cNvSpPr>
              <a:spLocks noChangeShapeType="1"/>
            </p:cNvSpPr>
            <p:nvPr/>
          </p:nvSpPr>
          <p:spPr bwMode="auto">
            <a:xfrm flipV="1">
              <a:off x="4595447" y="225610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3" name="Line 765"/>
            <p:cNvSpPr>
              <a:spLocks noChangeShapeType="1"/>
            </p:cNvSpPr>
            <p:nvPr/>
          </p:nvSpPr>
          <p:spPr bwMode="auto">
            <a:xfrm flipH="1" flipV="1">
              <a:off x="4594004" y="225321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4" name="Line 766"/>
            <p:cNvSpPr>
              <a:spLocks noChangeShapeType="1"/>
            </p:cNvSpPr>
            <p:nvPr/>
          </p:nvSpPr>
          <p:spPr bwMode="auto">
            <a:xfrm flipH="1" flipV="1">
              <a:off x="4591115" y="2248883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5" name="Line 767"/>
            <p:cNvSpPr>
              <a:spLocks noChangeShapeType="1"/>
            </p:cNvSpPr>
            <p:nvPr/>
          </p:nvSpPr>
          <p:spPr bwMode="auto">
            <a:xfrm>
              <a:off x="4591115" y="224888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6" name="Line 768"/>
            <p:cNvSpPr>
              <a:spLocks noChangeShapeType="1"/>
            </p:cNvSpPr>
            <p:nvPr/>
          </p:nvSpPr>
          <p:spPr bwMode="auto">
            <a:xfrm flipV="1">
              <a:off x="4591115" y="2247438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7" name="Line 769"/>
            <p:cNvSpPr>
              <a:spLocks noChangeShapeType="1"/>
            </p:cNvSpPr>
            <p:nvPr/>
          </p:nvSpPr>
          <p:spPr bwMode="auto">
            <a:xfrm flipH="1" flipV="1">
              <a:off x="4589670" y="224599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8" name="Line 770"/>
            <p:cNvSpPr>
              <a:spLocks noChangeShapeType="1"/>
            </p:cNvSpPr>
            <p:nvPr/>
          </p:nvSpPr>
          <p:spPr bwMode="auto">
            <a:xfrm flipH="1" flipV="1">
              <a:off x="4588226" y="224310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9" name="Line 771"/>
            <p:cNvSpPr>
              <a:spLocks noChangeShapeType="1"/>
            </p:cNvSpPr>
            <p:nvPr/>
          </p:nvSpPr>
          <p:spPr bwMode="auto">
            <a:xfrm flipH="1" flipV="1">
              <a:off x="4585338" y="2240217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0" name="Line 772"/>
            <p:cNvSpPr>
              <a:spLocks noChangeShapeType="1"/>
            </p:cNvSpPr>
            <p:nvPr/>
          </p:nvSpPr>
          <p:spPr bwMode="auto">
            <a:xfrm flipV="1">
              <a:off x="4585338" y="2235884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1" name="Line 773"/>
            <p:cNvSpPr>
              <a:spLocks noChangeShapeType="1"/>
            </p:cNvSpPr>
            <p:nvPr/>
          </p:nvSpPr>
          <p:spPr bwMode="auto">
            <a:xfrm flipV="1">
              <a:off x="4585338" y="2232996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2" name="Line 774"/>
            <p:cNvSpPr>
              <a:spLocks noChangeShapeType="1"/>
            </p:cNvSpPr>
            <p:nvPr/>
          </p:nvSpPr>
          <p:spPr bwMode="auto">
            <a:xfrm flipV="1">
              <a:off x="4585338" y="223155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3" name="Line 775"/>
            <p:cNvSpPr>
              <a:spLocks noChangeShapeType="1"/>
            </p:cNvSpPr>
            <p:nvPr/>
          </p:nvSpPr>
          <p:spPr bwMode="auto">
            <a:xfrm flipV="1">
              <a:off x="4585338" y="2228663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4" name="Line 776"/>
            <p:cNvSpPr>
              <a:spLocks noChangeShapeType="1"/>
            </p:cNvSpPr>
            <p:nvPr/>
          </p:nvSpPr>
          <p:spPr bwMode="auto">
            <a:xfrm flipV="1">
              <a:off x="4585338" y="2222886"/>
              <a:ext cx="2889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5" name="Line 777"/>
            <p:cNvSpPr>
              <a:spLocks noChangeShapeType="1"/>
            </p:cNvSpPr>
            <p:nvPr/>
          </p:nvSpPr>
          <p:spPr bwMode="auto">
            <a:xfrm flipV="1">
              <a:off x="4588226" y="221999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6" name="Line 778"/>
            <p:cNvSpPr>
              <a:spLocks noChangeShapeType="1"/>
            </p:cNvSpPr>
            <p:nvPr/>
          </p:nvSpPr>
          <p:spPr bwMode="auto">
            <a:xfrm>
              <a:off x="4588226" y="221999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" name="Line 779"/>
            <p:cNvSpPr>
              <a:spLocks noChangeShapeType="1"/>
            </p:cNvSpPr>
            <p:nvPr/>
          </p:nvSpPr>
          <p:spPr bwMode="auto">
            <a:xfrm flipV="1">
              <a:off x="4588226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" name="Line 780"/>
            <p:cNvSpPr>
              <a:spLocks noChangeShapeType="1"/>
            </p:cNvSpPr>
            <p:nvPr/>
          </p:nvSpPr>
          <p:spPr bwMode="auto">
            <a:xfrm flipV="1">
              <a:off x="4589670" y="2214220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" name="Line 781"/>
            <p:cNvSpPr>
              <a:spLocks noChangeShapeType="1"/>
            </p:cNvSpPr>
            <p:nvPr/>
          </p:nvSpPr>
          <p:spPr bwMode="auto">
            <a:xfrm flipV="1">
              <a:off x="4591115" y="2211332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" name="Line 782"/>
            <p:cNvSpPr>
              <a:spLocks noChangeShapeType="1"/>
            </p:cNvSpPr>
            <p:nvPr/>
          </p:nvSpPr>
          <p:spPr bwMode="auto">
            <a:xfrm flipV="1">
              <a:off x="4591115" y="2208443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" name="Line 783"/>
            <p:cNvSpPr>
              <a:spLocks noChangeShapeType="1"/>
            </p:cNvSpPr>
            <p:nvPr/>
          </p:nvSpPr>
          <p:spPr bwMode="auto">
            <a:xfrm flipV="1">
              <a:off x="4594004" y="2206998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" name="Line 784"/>
            <p:cNvSpPr>
              <a:spLocks noChangeShapeType="1"/>
            </p:cNvSpPr>
            <p:nvPr/>
          </p:nvSpPr>
          <p:spPr bwMode="auto">
            <a:xfrm flipV="1">
              <a:off x="4595447" y="220555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" name="Line 785"/>
            <p:cNvSpPr>
              <a:spLocks noChangeShapeType="1"/>
            </p:cNvSpPr>
            <p:nvPr/>
          </p:nvSpPr>
          <p:spPr bwMode="auto">
            <a:xfrm>
              <a:off x="4595447" y="220555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4" name="Line 786"/>
            <p:cNvSpPr>
              <a:spLocks noChangeShapeType="1"/>
            </p:cNvSpPr>
            <p:nvPr/>
          </p:nvSpPr>
          <p:spPr bwMode="auto">
            <a:xfrm flipV="1">
              <a:off x="4596892" y="220411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5" name="Line 787"/>
            <p:cNvSpPr>
              <a:spLocks noChangeShapeType="1"/>
            </p:cNvSpPr>
            <p:nvPr/>
          </p:nvSpPr>
          <p:spPr bwMode="auto">
            <a:xfrm flipV="1">
              <a:off x="4596892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6" name="Line 788"/>
            <p:cNvSpPr>
              <a:spLocks noChangeShapeType="1"/>
            </p:cNvSpPr>
            <p:nvPr/>
          </p:nvSpPr>
          <p:spPr bwMode="auto">
            <a:xfrm flipV="1">
              <a:off x="4601225" y="2199777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7" name="Line 789"/>
            <p:cNvSpPr>
              <a:spLocks noChangeShapeType="1"/>
            </p:cNvSpPr>
            <p:nvPr/>
          </p:nvSpPr>
          <p:spPr bwMode="auto">
            <a:xfrm>
              <a:off x="4604113" y="219977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8" name="Line 790"/>
            <p:cNvSpPr>
              <a:spLocks noChangeShapeType="1"/>
            </p:cNvSpPr>
            <p:nvPr/>
          </p:nvSpPr>
          <p:spPr bwMode="auto">
            <a:xfrm flipV="1">
              <a:off x="4605558" y="219833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9" name="Line 791"/>
            <p:cNvSpPr>
              <a:spLocks noChangeShapeType="1"/>
            </p:cNvSpPr>
            <p:nvPr/>
          </p:nvSpPr>
          <p:spPr bwMode="auto">
            <a:xfrm>
              <a:off x="4605558" y="2198333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0" name="Line 792"/>
            <p:cNvSpPr>
              <a:spLocks noChangeShapeType="1"/>
            </p:cNvSpPr>
            <p:nvPr/>
          </p:nvSpPr>
          <p:spPr bwMode="auto">
            <a:xfrm flipV="1">
              <a:off x="4607002" y="2196889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1" name="Line 793"/>
            <p:cNvSpPr>
              <a:spLocks noChangeShapeType="1"/>
            </p:cNvSpPr>
            <p:nvPr/>
          </p:nvSpPr>
          <p:spPr bwMode="auto">
            <a:xfrm flipV="1">
              <a:off x="4611335" y="2195444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2" name="Line 794"/>
            <p:cNvSpPr>
              <a:spLocks noChangeShapeType="1"/>
            </p:cNvSpPr>
            <p:nvPr/>
          </p:nvSpPr>
          <p:spPr bwMode="auto">
            <a:xfrm>
              <a:off x="4615667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3" name="Line 795"/>
            <p:cNvSpPr>
              <a:spLocks noChangeShapeType="1"/>
            </p:cNvSpPr>
            <p:nvPr/>
          </p:nvSpPr>
          <p:spPr bwMode="auto">
            <a:xfrm>
              <a:off x="4618556" y="219544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4" name="Line 796"/>
            <p:cNvSpPr>
              <a:spLocks noChangeShapeType="1"/>
            </p:cNvSpPr>
            <p:nvPr/>
          </p:nvSpPr>
          <p:spPr bwMode="auto">
            <a:xfrm>
              <a:off x="4620001" y="2195444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5" name="Line 797"/>
            <p:cNvSpPr>
              <a:spLocks noChangeShapeType="1"/>
            </p:cNvSpPr>
            <p:nvPr/>
          </p:nvSpPr>
          <p:spPr bwMode="auto">
            <a:xfrm>
              <a:off x="4624333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6" name="Line 798"/>
            <p:cNvSpPr>
              <a:spLocks noChangeShapeType="1"/>
            </p:cNvSpPr>
            <p:nvPr/>
          </p:nvSpPr>
          <p:spPr bwMode="auto">
            <a:xfrm>
              <a:off x="4627222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7" name="Line 799"/>
            <p:cNvSpPr>
              <a:spLocks noChangeShapeType="1"/>
            </p:cNvSpPr>
            <p:nvPr/>
          </p:nvSpPr>
          <p:spPr bwMode="auto">
            <a:xfrm>
              <a:off x="4630110" y="2195444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8" name="Line 800"/>
            <p:cNvSpPr>
              <a:spLocks noChangeShapeType="1"/>
            </p:cNvSpPr>
            <p:nvPr/>
          </p:nvSpPr>
          <p:spPr bwMode="auto">
            <a:xfrm>
              <a:off x="4634444" y="219688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9" name="Line 801"/>
            <p:cNvSpPr>
              <a:spLocks noChangeShapeType="1"/>
            </p:cNvSpPr>
            <p:nvPr/>
          </p:nvSpPr>
          <p:spPr bwMode="auto">
            <a:xfrm>
              <a:off x="4635887" y="219688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0" name="Line 802"/>
            <p:cNvSpPr>
              <a:spLocks noChangeShapeType="1"/>
            </p:cNvSpPr>
            <p:nvPr/>
          </p:nvSpPr>
          <p:spPr bwMode="auto">
            <a:xfrm>
              <a:off x="4637332" y="219688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1" name="Line 803"/>
            <p:cNvSpPr>
              <a:spLocks noChangeShapeType="1"/>
            </p:cNvSpPr>
            <p:nvPr/>
          </p:nvSpPr>
          <p:spPr bwMode="auto">
            <a:xfrm>
              <a:off x="4638776" y="219833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2" name="Line 804"/>
            <p:cNvSpPr>
              <a:spLocks noChangeShapeType="1"/>
            </p:cNvSpPr>
            <p:nvPr/>
          </p:nvSpPr>
          <p:spPr bwMode="auto">
            <a:xfrm>
              <a:off x="4640221" y="2199777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3" name="Line 805"/>
            <p:cNvSpPr>
              <a:spLocks noChangeShapeType="1"/>
            </p:cNvSpPr>
            <p:nvPr/>
          </p:nvSpPr>
          <p:spPr bwMode="auto">
            <a:xfrm>
              <a:off x="4643109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4" name="Line 806"/>
            <p:cNvSpPr>
              <a:spLocks noChangeShapeType="1"/>
            </p:cNvSpPr>
            <p:nvPr/>
          </p:nvSpPr>
          <p:spPr bwMode="auto">
            <a:xfrm>
              <a:off x="4647442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5" name="Line 807"/>
            <p:cNvSpPr>
              <a:spLocks noChangeShapeType="1"/>
            </p:cNvSpPr>
            <p:nvPr/>
          </p:nvSpPr>
          <p:spPr bwMode="auto">
            <a:xfrm>
              <a:off x="4648886" y="220555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6" name="Line 808"/>
            <p:cNvSpPr>
              <a:spLocks noChangeShapeType="1"/>
            </p:cNvSpPr>
            <p:nvPr/>
          </p:nvSpPr>
          <p:spPr bwMode="auto">
            <a:xfrm>
              <a:off x="4648886" y="220555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7" name="Line 810"/>
            <p:cNvSpPr>
              <a:spLocks noChangeShapeType="1"/>
            </p:cNvSpPr>
            <p:nvPr/>
          </p:nvSpPr>
          <p:spPr bwMode="auto">
            <a:xfrm>
              <a:off x="4650331" y="2206998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8" name="Line 811"/>
            <p:cNvSpPr>
              <a:spLocks noChangeShapeType="1"/>
            </p:cNvSpPr>
            <p:nvPr/>
          </p:nvSpPr>
          <p:spPr bwMode="auto">
            <a:xfrm>
              <a:off x="4651775" y="2208442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9" name="Line 812"/>
            <p:cNvSpPr>
              <a:spLocks noChangeShapeType="1"/>
            </p:cNvSpPr>
            <p:nvPr/>
          </p:nvSpPr>
          <p:spPr bwMode="auto">
            <a:xfrm>
              <a:off x="4654664" y="221133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0" name="Line 813"/>
            <p:cNvSpPr>
              <a:spLocks noChangeShapeType="1"/>
            </p:cNvSpPr>
            <p:nvPr/>
          </p:nvSpPr>
          <p:spPr bwMode="auto">
            <a:xfrm>
              <a:off x="4654664" y="221277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1" name="Line 814"/>
            <p:cNvSpPr>
              <a:spLocks noChangeShapeType="1"/>
            </p:cNvSpPr>
            <p:nvPr/>
          </p:nvSpPr>
          <p:spPr bwMode="auto">
            <a:xfrm>
              <a:off x="4657552" y="221421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" name="Line 815"/>
            <p:cNvSpPr>
              <a:spLocks noChangeShapeType="1"/>
            </p:cNvSpPr>
            <p:nvPr/>
          </p:nvSpPr>
          <p:spPr bwMode="auto">
            <a:xfrm>
              <a:off x="4657552" y="221710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" name="Line 816"/>
            <p:cNvSpPr>
              <a:spLocks noChangeShapeType="1"/>
            </p:cNvSpPr>
            <p:nvPr/>
          </p:nvSpPr>
          <p:spPr bwMode="auto">
            <a:xfrm>
              <a:off x="4658997" y="2219996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" name="Line 817"/>
            <p:cNvSpPr>
              <a:spLocks noChangeShapeType="1"/>
            </p:cNvSpPr>
            <p:nvPr/>
          </p:nvSpPr>
          <p:spPr bwMode="auto">
            <a:xfrm>
              <a:off x="4658997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" name="Line 818"/>
            <p:cNvSpPr>
              <a:spLocks noChangeShapeType="1"/>
            </p:cNvSpPr>
            <p:nvPr/>
          </p:nvSpPr>
          <p:spPr bwMode="auto">
            <a:xfrm>
              <a:off x="4660441" y="2225774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" name="Line 819"/>
            <p:cNvSpPr>
              <a:spLocks noChangeShapeType="1"/>
            </p:cNvSpPr>
            <p:nvPr/>
          </p:nvSpPr>
          <p:spPr bwMode="auto">
            <a:xfrm>
              <a:off x="4660441" y="223010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" name="Freeform 820"/>
            <p:cNvSpPr>
              <a:spLocks/>
            </p:cNvSpPr>
            <p:nvPr/>
          </p:nvSpPr>
          <p:spPr bwMode="auto">
            <a:xfrm>
              <a:off x="4810646" y="2248882"/>
              <a:ext cx="75103" cy="75103"/>
            </a:xfrm>
            <a:custGeom>
              <a:avLst/>
              <a:gdLst>
                <a:gd name="T0" fmla="*/ 25 w 52"/>
                <a:gd name="T1" fmla="*/ 0 h 52"/>
                <a:gd name="T2" fmla="*/ 28 w 52"/>
                <a:gd name="T3" fmla="*/ 0 h 52"/>
                <a:gd name="T4" fmla="*/ 35 w 52"/>
                <a:gd name="T5" fmla="*/ 0 h 52"/>
                <a:gd name="T6" fmla="*/ 38 w 52"/>
                <a:gd name="T7" fmla="*/ 4 h 52"/>
                <a:gd name="T8" fmla="*/ 44 w 52"/>
                <a:gd name="T9" fmla="*/ 6 h 52"/>
                <a:gd name="T10" fmla="*/ 45 w 52"/>
                <a:gd name="T11" fmla="*/ 7 h 52"/>
                <a:gd name="T12" fmla="*/ 48 w 52"/>
                <a:gd name="T13" fmla="*/ 11 h 52"/>
                <a:gd name="T14" fmla="*/ 50 w 52"/>
                <a:gd name="T15" fmla="*/ 14 h 52"/>
                <a:gd name="T16" fmla="*/ 50 w 52"/>
                <a:gd name="T17" fmla="*/ 15 h 52"/>
                <a:gd name="T18" fmla="*/ 52 w 52"/>
                <a:gd name="T19" fmla="*/ 21 h 52"/>
                <a:gd name="T20" fmla="*/ 52 w 52"/>
                <a:gd name="T21" fmla="*/ 26 h 52"/>
                <a:gd name="T22" fmla="*/ 52 w 52"/>
                <a:gd name="T23" fmla="*/ 29 h 52"/>
                <a:gd name="T24" fmla="*/ 51 w 52"/>
                <a:gd name="T25" fmla="*/ 35 h 52"/>
                <a:gd name="T26" fmla="*/ 51 w 52"/>
                <a:gd name="T27" fmla="*/ 36 h 52"/>
                <a:gd name="T28" fmla="*/ 50 w 52"/>
                <a:gd name="T29" fmla="*/ 40 h 52"/>
                <a:gd name="T30" fmla="*/ 46 w 52"/>
                <a:gd name="T31" fmla="*/ 44 h 52"/>
                <a:gd name="T32" fmla="*/ 44 w 52"/>
                <a:gd name="T33" fmla="*/ 45 h 52"/>
                <a:gd name="T34" fmla="*/ 42 w 52"/>
                <a:gd name="T35" fmla="*/ 47 h 52"/>
                <a:gd name="T36" fmla="*/ 38 w 52"/>
                <a:gd name="T37" fmla="*/ 50 h 52"/>
                <a:gd name="T38" fmla="*/ 37 w 52"/>
                <a:gd name="T39" fmla="*/ 50 h 52"/>
                <a:gd name="T40" fmla="*/ 32 w 52"/>
                <a:gd name="T41" fmla="*/ 52 h 52"/>
                <a:gd name="T42" fmla="*/ 28 w 52"/>
                <a:gd name="T43" fmla="*/ 52 h 52"/>
                <a:gd name="T44" fmla="*/ 24 w 52"/>
                <a:gd name="T45" fmla="*/ 52 h 52"/>
                <a:gd name="T46" fmla="*/ 19 w 52"/>
                <a:gd name="T47" fmla="*/ 51 h 52"/>
                <a:gd name="T48" fmla="*/ 17 w 52"/>
                <a:gd name="T49" fmla="*/ 51 h 52"/>
                <a:gd name="T50" fmla="*/ 13 w 52"/>
                <a:gd name="T51" fmla="*/ 48 h 52"/>
                <a:gd name="T52" fmla="*/ 9 w 52"/>
                <a:gd name="T53" fmla="*/ 46 h 52"/>
                <a:gd name="T54" fmla="*/ 8 w 52"/>
                <a:gd name="T55" fmla="*/ 45 h 52"/>
                <a:gd name="T56" fmla="*/ 5 w 52"/>
                <a:gd name="T57" fmla="*/ 43 h 52"/>
                <a:gd name="T58" fmla="*/ 3 w 52"/>
                <a:gd name="T59" fmla="*/ 39 h 52"/>
                <a:gd name="T60" fmla="*/ 2 w 52"/>
                <a:gd name="T61" fmla="*/ 37 h 52"/>
                <a:gd name="T62" fmla="*/ 1 w 52"/>
                <a:gd name="T63" fmla="*/ 31 h 52"/>
                <a:gd name="T64" fmla="*/ 0 w 52"/>
                <a:gd name="T65" fmla="*/ 28 h 52"/>
                <a:gd name="T66" fmla="*/ 1 w 52"/>
                <a:gd name="T67" fmla="*/ 23 h 52"/>
                <a:gd name="T68" fmla="*/ 1 w 52"/>
                <a:gd name="T69" fmla="*/ 18 h 52"/>
                <a:gd name="T70" fmla="*/ 2 w 52"/>
                <a:gd name="T71" fmla="*/ 16 h 52"/>
                <a:gd name="T72" fmla="*/ 3 w 52"/>
                <a:gd name="T73" fmla="*/ 13 h 52"/>
                <a:gd name="T74" fmla="*/ 6 w 52"/>
                <a:gd name="T75" fmla="*/ 8 h 52"/>
                <a:gd name="T76" fmla="*/ 8 w 52"/>
                <a:gd name="T77" fmla="*/ 7 h 52"/>
                <a:gd name="T78" fmla="*/ 11 w 52"/>
                <a:gd name="T79" fmla="*/ 5 h 52"/>
                <a:gd name="T80" fmla="*/ 14 w 52"/>
                <a:gd name="T81" fmla="*/ 3 h 52"/>
                <a:gd name="T82" fmla="*/ 16 w 52"/>
                <a:gd name="T83" fmla="*/ 2 h 52"/>
                <a:gd name="T84" fmla="*/ 21 w 52"/>
                <a:gd name="T8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1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8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8" name="Line 821"/>
            <p:cNvSpPr>
              <a:spLocks noChangeShapeType="1"/>
            </p:cNvSpPr>
            <p:nvPr/>
          </p:nvSpPr>
          <p:spPr bwMode="auto">
            <a:xfrm>
              <a:off x="4885749" y="228787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9" name="Line 822"/>
            <p:cNvSpPr>
              <a:spLocks noChangeShapeType="1"/>
            </p:cNvSpPr>
            <p:nvPr/>
          </p:nvSpPr>
          <p:spPr bwMode="auto">
            <a:xfrm>
              <a:off x="4885749" y="2287878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0" name="Line 823"/>
            <p:cNvSpPr>
              <a:spLocks noChangeShapeType="1"/>
            </p:cNvSpPr>
            <p:nvPr/>
          </p:nvSpPr>
          <p:spPr bwMode="auto">
            <a:xfrm flipH="1">
              <a:off x="4884305" y="2290767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1" name="Line 824"/>
            <p:cNvSpPr>
              <a:spLocks noChangeShapeType="1"/>
            </p:cNvSpPr>
            <p:nvPr/>
          </p:nvSpPr>
          <p:spPr bwMode="auto">
            <a:xfrm>
              <a:off x="4884305" y="229509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2" name="Line 825"/>
            <p:cNvSpPr>
              <a:spLocks noChangeShapeType="1"/>
            </p:cNvSpPr>
            <p:nvPr/>
          </p:nvSpPr>
          <p:spPr bwMode="auto">
            <a:xfrm>
              <a:off x="4884305" y="2297988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3" name="Line 826"/>
            <p:cNvSpPr>
              <a:spLocks noChangeShapeType="1"/>
            </p:cNvSpPr>
            <p:nvPr/>
          </p:nvSpPr>
          <p:spPr bwMode="auto">
            <a:xfrm flipH="1">
              <a:off x="4882861" y="229943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4" name="Line 827"/>
            <p:cNvSpPr>
              <a:spLocks noChangeShapeType="1"/>
            </p:cNvSpPr>
            <p:nvPr/>
          </p:nvSpPr>
          <p:spPr bwMode="auto">
            <a:xfrm>
              <a:off x="4882861" y="230087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5" name="Line 828"/>
            <p:cNvSpPr>
              <a:spLocks noChangeShapeType="1"/>
            </p:cNvSpPr>
            <p:nvPr/>
          </p:nvSpPr>
          <p:spPr bwMode="auto">
            <a:xfrm flipH="1">
              <a:off x="4881417" y="2302321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6" name="Line 829"/>
            <p:cNvSpPr>
              <a:spLocks noChangeShapeType="1"/>
            </p:cNvSpPr>
            <p:nvPr/>
          </p:nvSpPr>
          <p:spPr bwMode="auto">
            <a:xfrm flipH="1">
              <a:off x="4877084" y="2305210"/>
              <a:ext cx="4333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7" name="Line 830"/>
            <p:cNvSpPr>
              <a:spLocks noChangeShapeType="1"/>
            </p:cNvSpPr>
            <p:nvPr/>
          </p:nvSpPr>
          <p:spPr bwMode="auto">
            <a:xfrm flipH="1">
              <a:off x="4875640" y="2309542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8" name="Line 831"/>
            <p:cNvSpPr>
              <a:spLocks noChangeShapeType="1"/>
            </p:cNvSpPr>
            <p:nvPr/>
          </p:nvSpPr>
          <p:spPr bwMode="auto">
            <a:xfrm flipH="1">
              <a:off x="4874195" y="231243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9" name="Line 832"/>
            <p:cNvSpPr>
              <a:spLocks noChangeShapeType="1"/>
            </p:cNvSpPr>
            <p:nvPr/>
          </p:nvSpPr>
          <p:spPr bwMode="auto">
            <a:xfrm>
              <a:off x="4874195" y="231387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0" name="Line 833"/>
            <p:cNvSpPr>
              <a:spLocks noChangeShapeType="1"/>
            </p:cNvSpPr>
            <p:nvPr/>
          </p:nvSpPr>
          <p:spPr bwMode="auto">
            <a:xfrm>
              <a:off x="4874195" y="231387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1" name="Line 834"/>
            <p:cNvSpPr>
              <a:spLocks noChangeShapeType="1"/>
            </p:cNvSpPr>
            <p:nvPr/>
          </p:nvSpPr>
          <p:spPr bwMode="auto">
            <a:xfrm flipH="1">
              <a:off x="4871306" y="2315319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2" name="Line 835"/>
            <p:cNvSpPr>
              <a:spLocks noChangeShapeType="1"/>
            </p:cNvSpPr>
            <p:nvPr/>
          </p:nvSpPr>
          <p:spPr bwMode="auto">
            <a:xfrm flipH="1">
              <a:off x="4868418" y="2316764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3" name="Line 836"/>
            <p:cNvSpPr>
              <a:spLocks noChangeShapeType="1"/>
            </p:cNvSpPr>
            <p:nvPr/>
          </p:nvSpPr>
          <p:spPr bwMode="auto">
            <a:xfrm flipH="1">
              <a:off x="4865529" y="231820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4" name="Line 837"/>
            <p:cNvSpPr>
              <a:spLocks noChangeShapeType="1"/>
            </p:cNvSpPr>
            <p:nvPr/>
          </p:nvSpPr>
          <p:spPr bwMode="auto">
            <a:xfrm>
              <a:off x="4865529" y="232109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5" name="Line 838"/>
            <p:cNvSpPr>
              <a:spLocks noChangeShapeType="1"/>
            </p:cNvSpPr>
            <p:nvPr/>
          </p:nvSpPr>
          <p:spPr bwMode="auto">
            <a:xfrm flipH="1">
              <a:off x="4864085" y="232109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6" name="Line 839"/>
            <p:cNvSpPr>
              <a:spLocks noChangeShapeType="1"/>
            </p:cNvSpPr>
            <p:nvPr/>
          </p:nvSpPr>
          <p:spPr bwMode="auto">
            <a:xfrm flipH="1">
              <a:off x="4859752" y="232109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7" name="Line 840"/>
            <p:cNvSpPr>
              <a:spLocks noChangeShapeType="1"/>
            </p:cNvSpPr>
            <p:nvPr/>
          </p:nvSpPr>
          <p:spPr bwMode="auto">
            <a:xfrm flipH="1">
              <a:off x="4856864" y="2322541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8" name="Line 841"/>
            <p:cNvSpPr>
              <a:spLocks noChangeShapeType="1"/>
            </p:cNvSpPr>
            <p:nvPr/>
          </p:nvSpPr>
          <p:spPr bwMode="auto">
            <a:xfrm flipH="1">
              <a:off x="4852531" y="2323985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9" name="Line 842"/>
            <p:cNvSpPr>
              <a:spLocks noChangeShapeType="1"/>
            </p:cNvSpPr>
            <p:nvPr/>
          </p:nvSpPr>
          <p:spPr bwMode="auto">
            <a:xfrm flipH="1">
              <a:off x="4848198" y="2323985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0" name="Line 843"/>
            <p:cNvSpPr>
              <a:spLocks noChangeShapeType="1"/>
            </p:cNvSpPr>
            <p:nvPr/>
          </p:nvSpPr>
          <p:spPr bwMode="auto">
            <a:xfrm flipH="1">
              <a:off x="4845309" y="2323985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1" name="Line 844"/>
            <p:cNvSpPr>
              <a:spLocks noChangeShapeType="1"/>
            </p:cNvSpPr>
            <p:nvPr/>
          </p:nvSpPr>
          <p:spPr bwMode="auto">
            <a:xfrm flipH="1">
              <a:off x="4839532" y="2323985"/>
              <a:ext cx="577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2" name="Line 845"/>
            <p:cNvSpPr>
              <a:spLocks noChangeShapeType="1"/>
            </p:cNvSpPr>
            <p:nvPr/>
          </p:nvSpPr>
          <p:spPr bwMode="auto">
            <a:xfrm flipH="1" flipV="1">
              <a:off x="4838088" y="232254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3" name="Line 846"/>
            <p:cNvSpPr>
              <a:spLocks noChangeShapeType="1"/>
            </p:cNvSpPr>
            <p:nvPr/>
          </p:nvSpPr>
          <p:spPr bwMode="auto">
            <a:xfrm flipH="1">
              <a:off x="4836644" y="232254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4" name="Line 847"/>
            <p:cNvSpPr>
              <a:spLocks noChangeShapeType="1"/>
            </p:cNvSpPr>
            <p:nvPr/>
          </p:nvSpPr>
          <p:spPr bwMode="auto">
            <a:xfrm flipH="1">
              <a:off x="4835200" y="232254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5" name="Line 848"/>
            <p:cNvSpPr>
              <a:spLocks noChangeShapeType="1"/>
            </p:cNvSpPr>
            <p:nvPr/>
          </p:nvSpPr>
          <p:spPr bwMode="auto">
            <a:xfrm flipH="1" flipV="1">
              <a:off x="4833755" y="232109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6" name="Line 849"/>
            <p:cNvSpPr>
              <a:spLocks noChangeShapeType="1"/>
            </p:cNvSpPr>
            <p:nvPr/>
          </p:nvSpPr>
          <p:spPr bwMode="auto">
            <a:xfrm flipH="1">
              <a:off x="4829423" y="2321097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7" name="Line 850"/>
            <p:cNvSpPr>
              <a:spLocks noChangeShapeType="1"/>
            </p:cNvSpPr>
            <p:nvPr/>
          </p:nvSpPr>
          <p:spPr bwMode="auto">
            <a:xfrm flipH="1" flipV="1">
              <a:off x="4826534" y="2316764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8" name="Line 851"/>
            <p:cNvSpPr>
              <a:spLocks noChangeShapeType="1"/>
            </p:cNvSpPr>
            <p:nvPr/>
          </p:nvSpPr>
          <p:spPr bwMode="auto">
            <a:xfrm flipH="1" flipV="1">
              <a:off x="4823645" y="2315319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9" name="Line 852"/>
            <p:cNvSpPr>
              <a:spLocks noChangeShapeType="1"/>
            </p:cNvSpPr>
            <p:nvPr/>
          </p:nvSpPr>
          <p:spPr bwMode="auto">
            <a:xfrm flipV="1">
              <a:off x="4823645" y="231387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0" name="Line 853"/>
            <p:cNvSpPr>
              <a:spLocks noChangeShapeType="1"/>
            </p:cNvSpPr>
            <p:nvPr/>
          </p:nvSpPr>
          <p:spPr bwMode="auto">
            <a:xfrm flipH="1">
              <a:off x="4822201" y="2313876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1" name="Line 854"/>
            <p:cNvSpPr>
              <a:spLocks noChangeShapeType="1"/>
            </p:cNvSpPr>
            <p:nvPr/>
          </p:nvSpPr>
          <p:spPr bwMode="auto">
            <a:xfrm flipV="1">
              <a:off x="4822201" y="231243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2" name="Line 855"/>
            <p:cNvSpPr>
              <a:spLocks noChangeShapeType="1"/>
            </p:cNvSpPr>
            <p:nvPr/>
          </p:nvSpPr>
          <p:spPr bwMode="auto">
            <a:xfrm flipH="1" flipV="1">
              <a:off x="4817868" y="2309542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3" name="Line 856"/>
            <p:cNvSpPr>
              <a:spLocks noChangeShapeType="1"/>
            </p:cNvSpPr>
            <p:nvPr/>
          </p:nvSpPr>
          <p:spPr bwMode="auto">
            <a:xfrm flipH="1" flipV="1">
              <a:off x="4816424" y="2305210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4" name="Line 857"/>
            <p:cNvSpPr>
              <a:spLocks noChangeShapeType="1"/>
            </p:cNvSpPr>
            <p:nvPr/>
          </p:nvSpPr>
          <p:spPr bwMode="auto">
            <a:xfrm flipH="1" flipV="1">
              <a:off x="4814980" y="230376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5" name="Line 858"/>
            <p:cNvSpPr>
              <a:spLocks noChangeShapeType="1"/>
            </p:cNvSpPr>
            <p:nvPr/>
          </p:nvSpPr>
          <p:spPr bwMode="auto">
            <a:xfrm>
              <a:off x="4814980" y="230376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6" name="Line 859"/>
            <p:cNvSpPr>
              <a:spLocks noChangeShapeType="1"/>
            </p:cNvSpPr>
            <p:nvPr/>
          </p:nvSpPr>
          <p:spPr bwMode="auto">
            <a:xfrm flipV="1">
              <a:off x="4814980" y="230232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7" name="Line 860"/>
            <p:cNvSpPr>
              <a:spLocks noChangeShapeType="1"/>
            </p:cNvSpPr>
            <p:nvPr/>
          </p:nvSpPr>
          <p:spPr bwMode="auto">
            <a:xfrm flipH="1" flipV="1">
              <a:off x="4813535" y="2299433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8" name="Line 861"/>
            <p:cNvSpPr>
              <a:spLocks noChangeShapeType="1"/>
            </p:cNvSpPr>
            <p:nvPr/>
          </p:nvSpPr>
          <p:spPr bwMode="auto">
            <a:xfrm flipH="1" flipV="1">
              <a:off x="4812091" y="2293656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9" name="Line 862"/>
            <p:cNvSpPr>
              <a:spLocks noChangeShapeType="1"/>
            </p:cNvSpPr>
            <p:nvPr/>
          </p:nvSpPr>
          <p:spPr bwMode="auto">
            <a:xfrm flipV="1">
              <a:off x="4812091" y="229076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0" name="Line 863"/>
            <p:cNvSpPr>
              <a:spLocks noChangeShapeType="1"/>
            </p:cNvSpPr>
            <p:nvPr/>
          </p:nvSpPr>
          <p:spPr bwMode="auto">
            <a:xfrm flipV="1">
              <a:off x="4812091" y="228932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1" name="Line 864"/>
            <p:cNvSpPr>
              <a:spLocks noChangeShapeType="1"/>
            </p:cNvSpPr>
            <p:nvPr/>
          </p:nvSpPr>
          <p:spPr bwMode="auto">
            <a:xfrm flipV="1">
              <a:off x="4812091" y="2286434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2" name="Line 865"/>
            <p:cNvSpPr>
              <a:spLocks noChangeShapeType="1"/>
            </p:cNvSpPr>
            <p:nvPr/>
          </p:nvSpPr>
          <p:spPr bwMode="auto">
            <a:xfrm flipV="1">
              <a:off x="4812091" y="2282101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3" name="Line 866"/>
            <p:cNvSpPr>
              <a:spLocks noChangeShapeType="1"/>
            </p:cNvSpPr>
            <p:nvPr/>
          </p:nvSpPr>
          <p:spPr bwMode="auto">
            <a:xfrm flipV="1">
              <a:off x="4812091" y="2277768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4" name="Line 867"/>
            <p:cNvSpPr>
              <a:spLocks noChangeShapeType="1"/>
            </p:cNvSpPr>
            <p:nvPr/>
          </p:nvSpPr>
          <p:spPr bwMode="auto">
            <a:xfrm flipV="1">
              <a:off x="4813535" y="227487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5" name="Line 868"/>
            <p:cNvSpPr>
              <a:spLocks noChangeShapeType="1"/>
            </p:cNvSpPr>
            <p:nvPr/>
          </p:nvSpPr>
          <p:spPr bwMode="auto">
            <a:xfrm>
              <a:off x="4813535" y="227487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6" name="Line 869"/>
            <p:cNvSpPr>
              <a:spLocks noChangeShapeType="1"/>
            </p:cNvSpPr>
            <p:nvPr/>
          </p:nvSpPr>
          <p:spPr bwMode="auto">
            <a:xfrm flipV="1">
              <a:off x="4813535" y="2271991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7" name="Line 870"/>
            <p:cNvSpPr>
              <a:spLocks noChangeShapeType="1"/>
            </p:cNvSpPr>
            <p:nvPr/>
          </p:nvSpPr>
          <p:spPr bwMode="auto">
            <a:xfrm flipV="1">
              <a:off x="4813535" y="227054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8" name="Line 871"/>
            <p:cNvSpPr>
              <a:spLocks noChangeShapeType="1"/>
            </p:cNvSpPr>
            <p:nvPr/>
          </p:nvSpPr>
          <p:spPr bwMode="auto">
            <a:xfrm flipV="1">
              <a:off x="4814980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9" name="Line 872"/>
            <p:cNvSpPr>
              <a:spLocks noChangeShapeType="1"/>
            </p:cNvSpPr>
            <p:nvPr/>
          </p:nvSpPr>
          <p:spPr bwMode="auto">
            <a:xfrm flipV="1">
              <a:off x="4816424" y="2266214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0" name="Line 873"/>
            <p:cNvSpPr>
              <a:spLocks noChangeShapeType="1"/>
            </p:cNvSpPr>
            <p:nvPr/>
          </p:nvSpPr>
          <p:spPr bwMode="auto">
            <a:xfrm flipV="1">
              <a:off x="4817868" y="2263325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1" name="Line 874"/>
            <p:cNvSpPr>
              <a:spLocks noChangeShapeType="1"/>
            </p:cNvSpPr>
            <p:nvPr/>
          </p:nvSpPr>
          <p:spPr bwMode="auto">
            <a:xfrm flipV="1">
              <a:off x="4822201" y="226043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2" name="Line 875"/>
            <p:cNvSpPr>
              <a:spLocks noChangeShapeType="1"/>
            </p:cNvSpPr>
            <p:nvPr/>
          </p:nvSpPr>
          <p:spPr bwMode="auto">
            <a:xfrm>
              <a:off x="4822201" y="226043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3" name="Line 876"/>
            <p:cNvSpPr>
              <a:spLocks noChangeShapeType="1"/>
            </p:cNvSpPr>
            <p:nvPr/>
          </p:nvSpPr>
          <p:spPr bwMode="auto">
            <a:xfrm flipV="1">
              <a:off x="4823645" y="225899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4" name="Line 877"/>
            <p:cNvSpPr>
              <a:spLocks noChangeShapeType="1"/>
            </p:cNvSpPr>
            <p:nvPr/>
          </p:nvSpPr>
          <p:spPr bwMode="auto">
            <a:xfrm flipV="1">
              <a:off x="4823645" y="225754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5" name="Line 878"/>
            <p:cNvSpPr>
              <a:spLocks noChangeShapeType="1"/>
            </p:cNvSpPr>
            <p:nvPr/>
          </p:nvSpPr>
          <p:spPr bwMode="auto">
            <a:xfrm flipV="1">
              <a:off x="4826534" y="2254659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6" name="Line 879"/>
            <p:cNvSpPr>
              <a:spLocks noChangeShapeType="1"/>
            </p:cNvSpPr>
            <p:nvPr/>
          </p:nvSpPr>
          <p:spPr bwMode="auto">
            <a:xfrm>
              <a:off x="4829423" y="225465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7" name="Line 880"/>
            <p:cNvSpPr>
              <a:spLocks noChangeShapeType="1"/>
            </p:cNvSpPr>
            <p:nvPr/>
          </p:nvSpPr>
          <p:spPr bwMode="auto">
            <a:xfrm>
              <a:off x="4830866" y="225465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8" name="Line 881"/>
            <p:cNvSpPr>
              <a:spLocks noChangeShapeType="1"/>
            </p:cNvSpPr>
            <p:nvPr/>
          </p:nvSpPr>
          <p:spPr bwMode="auto">
            <a:xfrm flipV="1">
              <a:off x="4830866" y="225321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9" name="Line 882"/>
            <p:cNvSpPr>
              <a:spLocks noChangeShapeType="1"/>
            </p:cNvSpPr>
            <p:nvPr/>
          </p:nvSpPr>
          <p:spPr bwMode="auto">
            <a:xfrm flipV="1">
              <a:off x="4833755" y="2251771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0" name="Line 883"/>
            <p:cNvSpPr>
              <a:spLocks noChangeShapeType="1"/>
            </p:cNvSpPr>
            <p:nvPr/>
          </p:nvSpPr>
          <p:spPr bwMode="auto">
            <a:xfrm>
              <a:off x="4836644" y="2251771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1" name="Line 884"/>
            <p:cNvSpPr>
              <a:spLocks noChangeShapeType="1"/>
            </p:cNvSpPr>
            <p:nvPr/>
          </p:nvSpPr>
          <p:spPr bwMode="auto">
            <a:xfrm flipV="1">
              <a:off x="4840977" y="2248882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2" name="Line 885"/>
            <p:cNvSpPr>
              <a:spLocks noChangeShapeType="1"/>
            </p:cNvSpPr>
            <p:nvPr/>
          </p:nvSpPr>
          <p:spPr bwMode="auto">
            <a:xfrm>
              <a:off x="4845309" y="224888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3" name="Line 886"/>
            <p:cNvSpPr>
              <a:spLocks noChangeShapeType="1"/>
            </p:cNvSpPr>
            <p:nvPr/>
          </p:nvSpPr>
          <p:spPr bwMode="auto">
            <a:xfrm>
              <a:off x="4846754" y="2248882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4" name="Line 887"/>
            <p:cNvSpPr>
              <a:spLocks noChangeShapeType="1"/>
            </p:cNvSpPr>
            <p:nvPr/>
          </p:nvSpPr>
          <p:spPr bwMode="auto">
            <a:xfrm>
              <a:off x="4849643" y="224888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5" name="Line 888"/>
            <p:cNvSpPr>
              <a:spLocks noChangeShapeType="1"/>
            </p:cNvSpPr>
            <p:nvPr/>
          </p:nvSpPr>
          <p:spPr bwMode="auto">
            <a:xfrm>
              <a:off x="4851086" y="2248882"/>
              <a:ext cx="5777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6" name="Line 889"/>
            <p:cNvSpPr>
              <a:spLocks noChangeShapeType="1"/>
            </p:cNvSpPr>
            <p:nvPr/>
          </p:nvSpPr>
          <p:spPr bwMode="auto">
            <a:xfrm>
              <a:off x="4856864" y="2251771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7" name="Line 890"/>
            <p:cNvSpPr>
              <a:spLocks noChangeShapeType="1"/>
            </p:cNvSpPr>
            <p:nvPr/>
          </p:nvSpPr>
          <p:spPr bwMode="auto">
            <a:xfrm>
              <a:off x="4859752" y="225177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8" name="Line 891"/>
            <p:cNvSpPr>
              <a:spLocks noChangeShapeType="1"/>
            </p:cNvSpPr>
            <p:nvPr/>
          </p:nvSpPr>
          <p:spPr bwMode="auto">
            <a:xfrm>
              <a:off x="4861197" y="225177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9" name="Line 892"/>
            <p:cNvSpPr>
              <a:spLocks noChangeShapeType="1"/>
            </p:cNvSpPr>
            <p:nvPr/>
          </p:nvSpPr>
          <p:spPr bwMode="auto">
            <a:xfrm>
              <a:off x="4862641" y="2253216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0" name="Line 893"/>
            <p:cNvSpPr>
              <a:spLocks noChangeShapeType="1"/>
            </p:cNvSpPr>
            <p:nvPr/>
          </p:nvSpPr>
          <p:spPr bwMode="auto">
            <a:xfrm>
              <a:off x="4864085" y="2253216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1" name="Line 894"/>
            <p:cNvSpPr>
              <a:spLocks noChangeShapeType="1"/>
            </p:cNvSpPr>
            <p:nvPr/>
          </p:nvSpPr>
          <p:spPr bwMode="auto">
            <a:xfrm>
              <a:off x="4868418" y="2254659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2" name="Line 895"/>
            <p:cNvSpPr>
              <a:spLocks noChangeShapeType="1"/>
            </p:cNvSpPr>
            <p:nvPr/>
          </p:nvSpPr>
          <p:spPr bwMode="auto">
            <a:xfrm>
              <a:off x="4871306" y="225754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3" name="Line 896"/>
            <p:cNvSpPr>
              <a:spLocks noChangeShapeType="1"/>
            </p:cNvSpPr>
            <p:nvPr/>
          </p:nvSpPr>
          <p:spPr bwMode="auto">
            <a:xfrm>
              <a:off x="4874195" y="225899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4" name="Line 897"/>
            <p:cNvSpPr>
              <a:spLocks noChangeShapeType="1"/>
            </p:cNvSpPr>
            <p:nvPr/>
          </p:nvSpPr>
          <p:spPr bwMode="auto">
            <a:xfrm>
              <a:off x="4874195" y="226043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5" name="Line 898"/>
            <p:cNvSpPr>
              <a:spLocks noChangeShapeType="1"/>
            </p:cNvSpPr>
            <p:nvPr/>
          </p:nvSpPr>
          <p:spPr bwMode="auto">
            <a:xfrm>
              <a:off x="4874195" y="2260437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6" name="Line 899"/>
            <p:cNvSpPr>
              <a:spLocks noChangeShapeType="1"/>
            </p:cNvSpPr>
            <p:nvPr/>
          </p:nvSpPr>
          <p:spPr bwMode="auto">
            <a:xfrm>
              <a:off x="4875640" y="2263325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7" name="Line 900"/>
            <p:cNvSpPr>
              <a:spLocks noChangeShapeType="1"/>
            </p:cNvSpPr>
            <p:nvPr/>
          </p:nvSpPr>
          <p:spPr bwMode="auto">
            <a:xfrm>
              <a:off x="4877084" y="226621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8" name="Line 901"/>
            <p:cNvSpPr>
              <a:spLocks noChangeShapeType="1"/>
            </p:cNvSpPr>
            <p:nvPr/>
          </p:nvSpPr>
          <p:spPr bwMode="auto">
            <a:xfrm>
              <a:off x="4881417" y="2269102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9" name="Line 902"/>
            <p:cNvSpPr>
              <a:spLocks noChangeShapeType="1"/>
            </p:cNvSpPr>
            <p:nvPr/>
          </p:nvSpPr>
          <p:spPr bwMode="auto">
            <a:xfrm>
              <a:off x="4881417" y="226910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0" name="Line 903"/>
            <p:cNvSpPr>
              <a:spLocks noChangeShapeType="1"/>
            </p:cNvSpPr>
            <p:nvPr/>
          </p:nvSpPr>
          <p:spPr bwMode="auto">
            <a:xfrm>
              <a:off x="4882861" y="226910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1" name="Line 904"/>
            <p:cNvSpPr>
              <a:spLocks noChangeShapeType="1"/>
            </p:cNvSpPr>
            <p:nvPr/>
          </p:nvSpPr>
          <p:spPr bwMode="auto">
            <a:xfrm>
              <a:off x="4882861" y="2270547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2" name="Line 905"/>
            <p:cNvSpPr>
              <a:spLocks noChangeShapeType="1"/>
            </p:cNvSpPr>
            <p:nvPr/>
          </p:nvSpPr>
          <p:spPr bwMode="auto">
            <a:xfrm>
              <a:off x="4884305" y="2274879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3" name="Line 906"/>
            <p:cNvSpPr>
              <a:spLocks noChangeShapeType="1"/>
            </p:cNvSpPr>
            <p:nvPr/>
          </p:nvSpPr>
          <p:spPr bwMode="auto">
            <a:xfrm>
              <a:off x="4884305" y="2279213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4" name="Line 907"/>
            <p:cNvSpPr>
              <a:spLocks noChangeShapeType="1"/>
            </p:cNvSpPr>
            <p:nvPr/>
          </p:nvSpPr>
          <p:spPr bwMode="auto">
            <a:xfrm>
              <a:off x="4885749" y="2282101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5" name="Line 908"/>
            <p:cNvSpPr>
              <a:spLocks noChangeShapeType="1"/>
            </p:cNvSpPr>
            <p:nvPr/>
          </p:nvSpPr>
          <p:spPr bwMode="auto">
            <a:xfrm>
              <a:off x="4885749" y="228643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6" name="Freeform 909"/>
            <p:cNvSpPr>
              <a:spLocks/>
            </p:cNvSpPr>
            <p:nvPr/>
          </p:nvSpPr>
          <p:spPr bwMode="auto">
            <a:xfrm>
              <a:off x="5050398" y="2351427"/>
              <a:ext cx="77991" cy="77991"/>
            </a:xfrm>
            <a:custGeom>
              <a:avLst/>
              <a:gdLst>
                <a:gd name="T0" fmla="*/ 26 w 54"/>
                <a:gd name="T1" fmla="*/ 0 h 54"/>
                <a:gd name="T2" fmla="*/ 33 w 54"/>
                <a:gd name="T3" fmla="*/ 1 h 54"/>
                <a:gd name="T4" fmla="*/ 36 w 54"/>
                <a:gd name="T5" fmla="*/ 3 h 54"/>
                <a:gd name="T6" fmla="*/ 38 w 54"/>
                <a:gd name="T7" fmla="*/ 3 h 54"/>
                <a:gd name="T8" fmla="*/ 42 w 54"/>
                <a:gd name="T9" fmla="*/ 6 h 54"/>
                <a:gd name="T10" fmla="*/ 45 w 54"/>
                <a:gd name="T11" fmla="*/ 8 h 54"/>
                <a:gd name="T12" fmla="*/ 46 w 54"/>
                <a:gd name="T13" fmla="*/ 9 h 54"/>
                <a:gd name="T14" fmla="*/ 49 w 54"/>
                <a:gd name="T15" fmla="*/ 14 h 54"/>
                <a:gd name="T16" fmla="*/ 50 w 54"/>
                <a:gd name="T17" fmla="*/ 15 h 54"/>
                <a:gd name="T18" fmla="*/ 52 w 54"/>
                <a:gd name="T19" fmla="*/ 18 h 54"/>
                <a:gd name="T20" fmla="*/ 53 w 54"/>
                <a:gd name="T21" fmla="*/ 24 h 54"/>
                <a:gd name="T22" fmla="*/ 54 w 54"/>
                <a:gd name="T23" fmla="*/ 26 h 54"/>
                <a:gd name="T24" fmla="*/ 53 w 54"/>
                <a:gd name="T25" fmla="*/ 30 h 54"/>
                <a:gd name="T26" fmla="*/ 52 w 54"/>
                <a:gd name="T27" fmla="*/ 36 h 54"/>
                <a:gd name="T28" fmla="*/ 52 w 54"/>
                <a:gd name="T29" fmla="*/ 37 h 54"/>
                <a:gd name="T30" fmla="*/ 49 w 54"/>
                <a:gd name="T31" fmla="*/ 40 h 54"/>
                <a:gd name="T32" fmla="*/ 46 w 54"/>
                <a:gd name="T33" fmla="*/ 45 h 54"/>
                <a:gd name="T34" fmla="*/ 45 w 54"/>
                <a:gd name="T35" fmla="*/ 46 h 54"/>
                <a:gd name="T36" fmla="*/ 42 w 54"/>
                <a:gd name="T37" fmla="*/ 48 h 54"/>
                <a:gd name="T38" fmla="*/ 39 w 54"/>
                <a:gd name="T39" fmla="*/ 50 h 54"/>
                <a:gd name="T40" fmla="*/ 38 w 54"/>
                <a:gd name="T41" fmla="*/ 52 h 54"/>
                <a:gd name="T42" fmla="*/ 32 w 54"/>
                <a:gd name="T43" fmla="*/ 53 h 54"/>
                <a:gd name="T44" fmla="*/ 29 w 54"/>
                <a:gd name="T45" fmla="*/ 54 h 54"/>
                <a:gd name="T46" fmla="*/ 24 w 54"/>
                <a:gd name="T47" fmla="*/ 53 h 54"/>
                <a:gd name="T48" fmla="*/ 18 w 54"/>
                <a:gd name="T49" fmla="*/ 52 h 54"/>
                <a:gd name="T50" fmla="*/ 17 w 54"/>
                <a:gd name="T51" fmla="*/ 52 h 54"/>
                <a:gd name="T52" fmla="*/ 14 w 54"/>
                <a:gd name="T53" fmla="*/ 50 h 54"/>
                <a:gd name="T54" fmla="*/ 9 w 54"/>
                <a:gd name="T55" fmla="*/ 47 h 54"/>
                <a:gd name="T56" fmla="*/ 8 w 54"/>
                <a:gd name="T57" fmla="*/ 46 h 54"/>
                <a:gd name="T58" fmla="*/ 6 w 54"/>
                <a:gd name="T59" fmla="*/ 42 h 54"/>
                <a:gd name="T60" fmla="*/ 4 w 54"/>
                <a:gd name="T61" fmla="*/ 39 h 54"/>
                <a:gd name="T62" fmla="*/ 4 w 54"/>
                <a:gd name="T63" fmla="*/ 38 h 54"/>
                <a:gd name="T64" fmla="*/ 1 w 54"/>
                <a:gd name="T65" fmla="*/ 32 h 54"/>
                <a:gd name="T66" fmla="*/ 0 w 54"/>
                <a:gd name="T67" fmla="*/ 29 h 54"/>
                <a:gd name="T68" fmla="*/ 0 w 54"/>
                <a:gd name="T69" fmla="*/ 26 h 54"/>
                <a:gd name="T70" fmla="*/ 1 w 54"/>
                <a:gd name="T71" fmla="*/ 21 h 54"/>
                <a:gd name="T72" fmla="*/ 2 w 54"/>
                <a:gd name="T73" fmla="*/ 18 h 54"/>
                <a:gd name="T74" fmla="*/ 4 w 54"/>
                <a:gd name="T75" fmla="*/ 16 h 54"/>
                <a:gd name="T76" fmla="*/ 6 w 54"/>
                <a:gd name="T77" fmla="*/ 12 h 54"/>
                <a:gd name="T78" fmla="*/ 8 w 54"/>
                <a:gd name="T79" fmla="*/ 8 h 54"/>
                <a:gd name="T80" fmla="*/ 9 w 54"/>
                <a:gd name="T81" fmla="*/ 7 h 54"/>
                <a:gd name="T82" fmla="*/ 14 w 54"/>
                <a:gd name="T83" fmla="*/ 4 h 54"/>
                <a:gd name="T84" fmla="*/ 15 w 54"/>
                <a:gd name="T85" fmla="*/ 4 h 54"/>
                <a:gd name="T86" fmla="*/ 18 w 54"/>
                <a:gd name="T87" fmla="*/ 3 h 54"/>
                <a:gd name="T88" fmla="*/ 23 w 54"/>
                <a:gd name="T8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54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8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7" name="Line 910"/>
            <p:cNvSpPr>
              <a:spLocks noChangeShapeType="1"/>
            </p:cNvSpPr>
            <p:nvPr/>
          </p:nvSpPr>
          <p:spPr bwMode="auto">
            <a:xfrm>
              <a:off x="5126945" y="238897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8" name="Line 911"/>
            <p:cNvSpPr>
              <a:spLocks noChangeShapeType="1"/>
            </p:cNvSpPr>
            <p:nvPr/>
          </p:nvSpPr>
          <p:spPr bwMode="auto">
            <a:xfrm flipH="1">
              <a:off x="5125501" y="2388978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9" name="Line 912"/>
            <p:cNvSpPr>
              <a:spLocks noChangeShapeType="1"/>
            </p:cNvSpPr>
            <p:nvPr/>
          </p:nvSpPr>
          <p:spPr bwMode="auto">
            <a:xfrm>
              <a:off x="5125501" y="2393311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0" name="Line 913"/>
            <p:cNvSpPr>
              <a:spLocks noChangeShapeType="1"/>
            </p:cNvSpPr>
            <p:nvPr/>
          </p:nvSpPr>
          <p:spPr bwMode="auto">
            <a:xfrm>
              <a:off x="5125501" y="2397644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1" name="Line 914"/>
            <p:cNvSpPr>
              <a:spLocks noChangeShapeType="1"/>
            </p:cNvSpPr>
            <p:nvPr/>
          </p:nvSpPr>
          <p:spPr bwMode="auto">
            <a:xfrm>
              <a:off x="5125501" y="240053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2" name="Line 915"/>
            <p:cNvSpPr>
              <a:spLocks noChangeShapeType="1"/>
            </p:cNvSpPr>
            <p:nvPr/>
          </p:nvSpPr>
          <p:spPr bwMode="auto">
            <a:xfrm>
              <a:off x="5125501" y="2400533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3" name="Line 916"/>
            <p:cNvSpPr>
              <a:spLocks noChangeShapeType="1"/>
            </p:cNvSpPr>
            <p:nvPr/>
          </p:nvSpPr>
          <p:spPr bwMode="auto">
            <a:xfrm flipH="1">
              <a:off x="5122612" y="2403421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" name="Line 917"/>
            <p:cNvSpPr>
              <a:spLocks noChangeShapeType="1"/>
            </p:cNvSpPr>
            <p:nvPr/>
          </p:nvSpPr>
          <p:spPr bwMode="auto">
            <a:xfrm flipH="1">
              <a:off x="5121168" y="2406310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" name="Line 918"/>
            <p:cNvSpPr>
              <a:spLocks noChangeShapeType="1"/>
            </p:cNvSpPr>
            <p:nvPr/>
          </p:nvSpPr>
          <p:spPr bwMode="auto">
            <a:xfrm flipH="1">
              <a:off x="5119724" y="240919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" name="Line 919"/>
            <p:cNvSpPr>
              <a:spLocks noChangeShapeType="1"/>
            </p:cNvSpPr>
            <p:nvPr/>
          </p:nvSpPr>
          <p:spPr bwMode="auto">
            <a:xfrm flipH="1">
              <a:off x="5116835" y="2412087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" name="Line 920"/>
            <p:cNvSpPr>
              <a:spLocks noChangeShapeType="1"/>
            </p:cNvSpPr>
            <p:nvPr/>
          </p:nvSpPr>
          <p:spPr bwMode="auto">
            <a:xfrm>
              <a:off x="5116835" y="241641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" name="Line 921"/>
            <p:cNvSpPr>
              <a:spLocks noChangeShapeType="1"/>
            </p:cNvSpPr>
            <p:nvPr/>
          </p:nvSpPr>
          <p:spPr bwMode="auto">
            <a:xfrm flipH="1">
              <a:off x="5115391" y="241786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Line 922"/>
            <p:cNvSpPr>
              <a:spLocks noChangeShapeType="1"/>
            </p:cNvSpPr>
            <p:nvPr/>
          </p:nvSpPr>
          <p:spPr bwMode="auto">
            <a:xfrm>
              <a:off x="5115391" y="241786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Line 923"/>
            <p:cNvSpPr>
              <a:spLocks noChangeShapeType="1"/>
            </p:cNvSpPr>
            <p:nvPr/>
          </p:nvSpPr>
          <p:spPr bwMode="auto">
            <a:xfrm flipH="1">
              <a:off x="5111058" y="241786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Line 924"/>
            <p:cNvSpPr>
              <a:spLocks noChangeShapeType="1"/>
            </p:cNvSpPr>
            <p:nvPr/>
          </p:nvSpPr>
          <p:spPr bwMode="auto">
            <a:xfrm flipH="1">
              <a:off x="5108169" y="2420753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Line 925"/>
            <p:cNvSpPr>
              <a:spLocks noChangeShapeType="1"/>
            </p:cNvSpPr>
            <p:nvPr/>
          </p:nvSpPr>
          <p:spPr bwMode="auto">
            <a:xfrm flipH="1">
              <a:off x="5106725" y="242219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Line 926"/>
            <p:cNvSpPr>
              <a:spLocks noChangeShapeType="1"/>
            </p:cNvSpPr>
            <p:nvPr/>
          </p:nvSpPr>
          <p:spPr bwMode="auto">
            <a:xfrm>
              <a:off x="5106725" y="242219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Line 927"/>
            <p:cNvSpPr>
              <a:spLocks noChangeShapeType="1"/>
            </p:cNvSpPr>
            <p:nvPr/>
          </p:nvSpPr>
          <p:spPr bwMode="auto">
            <a:xfrm flipH="1">
              <a:off x="5105281" y="242364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Line 928"/>
            <p:cNvSpPr>
              <a:spLocks noChangeShapeType="1"/>
            </p:cNvSpPr>
            <p:nvPr/>
          </p:nvSpPr>
          <p:spPr bwMode="auto">
            <a:xfrm flipH="1">
              <a:off x="5099504" y="2423641"/>
              <a:ext cx="5777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Line 929"/>
            <p:cNvSpPr>
              <a:spLocks noChangeShapeType="1"/>
            </p:cNvSpPr>
            <p:nvPr/>
          </p:nvSpPr>
          <p:spPr bwMode="auto">
            <a:xfrm flipH="1">
              <a:off x="5096615" y="2426530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Line 930"/>
            <p:cNvSpPr>
              <a:spLocks noChangeShapeType="1"/>
            </p:cNvSpPr>
            <p:nvPr/>
          </p:nvSpPr>
          <p:spPr bwMode="auto">
            <a:xfrm flipH="1">
              <a:off x="5093726" y="242653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Line 931"/>
            <p:cNvSpPr>
              <a:spLocks noChangeShapeType="1"/>
            </p:cNvSpPr>
            <p:nvPr/>
          </p:nvSpPr>
          <p:spPr bwMode="auto">
            <a:xfrm flipH="1">
              <a:off x="5087949" y="2427974"/>
              <a:ext cx="577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Line 932"/>
            <p:cNvSpPr>
              <a:spLocks noChangeShapeType="1"/>
            </p:cNvSpPr>
            <p:nvPr/>
          </p:nvSpPr>
          <p:spPr bwMode="auto">
            <a:xfrm flipH="1" flipV="1">
              <a:off x="5085061" y="242653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Line 933"/>
            <p:cNvSpPr>
              <a:spLocks noChangeShapeType="1"/>
            </p:cNvSpPr>
            <p:nvPr/>
          </p:nvSpPr>
          <p:spPr bwMode="auto">
            <a:xfrm flipH="1">
              <a:off x="5080728" y="2426530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Line 934"/>
            <p:cNvSpPr>
              <a:spLocks noChangeShapeType="1"/>
            </p:cNvSpPr>
            <p:nvPr/>
          </p:nvSpPr>
          <p:spPr bwMode="auto">
            <a:xfrm flipH="1">
              <a:off x="5076395" y="2426530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Line 935"/>
            <p:cNvSpPr>
              <a:spLocks noChangeShapeType="1"/>
            </p:cNvSpPr>
            <p:nvPr/>
          </p:nvSpPr>
          <p:spPr bwMode="auto">
            <a:xfrm>
              <a:off x="5076395" y="242653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Line 936"/>
            <p:cNvSpPr>
              <a:spLocks noChangeShapeType="1"/>
            </p:cNvSpPr>
            <p:nvPr/>
          </p:nvSpPr>
          <p:spPr bwMode="auto">
            <a:xfrm flipH="1">
              <a:off x="5074951" y="2426530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Line 937"/>
            <p:cNvSpPr>
              <a:spLocks noChangeShapeType="1"/>
            </p:cNvSpPr>
            <p:nvPr/>
          </p:nvSpPr>
          <p:spPr bwMode="auto">
            <a:xfrm flipH="1" flipV="1">
              <a:off x="5073506" y="2423641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Line 938"/>
            <p:cNvSpPr>
              <a:spLocks noChangeShapeType="1"/>
            </p:cNvSpPr>
            <p:nvPr/>
          </p:nvSpPr>
          <p:spPr bwMode="auto">
            <a:xfrm flipH="1" flipV="1">
              <a:off x="5070618" y="2422197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Line 939"/>
            <p:cNvSpPr>
              <a:spLocks noChangeShapeType="1"/>
            </p:cNvSpPr>
            <p:nvPr/>
          </p:nvSpPr>
          <p:spPr bwMode="auto">
            <a:xfrm flipH="1" flipV="1">
              <a:off x="5067729" y="2420753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Line 940"/>
            <p:cNvSpPr>
              <a:spLocks noChangeShapeType="1"/>
            </p:cNvSpPr>
            <p:nvPr/>
          </p:nvSpPr>
          <p:spPr bwMode="auto">
            <a:xfrm flipH="1" flipV="1">
              <a:off x="5063397" y="241786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Line 941"/>
            <p:cNvSpPr>
              <a:spLocks noChangeShapeType="1"/>
            </p:cNvSpPr>
            <p:nvPr/>
          </p:nvSpPr>
          <p:spPr bwMode="auto">
            <a:xfrm>
              <a:off x="5063397" y="241786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Line 942"/>
            <p:cNvSpPr>
              <a:spLocks noChangeShapeType="1"/>
            </p:cNvSpPr>
            <p:nvPr/>
          </p:nvSpPr>
          <p:spPr bwMode="auto">
            <a:xfrm flipH="1">
              <a:off x="5061952" y="241786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Line 943"/>
            <p:cNvSpPr>
              <a:spLocks noChangeShapeType="1"/>
            </p:cNvSpPr>
            <p:nvPr/>
          </p:nvSpPr>
          <p:spPr bwMode="auto">
            <a:xfrm flipV="1">
              <a:off x="5061952" y="241641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Line 944"/>
            <p:cNvSpPr>
              <a:spLocks noChangeShapeType="1"/>
            </p:cNvSpPr>
            <p:nvPr/>
          </p:nvSpPr>
          <p:spPr bwMode="auto">
            <a:xfrm flipH="1" flipV="1">
              <a:off x="5059064" y="2412087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Line 945"/>
            <p:cNvSpPr>
              <a:spLocks noChangeShapeType="1"/>
            </p:cNvSpPr>
            <p:nvPr/>
          </p:nvSpPr>
          <p:spPr bwMode="auto">
            <a:xfrm flipH="1" flipV="1">
              <a:off x="5057620" y="240919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Line 946"/>
            <p:cNvSpPr>
              <a:spLocks noChangeShapeType="1"/>
            </p:cNvSpPr>
            <p:nvPr/>
          </p:nvSpPr>
          <p:spPr bwMode="auto">
            <a:xfrm flipV="1">
              <a:off x="5057620" y="240775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Line 947"/>
            <p:cNvSpPr>
              <a:spLocks noChangeShapeType="1"/>
            </p:cNvSpPr>
            <p:nvPr/>
          </p:nvSpPr>
          <p:spPr bwMode="auto">
            <a:xfrm flipH="1" flipV="1">
              <a:off x="5056175" y="240631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Line 948"/>
            <p:cNvSpPr>
              <a:spLocks noChangeShapeType="1"/>
            </p:cNvSpPr>
            <p:nvPr/>
          </p:nvSpPr>
          <p:spPr bwMode="auto">
            <a:xfrm>
              <a:off x="5056175" y="240631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Line 949"/>
            <p:cNvSpPr>
              <a:spLocks noChangeShapeType="1"/>
            </p:cNvSpPr>
            <p:nvPr/>
          </p:nvSpPr>
          <p:spPr bwMode="auto">
            <a:xfrm flipH="1" flipV="1">
              <a:off x="5053286" y="2400533"/>
              <a:ext cx="2889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Line 950"/>
            <p:cNvSpPr>
              <a:spLocks noChangeShapeType="1"/>
            </p:cNvSpPr>
            <p:nvPr/>
          </p:nvSpPr>
          <p:spPr bwMode="auto">
            <a:xfrm flipH="1" flipV="1">
              <a:off x="5051843" y="2397644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Line 951"/>
            <p:cNvSpPr>
              <a:spLocks noChangeShapeType="1"/>
            </p:cNvSpPr>
            <p:nvPr/>
          </p:nvSpPr>
          <p:spPr bwMode="auto">
            <a:xfrm flipV="1">
              <a:off x="5051843" y="2394756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Line 952"/>
            <p:cNvSpPr>
              <a:spLocks noChangeShapeType="1"/>
            </p:cNvSpPr>
            <p:nvPr/>
          </p:nvSpPr>
          <p:spPr bwMode="auto">
            <a:xfrm flipV="1">
              <a:off x="5051843" y="239186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Line 953"/>
            <p:cNvSpPr>
              <a:spLocks noChangeShapeType="1"/>
            </p:cNvSpPr>
            <p:nvPr/>
          </p:nvSpPr>
          <p:spPr bwMode="auto">
            <a:xfrm flipV="1">
              <a:off x="5051843" y="2388978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Line 954"/>
            <p:cNvSpPr>
              <a:spLocks noChangeShapeType="1"/>
            </p:cNvSpPr>
            <p:nvPr/>
          </p:nvSpPr>
          <p:spPr bwMode="auto">
            <a:xfrm flipV="1">
              <a:off x="5051843" y="2386090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Line 955"/>
            <p:cNvSpPr>
              <a:spLocks noChangeShapeType="1"/>
            </p:cNvSpPr>
            <p:nvPr/>
          </p:nvSpPr>
          <p:spPr bwMode="auto">
            <a:xfrm flipV="1">
              <a:off x="5051843" y="2381757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Line 956"/>
            <p:cNvSpPr>
              <a:spLocks noChangeShapeType="1"/>
            </p:cNvSpPr>
            <p:nvPr/>
          </p:nvSpPr>
          <p:spPr bwMode="auto">
            <a:xfrm flipV="1">
              <a:off x="5051843" y="2377424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Line 957"/>
            <p:cNvSpPr>
              <a:spLocks noChangeShapeType="1"/>
            </p:cNvSpPr>
            <p:nvPr/>
          </p:nvSpPr>
          <p:spPr bwMode="auto">
            <a:xfrm>
              <a:off x="5053286" y="237742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Line 958"/>
            <p:cNvSpPr>
              <a:spLocks noChangeShapeType="1"/>
            </p:cNvSpPr>
            <p:nvPr/>
          </p:nvSpPr>
          <p:spPr bwMode="auto">
            <a:xfrm flipV="1">
              <a:off x="5053286" y="237597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Line 959"/>
            <p:cNvSpPr>
              <a:spLocks noChangeShapeType="1"/>
            </p:cNvSpPr>
            <p:nvPr/>
          </p:nvSpPr>
          <p:spPr bwMode="auto">
            <a:xfrm flipV="1">
              <a:off x="5053286" y="237453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Line 960"/>
            <p:cNvSpPr>
              <a:spLocks noChangeShapeType="1"/>
            </p:cNvSpPr>
            <p:nvPr/>
          </p:nvSpPr>
          <p:spPr bwMode="auto">
            <a:xfrm flipV="1">
              <a:off x="5056175" y="2371647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Line 961"/>
            <p:cNvSpPr>
              <a:spLocks noChangeShapeType="1"/>
            </p:cNvSpPr>
            <p:nvPr/>
          </p:nvSpPr>
          <p:spPr bwMode="auto">
            <a:xfrm flipV="1">
              <a:off x="5057620" y="236875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Line 962"/>
            <p:cNvSpPr>
              <a:spLocks noChangeShapeType="1"/>
            </p:cNvSpPr>
            <p:nvPr/>
          </p:nvSpPr>
          <p:spPr bwMode="auto">
            <a:xfrm flipV="1">
              <a:off x="5059064" y="236587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Line 963"/>
            <p:cNvSpPr>
              <a:spLocks noChangeShapeType="1"/>
            </p:cNvSpPr>
            <p:nvPr/>
          </p:nvSpPr>
          <p:spPr bwMode="auto">
            <a:xfrm flipV="1">
              <a:off x="5061952" y="236442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Line 964"/>
            <p:cNvSpPr>
              <a:spLocks noChangeShapeType="1"/>
            </p:cNvSpPr>
            <p:nvPr/>
          </p:nvSpPr>
          <p:spPr bwMode="auto">
            <a:xfrm>
              <a:off x="5061952" y="236442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Line 965"/>
            <p:cNvSpPr>
              <a:spLocks noChangeShapeType="1"/>
            </p:cNvSpPr>
            <p:nvPr/>
          </p:nvSpPr>
          <p:spPr bwMode="auto">
            <a:xfrm flipV="1">
              <a:off x="5063397" y="236298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Line 966"/>
            <p:cNvSpPr>
              <a:spLocks noChangeShapeType="1"/>
            </p:cNvSpPr>
            <p:nvPr/>
          </p:nvSpPr>
          <p:spPr bwMode="auto">
            <a:xfrm flipV="1">
              <a:off x="5063397" y="236153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Line 967"/>
            <p:cNvSpPr>
              <a:spLocks noChangeShapeType="1"/>
            </p:cNvSpPr>
            <p:nvPr/>
          </p:nvSpPr>
          <p:spPr bwMode="auto">
            <a:xfrm flipV="1">
              <a:off x="5067729" y="235864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Line 968"/>
            <p:cNvSpPr>
              <a:spLocks noChangeShapeType="1"/>
            </p:cNvSpPr>
            <p:nvPr/>
          </p:nvSpPr>
          <p:spPr bwMode="auto">
            <a:xfrm>
              <a:off x="5070618" y="2358648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Line 969"/>
            <p:cNvSpPr>
              <a:spLocks noChangeShapeType="1"/>
            </p:cNvSpPr>
            <p:nvPr/>
          </p:nvSpPr>
          <p:spPr bwMode="auto">
            <a:xfrm>
              <a:off x="5072063" y="235864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Line 970"/>
            <p:cNvSpPr>
              <a:spLocks noChangeShapeType="1"/>
            </p:cNvSpPr>
            <p:nvPr/>
          </p:nvSpPr>
          <p:spPr bwMode="auto">
            <a:xfrm flipV="1">
              <a:off x="5072063" y="2357204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Line 971"/>
            <p:cNvSpPr>
              <a:spLocks noChangeShapeType="1"/>
            </p:cNvSpPr>
            <p:nvPr/>
          </p:nvSpPr>
          <p:spPr bwMode="auto">
            <a:xfrm flipV="1">
              <a:off x="5073506" y="2355759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Line 972"/>
            <p:cNvSpPr>
              <a:spLocks noChangeShapeType="1"/>
            </p:cNvSpPr>
            <p:nvPr/>
          </p:nvSpPr>
          <p:spPr bwMode="auto">
            <a:xfrm>
              <a:off x="5076395" y="2355759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Line 973"/>
            <p:cNvSpPr>
              <a:spLocks noChangeShapeType="1"/>
            </p:cNvSpPr>
            <p:nvPr/>
          </p:nvSpPr>
          <p:spPr bwMode="auto">
            <a:xfrm flipV="1">
              <a:off x="5080728" y="2352871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Line 974"/>
            <p:cNvSpPr>
              <a:spLocks noChangeShapeType="1"/>
            </p:cNvSpPr>
            <p:nvPr/>
          </p:nvSpPr>
          <p:spPr bwMode="auto">
            <a:xfrm>
              <a:off x="5083617" y="2352871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Line 975"/>
            <p:cNvSpPr>
              <a:spLocks noChangeShapeType="1"/>
            </p:cNvSpPr>
            <p:nvPr/>
          </p:nvSpPr>
          <p:spPr bwMode="auto">
            <a:xfrm>
              <a:off x="5086505" y="235287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Line 976"/>
            <p:cNvSpPr>
              <a:spLocks noChangeShapeType="1"/>
            </p:cNvSpPr>
            <p:nvPr/>
          </p:nvSpPr>
          <p:spPr bwMode="auto">
            <a:xfrm>
              <a:off x="5087949" y="235287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Line 977"/>
            <p:cNvSpPr>
              <a:spLocks noChangeShapeType="1"/>
            </p:cNvSpPr>
            <p:nvPr/>
          </p:nvSpPr>
          <p:spPr bwMode="auto">
            <a:xfrm>
              <a:off x="5087949" y="2352871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Line 978"/>
            <p:cNvSpPr>
              <a:spLocks noChangeShapeType="1"/>
            </p:cNvSpPr>
            <p:nvPr/>
          </p:nvSpPr>
          <p:spPr bwMode="auto">
            <a:xfrm>
              <a:off x="5092283" y="235287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Line 979"/>
            <p:cNvSpPr>
              <a:spLocks noChangeShapeType="1"/>
            </p:cNvSpPr>
            <p:nvPr/>
          </p:nvSpPr>
          <p:spPr bwMode="auto">
            <a:xfrm>
              <a:off x="5096615" y="2355759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Line 980"/>
            <p:cNvSpPr>
              <a:spLocks noChangeShapeType="1"/>
            </p:cNvSpPr>
            <p:nvPr/>
          </p:nvSpPr>
          <p:spPr bwMode="auto">
            <a:xfrm>
              <a:off x="5099504" y="2355759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Line 981"/>
            <p:cNvSpPr>
              <a:spLocks noChangeShapeType="1"/>
            </p:cNvSpPr>
            <p:nvPr/>
          </p:nvSpPr>
          <p:spPr bwMode="auto">
            <a:xfrm>
              <a:off x="5102392" y="235575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Line 982"/>
            <p:cNvSpPr>
              <a:spLocks noChangeShapeType="1"/>
            </p:cNvSpPr>
            <p:nvPr/>
          </p:nvSpPr>
          <p:spPr bwMode="auto">
            <a:xfrm>
              <a:off x="5103837" y="235720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Line 983"/>
            <p:cNvSpPr>
              <a:spLocks noChangeShapeType="1"/>
            </p:cNvSpPr>
            <p:nvPr/>
          </p:nvSpPr>
          <p:spPr bwMode="auto">
            <a:xfrm>
              <a:off x="5105281" y="2357204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Line 984"/>
            <p:cNvSpPr>
              <a:spLocks noChangeShapeType="1"/>
            </p:cNvSpPr>
            <p:nvPr/>
          </p:nvSpPr>
          <p:spPr bwMode="auto">
            <a:xfrm>
              <a:off x="5108169" y="235864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Line 985"/>
            <p:cNvSpPr>
              <a:spLocks noChangeShapeType="1"/>
            </p:cNvSpPr>
            <p:nvPr/>
          </p:nvSpPr>
          <p:spPr bwMode="auto">
            <a:xfrm>
              <a:off x="5111058" y="236153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Line 986"/>
            <p:cNvSpPr>
              <a:spLocks noChangeShapeType="1"/>
            </p:cNvSpPr>
            <p:nvPr/>
          </p:nvSpPr>
          <p:spPr bwMode="auto">
            <a:xfrm>
              <a:off x="5115391" y="236298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Line 987"/>
            <p:cNvSpPr>
              <a:spLocks noChangeShapeType="1"/>
            </p:cNvSpPr>
            <p:nvPr/>
          </p:nvSpPr>
          <p:spPr bwMode="auto">
            <a:xfrm>
              <a:off x="5115391" y="236442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Line 988"/>
            <p:cNvSpPr>
              <a:spLocks noChangeShapeType="1"/>
            </p:cNvSpPr>
            <p:nvPr/>
          </p:nvSpPr>
          <p:spPr bwMode="auto">
            <a:xfrm>
              <a:off x="5116835" y="236442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Line 989"/>
            <p:cNvSpPr>
              <a:spLocks noChangeShapeType="1"/>
            </p:cNvSpPr>
            <p:nvPr/>
          </p:nvSpPr>
          <p:spPr bwMode="auto">
            <a:xfrm>
              <a:off x="5116835" y="236587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Line 990"/>
            <p:cNvSpPr>
              <a:spLocks noChangeShapeType="1"/>
            </p:cNvSpPr>
            <p:nvPr/>
          </p:nvSpPr>
          <p:spPr bwMode="auto">
            <a:xfrm>
              <a:off x="5119724" y="236875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Line 991"/>
            <p:cNvSpPr>
              <a:spLocks noChangeShapeType="1"/>
            </p:cNvSpPr>
            <p:nvPr/>
          </p:nvSpPr>
          <p:spPr bwMode="auto">
            <a:xfrm>
              <a:off x="5121168" y="237164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Line 992"/>
            <p:cNvSpPr>
              <a:spLocks noChangeShapeType="1"/>
            </p:cNvSpPr>
            <p:nvPr/>
          </p:nvSpPr>
          <p:spPr bwMode="auto">
            <a:xfrm>
              <a:off x="5122612" y="237309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Line 993"/>
            <p:cNvSpPr>
              <a:spLocks noChangeShapeType="1"/>
            </p:cNvSpPr>
            <p:nvPr/>
          </p:nvSpPr>
          <p:spPr bwMode="auto">
            <a:xfrm>
              <a:off x="5122612" y="237309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Line 994"/>
            <p:cNvSpPr>
              <a:spLocks noChangeShapeType="1"/>
            </p:cNvSpPr>
            <p:nvPr/>
          </p:nvSpPr>
          <p:spPr bwMode="auto">
            <a:xfrm>
              <a:off x="5122612" y="2374536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Line 995"/>
            <p:cNvSpPr>
              <a:spLocks noChangeShapeType="1"/>
            </p:cNvSpPr>
            <p:nvPr/>
          </p:nvSpPr>
          <p:spPr bwMode="auto">
            <a:xfrm>
              <a:off x="5125501" y="2377424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Line 996"/>
            <p:cNvSpPr>
              <a:spLocks noChangeShapeType="1"/>
            </p:cNvSpPr>
            <p:nvPr/>
          </p:nvSpPr>
          <p:spPr bwMode="auto">
            <a:xfrm>
              <a:off x="5126945" y="2383201"/>
              <a:ext cx="0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997"/>
            <p:cNvSpPr>
              <a:spLocks/>
            </p:cNvSpPr>
            <p:nvPr/>
          </p:nvSpPr>
          <p:spPr bwMode="auto">
            <a:xfrm>
              <a:off x="1023729" y="3485191"/>
              <a:ext cx="73659" cy="57771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998"/>
            <p:cNvSpPr>
              <a:spLocks/>
            </p:cNvSpPr>
            <p:nvPr/>
          </p:nvSpPr>
          <p:spPr bwMode="auto">
            <a:xfrm>
              <a:off x="1023729" y="3485191"/>
              <a:ext cx="38996" cy="62105"/>
            </a:xfrm>
            <a:custGeom>
              <a:avLst/>
              <a:gdLst>
                <a:gd name="T0" fmla="*/ 25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1 w 27"/>
                <a:gd name="T7" fmla="*/ 43 h 43"/>
                <a:gd name="T8" fmla="*/ 0 w 27"/>
                <a:gd name="T9" fmla="*/ 43 h 43"/>
                <a:gd name="T10" fmla="*/ 0 w 27"/>
                <a:gd name="T11" fmla="*/ 40 h 43"/>
                <a:gd name="T12" fmla="*/ 25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5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1011"/>
            <p:cNvSpPr>
              <a:spLocks/>
            </p:cNvSpPr>
            <p:nvPr/>
          </p:nvSpPr>
          <p:spPr bwMode="auto">
            <a:xfrm>
              <a:off x="900965" y="4497636"/>
              <a:ext cx="38996" cy="103989"/>
            </a:xfrm>
            <a:custGeom>
              <a:avLst/>
              <a:gdLst>
                <a:gd name="T0" fmla="*/ 21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5 h 72"/>
                <a:gd name="T10" fmla="*/ 14 w 27"/>
                <a:gd name="T11" fmla="*/ 18 h 72"/>
                <a:gd name="T12" fmla="*/ 10 w 27"/>
                <a:gd name="T13" fmla="*/ 22 h 72"/>
                <a:gd name="T14" fmla="*/ 5 w 27"/>
                <a:gd name="T15" fmla="*/ 24 h 72"/>
                <a:gd name="T16" fmla="*/ 0 w 27"/>
                <a:gd name="T17" fmla="*/ 26 h 72"/>
                <a:gd name="T18" fmla="*/ 0 w 27"/>
                <a:gd name="T19" fmla="*/ 17 h 72"/>
                <a:gd name="T20" fmla="*/ 7 w 27"/>
                <a:gd name="T21" fmla="*/ 14 h 72"/>
                <a:gd name="T22" fmla="*/ 13 w 27"/>
                <a:gd name="T23" fmla="*/ 9 h 72"/>
                <a:gd name="T24" fmla="*/ 17 w 27"/>
                <a:gd name="T25" fmla="*/ 5 h 72"/>
                <a:gd name="T26" fmla="*/ 21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1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0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1012"/>
            <p:cNvSpPr>
              <a:spLocks/>
            </p:cNvSpPr>
            <p:nvPr/>
          </p:nvSpPr>
          <p:spPr bwMode="auto">
            <a:xfrm>
              <a:off x="2381358" y="4497636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1013"/>
            <p:cNvSpPr>
              <a:spLocks noEditPoints="1"/>
            </p:cNvSpPr>
            <p:nvPr/>
          </p:nvSpPr>
          <p:spPr bwMode="auto">
            <a:xfrm>
              <a:off x="2452127" y="4497636"/>
              <a:ext cx="67882" cy="103989"/>
            </a:xfrm>
            <a:custGeom>
              <a:avLst/>
              <a:gdLst>
                <a:gd name="T0" fmla="*/ 24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28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1014"/>
            <p:cNvSpPr>
              <a:spLocks/>
            </p:cNvSpPr>
            <p:nvPr/>
          </p:nvSpPr>
          <p:spPr bwMode="auto">
            <a:xfrm>
              <a:off x="3897858" y="4497636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3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6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1015"/>
            <p:cNvSpPr>
              <a:spLocks noEditPoints="1"/>
            </p:cNvSpPr>
            <p:nvPr/>
          </p:nvSpPr>
          <p:spPr bwMode="auto">
            <a:xfrm>
              <a:off x="3968627" y="4497636"/>
              <a:ext cx="66437" cy="103989"/>
            </a:xfrm>
            <a:custGeom>
              <a:avLst/>
              <a:gdLst>
                <a:gd name="T0" fmla="*/ 22 w 46"/>
                <a:gd name="T1" fmla="*/ 8 h 72"/>
                <a:gd name="T2" fmla="*/ 19 w 46"/>
                <a:gd name="T3" fmla="*/ 8 h 72"/>
                <a:gd name="T4" fmla="*/ 16 w 46"/>
                <a:gd name="T5" fmla="*/ 10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6 h 72"/>
                <a:gd name="T12" fmla="*/ 10 w 46"/>
                <a:gd name="T13" fmla="*/ 50 h 72"/>
                <a:gd name="T14" fmla="*/ 13 w 46"/>
                <a:gd name="T15" fmla="*/ 58 h 72"/>
                <a:gd name="T16" fmla="*/ 16 w 46"/>
                <a:gd name="T17" fmla="*/ 62 h 72"/>
                <a:gd name="T18" fmla="*/ 19 w 46"/>
                <a:gd name="T19" fmla="*/ 64 h 72"/>
                <a:gd name="T20" fmla="*/ 22 w 46"/>
                <a:gd name="T21" fmla="*/ 64 h 72"/>
                <a:gd name="T22" fmla="*/ 27 w 46"/>
                <a:gd name="T23" fmla="*/ 64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6 h 72"/>
                <a:gd name="T32" fmla="*/ 36 w 46"/>
                <a:gd name="T33" fmla="*/ 22 h 72"/>
                <a:gd name="T34" fmla="*/ 33 w 46"/>
                <a:gd name="T35" fmla="*/ 14 h 72"/>
                <a:gd name="T36" fmla="*/ 30 w 46"/>
                <a:gd name="T37" fmla="*/ 10 h 72"/>
                <a:gd name="T38" fmla="*/ 27 w 46"/>
                <a:gd name="T39" fmla="*/ 8 h 72"/>
                <a:gd name="T40" fmla="*/ 22 w 46"/>
                <a:gd name="T41" fmla="*/ 8 h 72"/>
                <a:gd name="T42" fmla="*/ 22 w 46"/>
                <a:gd name="T43" fmla="*/ 0 h 72"/>
                <a:gd name="T44" fmla="*/ 28 w 46"/>
                <a:gd name="T45" fmla="*/ 0 h 72"/>
                <a:gd name="T46" fmla="*/ 34 w 46"/>
                <a:gd name="T47" fmla="*/ 2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4 h 72"/>
                <a:gd name="T54" fmla="*/ 45 w 46"/>
                <a:gd name="T55" fmla="*/ 20 h 72"/>
                <a:gd name="T56" fmla="*/ 45 w 46"/>
                <a:gd name="T57" fmla="*/ 24 h 72"/>
                <a:gd name="T58" fmla="*/ 46 w 46"/>
                <a:gd name="T59" fmla="*/ 30 h 72"/>
                <a:gd name="T60" fmla="*/ 46 w 46"/>
                <a:gd name="T61" fmla="*/ 36 h 72"/>
                <a:gd name="T62" fmla="*/ 45 w 46"/>
                <a:gd name="T63" fmla="*/ 48 h 72"/>
                <a:gd name="T64" fmla="*/ 44 w 46"/>
                <a:gd name="T65" fmla="*/ 56 h 72"/>
                <a:gd name="T66" fmla="*/ 42 w 46"/>
                <a:gd name="T67" fmla="*/ 62 h 72"/>
                <a:gd name="T68" fmla="*/ 40 w 46"/>
                <a:gd name="T69" fmla="*/ 65 h 72"/>
                <a:gd name="T70" fmla="*/ 36 w 46"/>
                <a:gd name="T71" fmla="*/ 69 h 72"/>
                <a:gd name="T72" fmla="*/ 33 w 46"/>
                <a:gd name="T73" fmla="*/ 71 h 72"/>
                <a:gd name="T74" fmla="*/ 28 w 46"/>
                <a:gd name="T75" fmla="*/ 72 h 72"/>
                <a:gd name="T76" fmla="*/ 22 w 46"/>
                <a:gd name="T77" fmla="*/ 72 h 72"/>
                <a:gd name="T78" fmla="*/ 18 w 46"/>
                <a:gd name="T79" fmla="*/ 72 h 72"/>
                <a:gd name="T80" fmla="*/ 13 w 46"/>
                <a:gd name="T81" fmla="*/ 71 h 72"/>
                <a:gd name="T82" fmla="*/ 10 w 46"/>
                <a:gd name="T83" fmla="*/ 69 h 72"/>
                <a:gd name="T84" fmla="*/ 6 w 46"/>
                <a:gd name="T85" fmla="*/ 65 h 72"/>
                <a:gd name="T86" fmla="*/ 2 w 46"/>
                <a:gd name="T87" fmla="*/ 54 h 72"/>
                <a:gd name="T88" fmla="*/ 0 w 46"/>
                <a:gd name="T89" fmla="*/ 36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6 w 46"/>
                <a:gd name="T97" fmla="*/ 7 h 72"/>
                <a:gd name="T98" fmla="*/ 10 w 46"/>
                <a:gd name="T99" fmla="*/ 4 h 72"/>
                <a:gd name="T100" fmla="*/ 13 w 46"/>
                <a:gd name="T101" fmla="*/ 1 h 72"/>
                <a:gd name="T102" fmla="*/ 18 w 46"/>
                <a:gd name="T103" fmla="*/ 0 h 72"/>
                <a:gd name="T104" fmla="*/ 22 w 46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2">
                  <a:moveTo>
                    <a:pt x="22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1016"/>
            <p:cNvSpPr>
              <a:spLocks noEditPoints="1"/>
            </p:cNvSpPr>
            <p:nvPr/>
          </p:nvSpPr>
          <p:spPr bwMode="auto">
            <a:xfrm>
              <a:off x="4046619" y="4497636"/>
              <a:ext cx="67882" cy="103989"/>
            </a:xfrm>
            <a:custGeom>
              <a:avLst/>
              <a:gdLst>
                <a:gd name="T0" fmla="*/ 24 w 47"/>
                <a:gd name="T1" fmla="*/ 8 h 72"/>
                <a:gd name="T2" fmla="*/ 21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1 w 47"/>
                <a:gd name="T9" fmla="*/ 22 h 72"/>
                <a:gd name="T10" fmla="*/ 11 w 47"/>
                <a:gd name="T11" fmla="*/ 36 h 72"/>
                <a:gd name="T12" fmla="*/ 11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1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5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5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5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5 w 47"/>
                <a:gd name="T65" fmla="*/ 56 h 72"/>
                <a:gd name="T66" fmla="*/ 43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20 w 47"/>
                <a:gd name="T79" fmla="*/ 72 h 72"/>
                <a:gd name="T80" fmla="*/ 15 w 47"/>
                <a:gd name="T81" fmla="*/ 71 h 72"/>
                <a:gd name="T82" fmla="*/ 11 w 47"/>
                <a:gd name="T83" fmla="*/ 69 h 72"/>
                <a:gd name="T84" fmla="*/ 8 w 47"/>
                <a:gd name="T85" fmla="*/ 65 h 72"/>
                <a:gd name="T86" fmla="*/ 3 w 47"/>
                <a:gd name="T87" fmla="*/ 54 h 72"/>
                <a:gd name="T88" fmla="*/ 0 w 47"/>
                <a:gd name="T89" fmla="*/ 36 h 72"/>
                <a:gd name="T90" fmla="*/ 2 w 47"/>
                <a:gd name="T91" fmla="*/ 24 h 72"/>
                <a:gd name="T92" fmla="*/ 4 w 47"/>
                <a:gd name="T93" fmla="*/ 15 h 72"/>
                <a:gd name="T94" fmla="*/ 5 w 47"/>
                <a:gd name="T95" fmla="*/ 10 h 72"/>
                <a:gd name="T96" fmla="*/ 8 w 47"/>
                <a:gd name="T97" fmla="*/ 7 h 72"/>
                <a:gd name="T98" fmla="*/ 11 w 47"/>
                <a:gd name="T99" fmla="*/ 4 h 72"/>
                <a:gd name="T100" fmla="*/ 15 w 47"/>
                <a:gd name="T101" fmla="*/ 1 h 72"/>
                <a:gd name="T102" fmla="*/ 20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1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1" y="36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5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5" y="56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1017"/>
            <p:cNvSpPr>
              <a:spLocks/>
            </p:cNvSpPr>
            <p:nvPr/>
          </p:nvSpPr>
          <p:spPr bwMode="auto">
            <a:xfrm>
              <a:off x="5376806" y="4497636"/>
              <a:ext cx="37551" cy="103989"/>
            </a:xfrm>
            <a:custGeom>
              <a:avLst/>
              <a:gdLst>
                <a:gd name="T0" fmla="*/ 21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5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3 w 26"/>
                <a:gd name="T23" fmla="*/ 9 h 72"/>
                <a:gd name="T24" fmla="*/ 17 w 26"/>
                <a:gd name="T25" fmla="*/ 5 h 72"/>
                <a:gd name="T26" fmla="*/ 21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1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1018"/>
            <p:cNvSpPr>
              <a:spLocks noEditPoints="1"/>
            </p:cNvSpPr>
            <p:nvPr/>
          </p:nvSpPr>
          <p:spPr bwMode="auto">
            <a:xfrm>
              <a:off x="5447576" y="4497636"/>
              <a:ext cx="67882" cy="103989"/>
            </a:xfrm>
            <a:custGeom>
              <a:avLst/>
              <a:gdLst>
                <a:gd name="T0" fmla="*/ 23 w 47"/>
                <a:gd name="T1" fmla="*/ 8 h 72"/>
                <a:gd name="T2" fmla="*/ 20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3 w 47"/>
                <a:gd name="T41" fmla="*/ 8 h 72"/>
                <a:gd name="T42" fmla="*/ 24 w 47"/>
                <a:gd name="T43" fmla="*/ 0 h 72"/>
                <a:gd name="T44" fmla="*/ 29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8 h 72"/>
                <a:gd name="T64" fmla="*/ 45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3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5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1019"/>
            <p:cNvSpPr>
              <a:spLocks noEditPoints="1"/>
            </p:cNvSpPr>
            <p:nvPr/>
          </p:nvSpPr>
          <p:spPr bwMode="auto">
            <a:xfrm>
              <a:off x="5527012" y="4497636"/>
              <a:ext cx="67882" cy="103989"/>
            </a:xfrm>
            <a:custGeom>
              <a:avLst/>
              <a:gdLst>
                <a:gd name="T0" fmla="*/ 24 w 47"/>
                <a:gd name="T1" fmla="*/ 8 h 72"/>
                <a:gd name="T2" fmla="*/ 20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10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4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4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4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9 w 47"/>
                <a:gd name="T79" fmla="*/ 72 h 72"/>
                <a:gd name="T80" fmla="*/ 15 w 47"/>
                <a:gd name="T81" fmla="*/ 71 h 72"/>
                <a:gd name="T82" fmla="*/ 10 w 47"/>
                <a:gd name="T83" fmla="*/ 69 h 72"/>
                <a:gd name="T84" fmla="*/ 8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3 w 47"/>
                <a:gd name="T93" fmla="*/ 15 h 72"/>
                <a:gd name="T94" fmla="*/ 4 w 47"/>
                <a:gd name="T95" fmla="*/ 10 h 72"/>
                <a:gd name="T96" fmla="*/ 8 w 47"/>
                <a:gd name="T97" fmla="*/ 7 h 72"/>
                <a:gd name="T98" fmla="*/ 10 w 47"/>
                <a:gd name="T99" fmla="*/ 4 h 72"/>
                <a:gd name="T100" fmla="*/ 15 w 47"/>
                <a:gd name="T101" fmla="*/ 1 h 72"/>
                <a:gd name="T102" fmla="*/ 19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1020"/>
            <p:cNvSpPr>
              <a:spLocks noEditPoints="1"/>
            </p:cNvSpPr>
            <p:nvPr/>
          </p:nvSpPr>
          <p:spPr bwMode="auto">
            <a:xfrm>
              <a:off x="5607892" y="4497636"/>
              <a:ext cx="67882" cy="103989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2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7 w 47"/>
                <a:gd name="T23" fmla="*/ 64 h 72"/>
                <a:gd name="T24" fmla="*/ 29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8 w 47"/>
                <a:gd name="T45" fmla="*/ 0 h 72"/>
                <a:gd name="T46" fmla="*/ 33 w 47"/>
                <a:gd name="T47" fmla="*/ 2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5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5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5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1021"/>
            <p:cNvSpPr>
              <a:spLocks/>
            </p:cNvSpPr>
            <p:nvPr/>
          </p:nvSpPr>
          <p:spPr bwMode="auto">
            <a:xfrm>
              <a:off x="757981" y="2078456"/>
              <a:ext cx="36108" cy="103989"/>
            </a:xfrm>
            <a:custGeom>
              <a:avLst/>
              <a:gdLst>
                <a:gd name="T0" fmla="*/ 20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9 h 72"/>
                <a:gd name="T12" fmla="*/ 8 w 25"/>
                <a:gd name="T13" fmla="*/ 21 h 72"/>
                <a:gd name="T14" fmla="*/ 4 w 25"/>
                <a:gd name="T15" fmla="*/ 25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3 h 72"/>
                <a:gd name="T22" fmla="*/ 12 w 25"/>
                <a:gd name="T23" fmla="*/ 9 h 72"/>
                <a:gd name="T24" fmla="*/ 16 w 25"/>
                <a:gd name="T25" fmla="*/ 4 h 72"/>
                <a:gd name="T26" fmla="*/ 20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2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1022"/>
            <p:cNvSpPr>
              <a:spLocks noEditPoints="1"/>
            </p:cNvSpPr>
            <p:nvPr/>
          </p:nvSpPr>
          <p:spPr bwMode="auto">
            <a:xfrm>
              <a:off x="639549" y="2654727"/>
              <a:ext cx="67882" cy="105433"/>
            </a:xfrm>
            <a:custGeom>
              <a:avLst/>
              <a:gdLst>
                <a:gd name="T0" fmla="*/ 24 w 47"/>
                <a:gd name="T1" fmla="*/ 9 h 73"/>
                <a:gd name="T2" fmla="*/ 21 w 47"/>
                <a:gd name="T3" fmla="*/ 9 h 73"/>
                <a:gd name="T4" fmla="*/ 17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10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7 w 47"/>
                <a:gd name="T17" fmla="*/ 63 h 73"/>
                <a:gd name="T18" fmla="*/ 21 w 47"/>
                <a:gd name="T19" fmla="*/ 65 h 73"/>
                <a:gd name="T20" fmla="*/ 24 w 47"/>
                <a:gd name="T21" fmla="*/ 65 h 73"/>
                <a:gd name="T22" fmla="*/ 27 w 47"/>
                <a:gd name="T23" fmla="*/ 65 h 73"/>
                <a:gd name="T24" fmla="*/ 31 w 47"/>
                <a:gd name="T25" fmla="*/ 63 h 73"/>
                <a:gd name="T26" fmla="*/ 34 w 47"/>
                <a:gd name="T27" fmla="*/ 60 h 73"/>
                <a:gd name="T28" fmla="*/ 36 w 47"/>
                <a:gd name="T29" fmla="*/ 52 h 73"/>
                <a:gd name="T30" fmla="*/ 38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4 h 73"/>
                <a:gd name="T48" fmla="*/ 39 w 47"/>
                <a:gd name="T49" fmla="*/ 6 h 73"/>
                <a:gd name="T50" fmla="*/ 41 w 47"/>
                <a:gd name="T51" fmla="*/ 9 h 73"/>
                <a:gd name="T52" fmla="*/ 43 w 47"/>
                <a:gd name="T53" fmla="*/ 15 h 73"/>
                <a:gd name="T54" fmla="*/ 46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8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2 h 73"/>
                <a:gd name="T96" fmla="*/ 8 w 47"/>
                <a:gd name="T97" fmla="*/ 8 h 73"/>
                <a:gd name="T98" fmla="*/ 10 w 47"/>
                <a:gd name="T99" fmla="*/ 5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1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10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7" y="63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7" y="65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38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3" y="15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Rectangle 1023"/>
            <p:cNvSpPr>
              <a:spLocks noChangeArrowheads="1"/>
            </p:cNvSpPr>
            <p:nvPr/>
          </p:nvSpPr>
          <p:spPr bwMode="auto">
            <a:xfrm>
              <a:off x="726207" y="2745717"/>
              <a:ext cx="15888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1024"/>
            <p:cNvSpPr>
              <a:spLocks/>
            </p:cNvSpPr>
            <p:nvPr/>
          </p:nvSpPr>
          <p:spPr bwMode="auto">
            <a:xfrm>
              <a:off x="769535" y="2654727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6 w 26"/>
                <a:gd name="T7" fmla="*/ 72 h 72"/>
                <a:gd name="T8" fmla="*/ 16 w 26"/>
                <a:gd name="T9" fmla="*/ 16 h 72"/>
                <a:gd name="T10" fmla="*/ 13 w 26"/>
                <a:gd name="T11" fmla="*/ 20 h 72"/>
                <a:gd name="T12" fmla="*/ 9 w 26"/>
                <a:gd name="T13" fmla="*/ 23 h 72"/>
                <a:gd name="T14" fmla="*/ 4 w 26"/>
                <a:gd name="T15" fmla="*/ 25 h 72"/>
                <a:gd name="T16" fmla="*/ 0 w 26"/>
                <a:gd name="T17" fmla="*/ 28 h 72"/>
                <a:gd name="T18" fmla="*/ 0 w 26"/>
                <a:gd name="T19" fmla="*/ 18 h 72"/>
                <a:gd name="T20" fmla="*/ 7 w 26"/>
                <a:gd name="T21" fmla="*/ 15 h 72"/>
                <a:gd name="T22" fmla="*/ 13 w 26"/>
                <a:gd name="T23" fmla="*/ 10 h 72"/>
                <a:gd name="T24" fmla="*/ 17 w 26"/>
                <a:gd name="T25" fmla="*/ 6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1025"/>
            <p:cNvSpPr>
              <a:spLocks noEditPoints="1"/>
            </p:cNvSpPr>
            <p:nvPr/>
          </p:nvSpPr>
          <p:spPr bwMode="auto">
            <a:xfrm>
              <a:off x="568779" y="3233885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2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2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6 w 47"/>
                <a:gd name="T31" fmla="*/ 36 h 73"/>
                <a:gd name="T32" fmla="*/ 36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3 w 47"/>
                <a:gd name="T53" fmla="*/ 13 h 73"/>
                <a:gd name="T54" fmla="*/ 44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3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6 w 47"/>
                <a:gd name="T71" fmla="*/ 68 h 73"/>
                <a:gd name="T72" fmla="*/ 32 w 47"/>
                <a:gd name="T73" fmla="*/ 71 h 73"/>
                <a:gd name="T74" fmla="*/ 27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6" y="36"/>
                  </a:lnTo>
                  <a:lnTo>
                    <a:pt x="36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3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2" y="71"/>
                  </a:lnTo>
                  <a:lnTo>
                    <a:pt x="27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Rectangle 1026"/>
            <p:cNvSpPr>
              <a:spLocks noChangeArrowheads="1"/>
            </p:cNvSpPr>
            <p:nvPr/>
          </p:nvSpPr>
          <p:spPr bwMode="auto">
            <a:xfrm>
              <a:off x="653992" y="3324876"/>
              <a:ext cx="15888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1027"/>
            <p:cNvSpPr>
              <a:spLocks noEditPoints="1"/>
            </p:cNvSpPr>
            <p:nvPr/>
          </p:nvSpPr>
          <p:spPr bwMode="auto">
            <a:xfrm>
              <a:off x="688655" y="3233885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3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7 w 47"/>
                <a:gd name="T29" fmla="*/ 50 h 73"/>
                <a:gd name="T30" fmla="*/ 37 w 47"/>
                <a:gd name="T31" fmla="*/ 36 h 73"/>
                <a:gd name="T32" fmla="*/ 37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7" y="50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1028"/>
            <p:cNvSpPr>
              <a:spLocks/>
            </p:cNvSpPr>
            <p:nvPr/>
          </p:nvSpPr>
          <p:spPr bwMode="auto">
            <a:xfrm>
              <a:off x="776756" y="3233885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6 h 72"/>
                <a:gd name="T10" fmla="*/ 13 w 26"/>
                <a:gd name="T11" fmla="*/ 18 h 72"/>
                <a:gd name="T12" fmla="*/ 9 w 26"/>
                <a:gd name="T13" fmla="*/ 21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8 h 72"/>
                <a:gd name="T20" fmla="*/ 7 w 26"/>
                <a:gd name="T21" fmla="*/ 13 h 72"/>
                <a:gd name="T22" fmla="*/ 12 w 26"/>
                <a:gd name="T23" fmla="*/ 9 h 72"/>
                <a:gd name="T24" fmla="*/ 17 w 26"/>
                <a:gd name="T25" fmla="*/ 4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29"/>
            <p:cNvSpPr>
              <a:spLocks noEditPoints="1"/>
            </p:cNvSpPr>
            <p:nvPr/>
          </p:nvSpPr>
          <p:spPr bwMode="auto">
            <a:xfrm>
              <a:off x="496565" y="3810156"/>
              <a:ext cx="66437" cy="105433"/>
            </a:xfrm>
            <a:custGeom>
              <a:avLst/>
              <a:gdLst>
                <a:gd name="T0" fmla="*/ 23 w 46"/>
                <a:gd name="T1" fmla="*/ 9 h 73"/>
                <a:gd name="T2" fmla="*/ 19 w 46"/>
                <a:gd name="T3" fmla="*/ 9 h 73"/>
                <a:gd name="T4" fmla="*/ 16 w 46"/>
                <a:gd name="T5" fmla="*/ 12 h 73"/>
                <a:gd name="T6" fmla="*/ 13 w 46"/>
                <a:gd name="T7" fmla="*/ 14 h 73"/>
                <a:gd name="T8" fmla="*/ 10 w 46"/>
                <a:gd name="T9" fmla="*/ 23 h 73"/>
                <a:gd name="T10" fmla="*/ 9 w 46"/>
                <a:gd name="T11" fmla="*/ 37 h 73"/>
                <a:gd name="T12" fmla="*/ 10 w 46"/>
                <a:gd name="T13" fmla="*/ 52 h 73"/>
                <a:gd name="T14" fmla="*/ 13 w 46"/>
                <a:gd name="T15" fmla="*/ 60 h 73"/>
                <a:gd name="T16" fmla="*/ 16 w 46"/>
                <a:gd name="T17" fmla="*/ 63 h 73"/>
                <a:gd name="T18" fmla="*/ 19 w 46"/>
                <a:gd name="T19" fmla="*/ 64 h 73"/>
                <a:gd name="T20" fmla="*/ 23 w 46"/>
                <a:gd name="T21" fmla="*/ 65 h 73"/>
                <a:gd name="T22" fmla="*/ 27 w 46"/>
                <a:gd name="T23" fmla="*/ 64 h 73"/>
                <a:gd name="T24" fmla="*/ 29 w 46"/>
                <a:gd name="T25" fmla="*/ 63 h 73"/>
                <a:gd name="T26" fmla="*/ 33 w 46"/>
                <a:gd name="T27" fmla="*/ 60 h 73"/>
                <a:gd name="T28" fmla="*/ 36 w 46"/>
                <a:gd name="T29" fmla="*/ 52 h 73"/>
                <a:gd name="T30" fmla="*/ 37 w 46"/>
                <a:gd name="T31" fmla="*/ 37 h 73"/>
                <a:gd name="T32" fmla="*/ 36 w 46"/>
                <a:gd name="T33" fmla="*/ 23 h 73"/>
                <a:gd name="T34" fmla="*/ 33 w 46"/>
                <a:gd name="T35" fmla="*/ 15 h 73"/>
                <a:gd name="T36" fmla="*/ 31 w 46"/>
                <a:gd name="T37" fmla="*/ 12 h 73"/>
                <a:gd name="T38" fmla="*/ 27 w 46"/>
                <a:gd name="T39" fmla="*/ 9 h 73"/>
                <a:gd name="T40" fmla="*/ 23 w 46"/>
                <a:gd name="T41" fmla="*/ 9 h 73"/>
                <a:gd name="T42" fmla="*/ 23 w 46"/>
                <a:gd name="T43" fmla="*/ 0 h 73"/>
                <a:gd name="T44" fmla="*/ 28 w 46"/>
                <a:gd name="T45" fmla="*/ 1 h 73"/>
                <a:gd name="T46" fmla="*/ 33 w 46"/>
                <a:gd name="T47" fmla="*/ 3 h 73"/>
                <a:gd name="T48" fmla="*/ 37 w 46"/>
                <a:gd name="T49" fmla="*/ 6 h 73"/>
                <a:gd name="T50" fmla="*/ 41 w 46"/>
                <a:gd name="T51" fmla="*/ 9 h 73"/>
                <a:gd name="T52" fmla="*/ 43 w 46"/>
                <a:gd name="T53" fmla="*/ 14 h 73"/>
                <a:gd name="T54" fmla="*/ 44 w 46"/>
                <a:gd name="T55" fmla="*/ 21 h 73"/>
                <a:gd name="T56" fmla="*/ 45 w 46"/>
                <a:gd name="T57" fmla="*/ 25 h 73"/>
                <a:gd name="T58" fmla="*/ 46 w 46"/>
                <a:gd name="T59" fmla="*/ 31 h 73"/>
                <a:gd name="T60" fmla="*/ 46 w 46"/>
                <a:gd name="T61" fmla="*/ 37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3 h 73"/>
                <a:gd name="T68" fmla="*/ 40 w 46"/>
                <a:gd name="T69" fmla="*/ 66 h 73"/>
                <a:gd name="T70" fmla="*/ 36 w 46"/>
                <a:gd name="T71" fmla="*/ 70 h 73"/>
                <a:gd name="T72" fmla="*/ 32 w 46"/>
                <a:gd name="T73" fmla="*/ 72 h 73"/>
                <a:gd name="T74" fmla="*/ 28 w 46"/>
                <a:gd name="T75" fmla="*/ 73 h 73"/>
                <a:gd name="T76" fmla="*/ 23 w 46"/>
                <a:gd name="T77" fmla="*/ 73 h 73"/>
                <a:gd name="T78" fmla="*/ 18 w 46"/>
                <a:gd name="T79" fmla="*/ 73 h 73"/>
                <a:gd name="T80" fmla="*/ 13 w 46"/>
                <a:gd name="T81" fmla="*/ 72 h 73"/>
                <a:gd name="T82" fmla="*/ 10 w 46"/>
                <a:gd name="T83" fmla="*/ 70 h 73"/>
                <a:gd name="T84" fmla="*/ 7 w 46"/>
                <a:gd name="T85" fmla="*/ 66 h 73"/>
                <a:gd name="T86" fmla="*/ 1 w 46"/>
                <a:gd name="T87" fmla="*/ 55 h 73"/>
                <a:gd name="T88" fmla="*/ 0 w 46"/>
                <a:gd name="T89" fmla="*/ 37 h 73"/>
                <a:gd name="T90" fmla="*/ 0 w 46"/>
                <a:gd name="T91" fmla="*/ 25 h 73"/>
                <a:gd name="T92" fmla="*/ 2 w 46"/>
                <a:gd name="T93" fmla="*/ 16 h 73"/>
                <a:gd name="T94" fmla="*/ 4 w 46"/>
                <a:gd name="T95" fmla="*/ 12 h 73"/>
                <a:gd name="T96" fmla="*/ 7 w 46"/>
                <a:gd name="T97" fmla="*/ 8 h 73"/>
                <a:gd name="T98" fmla="*/ 10 w 46"/>
                <a:gd name="T99" fmla="*/ 5 h 73"/>
                <a:gd name="T100" fmla="*/ 13 w 46"/>
                <a:gd name="T101" fmla="*/ 3 h 73"/>
                <a:gd name="T102" fmla="*/ 18 w 46"/>
                <a:gd name="T103" fmla="*/ 1 h 73"/>
                <a:gd name="T104" fmla="*/ 23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29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7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2" y="72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Rectangle 1030"/>
            <p:cNvSpPr>
              <a:spLocks noChangeArrowheads="1"/>
            </p:cNvSpPr>
            <p:nvPr/>
          </p:nvSpPr>
          <p:spPr bwMode="auto">
            <a:xfrm>
              <a:off x="583222" y="3901146"/>
              <a:ext cx="12999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31"/>
            <p:cNvSpPr>
              <a:spLocks noEditPoints="1"/>
            </p:cNvSpPr>
            <p:nvPr/>
          </p:nvSpPr>
          <p:spPr bwMode="auto">
            <a:xfrm>
              <a:off x="616441" y="3810156"/>
              <a:ext cx="67882" cy="105433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3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7 w 47"/>
                <a:gd name="T29" fmla="*/ 52 h 73"/>
                <a:gd name="T30" fmla="*/ 38 w 47"/>
                <a:gd name="T31" fmla="*/ 37 h 73"/>
                <a:gd name="T32" fmla="*/ 37 w 47"/>
                <a:gd name="T33" fmla="*/ 23 h 73"/>
                <a:gd name="T34" fmla="*/ 33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3 h 73"/>
                <a:gd name="T48" fmla="*/ 38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4 w 47"/>
                <a:gd name="T55" fmla="*/ 21 h 73"/>
                <a:gd name="T56" fmla="*/ 46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7 w 47"/>
                <a:gd name="T71" fmla="*/ 70 h 73"/>
                <a:gd name="T72" fmla="*/ 32 w 47"/>
                <a:gd name="T73" fmla="*/ 72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1 w 47"/>
                <a:gd name="T87" fmla="*/ 55 h 73"/>
                <a:gd name="T88" fmla="*/ 0 w 47"/>
                <a:gd name="T89" fmla="*/ 37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4 w 47"/>
                <a:gd name="T101" fmla="*/ 3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7" y="52"/>
                  </a:lnTo>
                  <a:lnTo>
                    <a:pt x="38" y="37"/>
                  </a:lnTo>
                  <a:lnTo>
                    <a:pt x="37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7" y="70"/>
                  </a:lnTo>
                  <a:lnTo>
                    <a:pt x="32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2"/>
            <p:cNvSpPr>
              <a:spLocks noEditPoints="1"/>
            </p:cNvSpPr>
            <p:nvPr/>
          </p:nvSpPr>
          <p:spPr bwMode="auto">
            <a:xfrm>
              <a:off x="695876" y="3810156"/>
              <a:ext cx="67882" cy="105433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3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3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4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6 w 47"/>
                <a:gd name="T29" fmla="*/ 52 h 73"/>
                <a:gd name="T30" fmla="*/ 37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28 w 47"/>
                <a:gd name="T45" fmla="*/ 1 h 73"/>
                <a:gd name="T46" fmla="*/ 34 w 47"/>
                <a:gd name="T47" fmla="*/ 3 h 73"/>
                <a:gd name="T48" fmla="*/ 37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5 w 47"/>
                <a:gd name="T101" fmla="*/ 3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33"/>
            <p:cNvSpPr>
              <a:spLocks/>
            </p:cNvSpPr>
            <p:nvPr/>
          </p:nvSpPr>
          <p:spPr bwMode="auto">
            <a:xfrm>
              <a:off x="783978" y="3810156"/>
              <a:ext cx="38996" cy="103989"/>
            </a:xfrm>
            <a:custGeom>
              <a:avLst/>
              <a:gdLst>
                <a:gd name="T0" fmla="*/ 20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6 h 72"/>
                <a:gd name="T10" fmla="*/ 14 w 27"/>
                <a:gd name="T11" fmla="*/ 20 h 72"/>
                <a:gd name="T12" fmla="*/ 10 w 27"/>
                <a:gd name="T13" fmla="*/ 23 h 72"/>
                <a:gd name="T14" fmla="*/ 5 w 27"/>
                <a:gd name="T15" fmla="*/ 25 h 72"/>
                <a:gd name="T16" fmla="*/ 0 w 27"/>
                <a:gd name="T17" fmla="*/ 28 h 72"/>
                <a:gd name="T18" fmla="*/ 0 w 27"/>
                <a:gd name="T19" fmla="*/ 18 h 72"/>
                <a:gd name="T20" fmla="*/ 7 w 27"/>
                <a:gd name="T21" fmla="*/ 15 h 72"/>
                <a:gd name="T22" fmla="*/ 13 w 27"/>
                <a:gd name="T23" fmla="*/ 10 h 72"/>
                <a:gd name="T24" fmla="*/ 17 w 27"/>
                <a:gd name="T25" fmla="*/ 6 h 72"/>
                <a:gd name="T26" fmla="*/ 20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0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34"/>
            <p:cNvSpPr>
              <a:spLocks noEditPoints="1"/>
            </p:cNvSpPr>
            <p:nvPr/>
          </p:nvSpPr>
          <p:spPr bwMode="auto">
            <a:xfrm>
              <a:off x="424350" y="4389314"/>
              <a:ext cx="66437" cy="105433"/>
            </a:xfrm>
            <a:custGeom>
              <a:avLst/>
              <a:gdLst>
                <a:gd name="T0" fmla="*/ 22 w 46"/>
                <a:gd name="T1" fmla="*/ 8 h 73"/>
                <a:gd name="T2" fmla="*/ 19 w 46"/>
                <a:gd name="T3" fmla="*/ 9 h 73"/>
                <a:gd name="T4" fmla="*/ 15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9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5 w 46"/>
                <a:gd name="T17" fmla="*/ 61 h 73"/>
                <a:gd name="T18" fmla="*/ 19 w 46"/>
                <a:gd name="T19" fmla="*/ 64 h 73"/>
                <a:gd name="T20" fmla="*/ 22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3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3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2 w 46"/>
                <a:gd name="T41" fmla="*/ 8 h 73"/>
                <a:gd name="T42" fmla="*/ 22 w 46"/>
                <a:gd name="T43" fmla="*/ 0 h 73"/>
                <a:gd name="T44" fmla="*/ 28 w 46"/>
                <a:gd name="T45" fmla="*/ 0 h 73"/>
                <a:gd name="T46" fmla="*/ 34 w 46"/>
                <a:gd name="T47" fmla="*/ 2 h 73"/>
                <a:gd name="T48" fmla="*/ 37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5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2 w 46"/>
                <a:gd name="T77" fmla="*/ 73 h 73"/>
                <a:gd name="T78" fmla="*/ 18 w 46"/>
                <a:gd name="T79" fmla="*/ 72 h 73"/>
                <a:gd name="T80" fmla="*/ 13 w 46"/>
                <a:gd name="T81" fmla="*/ 71 h 73"/>
                <a:gd name="T82" fmla="*/ 10 w 46"/>
                <a:gd name="T83" fmla="*/ 68 h 73"/>
                <a:gd name="T84" fmla="*/ 6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2 w 46"/>
                <a:gd name="T93" fmla="*/ 16 h 73"/>
                <a:gd name="T94" fmla="*/ 4 w 46"/>
                <a:gd name="T95" fmla="*/ 10 h 73"/>
                <a:gd name="T96" fmla="*/ 6 w 46"/>
                <a:gd name="T97" fmla="*/ 7 h 73"/>
                <a:gd name="T98" fmla="*/ 10 w 46"/>
                <a:gd name="T99" fmla="*/ 3 h 73"/>
                <a:gd name="T100" fmla="*/ 13 w 46"/>
                <a:gd name="T101" fmla="*/ 1 h 73"/>
                <a:gd name="T102" fmla="*/ 18 w 46"/>
                <a:gd name="T103" fmla="*/ 0 h 73"/>
                <a:gd name="T104" fmla="*/ 22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2" y="8"/>
                  </a:moveTo>
                  <a:lnTo>
                    <a:pt x="19" y="9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Rectangle 1035"/>
            <p:cNvSpPr>
              <a:spLocks noChangeArrowheads="1"/>
            </p:cNvSpPr>
            <p:nvPr/>
          </p:nvSpPr>
          <p:spPr bwMode="auto">
            <a:xfrm>
              <a:off x="511008" y="4480305"/>
              <a:ext cx="12999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36"/>
            <p:cNvSpPr>
              <a:spLocks noEditPoints="1"/>
            </p:cNvSpPr>
            <p:nvPr/>
          </p:nvSpPr>
          <p:spPr bwMode="auto">
            <a:xfrm>
              <a:off x="544227" y="4389314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3 w 47"/>
                <a:gd name="T7" fmla="*/ 12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4 h 73"/>
                <a:gd name="T22" fmla="*/ 27 w 47"/>
                <a:gd name="T23" fmla="*/ 64 h 73"/>
                <a:gd name="T24" fmla="*/ 31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7 w 47"/>
                <a:gd name="T31" fmla="*/ 36 h 73"/>
                <a:gd name="T32" fmla="*/ 36 w 47"/>
                <a:gd name="T33" fmla="*/ 21 h 73"/>
                <a:gd name="T34" fmla="*/ 33 w 47"/>
                <a:gd name="T35" fmla="*/ 14 h 73"/>
                <a:gd name="T36" fmla="*/ 31 w 47"/>
                <a:gd name="T37" fmla="*/ 10 h 73"/>
                <a:gd name="T38" fmla="*/ 27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4 w 47"/>
                <a:gd name="T47" fmla="*/ 2 h 73"/>
                <a:gd name="T48" fmla="*/ 37 w 47"/>
                <a:gd name="T49" fmla="*/ 4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19 h 73"/>
                <a:gd name="T56" fmla="*/ 45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5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40 w 47"/>
                <a:gd name="T69" fmla="*/ 66 h 73"/>
                <a:gd name="T70" fmla="*/ 36 w 47"/>
                <a:gd name="T71" fmla="*/ 68 h 73"/>
                <a:gd name="T72" fmla="*/ 33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3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0 h 73"/>
                <a:gd name="T96" fmla="*/ 7 w 47"/>
                <a:gd name="T97" fmla="*/ 7 h 73"/>
                <a:gd name="T98" fmla="*/ 10 w 47"/>
                <a:gd name="T99" fmla="*/ 3 h 73"/>
                <a:gd name="T100" fmla="*/ 13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37"/>
            <p:cNvSpPr>
              <a:spLocks noEditPoints="1"/>
            </p:cNvSpPr>
            <p:nvPr/>
          </p:nvSpPr>
          <p:spPr bwMode="auto">
            <a:xfrm>
              <a:off x="623662" y="4389314"/>
              <a:ext cx="66437" cy="105433"/>
            </a:xfrm>
            <a:custGeom>
              <a:avLst/>
              <a:gdLst>
                <a:gd name="T0" fmla="*/ 24 w 46"/>
                <a:gd name="T1" fmla="*/ 8 h 73"/>
                <a:gd name="T2" fmla="*/ 19 w 46"/>
                <a:gd name="T3" fmla="*/ 9 h 73"/>
                <a:gd name="T4" fmla="*/ 17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10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7 w 46"/>
                <a:gd name="T17" fmla="*/ 61 h 73"/>
                <a:gd name="T18" fmla="*/ 20 w 46"/>
                <a:gd name="T19" fmla="*/ 64 h 73"/>
                <a:gd name="T20" fmla="*/ 24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4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4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4 w 46"/>
                <a:gd name="T41" fmla="*/ 8 h 73"/>
                <a:gd name="T42" fmla="*/ 24 w 46"/>
                <a:gd name="T43" fmla="*/ 0 h 73"/>
                <a:gd name="T44" fmla="*/ 29 w 46"/>
                <a:gd name="T45" fmla="*/ 0 h 73"/>
                <a:gd name="T46" fmla="*/ 34 w 46"/>
                <a:gd name="T47" fmla="*/ 2 h 73"/>
                <a:gd name="T48" fmla="*/ 38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6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6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4 w 46"/>
                <a:gd name="T77" fmla="*/ 73 h 73"/>
                <a:gd name="T78" fmla="*/ 19 w 46"/>
                <a:gd name="T79" fmla="*/ 72 h 73"/>
                <a:gd name="T80" fmla="*/ 14 w 46"/>
                <a:gd name="T81" fmla="*/ 71 h 73"/>
                <a:gd name="T82" fmla="*/ 10 w 46"/>
                <a:gd name="T83" fmla="*/ 68 h 73"/>
                <a:gd name="T84" fmla="*/ 8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3 w 46"/>
                <a:gd name="T93" fmla="*/ 16 h 73"/>
                <a:gd name="T94" fmla="*/ 4 w 46"/>
                <a:gd name="T95" fmla="*/ 10 h 73"/>
                <a:gd name="T96" fmla="*/ 8 w 46"/>
                <a:gd name="T97" fmla="*/ 7 h 73"/>
                <a:gd name="T98" fmla="*/ 10 w 46"/>
                <a:gd name="T99" fmla="*/ 3 h 73"/>
                <a:gd name="T100" fmla="*/ 14 w 46"/>
                <a:gd name="T101" fmla="*/ 1 h 73"/>
                <a:gd name="T102" fmla="*/ 19 w 46"/>
                <a:gd name="T103" fmla="*/ 0 h 73"/>
                <a:gd name="T104" fmla="*/ 24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4" y="8"/>
                  </a:moveTo>
                  <a:lnTo>
                    <a:pt x="19" y="9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38"/>
            <p:cNvSpPr>
              <a:spLocks noEditPoints="1"/>
            </p:cNvSpPr>
            <p:nvPr/>
          </p:nvSpPr>
          <p:spPr bwMode="auto">
            <a:xfrm>
              <a:off x="703098" y="4389314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4 w 47"/>
                <a:gd name="T7" fmla="*/ 12 h 73"/>
                <a:gd name="T8" fmla="*/ 11 w 47"/>
                <a:gd name="T9" fmla="*/ 21 h 73"/>
                <a:gd name="T10" fmla="*/ 10 w 47"/>
                <a:gd name="T11" fmla="*/ 36 h 73"/>
                <a:gd name="T12" fmla="*/ 11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4 h 73"/>
                <a:gd name="T22" fmla="*/ 28 w 47"/>
                <a:gd name="T23" fmla="*/ 64 h 73"/>
                <a:gd name="T24" fmla="*/ 30 w 47"/>
                <a:gd name="T25" fmla="*/ 61 h 73"/>
                <a:gd name="T26" fmla="*/ 34 w 47"/>
                <a:gd name="T27" fmla="*/ 59 h 73"/>
                <a:gd name="T28" fmla="*/ 37 w 47"/>
                <a:gd name="T29" fmla="*/ 50 h 73"/>
                <a:gd name="T30" fmla="*/ 38 w 47"/>
                <a:gd name="T31" fmla="*/ 36 h 73"/>
                <a:gd name="T32" fmla="*/ 37 w 47"/>
                <a:gd name="T33" fmla="*/ 21 h 73"/>
                <a:gd name="T34" fmla="*/ 34 w 47"/>
                <a:gd name="T35" fmla="*/ 14 h 73"/>
                <a:gd name="T36" fmla="*/ 31 w 47"/>
                <a:gd name="T37" fmla="*/ 10 h 73"/>
                <a:gd name="T38" fmla="*/ 28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4 w 47"/>
                <a:gd name="T47" fmla="*/ 2 h 73"/>
                <a:gd name="T48" fmla="*/ 38 w 47"/>
                <a:gd name="T49" fmla="*/ 4 h 73"/>
                <a:gd name="T50" fmla="*/ 42 w 47"/>
                <a:gd name="T51" fmla="*/ 9 h 73"/>
                <a:gd name="T52" fmla="*/ 44 w 47"/>
                <a:gd name="T53" fmla="*/ 14 h 73"/>
                <a:gd name="T54" fmla="*/ 45 w 47"/>
                <a:gd name="T55" fmla="*/ 19 h 73"/>
                <a:gd name="T56" fmla="*/ 46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3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9 w 47"/>
                <a:gd name="T75" fmla="*/ 72 h 73"/>
                <a:gd name="T76" fmla="*/ 23 w 47"/>
                <a:gd name="T77" fmla="*/ 73 h 73"/>
                <a:gd name="T78" fmla="*/ 19 w 47"/>
                <a:gd name="T79" fmla="*/ 72 h 73"/>
                <a:gd name="T80" fmla="*/ 14 w 47"/>
                <a:gd name="T81" fmla="*/ 71 h 73"/>
                <a:gd name="T82" fmla="*/ 11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3 w 47"/>
                <a:gd name="T93" fmla="*/ 16 h 73"/>
                <a:gd name="T94" fmla="*/ 5 w 47"/>
                <a:gd name="T95" fmla="*/ 10 h 73"/>
                <a:gd name="T96" fmla="*/ 7 w 47"/>
                <a:gd name="T97" fmla="*/ 7 h 73"/>
                <a:gd name="T98" fmla="*/ 11 w 47"/>
                <a:gd name="T99" fmla="*/ 3 h 73"/>
                <a:gd name="T100" fmla="*/ 14 w 47"/>
                <a:gd name="T101" fmla="*/ 1 h 73"/>
                <a:gd name="T102" fmla="*/ 19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21"/>
                  </a:lnTo>
                  <a:lnTo>
                    <a:pt x="10" y="36"/>
                  </a:lnTo>
                  <a:lnTo>
                    <a:pt x="11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1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8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1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039"/>
            <p:cNvSpPr>
              <a:spLocks/>
            </p:cNvSpPr>
            <p:nvPr/>
          </p:nvSpPr>
          <p:spPr bwMode="auto">
            <a:xfrm>
              <a:off x="792644" y="4389314"/>
              <a:ext cx="36108" cy="103989"/>
            </a:xfrm>
            <a:custGeom>
              <a:avLst/>
              <a:gdLst>
                <a:gd name="T0" fmla="*/ 19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8 h 72"/>
                <a:gd name="T12" fmla="*/ 8 w 25"/>
                <a:gd name="T13" fmla="*/ 21 h 72"/>
                <a:gd name="T14" fmla="*/ 4 w 25"/>
                <a:gd name="T15" fmla="*/ 24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4 h 72"/>
                <a:gd name="T22" fmla="*/ 11 w 25"/>
                <a:gd name="T23" fmla="*/ 9 h 72"/>
                <a:gd name="T24" fmla="*/ 16 w 25"/>
                <a:gd name="T25" fmla="*/ 4 h 72"/>
                <a:gd name="T26" fmla="*/ 19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19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8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040"/>
            <p:cNvSpPr>
              <a:spLocks/>
            </p:cNvSpPr>
            <p:nvPr/>
          </p:nvSpPr>
          <p:spPr bwMode="auto">
            <a:xfrm>
              <a:off x="685767" y="1536850"/>
              <a:ext cx="37551" cy="102545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6 w 26"/>
                <a:gd name="T7" fmla="*/ 71 h 71"/>
                <a:gd name="T8" fmla="*/ 16 w 26"/>
                <a:gd name="T9" fmla="*/ 15 h 71"/>
                <a:gd name="T10" fmla="*/ 12 w 26"/>
                <a:gd name="T11" fmla="*/ 19 h 71"/>
                <a:gd name="T12" fmla="*/ 8 w 26"/>
                <a:gd name="T13" fmla="*/ 22 h 71"/>
                <a:gd name="T14" fmla="*/ 3 w 26"/>
                <a:gd name="T15" fmla="*/ 24 h 71"/>
                <a:gd name="T16" fmla="*/ 0 w 26"/>
                <a:gd name="T17" fmla="*/ 27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5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6" y="7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041"/>
            <p:cNvSpPr>
              <a:spLocks noEditPoints="1"/>
            </p:cNvSpPr>
            <p:nvPr/>
          </p:nvSpPr>
          <p:spPr bwMode="auto">
            <a:xfrm>
              <a:off x="756536" y="1536850"/>
              <a:ext cx="67882" cy="103989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1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1 h 72"/>
                <a:gd name="T14" fmla="*/ 13 w 47"/>
                <a:gd name="T15" fmla="*/ 59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6 w 47"/>
                <a:gd name="T23" fmla="*/ 64 h 72"/>
                <a:gd name="T24" fmla="*/ 30 w 47"/>
                <a:gd name="T25" fmla="*/ 62 h 72"/>
                <a:gd name="T26" fmla="*/ 33 w 47"/>
                <a:gd name="T27" fmla="*/ 59 h 72"/>
                <a:gd name="T28" fmla="*/ 36 w 47"/>
                <a:gd name="T29" fmla="*/ 51 h 72"/>
                <a:gd name="T30" fmla="*/ 36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1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9 w 47"/>
                <a:gd name="T45" fmla="*/ 0 h 72"/>
                <a:gd name="T46" fmla="*/ 33 w 47"/>
                <a:gd name="T47" fmla="*/ 3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7 h 72"/>
                <a:gd name="T64" fmla="*/ 43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9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5 w 47"/>
                <a:gd name="T95" fmla="*/ 11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2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6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042"/>
            <p:cNvSpPr>
              <a:spLocks/>
            </p:cNvSpPr>
            <p:nvPr/>
          </p:nvSpPr>
          <p:spPr bwMode="auto">
            <a:xfrm>
              <a:off x="613552" y="960579"/>
              <a:ext cx="37551" cy="102545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5 h 71"/>
                <a:gd name="T10" fmla="*/ 12 w 26"/>
                <a:gd name="T11" fmla="*/ 18 h 71"/>
                <a:gd name="T12" fmla="*/ 9 w 26"/>
                <a:gd name="T13" fmla="*/ 21 h 71"/>
                <a:gd name="T14" fmla="*/ 4 w 26"/>
                <a:gd name="T15" fmla="*/ 24 h 71"/>
                <a:gd name="T16" fmla="*/ 0 w 26"/>
                <a:gd name="T17" fmla="*/ 25 h 71"/>
                <a:gd name="T18" fmla="*/ 0 w 26"/>
                <a:gd name="T19" fmla="*/ 17 h 71"/>
                <a:gd name="T20" fmla="*/ 7 w 26"/>
                <a:gd name="T21" fmla="*/ 13 h 71"/>
                <a:gd name="T22" fmla="*/ 12 w 26"/>
                <a:gd name="T23" fmla="*/ 8 h 71"/>
                <a:gd name="T24" fmla="*/ 17 w 26"/>
                <a:gd name="T25" fmla="*/ 3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5"/>
                  </a:lnTo>
                  <a:lnTo>
                    <a:pt x="12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043"/>
            <p:cNvSpPr>
              <a:spLocks noEditPoints="1"/>
            </p:cNvSpPr>
            <p:nvPr/>
          </p:nvSpPr>
          <p:spPr bwMode="auto">
            <a:xfrm>
              <a:off x="684322" y="960579"/>
              <a:ext cx="67882" cy="103989"/>
            </a:xfrm>
            <a:custGeom>
              <a:avLst/>
              <a:gdLst>
                <a:gd name="T0" fmla="*/ 23 w 47"/>
                <a:gd name="T1" fmla="*/ 7 h 72"/>
                <a:gd name="T2" fmla="*/ 19 w 47"/>
                <a:gd name="T3" fmla="*/ 8 h 72"/>
                <a:gd name="T4" fmla="*/ 16 w 47"/>
                <a:gd name="T5" fmla="*/ 9 h 72"/>
                <a:gd name="T6" fmla="*/ 13 w 47"/>
                <a:gd name="T7" fmla="*/ 13 h 72"/>
                <a:gd name="T8" fmla="*/ 10 w 47"/>
                <a:gd name="T9" fmla="*/ 22 h 72"/>
                <a:gd name="T10" fmla="*/ 9 w 47"/>
                <a:gd name="T11" fmla="*/ 35 h 72"/>
                <a:gd name="T12" fmla="*/ 10 w 47"/>
                <a:gd name="T13" fmla="*/ 50 h 72"/>
                <a:gd name="T14" fmla="*/ 13 w 47"/>
                <a:gd name="T15" fmla="*/ 58 h 72"/>
                <a:gd name="T16" fmla="*/ 16 w 47"/>
                <a:gd name="T17" fmla="*/ 62 h 72"/>
                <a:gd name="T18" fmla="*/ 19 w 47"/>
                <a:gd name="T19" fmla="*/ 63 h 72"/>
                <a:gd name="T20" fmla="*/ 23 w 47"/>
                <a:gd name="T21" fmla="*/ 64 h 72"/>
                <a:gd name="T22" fmla="*/ 27 w 47"/>
                <a:gd name="T23" fmla="*/ 63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5 h 72"/>
                <a:gd name="T32" fmla="*/ 36 w 47"/>
                <a:gd name="T33" fmla="*/ 22 h 72"/>
                <a:gd name="T34" fmla="*/ 33 w 47"/>
                <a:gd name="T35" fmla="*/ 13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7 h 72"/>
                <a:gd name="T42" fmla="*/ 17 w 47"/>
                <a:gd name="T43" fmla="*/ 0 h 72"/>
                <a:gd name="T44" fmla="*/ 29 w 47"/>
                <a:gd name="T45" fmla="*/ 0 h 72"/>
                <a:gd name="T46" fmla="*/ 33 w 47"/>
                <a:gd name="T47" fmla="*/ 1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3 h 72"/>
                <a:gd name="T54" fmla="*/ 44 w 47"/>
                <a:gd name="T55" fmla="*/ 18 h 72"/>
                <a:gd name="T56" fmla="*/ 45 w 47"/>
                <a:gd name="T57" fmla="*/ 23 h 72"/>
                <a:gd name="T58" fmla="*/ 47 w 47"/>
                <a:gd name="T59" fmla="*/ 29 h 72"/>
                <a:gd name="T60" fmla="*/ 47 w 47"/>
                <a:gd name="T61" fmla="*/ 35 h 72"/>
                <a:gd name="T62" fmla="*/ 45 w 47"/>
                <a:gd name="T63" fmla="*/ 47 h 72"/>
                <a:gd name="T64" fmla="*/ 44 w 47"/>
                <a:gd name="T65" fmla="*/ 56 h 72"/>
                <a:gd name="T66" fmla="*/ 42 w 47"/>
                <a:gd name="T67" fmla="*/ 60 h 72"/>
                <a:gd name="T68" fmla="*/ 40 w 47"/>
                <a:gd name="T69" fmla="*/ 65 h 72"/>
                <a:gd name="T70" fmla="*/ 36 w 47"/>
                <a:gd name="T71" fmla="*/ 67 h 72"/>
                <a:gd name="T72" fmla="*/ 33 w 47"/>
                <a:gd name="T73" fmla="*/ 70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3 w 47"/>
                <a:gd name="T81" fmla="*/ 70 h 72"/>
                <a:gd name="T82" fmla="*/ 10 w 47"/>
                <a:gd name="T83" fmla="*/ 68 h 72"/>
                <a:gd name="T84" fmla="*/ 7 w 47"/>
                <a:gd name="T85" fmla="*/ 65 h 72"/>
                <a:gd name="T86" fmla="*/ 1 w 47"/>
                <a:gd name="T87" fmla="*/ 52 h 72"/>
                <a:gd name="T88" fmla="*/ 0 w 47"/>
                <a:gd name="T89" fmla="*/ 35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6 h 72"/>
                <a:gd name="T98" fmla="*/ 10 w 47"/>
                <a:gd name="T99" fmla="*/ 3 h 72"/>
                <a:gd name="T100" fmla="*/ 13 w 47"/>
                <a:gd name="T101" fmla="*/ 1 h 72"/>
                <a:gd name="T102" fmla="*/ 17 w 47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72">
                  <a:moveTo>
                    <a:pt x="23" y="7"/>
                  </a:moveTo>
                  <a:lnTo>
                    <a:pt x="19" y="8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4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3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4" y="18"/>
                  </a:lnTo>
                  <a:lnTo>
                    <a:pt x="45" y="23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5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3" y="70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1" y="52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044"/>
            <p:cNvSpPr>
              <a:spLocks noEditPoints="1"/>
            </p:cNvSpPr>
            <p:nvPr/>
          </p:nvSpPr>
          <p:spPr bwMode="auto">
            <a:xfrm>
              <a:off x="763758" y="960579"/>
              <a:ext cx="66437" cy="103989"/>
            </a:xfrm>
            <a:custGeom>
              <a:avLst/>
              <a:gdLst>
                <a:gd name="T0" fmla="*/ 24 w 46"/>
                <a:gd name="T1" fmla="*/ 7 h 72"/>
                <a:gd name="T2" fmla="*/ 19 w 46"/>
                <a:gd name="T3" fmla="*/ 8 h 72"/>
                <a:gd name="T4" fmla="*/ 17 w 46"/>
                <a:gd name="T5" fmla="*/ 9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5 h 72"/>
                <a:gd name="T12" fmla="*/ 10 w 46"/>
                <a:gd name="T13" fmla="*/ 50 h 72"/>
                <a:gd name="T14" fmla="*/ 13 w 46"/>
                <a:gd name="T15" fmla="*/ 58 h 72"/>
                <a:gd name="T16" fmla="*/ 17 w 46"/>
                <a:gd name="T17" fmla="*/ 62 h 72"/>
                <a:gd name="T18" fmla="*/ 19 w 46"/>
                <a:gd name="T19" fmla="*/ 63 h 72"/>
                <a:gd name="T20" fmla="*/ 24 w 46"/>
                <a:gd name="T21" fmla="*/ 64 h 72"/>
                <a:gd name="T22" fmla="*/ 27 w 46"/>
                <a:gd name="T23" fmla="*/ 63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5 h 72"/>
                <a:gd name="T32" fmla="*/ 36 w 46"/>
                <a:gd name="T33" fmla="*/ 22 h 72"/>
                <a:gd name="T34" fmla="*/ 34 w 46"/>
                <a:gd name="T35" fmla="*/ 13 h 72"/>
                <a:gd name="T36" fmla="*/ 30 w 46"/>
                <a:gd name="T37" fmla="*/ 10 h 72"/>
                <a:gd name="T38" fmla="*/ 27 w 46"/>
                <a:gd name="T39" fmla="*/ 8 h 72"/>
                <a:gd name="T40" fmla="*/ 24 w 46"/>
                <a:gd name="T41" fmla="*/ 7 h 72"/>
                <a:gd name="T42" fmla="*/ 17 w 46"/>
                <a:gd name="T43" fmla="*/ 0 h 72"/>
                <a:gd name="T44" fmla="*/ 29 w 46"/>
                <a:gd name="T45" fmla="*/ 0 h 72"/>
                <a:gd name="T46" fmla="*/ 34 w 46"/>
                <a:gd name="T47" fmla="*/ 1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3 h 72"/>
                <a:gd name="T54" fmla="*/ 45 w 46"/>
                <a:gd name="T55" fmla="*/ 18 h 72"/>
                <a:gd name="T56" fmla="*/ 46 w 46"/>
                <a:gd name="T57" fmla="*/ 23 h 72"/>
                <a:gd name="T58" fmla="*/ 46 w 46"/>
                <a:gd name="T59" fmla="*/ 29 h 72"/>
                <a:gd name="T60" fmla="*/ 46 w 46"/>
                <a:gd name="T61" fmla="*/ 35 h 72"/>
                <a:gd name="T62" fmla="*/ 46 w 46"/>
                <a:gd name="T63" fmla="*/ 47 h 72"/>
                <a:gd name="T64" fmla="*/ 44 w 46"/>
                <a:gd name="T65" fmla="*/ 56 h 72"/>
                <a:gd name="T66" fmla="*/ 42 w 46"/>
                <a:gd name="T67" fmla="*/ 60 h 72"/>
                <a:gd name="T68" fmla="*/ 39 w 46"/>
                <a:gd name="T69" fmla="*/ 65 h 72"/>
                <a:gd name="T70" fmla="*/ 36 w 46"/>
                <a:gd name="T71" fmla="*/ 67 h 72"/>
                <a:gd name="T72" fmla="*/ 33 w 46"/>
                <a:gd name="T73" fmla="*/ 70 h 72"/>
                <a:gd name="T74" fmla="*/ 28 w 46"/>
                <a:gd name="T75" fmla="*/ 72 h 72"/>
                <a:gd name="T76" fmla="*/ 24 w 46"/>
                <a:gd name="T77" fmla="*/ 72 h 72"/>
                <a:gd name="T78" fmla="*/ 18 w 46"/>
                <a:gd name="T79" fmla="*/ 72 h 72"/>
                <a:gd name="T80" fmla="*/ 14 w 46"/>
                <a:gd name="T81" fmla="*/ 70 h 72"/>
                <a:gd name="T82" fmla="*/ 10 w 46"/>
                <a:gd name="T83" fmla="*/ 68 h 72"/>
                <a:gd name="T84" fmla="*/ 6 w 46"/>
                <a:gd name="T85" fmla="*/ 65 h 72"/>
                <a:gd name="T86" fmla="*/ 2 w 46"/>
                <a:gd name="T87" fmla="*/ 52 h 72"/>
                <a:gd name="T88" fmla="*/ 0 w 46"/>
                <a:gd name="T89" fmla="*/ 35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8 w 46"/>
                <a:gd name="T97" fmla="*/ 6 h 72"/>
                <a:gd name="T98" fmla="*/ 10 w 46"/>
                <a:gd name="T99" fmla="*/ 3 h 72"/>
                <a:gd name="T100" fmla="*/ 14 w 46"/>
                <a:gd name="T101" fmla="*/ 1 h 72"/>
                <a:gd name="T102" fmla="*/ 17 w 46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72">
                  <a:moveTo>
                    <a:pt x="24" y="7"/>
                  </a:moveTo>
                  <a:lnTo>
                    <a:pt x="19" y="8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5"/>
                  </a:lnTo>
                  <a:lnTo>
                    <a:pt x="46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6" y="65"/>
                  </a:lnTo>
                  <a:lnTo>
                    <a:pt x="2" y="52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091"/>
            <p:cNvSpPr>
              <a:spLocks/>
            </p:cNvSpPr>
            <p:nvPr/>
          </p:nvSpPr>
          <p:spPr bwMode="auto">
            <a:xfrm>
              <a:off x="1059836" y="3485191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0 h 43"/>
                <a:gd name="T6" fmla="*/ 27 w 27"/>
                <a:gd name="T7" fmla="*/ 43 h 43"/>
                <a:gd name="T8" fmla="*/ 26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Line 1092"/>
            <p:cNvSpPr>
              <a:spLocks noChangeShapeType="1"/>
            </p:cNvSpPr>
            <p:nvPr/>
          </p:nvSpPr>
          <p:spPr bwMode="auto">
            <a:xfrm>
              <a:off x="1023729" y="3544407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093"/>
            <p:cNvSpPr>
              <a:spLocks/>
            </p:cNvSpPr>
            <p:nvPr/>
          </p:nvSpPr>
          <p:spPr bwMode="auto">
            <a:xfrm>
              <a:off x="1208598" y="3434642"/>
              <a:ext cx="73659" cy="57771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094"/>
            <p:cNvSpPr>
              <a:spLocks/>
            </p:cNvSpPr>
            <p:nvPr/>
          </p:nvSpPr>
          <p:spPr bwMode="auto">
            <a:xfrm>
              <a:off x="1208598" y="3434642"/>
              <a:ext cx="38996" cy="59216"/>
            </a:xfrm>
            <a:custGeom>
              <a:avLst/>
              <a:gdLst>
                <a:gd name="T0" fmla="*/ 26 w 27"/>
                <a:gd name="T1" fmla="*/ 0 h 41"/>
                <a:gd name="T2" fmla="*/ 27 w 27"/>
                <a:gd name="T3" fmla="*/ 0 h 41"/>
                <a:gd name="T4" fmla="*/ 27 w 27"/>
                <a:gd name="T5" fmla="*/ 1 h 41"/>
                <a:gd name="T6" fmla="*/ 2 w 27"/>
                <a:gd name="T7" fmla="*/ 41 h 41"/>
                <a:gd name="T8" fmla="*/ 0 w 27"/>
                <a:gd name="T9" fmla="*/ 41 h 41"/>
                <a:gd name="T10" fmla="*/ 0 w 27"/>
                <a:gd name="T11" fmla="*/ 40 h 41"/>
                <a:gd name="T12" fmla="*/ 26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095"/>
            <p:cNvSpPr>
              <a:spLocks/>
            </p:cNvSpPr>
            <p:nvPr/>
          </p:nvSpPr>
          <p:spPr bwMode="auto">
            <a:xfrm>
              <a:off x="1246149" y="3434642"/>
              <a:ext cx="38996" cy="59216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1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Line 1096"/>
            <p:cNvSpPr>
              <a:spLocks noChangeShapeType="1"/>
            </p:cNvSpPr>
            <p:nvPr/>
          </p:nvSpPr>
          <p:spPr bwMode="auto">
            <a:xfrm>
              <a:off x="1208598" y="3493857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097"/>
            <p:cNvSpPr>
              <a:spLocks/>
            </p:cNvSpPr>
            <p:nvPr/>
          </p:nvSpPr>
          <p:spPr bwMode="auto">
            <a:xfrm>
              <a:off x="1403576" y="3395645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098"/>
            <p:cNvSpPr>
              <a:spLocks/>
            </p:cNvSpPr>
            <p:nvPr/>
          </p:nvSpPr>
          <p:spPr bwMode="auto">
            <a:xfrm>
              <a:off x="1403576" y="3395645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0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099"/>
            <p:cNvSpPr>
              <a:spLocks/>
            </p:cNvSpPr>
            <p:nvPr/>
          </p:nvSpPr>
          <p:spPr bwMode="auto">
            <a:xfrm>
              <a:off x="1439684" y="3395645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Line 1100"/>
            <p:cNvSpPr>
              <a:spLocks noChangeShapeType="1"/>
            </p:cNvSpPr>
            <p:nvPr/>
          </p:nvSpPr>
          <p:spPr bwMode="auto">
            <a:xfrm>
              <a:off x="1403576" y="3456305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101"/>
            <p:cNvSpPr>
              <a:spLocks/>
            </p:cNvSpPr>
            <p:nvPr/>
          </p:nvSpPr>
          <p:spPr bwMode="auto">
            <a:xfrm>
              <a:off x="1735762" y="3373982"/>
              <a:ext cx="72214" cy="57771"/>
            </a:xfrm>
            <a:custGeom>
              <a:avLst/>
              <a:gdLst>
                <a:gd name="T0" fmla="*/ 25 w 50"/>
                <a:gd name="T1" fmla="*/ 0 h 40"/>
                <a:gd name="T2" fmla="*/ 50 w 50"/>
                <a:gd name="T3" fmla="*/ 40 h 40"/>
                <a:gd name="T4" fmla="*/ 0 w 50"/>
                <a:gd name="T5" fmla="*/ 40 h 40"/>
                <a:gd name="T6" fmla="*/ 25 w 5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102"/>
            <p:cNvSpPr>
              <a:spLocks/>
            </p:cNvSpPr>
            <p:nvPr/>
          </p:nvSpPr>
          <p:spPr bwMode="auto">
            <a:xfrm>
              <a:off x="1735762" y="3373982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0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0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103"/>
            <p:cNvSpPr>
              <a:spLocks/>
            </p:cNvSpPr>
            <p:nvPr/>
          </p:nvSpPr>
          <p:spPr bwMode="auto">
            <a:xfrm>
              <a:off x="1771869" y="3373982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0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0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Line 1104"/>
            <p:cNvSpPr>
              <a:spLocks noChangeShapeType="1"/>
            </p:cNvSpPr>
            <p:nvPr/>
          </p:nvSpPr>
          <p:spPr bwMode="auto">
            <a:xfrm>
              <a:off x="1735762" y="3433197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105"/>
            <p:cNvSpPr>
              <a:spLocks/>
            </p:cNvSpPr>
            <p:nvPr/>
          </p:nvSpPr>
          <p:spPr bwMode="auto">
            <a:xfrm>
              <a:off x="1883079" y="3389868"/>
              <a:ext cx="75103" cy="57771"/>
            </a:xfrm>
            <a:custGeom>
              <a:avLst/>
              <a:gdLst>
                <a:gd name="T0" fmla="*/ 27 w 52"/>
                <a:gd name="T1" fmla="*/ 0 h 40"/>
                <a:gd name="T2" fmla="*/ 52 w 52"/>
                <a:gd name="T3" fmla="*/ 40 h 40"/>
                <a:gd name="T4" fmla="*/ 0 w 52"/>
                <a:gd name="T5" fmla="*/ 40 h 40"/>
                <a:gd name="T6" fmla="*/ 27 w 5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27" y="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106"/>
            <p:cNvSpPr>
              <a:spLocks/>
            </p:cNvSpPr>
            <p:nvPr/>
          </p:nvSpPr>
          <p:spPr bwMode="auto">
            <a:xfrm>
              <a:off x="1883079" y="3389868"/>
              <a:ext cx="40440" cy="59216"/>
            </a:xfrm>
            <a:custGeom>
              <a:avLst/>
              <a:gdLst>
                <a:gd name="T0" fmla="*/ 27 w 28"/>
                <a:gd name="T1" fmla="*/ 0 h 41"/>
                <a:gd name="T2" fmla="*/ 28 w 28"/>
                <a:gd name="T3" fmla="*/ 0 h 41"/>
                <a:gd name="T4" fmla="*/ 28 w 28"/>
                <a:gd name="T5" fmla="*/ 0 h 41"/>
                <a:gd name="T6" fmla="*/ 3 w 28"/>
                <a:gd name="T7" fmla="*/ 41 h 41"/>
                <a:gd name="T8" fmla="*/ 0 w 28"/>
                <a:gd name="T9" fmla="*/ 41 h 41"/>
                <a:gd name="T10" fmla="*/ 0 w 28"/>
                <a:gd name="T11" fmla="*/ 40 h 41"/>
                <a:gd name="T12" fmla="*/ 27 w 28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27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107"/>
            <p:cNvSpPr>
              <a:spLocks/>
            </p:cNvSpPr>
            <p:nvPr/>
          </p:nvSpPr>
          <p:spPr bwMode="auto">
            <a:xfrm>
              <a:off x="1922075" y="3389868"/>
              <a:ext cx="38996" cy="59216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0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Line 1108"/>
            <p:cNvSpPr>
              <a:spLocks noChangeShapeType="1"/>
            </p:cNvSpPr>
            <p:nvPr/>
          </p:nvSpPr>
          <p:spPr bwMode="auto">
            <a:xfrm>
              <a:off x="1883079" y="3449084"/>
              <a:ext cx="77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109"/>
            <p:cNvSpPr>
              <a:spLocks/>
            </p:cNvSpPr>
            <p:nvPr/>
          </p:nvSpPr>
          <p:spPr bwMode="auto">
            <a:xfrm>
              <a:off x="2054949" y="3420199"/>
              <a:ext cx="73659" cy="57771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110"/>
            <p:cNvSpPr>
              <a:spLocks/>
            </p:cNvSpPr>
            <p:nvPr/>
          </p:nvSpPr>
          <p:spPr bwMode="auto">
            <a:xfrm>
              <a:off x="2054949" y="3420199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0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0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111"/>
            <p:cNvSpPr>
              <a:spLocks/>
            </p:cNvSpPr>
            <p:nvPr/>
          </p:nvSpPr>
          <p:spPr bwMode="auto">
            <a:xfrm>
              <a:off x="2091056" y="3420199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0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0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Line 1112"/>
            <p:cNvSpPr>
              <a:spLocks noChangeShapeType="1"/>
            </p:cNvSpPr>
            <p:nvPr/>
          </p:nvSpPr>
          <p:spPr bwMode="auto">
            <a:xfrm>
              <a:off x="2054949" y="3479414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113"/>
            <p:cNvSpPr>
              <a:spLocks/>
            </p:cNvSpPr>
            <p:nvPr/>
          </p:nvSpPr>
          <p:spPr bwMode="auto">
            <a:xfrm>
              <a:off x="2273036" y="3365316"/>
              <a:ext cx="72214" cy="59216"/>
            </a:xfrm>
            <a:custGeom>
              <a:avLst/>
              <a:gdLst>
                <a:gd name="T0" fmla="*/ 25 w 50"/>
                <a:gd name="T1" fmla="*/ 0 h 41"/>
                <a:gd name="T2" fmla="*/ 50 w 50"/>
                <a:gd name="T3" fmla="*/ 41 h 41"/>
                <a:gd name="T4" fmla="*/ 0 w 50"/>
                <a:gd name="T5" fmla="*/ 41 h 41"/>
                <a:gd name="T6" fmla="*/ 25 w 5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1">
                  <a:moveTo>
                    <a:pt x="25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114"/>
            <p:cNvSpPr>
              <a:spLocks/>
            </p:cNvSpPr>
            <p:nvPr/>
          </p:nvSpPr>
          <p:spPr bwMode="auto">
            <a:xfrm>
              <a:off x="2273036" y="3365316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115"/>
            <p:cNvSpPr>
              <a:spLocks/>
            </p:cNvSpPr>
            <p:nvPr/>
          </p:nvSpPr>
          <p:spPr bwMode="auto">
            <a:xfrm>
              <a:off x="2309144" y="3365316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Line 1116"/>
            <p:cNvSpPr>
              <a:spLocks noChangeShapeType="1"/>
            </p:cNvSpPr>
            <p:nvPr/>
          </p:nvSpPr>
          <p:spPr bwMode="auto">
            <a:xfrm>
              <a:off x="2273036" y="3425976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117"/>
            <p:cNvSpPr>
              <a:spLocks/>
            </p:cNvSpPr>
            <p:nvPr/>
          </p:nvSpPr>
          <p:spPr bwMode="auto">
            <a:xfrm>
              <a:off x="2693324" y="3215110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118"/>
            <p:cNvSpPr>
              <a:spLocks/>
            </p:cNvSpPr>
            <p:nvPr/>
          </p:nvSpPr>
          <p:spPr bwMode="auto">
            <a:xfrm>
              <a:off x="2693324" y="3215110"/>
              <a:ext cx="38996" cy="60660"/>
            </a:xfrm>
            <a:custGeom>
              <a:avLst/>
              <a:gdLst>
                <a:gd name="T0" fmla="*/ 26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6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119"/>
            <p:cNvSpPr>
              <a:spLocks/>
            </p:cNvSpPr>
            <p:nvPr/>
          </p:nvSpPr>
          <p:spPr bwMode="auto">
            <a:xfrm>
              <a:off x="2538785" y="2079901"/>
              <a:ext cx="75103" cy="98211"/>
            </a:xfrm>
            <a:custGeom>
              <a:avLst/>
              <a:gdLst>
                <a:gd name="T0" fmla="*/ 0 w 52"/>
                <a:gd name="T1" fmla="*/ 0 h 68"/>
                <a:gd name="T2" fmla="*/ 27 w 52"/>
                <a:gd name="T3" fmla="*/ 25 h 68"/>
                <a:gd name="T4" fmla="*/ 52 w 52"/>
                <a:gd name="T5" fmla="*/ 0 h 68"/>
                <a:gd name="T6" fmla="*/ 27 w 52"/>
                <a:gd name="T7" fmla="*/ 68 h 68"/>
                <a:gd name="T8" fmla="*/ 0 w 5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Line 1120"/>
            <p:cNvSpPr>
              <a:spLocks noChangeShapeType="1"/>
            </p:cNvSpPr>
            <p:nvPr/>
          </p:nvSpPr>
          <p:spPr bwMode="auto">
            <a:xfrm>
              <a:off x="2577781" y="2036573"/>
              <a:ext cx="0" cy="82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121"/>
            <p:cNvSpPr>
              <a:spLocks/>
            </p:cNvSpPr>
            <p:nvPr/>
          </p:nvSpPr>
          <p:spPr bwMode="auto">
            <a:xfrm>
              <a:off x="3034175" y="1879145"/>
              <a:ext cx="73659" cy="98211"/>
            </a:xfrm>
            <a:custGeom>
              <a:avLst/>
              <a:gdLst>
                <a:gd name="T0" fmla="*/ 0 w 51"/>
                <a:gd name="T1" fmla="*/ 0 h 68"/>
                <a:gd name="T2" fmla="*/ 26 w 51"/>
                <a:gd name="T3" fmla="*/ 26 h 68"/>
                <a:gd name="T4" fmla="*/ 51 w 51"/>
                <a:gd name="T5" fmla="*/ 0 h 68"/>
                <a:gd name="T6" fmla="*/ 26 w 51"/>
                <a:gd name="T7" fmla="*/ 68 h 68"/>
                <a:gd name="T8" fmla="*/ 0 w 5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26" y="26"/>
                  </a:lnTo>
                  <a:lnTo>
                    <a:pt x="51" y="0"/>
                  </a:lnTo>
                  <a:lnTo>
                    <a:pt x="2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Line 1122"/>
            <p:cNvSpPr>
              <a:spLocks noChangeShapeType="1"/>
            </p:cNvSpPr>
            <p:nvPr/>
          </p:nvSpPr>
          <p:spPr bwMode="auto">
            <a:xfrm>
              <a:off x="3071726" y="1837261"/>
              <a:ext cx="0" cy="82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123"/>
            <p:cNvSpPr>
              <a:spLocks/>
            </p:cNvSpPr>
            <p:nvPr/>
          </p:nvSpPr>
          <p:spPr bwMode="auto">
            <a:xfrm>
              <a:off x="1946627" y="2904588"/>
              <a:ext cx="73659" cy="99656"/>
            </a:xfrm>
            <a:custGeom>
              <a:avLst/>
              <a:gdLst>
                <a:gd name="T0" fmla="*/ 0 w 51"/>
                <a:gd name="T1" fmla="*/ 0 h 69"/>
                <a:gd name="T2" fmla="*/ 25 w 51"/>
                <a:gd name="T3" fmla="*/ 26 h 69"/>
                <a:gd name="T4" fmla="*/ 51 w 51"/>
                <a:gd name="T5" fmla="*/ 0 h 69"/>
                <a:gd name="T6" fmla="*/ 25 w 51"/>
                <a:gd name="T7" fmla="*/ 69 h 69"/>
                <a:gd name="T8" fmla="*/ 0 w 5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25" y="26"/>
                  </a:lnTo>
                  <a:lnTo>
                    <a:pt x="51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Line 1124"/>
            <p:cNvSpPr>
              <a:spLocks noChangeShapeType="1"/>
            </p:cNvSpPr>
            <p:nvPr/>
          </p:nvSpPr>
          <p:spPr bwMode="auto">
            <a:xfrm>
              <a:off x="1982735" y="2861260"/>
              <a:ext cx="0" cy="8376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125"/>
            <p:cNvSpPr>
              <a:spLocks/>
            </p:cNvSpPr>
            <p:nvPr/>
          </p:nvSpPr>
          <p:spPr bwMode="auto">
            <a:xfrm>
              <a:off x="2730875" y="3215110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Line 1126"/>
            <p:cNvSpPr>
              <a:spLocks noChangeShapeType="1"/>
            </p:cNvSpPr>
            <p:nvPr/>
          </p:nvSpPr>
          <p:spPr bwMode="auto">
            <a:xfrm>
              <a:off x="2693324" y="3274325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127"/>
            <p:cNvSpPr>
              <a:spLocks/>
            </p:cNvSpPr>
            <p:nvPr/>
          </p:nvSpPr>
          <p:spPr bwMode="auto">
            <a:xfrm>
              <a:off x="3009622" y="3069237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128"/>
            <p:cNvSpPr>
              <a:spLocks/>
            </p:cNvSpPr>
            <p:nvPr/>
          </p:nvSpPr>
          <p:spPr bwMode="auto">
            <a:xfrm>
              <a:off x="3009622" y="3069237"/>
              <a:ext cx="38996" cy="62105"/>
            </a:xfrm>
            <a:custGeom>
              <a:avLst/>
              <a:gdLst>
                <a:gd name="T0" fmla="*/ 26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2 w 27"/>
                <a:gd name="T7" fmla="*/ 43 h 43"/>
                <a:gd name="T8" fmla="*/ 0 w 27"/>
                <a:gd name="T9" fmla="*/ 43 h 43"/>
                <a:gd name="T10" fmla="*/ 0 w 27"/>
                <a:gd name="T11" fmla="*/ 41 h 43"/>
                <a:gd name="T12" fmla="*/ 26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6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129"/>
            <p:cNvSpPr>
              <a:spLocks/>
            </p:cNvSpPr>
            <p:nvPr/>
          </p:nvSpPr>
          <p:spPr bwMode="auto">
            <a:xfrm>
              <a:off x="3047173" y="3069237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Line 1130"/>
            <p:cNvSpPr>
              <a:spLocks noChangeShapeType="1"/>
            </p:cNvSpPr>
            <p:nvPr/>
          </p:nvSpPr>
          <p:spPr bwMode="auto">
            <a:xfrm>
              <a:off x="3009622" y="3129897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0" name="Freeform 1131"/>
            <p:cNvSpPr>
              <a:spLocks/>
            </p:cNvSpPr>
            <p:nvPr/>
          </p:nvSpPr>
          <p:spPr bwMode="auto">
            <a:xfrm>
              <a:off x="3727432" y="3063460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1" name="Freeform 1132"/>
            <p:cNvSpPr>
              <a:spLocks/>
            </p:cNvSpPr>
            <p:nvPr/>
          </p:nvSpPr>
          <p:spPr bwMode="auto">
            <a:xfrm>
              <a:off x="3727432" y="3063460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2" name="Freeform 1133"/>
            <p:cNvSpPr>
              <a:spLocks/>
            </p:cNvSpPr>
            <p:nvPr/>
          </p:nvSpPr>
          <p:spPr bwMode="auto">
            <a:xfrm>
              <a:off x="3763539" y="3063460"/>
              <a:ext cx="40440" cy="60660"/>
            </a:xfrm>
            <a:custGeom>
              <a:avLst/>
              <a:gdLst>
                <a:gd name="T0" fmla="*/ 0 w 28"/>
                <a:gd name="T1" fmla="*/ 0 h 42"/>
                <a:gd name="T2" fmla="*/ 2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3" name="Line 1134"/>
            <p:cNvSpPr>
              <a:spLocks noChangeShapeType="1"/>
            </p:cNvSpPr>
            <p:nvPr/>
          </p:nvSpPr>
          <p:spPr bwMode="auto">
            <a:xfrm>
              <a:off x="3727432" y="3124120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4" name="Freeform 1135"/>
            <p:cNvSpPr>
              <a:spLocks/>
            </p:cNvSpPr>
            <p:nvPr/>
          </p:nvSpPr>
          <p:spPr bwMode="auto">
            <a:xfrm>
              <a:off x="3897858" y="3017242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5" name="Freeform 1136"/>
            <p:cNvSpPr>
              <a:spLocks/>
            </p:cNvSpPr>
            <p:nvPr/>
          </p:nvSpPr>
          <p:spPr bwMode="auto">
            <a:xfrm>
              <a:off x="3897858" y="3017242"/>
              <a:ext cx="40440" cy="62105"/>
            </a:xfrm>
            <a:custGeom>
              <a:avLst/>
              <a:gdLst>
                <a:gd name="T0" fmla="*/ 26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2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6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6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137"/>
            <p:cNvSpPr>
              <a:spLocks/>
            </p:cNvSpPr>
            <p:nvPr/>
          </p:nvSpPr>
          <p:spPr bwMode="auto">
            <a:xfrm>
              <a:off x="3935409" y="3017242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Line 1138"/>
            <p:cNvSpPr>
              <a:spLocks noChangeShapeType="1"/>
            </p:cNvSpPr>
            <p:nvPr/>
          </p:nvSpPr>
          <p:spPr bwMode="auto">
            <a:xfrm>
              <a:off x="3897858" y="3076459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139"/>
            <p:cNvSpPr>
              <a:spLocks/>
            </p:cNvSpPr>
            <p:nvPr/>
          </p:nvSpPr>
          <p:spPr bwMode="auto">
            <a:xfrm>
              <a:off x="4286370" y="2747161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140"/>
            <p:cNvSpPr>
              <a:spLocks/>
            </p:cNvSpPr>
            <p:nvPr/>
          </p:nvSpPr>
          <p:spPr bwMode="auto">
            <a:xfrm>
              <a:off x="4286370" y="2747161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141"/>
            <p:cNvSpPr>
              <a:spLocks/>
            </p:cNvSpPr>
            <p:nvPr/>
          </p:nvSpPr>
          <p:spPr bwMode="auto">
            <a:xfrm>
              <a:off x="4322478" y="2747161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6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Line 1142"/>
            <p:cNvSpPr>
              <a:spLocks noChangeShapeType="1"/>
            </p:cNvSpPr>
            <p:nvPr/>
          </p:nvSpPr>
          <p:spPr bwMode="auto">
            <a:xfrm>
              <a:off x="4286370" y="2807821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143"/>
            <p:cNvSpPr>
              <a:spLocks/>
            </p:cNvSpPr>
            <p:nvPr/>
          </p:nvSpPr>
          <p:spPr bwMode="auto">
            <a:xfrm>
              <a:off x="4979627" y="2371647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144"/>
            <p:cNvSpPr>
              <a:spLocks/>
            </p:cNvSpPr>
            <p:nvPr/>
          </p:nvSpPr>
          <p:spPr bwMode="auto">
            <a:xfrm>
              <a:off x="4979627" y="2371647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1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145"/>
            <p:cNvSpPr>
              <a:spLocks/>
            </p:cNvSpPr>
            <p:nvPr/>
          </p:nvSpPr>
          <p:spPr bwMode="auto">
            <a:xfrm>
              <a:off x="5015735" y="2371647"/>
              <a:ext cx="40440" cy="60660"/>
            </a:xfrm>
            <a:custGeom>
              <a:avLst/>
              <a:gdLst>
                <a:gd name="T0" fmla="*/ 0 w 28"/>
                <a:gd name="T1" fmla="*/ 0 h 42"/>
                <a:gd name="T2" fmla="*/ 1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Line 1146"/>
            <p:cNvSpPr>
              <a:spLocks noChangeShapeType="1"/>
            </p:cNvSpPr>
            <p:nvPr/>
          </p:nvSpPr>
          <p:spPr bwMode="auto">
            <a:xfrm>
              <a:off x="4979627" y="2430862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147"/>
            <p:cNvSpPr>
              <a:spLocks/>
            </p:cNvSpPr>
            <p:nvPr/>
          </p:nvSpPr>
          <p:spPr bwMode="auto">
            <a:xfrm>
              <a:off x="5407136" y="2602733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7" name="Freeform 1148"/>
            <p:cNvSpPr>
              <a:spLocks/>
            </p:cNvSpPr>
            <p:nvPr/>
          </p:nvSpPr>
          <p:spPr bwMode="auto">
            <a:xfrm>
              <a:off x="5407136" y="2602733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8" name="Freeform 1149"/>
            <p:cNvSpPr>
              <a:spLocks/>
            </p:cNvSpPr>
            <p:nvPr/>
          </p:nvSpPr>
          <p:spPr bwMode="auto">
            <a:xfrm>
              <a:off x="5443244" y="2602733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9" name="Line 1150"/>
            <p:cNvSpPr>
              <a:spLocks noChangeShapeType="1"/>
            </p:cNvSpPr>
            <p:nvPr/>
          </p:nvSpPr>
          <p:spPr bwMode="auto">
            <a:xfrm>
              <a:off x="5407136" y="2661948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0" name="Freeform 1151"/>
            <p:cNvSpPr>
              <a:spLocks/>
            </p:cNvSpPr>
            <p:nvPr/>
          </p:nvSpPr>
          <p:spPr bwMode="auto">
            <a:xfrm>
              <a:off x="935628" y="3596402"/>
              <a:ext cx="75103" cy="59216"/>
            </a:xfrm>
            <a:custGeom>
              <a:avLst/>
              <a:gdLst>
                <a:gd name="T0" fmla="*/ 27 w 52"/>
                <a:gd name="T1" fmla="*/ 0 h 41"/>
                <a:gd name="T2" fmla="*/ 52 w 52"/>
                <a:gd name="T3" fmla="*/ 41 h 41"/>
                <a:gd name="T4" fmla="*/ 0 w 52"/>
                <a:gd name="T5" fmla="*/ 41 h 41"/>
                <a:gd name="T6" fmla="*/ 27 w 5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1">
                  <a:moveTo>
                    <a:pt x="27" y="0"/>
                  </a:moveTo>
                  <a:lnTo>
                    <a:pt x="52" y="41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1" name="Freeform 1152"/>
            <p:cNvSpPr>
              <a:spLocks/>
            </p:cNvSpPr>
            <p:nvPr/>
          </p:nvSpPr>
          <p:spPr bwMode="auto">
            <a:xfrm>
              <a:off x="935628" y="3596402"/>
              <a:ext cx="40440" cy="62105"/>
            </a:xfrm>
            <a:custGeom>
              <a:avLst/>
              <a:gdLst>
                <a:gd name="T0" fmla="*/ 27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3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7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7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2" name="Freeform 1153"/>
            <p:cNvSpPr>
              <a:spLocks/>
            </p:cNvSpPr>
            <p:nvPr/>
          </p:nvSpPr>
          <p:spPr bwMode="auto">
            <a:xfrm>
              <a:off x="974624" y="3596402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3" name="Line 1154"/>
            <p:cNvSpPr>
              <a:spLocks noChangeShapeType="1"/>
            </p:cNvSpPr>
            <p:nvPr/>
          </p:nvSpPr>
          <p:spPr bwMode="auto">
            <a:xfrm>
              <a:off x="935628" y="3657062"/>
              <a:ext cx="77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4" name="Freeform 1155"/>
            <p:cNvSpPr>
              <a:spLocks/>
            </p:cNvSpPr>
            <p:nvPr/>
          </p:nvSpPr>
          <p:spPr bwMode="auto">
            <a:xfrm>
              <a:off x="1188378" y="3505411"/>
              <a:ext cx="73659" cy="57771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5" name="Freeform 1156"/>
            <p:cNvSpPr>
              <a:spLocks/>
            </p:cNvSpPr>
            <p:nvPr/>
          </p:nvSpPr>
          <p:spPr bwMode="auto">
            <a:xfrm>
              <a:off x="1188378" y="3505411"/>
              <a:ext cx="37551" cy="59216"/>
            </a:xfrm>
            <a:custGeom>
              <a:avLst/>
              <a:gdLst>
                <a:gd name="T0" fmla="*/ 26 w 26"/>
                <a:gd name="T1" fmla="*/ 0 h 41"/>
                <a:gd name="T2" fmla="*/ 26 w 26"/>
                <a:gd name="T3" fmla="*/ 0 h 41"/>
                <a:gd name="T4" fmla="*/ 26 w 26"/>
                <a:gd name="T5" fmla="*/ 0 h 41"/>
                <a:gd name="T6" fmla="*/ 2 w 26"/>
                <a:gd name="T7" fmla="*/ 41 h 41"/>
                <a:gd name="T8" fmla="*/ 0 w 26"/>
                <a:gd name="T9" fmla="*/ 41 h 41"/>
                <a:gd name="T10" fmla="*/ 0 w 26"/>
                <a:gd name="T11" fmla="*/ 40 h 41"/>
                <a:gd name="T12" fmla="*/ 26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6" name="Freeform 1157"/>
            <p:cNvSpPr>
              <a:spLocks/>
            </p:cNvSpPr>
            <p:nvPr/>
          </p:nvSpPr>
          <p:spPr bwMode="auto">
            <a:xfrm>
              <a:off x="1225929" y="3505411"/>
              <a:ext cx="37551" cy="59216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26 w 26"/>
                <a:gd name="T5" fmla="*/ 40 h 41"/>
                <a:gd name="T6" fmla="*/ 26 w 26"/>
                <a:gd name="T7" fmla="*/ 41 h 41"/>
                <a:gd name="T8" fmla="*/ 25 w 26"/>
                <a:gd name="T9" fmla="*/ 41 h 41"/>
                <a:gd name="T10" fmla="*/ 0 w 26"/>
                <a:gd name="T11" fmla="*/ 0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0" y="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7" name="Line 1158"/>
            <p:cNvSpPr>
              <a:spLocks noChangeShapeType="1"/>
            </p:cNvSpPr>
            <p:nvPr/>
          </p:nvSpPr>
          <p:spPr bwMode="auto">
            <a:xfrm>
              <a:off x="1188378" y="3564627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8" name="Freeform 1159"/>
            <p:cNvSpPr>
              <a:spLocks/>
            </p:cNvSpPr>
            <p:nvPr/>
          </p:nvSpPr>
          <p:spPr bwMode="auto">
            <a:xfrm>
              <a:off x="3897858" y="1986022"/>
              <a:ext cx="72214" cy="99656"/>
            </a:xfrm>
            <a:custGeom>
              <a:avLst/>
              <a:gdLst>
                <a:gd name="T0" fmla="*/ 0 w 50"/>
                <a:gd name="T1" fmla="*/ 0 h 69"/>
                <a:gd name="T2" fmla="*/ 25 w 50"/>
                <a:gd name="T3" fmla="*/ 26 h 69"/>
                <a:gd name="T4" fmla="*/ 50 w 50"/>
                <a:gd name="T5" fmla="*/ 0 h 69"/>
                <a:gd name="T6" fmla="*/ 25 w 50"/>
                <a:gd name="T7" fmla="*/ 69 h 69"/>
                <a:gd name="T8" fmla="*/ 0 w 5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9">
                  <a:moveTo>
                    <a:pt x="0" y="0"/>
                  </a:moveTo>
                  <a:lnTo>
                    <a:pt x="25" y="26"/>
                  </a:lnTo>
                  <a:lnTo>
                    <a:pt x="50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9" name="Line 1160"/>
            <p:cNvSpPr>
              <a:spLocks noChangeShapeType="1"/>
            </p:cNvSpPr>
            <p:nvPr/>
          </p:nvSpPr>
          <p:spPr bwMode="auto">
            <a:xfrm>
              <a:off x="3933965" y="1942694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0" name="Freeform 1161"/>
            <p:cNvSpPr>
              <a:spLocks/>
            </p:cNvSpPr>
            <p:nvPr/>
          </p:nvSpPr>
          <p:spPr bwMode="auto">
            <a:xfrm>
              <a:off x="3626332" y="2510298"/>
              <a:ext cx="75103" cy="99656"/>
            </a:xfrm>
            <a:custGeom>
              <a:avLst/>
              <a:gdLst>
                <a:gd name="T0" fmla="*/ 0 w 52"/>
                <a:gd name="T1" fmla="*/ 0 h 69"/>
                <a:gd name="T2" fmla="*/ 27 w 52"/>
                <a:gd name="T3" fmla="*/ 25 h 69"/>
                <a:gd name="T4" fmla="*/ 52 w 52"/>
                <a:gd name="T5" fmla="*/ 0 h 69"/>
                <a:gd name="T6" fmla="*/ 27 w 52"/>
                <a:gd name="T7" fmla="*/ 69 h 69"/>
                <a:gd name="T8" fmla="*/ 0 w 5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1" name="Line 1162"/>
            <p:cNvSpPr>
              <a:spLocks noChangeShapeType="1"/>
            </p:cNvSpPr>
            <p:nvPr/>
          </p:nvSpPr>
          <p:spPr bwMode="auto">
            <a:xfrm>
              <a:off x="3665327" y="2466970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2" name="Freeform 1163"/>
            <p:cNvSpPr>
              <a:spLocks/>
            </p:cNvSpPr>
            <p:nvPr/>
          </p:nvSpPr>
          <p:spPr bwMode="auto">
            <a:xfrm>
              <a:off x="3686992" y="2446750"/>
              <a:ext cx="56328" cy="56328"/>
            </a:xfrm>
            <a:custGeom>
              <a:avLst/>
              <a:gdLst>
                <a:gd name="T0" fmla="*/ 20 w 39"/>
                <a:gd name="T1" fmla="*/ 0 h 39"/>
                <a:gd name="T2" fmla="*/ 23 w 39"/>
                <a:gd name="T3" fmla="*/ 0 h 39"/>
                <a:gd name="T4" fmla="*/ 26 w 39"/>
                <a:gd name="T5" fmla="*/ 2 h 39"/>
                <a:gd name="T6" fmla="*/ 28 w 39"/>
                <a:gd name="T7" fmla="*/ 2 h 39"/>
                <a:gd name="T8" fmla="*/ 31 w 39"/>
                <a:gd name="T9" fmla="*/ 4 h 39"/>
                <a:gd name="T10" fmla="*/ 34 w 39"/>
                <a:gd name="T11" fmla="*/ 5 h 39"/>
                <a:gd name="T12" fmla="*/ 35 w 39"/>
                <a:gd name="T13" fmla="*/ 7 h 39"/>
                <a:gd name="T14" fmla="*/ 37 w 39"/>
                <a:gd name="T15" fmla="*/ 11 h 39"/>
                <a:gd name="T16" fmla="*/ 38 w 39"/>
                <a:gd name="T17" fmla="*/ 12 h 39"/>
                <a:gd name="T18" fmla="*/ 39 w 39"/>
                <a:gd name="T19" fmla="*/ 16 h 39"/>
                <a:gd name="T20" fmla="*/ 39 w 39"/>
                <a:gd name="T21" fmla="*/ 19 h 39"/>
                <a:gd name="T22" fmla="*/ 38 w 39"/>
                <a:gd name="T23" fmla="*/ 23 h 39"/>
                <a:gd name="T24" fmla="*/ 38 w 39"/>
                <a:gd name="T25" fmla="*/ 27 h 39"/>
                <a:gd name="T26" fmla="*/ 37 w 39"/>
                <a:gd name="T27" fmla="*/ 29 h 39"/>
                <a:gd name="T28" fmla="*/ 34 w 39"/>
                <a:gd name="T29" fmla="*/ 32 h 39"/>
                <a:gd name="T30" fmla="*/ 34 w 39"/>
                <a:gd name="T31" fmla="*/ 34 h 39"/>
                <a:gd name="T32" fmla="*/ 31 w 39"/>
                <a:gd name="T33" fmla="*/ 35 h 39"/>
                <a:gd name="T34" fmla="*/ 29 w 39"/>
                <a:gd name="T35" fmla="*/ 37 h 39"/>
                <a:gd name="T36" fmla="*/ 26 w 39"/>
                <a:gd name="T37" fmla="*/ 38 h 39"/>
                <a:gd name="T38" fmla="*/ 19 w 39"/>
                <a:gd name="T39" fmla="*/ 39 h 39"/>
                <a:gd name="T40" fmla="*/ 15 w 39"/>
                <a:gd name="T41" fmla="*/ 38 h 39"/>
                <a:gd name="T42" fmla="*/ 12 w 39"/>
                <a:gd name="T43" fmla="*/ 38 h 39"/>
                <a:gd name="T44" fmla="*/ 9 w 39"/>
                <a:gd name="T45" fmla="*/ 36 h 39"/>
                <a:gd name="T46" fmla="*/ 5 w 39"/>
                <a:gd name="T47" fmla="*/ 34 h 39"/>
                <a:gd name="T48" fmla="*/ 5 w 39"/>
                <a:gd name="T49" fmla="*/ 34 h 39"/>
                <a:gd name="T50" fmla="*/ 3 w 39"/>
                <a:gd name="T51" fmla="*/ 31 h 39"/>
                <a:gd name="T52" fmla="*/ 2 w 39"/>
                <a:gd name="T53" fmla="*/ 29 h 39"/>
                <a:gd name="T54" fmla="*/ 1 w 39"/>
                <a:gd name="T55" fmla="*/ 28 h 39"/>
                <a:gd name="T56" fmla="*/ 0 w 39"/>
                <a:gd name="T57" fmla="*/ 23 h 39"/>
                <a:gd name="T58" fmla="*/ 0 w 39"/>
                <a:gd name="T59" fmla="*/ 20 h 39"/>
                <a:gd name="T60" fmla="*/ 0 w 39"/>
                <a:gd name="T61" fmla="*/ 15 h 39"/>
                <a:gd name="T62" fmla="*/ 1 w 39"/>
                <a:gd name="T63" fmla="*/ 13 h 39"/>
                <a:gd name="T64" fmla="*/ 2 w 39"/>
                <a:gd name="T65" fmla="*/ 10 h 39"/>
                <a:gd name="T66" fmla="*/ 4 w 39"/>
                <a:gd name="T67" fmla="*/ 6 h 39"/>
                <a:gd name="T68" fmla="*/ 5 w 39"/>
                <a:gd name="T69" fmla="*/ 5 h 39"/>
                <a:gd name="T70" fmla="*/ 10 w 39"/>
                <a:gd name="T71" fmla="*/ 2 h 39"/>
                <a:gd name="T72" fmla="*/ 11 w 39"/>
                <a:gd name="T73" fmla="*/ 2 h 39"/>
                <a:gd name="T74" fmla="*/ 15 w 39"/>
                <a:gd name="T7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3" name="Line 1164"/>
            <p:cNvSpPr>
              <a:spLocks noChangeShapeType="1"/>
            </p:cNvSpPr>
            <p:nvPr/>
          </p:nvSpPr>
          <p:spPr bwMode="auto">
            <a:xfrm>
              <a:off x="3743319" y="247563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4" name="Line 1165"/>
            <p:cNvSpPr>
              <a:spLocks noChangeShapeType="1"/>
            </p:cNvSpPr>
            <p:nvPr/>
          </p:nvSpPr>
          <p:spPr bwMode="auto">
            <a:xfrm flipH="1">
              <a:off x="3741875" y="247563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5" name="Line 1166"/>
            <p:cNvSpPr>
              <a:spLocks noChangeShapeType="1"/>
            </p:cNvSpPr>
            <p:nvPr/>
          </p:nvSpPr>
          <p:spPr bwMode="auto">
            <a:xfrm>
              <a:off x="3741875" y="247707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6" name="Line 1167"/>
            <p:cNvSpPr>
              <a:spLocks noChangeShapeType="1"/>
            </p:cNvSpPr>
            <p:nvPr/>
          </p:nvSpPr>
          <p:spPr bwMode="auto">
            <a:xfrm>
              <a:off x="3741875" y="2479968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7" name="Line 1168"/>
            <p:cNvSpPr>
              <a:spLocks noChangeShapeType="1"/>
            </p:cNvSpPr>
            <p:nvPr/>
          </p:nvSpPr>
          <p:spPr bwMode="auto">
            <a:xfrm>
              <a:off x="3741875" y="248430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8" name="Line 1169"/>
            <p:cNvSpPr>
              <a:spLocks noChangeShapeType="1"/>
            </p:cNvSpPr>
            <p:nvPr/>
          </p:nvSpPr>
          <p:spPr bwMode="auto">
            <a:xfrm flipH="1">
              <a:off x="3740430" y="248430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9" name="Line 1170"/>
            <p:cNvSpPr>
              <a:spLocks noChangeShapeType="1"/>
            </p:cNvSpPr>
            <p:nvPr/>
          </p:nvSpPr>
          <p:spPr bwMode="auto">
            <a:xfrm>
              <a:off x="3740430" y="248574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0" name="Line 1171"/>
            <p:cNvSpPr>
              <a:spLocks noChangeShapeType="1"/>
            </p:cNvSpPr>
            <p:nvPr/>
          </p:nvSpPr>
          <p:spPr bwMode="auto">
            <a:xfrm flipH="1">
              <a:off x="3738986" y="24871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1" name="Line 1172"/>
            <p:cNvSpPr>
              <a:spLocks noChangeShapeType="1"/>
            </p:cNvSpPr>
            <p:nvPr/>
          </p:nvSpPr>
          <p:spPr bwMode="auto">
            <a:xfrm flipH="1">
              <a:off x="3737542" y="248863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2" name="Line 1173"/>
            <p:cNvSpPr>
              <a:spLocks noChangeShapeType="1"/>
            </p:cNvSpPr>
            <p:nvPr/>
          </p:nvSpPr>
          <p:spPr bwMode="auto">
            <a:xfrm flipH="1">
              <a:off x="3736098" y="249152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3" name="Line 1174"/>
            <p:cNvSpPr>
              <a:spLocks noChangeShapeType="1"/>
            </p:cNvSpPr>
            <p:nvPr/>
          </p:nvSpPr>
          <p:spPr bwMode="auto">
            <a:xfrm>
              <a:off x="3736098" y="2492967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4" name="Line 1175"/>
            <p:cNvSpPr>
              <a:spLocks noChangeShapeType="1"/>
            </p:cNvSpPr>
            <p:nvPr/>
          </p:nvSpPr>
          <p:spPr bwMode="auto">
            <a:xfrm>
              <a:off x="3736098" y="249296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5" name="Line 1176"/>
            <p:cNvSpPr>
              <a:spLocks noChangeShapeType="1"/>
            </p:cNvSpPr>
            <p:nvPr/>
          </p:nvSpPr>
          <p:spPr bwMode="auto">
            <a:xfrm>
              <a:off x="3736098" y="249585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6" name="Line 1177"/>
            <p:cNvSpPr>
              <a:spLocks noChangeShapeType="1"/>
            </p:cNvSpPr>
            <p:nvPr/>
          </p:nvSpPr>
          <p:spPr bwMode="auto">
            <a:xfrm flipH="1">
              <a:off x="3731765" y="249585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7" name="Line 1178"/>
            <p:cNvSpPr>
              <a:spLocks noChangeShapeType="1"/>
            </p:cNvSpPr>
            <p:nvPr/>
          </p:nvSpPr>
          <p:spPr bwMode="auto">
            <a:xfrm flipH="1">
              <a:off x="3730321" y="249729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8" name="Line 1179"/>
            <p:cNvSpPr>
              <a:spLocks noChangeShapeType="1"/>
            </p:cNvSpPr>
            <p:nvPr/>
          </p:nvSpPr>
          <p:spPr bwMode="auto">
            <a:xfrm flipH="1">
              <a:off x="3728876" y="249874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" name="Line 1180"/>
            <p:cNvSpPr>
              <a:spLocks noChangeShapeType="1"/>
            </p:cNvSpPr>
            <p:nvPr/>
          </p:nvSpPr>
          <p:spPr bwMode="auto">
            <a:xfrm flipH="1">
              <a:off x="3727432" y="249874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" name="Line 1181"/>
            <p:cNvSpPr>
              <a:spLocks noChangeShapeType="1"/>
            </p:cNvSpPr>
            <p:nvPr/>
          </p:nvSpPr>
          <p:spPr bwMode="auto">
            <a:xfrm>
              <a:off x="3727432" y="250018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" name="Line 1182"/>
            <p:cNvSpPr>
              <a:spLocks noChangeShapeType="1"/>
            </p:cNvSpPr>
            <p:nvPr/>
          </p:nvSpPr>
          <p:spPr bwMode="auto">
            <a:xfrm flipH="1">
              <a:off x="3724544" y="2500188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" name="Line 1183"/>
            <p:cNvSpPr>
              <a:spLocks noChangeShapeType="1"/>
            </p:cNvSpPr>
            <p:nvPr/>
          </p:nvSpPr>
          <p:spPr bwMode="auto">
            <a:xfrm flipH="1">
              <a:off x="3720210" y="2501633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" name="Line 1184"/>
            <p:cNvSpPr>
              <a:spLocks noChangeShapeType="1"/>
            </p:cNvSpPr>
            <p:nvPr/>
          </p:nvSpPr>
          <p:spPr bwMode="auto">
            <a:xfrm flipH="1">
              <a:off x="3714433" y="2501633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" name="Line 1185"/>
            <p:cNvSpPr>
              <a:spLocks noChangeShapeType="1"/>
            </p:cNvSpPr>
            <p:nvPr/>
          </p:nvSpPr>
          <p:spPr bwMode="auto">
            <a:xfrm flipH="1">
              <a:off x="3712989" y="250163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5" name="Line 1186"/>
            <p:cNvSpPr>
              <a:spLocks noChangeShapeType="1"/>
            </p:cNvSpPr>
            <p:nvPr/>
          </p:nvSpPr>
          <p:spPr bwMode="auto">
            <a:xfrm flipH="1">
              <a:off x="3708656" y="2501633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6" name="Line 1187"/>
            <p:cNvSpPr>
              <a:spLocks noChangeShapeType="1"/>
            </p:cNvSpPr>
            <p:nvPr/>
          </p:nvSpPr>
          <p:spPr bwMode="auto">
            <a:xfrm flipH="1">
              <a:off x="3705767" y="250163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7" name="Line 1188"/>
            <p:cNvSpPr>
              <a:spLocks noChangeShapeType="1"/>
            </p:cNvSpPr>
            <p:nvPr/>
          </p:nvSpPr>
          <p:spPr bwMode="auto">
            <a:xfrm flipH="1">
              <a:off x="3704324" y="250163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8" name="Line 1189"/>
            <p:cNvSpPr>
              <a:spLocks noChangeShapeType="1"/>
            </p:cNvSpPr>
            <p:nvPr/>
          </p:nvSpPr>
          <p:spPr bwMode="auto">
            <a:xfrm flipV="1">
              <a:off x="3704324" y="250018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9" name="Line 1190"/>
            <p:cNvSpPr>
              <a:spLocks noChangeShapeType="1"/>
            </p:cNvSpPr>
            <p:nvPr/>
          </p:nvSpPr>
          <p:spPr bwMode="auto">
            <a:xfrm flipH="1">
              <a:off x="3702879" y="250018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0" name="Line 1191"/>
            <p:cNvSpPr>
              <a:spLocks noChangeShapeType="1"/>
            </p:cNvSpPr>
            <p:nvPr/>
          </p:nvSpPr>
          <p:spPr bwMode="auto">
            <a:xfrm flipH="1" flipV="1">
              <a:off x="3699990" y="2498744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1" name="Line 1192"/>
            <p:cNvSpPr>
              <a:spLocks noChangeShapeType="1"/>
            </p:cNvSpPr>
            <p:nvPr/>
          </p:nvSpPr>
          <p:spPr bwMode="auto">
            <a:xfrm flipH="1" flipV="1">
              <a:off x="3698546" y="249729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2" name="Line 1193"/>
            <p:cNvSpPr>
              <a:spLocks noChangeShapeType="1"/>
            </p:cNvSpPr>
            <p:nvPr/>
          </p:nvSpPr>
          <p:spPr bwMode="auto">
            <a:xfrm flipH="1" flipV="1">
              <a:off x="3694213" y="249585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3" name="Line 1194"/>
            <p:cNvSpPr>
              <a:spLocks noChangeShapeType="1"/>
            </p:cNvSpPr>
            <p:nvPr/>
          </p:nvSpPr>
          <p:spPr bwMode="auto">
            <a:xfrm>
              <a:off x="3694213" y="249585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4" name="Line 1195"/>
            <p:cNvSpPr>
              <a:spLocks noChangeShapeType="1"/>
            </p:cNvSpPr>
            <p:nvPr/>
          </p:nvSpPr>
          <p:spPr bwMode="auto">
            <a:xfrm flipV="1">
              <a:off x="3694213" y="249296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5" name="Line 1196"/>
            <p:cNvSpPr>
              <a:spLocks noChangeShapeType="1"/>
            </p:cNvSpPr>
            <p:nvPr/>
          </p:nvSpPr>
          <p:spPr bwMode="auto">
            <a:xfrm flipH="1">
              <a:off x="3692769" y="249296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6" name="Line 1197"/>
            <p:cNvSpPr>
              <a:spLocks noChangeShapeType="1"/>
            </p:cNvSpPr>
            <p:nvPr/>
          </p:nvSpPr>
          <p:spPr bwMode="auto">
            <a:xfrm flipV="1">
              <a:off x="3692769" y="2491522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7" name="Line 1198"/>
            <p:cNvSpPr>
              <a:spLocks noChangeShapeType="1"/>
            </p:cNvSpPr>
            <p:nvPr/>
          </p:nvSpPr>
          <p:spPr bwMode="auto">
            <a:xfrm flipH="1" flipV="1">
              <a:off x="3691325" y="248863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8" name="Line 1199"/>
            <p:cNvSpPr>
              <a:spLocks noChangeShapeType="1"/>
            </p:cNvSpPr>
            <p:nvPr/>
          </p:nvSpPr>
          <p:spPr bwMode="auto">
            <a:xfrm flipH="1" flipV="1">
              <a:off x="3689881" y="24871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9" name="Line 1200"/>
            <p:cNvSpPr>
              <a:spLocks noChangeShapeType="1"/>
            </p:cNvSpPr>
            <p:nvPr/>
          </p:nvSpPr>
          <p:spPr bwMode="auto">
            <a:xfrm>
              <a:off x="3689881" y="248719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0" name="Line 1201"/>
            <p:cNvSpPr>
              <a:spLocks noChangeShapeType="1"/>
            </p:cNvSpPr>
            <p:nvPr/>
          </p:nvSpPr>
          <p:spPr bwMode="auto">
            <a:xfrm>
              <a:off x="3689881" y="248719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1" name="Line 1202"/>
            <p:cNvSpPr>
              <a:spLocks noChangeShapeType="1"/>
            </p:cNvSpPr>
            <p:nvPr/>
          </p:nvSpPr>
          <p:spPr bwMode="auto">
            <a:xfrm flipH="1" flipV="1">
              <a:off x="3688436" y="248430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2" name="Line 1203"/>
            <p:cNvSpPr>
              <a:spLocks noChangeShapeType="1"/>
            </p:cNvSpPr>
            <p:nvPr/>
          </p:nvSpPr>
          <p:spPr bwMode="auto">
            <a:xfrm flipH="1" flipV="1">
              <a:off x="3686992" y="247996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3" name="Line 1204"/>
            <p:cNvSpPr>
              <a:spLocks noChangeShapeType="1"/>
            </p:cNvSpPr>
            <p:nvPr/>
          </p:nvSpPr>
          <p:spPr bwMode="auto">
            <a:xfrm flipV="1">
              <a:off x="3686992" y="2474191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4" name="Line 1205"/>
            <p:cNvSpPr>
              <a:spLocks noChangeShapeType="1"/>
            </p:cNvSpPr>
            <p:nvPr/>
          </p:nvSpPr>
          <p:spPr bwMode="auto">
            <a:xfrm flipV="1">
              <a:off x="3686992" y="247274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5" name="Line 1206"/>
            <p:cNvSpPr>
              <a:spLocks noChangeShapeType="1"/>
            </p:cNvSpPr>
            <p:nvPr/>
          </p:nvSpPr>
          <p:spPr bwMode="auto">
            <a:xfrm flipV="1">
              <a:off x="3688436" y="2469858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6" name="Line 1207"/>
            <p:cNvSpPr>
              <a:spLocks noChangeShapeType="1"/>
            </p:cNvSpPr>
            <p:nvPr/>
          </p:nvSpPr>
          <p:spPr bwMode="auto">
            <a:xfrm flipV="1">
              <a:off x="3688436" y="246841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7" name="Line 1208"/>
            <p:cNvSpPr>
              <a:spLocks noChangeShapeType="1"/>
            </p:cNvSpPr>
            <p:nvPr/>
          </p:nvSpPr>
          <p:spPr bwMode="auto">
            <a:xfrm flipV="1">
              <a:off x="3688436" y="24669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8" name="Line 1209"/>
            <p:cNvSpPr>
              <a:spLocks noChangeShapeType="1"/>
            </p:cNvSpPr>
            <p:nvPr/>
          </p:nvSpPr>
          <p:spPr bwMode="auto">
            <a:xfrm>
              <a:off x="3688436" y="246697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9" name="Line 1210"/>
            <p:cNvSpPr>
              <a:spLocks noChangeShapeType="1"/>
            </p:cNvSpPr>
            <p:nvPr/>
          </p:nvSpPr>
          <p:spPr bwMode="auto">
            <a:xfrm flipV="1">
              <a:off x="3688436" y="246408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0" name="Line 1212"/>
            <p:cNvSpPr>
              <a:spLocks noChangeShapeType="1"/>
            </p:cNvSpPr>
            <p:nvPr/>
          </p:nvSpPr>
          <p:spPr bwMode="auto">
            <a:xfrm flipV="1">
              <a:off x="3689881" y="246263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1" name="Line 1213"/>
            <p:cNvSpPr>
              <a:spLocks noChangeShapeType="1"/>
            </p:cNvSpPr>
            <p:nvPr/>
          </p:nvSpPr>
          <p:spPr bwMode="auto">
            <a:xfrm flipV="1">
              <a:off x="3691325" y="246119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2" name="Line 1214"/>
            <p:cNvSpPr>
              <a:spLocks noChangeShapeType="1"/>
            </p:cNvSpPr>
            <p:nvPr/>
          </p:nvSpPr>
          <p:spPr bwMode="auto">
            <a:xfrm flipV="1">
              <a:off x="3692769" y="2456859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3" name="Line 1215"/>
            <p:cNvSpPr>
              <a:spLocks noChangeShapeType="1"/>
            </p:cNvSpPr>
            <p:nvPr/>
          </p:nvSpPr>
          <p:spPr bwMode="auto">
            <a:xfrm flipV="1">
              <a:off x="3692769" y="24554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4" name="Line 1216"/>
            <p:cNvSpPr>
              <a:spLocks noChangeShapeType="1"/>
            </p:cNvSpPr>
            <p:nvPr/>
          </p:nvSpPr>
          <p:spPr bwMode="auto">
            <a:xfrm>
              <a:off x="3694214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5" name="Line 1217"/>
            <p:cNvSpPr>
              <a:spLocks noChangeShapeType="1"/>
            </p:cNvSpPr>
            <p:nvPr/>
          </p:nvSpPr>
          <p:spPr bwMode="auto">
            <a:xfrm>
              <a:off x="3694214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6" name="Line 1218"/>
            <p:cNvSpPr>
              <a:spLocks noChangeShapeType="1"/>
            </p:cNvSpPr>
            <p:nvPr/>
          </p:nvSpPr>
          <p:spPr bwMode="auto">
            <a:xfrm flipV="1">
              <a:off x="3694214" y="24539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7" name="Line 1219"/>
            <p:cNvSpPr>
              <a:spLocks noChangeShapeType="1"/>
            </p:cNvSpPr>
            <p:nvPr/>
          </p:nvSpPr>
          <p:spPr bwMode="auto">
            <a:xfrm flipV="1">
              <a:off x="3698546" y="245252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8" name="Line 1220"/>
            <p:cNvSpPr>
              <a:spLocks noChangeShapeType="1"/>
            </p:cNvSpPr>
            <p:nvPr/>
          </p:nvSpPr>
          <p:spPr bwMode="auto">
            <a:xfrm>
              <a:off x="3699991" y="245252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9" name="Line 1221"/>
            <p:cNvSpPr>
              <a:spLocks noChangeShapeType="1"/>
            </p:cNvSpPr>
            <p:nvPr/>
          </p:nvSpPr>
          <p:spPr bwMode="auto">
            <a:xfrm>
              <a:off x="3701435" y="2452527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0" name="Line 1222"/>
            <p:cNvSpPr>
              <a:spLocks noChangeShapeType="1"/>
            </p:cNvSpPr>
            <p:nvPr/>
          </p:nvSpPr>
          <p:spPr bwMode="auto">
            <a:xfrm flipV="1">
              <a:off x="3701435" y="245108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1" name="Line 1223"/>
            <p:cNvSpPr>
              <a:spLocks noChangeShapeType="1"/>
            </p:cNvSpPr>
            <p:nvPr/>
          </p:nvSpPr>
          <p:spPr bwMode="auto">
            <a:xfrm>
              <a:off x="3702880" y="2451082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2" name="Line 1224"/>
            <p:cNvSpPr>
              <a:spLocks noChangeShapeType="1"/>
            </p:cNvSpPr>
            <p:nvPr/>
          </p:nvSpPr>
          <p:spPr bwMode="auto">
            <a:xfrm flipV="1">
              <a:off x="3705768" y="2449638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3" name="Line 1225"/>
            <p:cNvSpPr>
              <a:spLocks noChangeShapeType="1"/>
            </p:cNvSpPr>
            <p:nvPr/>
          </p:nvSpPr>
          <p:spPr bwMode="auto">
            <a:xfrm>
              <a:off x="3708657" y="244963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4" name="Line 1226"/>
            <p:cNvSpPr>
              <a:spLocks noChangeShapeType="1"/>
            </p:cNvSpPr>
            <p:nvPr/>
          </p:nvSpPr>
          <p:spPr bwMode="auto">
            <a:xfrm>
              <a:off x="3712989" y="244963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5" name="Line 1227"/>
            <p:cNvSpPr>
              <a:spLocks noChangeShapeType="1"/>
            </p:cNvSpPr>
            <p:nvPr/>
          </p:nvSpPr>
          <p:spPr bwMode="auto">
            <a:xfrm flipV="1">
              <a:off x="3714434" y="2446750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6" name="Line 1228"/>
            <p:cNvSpPr>
              <a:spLocks noChangeShapeType="1"/>
            </p:cNvSpPr>
            <p:nvPr/>
          </p:nvSpPr>
          <p:spPr bwMode="auto">
            <a:xfrm>
              <a:off x="3714434" y="24467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7" name="Line 1229"/>
            <p:cNvSpPr>
              <a:spLocks noChangeShapeType="1"/>
            </p:cNvSpPr>
            <p:nvPr/>
          </p:nvSpPr>
          <p:spPr bwMode="auto">
            <a:xfrm>
              <a:off x="3715878" y="24467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8" name="Line 1230"/>
            <p:cNvSpPr>
              <a:spLocks noChangeShapeType="1"/>
            </p:cNvSpPr>
            <p:nvPr/>
          </p:nvSpPr>
          <p:spPr bwMode="auto">
            <a:xfrm>
              <a:off x="3717323" y="2449638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9" name="Line 1231"/>
            <p:cNvSpPr>
              <a:spLocks noChangeShapeType="1"/>
            </p:cNvSpPr>
            <p:nvPr/>
          </p:nvSpPr>
          <p:spPr bwMode="auto">
            <a:xfrm>
              <a:off x="3720211" y="2449638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0" name="Line 1232"/>
            <p:cNvSpPr>
              <a:spLocks noChangeShapeType="1"/>
            </p:cNvSpPr>
            <p:nvPr/>
          </p:nvSpPr>
          <p:spPr bwMode="auto">
            <a:xfrm>
              <a:off x="3724544" y="245108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1" name="Line 1233"/>
            <p:cNvSpPr>
              <a:spLocks noChangeShapeType="1"/>
            </p:cNvSpPr>
            <p:nvPr/>
          </p:nvSpPr>
          <p:spPr bwMode="auto">
            <a:xfrm>
              <a:off x="3724544" y="245108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2" name="Line 1234"/>
            <p:cNvSpPr>
              <a:spLocks noChangeShapeType="1"/>
            </p:cNvSpPr>
            <p:nvPr/>
          </p:nvSpPr>
          <p:spPr bwMode="auto">
            <a:xfrm>
              <a:off x="3725988" y="245108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3" name="Line 1235"/>
            <p:cNvSpPr>
              <a:spLocks noChangeShapeType="1"/>
            </p:cNvSpPr>
            <p:nvPr/>
          </p:nvSpPr>
          <p:spPr bwMode="auto">
            <a:xfrm>
              <a:off x="3727432" y="245108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4" name="Line 1236"/>
            <p:cNvSpPr>
              <a:spLocks noChangeShapeType="1"/>
            </p:cNvSpPr>
            <p:nvPr/>
          </p:nvSpPr>
          <p:spPr bwMode="auto">
            <a:xfrm>
              <a:off x="3728877" y="2452527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5" name="Line 1237"/>
            <p:cNvSpPr>
              <a:spLocks noChangeShapeType="1"/>
            </p:cNvSpPr>
            <p:nvPr/>
          </p:nvSpPr>
          <p:spPr bwMode="auto">
            <a:xfrm>
              <a:off x="3731765" y="24539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6" name="Line 1238"/>
            <p:cNvSpPr>
              <a:spLocks noChangeShapeType="1"/>
            </p:cNvSpPr>
            <p:nvPr/>
          </p:nvSpPr>
          <p:spPr bwMode="auto">
            <a:xfrm>
              <a:off x="3736098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7" name="Line 1239"/>
            <p:cNvSpPr>
              <a:spLocks noChangeShapeType="1"/>
            </p:cNvSpPr>
            <p:nvPr/>
          </p:nvSpPr>
          <p:spPr bwMode="auto">
            <a:xfrm>
              <a:off x="3736098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8" name="Line 1240"/>
            <p:cNvSpPr>
              <a:spLocks noChangeShapeType="1"/>
            </p:cNvSpPr>
            <p:nvPr/>
          </p:nvSpPr>
          <p:spPr bwMode="auto">
            <a:xfrm>
              <a:off x="3736098" y="245541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9" name="Line 1241"/>
            <p:cNvSpPr>
              <a:spLocks noChangeShapeType="1"/>
            </p:cNvSpPr>
            <p:nvPr/>
          </p:nvSpPr>
          <p:spPr bwMode="auto">
            <a:xfrm>
              <a:off x="3736098" y="2456859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0" name="Line 1242"/>
            <p:cNvSpPr>
              <a:spLocks noChangeShapeType="1"/>
            </p:cNvSpPr>
            <p:nvPr/>
          </p:nvSpPr>
          <p:spPr bwMode="auto">
            <a:xfrm>
              <a:off x="3737543" y="246119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1" name="Line 1243"/>
            <p:cNvSpPr>
              <a:spLocks noChangeShapeType="1"/>
            </p:cNvSpPr>
            <p:nvPr/>
          </p:nvSpPr>
          <p:spPr bwMode="auto">
            <a:xfrm>
              <a:off x="3738986" y="246263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2" name="Line 1244"/>
            <p:cNvSpPr>
              <a:spLocks noChangeShapeType="1"/>
            </p:cNvSpPr>
            <p:nvPr/>
          </p:nvSpPr>
          <p:spPr bwMode="auto">
            <a:xfrm>
              <a:off x="3740431" y="246408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3" name="Line 1245"/>
            <p:cNvSpPr>
              <a:spLocks noChangeShapeType="1"/>
            </p:cNvSpPr>
            <p:nvPr/>
          </p:nvSpPr>
          <p:spPr bwMode="auto">
            <a:xfrm>
              <a:off x="3740431" y="246408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4" name="Line 1246"/>
            <p:cNvSpPr>
              <a:spLocks noChangeShapeType="1"/>
            </p:cNvSpPr>
            <p:nvPr/>
          </p:nvSpPr>
          <p:spPr bwMode="auto">
            <a:xfrm>
              <a:off x="3740431" y="2465525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5" name="Line 1247"/>
            <p:cNvSpPr>
              <a:spLocks noChangeShapeType="1"/>
            </p:cNvSpPr>
            <p:nvPr/>
          </p:nvSpPr>
          <p:spPr bwMode="auto">
            <a:xfrm>
              <a:off x="3741875" y="2469858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6" name="Line 1248"/>
            <p:cNvSpPr>
              <a:spLocks noChangeShapeType="1"/>
            </p:cNvSpPr>
            <p:nvPr/>
          </p:nvSpPr>
          <p:spPr bwMode="auto">
            <a:xfrm>
              <a:off x="3743320" y="247274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7" name="Freeform 1249"/>
            <p:cNvSpPr>
              <a:spLocks/>
            </p:cNvSpPr>
            <p:nvPr/>
          </p:nvSpPr>
          <p:spPr bwMode="auto">
            <a:xfrm>
              <a:off x="3905080" y="2218553"/>
              <a:ext cx="57771" cy="56328"/>
            </a:xfrm>
            <a:custGeom>
              <a:avLst/>
              <a:gdLst>
                <a:gd name="T0" fmla="*/ 20 w 40"/>
                <a:gd name="T1" fmla="*/ 1 h 39"/>
                <a:gd name="T2" fmla="*/ 24 w 40"/>
                <a:gd name="T3" fmla="*/ 1 h 39"/>
                <a:gd name="T4" fmla="*/ 28 w 40"/>
                <a:gd name="T5" fmla="*/ 1 h 39"/>
                <a:gd name="T6" fmla="*/ 30 w 40"/>
                <a:gd name="T7" fmla="*/ 3 h 39"/>
                <a:gd name="T8" fmla="*/ 33 w 40"/>
                <a:gd name="T9" fmla="*/ 5 h 39"/>
                <a:gd name="T10" fmla="*/ 34 w 40"/>
                <a:gd name="T11" fmla="*/ 5 h 39"/>
                <a:gd name="T12" fmla="*/ 37 w 40"/>
                <a:gd name="T13" fmla="*/ 8 h 39"/>
                <a:gd name="T14" fmla="*/ 38 w 40"/>
                <a:gd name="T15" fmla="*/ 10 h 39"/>
                <a:gd name="T16" fmla="*/ 39 w 40"/>
                <a:gd name="T17" fmla="*/ 11 h 39"/>
                <a:gd name="T18" fmla="*/ 40 w 40"/>
                <a:gd name="T19" fmla="*/ 16 h 39"/>
                <a:gd name="T20" fmla="*/ 40 w 40"/>
                <a:gd name="T21" fmla="*/ 20 h 39"/>
                <a:gd name="T22" fmla="*/ 39 w 40"/>
                <a:gd name="T23" fmla="*/ 25 h 39"/>
                <a:gd name="T24" fmla="*/ 39 w 40"/>
                <a:gd name="T25" fmla="*/ 26 h 39"/>
                <a:gd name="T26" fmla="*/ 38 w 40"/>
                <a:gd name="T27" fmla="*/ 28 h 39"/>
                <a:gd name="T28" fmla="*/ 34 w 40"/>
                <a:gd name="T29" fmla="*/ 32 h 39"/>
                <a:gd name="T30" fmla="*/ 34 w 40"/>
                <a:gd name="T31" fmla="*/ 34 h 39"/>
                <a:gd name="T32" fmla="*/ 32 w 40"/>
                <a:gd name="T33" fmla="*/ 35 h 39"/>
                <a:gd name="T34" fmla="*/ 28 w 40"/>
                <a:gd name="T35" fmla="*/ 36 h 39"/>
                <a:gd name="T36" fmla="*/ 24 w 40"/>
                <a:gd name="T37" fmla="*/ 37 h 39"/>
                <a:gd name="T38" fmla="*/ 22 w 40"/>
                <a:gd name="T39" fmla="*/ 39 h 39"/>
                <a:gd name="T40" fmla="*/ 20 w 40"/>
                <a:gd name="T41" fmla="*/ 39 h 39"/>
                <a:gd name="T42" fmla="*/ 15 w 40"/>
                <a:gd name="T43" fmla="*/ 37 h 39"/>
                <a:gd name="T44" fmla="*/ 12 w 40"/>
                <a:gd name="T45" fmla="*/ 37 h 39"/>
                <a:gd name="T46" fmla="*/ 8 w 40"/>
                <a:gd name="T47" fmla="*/ 35 h 39"/>
                <a:gd name="T48" fmla="*/ 6 w 40"/>
                <a:gd name="T49" fmla="*/ 34 h 39"/>
                <a:gd name="T50" fmla="*/ 5 w 40"/>
                <a:gd name="T51" fmla="*/ 32 h 39"/>
                <a:gd name="T52" fmla="*/ 3 w 40"/>
                <a:gd name="T53" fmla="*/ 28 h 39"/>
                <a:gd name="T54" fmla="*/ 1 w 40"/>
                <a:gd name="T55" fmla="*/ 28 h 39"/>
                <a:gd name="T56" fmla="*/ 1 w 40"/>
                <a:gd name="T57" fmla="*/ 25 h 39"/>
                <a:gd name="T58" fmla="*/ 0 w 40"/>
                <a:gd name="T59" fmla="*/ 21 h 39"/>
                <a:gd name="T60" fmla="*/ 0 w 40"/>
                <a:gd name="T61" fmla="*/ 17 h 39"/>
                <a:gd name="T62" fmla="*/ 1 w 40"/>
                <a:gd name="T63" fmla="*/ 13 h 39"/>
                <a:gd name="T64" fmla="*/ 1 w 40"/>
                <a:gd name="T65" fmla="*/ 11 h 39"/>
                <a:gd name="T66" fmla="*/ 4 w 40"/>
                <a:gd name="T67" fmla="*/ 8 h 39"/>
                <a:gd name="T68" fmla="*/ 6 w 40"/>
                <a:gd name="T69" fmla="*/ 5 h 39"/>
                <a:gd name="T70" fmla="*/ 8 w 40"/>
                <a:gd name="T71" fmla="*/ 4 h 39"/>
                <a:gd name="T72" fmla="*/ 11 w 40"/>
                <a:gd name="T73" fmla="*/ 2 h 39"/>
                <a:gd name="T74" fmla="*/ 12 w 40"/>
                <a:gd name="T75" fmla="*/ 1 h 39"/>
                <a:gd name="T76" fmla="*/ 16 w 40"/>
                <a:gd name="T7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9">
                  <a:moveTo>
                    <a:pt x="17" y="0"/>
                  </a:move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8" name="Line 1250"/>
            <p:cNvSpPr>
              <a:spLocks noChangeShapeType="1"/>
            </p:cNvSpPr>
            <p:nvPr/>
          </p:nvSpPr>
          <p:spPr bwMode="auto">
            <a:xfrm>
              <a:off x="3962851" y="224599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9" name="Line 1251"/>
            <p:cNvSpPr>
              <a:spLocks noChangeShapeType="1"/>
            </p:cNvSpPr>
            <p:nvPr/>
          </p:nvSpPr>
          <p:spPr bwMode="auto">
            <a:xfrm>
              <a:off x="3962851" y="224599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0" name="Line 1252"/>
            <p:cNvSpPr>
              <a:spLocks noChangeShapeType="1"/>
            </p:cNvSpPr>
            <p:nvPr/>
          </p:nvSpPr>
          <p:spPr bwMode="auto">
            <a:xfrm>
              <a:off x="3962851" y="2247438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1" name="Line 1253"/>
            <p:cNvSpPr>
              <a:spLocks noChangeShapeType="1"/>
            </p:cNvSpPr>
            <p:nvPr/>
          </p:nvSpPr>
          <p:spPr bwMode="auto">
            <a:xfrm flipH="1">
              <a:off x="3961406" y="22532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2" name="Line 1254"/>
            <p:cNvSpPr>
              <a:spLocks noChangeShapeType="1"/>
            </p:cNvSpPr>
            <p:nvPr/>
          </p:nvSpPr>
          <p:spPr bwMode="auto">
            <a:xfrm>
              <a:off x="3961406" y="2254659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3" name="Line 1255"/>
            <p:cNvSpPr>
              <a:spLocks noChangeShapeType="1"/>
            </p:cNvSpPr>
            <p:nvPr/>
          </p:nvSpPr>
          <p:spPr bwMode="auto">
            <a:xfrm>
              <a:off x="3961406" y="2254659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4" name="Line 1256"/>
            <p:cNvSpPr>
              <a:spLocks noChangeShapeType="1"/>
            </p:cNvSpPr>
            <p:nvPr/>
          </p:nvSpPr>
          <p:spPr bwMode="auto">
            <a:xfrm>
              <a:off x="3961406" y="225610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5" name="Line 1257"/>
            <p:cNvSpPr>
              <a:spLocks noChangeShapeType="1"/>
            </p:cNvSpPr>
            <p:nvPr/>
          </p:nvSpPr>
          <p:spPr bwMode="auto">
            <a:xfrm flipH="1">
              <a:off x="3959963" y="225754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6" name="Line 1258"/>
            <p:cNvSpPr>
              <a:spLocks noChangeShapeType="1"/>
            </p:cNvSpPr>
            <p:nvPr/>
          </p:nvSpPr>
          <p:spPr bwMode="auto">
            <a:xfrm flipH="1">
              <a:off x="3958518" y="2258993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7" name="Line 1259"/>
            <p:cNvSpPr>
              <a:spLocks noChangeShapeType="1"/>
            </p:cNvSpPr>
            <p:nvPr/>
          </p:nvSpPr>
          <p:spPr bwMode="auto">
            <a:xfrm flipH="1">
              <a:off x="3954185" y="2263325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8" name="Line 1260"/>
            <p:cNvSpPr>
              <a:spLocks noChangeShapeType="1"/>
            </p:cNvSpPr>
            <p:nvPr/>
          </p:nvSpPr>
          <p:spPr bwMode="auto">
            <a:xfrm>
              <a:off x="3954185" y="22647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9" name="Line 1261"/>
            <p:cNvSpPr>
              <a:spLocks noChangeShapeType="1"/>
            </p:cNvSpPr>
            <p:nvPr/>
          </p:nvSpPr>
          <p:spPr bwMode="auto">
            <a:xfrm>
              <a:off x="3954185" y="226621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0" name="Line 1262"/>
            <p:cNvSpPr>
              <a:spLocks noChangeShapeType="1"/>
            </p:cNvSpPr>
            <p:nvPr/>
          </p:nvSpPr>
          <p:spPr bwMode="auto">
            <a:xfrm flipH="1">
              <a:off x="3952741" y="226621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1" name="Line 1263"/>
            <p:cNvSpPr>
              <a:spLocks noChangeShapeType="1"/>
            </p:cNvSpPr>
            <p:nvPr/>
          </p:nvSpPr>
          <p:spPr bwMode="auto">
            <a:xfrm flipH="1">
              <a:off x="3951297" y="226765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2" name="Line 1264"/>
            <p:cNvSpPr>
              <a:spLocks noChangeShapeType="1"/>
            </p:cNvSpPr>
            <p:nvPr/>
          </p:nvSpPr>
          <p:spPr bwMode="auto">
            <a:xfrm flipH="1">
              <a:off x="3949852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3" name="Line 1265"/>
            <p:cNvSpPr>
              <a:spLocks noChangeShapeType="1"/>
            </p:cNvSpPr>
            <p:nvPr/>
          </p:nvSpPr>
          <p:spPr bwMode="auto">
            <a:xfrm flipH="1">
              <a:off x="3948408" y="227054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4" name="Line 1266"/>
            <p:cNvSpPr>
              <a:spLocks noChangeShapeType="1"/>
            </p:cNvSpPr>
            <p:nvPr/>
          </p:nvSpPr>
          <p:spPr bwMode="auto">
            <a:xfrm flipH="1">
              <a:off x="3945520" y="227054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5" name="Line 1267"/>
            <p:cNvSpPr>
              <a:spLocks noChangeShapeType="1"/>
            </p:cNvSpPr>
            <p:nvPr/>
          </p:nvSpPr>
          <p:spPr bwMode="auto">
            <a:xfrm flipH="1">
              <a:off x="3942631" y="2270547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6" name="Line 1268"/>
            <p:cNvSpPr>
              <a:spLocks noChangeShapeType="1"/>
            </p:cNvSpPr>
            <p:nvPr/>
          </p:nvSpPr>
          <p:spPr bwMode="auto">
            <a:xfrm flipH="1">
              <a:off x="3939743" y="2271991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7" name="Line 1269"/>
            <p:cNvSpPr>
              <a:spLocks noChangeShapeType="1"/>
            </p:cNvSpPr>
            <p:nvPr/>
          </p:nvSpPr>
          <p:spPr bwMode="auto">
            <a:xfrm flipH="1">
              <a:off x="3938298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8" name="Line 1270"/>
            <p:cNvSpPr>
              <a:spLocks noChangeShapeType="1"/>
            </p:cNvSpPr>
            <p:nvPr/>
          </p:nvSpPr>
          <p:spPr bwMode="auto">
            <a:xfrm flipH="1">
              <a:off x="3936854" y="227199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9" name="Line 1271"/>
            <p:cNvSpPr>
              <a:spLocks noChangeShapeType="1"/>
            </p:cNvSpPr>
            <p:nvPr/>
          </p:nvSpPr>
          <p:spPr bwMode="auto">
            <a:xfrm flipH="1">
              <a:off x="3933965" y="2274879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0" name="Line 1272"/>
            <p:cNvSpPr>
              <a:spLocks noChangeShapeType="1"/>
            </p:cNvSpPr>
            <p:nvPr/>
          </p:nvSpPr>
          <p:spPr bwMode="auto">
            <a:xfrm flipH="1" flipV="1">
              <a:off x="3932521" y="227199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1" name="Line 1273"/>
            <p:cNvSpPr>
              <a:spLocks noChangeShapeType="1"/>
            </p:cNvSpPr>
            <p:nvPr/>
          </p:nvSpPr>
          <p:spPr bwMode="auto">
            <a:xfrm flipH="1">
              <a:off x="3926744" y="2271991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2" name="Line 1274"/>
            <p:cNvSpPr>
              <a:spLocks noChangeShapeType="1"/>
            </p:cNvSpPr>
            <p:nvPr/>
          </p:nvSpPr>
          <p:spPr bwMode="auto">
            <a:xfrm flipH="1">
              <a:off x="3925300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3" name="Line 1275"/>
            <p:cNvSpPr>
              <a:spLocks noChangeShapeType="1"/>
            </p:cNvSpPr>
            <p:nvPr/>
          </p:nvSpPr>
          <p:spPr bwMode="auto">
            <a:xfrm flipH="1">
              <a:off x="3923855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4" name="Line 1276"/>
            <p:cNvSpPr>
              <a:spLocks noChangeShapeType="1"/>
            </p:cNvSpPr>
            <p:nvPr/>
          </p:nvSpPr>
          <p:spPr bwMode="auto">
            <a:xfrm flipH="1" flipV="1">
              <a:off x="3922411" y="227054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5" name="Line 1277"/>
            <p:cNvSpPr>
              <a:spLocks noChangeShapeType="1"/>
            </p:cNvSpPr>
            <p:nvPr/>
          </p:nvSpPr>
          <p:spPr bwMode="auto">
            <a:xfrm flipH="1">
              <a:off x="3918078" y="2270547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6" name="Line 1278"/>
            <p:cNvSpPr>
              <a:spLocks noChangeShapeType="1"/>
            </p:cNvSpPr>
            <p:nvPr/>
          </p:nvSpPr>
          <p:spPr bwMode="auto">
            <a:xfrm flipH="1" flipV="1">
              <a:off x="3916634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7" name="Line 1279"/>
            <p:cNvSpPr>
              <a:spLocks noChangeShapeType="1"/>
            </p:cNvSpPr>
            <p:nvPr/>
          </p:nvSpPr>
          <p:spPr bwMode="auto">
            <a:xfrm flipH="1" flipV="1">
              <a:off x="3915189" y="226765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8" name="Line 1280"/>
            <p:cNvSpPr>
              <a:spLocks noChangeShapeType="1"/>
            </p:cNvSpPr>
            <p:nvPr/>
          </p:nvSpPr>
          <p:spPr bwMode="auto">
            <a:xfrm flipH="1" flipV="1">
              <a:off x="3913745" y="226621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9" name="Line 1281"/>
            <p:cNvSpPr>
              <a:spLocks noChangeShapeType="1"/>
            </p:cNvSpPr>
            <p:nvPr/>
          </p:nvSpPr>
          <p:spPr bwMode="auto">
            <a:xfrm>
              <a:off x="3913745" y="226621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0" name="Line 1282"/>
            <p:cNvSpPr>
              <a:spLocks noChangeShapeType="1"/>
            </p:cNvSpPr>
            <p:nvPr/>
          </p:nvSpPr>
          <p:spPr bwMode="auto">
            <a:xfrm flipH="1" flipV="1">
              <a:off x="3912301" y="226477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" name="Line 1283"/>
            <p:cNvSpPr>
              <a:spLocks noChangeShapeType="1"/>
            </p:cNvSpPr>
            <p:nvPr/>
          </p:nvSpPr>
          <p:spPr bwMode="auto">
            <a:xfrm flipH="1" flipV="1">
              <a:off x="3910857" y="226332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" name="Line 1284"/>
            <p:cNvSpPr>
              <a:spLocks noChangeShapeType="1"/>
            </p:cNvSpPr>
            <p:nvPr/>
          </p:nvSpPr>
          <p:spPr bwMode="auto">
            <a:xfrm flipH="1" flipV="1">
              <a:off x="3909412" y="2258993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" name="Line 1285"/>
            <p:cNvSpPr>
              <a:spLocks noChangeShapeType="1"/>
            </p:cNvSpPr>
            <p:nvPr/>
          </p:nvSpPr>
          <p:spPr bwMode="auto">
            <a:xfrm>
              <a:off x="3909412" y="225899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" name="Line 1286"/>
            <p:cNvSpPr>
              <a:spLocks noChangeShapeType="1"/>
            </p:cNvSpPr>
            <p:nvPr/>
          </p:nvSpPr>
          <p:spPr bwMode="auto">
            <a:xfrm flipH="1">
              <a:off x="3906524" y="225899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" name="Line 1287"/>
            <p:cNvSpPr>
              <a:spLocks noChangeShapeType="1"/>
            </p:cNvSpPr>
            <p:nvPr/>
          </p:nvSpPr>
          <p:spPr bwMode="auto">
            <a:xfrm flipV="1">
              <a:off x="3906524" y="225754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" name="Line 1288"/>
            <p:cNvSpPr>
              <a:spLocks noChangeShapeType="1"/>
            </p:cNvSpPr>
            <p:nvPr/>
          </p:nvSpPr>
          <p:spPr bwMode="auto">
            <a:xfrm flipV="1">
              <a:off x="3906524" y="225465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" name="Line 1289"/>
            <p:cNvSpPr>
              <a:spLocks noChangeShapeType="1"/>
            </p:cNvSpPr>
            <p:nvPr/>
          </p:nvSpPr>
          <p:spPr bwMode="auto">
            <a:xfrm flipH="1" flipV="1">
              <a:off x="3905080" y="225177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" name="Line 1290"/>
            <p:cNvSpPr>
              <a:spLocks noChangeShapeType="1"/>
            </p:cNvSpPr>
            <p:nvPr/>
          </p:nvSpPr>
          <p:spPr bwMode="auto">
            <a:xfrm flipV="1">
              <a:off x="3905080" y="2245994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" name="Line 1291"/>
            <p:cNvSpPr>
              <a:spLocks noChangeShapeType="1"/>
            </p:cNvSpPr>
            <p:nvPr/>
          </p:nvSpPr>
          <p:spPr bwMode="auto">
            <a:xfrm>
              <a:off x="3905080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" name="Line 1292"/>
            <p:cNvSpPr>
              <a:spLocks noChangeShapeType="1"/>
            </p:cNvSpPr>
            <p:nvPr/>
          </p:nvSpPr>
          <p:spPr bwMode="auto">
            <a:xfrm flipV="1">
              <a:off x="3906524" y="2237328"/>
              <a:ext cx="0" cy="8666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" name="Line 1293"/>
            <p:cNvSpPr>
              <a:spLocks noChangeShapeType="1"/>
            </p:cNvSpPr>
            <p:nvPr/>
          </p:nvSpPr>
          <p:spPr bwMode="auto">
            <a:xfrm flipV="1">
              <a:off x="3906524" y="223588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" name="Line 1294"/>
            <p:cNvSpPr>
              <a:spLocks noChangeShapeType="1"/>
            </p:cNvSpPr>
            <p:nvPr/>
          </p:nvSpPr>
          <p:spPr bwMode="auto">
            <a:xfrm flipV="1">
              <a:off x="3906524" y="2234439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" name="Line 1295"/>
            <p:cNvSpPr>
              <a:spLocks noChangeShapeType="1"/>
            </p:cNvSpPr>
            <p:nvPr/>
          </p:nvSpPr>
          <p:spPr bwMode="auto">
            <a:xfrm flipV="1">
              <a:off x="3906524" y="223155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" name="Line 1296"/>
            <p:cNvSpPr>
              <a:spLocks noChangeShapeType="1"/>
            </p:cNvSpPr>
            <p:nvPr/>
          </p:nvSpPr>
          <p:spPr bwMode="auto">
            <a:xfrm flipV="1">
              <a:off x="3909412" y="223010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" name="Line 1297"/>
            <p:cNvSpPr>
              <a:spLocks noChangeShapeType="1"/>
            </p:cNvSpPr>
            <p:nvPr/>
          </p:nvSpPr>
          <p:spPr bwMode="auto">
            <a:xfrm flipV="1">
              <a:off x="3910857" y="222866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" name="Line 1298"/>
            <p:cNvSpPr>
              <a:spLocks noChangeShapeType="1"/>
            </p:cNvSpPr>
            <p:nvPr/>
          </p:nvSpPr>
          <p:spPr bwMode="auto">
            <a:xfrm flipV="1">
              <a:off x="3912301" y="222577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" name="Line 1299"/>
            <p:cNvSpPr>
              <a:spLocks noChangeShapeType="1"/>
            </p:cNvSpPr>
            <p:nvPr/>
          </p:nvSpPr>
          <p:spPr bwMode="auto">
            <a:xfrm>
              <a:off x="3913745" y="222577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8" name="Line 1300"/>
            <p:cNvSpPr>
              <a:spLocks noChangeShapeType="1"/>
            </p:cNvSpPr>
            <p:nvPr/>
          </p:nvSpPr>
          <p:spPr bwMode="auto">
            <a:xfrm flipV="1">
              <a:off x="3915189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9" name="Line 1301"/>
            <p:cNvSpPr>
              <a:spLocks noChangeShapeType="1"/>
            </p:cNvSpPr>
            <p:nvPr/>
          </p:nvSpPr>
          <p:spPr bwMode="auto">
            <a:xfrm flipV="1">
              <a:off x="3916634" y="222288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0" name="Line 1302"/>
            <p:cNvSpPr>
              <a:spLocks noChangeShapeType="1"/>
            </p:cNvSpPr>
            <p:nvPr/>
          </p:nvSpPr>
          <p:spPr bwMode="auto">
            <a:xfrm flipV="1">
              <a:off x="3918078" y="2221441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1" name="Line 1303"/>
            <p:cNvSpPr>
              <a:spLocks noChangeShapeType="1"/>
            </p:cNvSpPr>
            <p:nvPr/>
          </p:nvSpPr>
          <p:spPr bwMode="auto">
            <a:xfrm>
              <a:off x="3920966" y="222144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2" name="Line 1304"/>
            <p:cNvSpPr>
              <a:spLocks noChangeShapeType="1"/>
            </p:cNvSpPr>
            <p:nvPr/>
          </p:nvSpPr>
          <p:spPr bwMode="auto">
            <a:xfrm flipV="1">
              <a:off x="3920966" y="221999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3" name="Line 1305"/>
            <p:cNvSpPr>
              <a:spLocks noChangeShapeType="1"/>
            </p:cNvSpPr>
            <p:nvPr/>
          </p:nvSpPr>
          <p:spPr bwMode="auto">
            <a:xfrm>
              <a:off x="3922411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4" name="Line 1306"/>
            <p:cNvSpPr>
              <a:spLocks noChangeShapeType="1"/>
            </p:cNvSpPr>
            <p:nvPr/>
          </p:nvSpPr>
          <p:spPr bwMode="auto">
            <a:xfrm>
              <a:off x="3925300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5" name="Line 1307"/>
            <p:cNvSpPr>
              <a:spLocks noChangeShapeType="1"/>
            </p:cNvSpPr>
            <p:nvPr/>
          </p:nvSpPr>
          <p:spPr bwMode="auto">
            <a:xfrm flipV="1">
              <a:off x="3928188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6" name="Line 1308"/>
            <p:cNvSpPr>
              <a:spLocks noChangeShapeType="1"/>
            </p:cNvSpPr>
            <p:nvPr/>
          </p:nvSpPr>
          <p:spPr bwMode="auto">
            <a:xfrm>
              <a:off x="3929632" y="2218553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7" name="Line 1309"/>
            <p:cNvSpPr>
              <a:spLocks noChangeShapeType="1"/>
            </p:cNvSpPr>
            <p:nvPr/>
          </p:nvSpPr>
          <p:spPr bwMode="auto">
            <a:xfrm>
              <a:off x="3933965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8" name="Line 1310"/>
            <p:cNvSpPr>
              <a:spLocks noChangeShapeType="1"/>
            </p:cNvSpPr>
            <p:nvPr/>
          </p:nvSpPr>
          <p:spPr bwMode="auto">
            <a:xfrm>
              <a:off x="3936854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9" name="Line 1311"/>
            <p:cNvSpPr>
              <a:spLocks noChangeShapeType="1"/>
            </p:cNvSpPr>
            <p:nvPr/>
          </p:nvSpPr>
          <p:spPr bwMode="auto">
            <a:xfrm>
              <a:off x="3939743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0" name="Line 1312"/>
            <p:cNvSpPr>
              <a:spLocks noChangeShapeType="1"/>
            </p:cNvSpPr>
            <p:nvPr/>
          </p:nvSpPr>
          <p:spPr bwMode="auto">
            <a:xfrm>
              <a:off x="3942631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1" name="Line 1313"/>
            <p:cNvSpPr>
              <a:spLocks noChangeShapeType="1"/>
            </p:cNvSpPr>
            <p:nvPr/>
          </p:nvSpPr>
          <p:spPr bwMode="auto">
            <a:xfrm>
              <a:off x="3945520" y="221999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2" name="Line 1314"/>
            <p:cNvSpPr>
              <a:spLocks noChangeShapeType="1"/>
            </p:cNvSpPr>
            <p:nvPr/>
          </p:nvSpPr>
          <p:spPr bwMode="auto">
            <a:xfrm>
              <a:off x="3946964" y="222144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3" name="Line 1315"/>
            <p:cNvSpPr>
              <a:spLocks noChangeShapeType="1"/>
            </p:cNvSpPr>
            <p:nvPr/>
          </p:nvSpPr>
          <p:spPr bwMode="auto">
            <a:xfrm>
              <a:off x="3948408" y="222288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4" name="Line 1316"/>
            <p:cNvSpPr>
              <a:spLocks noChangeShapeType="1"/>
            </p:cNvSpPr>
            <p:nvPr/>
          </p:nvSpPr>
          <p:spPr bwMode="auto">
            <a:xfrm>
              <a:off x="3951297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5" name="Line 1317"/>
            <p:cNvSpPr>
              <a:spLocks noChangeShapeType="1"/>
            </p:cNvSpPr>
            <p:nvPr/>
          </p:nvSpPr>
          <p:spPr bwMode="auto">
            <a:xfrm>
              <a:off x="3952741" y="222577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6" name="Line 1318"/>
            <p:cNvSpPr>
              <a:spLocks noChangeShapeType="1"/>
            </p:cNvSpPr>
            <p:nvPr/>
          </p:nvSpPr>
          <p:spPr bwMode="auto">
            <a:xfrm>
              <a:off x="3954185" y="222577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7" name="Line 1319"/>
            <p:cNvSpPr>
              <a:spLocks noChangeShapeType="1"/>
            </p:cNvSpPr>
            <p:nvPr/>
          </p:nvSpPr>
          <p:spPr bwMode="auto">
            <a:xfrm>
              <a:off x="3954185" y="2225774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8" name="Line 1320"/>
            <p:cNvSpPr>
              <a:spLocks noChangeShapeType="1"/>
            </p:cNvSpPr>
            <p:nvPr/>
          </p:nvSpPr>
          <p:spPr bwMode="auto">
            <a:xfrm>
              <a:off x="3954185" y="2228662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9" name="Line 1321"/>
            <p:cNvSpPr>
              <a:spLocks noChangeShapeType="1"/>
            </p:cNvSpPr>
            <p:nvPr/>
          </p:nvSpPr>
          <p:spPr bwMode="auto">
            <a:xfrm>
              <a:off x="3958518" y="223010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0" name="Line 1322"/>
            <p:cNvSpPr>
              <a:spLocks noChangeShapeType="1"/>
            </p:cNvSpPr>
            <p:nvPr/>
          </p:nvSpPr>
          <p:spPr bwMode="auto">
            <a:xfrm>
              <a:off x="3959963" y="223155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1" name="Line 1323"/>
            <p:cNvSpPr>
              <a:spLocks noChangeShapeType="1"/>
            </p:cNvSpPr>
            <p:nvPr/>
          </p:nvSpPr>
          <p:spPr bwMode="auto">
            <a:xfrm>
              <a:off x="3959963" y="223299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2" name="Line 1324"/>
            <p:cNvSpPr>
              <a:spLocks noChangeShapeType="1"/>
            </p:cNvSpPr>
            <p:nvPr/>
          </p:nvSpPr>
          <p:spPr bwMode="auto">
            <a:xfrm>
              <a:off x="3959963" y="2234439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3" name="Line 1325"/>
            <p:cNvSpPr>
              <a:spLocks noChangeShapeType="1"/>
            </p:cNvSpPr>
            <p:nvPr/>
          </p:nvSpPr>
          <p:spPr bwMode="auto">
            <a:xfrm>
              <a:off x="3961406" y="223443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4" name="Line 1326"/>
            <p:cNvSpPr>
              <a:spLocks noChangeShapeType="1"/>
            </p:cNvSpPr>
            <p:nvPr/>
          </p:nvSpPr>
          <p:spPr bwMode="auto">
            <a:xfrm>
              <a:off x="3961406" y="223732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5" name="Line 1327"/>
            <p:cNvSpPr>
              <a:spLocks noChangeShapeType="1"/>
            </p:cNvSpPr>
            <p:nvPr/>
          </p:nvSpPr>
          <p:spPr bwMode="auto">
            <a:xfrm>
              <a:off x="3962851" y="2241661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6" name="Freeform 1328"/>
            <p:cNvSpPr>
              <a:spLocks/>
            </p:cNvSpPr>
            <p:nvPr/>
          </p:nvSpPr>
          <p:spPr bwMode="auto">
            <a:xfrm>
              <a:off x="4205491" y="2136228"/>
              <a:ext cx="54883" cy="53439"/>
            </a:xfrm>
            <a:custGeom>
              <a:avLst/>
              <a:gdLst>
                <a:gd name="T0" fmla="*/ 19 w 38"/>
                <a:gd name="T1" fmla="*/ 0 h 37"/>
                <a:gd name="T2" fmla="*/ 23 w 38"/>
                <a:gd name="T3" fmla="*/ 0 h 37"/>
                <a:gd name="T4" fmla="*/ 25 w 38"/>
                <a:gd name="T5" fmla="*/ 0 h 37"/>
                <a:gd name="T6" fmla="*/ 27 w 38"/>
                <a:gd name="T7" fmla="*/ 1 h 37"/>
                <a:gd name="T8" fmla="*/ 31 w 38"/>
                <a:gd name="T9" fmla="*/ 3 h 37"/>
                <a:gd name="T10" fmla="*/ 33 w 38"/>
                <a:gd name="T11" fmla="*/ 5 h 37"/>
                <a:gd name="T12" fmla="*/ 35 w 38"/>
                <a:gd name="T13" fmla="*/ 7 h 37"/>
                <a:gd name="T14" fmla="*/ 36 w 38"/>
                <a:gd name="T15" fmla="*/ 9 h 37"/>
                <a:gd name="T16" fmla="*/ 36 w 38"/>
                <a:gd name="T17" fmla="*/ 10 h 37"/>
                <a:gd name="T18" fmla="*/ 38 w 38"/>
                <a:gd name="T19" fmla="*/ 15 h 37"/>
                <a:gd name="T20" fmla="*/ 38 w 38"/>
                <a:gd name="T21" fmla="*/ 19 h 37"/>
                <a:gd name="T22" fmla="*/ 38 w 38"/>
                <a:gd name="T23" fmla="*/ 23 h 37"/>
                <a:gd name="T24" fmla="*/ 38 w 38"/>
                <a:gd name="T25" fmla="*/ 25 h 37"/>
                <a:gd name="T26" fmla="*/ 36 w 38"/>
                <a:gd name="T27" fmla="*/ 26 h 37"/>
                <a:gd name="T28" fmla="*/ 35 w 38"/>
                <a:gd name="T29" fmla="*/ 29 h 37"/>
                <a:gd name="T30" fmla="*/ 33 w 38"/>
                <a:gd name="T31" fmla="*/ 32 h 37"/>
                <a:gd name="T32" fmla="*/ 31 w 38"/>
                <a:gd name="T33" fmla="*/ 34 h 37"/>
                <a:gd name="T34" fmla="*/ 28 w 38"/>
                <a:gd name="T35" fmla="*/ 35 h 37"/>
                <a:gd name="T36" fmla="*/ 27 w 38"/>
                <a:gd name="T37" fmla="*/ 36 h 37"/>
                <a:gd name="T38" fmla="*/ 19 w 38"/>
                <a:gd name="T39" fmla="*/ 37 h 37"/>
                <a:gd name="T40" fmla="*/ 15 w 38"/>
                <a:gd name="T41" fmla="*/ 37 h 37"/>
                <a:gd name="T42" fmla="*/ 12 w 38"/>
                <a:gd name="T43" fmla="*/ 36 h 37"/>
                <a:gd name="T44" fmla="*/ 10 w 38"/>
                <a:gd name="T45" fmla="*/ 36 h 37"/>
                <a:gd name="T46" fmla="*/ 7 w 38"/>
                <a:gd name="T47" fmla="*/ 34 h 37"/>
                <a:gd name="T48" fmla="*/ 4 w 38"/>
                <a:gd name="T49" fmla="*/ 32 h 37"/>
                <a:gd name="T50" fmla="*/ 3 w 38"/>
                <a:gd name="T51" fmla="*/ 29 h 37"/>
                <a:gd name="T52" fmla="*/ 1 w 38"/>
                <a:gd name="T53" fmla="*/ 27 h 37"/>
                <a:gd name="T54" fmla="*/ 1 w 38"/>
                <a:gd name="T55" fmla="*/ 26 h 37"/>
                <a:gd name="T56" fmla="*/ 0 w 38"/>
                <a:gd name="T57" fmla="*/ 23 h 37"/>
                <a:gd name="T58" fmla="*/ 0 w 38"/>
                <a:gd name="T59" fmla="*/ 19 h 37"/>
                <a:gd name="T60" fmla="*/ 1 w 38"/>
                <a:gd name="T61" fmla="*/ 11 h 37"/>
                <a:gd name="T62" fmla="*/ 2 w 38"/>
                <a:gd name="T63" fmla="*/ 9 h 37"/>
                <a:gd name="T64" fmla="*/ 4 w 38"/>
                <a:gd name="T65" fmla="*/ 5 h 37"/>
                <a:gd name="T66" fmla="*/ 6 w 38"/>
                <a:gd name="T67" fmla="*/ 4 h 37"/>
                <a:gd name="T68" fmla="*/ 8 w 38"/>
                <a:gd name="T69" fmla="*/ 2 h 37"/>
                <a:gd name="T70" fmla="*/ 10 w 38"/>
                <a:gd name="T71" fmla="*/ 1 h 37"/>
                <a:gd name="T72" fmla="*/ 12 w 38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37">
                  <a:moveTo>
                    <a:pt x="15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7" name="Line 1329"/>
            <p:cNvSpPr>
              <a:spLocks noChangeShapeType="1"/>
            </p:cNvSpPr>
            <p:nvPr/>
          </p:nvSpPr>
          <p:spPr bwMode="auto">
            <a:xfrm>
              <a:off x="4260374" y="216367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8" name="Line 1330"/>
            <p:cNvSpPr>
              <a:spLocks noChangeShapeType="1"/>
            </p:cNvSpPr>
            <p:nvPr/>
          </p:nvSpPr>
          <p:spPr bwMode="auto">
            <a:xfrm>
              <a:off x="4260374" y="21636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9" name="Line 1331"/>
            <p:cNvSpPr>
              <a:spLocks noChangeShapeType="1"/>
            </p:cNvSpPr>
            <p:nvPr/>
          </p:nvSpPr>
          <p:spPr bwMode="auto">
            <a:xfrm>
              <a:off x="4260374" y="2165114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0" name="Line 1332"/>
            <p:cNvSpPr>
              <a:spLocks noChangeShapeType="1"/>
            </p:cNvSpPr>
            <p:nvPr/>
          </p:nvSpPr>
          <p:spPr bwMode="auto">
            <a:xfrm>
              <a:off x="4260374" y="216944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1" name="Line 1333"/>
            <p:cNvSpPr>
              <a:spLocks noChangeShapeType="1"/>
            </p:cNvSpPr>
            <p:nvPr/>
          </p:nvSpPr>
          <p:spPr bwMode="auto">
            <a:xfrm>
              <a:off x="4260374" y="217089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2" name="Line 1334"/>
            <p:cNvSpPr>
              <a:spLocks noChangeShapeType="1"/>
            </p:cNvSpPr>
            <p:nvPr/>
          </p:nvSpPr>
          <p:spPr bwMode="auto">
            <a:xfrm>
              <a:off x="4260374" y="217233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3" name="Line 1335"/>
            <p:cNvSpPr>
              <a:spLocks noChangeShapeType="1"/>
            </p:cNvSpPr>
            <p:nvPr/>
          </p:nvSpPr>
          <p:spPr bwMode="auto">
            <a:xfrm flipH="1">
              <a:off x="4257485" y="2172336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4" name="Line 1336"/>
            <p:cNvSpPr>
              <a:spLocks noChangeShapeType="1"/>
            </p:cNvSpPr>
            <p:nvPr/>
          </p:nvSpPr>
          <p:spPr bwMode="auto">
            <a:xfrm flipH="1">
              <a:off x="4256041" y="2173779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5" name="Line 1337"/>
            <p:cNvSpPr>
              <a:spLocks noChangeShapeType="1"/>
            </p:cNvSpPr>
            <p:nvPr/>
          </p:nvSpPr>
          <p:spPr bwMode="auto">
            <a:xfrm>
              <a:off x="4256041" y="217666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6" name="Line 1338"/>
            <p:cNvSpPr>
              <a:spLocks noChangeShapeType="1"/>
            </p:cNvSpPr>
            <p:nvPr/>
          </p:nvSpPr>
          <p:spPr bwMode="auto">
            <a:xfrm flipH="1">
              <a:off x="4254597" y="217811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7" name="Line 1339"/>
            <p:cNvSpPr>
              <a:spLocks noChangeShapeType="1"/>
            </p:cNvSpPr>
            <p:nvPr/>
          </p:nvSpPr>
          <p:spPr bwMode="auto">
            <a:xfrm flipH="1">
              <a:off x="4253152" y="218100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8" name="Line 1340"/>
            <p:cNvSpPr>
              <a:spLocks noChangeShapeType="1"/>
            </p:cNvSpPr>
            <p:nvPr/>
          </p:nvSpPr>
          <p:spPr bwMode="auto">
            <a:xfrm>
              <a:off x="4253152" y="218244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9" name="Line 1341"/>
            <p:cNvSpPr>
              <a:spLocks noChangeShapeType="1"/>
            </p:cNvSpPr>
            <p:nvPr/>
          </p:nvSpPr>
          <p:spPr bwMode="auto">
            <a:xfrm flipH="1">
              <a:off x="4250264" y="2183890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0" name="Line 1342"/>
            <p:cNvSpPr>
              <a:spLocks noChangeShapeType="1"/>
            </p:cNvSpPr>
            <p:nvPr/>
          </p:nvSpPr>
          <p:spPr bwMode="auto">
            <a:xfrm flipH="1">
              <a:off x="4248820" y="218533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1" name="Line 1343"/>
            <p:cNvSpPr>
              <a:spLocks noChangeShapeType="1"/>
            </p:cNvSpPr>
            <p:nvPr/>
          </p:nvSpPr>
          <p:spPr bwMode="auto">
            <a:xfrm flipH="1">
              <a:off x="4245931" y="2186778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2" name="Line 1344"/>
            <p:cNvSpPr>
              <a:spLocks noChangeShapeType="1"/>
            </p:cNvSpPr>
            <p:nvPr/>
          </p:nvSpPr>
          <p:spPr bwMode="auto">
            <a:xfrm flipH="1">
              <a:off x="4244486" y="218677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3" name="Line 1345"/>
            <p:cNvSpPr>
              <a:spLocks noChangeShapeType="1"/>
            </p:cNvSpPr>
            <p:nvPr/>
          </p:nvSpPr>
          <p:spPr bwMode="auto">
            <a:xfrm>
              <a:off x="4244486" y="218822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4" name="Line 1346"/>
            <p:cNvSpPr>
              <a:spLocks noChangeShapeType="1"/>
            </p:cNvSpPr>
            <p:nvPr/>
          </p:nvSpPr>
          <p:spPr bwMode="auto">
            <a:xfrm flipH="1">
              <a:off x="4241598" y="2188222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5" name="Line 1347"/>
            <p:cNvSpPr>
              <a:spLocks noChangeShapeType="1"/>
            </p:cNvSpPr>
            <p:nvPr/>
          </p:nvSpPr>
          <p:spPr bwMode="auto">
            <a:xfrm flipH="1">
              <a:off x="4238709" y="2188222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6" name="Line 1348"/>
            <p:cNvSpPr>
              <a:spLocks noChangeShapeType="1"/>
            </p:cNvSpPr>
            <p:nvPr/>
          </p:nvSpPr>
          <p:spPr bwMode="auto">
            <a:xfrm flipH="1">
              <a:off x="4237265" y="218966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7" name="Line 1349"/>
            <p:cNvSpPr>
              <a:spLocks noChangeShapeType="1"/>
            </p:cNvSpPr>
            <p:nvPr/>
          </p:nvSpPr>
          <p:spPr bwMode="auto">
            <a:xfrm flipH="1">
              <a:off x="4234377" y="218966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8" name="Line 1350"/>
            <p:cNvSpPr>
              <a:spLocks noChangeShapeType="1"/>
            </p:cNvSpPr>
            <p:nvPr/>
          </p:nvSpPr>
          <p:spPr bwMode="auto">
            <a:xfrm flipH="1">
              <a:off x="4230044" y="2189667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9" name="Line 1351"/>
            <p:cNvSpPr>
              <a:spLocks noChangeShapeType="1"/>
            </p:cNvSpPr>
            <p:nvPr/>
          </p:nvSpPr>
          <p:spPr bwMode="auto">
            <a:xfrm flipH="1" flipV="1">
              <a:off x="4227155" y="2188222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0" name="Line 1352"/>
            <p:cNvSpPr>
              <a:spLocks noChangeShapeType="1"/>
            </p:cNvSpPr>
            <p:nvPr/>
          </p:nvSpPr>
          <p:spPr bwMode="auto">
            <a:xfrm flipH="1">
              <a:off x="4222823" y="2188222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1" name="Line 1353"/>
            <p:cNvSpPr>
              <a:spLocks noChangeShapeType="1"/>
            </p:cNvSpPr>
            <p:nvPr/>
          </p:nvSpPr>
          <p:spPr bwMode="auto">
            <a:xfrm flipH="1">
              <a:off x="4221378" y="218822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2" name="Line 1354"/>
            <p:cNvSpPr>
              <a:spLocks noChangeShapeType="1"/>
            </p:cNvSpPr>
            <p:nvPr/>
          </p:nvSpPr>
          <p:spPr bwMode="auto">
            <a:xfrm flipH="1">
              <a:off x="4219934" y="218822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3" name="Line 1355"/>
            <p:cNvSpPr>
              <a:spLocks noChangeShapeType="1"/>
            </p:cNvSpPr>
            <p:nvPr/>
          </p:nvSpPr>
          <p:spPr bwMode="auto">
            <a:xfrm flipH="1" flipV="1">
              <a:off x="4218489" y="218677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4" name="Line 1356"/>
            <p:cNvSpPr>
              <a:spLocks noChangeShapeType="1"/>
            </p:cNvSpPr>
            <p:nvPr/>
          </p:nvSpPr>
          <p:spPr bwMode="auto">
            <a:xfrm flipH="1" flipV="1">
              <a:off x="4215601" y="2185334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5" name="Line 1357"/>
            <p:cNvSpPr>
              <a:spLocks noChangeShapeType="1"/>
            </p:cNvSpPr>
            <p:nvPr/>
          </p:nvSpPr>
          <p:spPr bwMode="auto">
            <a:xfrm flipH="1" flipV="1">
              <a:off x="4214157" y="21838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6" name="Line 1358"/>
            <p:cNvSpPr>
              <a:spLocks noChangeShapeType="1"/>
            </p:cNvSpPr>
            <p:nvPr/>
          </p:nvSpPr>
          <p:spPr bwMode="auto">
            <a:xfrm flipH="1" flipV="1">
              <a:off x="4211268" y="218244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7" name="Line 1359"/>
            <p:cNvSpPr>
              <a:spLocks noChangeShapeType="1"/>
            </p:cNvSpPr>
            <p:nvPr/>
          </p:nvSpPr>
          <p:spPr bwMode="auto">
            <a:xfrm flipV="1">
              <a:off x="4211268" y="218100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8" name="Line 1360"/>
            <p:cNvSpPr>
              <a:spLocks noChangeShapeType="1"/>
            </p:cNvSpPr>
            <p:nvPr/>
          </p:nvSpPr>
          <p:spPr bwMode="auto">
            <a:xfrm flipH="1" flipV="1">
              <a:off x="4209824" y="217811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9" name="Line 1361"/>
            <p:cNvSpPr>
              <a:spLocks noChangeShapeType="1"/>
            </p:cNvSpPr>
            <p:nvPr/>
          </p:nvSpPr>
          <p:spPr bwMode="auto">
            <a:xfrm flipH="1" flipV="1">
              <a:off x="4208380" y="217666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0" name="Line 1362"/>
            <p:cNvSpPr>
              <a:spLocks noChangeShapeType="1"/>
            </p:cNvSpPr>
            <p:nvPr/>
          </p:nvSpPr>
          <p:spPr bwMode="auto">
            <a:xfrm flipH="1" flipV="1">
              <a:off x="4206935" y="217522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1" name="Line 1363"/>
            <p:cNvSpPr>
              <a:spLocks noChangeShapeType="1"/>
            </p:cNvSpPr>
            <p:nvPr/>
          </p:nvSpPr>
          <p:spPr bwMode="auto">
            <a:xfrm>
              <a:off x="4206935" y="217522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2" name="Line 1364"/>
            <p:cNvSpPr>
              <a:spLocks noChangeShapeType="1"/>
            </p:cNvSpPr>
            <p:nvPr/>
          </p:nvSpPr>
          <p:spPr bwMode="auto">
            <a:xfrm flipV="1">
              <a:off x="4206935" y="2173779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3" name="Line 1365"/>
            <p:cNvSpPr>
              <a:spLocks noChangeShapeType="1"/>
            </p:cNvSpPr>
            <p:nvPr/>
          </p:nvSpPr>
          <p:spPr bwMode="auto">
            <a:xfrm flipH="1" flipV="1">
              <a:off x="4205491" y="217233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4" name="Line 1366"/>
            <p:cNvSpPr>
              <a:spLocks noChangeShapeType="1"/>
            </p:cNvSpPr>
            <p:nvPr/>
          </p:nvSpPr>
          <p:spPr bwMode="auto">
            <a:xfrm flipV="1">
              <a:off x="4205491" y="216944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5" name="Line 1367"/>
            <p:cNvSpPr>
              <a:spLocks noChangeShapeType="1"/>
            </p:cNvSpPr>
            <p:nvPr/>
          </p:nvSpPr>
          <p:spPr bwMode="auto">
            <a:xfrm flipV="1">
              <a:off x="4205491" y="2165114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6" name="Line 1368"/>
            <p:cNvSpPr>
              <a:spLocks noChangeShapeType="1"/>
            </p:cNvSpPr>
            <p:nvPr/>
          </p:nvSpPr>
          <p:spPr bwMode="auto">
            <a:xfrm flipV="1">
              <a:off x="4205491" y="21636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7" name="Line 1369"/>
            <p:cNvSpPr>
              <a:spLocks noChangeShapeType="1"/>
            </p:cNvSpPr>
            <p:nvPr/>
          </p:nvSpPr>
          <p:spPr bwMode="auto">
            <a:xfrm flipV="1">
              <a:off x="4205491" y="2153559"/>
              <a:ext cx="0" cy="1011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8" name="Line 1370"/>
            <p:cNvSpPr>
              <a:spLocks noChangeShapeType="1"/>
            </p:cNvSpPr>
            <p:nvPr/>
          </p:nvSpPr>
          <p:spPr bwMode="auto">
            <a:xfrm flipV="1">
              <a:off x="4205491" y="215211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9" name="Line 1371"/>
            <p:cNvSpPr>
              <a:spLocks noChangeShapeType="1"/>
            </p:cNvSpPr>
            <p:nvPr/>
          </p:nvSpPr>
          <p:spPr bwMode="auto">
            <a:xfrm flipV="1">
              <a:off x="4206935" y="215067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0" name="Line 1372"/>
            <p:cNvSpPr>
              <a:spLocks noChangeShapeType="1"/>
            </p:cNvSpPr>
            <p:nvPr/>
          </p:nvSpPr>
          <p:spPr bwMode="auto">
            <a:xfrm flipV="1">
              <a:off x="4206935" y="214922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1" name="Line 1373"/>
            <p:cNvSpPr>
              <a:spLocks noChangeShapeType="1"/>
            </p:cNvSpPr>
            <p:nvPr/>
          </p:nvSpPr>
          <p:spPr bwMode="auto">
            <a:xfrm flipV="1">
              <a:off x="4208380" y="2146338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2" name="Line 1374"/>
            <p:cNvSpPr>
              <a:spLocks noChangeShapeType="1"/>
            </p:cNvSpPr>
            <p:nvPr/>
          </p:nvSpPr>
          <p:spPr bwMode="auto">
            <a:xfrm flipV="1">
              <a:off x="4209824" y="21434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3" name="Line 1375"/>
            <p:cNvSpPr>
              <a:spLocks noChangeShapeType="1"/>
            </p:cNvSpPr>
            <p:nvPr/>
          </p:nvSpPr>
          <p:spPr bwMode="auto">
            <a:xfrm>
              <a:off x="4211268" y="2143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4" name="Line 1376"/>
            <p:cNvSpPr>
              <a:spLocks noChangeShapeType="1"/>
            </p:cNvSpPr>
            <p:nvPr/>
          </p:nvSpPr>
          <p:spPr bwMode="auto">
            <a:xfrm flipV="1">
              <a:off x="4211268" y="214200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5" name="Line 1377"/>
            <p:cNvSpPr>
              <a:spLocks noChangeShapeType="1"/>
            </p:cNvSpPr>
            <p:nvPr/>
          </p:nvSpPr>
          <p:spPr bwMode="auto">
            <a:xfrm flipV="1">
              <a:off x="4214157" y="214056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6" name="Line 1378"/>
            <p:cNvSpPr>
              <a:spLocks noChangeShapeType="1"/>
            </p:cNvSpPr>
            <p:nvPr/>
          </p:nvSpPr>
          <p:spPr bwMode="auto">
            <a:xfrm flipV="1">
              <a:off x="4215601" y="21391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7" name="Line 1379"/>
            <p:cNvSpPr>
              <a:spLocks noChangeShapeType="1"/>
            </p:cNvSpPr>
            <p:nvPr/>
          </p:nvSpPr>
          <p:spPr bwMode="auto">
            <a:xfrm>
              <a:off x="4217045" y="21391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8" name="Line 1380"/>
            <p:cNvSpPr>
              <a:spLocks noChangeShapeType="1"/>
            </p:cNvSpPr>
            <p:nvPr/>
          </p:nvSpPr>
          <p:spPr bwMode="auto">
            <a:xfrm flipV="1">
              <a:off x="4218489" y="213767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9" name="Line 1381"/>
            <p:cNvSpPr>
              <a:spLocks noChangeShapeType="1"/>
            </p:cNvSpPr>
            <p:nvPr/>
          </p:nvSpPr>
          <p:spPr bwMode="auto">
            <a:xfrm>
              <a:off x="4219934" y="213767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0" name="Line 1382"/>
            <p:cNvSpPr>
              <a:spLocks noChangeShapeType="1"/>
            </p:cNvSpPr>
            <p:nvPr/>
          </p:nvSpPr>
          <p:spPr bwMode="auto">
            <a:xfrm flipV="1">
              <a:off x="4221378" y="213622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1" name="Line 1383"/>
            <p:cNvSpPr>
              <a:spLocks noChangeShapeType="1"/>
            </p:cNvSpPr>
            <p:nvPr/>
          </p:nvSpPr>
          <p:spPr bwMode="auto">
            <a:xfrm>
              <a:off x="4222823" y="213622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2" name="Line 1384"/>
            <p:cNvSpPr>
              <a:spLocks noChangeShapeType="1"/>
            </p:cNvSpPr>
            <p:nvPr/>
          </p:nvSpPr>
          <p:spPr bwMode="auto">
            <a:xfrm>
              <a:off x="4227155" y="2136228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3" name="Line 1385"/>
            <p:cNvSpPr>
              <a:spLocks noChangeShapeType="1"/>
            </p:cNvSpPr>
            <p:nvPr/>
          </p:nvSpPr>
          <p:spPr bwMode="auto">
            <a:xfrm>
              <a:off x="4232932" y="213622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" name="Line 1386"/>
            <p:cNvSpPr>
              <a:spLocks noChangeShapeType="1"/>
            </p:cNvSpPr>
            <p:nvPr/>
          </p:nvSpPr>
          <p:spPr bwMode="auto">
            <a:xfrm>
              <a:off x="4234377" y="213622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" name="Line 1387"/>
            <p:cNvSpPr>
              <a:spLocks noChangeShapeType="1"/>
            </p:cNvSpPr>
            <p:nvPr/>
          </p:nvSpPr>
          <p:spPr bwMode="auto">
            <a:xfrm>
              <a:off x="4238709" y="2136228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" name="Line 1388"/>
            <p:cNvSpPr>
              <a:spLocks noChangeShapeType="1"/>
            </p:cNvSpPr>
            <p:nvPr/>
          </p:nvSpPr>
          <p:spPr bwMode="auto">
            <a:xfrm>
              <a:off x="4241598" y="213622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7" name="Line 1389"/>
            <p:cNvSpPr>
              <a:spLocks noChangeShapeType="1"/>
            </p:cNvSpPr>
            <p:nvPr/>
          </p:nvSpPr>
          <p:spPr bwMode="auto">
            <a:xfrm>
              <a:off x="4241598" y="213622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8" name="Line 1390"/>
            <p:cNvSpPr>
              <a:spLocks noChangeShapeType="1"/>
            </p:cNvSpPr>
            <p:nvPr/>
          </p:nvSpPr>
          <p:spPr bwMode="auto">
            <a:xfrm>
              <a:off x="4243043" y="213767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9" name="Line 1391"/>
            <p:cNvSpPr>
              <a:spLocks noChangeShapeType="1"/>
            </p:cNvSpPr>
            <p:nvPr/>
          </p:nvSpPr>
          <p:spPr bwMode="auto">
            <a:xfrm>
              <a:off x="4244486" y="213767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0" name="Line 1392"/>
            <p:cNvSpPr>
              <a:spLocks noChangeShapeType="1"/>
            </p:cNvSpPr>
            <p:nvPr/>
          </p:nvSpPr>
          <p:spPr bwMode="auto">
            <a:xfrm>
              <a:off x="4245931" y="213911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1" name="Line 1393"/>
            <p:cNvSpPr>
              <a:spLocks noChangeShapeType="1"/>
            </p:cNvSpPr>
            <p:nvPr/>
          </p:nvSpPr>
          <p:spPr bwMode="auto">
            <a:xfrm>
              <a:off x="4250264" y="2140561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2" name="Line 1394"/>
            <p:cNvSpPr>
              <a:spLocks noChangeShapeType="1"/>
            </p:cNvSpPr>
            <p:nvPr/>
          </p:nvSpPr>
          <p:spPr bwMode="auto">
            <a:xfrm>
              <a:off x="4253152" y="214200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3" name="Line 1395"/>
            <p:cNvSpPr>
              <a:spLocks noChangeShapeType="1"/>
            </p:cNvSpPr>
            <p:nvPr/>
          </p:nvSpPr>
          <p:spPr bwMode="auto">
            <a:xfrm>
              <a:off x="4253152" y="21434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4" name="Line 1396"/>
            <p:cNvSpPr>
              <a:spLocks noChangeShapeType="1"/>
            </p:cNvSpPr>
            <p:nvPr/>
          </p:nvSpPr>
          <p:spPr bwMode="auto">
            <a:xfrm>
              <a:off x="4254597" y="21434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5" name="Line 1397"/>
            <p:cNvSpPr>
              <a:spLocks noChangeShapeType="1"/>
            </p:cNvSpPr>
            <p:nvPr/>
          </p:nvSpPr>
          <p:spPr bwMode="auto">
            <a:xfrm>
              <a:off x="4256041" y="2146338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6" name="Line 1398"/>
            <p:cNvSpPr>
              <a:spLocks noChangeShapeType="1"/>
            </p:cNvSpPr>
            <p:nvPr/>
          </p:nvSpPr>
          <p:spPr bwMode="auto">
            <a:xfrm>
              <a:off x="4256041" y="214922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7" name="Line 1399"/>
            <p:cNvSpPr>
              <a:spLocks noChangeShapeType="1"/>
            </p:cNvSpPr>
            <p:nvPr/>
          </p:nvSpPr>
          <p:spPr bwMode="auto">
            <a:xfrm>
              <a:off x="4257485" y="214922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8" name="Line 1400"/>
            <p:cNvSpPr>
              <a:spLocks noChangeShapeType="1"/>
            </p:cNvSpPr>
            <p:nvPr/>
          </p:nvSpPr>
          <p:spPr bwMode="auto">
            <a:xfrm>
              <a:off x="4257485" y="215067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9" name="Line 1401"/>
            <p:cNvSpPr>
              <a:spLocks noChangeShapeType="1"/>
            </p:cNvSpPr>
            <p:nvPr/>
          </p:nvSpPr>
          <p:spPr bwMode="auto">
            <a:xfrm>
              <a:off x="4257485" y="215067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0" name="Line 1402"/>
            <p:cNvSpPr>
              <a:spLocks noChangeShapeType="1"/>
            </p:cNvSpPr>
            <p:nvPr/>
          </p:nvSpPr>
          <p:spPr bwMode="auto">
            <a:xfrm>
              <a:off x="4260374" y="2153559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1" name="Line 1403"/>
            <p:cNvSpPr>
              <a:spLocks noChangeShapeType="1"/>
            </p:cNvSpPr>
            <p:nvPr/>
          </p:nvSpPr>
          <p:spPr bwMode="auto">
            <a:xfrm>
              <a:off x="4260374" y="2157893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2" name="Line 1404"/>
            <p:cNvSpPr>
              <a:spLocks noChangeShapeType="1"/>
            </p:cNvSpPr>
            <p:nvPr/>
          </p:nvSpPr>
          <p:spPr bwMode="auto">
            <a:xfrm>
              <a:off x="4260374" y="2160781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3" name="Freeform 1405"/>
            <p:cNvSpPr>
              <a:spLocks/>
            </p:cNvSpPr>
            <p:nvPr/>
          </p:nvSpPr>
          <p:spPr bwMode="auto">
            <a:xfrm>
              <a:off x="4292148" y="2198333"/>
              <a:ext cx="57771" cy="54883"/>
            </a:xfrm>
            <a:custGeom>
              <a:avLst/>
              <a:gdLst>
                <a:gd name="T0" fmla="*/ 23 w 40"/>
                <a:gd name="T1" fmla="*/ 0 h 38"/>
                <a:gd name="T2" fmla="*/ 27 w 40"/>
                <a:gd name="T3" fmla="*/ 0 h 38"/>
                <a:gd name="T4" fmla="*/ 29 w 40"/>
                <a:gd name="T5" fmla="*/ 1 h 38"/>
                <a:gd name="T6" fmla="*/ 32 w 40"/>
                <a:gd name="T7" fmla="*/ 4 h 38"/>
                <a:gd name="T8" fmla="*/ 35 w 40"/>
                <a:gd name="T9" fmla="*/ 5 h 38"/>
                <a:gd name="T10" fmla="*/ 35 w 40"/>
                <a:gd name="T11" fmla="*/ 6 h 38"/>
                <a:gd name="T12" fmla="*/ 37 w 40"/>
                <a:gd name="T13" fmla="*/ 9 h 38"/>
                <a:gd name="T14" fmla="*/ 38 w 40"/>
                <a:gd name="T15" fmla="*/ 11 h 38"/>
                <a:gd name="T16" fmla="*/ 39 w 40"/>
                <a:gd name="T17" fmla="*/ 15 h 38"/>
                <a:gd name="T18" fmla="*/ 40 w 40"/>
                <a:gd name="T19" fmla="*/ 18 h 38"/>
                <a:gd name="T20" fmla="*/ 40 w 40"/>
                <a:gd name="T21" fmla="*/ 19 h 38"/>
                <a:gd name="T22" fmla="*/ 39 w 40"/>
                <a:gd name="T23" fmla="*/ 23 h 38"/>
                <a:gd name="T24" fmla="*/ 38 w 40"/>
                <a:gd name="T25" fmla="*/ 26 h 38"/>
                <a:gd name="T26" fmla="*/ 37 w 40"/>
                <a:gd name="T27" fmla="*/ 29 h 38"/>
                <a:gd name="T28" fmla="*/ 35 w 40"/>
                <a:gd name="T29" fmla="*/ 33 h 38"/>
                <a:gd name="T30" fmla="*/ 35 w 40"/>
                <a:gd name="T31" fmla="*/ 33 h 38"/>
                <a:gd name="T32" fmla="*/ 32 w 40"/>
                <a:gd name="T33" fmla="*/ 35 h 38"/>
                <a:gd name="T34" fmla="*/ 29 w 40"/>
                <a:gd name="T35" fmla="*/ 37 h 38"/>
                <a:gd name="T36" fmla="*/ 29 w 40"/>
                <a:gd name="T37" fmla="*/ 37 h 38"/>
                <a:gd name="T38" fmla="*/ 24 w 40"/>
                <a:gd name="T39" fmla="*/ 38 h 38"/>
                <a:gd name="T40" fmla="*/ 16 w 40"/>
                <a:gd name="T41" fmla="*/ 38 h 38"/>
                <a:gd name="T42" fmla="*/ 13 w 40"/>
                <a:gd name="T43" fmla="*/ 37 h 38"/>
                <a:gd name="T44" fmla="*/ 9 w 40"/>
                <a:gd name="T45" fmla="*/ 35 h 38"/>
                <a:gd name="T46" fmla="*/ 7 w 40"/>
                <a:gd name="T47" fmla="*/ 33 h 38"/>
                <a:gd name="T48" fmla="*/ 6 w 40"/>
                <a:gd name="T49" fmla="*/ 33 h 38"/>
                <a:gd name="T50" fmla="*/ 4 w 40"/>
                <a:gd name="T51" fmla="*/ 30 h 38"/>
                <a:gd name="T52" fmla="*/ 3 w 40"/>
                <a:gd name="T53" fmla="*/ 29 h 38"/>
                <a:gd name="T54" fmla="*/ 2 w 40"/>
                <a:gd name="T55" fmla="*/ 25 h 38"/>
                <a:gd name="T56" fmla="*/ 0 w 40"/>
                <a:gd name="T57" fmla="*/ 22 h 38"/>
                <a:gd name="T58" fmla="*/ 0 w 40"/>
                <a:gd name="T59" fmla="*/ 18 h 38"/>
                <a:gd name="T60" fmla="*/ 2 w 40"/>
                <a:gd name="T61" fmla="*/ 15 h 38"/>
                <a:gd name="T62" fmla="*/ 2 w 40"/>
                <a:gd name="T63" fmla="*/ 13 h 38"/>
                <a:gd name="T64" fmla="*/ 3 w 40"/>
                <a:gd name="T65" fmla="*/ 11 h 38"/>
                <a:gd name="T66" fmla="*/ 5 w 40"/>
                <a:gd name="T67" fmla="*/ 7 h 38"/>
                <a:gd name="T68" fmla="*/ 7 w 40"/>
                <a:gd name="T69" fmla="*/ 5 h 38"/>
                <a:gd name="T70" fmla="*/ 8 w 40"/>
                <a:gd name="T71" fmla="*/ 5 h 38"/>
                <a:gd name="T72" fmla="*/ 12 w 40"/>
                <a:gd name="T73" fmla="*/ 2 h 38"/>
                <a:gd name="T74" fmla="*/ 13 w 40"/>
                <a:gd name="T75" fmla="*/ 1 h 38"/>
                <a:gd name="T76" fmla="*/ 16 w 40"/>
                <a:gd name="T7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8">
                  <a:moveTo>
                    <a:pt x="16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4" name="Line 1406"/>
            <p:cNvSpPr>
              <a:spLocks noChangeShapeType="1"/>
            </p:cNvSpPr>
            <p:nvPr/>
          </p:nvSpPr>
          <p:spPr bwMode="auto">
            <a:xfrm>
              <a:off x="4349920" y="222433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5" name="Line 1407"/>
            <p:cNvSpPr>
              <a:spLocks noChangeShapeType="1"/>
            </p:cNvSpPr>
            <p:nvPr/>
          </p:nvSpPr>
          <p:spPr bwMode="auto">
            <a:xfrm flipH="1">
              <a:off x="4348475" y="222577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6" name="Line 1408"/>
            <p:cNvSpPr>
              <a:spLocks noChangeShapeType="1"/>
            </p:cNvSpPr>
            <p:nvPr/>
          </p:nvSpPr>
          <p:spPr bwMode="auto">
            <a:xfrm>
              <a:off x="4348475" y="2228662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7" name="Line 1409"/>
            <p:cNvSpPr>
              <a:spLocks noChangeShapeType="1"/>
            </p:cNvSpPr>
            <p:nvPr/>
          </p:nvSpPr>
          <p:spPr bwMode="auto">
            <a:xfrm flipH="1">
              <a:off x="4347031" y="223155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8" name="Line 1410"/>
            <p:cNvSpPr>
              <a:spLocks noChangeShapeType="1"/>
            </p:cNvSpPr>
            <p:nvPr/>
          </p:nvSpPr>
          <p:spPr bwMode="auto">
            <a:xfrm>
              <a:off x="4347031" y="223299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9" name="Line 1411"/>
            <p:cNvSpPr>
              <a:spLocks noChangeShapeType="1"/>
            </p:cNvSpPr>
            <p:nvPr/>
          </p:nvSpPr>
          <p:spPr bwMode="auto">
            <a:xfrm>
              <a:off x="4347031" y="223299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0" name="Line 1413"/>
            <p:cNvSpPr>
              <a:spLocks noChangeShapeType="1"/>
            </p:cNvSpPr>
            <p:nvPr/>
          </p:nvSpPr>
          <p:spPr bwMode="auto">
            <a:xfrm flipH="1">
              <a:off x="4345586" y="223443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1" name="Line 1414"/>
            <p:cNvSpPr>
              <a:spLocks noChangeShapeType="1"/>
            </p:cNvSpPr>
            <p:nvPr/>
          </p:nvSpPr>
          <p:spPr bwMode="auto">
            <a:xfrm>
              <a:off x="4345586" y="223588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2" name="Line 1415"/>
            <p:cNvSpPr>
              <a:spLocks noChangeShapeType="1"/>
            </p:cNvSpPr>
            <p:nvPr/>
          </p:nvSpPr>
          <p:spPr bwMode="auto">
            <a:xfrm flipH="1">
              <a:off x="4344142" y="223732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3" name="Line 1416"/>
            <p:cNvSpPr>
              <a:spLocks noChangeShapeType="1"/>
            </p:cNvSpPr>
            <p:nvPr/>
          </p:nvSpPr>
          <p:spPr bwMode="auto">
            <a:xfrm flipH="1">
              <a:off x="4342698" y="224166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4" name="Line 1417"/>
            <p:cNvSpPr>
              <a:spLocks noChangeShapeType="1"/>
            </p:cNvSpPr>
            <p:nvPr/>
          </p:nvSpPr>
          <p:spPr bwMode="auto">
            <a:xfrm flipH="1">
              <a:off x="4339809" y="2244550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5" name="Line 1418"/>
            <p:cNvSpPr>
              <a:spLocks noChangeShapeType="1"/>
            </p:cNvSpPr>
            <p:nvPr/>
          </p:nvSpPr>
          <p:spPr bwMode="auto">
            <a:xfrm>
              <a:off x="4339809" y="224455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6" name="Line 1419"/>
            <p:cNvSpPr>
              <a:spLocks noChangeShapeType="1"/>
            </p:cNvSpPr>
            <p:nvPr/>
          </p:nvSpPr>
          <p:spPr bwMode="auto">
            <a:xfrm flipH="1">
              <a:off x="4338365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7" name="Line 1420"/>
            <p:cNvSpPr>
              <a:spLocks noChangeShapeType="1"/>
            </p:cNvSpPr>
            <p:nvPr/>
          </p:nvSpPr>
          <p:spPr bwMode="auto">
            <a:xfrm flipH="1">
              <a:off x="4336921" y="224599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8" name="Line 1421"/>
            <p:cNvSpPr>
              <a:spLocks noChangeShapeType="1"/>
            </p:cNvSpPr>
            <p:nvPr/>
          </p:nvSpPr>
          <p:spPr bwMode="auto">
            <a:xfrm flipH="1">
              <a:off x="4335476" y="224743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9" name="Line 1422"/>
            <p:cNvSpPr>
              <a:spLocks noChangeShapeType="1"/>
            </p:cNvSpPr>
            <p:nvPr/>
          </p:nvSpPr>
          <p:spPr bwMode="auto">
            <a:xfrm flipH="1">
              <a:off x="4334032" y="224888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0" name="Line 1423"/>
            <p:cNvSpPr>
              <a:spLocks noChangeShapeType="1"/>
            </p:cNvSpPr>
            <p:nvPr/>
          </p:nvSpPr>
          <p:spPr bwMode="auto">
            <a:xfrm>
              <a:off x="4334032" y="224888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1" name="Line 1424"/>
            <p:cNvSpPr>
              <a:spLocks noChangeShapeType="1"/>
            </p:cNvSpPr>
            <p:nvPr/>
          </p:nvSpPr>
          <p:spPr bwMode="auto">
            <a:xfrm flipH="1">
              <a:off x="4331144" y="2248882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2" name="Line 1425"/>
            <p:cNvSpPr>
              <a:spLocks noChangeShapeType="1"/>
            </p:cNvSpPr>
            <p:nvPr/>
          </p:nvSpPr>
          <p:spPr bwMode="auto">
            <a:xfrm flipH="1">
              <a:off x="4326810" y="2251771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3" name="Line 1426"/>
            <p:cNvSpPr>
              <a:spLocks noChangeShapeType="1"/>
            </p:cNvSpPr>
            <p:nvPr/>
          </p:nvSpPr>
          <p:spPr bwMode="auto">
            <a:xfrm flipH="1">
              <a:off x="4325366" y="225177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4" name="Line 1427"/>
            <p:cNvSpPr>
              <a:spLocks noChangeShapeType="1"/>
            </p:cNvSpPr>
            <p:nvPr/>
          </p:nvSpPr>
          <p:spPr bwMode="auto">
            <a:xfrm flipH="1">
              <a:off x="4323922" y="22532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5" name="Line 1428"/>
            <p:cNvSpPr>
              <a:spLocks noChangeShapeType="1"/>
            </p:cNvSpPr>
            <p:nvPr/>
          </p:nvSpPr>
          <p:spPr bwMode="auto">
            <a:xfrm flipH="1">
              <a:off x="4322478" y="22532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6" name="Line 1429"/>
            <p:cNvSpPr>
              <a:spLocks noChangeShapeType="1"/>
            </p:cNvSpPr>
            <p:nvPr/>
          </p:nvSpPr>
          <p:spPr bwMode="auto">
            <a:xfrm flipH="1">
              <a:off x="4319589" y="225321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7" name="Line 1430"/>
            <p:cNvSpPr>
              <a:spLocks noChangeShapeType="1"/>
            </p:cNvSpPr>
            <p:nvPr/>
          </p:nvSpPr>
          <p:spPr bwMode="auto">
            <a:xfrm flipH="1" flipV="1">
              <a:off x="4315256" y="22517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8" name="Line 1431"/>
            <p:cNvSpPr>
              <a:spLocks noChangeShapeType="1"/>
            </p:cNvSpPr>
            <p:nvPr/>
          </p:nvSpPr>
          <p:spPr bwMode="auto">
            <a:xfrm flipH="1">
              <a:off x="4313812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9" name="Line 1432"/>
            <p:cNvSpPr>
              <a:spLocks noChangeShapeType="1"/>
            </p:cNvSpPr>
            <p:nvPr/>
          </p:nvSpPr>
          <p:spPr bwMode="auto">
            <a:xfrm flipH="1">
              <a:off x="4312367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0" name="Line 1433"/>
            <p:cNvSpPr>
              <a:spLocks noChangeShapeType="1"/>
            </p:cNvSpPr>
            <p:nvPr/>
          </p:nvSpPr>
          <p:spPr bwMode="auto">
            <a:xfrm flipH="1">
              <a:off x="4310924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1" name="Line 1434"/>
            <p:cNvSpPr>
              <a:spLocks noChangeShapeType="1"/>
            </p:cNvSpPr>
            <p:nvPr/>
          </p:nvSpPr>
          <p:spPr bwMode="auto">
            <a:xfrm flipH="1" flipV="1">
              <a:off x="4309479" y="2248882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2" name="Line 1435"/>
            <p:cNvSpPr>
              <a:spLocks noChangeShapeType="1"/>
            </p:cNvSpPr>
            <p:nvPr/>
          </p:nvSpPr>
          <p:spPr bwMode="auto">
            <a:xfrm flipH="1" flipV="1">
              <a:off x="4305146" y="2247438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3" name="Line 1436"/>
            <p:cNvSpPr>
              <a:spLocks noChangeShapeType="1"/>
            </p:cNvSpPr>
            <p:nvPr/>
          </p:nvSpPr>
          <p:spPr bwMode="auto">
            <a:xfrm flipH="1" flipV="1">
              <a:off x="4303702" y="224599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4" name="Line 1437"/>
            <p:cNvSpPr>
              <a:spLocks noChangeShapeType="1"/>
            </p:cNvSpPr>
            <p:nvPr/>
          </p:nvSpPr>
          <p:spPr bwMode="auto">
            <a:xfrm flipH="1">
              <a:off x="4302258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5" name="Line 1438"/>
            <p:cNvSpPr>
              <a:spLocks noChangeShapeType="1"/>
            </p:cNvSpPr>
            <p:nvPr/>
          </p:nvSpPr>
          <p:spPr bwMode="auto">
            <a:xfrm flipV="1">
              <a:off x="4302258" y="224455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6" name="Line 1439"/>
            <p:cNvSpPr>
              <a:spLocks noChangeShapeType="1"/>
            </p:cNvSpPr>
            <p:nvPr/>
          </p:nvSpPr>
          <p:spPr bwMode="auto">
            <a:xfrm flipH="1">
              <a:off x="4300813" y="22445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7" name="Line 1440"/>
            <p:cNvSpPr>
              <a:spLocks noChangeShapeType="1"/>
            </p:cNvSpPr>
            <p:nvPr/>
          </p:nvSpPr>
          <p:spPr bwMode="auto">
            <a:xfrm flipH="1" flipV="1">
              <a:off x="4299369" y="224166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8" name="Line 1441"/>
            <p:cNvSpPr>
              <a:spLocks noChangeShapeType="1"/>
            </p:cNvSpPr>
            <p:nvPr/>
          </p:nvSpPr>
          <p:spPr bwMode="auto">
            <a:xfrm flipH="1" flipV="1">
              <a:off x="4297925" y="22402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9" name="Line 1442"/>
            <p:cNvSpPr>
              <a:spLocks noChangeShapeType="1"/>
            </p:cNvSpPr>
            <p:nvPr/>
          </p:nvSpPr>
          <p:spPr bwMode="auto">
            <a:xfrm flipV="1">
              <a:off x="4297925" y="2237328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0" name="Line 1443"/>
            <p:cNvSpPr>
              <a:spLocks noChangeShapeType="1"/>
            </p:cNvSpPr>
            <p:nvPr/>
          </p:nvSpPr>
          <p:spPr bwMode="auto">
            <a:xfrm>
              <a:off x="4297925" y="223732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1" name="Line 1444"/>
            <p:cNvSpPr>
              <a:spLocks noChangeShapeType="1"/>
            </p:cNvSpPr>
            <p:nvPr/>
          </p:nvSpPr>
          <p:spPr bwMode="auto">
            <a:xfrm flipH="1" flipV="1">
              <a:off x="4296481" y="223588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2" name="Line 1445"/>
            <p:cNvSpPr>
              <a:spLocks noChangeShapeType="1"/>
            </p:cNvSpPr>
            <p:nvPr/>
          </p:nvSpPr>
          <p:spPr bwMode="auto">
            <a:xfrm flipV="1">
              <a:off x="4296481" y="2232996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3" name="Line 1446"/>
            <p:cNvSpPr>
              <a:spLocks noChangeShapeType="1"/>
            </p:cNvSpPr>
            <p:nvPr/>
          </p:nvSpPr>
          <p:spPr bwMode="auto">
            <a:xfrm flipH="1" flipV="1">
              <a:off x="4295036" y="223155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4" name="Line 1447"/>
            <p:cNvSpPr>
              <a:spLocks noChangeShapeType="1"/>
            </p:cNvSpPr>
            <p:nvPr/>
          </p:nvSpPr>
          <p:spPr bwMode="auto">
            <a:xfrm flipH="1" flipV="1">
              <a:off x="4292147" y="2228662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5" name="Line 1448"/>
            <p:cNvSpPr>
              <a:spLocks noChangeShapeType="1"/>
            </p:cNvSpPr>
            <p:nvPr/>
          </p:nvSpPr>
          <p:spPr bwMode="auto">
            <a:xfrm flipV="1">
              <a:off x="4292147" y="2225774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6" name="Line 1449"/>
            <p:cNvSpPr>
              <a:spLocks noChangeShapeType="1"/>
            </p:cNvSpPr>
            <p:nvPr/>
          </p:nvSpPr>
          <p:spPr bwMode="auto">
            <a:xfrm flipV="1">
              <a:off x="4292147" y="222433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7" name="Line 1450"/>
            <p:cNvSpPr>
              <a:spLocks noChangeShapeType="1"/>
            </p:cNvSpPr>
            <p:nvPr/>
          </p:nvSpPr>
          <p:spPr bwMode="auto">
            <a:xfrm>
              <a:off x="4292147" y="222433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8" name="Line 1451"/>
            <p:cNvSpPr>
              <a:spLocks noChangeShapeType="1"/>
            </p:cNvSpPr>
            <p:nvPr/>
          </p:nvSpPr>
          <p:spPr bwMode="auto">
            <a:xfrm flipV="1">
              <a:off x="4292147" y="222288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9" name="Line 1452"/>
            <p:cNvSpPr>
              <a:spLocks noChangeShapeType="1"/>
            </p:cNvSpPr>
            <p:nvPr/>
          </p:nvSpPr>
          <p:spPr bwMode="auto">
            <a:xfrm flipV="1">
              <a:off x="4295036" y="2219996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0" name="Line 1453"/>
            <p:cNvSpPr>
              <a:spLocks noChangeShapeType="1"/>
            </p:cNvSpPr>
            <p:nvPr/>
          </p:nvSpPr>
          <p:spPr bwMode="auto">
            <a:xfrm flipV="1">
              <a:off x="4295036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1" name="Line 1454"/>
            <p:cNvSpPr>
              <a:spLocks noChangeShapeType="1"/>
            </p:cNvSpPr>
            <p:nvPr/>
          </p:nvSpPr>
          <p:spPr bwMode="auto">
            <a:xfrm>
              <a:off x="4296481" y="221855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2" name="Line 1455"/>
            <p:cNvSpPr>
              <a:spLocks noChangeShapeType="1"/>
            </p:cNvSpPr>
            <p:nvPr/>
          </p:nvSpPr>
          <p:spPr bwMode="auto">
            <a:xfrm flipV="1">
              <a:off x="4296481" y="221710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3" name="Line 1456"/>
            <p:cNvSpPr>
              <a:spLocks noChangeShapeType="1"/>
            </p:cNvSpPr>
            <p:nvPr/>
          </p:nvSpPr>
          <p:spPr bwMode="auto">
            <a:xfrm flipV="1">
              <a:off x="4296481" y="221421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4" name="Line 1457"/>
            <p:cNvSpPr>
              <a:spLocks noChangeShapeType="1"/>
            </p:cNvSpPr>
            <p:nvPr/>
          </p:nvSpPr>
          <p:spPr bwMode="auto">
            <a:xfrm flipV="1">
              <a:off x="4296481" y="221277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5" name="Line 1458"/>
            <p:cNvSpPr>
              <a:spLocks noChangeShapeType="1"/>
            </p:cNvSpPr>
            <p:nvPr/>
          </p:nvSpPr>
          <p:spPr bwMode="auto">
            <a:xfrm flipV="1">
              <a:off x="4297925" y="2209887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6" name="Line 1459"/>
            <p:cNvSpPr>
              <a:spLocks noChangeShapeType="1"/>
            </p:cNvSpPr>
            <p:nvPr/>
          </p:nvSpPr>
          <p:spPr bwMode="auto">
            <a:xfrm flipV="1">
              <a:off x="4299369" y="220844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7" name="Line 1460"/>
            <p:cNvSpPr>
              <a:spLocks noChangeShapeType="1"/>
            </p:cNvSpPr>
            <p:nvPr/>
          </p:nvSpPr>
          <p:spPr bwMode="auto">
            <a:xfrm flipV="1">
              <a:off x="4300813" y="220699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8" name="Line 1461"/>
            <p:cNvSpPr>
              <a:spLocks noChangeShapeType="1"/>
            </p:cNvSpPr>
            <p:nvPr/>
          </p:nvSpPr>
          <p:spPr bwMode="auto">
            <a:xfrm>
              <a:off x="4302258" y="220699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9" name="Line 1462"/>
            <p:cNvSpPr>
              <a:spLocks noChangeShapeType="1"/>
            </p:cNvSpPr>
            <p:nvPr/>
          </p:nvSpPr>
          <p:spPr bwMode="auto">
            <a:xfrm flipV="1">
              <a:off x="4302258" y="220555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0" name="Line 1463"/>
            <p:cNvSpPr>
              <a:spLocks noChangeShapeType="1"/>
            </p:cNvSpPr>
            <p:nvPr/>
          </p:nvSpPr>
          <p:spPr bwMode="auto">
            <a:xfrm flipV="1">
              <a:off x="4303702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1" name="Line 1464"/>
            <p:cNvSpPr>
              <a:spLocks noChangeShapeType="1"/>
            </p:cNvSpPr>
            <p:nvPr/>
          </p:nvSpPr>
          <p:spPr bwMode="auto">
            <a:xfrm flipV="1">
              <a:off x="4305146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2" name="Line 1465"/>
            <p:cNvSpPr>
              <a:spLocks noChangeShapeType="1"/>
            </p:cNvSpPr>
            <p:nvPr/>
          </p:nvSpPr>
          <p:spPr bwMode="auto">
            <a:xfrm>
              <a:off x="4309479" y="220122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3" name="Line 1466"/>
            <p:cNvSpPr>
              <a:spLocks noChangeShapeType="1"/>
            </p:cNvSpPr>
            <p:nvPr/>
          </p:nvSpPr>
          <p:spPr bwMode="auto">
            <a:xfrm flipV="1">
              <a:off x="4309479" y="219977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4" name="Line 1467"/>
            <p:cNvSpPr>
              <a:spLocks noChangeShapeType="1"/>
            </p:cNvSpPr>
            <p:nvPr/>
          </p:nvSpPr>
          <p:spPr bwMode="auto">
            <a:xfrm>
              <a:off x="4309479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5" name="Line 1468"/>
            <p:cNvSpPr>
              <a:spLocks noChangeShapeType="1"/>
            </p:cNvSpPr>
            <p:nvPr/>
          </p:nvSpPr>
          <p:spPr bwMode="auto">
            <a:xfrm>
              <a:off x="4310924" y="219977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6" name="Line 1469"/>
            <p:cNvSpPr>
              <a:spLocks noChangeShapeType="1"/>
            </p:cNvSpPr>
            <p:nvPr/>
          </p:nvSpPr>
          <p:spPr bwMode="auto">
            <a:xfrm>
              <a:off x="4313812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7" name="Line 1470"/>
            <p:cNvSpPr>
              <a:spLocks noChangeShapeType="1"/>
            </p:cNvSpPr>
            <p:nvPr/>
          </p:nvSpPr>
          <p:spPr bwMode="auto">
            <a:xfrm flipV="1">
              <a:off x="4315256" y="2198333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8" name="Line 1471"/>
            <p:cNvSpPr>
              <a:spLocks noChangeShapeType="1"/>
            </p:cNvSpPr>
            <p:nvPr/>
          </p:nvSpPr>
          <p:spPr bwMode="auto">
            <a:xfrm>
              <a:off x="4319589" y="219833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9" name="Line 1472"/>
            <p:cNvSpPr>
              <a:spLocks noChangeShapeType="1"/>
            </p:cNvSpPr>
            <p:nvPr/>
          </p:nvSpPr>
          <p:spPr bwMode="auto">
            <a:xfrm>
              <a:off x="4322478" y="2198333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0" name="Line 1473"/>
            <p:cNvSpPr>
              <a:spLocks noChangeShapeType="1"/>
            </p:cNvSpPr>
            <p:nvPr/>
          </p:nvSpPr>
          <p:spPr bwMode="auto">
            <a:xfrm>
              <a:off x="4325366" y="219977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1" name="Line 1474"/>
            <p:cNvSpPr>
              <a:spLocks noChangeShapeType="1"/>
            </p:cNvSpPr>
            <p:nvPr/>
          </p:nvSpPr>
          <p:spPr bwMode="auto">
            <a:xfrm>
              <a:off x="4328255" y="219977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2" name="Line 1475"/>
            <p:cNvSpPr>
              <a:spLocks noChangeShapeType="1"/>
            </p:cNvSpPr>
            <p:nvPr/>
          </p:nvSpPr>
          <p:spPr bwMode="auto">
            <a:xfrm>
              <a:off x="4331144" y="219977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3" name="Line 1476"/>
            <p:cNvSpPr>
              <a:spLocks noChangeShapeType="1"/>
            </p:cNvSpPr>
            <p:nvPr/>
          </p:nvSpPr>
          <p:spPr bwMode="auto">
            <a:xfrm>
              <a:off x="4331144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4" name="Line 1477"/>
            <p:cNvSpPr>
              <a:spLocks noChangeShapeType="1"/>
            </p:cNvSpPr>
            <p:nvPr/>
          </p:nvSpPr>
          <p:spPr bwMode="auto">
            <a:xfrm>
              <a:off x="4332587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5" name="Line 1478"/>
            <p:cNvSpPr>
              <a:spLocks noChangeShapeType="1"/>
            </p:cNvSpPr>
            <p:nvPr/>
          </p:nvSpPr>
          <p:spPr bwMode="auto">
            <a:xfrm>
              <a:off x="4334032" y="219977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6" name="Line 1479"/>
            <p:cNvSpPr>
              <a:spLocks noChangeShapeType="1"/>
            </p:cNvSpPr>
            <p:nvPr/>
          </p:nvSpPr>
          <p:spPr bwMode="auto">
            <a:xfrm>
              <a:off x="4334032" y="220122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7" name="Line 1480"/>
            <p:cNvSpPr>
              <a:spLocks noChangeShapeType="1"/>
            </p:cNvSpPr>
            <p:nvPr/>
          </p:nvSpPr>
          <p:spPr bwMode="auto">
            <a:xfrm>
              <a:off x="4336921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8" name="Line 1481"/>
            <p:cNvSpPr>
              <a:spLocks noChangeShapeType="1"/>
            </p:cNvSpPr>
            <p:nvPr/>
          </p:nvSpPr>
          <p:spPr bwMode="auto">
            <a:xfrm>
              <a:off x="4338365" y="220555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9" name="Line 1482"/>
            <p:cNvSpPr>
              <a:spLocks noChangeShapeType="1"/>
            </p:cNvSpPr>
            <p:nvPr/>
          </p:nvSpPr>
          <p:spPr bwMode="auto">
            <a:xfrm>
              <a:off x="4339809" y="220699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0" name="Line 1483"/>
            <p:cNvSpPr>
              <a:spLocks noChangeShapeType="1"/>
            </p:cNvSpPr>
            <p:nvPr/>
          </p:nvSpPr>
          <p:spPr bwMode="auto">
            <a:xfrm>
              <a:off x="4339809" y="2206998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1" name="Line 1484"/>
            <p:cNvSpPr>
              <a:spLocks noChangeShapeType="1"/>
            </p:cNvSpPr>
            <p:nvPr/>
          </p:nvSpPr>
          <p:spPr bwMode="auto">
            <a:xfrm>
              <a:off x="4342698" y="220844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2" name="Line 1485"/>
            <p:cNvSpPr>
              <a:spLocks noChangeShapeType="1"/>
            </p:cNvSpPr>
            <p:nvPr/>
          </p:nvSpPr>
          <p:spPr bwMode="auto">
            <a:xfrm>
              <a:off x="4344142" y="220988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3" name="Line 1486"/>
            <p:cNvSpPr>
              <a:spLocks noChangeShapeType="1"/>
            </p:cNvSpPr>
            <p:nvPr/>
          </p:nvSpPr>
          <p:spPr bwMode="auto">
            <a:xfrm>
              <a:off x="4345586" y="221133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4" name="Line 1487"/>
            <p:cNvSpPr>
              <a:spLocks noChangeShapeType="1"/>
            </p:cNvSpPr>
            <p:nvPr/>
          </p:nvSpPr>
          <p:spPr bwMode="auto">
            <a:xfrm>
              <a:off x="4345586" y="221277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5" name="Line 1488"/>
            <p:cNvSpPr>
              <a:spLocks noChangeShapeType="1"/>
            </p:cNvSpPr>
            <p:nvPr/>
          </p:nvSpPr>
          <p:spPr bwMode="auto">
            <a:xfrm>
              <a:off x="4345586" y="2214219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" name="Line 1489"/>
            <p:cNvSpPr>
              <a:spLocks noChangeShapeType="1"/>
            </p:cNvSpPr>
            <p:nvPr/>
          </p:nvSpPr>
          <p:spPr bwMode="auto">
            <a:xfrm>
              <a:off x="4347030" y="2214219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" name="Line 1490"/>
            <p:cNvSpPr>
              <a:spLocks noChangeShapeType="1"/>
            </p:cNvSpPr>
            <p:nvPr/>
          </p:nvSpPr>
          <p:spPr bwMode="auto">
            <a:xfrm>
              <a:off x="4347030" y="221855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" name="Line 1491"/>
            <p:cNvSpPr>
              <a:spLocks noChangeShapeType="1"/>
            </p:cNvSpPr>
            <p:nvPr/>
          </p:nvSpPr>
          <p:spPr bwMode="auto">
            <a:xfrm>
              <a:off x="4348475" y="222144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" name="Line 1492"/>
            <p:cNvSpPr>
              <a:spLocks noChangeShapeType="1"/>
            </p:cNvSpPr>
            <p:nvPr/>
          </p:nvSpPr>
          <p:spPr bwMode="auto">
            <a:xfrm>
              <a:off x="4348475" y="222288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" name="Line 1493"/>
            <p:cNvSpPr>
              <a:spLocks noChangeShapeType="1"/>
            </p:cNvSpPr>
            <p:nvPr/>
          </p:nvSpPr>
          <p:spPr bwMode="auto">
            <a:xfrm>
              <a:off x="4349919" y="222433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" name="Line 1494"/>
            <p:cNvSpPr>
              <a:spLocks noChangeShapeType="1"/>
            </p:cNvSpPr>
            <p:nvPr/>
          </p:nvSpPr>
          <p:spPr bwMode="auto">
            <a:xfrm>
              <a:off x="3714433" y="2318208"/>
              <a:ext cx="0" cy="15453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" name="Line 1495"/>
            <p:cNvSpPr>
              <a:spLocks noChangeShapeType="1"/>
            </p:cNvSpPr>
            <p:nvPr/>
          </p:nvSpPr>
          <p:spPr bwMode="auto">
            <a:xfrm>
              <a:off x="3708656" y="2321097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" name="Line 1496"/>
            <p:cNvSpPr>
              <a:spLocks noChangeShapeType="1"/>
            </p:cNvSpPr>
            <p:nvPr/>
          </p:nvSpPr>
          <p:spPr bwMode="auto">
            <a:xfrm>
              <a:off x="3714433" y="2469858"/>
              <a:ext cx="0" cy="473726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" name="Line 1497"/>
            <p:cNvSpPr>
              <a:spLocks noChangeShapeType="1"/>
            </p:cNvSpPr>
            <p:nvPr/>
          </p:nvSpPr>
          <p:spPr bwMode="auto">
            <a:xfrm>
              <a:off x="3708656" y="2943584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" name="Line 1498"/>
            <p:cNvSpPr>
              <a:spLocks noChangeShapeType="1"/>
            </p:cNvSpPr>
            <p:nvPr/>
          </p:nvSpPr>
          <p:spPr bwMode="auto">
            <a:xfrm>
              <a:off x="3933965" y="2185334"/>
              <a:ext cx="0" cy="6066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" name="Line 1499"/>
            <p:cNvSpPr>
              <a:spLocks noChangeShapeType="1"/>
            </p:cNvSpPr>
            <p:nvPr/>
          </p:nvSpPr>
          <p:spPr bwMode="auto">
            <a:xfrm>
              <a:off x="3928187" y="2185334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" name="Line 1500"/>
            <p:cNvSpPr>
              <a:spLocks noChangeShapeType="1"/>
            </p:cNvSpPr>
            <p:nvPr/>
          </p:nvSpPr>
          <p:spPr bwMode="auto">
            <a:xfrm>
              <a:off x="3933965" y="2245994"/>
              <a:ext cx="0" cy="8665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8" name="Line 1501"/>
            <p:cNvSpPr>
              <a:spLocks noChangeShapeType="1"/>
            </p:cNvSpPr>
            <p:nvPr/>
          </p:nvSpPr>
          <p:spPr bwMode="auto">
            <a:xfrm>
              <a:off x="4227155" y="2111675"/>
              <a:ext cx="1011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9" name="Line 1502"/>
            <p:cNvSpPr>
              <a:spLocks noChangeShapeType="1"/>
            </p:cNvSpPr>
            <p:nvPr/>
          </p:nvSpPr>
          <p:spPr bwMode="auto">
            <a:xfrm>
              <a:off x="4227155" y="2224330"/>
              <a:ext cx="1011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0" name="Line 1503"/>
            <p:cNvSpPr>
              <a:spLocks noChangeShapeType="1"/>
            </p:cNvSpPr>
            <p:nvPr/>
          </p:nvSpPr>
          <p:spPr bwMode="auto">
            <a:xfrm>
              <a:off x="4322478" y="2152115"/>
              <a:ext cx="0" cy="72214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1" name="Line 1504"/>
            <p:cNvSpPr>
              <a:spLocks noChangeShapeType="1"/>
            </p:cNvSpPr>
            <p:nvPr/>
          </p:nvSpPr>
          <p:spPr bwMode="auto">
            <a:xfrm>
              <a:off x="4315256" y="2152115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2" name="Line 1505"/>
            <p:cNvSpPr>
              <a:spLocks noChangeShapeType="1"/>
            </p:cNvSpPr>
            <p:nvPr/>
          </p:nvSpPr>
          <p:spPr bwMode="auto">
            <a:xfrm>
              <a:off x="4322478" y="2224330"/>
              <a:ext cx="0" cy="108322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3" name="Line 1506"/>
            <p:cNvSpPr>
              <a:spLocks noChangeShapeType="1"/>
            </p:cNvSpPr>
            <p:nvPr/>
          </p:nvSpPr>
          <p:spPr bwMode="auto">
            <a:xfrm>
              <a:off x="4315256" y="2332651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4" name="Line 1507"/>
            <p:cNvSpPr>
              <a:spLocks noChangeShapeType="1"/>
            </p:cNvSpPr>
            <p:nvPr/>
          </p:nvSpPr>
          <p:spPr bwMode="auto">
            <a:xfrm>
              <a:off x="4231487" y="2111675"/>
              <a:ext cx="0" cy="51994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5" name="Line 1508"/>
            <p:cNvSpPr>
              <a:spLocks noChangeShapeType="1"/>
            </p:cNvSpPr>
            <p:nvPr/>
          </p:nvSpPr>
          <p:spPr bwMode="auto">
            <a:xfrm>
              <a:off x="4231487" y="2163670"/>
              <a:ext cx="0" cy="6066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6" name="Line 1509"/>
            <p:cNvSpPr>
              <a:spLocks noChangeShapeType="1"/>
            </p:cNvSpPr>
            <p:nvPr/>
          </p:nvSpPr>
          <p:spPr bwMode="auto">
            <a:xfrm>
              <a:off x="3928187" y="2332651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7" name="テキスト ボックス 1556"/>
            <p:cNvSpPr txBox="1"/>
            <p:nvPr/>
          </p:nvSpPr>
          <p:spPr>
            <a:xfrm>
              <a:off x="4644007" y="1072227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CMB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0" name="テキスト ボックス 1559"/>
            <p:cNvSpPr txBox="1"/>
            <p:nvPr/>
          </p:nvSpPr>
          <p:spPr>
            <a:xfrm>
              <a:off x="3007451" y="3304476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ISD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1" name="テキスト ボックス 1560"/>
            <p:cNvSpPr txBox="1"/>
            <p:nvPr/>
          </p:nvSpPr>
          <p:spPr>
            <a:xfrm>
              <a:off x="2259559" y="3761236"/>
              <a:ext cx="404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</a:t>
              </a:r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2" name="テキスト ボックス 1561"/>
            <p:cNvSpPr txBox="1"/>
            <p:nvPr/>
          </p:nvSpPr>
          <p:spPr>
            <a:xfrm>
              <a:off x="964814" y="3725356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DGL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3" name="テキスト ボックス 1562"/>
            <p:cNvSpPr txBox="1"/>
            <p:nvPr/>
          </p:nvSpPr>
          <p:spPr>
            <a:xfrm>
              <a:off x="3491880" y="3450486"/>
              <a:ext cx="1181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B decay</a:t>
              </a:r>
              <a:endParaRPr kumimoji="1" lang="ja-JP" altLang="en-US" sz="16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4" name="テキスト ボックス 1563"/>
            <p:cNvSpPr txBox="1"/>
            <p:nvPr/>
          </p:nvSpPr>
          <p:spPr>
            <a:xfrm>
              <a:off x="2198596" y="4551511"/>
              <a:ext cx="243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wavelength [m]</a:t>
              </a:r>
              <a:endParaRPr kumimoji="1" lang="ja-JP" altLang="en-US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6" name="テキスト ボックス 1565"/>
            <p:cNvSpPr txBox="1"/>
            <p:nvPr/>
          </p:nvSpPr>
          <p:spPr>
            <a:xfrm rot="16200000">
              <a:off x="-1972452" y="2543461"/>
              <a:ext cx="4222448" cy="468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Surface brightness  </a:t>
              </a:r>
              <a:r>
                <a:rPr lang="en-US" altLang="ja-JP" sz="2000" b="1" i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I</a:t>
              </a:r>
              <a:r>
                <a:rPr lang="en-US" altLang="ja-JP" sz="2000" b="1" i="1" baseline="-25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[</a:t>
              </a:r>
              <a:r>
                <a:rPr lang="en-US" altLang="ja-JP" sz="2000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MJy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/</a:t>
              </a:r>
              <a:r>
                <a:rPr lang="en-US" altLang="ja-JP" sz="2000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sr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]</a:t>
              </a:r>
              <a:endParaRPr kumimoji="1" lang="ja-JP" altLang="en-US" sz="20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72" name="テキスト ボックス 1571"/>
            <p:cNvSpPr txBox="1"/>
            <p:nvPr/>
          </p:nvSpPr>
          <p:spPr>
            <a:xfrm>
              <a:off x="2095175" y="1074996"/>
              <a:ext cx="1851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Emission</a:t>
              </a:r>
              <a:endParaRPr kumimoji="1" lang="ja-JP" altLang="en-US" sz="16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73" name="テキスト ボックス 1572"/>
            <p:cNvSpPr txBox="1"/>
            <p:nvPr/>
          </p:nvSpPr>
          <p:spPr>
            <a:xfrm>
              <a:off x="1052935" y="2348880"/>
              <a:ext cx="1463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Light</a:t>
              </a:r>
              <a:endParaRPr kumimoji="1" lang="ja-JP" altLang="en-US" sz="16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4" name="コンテンツ プレースホルダー 4"/>
              <p:cNvSpPr txBox="1">
                <a:spLocks/>
              </p:cNvSpPr>
              <p:nvPr/>
            </p:nvSpPr>
            <p:spPr>
              <a:xfrm>
                <a:off x="0" y="4290967"/>
                <a:ext cx="8820472" cy="25670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Zodiacal emission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⇒</m:t>
                    </m:r>
                  </m:oMath>
                </a14:m>
                <a:r>
                  <a:rPr lang="en-US" altLang="ja-JP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18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343Hz / pixel</a:t>
                </a:r>
                <a:endParaRPr lang="en-US" altLang="ja-JP" sz="18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 indent="-342900"/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200sec measurement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: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0.55M</a:t>
                </a:r>
                <a:r>
                  <a:rPr lang="ja-JP" altLang="en-US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events / 8 pixels (at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𝜆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=50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𝜇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</a:t>
                </a:r>
              </a:p>
              <a:p>
                <a:pPr lvl="1" indent="-342900"/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0.13% accuracy measurement for each wavelength: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𝜹</m:t>
                    </m:r>
                    <m:d>
                      <m:d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=11kJy/sr</a:t>
                </a:r>
              </a:p>
              <a:p>
                <a:r>
                  <a:rPr lang="en-US" altLang="ja-JP" sz="22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Neutrino decay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3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=50 </m:t>
                    </m:r>
                    <m:r>
                      <m:rPr>
                        <m:sty m:val="p"/>
                      </m:rPr>
                      <a:rPr lang="en-US" altLang="ja-JP" sz="2200" b="0" i="0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meV</m:t>
                    </m:r>
                  </m:oMath>
                </a14:m>
                <a:r>
                  <a:rPr lang="en-US" altLang="ja-JP" sz="2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𝜏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=1×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10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ja-JP" sz="2200" dirty="0" err="1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yr</a:t>
                </a:r>
                <a:r>
                  <a:rPr lang="en-US" altLang="ja-JP" sz="22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</a:t>
                </a:r>
                <a:r>
                  <a:rPr lang="en-US" altLang="ja-JP" sz="1800" b="1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: </a:t>
                </a:r>
                <a:r>
                  <a:rPr lang="en-US" altLang="ja-JP" sz="1800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  <a:sym typeface="Wingdings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  <a:sym typeface="Wingdings"/>
                          </a:rPr>
                          <m:t>𝑰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  <a:sym typeface="Wingdings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=25kJy/sr</a:t>
                </a:r>
              </a:p>
              <a:p>
                <a:pPr lvl="1"/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2.3σ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 away from  statistical fluctuation </a:t>
                </a:r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in 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ZE measurement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1574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0967"/>
                <a:ext cx="8820472" cy="2567033"/>
              </a:xfrm>
              <a:prstGeom prst="rect">
                <a:avLst/>
              </a:prstGeom>
              <a:blipFill rotWithShape="1">
                <a:blip r:embed="rId4"/>
                <a:stretch>
                  <a:fillRect l="-760" t="-14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9" name="テキスト ボックス 1558"/>
          <p:cNvSpPr txBox="1"/>
          <p:nvPr/>
        </p:nvSpPr>
        <p:spPr>
          <a:xfrm>
            <a:off x="1187624" y="3480573"/>
            <a:ext cx="2234561" cy="248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Integrated flux from galaxy counts</a:t>
            </a:r>
            <a:endParaRPr kumimoji="1" lang="ja-JP" altLang="en-US" sz="1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565" name="直線矢印コネクタ 1564"/>
          <p:cNvCxnSpPr>
            <a:endCxn id="1157" idx="0"/>
          </p:cNvCxnSpPr>
          <p:nvPr/>
        </p:nvCxnSpPr>
        <p:spPr>
          <a:xfrm flipV="1">
            <a:off x="1841317" y="2923513"/>
            <a:ext cx="69724" cy="6134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7" name="Text Box 6"/>
              <p:cNvSpPr txBox="1">
                <a:spLocks noChangeArrowheads="1"/>
              </p:cNvSpPr>
              <p:nvPr/>
            </p:nvSpPr>
            <p:spPr bwMode="auto">
              <a:xfrm>
                <a:off x="179512" y="6278160"/>
                <a:ext cx="8064896" cy="407099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 smtClean="0">
                    <a:solidFill>
                      <a:srgbClr val="7030A0"/>
                    </a:solidFill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 decay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𝝉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𝝂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𝟏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en-US" altLang="ja-JP" sz="2000" b="1" dirty="0" smtClean="0">
                    <a:solidFill>
                      <a:srgbClr val="7030A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b="1" dirty="0" err="1" smtClean="0">
                    <a:solidFill>
                      <a:srgbClr val="7030A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yrs</a:t>
                </a:r>
                <a:r>
                  <a:rPr lang="en-US" altLang="ja-JP" sz="2000" b="1" dirty="0" smtClean="0">
                    <a:solidFill>
                      <a:srgbClr val="7030A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 is possible to detect, or set lower limit!</a:t>
                </a:r>
              </a:p>
            </p:txBody>
          </p:sp>
        </mc:Choice>
        <mc:Fallback xmlns="">
          <p:sp>
            <p:nvSpPr>
              <p:cNvPr id="156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78160"/>
                <a:ext cx="8064896" cy="407099"/>
              </a:xfrm>
              <a:prstGeom prst="rect">
                <a:avLst/>
              </a:prstGeom>
              <a:blipFill rotWithShape="1">
                <a:blip r:embed="rId5"/>
                <a:stretch>
                  <a:fillRect t="-4225" b="-21127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9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5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27282</TotalTime>
  <Words>2870</Words>
  <Application>Microsoft Office PowerPoint</Application>
  <PresentationFormat>画面に合わせる (4:3)</PresentationFormat>
  <Paragraphs>472</Paragraphs>
  <Slides>27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​​テーマ</vt:lpstr>
      <vt:lpstr>PowerPoint プレゼンテーション</vt:lpstr>
      <vt:lpstr>Contents</vt:lpstr>
      <vt:lpstr>Neutrino </vt:lpstr>
      <vt:lpstr>Cosmic neutrino background (CνB)</vt:lpstr>
      <vt:lpstr>Motivation of -decay search in CB</vt:lpstr>
      <vt:lpstr>Photon Energy in Neutrino Decay</vt:lpstr>
      <vt:lpstr>Backgrounds to CνB decay</vt:lpstr>
      <vt:lpstr>PowerPoint プレゼンテーション</vt:lpstr>
      <vt:lpstr>Expected accuracy in the spectrum measurement</vt:lpstr>
      <vt:lpstr>STJ(超伝導トンネル接合）検出器</vt:lpstr>
      <vt:lpstr>STJ検出器の性能評価法</vt:lpstr>
      <vt:lpstr>neutrino decay 実験からの要請</vt:lpstr>
      <vt:lpstr>極低温アンプ開発への取り組み</vt:lpstr>
      <vt:lpstr>試作SOI-STJ1,2</vt:lpstr>
      <vt:lpstr>SOI基板上のSTJ</vt:lpstr>
      <vt:lpstr>PowerPoint プレゼンテーション</vt:lpstr>
      <vt:lpstr>PowerPoint プレゼンテーション</vt:lpstr>
      <vt:lpstr>PowerPoint プレゼンテーション</vt:lpstr>
      <vt:lpstr>低温での増幅動作</vt:lpstr>
      <vt:lpstr>低温での増幅動作</vt:lpstr>
      <vt:lpstr>SOI-STJ3 バッファ回路の導入</vt:lpstr>
      <vt:lpstr>まとめ</vt:lpstr>
      <vt:lpstr>Backup</vt:lpstr>
      <vt:lpstr>SOI-STJ4 回路</vt:lpstr>
      <vt:lpstr>STJバックトンネリング増幅効果</vt:lpstr>
      <vt:lpstr>SOI(Silicon on Insulator)と極低温でのふるまい</vt:lpstr>
      <vt:lpstr>温度依存性</vt:lpstr>
    </vt:vector>
  </TitlesOfParts>
  <Company>University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タイトルなし</dc:title>
  <dc:creator>High Energy Physics Lab.</dc:creator>
  <cp:lastModifiedBy>yuji</cp:lastModifiedBy>
  <cp:revision>788</cp:revision>
  <cp:lastPrinted>2001-11-05T05:54:47Z</cp:lastPrinted>
  <dcterms:created xsi:type="dcterms:W3CDTF">2001-02-09T02:06:54Z</dcterms:created>
  <dcterms:modified xsi:type="dcterms:W3CDTF">2014-12-04T02:02:01Z</dcterms:modified>
</cp:coreProperties>
</file>