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82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8" r:id="rId14"/>
    <p:sldId id="284" r:id="rId15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94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A6A1E-B7DF-3E4B-BBFE-EB91596D5D81}" type="datetimeFigureOut">
              <a:rPr kumimoji="1" lang="ja-JP" altLang="en-US" smtClean="0"/>
              <a:t>2014/12/4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3F3E6-6C3B-9E40-AEE2-7A04E2593D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945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鏡の変形ではなく位置・傾きの変化を測定している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B6539-AE11-2449-88DD-DC139B6EC66C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5156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4CE38-59B1-A44F-90C9-A980A087A6AF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5605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SALT,</a:t>
            </a:r>
            <a:r>
              <a:rPr kumimoji="1" lang="en-US" altLang="ja-JP" baseline="0" dirty="0" smtClean="0"/>
              <a:t> HET</a:t>
            </a:r>
            <a:r>
              <a:rPr kumimoji="1" lang="ja-JP" altLang="en-US" baseline="0" dirty="0" smtClean="0"/>
              <a:t>でも使われている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4CE38-59B1-A44F-90C9-A980A087A6AF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9035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左の気温がガタついているのは気象庁から取ったデータだから（実験装置付近の気温ではない）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4CE38-59B1-A44F-90C9-A980A087A6AF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3333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・はじめに焦点を合わせてから使用するので、測定中焦点から大きく離れることはない</a:t>
            </a:r>
            <a:endParaRPr kumimoji="1" lang="en-US" altLang="ja-JP" dirty="0" smtClean="0"/>
          </a:p>
          <a:p>
            <a:r>
              <a:rPr kumimoji="1" lang="ja-JP" altLang="en-US" dirty="0" smtClean="0"/>
              <a:t>・最も対応の良い組み合わせを選んだグラフ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4CE38-59B1-A44F-90C9-A980A087A6AF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9368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焦点が合っているときの対応関係が得られる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4CE38-59B1-A44F-90C9-A980A087A6AF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9368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F12B-E63C-5B4C-BDB2-B229C35DD603}" type="datetimeFigureOut">
              <a:rPr kumimoji="1" lang="ja-JP" altLang="en-US" smtClean="0"/>
              <a:t>2014/12/4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C470-CFE4-AE49-8D70-5CC86758D0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1440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F12B-E63C-5B4C-BDB2-B229C35DD603}" type="datetimeFigureOut">
              <a:rPr kumimoji="1" lang="ja-JP" altLang="en-US" smtClean="0"/>
              <a:t>2014/12/4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C470-CFE4-AE49-8D70-5CC86758D0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9621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F12B-E63C-5B4C-BDB2-B229C35DD603}" type="datetimeFigureOut">
              <a:rPr kumimoji="1" lang="ja-JP" altLang="en-US" smtClean="0"/>
              <a:t>2014/12/4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C470-CFE4-AE49-8D70-5CC86758D0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6448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F12B-E63C-5B4C-BDB2-B229C35DD603}" type="datetimeFigureOut">
              <a:rPr kumimoji="1" lang="ja-JP" altLang="en-US" smtClean="0"/>
              <a:t>2014/12/4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C470-CFE4-AE49-8D70-5CC86758D0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2149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F12B-E63C-5B4C-BDB2-B229C35DD603}" type="datetimeFigureOut">
              <a:rPr kumimoji="1" lang="ja-JP" altLang="en-US" smtClean="0"/>
              <a:t>2014/12/4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C470-CFE4-AE49-8D70-5CC86758D0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4326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F12B-E63C-5B4C-BDB2-B229C35DD603}" type="datetimeFigureOut">
              <a:rPr kumimoji="1" lang="ja-JP" altLang="en-US" smtClean="0"/>
              <a:t>2014/12/4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C470-CFE4-AE49-8D70-5CC86758D0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3511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F12B-E63C-5B4C-BDB2-B229C35DD603}" type="datetimeFigureOut">
              <a:rPr kumimoji="1" lang="ja-JP" altLang="en-US" smtClean="0"/>
              <a:t>2014/12/4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C470-CFE4-AE49-8D70-5CC86758D0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0141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F12B-E63C-5B4C-BDB2-B229C35DD603}" type="datetimeFigureOut">
              <a:rPr kumimoji="1" lang="ja-JP" altLang="en-US" smtClean="0"/>
              <a:t>2014/12/4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C470-CFE4-AE49-8D70-5CC86758D0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632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F12B-E63C-5B4C-BDB2-B229C35DD603}" type="datetimeFigureOut">
              <a:rPr kumimoji="1" lang="ja-JP" altLang="en-US" smtClean="0"/>
              <a:t>2014/12/4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C470-CFE4-AE49-8D70-5CC86758D0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0369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F12B-E63C-5B4C-BDB2-B229C35DD603}" type="datetimeFigureOut">
              <a:rPr kumimoji="1" lang="ja-JP" altLang="en-US" smtClean="0"/>
              <a:t>2014/12/4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C470-CFE4-AE49-8D70-5CC86758D0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007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F12B-E63C-5B4C-BDB2-B229C35DD603}" type="datetimeFigureOut">
              <a:rPr kumimoji="1" lang="ja-JP" altLang="en-US" smtClean="0"/>
              <a:t>2014/12/4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C470-CFE4-AE49-8D70-5CC86758D0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3715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0F12B-E63C-5B4C-BDB2-B229C35DD603}" type="datetimeFigureOut">
              <a:rPr kumimoji="1" lang="ja-JP" altLang="en-US" smtClean="0"/>
              <a:t>2014/12/4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EC470-CFE4-AE49-8D70-5CC86758D0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054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52088" y="2130425"/>
            <a:ext cx="8221392" cy="1470025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京大岡山</a:t>
            </a:r>
            <a:r>
              <a:rPr kumimoji="1" lang="en-US" altLang="ja-JP" dirty="0" smtClean="0"/>
              <a:t>3.8 m</a:t>
            </a:r>
            <a:r>
              <a:rPr kumimoji="1" lang="ja-JP" altLang="en-US" dirty="0" smtClean="0"/>
              <a:t>望遠鏡計画：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dirty="0" smtClean="0"/>
              <a:t>分割</a:t>
            </a:r>
            <a:r>
              <a:rPr kumimoji="1" lang="ja-JP" altLang="en-US" dirty="0" smtClean="0"/>
              <a:t>主鏡制御エッジセンサの開発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 smtClean="0"/>
              <a:t>京都大学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理学研究科</a:t>
            </a:r>
            <a:r>
              <a:rPr kumimoji="1" lang="en-US" altLang="ja-JP" dirty="0" smtClean="0"/>
              <a:t> M2</a:t>
            </a:r>
          </a:p>
          <a:p>
            <a:r>
              <a:rPr lang="ja-JP" altLang="en-US" dirty="0" smtClean="0"/>
              <a:t>河端　洋人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25448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solidFill>
                  <a:srgbClr val="0000FF"/>
                </a:solidFill>
              </a:rPr>
              <a:t>環境補償方法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55" name="コンテンツ プレースホルダー 54"/>
          <p:cNvSpPr>
            <a:spLocks noGrp="1"/>
          </p:cNvSpPr>
          <p:nvPr>
            <p:ph idx="1"/>
          </p:nvPr>
        </p:nvSpPr>
        <p:spPr>
          <a:xfrm>
            <a:off x="133672" y="1423731"/>
            <a:ext cx="8855770" cy="1923750"/>
          </a:xfrm>
        </p:spPr>
        <p:txBody>
          <a:bodyPr>
            <a:normAutofit fontScale="92500"/>
          </a:bodyPr>
          <a:lstStyle/>
          <a:p>
            <a:r>
              <a:rPr lang="ja-JP" altLang="en-US" dirty="0" smtClean="0"/>
              <a:t>精密測定が求められるのは鏡の段差ゼロ付近のみ</a:t>
            </a:r>
            <a:endParaRPr kumimoji="1" lang="en-US" altLang="ja-JP" dirty="0" smtClean="0"/>
          </a:p>
          <a:p>
            <a:r>
              <a:rPr lang="ja-JP" altLang="en-US" dirty="0" smtClean="0"/>
              <a:t>センサは個体差を持つが、出力値はほぼ</a:t>
            </a:r>
            <a:r>
              <a:rPr kumimoji="1" lang="ja-JP" altLang="en-US" dirty="0" smtClean="0"/>
              <a:t>一対一で対応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58027" y="6222255"/>
            <a:ext cx="85674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0000FF"/>
                </a:solidFill>
              </a:rPr>
              <a:t>（</a:t>
            </a:r>
            <a:r>
              <a:rPr lang="ja-JP" altLang="en-US" sz="2800" dirty="0" smtClean="0">
                <a:solidFill>
                  <a:srgbClr val="0000FF"/>
                </a:solidFill>
              </a:rPr>
              <a:t>導体板なし、</a:t>
            </a:r>
            <a:r>
              <a:rPr kumimoji="1" lang="ja-JP" altLang="en-US" sz="2800" dirty="0" smtClean="0">
                <a:solidFill>
                  <a:srgbClr val="0000FF"/>
                </a:solidFill>
              </a:rPr>
              <a:t>恒温槽内で気温を</a:t>
            </a:r>
            <a:r>
              <a:rPr kumimoji="1" lang="en-US" altLang="ja-JP" sz="2800" dirty="0" smtClean="0">
                <a:solidFill>
                  <a:srgbClr val="0000FF"/>
                </a:solidFill>
              </a:rPr>
              <a:t>20℃ → 10℃ → 20℃</a:t>
            </a:r>
            <a:r>
              <a:rPr kumimoji="1" lang="ja-JP" altLang="en-US" sz="2800" dirty="0" smtClean="0">
                <a:solidFill>
                  <a:srgbClr val="0000FF"/>
                </a:solidFill>
              </a:rPr>
              <a:t>）</a:t>
            </a:r>
            <a:endParaRPr kumimoji="1" lang="ja-JP" altLang="en-US" sz="2800" dirty="0">
              <a:solidFill>
                <a:srgbClr val="0000FF"/>
              </a:solidFill>
            </a:endParaRPr>
          </a:p>
        </p:txBody>
      </p:sp>
      <p:sp>
        <p:nvSpPr>
          <p:cNvPr id="57" name="右矢印 56"/>
          <p:cNvSpPr/>
          <p:nvPr/>
        </p:nvSpPr>
        <p:spPr>
          <a:xfrm>
            <a:off x="4093705" y="4067806"/>
            <a:ext cx="733701" cy="403480"/>
          </a:xfrm>
          <a:prstGeom prst="rightArrow">
            <a:avLst>
              <a:gd name="adj1" fmla="val 50000"/>
              <a:gd name="adj2" fmla="val 98060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図形グループ 8"/>
          <p:cNvGrpSpPr/>
          <p:nvPr/>
        </p:nvGrpSpPr>
        <p:grpSpPr>
          <a:xfrm>
            <a:off x="-38865" y="2964145"/>
            <a:ext cx="4066524" cy="3336272"/>
            <a:chOff x="328733" y="2964145"/>
            <a:chExt cx="4066524" cy="3336272"/>
          </a:xfrm>
        </p:grpSpPr>
        <p:pic>
          <p:nvPicPr>
            <p:cNvPr id="46" name="図 45" descr="cc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0351" y="2983263"/>
              <a:ext cx="3324906" cy="2727091"/>
            </a:xfrm>
            <a:prstGeom prst="rect">
              <a:avLst/>
            </a:prstGeom>
          </p:spPr>
        </p:pic>
        <p:sp>
          <p:nvSpPr>
            <p:cNvPr id="41" name="テキスト ボックス 40"/>
            <p:cNvSpPr txBox="1"/>
            <p:nvPr/>
          </p:nvSpPr>
          <p:spPr>
            <a:xfrm>
              <a:off x="1843451" y="5838752"/>
              <a:ext cx="19136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dirty="0" smtClean="0"/>
                <a:t>センサ</a:t>
              </a:r>
              <a:r>
                <a:rPr lang="ja-JP" altLang="en-US" sz="2400" dirty="0" smtClean="0"/>
                <a:t>１</a:t>
              </a:r>
              <a:r>
                <a:rPr lang="en-US" altLang="ja-JP" sz="2400" dirty="0" smtClean="0"/>
                <a:t> (nm)</a:t>
              </a:r>
              <a:endParaRPr kumimoji="1" lang="ja-JP" altLang="en-US" sz="2400" dirty="0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1320986" y="5495449"/>
              <a:ext cx="3032952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/>
                <a:t>0            500           </a:t>
              </a:r>
              <a:r>
                <a:rPr kumimoji="1" lang="en-US" altLang="ja-JP" sz="2400" dirty="0" smtClean="0"/>
                <a:t>1000</a:t>
              </a:r>
              <a:endParaRPr kumimoji="1" lang="ja-JP" altLang="en-US" sz="2400" dirty="0"/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523695" y="2964145"/>
              <a:ext cx="869799" cy="267765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en-US" altLang="ja-JP" sz="2400" dirty="0" smtClean="0"/>
                <a:t>1000</a:t>
              </a:r>
            </a:p>
            <a:p>
              <a:pPr algn="r"/>
              <a:endParaRPr lang="en-US" altLang="ja-JP" sz="2400" dirty="0"/>
            </a:p>
            <a:p>
              <a:pPr algn="r"/>
              <a:endParaRPr kumimoji="1" lang="en-US" altLang="ja-JP" sz="2400" dirty="0" smtClean="0"/>
            </a:p>
            <a:p>
              <a:pPr algn="r"/>
              <a:r>
                <a:rPr lang="en-US" altLang="ja-JP" sz="2400" dirty="0" smtClean="0"/>
                <a:t>500</a:t>
              </a:r>
            </a:p>
            <a:p>
              <a:pPr algn="r"/>
              <a:endParaRPr kumimoji="1" lang="en-US" altLang="ja-JP" sz="2400" dirty="0"/>
            </a:p>
            <a:p>
              <a:pPr algn="r"/>
              <a:endParaRPr lang="en-US" altLang="ja-JP" sz="2400" dirty="0" smtClean="0"/>
            </a:p>
            <a:p>
              <a:pPr algn="r"/>
              <a:r>
                <a:rPr lang="en-US" altLang="ja-JP" sz="2400" dirty="0"/>
                <a:t>0</a:t>
              </a:r>
              <a:endParaRPr kumimoji="1" lang="ja-JP" altLang="en-US" sz="2400" dirty="0"/>
            </a:p>
          </p:txBody>
        </p:sp>
        <p:sp>
          <p:nvSpPr>
            <p:cNvPr id="42" name="テキスト ボックス 41"/>
            <p:cNvSpPr txBox="1"/>
            <p:nvPr/>
          </p:nvSpPr>
          <p:spPr>
            <a:xfrm rot="16200000">
              <a:off x="-397262" y="4036701"/>
              <a:ext cx="19136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400" dirty="0" smtClean="0"/>
                <a:t>センサ２</a:t>
              </a:r>
              <a:r>
                <a:rPr lang="en-US" altLang="ja-JP" sz="2400" dirty="0" smtClean="0"/>
                <a:t> (nm)</a:t>
              </a:r>
              <a:endParaRPr kumimoji="1" lang="ja-JP" altLang="en-US" sz="2400" dirty="0"/>
            </a:p>
          </p:txBody>
        </p:sp>
      </p:grpSp>
      <p:grpSp>
        <p:nvGrpSpPr>
          <p:cNvPr id="11" name="図形グループ 10"/>
          <p:cNvGrpSpPr/>
          <p:nvPr/>
        </p:nvGrpSpPr>
        <p:grpSpPr>
          <a:xfrm>
            <a:off x="4903160" y="2555931"/>
            <a:ext cx="3841433" cy="3733454"/>
            <a:chOff x="4903160" y="2555931"/>
            <a:chExt cx="3841433" cy="3733454"/>
          </a:xfrm>
        </p:grpSpPr>
        <p:pic>
          <p:nvPicPr>
            <p:cNvPr id="50" name="図 49" descr="cc_hikizan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9687" y="2983263"/>
              <a:ext cx="3324906" cy="2727093"/>
            </a:xfrm>
            <a:prstGeom prst="rect">
              <a:avLst/>
            </a:prstGeom>
          </p:spPr>
        </p:pic>
        <p:sp>
          <p:nvSpPr>
            <p:cNvPr id="51" name="テキスト ボックス 50"/>
            <p:cNvSpPr txBox="1"/>
            <p:nvPr/>
          </p:nvSpPr>
          <p:spPr>
            <a:xfrm>
              <a:off x="6186113" y="5827719"/>
              <a:ext cx="1913655" cy="461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dirty="0" smtClean="0"/>
                <a:t>センサ</a:t>
              </a:r>
              <a:r>
                <a:rPr lang="ja-JP" altLang="en-US" sz="2400" dirty="0" smtClean="0"/>
                <a:t>１</a:t>
              </a:r>
              <a:r>
                <a:rPr lang="en-US" altLang="ja-JP" sz="2400" dirty="0" smtClean="0"/>
                <a:t> (nm)</a:t>
              </a:r>
              <a:endParaRPr kumimoji="1" lang="ja-JP" altLang="en-US" sz="2400" dirty="0"/>
            </a:p>
          </p:txBody>
        </p:sp>
        <p:grpSp>
          <p:nvGrpSpPr>
            <p:cNvPr id="4" name="図形グループ 3"/>
            <p:cNvGrpSpPr/>
            <p:nvPr/>
          </p:nvGrpSpPr>
          <p:grpSpPr>
            <a:xfrm>
              <a:off x="6823677" y="3229836"/>
              <a:ext cx="1211686" cy="1039713"/>
              <a:chOff x="1524127" y="3900964"/>
              <a:chExt cx="1474994" cy="1229480"/>
            </a:xfrm>
          </p:grpSpPr>
          <p:cxnSp>
            <p:nvCxnSpPr>
              <p:cNvPr id="53" name="直線矢印コネクタ 52"/>
              <p:cNvCxnSpPr/>
              <p:nvPr/>
            </p:nvCxnSpPr>
            <p:spPr>
              <a:xfrm>
                <a:off x="1524127" y="4000557"/>
                <a:ext cx="0" cy="1129887"/>
              </a:xfrm>
              <a:prstGeom prst="straightConnector1">
                <a:avLst/>
              </a:prstGeom>
              <a:ln w="57150" cmpd="sng">
                <a:solidFill>
                  <a:srgbClr val="0000FF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テキスト ボックス 55"/>
              <p:cNvSpPr txBox="1"/>
              <p:nvPr/>
            </p:nvSpPr>
            <p:spPr>
              <a:xfrm>
                <a:off x="1653612" y="3900964"/>
                <a:ext cx="1345509" cy="6187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800" dirty="0" smtClean="0">
                    <a:solidFill>
                      <a:srgbClr val="0000FF"/>
                    </a:solidFill>
                  </a:rPr>
                  <a:t>30 nm</a:t>
                </a:r>
                <a:endParaRPr kumimoji="1" lang="ja-JP" altLang="en-US" sz="2800" dirty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3" name="テキスト ボックス 2"/>
            <p:cNvSpPr txBox="1"/>
            <p:nvPr/>
          </p:nvSpPr>
          <p:spPr>
            <a:xfrm>
              <a:off x="5639019" y="5495449"/>
              <a:ext cx="3032952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/>
                <a:t>0            500           </a:t>
              </a:r>
              <a:r>
                <a:rPr kumimoji="1" lang="en-US" altLang="ja-JP" sz="2400" dirty="0" smtClean="0"/>
                <a:t>1000</a:t>
              </a:r>
              <a:endParaRPr kumimoji="1" lang="ja-JP" altLang="en-US" sz="2400" dirty="0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5220416" y="2940914"/>
              <a:ext cx="543409" cy="267765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sz="2400" dirty="0" smtClean="0"/>
                <a:t>90</a:t>
              </a:r>
              <a:endParaRPr kumimoji="1" lang="en-US" altLang="ja-JP" sz="2400" dirty="0" smtClean="0"/>
            </a:p>
            <a:p>
              <a:pPr algn="r"/>
              <a:endParaRPr lang="en-US" altLang="ja-JP" sz="2400" dirty="0" smtClean="0"/>
            </a:p>
            <a:p>
              <a:pPr algn="r"/>
              <a:r>
                <a:rPr lang="en-US" altLang="ja-JP" sz="2400" dirty="0" smtClean="0"/>
                <a:t>6</a:t>
              </a:r>
              <a:r>
                <a:rPr lang="en-US" altLang="ja-JP" sz="2400" dirty="0"/>
                <a:t>0</a:t>
              </a:r>
              <a:endParaRPr lang="en-US" altLang="ja-JP" sz="2400" dirty="0" smtClean="0"/>
            </a:p>
            <a:p>
              <a:pPr algn="r"/>
              <a:endParaRPr kumimoji="1" lang="en-US" altLang="ja-JP" sz="2400" dirty="0"/>
            </a:p>
            <a:p>
              <a:pPr algn="r"/>
              <a:r>
                <a:rPr lang="en-US" altLang="ja-JP" sz="2400" dirty="0" smtClean="0"/>
                <a:t>30</a:t>
              </a:r>
            </a:p>
            <a:p>
              <a:pPr algn="r"/>
              <a:endParaRPr lang="en-US" altLang="ja-JP" sz="2400" dirty="0" smtClean="0"/>
            </a:p>
            <a:p>
              <a:pPr algn="r"/>
              <a:r>
                <a:rPr lang="en-US" altLang="ja-JP" sz="2400" dirty="0"/>
                <a:t>0</a:t>
              </a:r>
              <a:endParaRPr kumimoji="1" lang="ja-JP" altLang="en-US" sz="2400" dirty="0"/>
            </a:p>
          </p:txBody>
        </p:sp>
        <p:sp>
          <p:nvSpPr>
            <p:cNvPr id="52" name="テキスト ボックス 51"/>
            <p:cNvSpPr txBox="1"/>
            <p:nvPr/>
          </p:nvSpPr>
          <p:spPr>
            <a:xfrm rot="16200000">
              <a:off x="3402914" y="4056177"/>
              <a:ext cx="34621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400" dirty="0" smtClean="0"/>
                <a:t>センサ２</a:t>
              </a:r>
              <a:r>
                <a:rPr lang="en-US" altLang="ja-JP" sz="2400" dirty="0" smtClean="0"/>
                <a:t> </a:t>
              </a:r>
              <a:r>
                <a:rPr lang="ja-JP" altLang="en-US" sz="2400" dirty="0" smtClean="0"/>
                <a:t>ー</a:t>
              </a:r>
              <a:r>
                <a:rPr lang="en-US" altLang="ja-JP" sz="2400" dirty="0" smtClean="0"/>
                <a:t> </a:t>
              </a:r>
              <a:r>
                <a:rPr lang="ja-JP" altLang="en-US" sz="2400" dirty="0" smtClean="0"/>
                <a:t>センサ１</a:t>
              </a:r>
              <a:r>
                <a:rPr lang="en-US" altLang="ja-JP" sz="2400" dirty="0" smtClean="0"/>
                <a:t> (nm)</a:t>
              </a:r>
              <a:endParaRPr kumimoji="1" lang="ja-JP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56797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1910" y="274638"/>
            <a:ext cx="8229600" cy="1143000"/>
          </a:xfrm>
        </p:spPr>
        <p:txBody>
          <a:bodyPr/>
          <a:lstStyle/>
          <a:p>
            <a:r>
              <a:rPr lang="ja-JP" altLang="en-US" dirty="0" smtClean="0">
                <a:solidFill>
                  <a:srgbClr val="0000FF"/>
                </a:solidFill>
              </a:rPr>
              <a:t>環境補償方法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grpSp>
        <p:nvGrpSpPr>
          <p:cNvPr id="47" name="図形グループ 46"/>
          <p:cNvGrpSpPr/>
          <p:nvPr/>
        </p:nvGrpSpPr>
        <p:grpSpPr>
          <a:xfrm>
            <a:off x="153593" y="1357056"/>
            <a:ext cx="7618296" cy="2700271"/>
            <a:chOff x="1129980" y="2332352"/>
            <a:chExt cx="7618296" cy="2700271"/>
          </a:xfrm>
        </p:grpSpPr>
        <p:sp>
          <p:nvSpPr>
            <p:cNvPr id="6" name="正方形/長方形 5"/>
            <p:cNvSpPr/>
            <p:nvPr/>
          </p:nvSpPr>
          <p:spPr>
            <a:xfrm>
              <a:off x="2802472" y="3402059"/>
              <a:ext cx="230552" cy="48141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2935334" y="3668555"/>
              <a:ext cx="1977292" cy="2149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4207499" y="2332352"/>
              <a:ext cx="2708030" cy="69948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1129980" y="2717010"/>
              <a:ext cx="2708030" cy="69948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1" name="図形グループ 10"/>
            <p:cNvGrpSpPr/>
            <p:nvPr/>
          </p:nvGrpSpPr>
          <p:grpSpPr>
            <a:xfrm>
              <a:off x="1129980" y="2697472"/>
              <a:ext cx="3802184" cy="1186006"/>
              <a:chOff x="1121508" y="4263291"/>
              <a:chExt cx="3802184" cy="1186006"/>
            </a:xfrm>
          </p:grpSpPr>
          <p:grpSp>
            <p:nvGrpSpPr>
              <p:cNvPr id="28" name="図形グループ 27"/>
              <p:cNvGrpSpPr/>
              <p:nvPr/>
            </p:nvGrpSpPr>
            <p:grpSpPr>
              <a:xfrm>
                <a:off x="1121508" y="4263291"/>
                <a:ext cx="2668954" cy="697540"/>
                <a:chOff x="1121508" y="4126525"/>
                <a:chExt cx="2668954" cy="465029"/>
              </a:xfrm>
            </p:grpSpPr>
            <p:cxnSp>
              <p:nvCxnSpPr>
                <p:cNvPr id="36" name="直線コネクタ 35"/>
                <p:cNvCxnSpPr/>
                <p:nvPr/>
              </p:nvCxnSpPr>
              <p:spPr>
                <a:xfrm>
                  <a:off x="3790462" y="4126526"/>
                  <a:ext cx="0" cy="46502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線コネクタ 36"/>
                <p:cNvCxnSpPr/>
                <p:nvPr/>
              </p:nvCxnSpPr>
              <p:spPr>
                <a:xfrm flipV="1">
                  <a:off x="1121508" y="4126525"/>
                  <a:ext cx="2668954" cy="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線コネクタ 37"/>
                <p:cNvCxnSpPr/>
                <p:nvPr/>
              </p:nvCxnSpPr>
              <p:spPr>
                <a:xfrm flipV="1">
                  <a:off x="1121508" y="4591552"/>
                  <a:ext cx="2668954" cy="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" name="図形グループ 28"/>
              <p:cNvGrpSpPr/>
              <p:nvPr/>
            </p:nvGrpSpPr>
            <p:grpSpPr>
              <a:xfrm>
                <a:off x="2794000" y="4962775"/>
                <a:ext cx="2129692" cy="486522"/>
                <a:chOff x="2794000" y="5197231"/>
                <a:chExt cx="2129692" cy="486522"/>
              </a:xfrm>
            </p:grpSpPr>
            <p:cxnSp>
              <p:nvCxnSpPr>
                <p:cNvPr id="31" name="直線コネクタ 30"/>
                <p:cNvCxnSpPr/>
                <p:nvPr/>
              </p:nvCxnSpPr>
              <p:spPr>
                <a:xfrm>
                  <a:off x="2794000" y="5197231"/>
                  <a:ext cx="0" cy="48652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線コネクタ 31"/>
                <p:cNvCxnSpPr/>
                <p:nvPr/>
              </p:nvCxnSpPr>
              <p:spPr>
                <a:xfrm flipV="1">
                  <a:off x="2794000" y="5683752"/>
                  <a:ext cx="2129692" cy="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直線コネクタ 32"/>
                <p:cNvCxnSpPr/>
                <p:nvPr/>
              </p:nvCxnSpPr>
              <p:spPr>
                <a:xfrm>
                  <a:off x="3024552" y="5197231"/>
                  <a:ext cx="0" cy="27159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線コネクタ 33"/>
                <p:cNvCxnSpPr/>
                <p:nvPr/>
              </p:nvCxnSpPr>
              <p:spPr>
                <a:xfrm flipV="1">
                  <a:off x="3024552" y="5468828"/>
                  <a:ext cx="1899140" cy="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線コネクタ 34"/>
                <p:cNvCxnSpPr/>
                <p:nvPr/>
              </p:nvCxnSpPr>
              <p:spPr>
                <a:xfrm>
                  <a:off x="4923692" y="5468828"/>
                  <a:ext cx="0" cy="2149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0" name="正方形/長方形 29"/>
              <p:cNvSpPr/>
              <p:nvPr/>
            </p:nvSpPr>
            <p:spPr>
              <a:xfrm>
                <a:off x="4325815" y="5117141"/>
                <a:ext cx="597877" cy="11723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2" name="図形グループ 11"/>
            <p:cNvGrpSpPr/>
            <p:nvPr/>
          </p:nvGrpSpPr>
          <p:grpSpPr>
            <a:xfrm>
              <a:off x="4193610" y="2347730"/>
              <a:ext cx="2668954" cy="814772"/>
              <a:chOff x="4185138" y="3894011"/>
              <a:chExt cx="2668954" cy="814772"/>
            </a:xfrm>
          </p:grpSpPr>
          <p:grpSp>
            <p:nvGrpSpPr>
              <p:cNvPr id="23" name="図形グループ 22"/>
              <p:cNvGrpSpPr/>
              <p:nvPr/>
            </p:nvGrpSpPr>
            <p:grpSpPr>
              <a:xfrm rot="10800000">
                <a:off x="4185138" y="3894011"/>
                <a:ext cx="2668954" cy="697540"/>
                <a:chOff x="1121508" y="4126525"/>
                <a:chExt cx="2668954" cy="465029"/>
              </a:xfrm>
            </p:grpSpPr>
            <p:cxnSp>
              <p:nvCxnSpPr>
                <p:cNvPr id="25" name="直線コネクタ 24"/>
                <p:cNvCxnSpPr/>
                <p:nvPr/>
              </p:nvCxnSpPr>
              <p:spPr>
                <a:xfrm>
                  <a:off x="3790462" y="4126526"/>
                  <a:ext cx="0" cy="46502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線コネクタ 25"/>
                <p:cNvCxnSpPr/>
                <p:nvPr/>
              </p:nvCxnSpPr>
              <p:spPr>
                <a:xfrm flipV="1">
                  <a:off x="1121508" y="4126525"/>
                  <a:ext cx="2668954" cy="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線コネクタ 26"/>
                <p:cNvCxnSpPr/>
                <p:nvPr/>
              </p:nvCxnSpPr>
              <p:spPr>
                <a:xfrm flipV="1">
                  <a:off x="1121508" y="4591552"/>
                  <a:ext cx="2668954" cy="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4" name="正方形/長方形 23"/>
              <p:cNvSpPr/>
              <p:nvPr/>
            </p:nvSpPr>
            <p:spPr>
              <a:xfrm>
                <a:off x="4325815" y="4591552"/>
                <a:ext cx="597877" cy="117231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19" name="直線コネクタ 18"/>
            <p:cNvCxnSpPr>
              <a:stCxn id="24" idx="3"/>
            </p:cNvCxnSpPr>
            <p:nvPr/>
          </p:nvCxnSpPr>
          <p:spPr>
            <a:xfrm>
              <a:off x="4932164" y="3103887"/>
              <a:ext cx="962697" cy="14437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>
              <a:stCxn id="30" idx="3"/>
            </p:cNvCxnSpPr>
            <p:nvPr/>
          </p:nvCxnSpPr>
          <p:spPr>
            <a:xfrm>
              <a:off x="4932164" y="3609938"/>
              <a:ext cx="962697" cy="27816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テキスト ボックス 20"/>
            <p:cNvSpPr txBox="1"/>
            <p:nvPr/>
          </p:nvSpPr>
          <p:spPr>
            <a:xfrm>
              <a:off x="5834417" y="3000995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dirty="0" smtClean="0"/>
                <a:t>導体板</a:t>
              </a:r>
              <a:endParaRPr kumimoji="1" lang="en-US" altLang="ja-JP" sz="2400" dirty="0" smtClean="0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5622162" y="2438803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400" dirty="0" smtClean="0"/>
                <a:t>分割鏡</a:t>
              </a:r>
              <a:endParaRPr kumimoji="1" lang="en-US" altLang="ja-JP" sz="2400" dirty="0" smtClean="0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1280716" y="2786598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400" dirty="0" smtClean="0"/>
                <a:t>分割鏡</a:t>
              </a:r>
              <a:endParaRPr kumimoji="1" lang="en-US" altLang="ja-JP" sz="2400" dirty="0" smtClean="0"/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5838104" y="3673024"/>
              <a:ext cx="16550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400" dirty="0" smtClean="0"/>
                <a:t>測定センサ</a:t>
              </a:r>
              <a:endParaRPr kumimoji="1" lang="en-US" altLang="ja-JP" sz="2400" dirty="0" smtClean="0"/>
            </a:p>
          </p:txBody>
        </p:sp>
        <p:cxnSp>
          <p:nvCxnSpPr>
            <p:cNvPr id="43" name="直線コネクタ 42"/>
            <p:cNvCxnSpPr/>
            <p:nvPr/>
          </p:nvCxnSpPr>
          <p:spPr>
            <a:xfrm>
              <a:off x="4941169" y="3944831"/>
              <a:ext cx="953692" cy="46166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テキスト ボックス 43"/>
            <p:cNvSpPr txBox="1"/>
            <p:nvPr/>
          </p:nvSpPr>
          <p:spPr>
            <a:xfrm>
              <a:off x="5838104" y="4201626"/>
              <a:ext cx="291017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400" dirty="0" smtClean="0">
                  <a:solidFill>
                    <a:srgbClr val="FF0000"/>
                  </a:solidFill>
                </a:rPr>
                <a:t>参照センサ</a:t>
              </a:r>
              <a:endParaRPr lang="en-US" altLang="ja-JP" sz="2400" dirty="0" smtClean="0">
                <a:solidFill>
                  <a:srgbClr val="FF0000"/>
                </a:solidFill>
              </a:endParaRPr>
            </a:p>
            <a:p>
              <a:r>
                <a:rPr kumimoji="1" lang="ja-JP" altLang="en-US" sz="2400" u="sng" dirty="0" smtClean="0"/>
                <a:t>（環境依存性を検出）</a:t>
              </a:r>
              <a:endParaRPr kumimoji="1" lang="en-US" altLang="ja-JP" sz="2400" u="sng" dirty="0" smtClean="0"/>
            </a:p>
          </p:txBody>
        </p:sp>
        <p:sp>
          <p:nvSpPr>
            <p:cNvPr id="45" name="正方形/長方形 44"/>
            <p:cNvSpPr/>
            <p:nvPr/>
          </p:nvSpPr>
          <p:spPr>
            <a:xfrm>
              <a:off x="4343292" y="3888105"/>
              <a:ext cx="597877" cy="11723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5" name="コンテンツ プレースホルダー 54"/>
          <p:cNvSpPr>
            <a:spLocks noGrp="1"/>
          </p:cNvSpPr>
          <p:nvPr>
            <p:ph idx="1"/>
          </p:nvPr>
        </p:nvSpPr>
        <p:spPr>
          <a:xfrm>
            <a:off x="1585678" y="4164670"/>
            <a:ext cx="7741146" cy="2821930"/>
          </a:xfrm>
        </p:spPr>
        <p:txBody>
          <a:bodyPr>
            <a:normAutofit/>
          </a:bodyPr>
          <a:lstStyle/>
          <a:p>
            <a:r>
              <a:rPr kumimoji="1" lang="ja-JP" altLang="en-US" sz="2800" dirty="0" smtClean="0"/>
              <a:t>位相カメラで焦点を合わせ、その状態を保持</a:t>
            </a:r>
            <a:endParaRPr kumimoji="1" lang="en-US" altLang="ja-JP" sz="2800" dirty="0" smtClean="0"/>
          </a:p>
          <a:p>
            <a:r>
              <a:rPr kumimoji="1" lang="ja-JP" altLang="en-US" sz="2800" dirty="0" smtClean="0"/>
              <a:t>参照センサと測定センサに様々な環境を</a:t>
            </a:r>
            <a:endParaRPr kumimoji="1" lang="en-US" altLang="ja-JP" sz="2800" dirty="0" smtClean="0"/>
          </a:p>
          <a:p>
            <a:pPr marL="0" indent="0">
              <a:buNone/>
            </a:pPr>
            <a:r>
              <a:rPr lang="en-US" altLang="ja-JP" sz="2800" dirty="0"/>
              <a:t> </a:t>
            </a:r>
            <a:r>
              <a:rPr lang="en-US" altLang="ja-JP" sz="2800" dirty="0" smtClean="0"/>
              <a:t>   </a:t>
            </a:r>
            <a:r>
              <a:rPr kumimoji="1" lang="ja-JP" altLang="en-US" sz="2800" dirty="0" smtClean="0"/>
              <a:t>経験させ、</a:t>
            </a:r>
            <a:r>
              <a:rPr kumimoji="1" lang="ja-JP" altLang="en-US" sz="2800" dirty="0" smtClean="0">
                <a:solidFill>
                  <a:srgbClr val="FF0000"/>
                </a:solidFill>
              </a:rPr>
              <a:t>出力値の対応テーブル</a:t>
            </a:r>
            <a:r>
              <a:rPr kumimoji="1" lang="ja-JP" altLang="en-US" sz="2800" dirty="0" smtClean="0"/>
              <a:t>を作成</a:t>
            </a:r>
            <a:endParaRPr kumimoji="1" lang="en-US" altLang="ja-JP" sz="2800" dirty="0" smtClean="0"/>
          </a:p>
          <a:p>
            <a:r>
              <a:rPr lang="ja-JP" altLang="en-US" sz="2800" dirty="0" smtClean="0"/>
              <a:t>テーブルと参照センサの出力値から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en-US" altLang="ja-JP" sz="2800" dirty="0"/>
              <a:t> </a:t>
            </a:r>
            <a:r>
              <a:rPr lang="en-US" altLang="ja-JP" sz="2800" dirty="0" smtClean="0"/>
              <a:t>   </a:t>
            </a:r>
            <a:r>
              <a:rPr lang="ja-JP" altLang="en-US" sz="2800" dirty="0" smtClean="0"/>
              <a:t>測定センサの</a:t>
            </a:r>
            <a:r>
              <a:rPr lang="ja-JP" altLang="en-US" sz="2800" dirty="0" smtClean="0">
                <a:solidFill>
                  <a:srgbClr val="FF0000"/>
                </a:solidFill>
              </a:rPr>
              <a:t>理想値</a:t>
            </a:r>
            <a:r>
              <a:rPr lang="ja-JP" altLang="en-US" sz="2800" dirty="0" smtClean="0"/>
              <a:t>を計算</a:t>
            </a:r>
            <a:endParaRPr lang="en-US" altLang="ja-JP" sz="2800" dirty="0" smtClean="0"/>
          </a:p>
          <a:p>
            <a:pPr marL="0" indent="0">
              <a:buNone/>
            </a:pPr>
            <a:endParaRPr kumimoji="1" lang="ja-JP" altLang="en-US" sz="2800" dirty="0"/>
          </a:p>
        </p:txBody>
      </p:sp>
      <p:grpSp>
        <p:nvGrpSpPr>
          <p:cNvPr id="40" name="図形グループ 39"/>
          <p:cNvGrpSpPr/>
          <p:nvPr/>
        </p:nvGrpSpPr>
        <p:grpSpPr>
          <a:xfrm>
            <a:off x="6568253" y="758735"/>
            <a:ext cx="2543422" cy="2638602"/>
            <a:chOff x="3405472" y="2445342"/>
            <a:chExt cx="5738528" cy="4389556"/>
          </a:xfrm>
        </p:grpSpPr>
        <p:pic>
          <p:nvPicPr>
            <p:cNvPr id="46" name="図 45" descr="cc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1464" y="2445342"/>
              <a:ext cx="5242536" cy="3931902"/>
            </a:xfrm>
            <a:prstGeom prst="rect">
              <a:avLst/>
            </a:prstGeom>
          </p:spPr>
        </p:pic>
        <p:sp>
          <p:nvSpPr>
            <p:cNvPr id="41" name="テキスト ボックス 40"/>
            <p:cNvSpPr txBox="1"/>
            <p:nvPr/>
          </p:nvSpPr>
          <p:spPr>
            <a:xfrm>
              <a:off x="4938077" y="6066876"/>
              <a:ext cx="4170035" cy="76802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 smtClean="0"/>
                <a:t>参照センサ</a:t>
              </a:r>
              <a:endParaRPr kumimoji="1" lang="ja-JP" altLang="en-US" sz="2400" dirty="0"/>
            </a:p>
          </p:txBody>
        </p:sp>
        <p:sp>
          <p:nvSpPr>
            <p:cNvPr id="42" name="テキスト ボックス 41"/>
            <p:cNvSpPr txBox="1"/>
            <p:nvPr/>
          </p:nvSpPr>
          <p:spPr>
            <a:xfrm rot="16200000">
              <a:off x="2464721" y="3540855"/>
              <a:ext cx="2923122" cy="1041619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ja-JP" altLang="en-US" sz="2400" dirty="0" smtClean="0"/>
                <a:t>測定センサ</a:t>
              </a:r>
              <a:endParaRPr kumimoji="1" lang="ja-JP" altLang="en-US" sz="2400" dirty="0"/>
            </a:p>
          </p:txBody>
        </p:sp>
      </p:grpSp>
      <p:sp>
        <p:nvSpPr>
          <p:cNvPr id="3" name="テキスト ボックス 2"/>
          <p:cNvSpPr txBox="1"/>
          <p:nvPr/>
        </p:nvSpPr>
        <p:spPr>
          <a:xfrm>
            <a:off x="-16709" y="447328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0000FF"/>
                </a:solidFill>
              </a:rPr>
              <a:t>非観測時</a:t>
            </a:r>
            <a:endParaRPr kumimoji="1" lang="en-US" altLang="ja-JP" sz="2400" dirty="0" smtClean="0">
              <a:solidFill>
                <a:srgbClr val="0000FF"/>
              </a:solidFill>
            </a:endParaRPr>
          </a:p>
        </p:txBody>
      </p:sp>
      <p:sp>
        <p:nvSpPr>
          <p:cNvPr id="4" name="左大かっこ 3"/>
          <p:cNvSpPr/>
          <p:nvPr/>
        </p:nvSpPr>
        <p:spPr>
          <a:xfrm>
            <a:off x="1382354" y="4239312"/>
            <a:ext cx="206536" cy="1359055"/>
          </a:xfrm>
          <a:prstGeom prst="leftBracket">
            <a:avLst/>
          </a:prstGeom>
          <a:noFill/>
          <a:ln w="63500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178171" y="5745349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0000FF"/>
                </a:solidFill>
              </a:rPr>
              <a:t>観測時</a:t>
            </a:r>
            <a:endParaRPr kumimoji="1" lang="en-US" altLang="ja-JP" sz="2400" dirty="0" smtClean="0">
              <a:solidFill>
                <a:srgbClr val="0000FF"/>
              </a:solidFill>
            </a:endParaRPr>
          </a:p>
        </p:txBody>
      </p:sp>
      <p:sp>
        <p:nvSpPr>
          <p:cNvPr id="49" name="左大かっこ 48"/>
          <p:cNvSpPr/>
          <p:nvPr/>
        </p:nvSpPr>
        <p:spPr>
          <a:xfrm>
            <a:off x="1382354" y="5820054"/>
            <a:ext cx="206536" cy="907841"/>
          </a:xfrm>
          <a:prstGeom prst="leftBracket">
            <a:avLst/>
          </a:prstGeom>
          <a:noFill/>
          <a:ln w="63500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028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rgbClr val="0000FF"/>
                </a:solidFill>
              </a:rPr>
              <a:t>補償後の安定性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992" y="5563775"/>
            <a:ext cx="8406447" cy="1054013"/>
          </a:xfrm>
          <a:ln w="38100" cmpd="sng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800" dirty="0" smtClean="0"/>
              <a:t>導体板がない状態では、参照テーブルの作成により</a:t>
            </a:r>
            <a:endParaRPr kumimoji="1" lang="en-US" altLang="ja-JP" sz="2800" dirty="0" smtClean="0"/>
          </a:p>
          <a:p>
            <a:pPr marL="0" indent="0">
              <a:buNone/>
            </a:pPr>
            <a:r>
              <a:rPr kumimoji="1" lang="ja-JP" altLang="en-US" sz="2800" dirty="0" smtClean="0"/>
              <a:t>要求仕様を満たす安定性</a:t>
            </a:r>
            <a:r>
              <a:rPr lang="ja-JP" altLang="en-US" sz="2800" dirty="0" smtClean="0"/>
              <a:t>が得られた</a:t>
            </a:r>
            <a:endParaRPr kumimoji="1" lang="en-US" altLang="ja-JP" sz="2800" dirty="0" smtClean="0"/>
          </a:p>
        </p:txBody>
      </p:sp>
      <p:pic>
        <p:nvPicPr>
          <p:cNvPr id="4" name="図 3" descr="クリアセラム差分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110" y="1768251"/>
            <a:ext cx="3902616" cy="2740134"/>
          </a:xfrm>
          <a:prstGeom prst="rect">
            <a:avLst/>
          </a:prstGeom>
        </p:spPr>
      </p:pic>
      <p:pic>
        <p:nvPicPr>
          <p:cNvPr id="5" name="図 4" descr="アルミナ差分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45" y="1768251"/>
            <a:ext cx="3902616" cy="2740134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672052" y="1224738"/>
            <a:ext cx="22339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/>
              <a:t>アルミナ</a:t>
            </a:r>
            <a:r>
              <a:rPr kumimoji="1" lang="ja-JP" altLang="en-US" sz="2800" dirty="0" smtClean="0"/>
              <a:t>基板</a:t>
            </a:r>
            <a:endParaRPr kumimoji="1" lang="ja-JP" altLang="en-US" sz="2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275083" y="1246887"/>
            <a:ext cx="18481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ガラス基板</a:t>
            </a:r>
            <a:endParaRPr kumimoji="1" lang="ja-JP" altLang="en-US" sz="2800" dirty="0"/>
          </a:p>
        </p:txBody>
      </p:sp>
      <p:sp>
        <p:nvSpPr>
          <p:cNvPr id="8" name="テキスト ボックス 7"/>
          <p:cNvSpPr txBox="1"/>
          <p:nvPr/>
        </p:nvSpPr>
        <p:spPr>
          <a:xfrm rot="16200000">
            <a:off x="-1247776" y="2783715"/>
            <a:ext cx="3015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solidFill>
                  <a:srgbClr val="0000FF"/>
                </a:solidFill>
              </a:rPr>
              <a:t>測定値ー参照値</a:t>
            </a:r>
            <a:r>
              <a:rPr lang="en-US" altLang="ja-JP" sz="2400" dirty="0" smtClean="0">
                <a:solidFill>
                  <a:srgbClr val="0000FF"/>
                </a:solidFill>
              </a:rPr>
              <a:t> (nm)</a:t>
            </a:r>
            <a:endParaRPr kumimoji="1" lang="ja-JP" altLang="en-US" sz="2400" dirty="0">
              <a:solidFill>
                <a:srgbClr val="0000FF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985042" y="4762887"/>
            <a:ext cx="1795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solidFill>
                  <a:srgbClr val="0000FF"/>
                </a:solidFill>
              </a:rPr>
              <a:t>参照値</a:t>
            </a:r>
            <a:r>
              <a:rPr lang="en-US" altLang="ja-JP" sz="2400" dirty="0" smtClean="0">
                <a:solidFill>
                  <a:srgbClr val="0000FF"/>
                </a:solidFill>
              </a:rPr>
              <a:t> (nm)</a:t>
            </a:r>
            <a:endParaRPr kumimoji="1" lang="ja-JP" altLang="en-US" sz="2400" dirty="0">
              <a:solidFill>
                <a:srgbClr val="0000FF"/>
              </a:solidFill>
            </a:endParaRPr>
          </a:p>
        </p:txBody>
      </p:sp>
      <p:grpSp>
        <p:nvGrpSpPr>
          <p:cNvPr id="16" name="図形グループ 15"/>
          <p:cNvGrpSpPr/>
          <p:nvPr/>
        </p:nvGrpSpPr>
        <p:grpSpPr>
          <a:xfrm>
            <a:off x="6604617" y="2693248"/>
            <a:ext cx="1167506" cy="1534509"/>
            <a:chOff x="6497411" y="2966523"/>
            <a:chExt cx="1167506" cy="1534509"/>
          </a:xfrm>
        </p:grpSpPr>
        <p:cxnSp>
          <p:nvCxnSpPr>
            <p:cNvPr id="10" name="直線矢印コネクタ 9"/>
            <p:cNvCxnSpPr/>
            <p:nvPr/>
          </p:nvCxnSpPr>
          <p:spPr>
            <a:xfrm>
              <a:off x="6497411" y="3974565"/>
              <a:ext cx="0" cy="526467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headEnd type="triangl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テキスト ボックス 10"/>
            <p:cNvSpPr txBox="1"/>
            <p:nvPr/>
          </p:nvSpPr>
          <p:spPr>
            <a:xfrm>
              <a:off x="6559601" y="3880365"/>
              <a:ext cx="11053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800" dirty="0" smtClean="0">
                  <a:solidFill>
                    <a:srgbClr val="FF0000"/>
                  </a:solidFill>
                </a:rPr>
                <a:t>30 nm</a:t>
              </a:r>
              <a:endParaRPr kumimoji="1" lang="ja-JP" altLang="en-US" sz="2800" dirty="0">
                <a:solidFill>
                  <a:srgbClr val="FF0000"/>
                </a:solidFill>
              </a:endParaRPr>
            </a:p>
          </p:txBody>
        </p:sp>
        <p:cxnSp>
          <p:nvCxnSpPr>
            <p:cNvPr id="14" name="直線矢印コネクタ 13"/>
            <p:cNvCxnSpPr/>
            <p:nvPr/>
          </p:nvCxnSpPr>
          <p:spPr>
            <a:xfrm flipV="1">
              <a:off x="6497411" y="2966523"/>
              <a:ext cx="0" cy="602129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headEnd type="triangl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図形グループ 16"/>
          <p:cNvGrpSpPr/>
          <p:nvPr/>
        </p:nvGrpSpPr>
        <p:grpSpPr>
          <a:xfrm>
            <a:off x="2501856" y="1848968"/>
            <a:ext cx="1167506" cy="1968534"/>
            <a:chOff x="6497411" y="2966523"/>
            <a:chExt cx="1167506" cy="1968534"/>
          </a:xfrm>
        </p:grpSpPr>
        <p:cxnSp>
          <p:nvCxnSpPr>
            <p:cNvPr id="18" name="直線矢印コネクタ 17"/>
            <p:cNvCxnSpPr/>
            <p:nvPr/>
          </p:nvCxnSpPr>
          <p:spPr>
            <a:xfrm>
              <a:off x="6497411" y="4408590"/>
              <a:ext cx="0" cy="526467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headEnd type="triangl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テキスト ボックス 18"/>
            <p:cNvSpPr txBox="1"/>
            <p:nvPr/>
          </p:nvSpPr>
          <p:spPr>
            <a:xfrm>
              <a:off x="6559601" y="3060540"/>
              <a:ext cx="11053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800" dirty="0" smtClean="0">
                  <a:solidFill>
                    <a:srgbClr val="FF0000"/>
                  </a:solidFill>
                </a:rPr>
                <a:t>30 nm</a:t>
              </a:r>
              <a:endParaRPr kumimoji="1" lang="ja-JP" altLang="en-US" sz="2800" dirty="0">
                <a:solidFill>
                  <a:srgbClr val="FF0000"/>
                </a:solidFill>
              </a:endParaRPr>
            </a:p>
          </p:txBody>
        </p:sp>
        <p:cxnSp>
          <p:nvCxnSpPr>
            <p:cNvPr id="20" name="直線矢印コネクタ 19"/>
            <p:cNvCxnSpPr/>
            <p:nvPr/>
          </p:nvCxnSpPr>
          <p:spPr>
            <a:xfrm flipV="1">
              <a:off x="6497411" y="2966523"/>
              <a:ext cx="0" cy="602129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headEnd type="triangl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テキスト ボックス 21"/>
          <p:cNvSpPr txBox="1"/>
          <p:nvPr/>
        </p:nvSpPr>
        <p:spPr>
          <a:xfrm>
            <a:off x="473882" y="1734279"/>
            <a:ext cx="575223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ja-JP" sz="2400" dirty="0" smtClean="0"/>
              <a:t>90</a:t>
            </a:r>
          </a:p>
          <a:p>
            <a:pPr algn="r"/>
            <a:endParaRPr lang="en-US" altLang="ja-JP" sz="2400" dirty="0"/>
          </a:p>
          <a:p>
            <a:pPr algn="r"/>
            <a:r>
              <a:rPr lang="en-US" altLang="ja-JP" sz="2400" dirty="0" smtClean="0"/>
              <a:t>60</a:t>
            </a:r>
          </a:p>
          <a:p>
            <a:pPr algn="r"/>
            <a:endParaRPr lang="en-US" altLang="ja-JP" sz="2400" dirty="0"/>
          </a:p>
          <a:p>
            <a:pPr algn="r"/>
            <a:r>
              <a:rPr lang="en-US" altLang="ja-JP" sz="2400" dirty="0" smtClean="0"/>
              <a:t>30</a:t>
            </a:r>
          </a:p>
          <a:p>
            <a:pPr algn="r"/>
            <a:endParaRPr lang="en-US" altLang="ja-JP" sz="2400" dirty="0"/>
          </a:p>
          <a:p>
            <a:pPr algn="r"/>
            <a:r>
              <a:rPr lang="en-US" altLang="ja-JP" sz="2400" dirty="0" smtClean="0"/>
              <a:t>0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766322" y="1751539"/>
            <a:ext cx="718486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ja-JP" sz="2400" dirty="0" smtClean="0"/>
              <a:t>270</a:t>
            </a:r>
          </a:p>
          <a:p>
            <a:pPr algn="r"/>
            <a:endParaRPr lang="en-US" altLang="ja-JP" sz="2400" dirty="0"/>
          </a:p>
          <a:p>
            <a:pPr algn="r"/>
            <a:r>
              <a:rPr lang="en-US" altLang="ja-JP" sz="2400" dirty="0" smtClean="0"/>
              <a:t>180</a:t>
            </a:r>
          </a:p>
          <a:p>
            <a:pPr algn="r"/>
            <a:endParaRPr lang="en-US" altLang="ja-JP" sz="2400" dirty="0"/>
          </a:p>
          <a:p>
            <a:pPr algn="r"/>
            <a:r>
              <a:rPr lang="en-US" altLang="ja-JP" sz="2400" dirty="0" smtClean="0"/>
              <a:t>90</a:t>
            </a:r>
          </a:p>
          <a:p>
            <a:pPr algn="r"/>
            <a:endParaRPr lang="en-US" altLang="ja-JP" sz="2400" dirty="0"/>
          </a:p>
          <a:p>
            <a:pPr algn="r"/>
            <a:r>
              <a:rPr lang="en-US" altLang="ja-JP" sz="2400" dirty="0" smtClean="0"/>
              <a:t>0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035507" y="4342437"/>
            <a:ext cx="358734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0        800       1600       2400</a:t>
            </a:r>
            <a:endParaRPr kumimoji="1" lang="ja-JP" altLang="en-US" sz="24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473115" y="4342437"/>
            <a:ext cx="358734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0        </a:t>
            </a:r>
            <a:r>
              <a:rPr lang="en-US" altLang="ja-JP" sz="2400" dirty="0"/>
              <a:t>7</a:t>
            </a:r>
            <a:r>
              <a:rPr lang="en-US" altLang="ja-JP" sz="2400" dirty="0" smtClean="0"/>
              <a:t>00       1400       2100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35968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>
                <a:solidFill>
                  <a:srgbClr val="0000FF"/>
                </a:solidFill>
              </a:rPr>
              <a:t>導体板ありの安定性試験（準備）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7335" y="1576407"/>
            <a:ext cx="5220403" cy="2481058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クリアセラム製治具</a:t>
            </a:r>
            <a:endParaRPr kumimoji="1" lang="en-US" altLang="ja-JP" dirty="0" smtClean="0"/>
          </a:p>
          <a:p>
            <a:r>
              <a:rPr lang="ja-JP" altLang="en-US" dirty="0" smtClean="0"/>
              <a:t>導体板として、厚さ</a:t>
            </a:r>
            <a:r>
              <a:rPr lang="en-US" altLang="ja-JP" dirty="0" smtClean="0"/>
              <a:t>10 um</a:t>
            </a:r>
            <a:r>
              <a:rPr lang="ja-JP" altLang="en-US" dirty="0" smtClean="0"/>
              <a:t>の</a:t>
            </a:r>
            <a:r>
              <a:rPr lang="en-US" altLang="ja-JP" dirty="0" smtClean="0"/>
              <a:t>Cu</a:t>
            </a:r>
            <a:r>
              <a:rPr lang="ja-JP" altLang="en-US" dirty="0" smtClean="0"/>
              <a:t>メッキ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en-US" altLang="ja-JP" dirty="0"/>
              <a:t>	</a:t>
            </a:r>
            <a:r>
              <a:rPr kumimoji="1" lang="en-US" altLang="ja-JP" dirty="0" smtClean="0"/>
              <a:t>	</a:t>
            </a:r>
            <a:r>
              <a:rPr lang="en-US" altLang="ja-JP" dirty="0" smtClean="0">
                <a:solidFill>
                  <a:srgbClr val="0000FF"/>
                </a:solidFill>
              </a:rPr>
              <a:t>→</a:t>
            </a:r>
            <a:r>
              <a:rPr lang="ja-JP" altLang="en-US" dirty="0" smtClean="0">
                <a:solidFill>
                  <a:srgbClr val="0000FF"/>
                </a:solidFill>
              </a:rPr>
              <a:t>現在、メッキ加工中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pic>
        <p:nvPicPr>
          <p:cNvPr id="4" name="図 3" descr="IMG_04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593" y="1677749"/>
            <a:ext cx="3645351" cy="2734013"/>
          </a:xfrm>
          <a:prstGeom prst="rect">
            <a:avLst/>
          </a:prstGeom>
        </p:spPr>
      </p:pic>
      <p:grpSp>
        <p:nvGrpSpPr>
          <p:cNvPr id="5" name="図形グループ 4"/>
          <p:cNvGrpSpPr/>
          <p:nvPr/>
        </p:nvGrpSpPr>
        <p:grpSpPr>
          <a:xfrm>
            <a:off x="2555623" y="4751115"/>
            <a:ext cx="5897938" cy="1796498"/>
            <a:chOff x="1004753" y="3008811"/>
            <a:chExt cx="5897938" cy="1796498"/>
          </a:xfrm>
        </p:grpSpPr>
        <p:grpSp>
          <p:nvGrpSpPr>
            <p:cNvPr id="6" name="図形グループ 5"/>
            <p:cNvGrpSpPr/>
            <p:nvPr/>
          </p:nvGrpSpPr>
          <p:grpSpPr>
            <a:xfrm>
              <a:off x="1004753" y="3008811"/>
              <a:ext cx="5897938" cy="1796498"/>
              <a:chOff x="1822222" y="4024578"/>
              <a:chExt cx="5897938" cy="1796498"/>
            </a:xfrm>
          </p:grpSpPr>
          <p:grpSp>
            <p:nvGrpSpPr>
              <p:cNvPr id="11" name="図形グループ 10"/>
              <p:cNvGrpSpPr/>
              <p:nvPr/>
            </p:nvGrpSpPr>
            <p:grpSpPr>
              <a:xfrm>
                <a:off x="1827364" y="4814042"/>
                <a:ext cx="5892796" cy="1007034"/>
                <a:chOff x="1098203" y="3775636"/>
                <a:chExt cx="5892796" cy="1007034"/>
              </a:xfrm>
            </p:grpSpPr>
            <p:sp>
              <p:nvSpPr>
                <p:cNvPr id="74" name="直方体 73"/>
                <p:cNvSpPr/>
                <p:nvPr/>
              </p:nvSpPr>
              <p:spPr>
                <a:xfrm>
                  <a:off x="1098203" y="3931024"/>
                  <a:ext cx="5892796" cy="851646"/>
                </a:xfrm>
                <a:prstGeom prst="cube">
                  <a:avLst>
                    <a:gd name="adj" fmla="val 62427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5" name="直方体 74"/>
                <p:cNvSpPr/>
                <p:nvPr/>
              </p:nvSpPr>
              <p:spPr>
                <a:xfrm>
                  <a:off x="2006613" y="3775636"/>
                  <a:ext cx="1083241" cy="699245"/>
                </a:xfrm>
                <a:prstGeom prst="cube">
                  <a:avLst>
                    <a:gd name="adj" fmla="val 73448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6" name="直方体 75"/>
                <p:cNvSpPr/>
                <p:nvPr/>
              </p:nvSpPr>
              <p:spPr>
                <a:xfrm>
                  <a:off x="3343854" y="3775636"/>
                  <a:ext cx="1083241" cy="699245"/>
                </a:xfrm>
                <a:prstGeom prst="cube">
                  <a:avLst>
                    <a:gd name="adj" fmla="val 73448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7" name="直方体 76"/>
                <p:cNvSpPr/>
                <p:nvPr/>
              </p:nvSpPr>
              <p:spPr>
                <a:xfrm>
                  <a:off x="5989939" y="3775636"/>
                  <a:ext cx="1001060" cy="699245"/>
                </a:xfrm>
                <a:prstGeom prst="cube">
                  <a:avLst>
                    <a:gd name="adj" fmla="val 73448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8" name="直方体 77"/>
                <p:cNvSpPr/>
                <p:nvPr/>
              </p:nvSpPr>
              <p:spPr>
                <a:xfrm>
                  <a:off x="1098203" y="3781609"/>
                  <a:ext cx="711205" cy="699245"/>
                </a:xfrm>
                <a:prstGeom prst="cube">
                  <a:avLst>
                    <a:gd name="adj" fmla="val 73448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9" name="直方体 78"/>
                <p:cNvSpPr/>
                <p:nvPr/>
              </p:nvSpPr>
              <p:spPr>
                <a:xfrm>
                  <a:off x="4676596" y="3781609"/>
                  <a:ext cx="1083241" cy="699245"/>
                </a:xfrm>
                <a:prstGeom prst="cube">
                  <a:avLst>
                    <a:gd name="adj" fmla="val 73448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2" name="直方体 11"/>
              <p:cNvSpPr/>
              <p:nvPr/>
            </p:nvSpPr>
            <p:spPr>
              <a:xfrm>
                <a:off x="1827365" y="4388125"/>
                <a:ext cx="437990" cy="982644"/>
              </a:xfrm>
              <a:prstGeom prst="cube">
                <a:avLst>
                  <a:gd name="adj" fmla="val 73448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3" name="図形グループ 12"/>
              <p:cNvGrpSpPr/>
              <p:nvPr/>
            </p:nvGrpSpPr>
            <p:grpSpPr>
              <a:xfrm>
                <a:off x="2126914" y="4879447"/>
                <a:ext cx="4997854" cy="310775"/>
                <a:chOff x="2111933" y="4052041"/>
                <a:chExt cx="4997854" cy="310775"/>
              </a:xfrm>
            </p:grpSpPr>
            <p:grpSp>
              <p:nvGrpSpPr>
                <p:cNvPr id="21" name="図形グループ 20"/>
                <p:cNvGrpSpPr/>
                <p:nvPr/>
              </p:nvGrpSpPr>
              <p:grpSpPr>
                <a:xfrm>
                  <a:off x="2111933" y="4052041"/>
                  <a:ext cx="4997854" cy="310775"/>
                  <a:chOff x="1993145" y="5850963"/>
                  <a:chExt cx="4997854" cy="310775"/>
                </a:xfrm>
              </p:grpSpPr>
              <p:sp>
                <p:nvSpPr>
                  <p:cNvPr id="70" name="直方体 69"/>
                  <p:cNvSpPr/>
                  <p:nvPr/>
                </p:nvSpPr>
                <p:spPr>
                  <a:xfrm>
                    <a:off x="1993145" y="5850963"/>
                    <a:ext cx="1045882" cy="310775"/>
                  </a:xfrm>
                  <a:prstGeom prst="cube">
                    <a:avLst>
                      <a:gd name="adj" fmla="val 76947"/>
                    </a:avLst>
                  </a:prstGeom>
                  <a:solidFill>
                    <a:srgbClr val="FFFF00"/>
                  </a:solidFill>
                  <a:ln w="3175" cmpd="sng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71" name="直方体 70"/>
                  <p:cNvSpPr/>
                  <p:nvPr/>
                </p:nvSpPr>
                <p:spPr>
                  <a:xfrm>
                    <a:off x="3291543" y="5850963"/>
                    <a:ext cx="1045882" cy="310775"/>
                  </a:xfrm>
                  <a:prstGeom prst="cube">
                    <a:avLst>
                      <a:gd name="adj" fmla="val 76947"/>
                    </a:avLst>
                  </a:prstGeom>
                  <a:solidFill>
                    <a:srgbClr val="FFFF00"/>
                  </a:solidFill>
                  <a:ln w="3175" cmpd="sng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72" name="直方体 71"/>
                  <p:cNvSpPr/>
                  <p:nvPr/>
                </p:nvSpPr>
                <p:spPr>
                  <a:xfrm>
                    <a:off x="4610860" y="5850963"/>
                    <a:ext cx="1045882" cy="310775"/>
                  </a:xfrm>
                  <a:prstGeom prst="cube">
                    <a:avLst>
                      <a:gd name="adj" fmla="val 76947"/>
                    </a:avLst>
                  </a:prstGeom>
                  <a:solidFill>
                    <a:srgbClr val="FFFF00"/>
                  </a:solidFill>
                  <a:ln w="3175" cmpd="sng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73" name="直方体 72"/>
                  <p:cNvSpPr/>
                  <p:nvPr/>
                </p:nvSpPr>
                <p:spPr>
                  <a:xfrm>
                    <a:off x="5945117" y="5850963"/>
                    <a:ext cx="1045882" cy="310775"/>
                  </a:xfrm>
                  <a:prstGeom prst="cube">
                    <a:avLst>
                      <a:gd name="adj" fmla="val 76947"/>
                    </a:avLst>
                  </a:prstGeom>
                  <a:solidFill>
                    <a:srgbClr val="FFFF00"/>
                  </a:solidFill>
                  <a:ln w="3175" cmpd="sng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22" name="図形グループ 21"/>
                <p:cNvGrpSpPr/>
                <p:nvPr/>
              </p:nvGrpSpPr>
              <p:grpSpPr>
                <a:xfrm>
                  <a:off x="2569932" y="4072907"/>
                  <a:ext cx="328070" cy="196817"/>
                  <a:chOff x="863115" y="2994759"/>
                  <a:chExt cx="7139756" cy="3569755"/>
                </a:xfrm>
              </p:grpSpPr>
              <p:sp>
                <p:nvSpPr>
                  <p:cNvPr id="59" name="円弧 58"/>
                  <p:cNvSpPr/>
                  <p:nvPr/>
                </p:nvSpPr>
                <p:spPr>
                  <a:xfrm>
                    <a:off x="863115" y="2994759"/>
                    <a:ext cx="7139756" cy="3569755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0" name="円弧 59"/>
                  <p:cNvSpPr/>
                  <p:nvPr/>
                </p:nvSpPr>
                <p:spPr>
                  <a:xfrm flipV="1">
                    <a:off x="863115" y="3336954"/>
                    <a:ext cx="7139756" cy="2900798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1" name="円弧 60"/>
                  <p:cNvSpPr/>
                  <p:nvPr/>
                </p:nvSpPr>
                <p:spPr>
                  <a:xfrm flipH="1" flipV="1">
                    <a:off x="1200933" y="3336954"/>
                    <a:ext cx="6454765" cy="2900798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2" name="円弧 61"/>
                  <p:cNvSpPr/>
                  <p:nvPr/>
                </p:nvSpPr>
                <p:spPr>
                  <a:xfrm flipH="1">
                    <a:off x="1216250" y="3706634"/>
                    <a:ext cx="6439447" cy="2160000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3" name="円弧 62"/>
                  <p:cNvSpPr/>
                  <p:nvPr/>
                </p:nvSpPr>
                <p:spPr>
                  <a:xfrm>
                    <a:off x="1486101" y="3710708"/>
                    <a:ext cx="5760000" cy="2160000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4" name="円弧 63"/>
                  <p:cNvSpPr/>
                  <p:nvPr/>
                </p:nvSpPr>
                <p:spPr>
                  <a:xfrm flipV="1">
                    <a:off x="1486101" y="4045951"/>
                    <a:ext cx="5760000" cy="1440000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5" name="円弧 64"/>
                  <p:cNvSpPr/>
                  <p:nvPr/>
                </p:nvSpPr>
                <p:spPr>
                  <a:xfrm flipH="1" flipV="1">
                    <a:off x="2204631" y="4045856"/>
                    <a:ext cx="4320000" cy="1440000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6" name="円弧 65"/>
                  <p:cNvSpPr/>
                  <p:nvPr/>
                </p:nvSpPr>
                <p:spPr>
                  <a:xfrm flipH="1">
                    <a:off x="2209336" y="4231028"/>
                    <a:ext cx="4320000" cy="1080000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7" name="円弧 66"/>
                  <p:cNvSpPr/>
                  <p:nvPr/>
                </p:nvSpPr>
                <p:spPr>
                  <a:xfrm>
                    <a:off x="2576309" y="4245434"/>
                    <a:ext cx="3600000" cy="1080000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8" name="円弧 67"/>
                  <p:cNvSpPr/>
                  <p:nvPr/>
                </p:nvSpPr>
                <p:spPr>
                  <a:xfrm flipV="1">
                    <a:off x="2576309" y="4442401"/>
                    <a:ext cx="3600000" cy="720000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9" name="円弧 68"/>
                  <p:cNvSpPr/>
                  <p:nvPr/>
                </p:nvSpPr>
                <p:spPr>
                  <a:xfrm flipH="1" flipV="1">
                    <a:off x="2935722" y="4453816"/>
                    <a:ext cx="2880003" cy="720001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23" name="図形グループ 22"/>
                <p:cNvGrpSpPr/>
                <p:nvPr/>
              </p:nvGrpSpPr>
              <p:grpSpPr>
                <a:xfrm>
                  <a:off x="5201259" y="4072907"/>
                  <a:ext cx="328070" cy="196817"/>
                  <a:chOff x="863115" y="2994759"/>
                  <a:chExt cx="7139756" cy="3569755"/>
                </a:xfrm>
              </p:grpSpPr>
              <p:sp>
                <p:nvSpPr>
                  <p:cNvPr id="48" name="円弧 47"/>
                  <p:cNvSpPr/>
                  <p:nvPr/>
                </p:nvSpPr>
                <p:spPr>
                  <a:xfrm>
                    <a:off x="863115" y="2994759"/>
                    <a:ext cx="7139756" cy="3569755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9" name="円弧 48"/>
                  <p:cNvSpPr/>
                  <p:nvPr/>
                </p:nvSpPr>
                <p:spPr>
                  <a:xfrm flipV="1">
                    <a:off x="863115" y="3336954"/>
                    <a:ext cx="7139756" cy="2900798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0" name="円弧 49"/>
                  <p:cNvSpPr/>
                  <p:nvPr/>
                </p:nvSpPr>
                <p:spPr>
                  <a:xfrm flipH="1" flipV="1">
                    <a:off x="1200933" y="3336954"/>
                    <a:ext cx="6454765" cy="2900798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1" name="円弧 50"/>
                  <p:cNvSpPr/>
                  <p:nvPr/>
                </p:nvSpPr>
                <p:spPr>
                  <a:xfrm flipH="1">
                    <a:off x="1216250" y="3706634"/>
                    <a:ext cx="6439447" cy="2160000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2" name="円弧 51"/>
                  <p:cNvSpPr/>
                  <p:nvPr/>
                </p:nvSpPr>
                <p:spPr>
                  <a:xfrm>
                    <a:off x="1486101" y="3710708"/>
                    <a:ext cx="5760000" cy="2160000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3" name="円弧 52"/>
                  <p:cNvSpPr/>
                  <p:nvPr/>
                </p:nvSpPr>
                <p:spPr>
                  <a:xfrm flipV="1">
                    <a:off x="1486101" y="4045951"/>
                    <a:ext cx="5760000" cy="1440000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4" name="円弧 53"/>
                  <p:cNvSpPr/>
                  <p:nvPr/>
                </p:nvSpPr>
                <p:spPr>
                  <a:xfrm flipH="1" flipV="1">
                    <a:off x="2204631" y="4045856"/>
                    <a:ext cx="4320000" cy="1440000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5" name="円弧 54"/>
                  <p:cNvSpPr/>
                  <p:nvPr/>
                </p:nvSpPr>
                <p:spPr>
                  <a:xfrm flipH="1">
                    <a:off x="2209336" y="4231028"/>
                    <a:ext cx="4320000" cy="1080000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6" name="円弧 55"/>
                  <p:cNvSpPr/>
                  <p:nvPr/>
                </p:nvSpPr>
                <p:spPr>
                  <a:xfrm>
                    <a:off x="2576309" y="4245434"/>
                    <a:ext cx="3600000" cy="1080000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7" name="円弧 56"/>
                  <p:cNvSpPr/>
                  <p:nvPr/>
                </p:nvSpPr>
                <p:spPr>
                  <a:xfrm flipV="1">
                    <a:off x="2576309" y="4442401"/>
                    <a:ext cx="3600000" cy="720000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8" name="円弧 57"/>
                  <p:cNvSpPr/>
                  <p:nvPr/>
                </p:nvSpPr>
                <p:spPr>
                  <a:xfrm flipH="1" flipV="1">
                    <a:off x="2935722" y="4453816"/>
                    <a:ext cx="2880003" cy="720001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24" name="図形グループ 23"/>
                <p:cNvGrpSpPr/>
                <p:nvPr/>
              </p:nvGrpSpPr>
              <p:grpSpPr>
                <a:xfrm>
                  <a:off x="6520363" y="4078604"/>
                  <a:ext cx="328070" cy="196817"/>
                  <a:chOff x="863115" y="2994759"/>
                  <a:chExt cx="7139756" cy="3569755"/>
                </a:xfrm>
              </p:grpSpPr>
              <p:sp>
                <p:nvSpPr>
                  <p:cNvPr id="37" name="円弧 36"/>
                  <p:cNvSpPr/>
                  <p:nvPr/>
                </p:nvSpPr>
                <p:spPr>
                  <a:xfrm>
                    <a:off x="863115" y="2994759"/>
                    <a:ext cx="7139756" cy="3569755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8" name="円弧 37"/>
                  <p:cNvSpPr/>
                  <p:nvPr/>
                </p:nvSpPr>
                <p:spPr>
                  <a:xfrm flipV="1">
                    <a:off x="863115" y="3336954"/>
                    <a:ext cx="7139756" cy="2900798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9" name="円弧 38"/>
                  <p:cNvSpPr/>
                  <p:nvPr/>
                </p:nvSpPr>
                <p:spPr>
                  <a:xfrm flipH="1" flipV="1">
                    <a:off x="1200933" y="3336954"/>
                    <a:ext cx="6454765" cy="2900798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0" name="円弧 39"/>
                  <p:cNvSpPr/>
                  <p:nvPr/>
                </p:nvSpPr>
                <p:spPr>
                  <a:xfrm flipH="1">
                    <a:off x="1216250" y="3706634"/>
                    <a:ext cx="6439447" cy="2160000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1" name="円弧 40"/>
                  <p:cNvSpPr/>
                  <p:nvPr/>
                </p:nvSpPr>
                <p:spPr>
                  <a:xfrm>
                    <a:off x="1486101" y="3710708"/>
                    <a:ext cx="5760000" cy="2160000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2" name="円弧 41"/>
                  <p:cNvSpPr/>
                  <p:nvPr/>
                </p:nvSpPr>
                <p:spPr>
                  <a:xfrm flipV="1">
                    <a:off x="1486101" y="4045951"/>
                    <a:ext cx="5760000" cy="1440000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3" name="円弧 42"/>
                  <p:cNvSpPr/>
                  <p:nvPr/>
                </p:nvSpPr>
                <p:spPr>
                  <a:xfrm flipH="1" flipV="1">
                    <a:off x="2204631" y="4045856"/>
                    <a:ext cx="4320000" cy="1440000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4" name="円弧 43"/>
                  <p:cNvSpPr/>
                  <p:nvPr/>
                </p:nvSpPr>
                <p:spPr>
                  <a:xfrm flipH="1">
                    <a:off x="2209336" y="4231028"/>
                    <a:ext cx="4320000" cy="1080000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5" name="円弧 44"/>
                  <p:cNvSpPr/>
                  <p:nvPr/>
                </p:nvSpPr>
                <p:spPr>
                  <a:xfrm>
                    <a:off x="2576309" y="4245434"/>
                    <a:ext cx="3600000" cy="1080000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6" name="円弧 45"/>
                  <p:cNvSpPr/>
                  <p:nvPr/>
                </p:nvSpPr>
                <p:spPr>
                  <a:xfrm flipV="1">
                    <a:off x="2576309" y="4442401"/>
                    <a:ext cx="3600000" cy="720000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7" name="円弧 46"/>
                  <p:cNvSpPr/>
                  <p:nvPr/>
                </p:nvSpPr>
                <p:spPr>
                  <a:xfrm flipH="1" flipV="1">
                    <a:off x="2935722" y="4453816"/>
                    <a:ext cx="2880003" cy="720001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25" name="図形グループ 24"/>
                <p:cNvGrpSpPr/>
                <p:nvPr/>
              </p:nvGrpSpPr>
              <p:grpSpPr>
                <a:xfrm>
                  <a:off x="3865219" y="4081923"/>
                  <a:ext cx="328070" cy="196817"/>
                  <a:chOff x="863115" y="2994759"/>
                  <a:chExt cx="7139756" cy="3569755"/>
                </a:xfrm>
              </p:grpSpPr>
              <p:sp>
                <p:nvSpPr>
                  <p:cNvPr id="26" name="円弧 25"/>
                  <p:cNvSpPr/>
                  <p:nvPr/>
                </p:nvSpPr>
                <p:spPr>
                  <a:xfrm>
                    <a:off x="863115" y="2994759"/>
                    <a:ext cx="7139756" cy="3569755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7" name="円弧 26"/>
                  <p:cNvSpPr/>
                  <p:nvPr/>
                </p:nvSpPr>
                <p:spPr>
                  <a:xfrm flipV="1">
                    <a:off x="863115" y="3336954"/>
                    <a:ext cx="7139756" cy="2900798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8" name="円弧 27"/>
                  <p:cNvSpPr/>
                  <p:nvPr/>
                </p:nvSpPr>
                <p:spPr>
                  <a:xfrm flipH="1" flipV="1">
                    <a:off x="1200933" y="3336954"/>
                    <a:ext cx="6454765" cy="2900798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9" name="円弧 28"/>
                  <p:cNvSpPr/>
                  <p:nvPr/>
                </p:nvSpPr>
                <p:spPr>
                  <a:xfrm flipH="1">
                    <a:off x="1216250" y="3706634"/>
                    <a:ext cx="6439447" cy="2160000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0" name="円弧 29"/>
                  <p:cNvSpPr/>
                  <p:nvPr/>
                </p:nvSpPr>
                <p:spPr>
                  <a:xfrm>
                    <a:off x="1486101" y="3710708"/>
                    <a:ext cx="5760000" cy="2160000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1" name="円弧 30"/>
                  <p:cNvSpPr/>
                  <p:nvPr/>
                </p:nvSpPr>
                <p:spPr>
                  <a:xfrm flipV="1">
                    <a:off x="1486101" y="4045951"/>
                    <a:ext cx="5760000" cy="1440000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2" name="円弧 31"/>
                  <p:cNvSpPr/>
                  <p:nvPr/>
                </p:nvSpPr>
                <p:spPr>
                  <a:xfrm flipH="1" flipV="1">
                    <a:off x="2204631" y="4045856"/>
                    <a:ext cx="4320000" cy="1440000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3" name="円弧 32"/>
                  <p:cNvSpPr/>
                  <p:nvPr/>
                </p:nvSpPr>
                <p:spPr>
                  <a:xfrm flipH="1">
                    <a:off x="2209336" y="4231028"/>
                    <a:ext cx="4320000" cy="1080000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4" name="円弧 33"/>
                  <p:cNvSpPr/>
                  <p:nvPr/>
                </p:nvSpPr>
                <p:spPr>
                  <a:xfrm>
                    <a:off x="2576309" y="4245434"/>
                    <a:ext cx="3600000" cy="1080000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5" name="円弧 34"/>
                  <p:cNvSpPr/>
                  <p:nvPr/>
                </p:nvSpPr>
                <p:spPr>
                  <a:xfrm flipV="1">
                    <a:off x="2576309" y="4442401"/>
                    <a:ext cx="3600000" cy="720000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6" name="円弧 35"/>
                  <p:cNvSpPr/>
                  <p:nvPr/>
                </p:nvSpPr>
                <p:spPr>
                  <a:xfrm flipH="1" flipV="1">
                    <a:off x="2935722" y="4453816"/>
                    <a:ext cx="2880003" cy="720001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  <p:sp>
            <p:nvSpPr>
              <p:cNvPr id="14" name="直方体 13"/>
              <p:cNvSpPr/>
              <p:nvPr/>
            </p:nvSpPr>
            <p:spPr>
              <a:xfrm>
                <a:off x="7029153" y="4347304"/>
                <a:ext cx="676065" cy="982644"/>
              </a:xfrm>
              <a:prstGeom prst="cube">
                <a:avLst>
                  <a:gd name="adj" fmla="val 73448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5" name="図形グループ 14"/>
              <p:cNvGrpSpPr/>
              <p:nvPr/>
            </p:nvGrpSpPr>
            <p:grpSpPr>
              <a:xfrm>
                <a:off x="1822222" y="4024578"/>
                <a:ext cx="5883818" cy="980137"/>
                <a:chOff x="1736182" y="5065059"/>
                <a:chExt cx="5883818" cy="980137"/>
              </a:xfrm>
            </p:grpSpPr>
            <p:sp>
              <p:nvSpPr>
                <p:cNvPr id="16" name="直方体 15"/>
                <p:cNvSpPr/>
                <p:nvPr/>
              </p:nvSpPr>
              <p:spPr>
                <a:xfrm>
                  <a:off x="3644150" y="5402725"/>
                  <a:ext cx="881531" cy="642471"/>
                </a:xfrm>
                <a:prstGeom prst="cube">
                  <a:avLst>
                    <a:gd name="adj" fmla="val 64752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" name="直方体 16"/>
                <p:cNvSpPr/>
                <p:nvPr/>
              </p:nvSpPr>
              <p:spPr>
                <a:xfrm>
                  <a:off x="2339808" y="5402725"/>
                  <a:ext cx="881531" cy="642471"/>
                </a:xfrm>
                <a:prstGeom prst="cube">
                  <a:avLst>
                    <a:gd name="adj" fmla="val 64752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8" name="直方体 17"/>
                <p:cNvSpPr/>
                <p:nvPr/>
              </p:nvSpPr>
              <p:spPr>
                <a:xfrm>
                  <a:off x="4948492" y="5402725"/>
                  <a:ext cx="881531" cy="642471"/>
                </a:xfrm>
                <a:prstGeom prst="cube">
                  <a:avLst>
                    <a:gd name="adj" fmla="val 64752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9" name="直方体 18"/>
                <p:cNvSpPr/>
                <p:nvPr/>
              </p:nvSpPr>
              <p:spPr>
                <a:xfrm>
                  <a:off x="6282716" y="5395258"/>
                  <a:ext cx="881531" cy="642471"/>
                </a:xfrm>
                <a:prstGeom prst="cube">
                  <a:avLst>
                    <a:gd name="adj" fmla="val 64752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0" name="直方体 19"/>
                <p:cNvSpPr/>
                <p:nvPr/>
              </p:nvSpPr>
              <p:spPr>
                <a:xfrm>
                  <a:off x="1736182" y="5065059"/>
                  <a:ext cx="5883818" cy="851646"/>
                </a:xfrm>
                <a:prstGeom prst="cube">
                  <a:avLst>
                    <a:gd name="adj" fmla="val 62427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cxnSp>
          <p:nvCxnSpPr>
            <p:cNvPr id="7" name="直線コネクタ 6"/>
            <p:cNvCxnSpPr/>
            <p:nvPr/>
          </p:nvCxnSpPr>
          <p:spPr>
            <a:xfrm flipV="1">
              <a:off x="1623485" y="3970056"/>
              <a:ext cx="445360" cy="2"/>
            </a:xfrm>
            <a:prstGeom prst="line">
              <a:avLst/>
            </a:prstGeom>
            <a:ln w="57150" cmpd="sng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/>
            <p:nvPr/>
          </p:nvCxnSpPr>
          <p:spPr>
            <a:xfrm flipV="1">
              <a:off x="2924014" y="3988316"/>
              <a:ext cx="445360" cy="2"/>
            </a:xfrm>
            <a:prstGeom prst="line">
              <a:avLst/>
            </a:prstGeom>
            <a:ln w="57150" cmpd="sng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 flipV="1">
              <a:off x="4217063" y="3988293"/>
              <a:ext cx="445360" cy="2"/>
            </a:xfrm>
            <a:prstGeom prst="line">
              <a:avLst/>
            </a:prstGeom>
            <a:ln w="57150" cmpd="sng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 flipV="1">
              <a:off x="5555657" y="3959372"/>
              <a:ext cx="445360" cy="2"/>
            </a:xfrm>
            <a:prstGeom prst="line">
              <a:avLst/>
            </a:prstGeom>
            <a:ln w="57150" cmpd="sng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テキスト ボックス 79"/>
          <p:cNvSpPr txBox="1"/>
          <p:nvPr/>
        </p:nvSpPr>
        <p:spPr>
          <a:xfrm>
            <a:off x="3620495" y="4033041"/>
            <a:ext cx="1253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Cu</a:t>
            </a:r>
            <a:r>
              <a:rPr lang="ja-JP" altLang="en-US" sz="2400" dirty="0" smtClean="0">
                <a:solidFill>
                  <a:srgbClr val="FF0000"/>
                </a:solidFill>
              </a:rPr>
              <a:t>メッキ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cxnSp>
        <p:nvCxnSpPr>
          <p:cNvPr id="81" name="直線コネクタ 80"/>
          <p:cNvCxnSpPr>
            <a:stCxn id="17" idx="3"/>
          </p:cNvCxnSpPr>
          <p:nvPr/>
        </p:nvCxnSpPr>
        <p:spPr>
          <a:xfrm flipV="1">
            <a:off x="3392008" y="4286801"/>
            <a:ext cx="254376" cy="144445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円弧 81"/>
          <p:cNvSpPr/>
          <p:nvPr/>
        </p:nvSpPr>
        <p:spPr>
          <a:xfrm rot="20898790">
            <a:off x="5929655" y="2302844"/>
            <a:ext cx="335746" cy="909273"/>
          </a:xfrm>
          <a:prstGeom prst="arc">
            <a:avLst>
              <a:gd name="adj1" fmla="val 16200000"/>
              <a:gd name="adj2" fmla="val 16129619"/>
            </a:avLst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5" name="直線コネクタ 84"/>
          <p:cNvCxnSpPr>
            <a:stCxn id="80" idx="3"/>
          </p:cNvCxnSpPr>
          <p:nvPr/>
        </p:nvCxnSpPr>
        <p:spPr>
          <a:xfrm flipV="1">
            <a:off x="4873963" y="2969960"/>
            <a:ext cx="1075678" cy="1293914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テキスト ボックス 86"/>
          <p:cNvSpPr txBox="1"/>
          <p:nvPr/>
        </p:nvSpPr>
        <p:spPr>
          <a:xfrm>
            <a:off x="105840" y="5495998"/>
            <a:ext cx="19483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solidFill>
                  <a:srgbClr val="FF0000"/>
                </a:solidFill>
              </a:rPr>
              <a:t>距離固定用</a:t>
            </a:r>
            <a:endParaRPr lang="en-US" altLang="ja-JP" sz="2400" dirty="0" smtClean="0">
              <a:solidFill>
                <a:srgbClr val="FF0000"/>
              </a:solidFill>
            </a:endParaRPr>
          </a:p>
          <a:p>
            <a:r>
              <a:rPr kumimoji="1" lang="ja-JP" altLang="en-US" sz="2400" dirty="0" smtClean="0">
                <a:solidFill>
                  <a:srgbClr val="FF0000"/>
                </a:solidFill>
              </a:rPr>
              <a:t>スーペーサー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cxnSp>
        <p:nvCxnSpPr>
          <p:cNvPr id="88" name="直線コネクタ 87"/>
          <p:cNvCxnSpPr>
            <a:stCxn id="12" idx="2"/>
          </p:cNvCxnSpPr>
          <p:nvPr/>
        </p:nvCxnSpPr>
        <p:spPr>
          <a:xfrm flipH="1">
            <a:off x="1744640" y="5766831"/>
            <a:ext cx="816126" cy="18586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8810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rgbClr val="0000FF"/>
                </a:solidFill>
              </a:rPr>
              <a:t>まとめ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4311578"/>
            <a:ext cx="8462682" cy="2356328"/>
          </a:xfrm>
        </p:spPr>
        <p:txBody>
          <a:bodyPr/>
          <a:lstStyle/>
          <a:p>
            <a:r>
              <a:rPr lang="ja-JP" altLang="en-US" dirty="0" smtClean="0"/>
              <a:t>導体板を置かない場合、アルミナ・ガラス基板ともに仕様を満たす事が確認できた</a:t>
            </a:r>
            <a:endParaRPr lang="en-US" altLang="ja-JP" dirty="0" smtClean="0"/>
          </a:p>
          <a:p>
            <a:r>
              <a:rPr kumimoji="1" lang="ja-JP" altLang="en-US" dirty="0" smtClean="0"/>
              <a:t>今後、導体板を置いたときの安定性を試験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 </a:t>
            </a:r>
            <a:r>
              <a:rPr lang="ja-JP" altLang="en-US" dirty="0" smtClean="0"/>
              <a:t>していく</a:t>
            </a:r>
            <a:endParaRPr kumimoji="1" lang="en-US" altLang="ja-JP" dirty="0" smtClean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0081945"/>
              </p:ext>
            </p:extLst>
          </p:nvPr>
        </p:nvGraphicFramePr>
        <p:xfrm>
          <a:off x="457200" y="1521873"/>
          <a:ext cx="8233362" cy="2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8716"/>
                <a:gridCol w="1485200"/>
                <a:gridCol w="322944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項目</a:t>
                      </a:r>
                      <a:endParaRPr kumimoji="1" lang="ja-JP" altLang="en-US" sz="2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仕様</a:t>
                      </a:r>
                      <a:endParaRPr kumimoji="1" lang="ja-JP" altLang="en-US" sz="2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可否</a:t>
                      </a:r>
                      <a:endParaRPr kumimoji="1" lang="en-US" altLang="ja-JP" sz="2800" b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ctr"/>
                      <a:r>
                        <a:rPr kumimoji="1" lang="ja-JP" altLang="en-US" sz="2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（アルミナ</a:t>
                      </a:r>
                      <a:r>
                        <a:rPr kumimoji="1" lang="en-US" altLang="ja-JP" sz="2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kumimoji="1" lang="ja-JP" altLang="en-US" sz="2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ガラス）</a:t>
                      </a:r>
                      <a:endParaRPr kumimoji="1" lang="ja-JP" altLang="en-US" sz="2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分解能</a:t>
                      </a:r>
                      <a:r>
                        <a:rPr kumimoji="1" lang="en-US" altLang="ja-JP" sz="2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kumimoji="1" lang="en-US" altLang="ja-JP" sz="2800" b="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rms</a:t>
                      </a:r>
                      <a:r>
                        <a:rPr kumimoji="1" lang="en-US" altLang="ja-JP" sz="2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kumimoji="1" lang="ja-JP" altLang="en-US" sz="2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&lt; 10 nm</a:t>
                      </a:r>
                      <a:endParaRPr kumimoji="1" lang="ja-JP" altLang="en-US" sz="2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○/○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一晩の安定性</a:t>
                      </a:r>
                      <a:r>
                        <a:rPr kumimoji="1" lang="en-US" altLang="ja-JP" sz="2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kumimoji="1" lang="en-US" altLang="ja-JP" sz="280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rms</a:t>
                      </a:r>
                      <a:r>
                        <a:rPr kumimoji="1" lang="en-US" altLang="ja-JP" sz="2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kumimoji="1" lang="ja-JP" altLang="en-US" sz="2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&lt; 30 nm</a:t>
                      </a:r>
                      <a:endParaRPr kumimoji="1" lang="ja-JP" altLang="en-US" sz="2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導体板なしで</a:t>
                      </a:r>
                      <a:r>
                        <a:rPr kumimoji="1" lang="en-US" altLang="ja-JP" sz="2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○/○</a:t>
                      </a:r>
                      <a:endParaRPr kumimoji="1" lang="ja-JP" altLang="en-US" sz="2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設置箇所</a:t>
                      </a:r>
                      <a:endParaRPr kumimoji="1" lang="ja-JP" altLang="en-US" sz="2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72</a:t>
                      </a:r>
                      <a:endParaRPr kumimoji="1" lang="ja-JP" altLang="en-US" sz="2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6D9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811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solidFill>
                  <a:srgbClr val="0000FF"/>
                </a:solidFill>
              </a:rPr>
              <a:t>京大</a:t>
            </a:r>
            <a:r>
              <a:rPr kumimoji="1" lang="ja-JP" altLang="en-US" dirty="0" smtClean="0">
                <a:solidFill>
                  <a:srgbClr val="0000FF"/>
                </a:solidFill>
              </a:rPr>
              <a:t>岡山</a:t>
            </a:r>
            <a:r>
              <a:rPr kumimoji="1" lang="en-US" altLang="ja-JP" dirty="0" smtClean="0">
                <a:solidFill>
                  <a:srgbClr val="0000FF"/>
                </a:solidFill>
              </a:rPr>
              <a:t>3.8 m</a:t>
            </a:r>
            <a:r>
              <a:rPr kumimoji="1" lang="ja-JP" altLang="en-US" dirty="0" smtClean="0">
                <a:solidFill>
                  <a:srgbClr val="0000FF"/>
                </a:solidFill>
              </a:rPr>
              <a:t>望遠鏡計画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45520" y="1380868"/>
            <a:ext cx="8686800" cy="54771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 smtClean="0"/>
              <a:t>国立天文台岡山観測所の</a:t>
            </a:r>
            <a:endParaRPr kumimoji="1"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隣接地に口径</a:t>
            </a:r>
            <a:r>
              <a:rPr kumimoji="1" lang="en-US" altLang="ja-JP" dirty="0" smtClean="0"/>
              <a:t>3.8 m</a:t>
            </a:r>
            <a:r>
              <a:rPr kumimoji="1" lang="ja-JP" altLang="en-US" dirty="0" smtClean="0"/>
              <a:t>の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可視</a:t>
            </a:r>
            <a:r>
              <a:rPr kumimoji="1" lang="ja-JP" altLang="en-US" dirty="0" smtClean="0"/>
              <a:t>赤外線望遠鏡を建設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 smtClean="0">
              <a:solidFill>
                <a:srgbClr val="FF0000"/>
              </a:solidFill>
            </a:endParaRPr>
          </a:p>
          <a:p>
            <a:r>
              <a:rPr lang="ja-JP" altLang="en-US" dirty="0" smtClean="0"/>
              <a:t>軽量架台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→</a:t>
            </a:r>
            <a:r>
              <a:rPr lang="ja-JP" altLang="en-US" dirty="0" smtClean="0"/>
              <a:t>機動性大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→</a:t>
            </a:r>
            <a:r>
              <a:rPr lang="ja-JP" altLang="en-US" dirty="0" smtClean="0"/>
              <a:t>突発天体の観測に適する</a:t>
            </a:r>
            <a:endParaRPr lang="en-US" altLang="ja-JP" dirty="0" smtClean="0"/>
          </a:p>
          <a:p>
            <a:r>
              <a:rPr lang="ja-JP" altLang="en-US" dirty="0" smtClean="0"/>
              <a:t>分割鏡方式</a:t>
            </a:r>
            <a:endParaRPr lang="en-US" altLang="ja-JP" dirty="0" smtClean="0"/>
          </a:p>
        </p:txBody>
      </p:sp>
      <p:pic>
        <p:nvPicPr>
          <p:cNvPr id="4" name="図 3" descr="telescop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955" y="2297801"/>
            <a:ext cx="3655045" cy="365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75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rgbClr val="0000FF"/>
                </a:solidFill>
                <a:latin typeface="+mj-ea"/>
                <a:cs typeface="ヒラギノ角ゴ StdN W8"/>
              </a:rPr>
              <a:t>分割鏡制御</a:t>
            </a:r>
            <a:endParaRPr kumimoji="1" lang="ja-JP" altLang="en-US" dirty="0">
              <a:solidFill>
                <a:srgbClr val="0000FF"/>
              </a:solidFill>
              <a:latin typeface="+mj-ea"/>
              <a:cs typeface="ヒラギノ角ゴ StdN W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49925" y="1606511"/>
            <a:ext cx="6952518" cy="191724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sz="2800" dirty="0" smtClean="0"/>
              <a:t>・風による振動（</a:t>
            </a:r>
            <a:r>
              <a:rPr lang="en-US" altLang="ja-JP" sz="2800" dirty="0" smtClean="0"/>
              <a:t>〜</a:t>
            </a:r>
            <a:r>
              <a:rPr lang="ja-JP" altLang="en-US" sz="2800" dirty="0" smtClean="0"/>
              <a:t>数</a:t>
            </a:r>
            <a:r>
              <a:rPr lang="en-US" altLang="ja-JP" sz="2800" dirty="0" smtClean="0"/>
              <a:t>Hz</a:t>
            </a:r>
            <a:r>
              <a:rPr lang="ja-JP" altLang="en-US" sz="2800" dirty="0" smtClean="0"/>
              <a:t>）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dirty="0" smtClean="0"/>
              <a:t>・</a:t>
            </a:r>
            <a:r>
              <a:rPr lang="en-US" altLang="en-US" sz="2800" dirty="0" smtClean="0"/>
              <a:t>熱膨張</a:t>
            </a:r>
          </a:p>
          <a:p>
            <a:pPr marL="0" indent="0">
              <a:buNone/>
            </a:pPr>
            <a:r>
              <a:rPr lang="ja-JP" altLang="en-US" sz="2800" dirty="0" smtClean="0"/>
              <a:t>・鏡の</a:t>
            </a:r>
            <a:r>
              <a:rPr lang="en-US" altLang="en-US" sz="2800" dirty="0" smtClean="0"/>
              <a:t>仰角に応じた支持部の</a:t>
            </a:r>
            <a:r>
              <a:rPr lang="ja-JP" altLang="en-US" sz="2800" dirty="0" smtClean="0"/>
              <a:t>歪み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dirty="0" smtClean="0"/>
              <a:t>　　　</a:t>
            </a:r>
            <a:endParaRPr lang="en-US" altLang="ja-JP" sz="2800" dirty="0"/>
          </a:p>
        </p:txBody>
      </p:sp>
      <p:pic>
        <p:nvPicPr>
          <p:cNvPr id="37" name="図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6454" y="352433"/>
            <a:ext cx="2209800" cy="1422400"/>
          </a:xfrm>
          <a:prstGeom prst="rect">
            <a:avLst/>
          </a:prstGeom>
        </p:spPr>
      </p:pic>
      <p:grpSp>
        <p:nvGrpSpPr>
          <p:cNvPr id="89" name="図形グループ 88"/>
          <p:cNvGrpSpPr/>
          <p:nvPr/>
        </p:nvGrpSpPr>
        <p:grpSpPr>
          <a:xfrm>
            <a:off x="802032" y="4450842"/>
            <a:ext cx="8328842" cy="2334107"/>
            <a:chOff x="802032" y="4450842"/>
            <a:chExt cx="8328842" cy="2334107"/>
          </a:xfrm>
        </p:grpSpPr>
        <p:sp>
          <p:nvSpPr>
            <p:cNvPr id="87" name="正方形/長方形 86"/>
            <p:cNvSpPr/>
            <p:nvPr/>
          </p:nvSpPr>
          <p:spPr>
            <a:xfrm>
              <a:off x="3042351" y="6269203"/>
              <a:ext cx="230552" cy="48141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正方形/長方形 87"/>
            <p:cNvSpPr/>
            <p:nvPr/>
          </p:nvSpPr>
          <p:spPr>
            <a:xfrm>
              <a:off x="3175213" y="6535699"/>
              <a:ext cx="1977292" cy="2149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正方形/長方形 85"/>
            <p:cNvSpPr/>
            <p:nvPr/>
          </p:nvSpPr>
          <p:spPr>
            <a:xfrm>
              <a:off x="4447378" y="5199496"/>
              <a:ext cx="2708030" cy="69948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正方形/長方形 84"/>
            <p:cNvSpPr/>
            <p:nvPr/>
          </p:nvSpPr>
          <p:spPr>
            <a:xfrm>
              <a:off x="1369859" y="5584154"/>
              <a:ext cx="2708030" cy="69948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8" name="図形グループ 37"/>
            <p:cNvGrpSpPr/>
            <p:nvPr/>
          </p:nvGrpSpPr>
          <p:grpSpPr>
            <a:xfrm>
              <a:off x="802032" y="4450842"/>
              <a:ext cx="8328842" cy="2334107"/>
              <a:chOff x="553681" y="3129979"/>
              <a:chExt cx="8328842" cy="2334107"/>
            </a:xfrm>
          </p:grpSpPr>
          <p:grpSp>
            <p:nvGrpSpPr>
              <p:cNvPr id="39" name="図形グループ 38"/>
              <p:cNvGrpSpPr/>
              <p:nvPr/>
            </p:nvGrpSpPr>
            <p:grpSpPr>
              <a:xfrm>
                <a:off x="1121508" y="4243753"/>
                <a:ext cx="3802184" cy="1186006"/>
                <a:chOff x="1121508" y="4263291"/>
                <a:chExt cx="3802184" cy="1186006"/>
              </a:xfrm>
            </p:grpSpPr>
            <p:grpSp>
              <p:nvGrpSpPr>
                <p:cNvPr id="56" name="図形グループ 55"/>
                <p:cNvGrpSpPr/>
                <p:nvPr/>
              </p:nvGrpSpPr>
              <p:grpSpPr>
                <a:xfrm>
                  <a:off x="1121508" y="4263291"/>
                  <a:ext cx="2668954" cy="697540"/>
                  <a:chOff x="1121508" y="4126525"/>
                  <a:chExt cx="2668954" cy="465029"/>
                </a:xfrm>
              </p:grpSpPr>
              <p:cxnSp>
                <p:nvCxnSpPr>
                  <p:cNvPr id="64" name="直線コネクタ 63"/>
                  <p:cNvCxnSpPr/>
                  <p:nvPr/>
                </p:nvCxnSpPr>
                <p:spPr>
                  <a:xfrm>
                    <a:off x="3790462" y="4126526"/>
                    <a:ext cx="0" cy="46502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直線コネクタ 64"/>
                  <p:cNvCxnSpPr/>
                  <p:nvPr/>
                </p:nvCxnSpPr>
                <p:spPr>
                  <a:xfrm flipV="1">
                    <a:off x="1121508" y="4126525"/>
                    <a:ext cx="2668954" cy="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直線コネクタ 65"/>
                  <p:cNvCxnSpPr/>
                  <p:nvPr/>
                </p:nvCxnSpPr>
                <p:spPr>
                  <a:xfrm flipV="1">
                    <a:off x="1121508" y="4591552"/>
                    <a:ext cx="2668954" cy="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7" name="図形グループ 56"/>
                <p:cNvGrpSpPr/>
                <p:nvPr/>
              </p:nvGrpSpPr>
              <p:grpSpPr>
                <a:xfrm>
                  <a:off x="2794000" y="4962775"/>
                  <a:ext cx="2129692" cy="486522"/>
                  <a:chOff x="2794000" y="5197231"/>
                  <a:chExt cx="2129692" cy="486522"/>
                </a:xfrm>
              </p:grpSpPr>
              <p:cxnSp>
                <p:nvCxnSpPr>
                  <p:cNvPr id="59" name="直線コネクタ 58"/>
                  <p:cNvCxnSpPr/>
                  <p:nvPr/>
                </p:nvCxnSpPr>
                <p:spPr>
                  <a:xfrm>
                    <a:off x="2794000" y="5197231"/>
                    <a:ext cx="0" cy="48652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直線コネクタ 59"/>
                  <p:cNvCxnSpPr/>
                  <p:nvPr/>
                </p:nvCxnSpPr>
                <p:spPr>
                  <a:xfrm flipV="1">
                    <a:off x="2794000" y="5683752"/>
                    <a:ext cx="2129692" cy="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直線コネクタ 60"/>
                  <p:cNvCxnSpPr/>
                  <p:nvPr/>
                </p:nvCxnSpPr>
                <p:spPr>
                  <a:xfrm>
                    <a:off x="3024552" y="5197231"/>
                    <a:ext cx="0" cy="27159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直線コネクタ 61"/>
                  <p:cNvCxnSpPr/>
                  <p:nvPr/>
                </p:nvCxnSpPr>
                <p:spPr>
                  <a:xfrm flipV="1">
                    <a:off x="3024552" y="5468828"/>
                    <a:ext cx="1899140" cy="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直線コネクタ 62"/>
                  <p:cNvCxnSpPr/>
                  <p:nvPr/>
                </p:nvCxnSpPr>
                <p:spPr>
                  <a:xfrm>
                    <a:off x="4923692" y="5468828"/>
                    <a:ext cx="0" cy="2149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8" name="正方形/長方形 57"/>
                <p:cNvSpPr/>
                <p:nvPr/>
              </p:nvSpPr>
              <p:spPr>
                <a:xfrm>
                  <a:off x="4325815" y="5117141"/>
                  <a:ext cx="597877" cy="11723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40" name="図形グループ 39"/>
              <p:cNvGrpSpPr/>
              <p:nvPr/>
            </p:nvGrpSpPr>
            <p:grpSpPr>
              <a:xfrm>
                <a:off x="3204308" y="3894011"/>
                <a:ext cx="3649784" cy="814772"/>
                <a:chOff x="3204308" y="3894011"/>
                <a:chExt cx="3649784" cy="814772"/>
              </a:xfrm>
            </p:grpSpPr>
            <p:cxnSp>
              <p:nvCxnSpPr>
                <p:cNvPr id="50" name="直線コネクタ 49"/>
                <p:cNvCxnSpPr/>
                <p:nvPr/>
              </p:nvCxnSpPr>
              <p:spPr>
                <a:xfrm>
                  <a:off x="3204308" y="3894012"/>
                  <a:ext cx="980830" cy="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1" name="図形グループ 50"/>
                <p:cNvGrpSpPr/>
                <p:nvPr/>
              </p:nvGrpSpPr>
              <p:grpSpPr>
                <a:xfrm rot="10800000">
                  <a:off x="4185138" y="3894011"/>
                  <a:ext cx="2668954" cy="697540"/>
                  <a:chOff x="1121508" y="4126525"/>
                  <a:chExt cx="2668954" cy="465029"/>
                </a:xfrm>
              </p:grpSpPr>
              <p:cxnSp>
                <p:nvCxnSpPr>
                  <p:cNvPr id="53" name="直線コネクタ 52"/>
                  <p:cNvCxnSpPr/>
                  <p:nvPr/>
                </p:nvCxnSpPr>
                <p:spPr>
                  <a:xfrm>
                    <a:off x="3790462" y="4126526"/>
                    <a:ext cx="0" cy="46502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直線コネクタ 53"/>
                  <p:cNvCxnSpPr/>
                  <p:nvPr/>
                </p:nvCxnSpPr>
                <p:spPr>
                  <a:xfrm flipV="1">
                    <a:off x="1121508" y="4126525"/>
                    <a:ext cx="2668954" cy="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直線コネクタ 54"/>
                  <p:cNvCxnSpPr/>
                  <p:nvPr/>
                </p:nvCxnSpPr>
                <p:spPr>
                  <a:xfrm flipV="1">
                    <a:off x="1121508" y="4591552"/>
                    <a:ext cx="2668954" cy="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2" name="正方形/長方形 51"/>
                <p:cNvSpPr/>
                <p:nvPr/>
              </p:nvSpPr>
              <p:spPr>
                <a:xfrm>
                  <a:off x="4325815" y="4591552"/>
                  <a:ext cx="597877" cy="117231"/>
                </a:xfrm>
                <a:prstGeom prst="rect">
                  <a:avLst/>
                </a:prstGeom>
                <a:solidFill>
                  <a:srgbClr val="FF66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41" name="図形グループ 40"/>
              <p:cNvGrpSpPr/>
              <p:nvPr/>
            </p:nvGrpSpPr>
            <p:grpSpPr>
              <a:xfrm>
                <a:off x="4923692" y="4633089"/>
                <a:ext cx="3958831" cy="830997"/>
                <a:chOff x="4923692" y="4633089"/>
                <a:chExt cx="3958831" cy="830997"/>
              </a:xfrm>
            </p:grpSpPr>
            <p:cxnSp>
              <p:nvCxnSpPr>
                <p:cNvPr id="47" name="直線コネクタ 46"/>
                <p:cNvCxnSpPr>
                  <a:stCxn id="52" idx="3"/>
                </p:cNvCxnSpPr>
                <p:nvPr/>
              </p:nvCxnSpPr>
              <p:spPr>
                <a:xfrm>
                  <a:off x="4923692" y="4650168"/>
                  <a:ext cx="1366583" cy="29306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直線コネクタ 47"/>
                <p:cNvCxnSpPr>
                  <a:stCxn id="58" idx="3"/>
                </p:cNvCxnSpPr>
                <p:nvPr/>
              </p:nvCxnSpPr>
              <p:spPr>
                <a:xfrm flipV="1">
                  <a:off x="4923692" y="5092868"/>
                  <a:ext cx="1366583" cy="6335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9" name="テキスト ボックス 48"/>
                <p:cNvSpPr txBox="1"/>
                <p:nvPr/>
              </p:nvSpPr>
              <p:spPr>
                <a:xfrm>
                  <a:off x="6235645" y="4633089"/>
                  <a:ext cx="2646878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2400" dirty="0" smtClean="0"/>
                    <a:t>センサ・</a:t>
                  </a:r>
                  <a:endParaRPr kumimoji="1" lang="en-US" altLang="ja-JP" sz="2400" dirty="0" smtClean="0"/>
                </a:p>
                <a:p>
                  <a:r>
                    <a:rPr kumimoji="1" lang="ja-JP" altLang="en-US" sz="2400" dirty="0" smtClean="0"/>
                    <a:t>測定対象の導体板</a:t>
                  </a:r>
                  <a:endParaRPr kumimoji="1" lang="en-US" altLang="ja-JP" sz="2400" dirty="0" smtClean="0"/>
                </a:p>
              </p:txBody>
            </p:sp>
          </p:grpSp>
          <p:sp>
            <p:nvSpPr>
              <p:cNvPr id="42" name="テキスト ボックス 41"/>
              <p:cNvSpPr txBox="1"/>
              <p:nvPr/>
            </p:nvSpPr>
            <p:spPr>
              <a:xfrm>
                <a:off x="5613690" y="3985084"/>
                <a:ext cx="110799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2400" dirty="0" smtClean="0"/>
                  <a:t>分割鏡</a:t>
                </a:r>
                <a:endParaRPr kumimoji="1" lang="en-US" altLang="ja-JP" sz="2400" dirty="0" smtClean="0"/>
              </a:p>
            </p:txBody>
          </p:sp>
          <p:sp>
            <p:nvSpPr>
              <p:cNvPr id="43" name="テキスト ボックス 42"/>
              <p:cNvSpPr txBox="1"/>
              <p:nvPr/>
            </p:nvSpPr>
            <p:spPr>
              <a:xfrm>
                <a:off x="1272244" y="4332879"/>
                <a:ext cx="110799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2400" dirty="0" smtClean="0"/>
                  <a:t>分割鏡</a:t>
                </a:r>
                <a:endParaRPr kumimoji="1" lang="en-US" altLang="ja-JP" sz="2400" dirty="0" smtClean="0"/>
              </a:p>
            </p:txBody>
          </p:sp>
          <p:grpSp>
            <p:nvGrpSpPr>
              <p:cNvPr id="44" name="図形グループ 43"/>
              <p:cNvGrpSpPr/>
              <p:nvPr/>
            </p:nvGrpSpPr>
            <p:grpSpPr>
              <a:xfrm>
                <a:off x="553681" y="3129979"/>
                <a:ext cx="2952658" cy="1122970"/>
                <a:chOff x="553681" y="3129979"/>
                <a:chExt cx="2952658" cy="1122970"/>
              </a:xfrm>
            </p:grpSpPr>
            <p:sp>
              <p:nvSpPr>
                <p:cNvPr id="45" name="線吹き出し 1 (枠付き) 44"/>
                <p:cNvSpPr/>
                <p:nvPr/>
              </p:nvSpPr>
              <p:spPr>
                <a:xfrm>
                  <a:off x="553681" y="3129979"/>
                  <a:ext cx="1863108" cy="894420"/>
                </a:xfrm>
                <a:prstGeom prst="borderCallout1">
                  <a:avLst>
                    <a:gd name="adj1" fmla="val 51073"/>
                    <a:gd name="adj2" fmla="val 100345"/>
                    <a:gd name="adj3" fmla="val 103612"/>
                    <a:gd name="adj4" fmla="val 149098"/>
                  </a:avLst>
                </a:prstGeom>
                <a:solidFill>
                  <a:schemeClr val="bg1"/>
                </a:solidFill>
                <a:ln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sz="2400" dirty="0" smtClean="0">
                      <a:solidFill>
                        <a:srgbClr val="FF0000"/>
                      </a:solidFill>
                    </a:rPr>
                    <a:t>ここを小さく</a:t>
                  </a:r>
                  <a:endParaRPr lang="en-US" altLang="ja-JP" sz="2400" dirty="0" smtClean="0">
                    <a:solidFill>
                      <a:srgbClr val="FF0000"/>
                    </a:solidFill>
                  </a:endParaRPr>
                </a:p>
                <a:p>
                  <a:pPr algn="ctr"/>
                  <a:r>
                    <a:rPr lang="ja-JP" altLang="en-US" sz="2400" dirty="0" smtClean="0">
                      <a:solidFill>
                        <a:srgbClr val="FF0000"/>
                      </a:solidFill>
                    </a:rPr>
                    <a:t>したい！</a:t>
                  </a:r>
                  <a:endParaRPr lang="en-US" altLang="ja-JP" sz="2400" dirty="0" smtClean="0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46" name="直線矢印コネクタ 45"/>
                <p:cNvCxnSpPr/>
                <p:nvPr/>
              </p:nvCxnSpPr>
              <p:spPr>
                <a:xfrm>
                  <a:off x="3506339" y="3878633"/>
                  <a:ext cx="0" cy="374316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headEnd type="arrow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82" name="図形グループ 81"/>
          <p:cNvGrpSpPr/>
          <p:nvPr/>
        </p:nvGrpSpPr>
        <p:grpSpPr>
          <a:xfrm>
            <a:off x="149925" y="1417638"/>
            <a:ext cx="8468444" cy="1883790"/>
            <a:chOff x="149925" y="1417638"/>
            <a:chExt cx="8468444" cy="1883790"/>
          </a:xfrm>
        </p:grpSpPr>
        <p:sp>
          <p:nvSpPr>
            <p:cNvPr id="33" name="テキスト ボックス 32"/>
            <p:cNvSpPr txBox="1"/>
            <p:nvPr/>
          </p:nvSpPr>
          <p:spPr>
            <a:xfrm>
              <a:off x="6276061" y="1827825"/>
              <a:ext cx="2342308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200" dirty="0" smtClean="0"/>
                <a:t>焦点</a:t>
              </a:r>
              <a:r>
                <a:rPr lang="ja-JP" altLang="en-US" sz="3200" dirty="0" smtClean="0"/>
                <a:t>が</a:t>
              </a:r>
              <a:endParaRPr lang="en-US" altLang="ja-JP" sz="3200" dirty="0" smtClean="0"/>
            </a:p>
            <a:p>
              <a:r>
                <a:rPr lang="ja-JP" altLang="en-US" sz="3200" dirty="0" smtClean="0"/>
                <a:t>合わなくなる</a:t>
              </a:r>
              <a:endParaRPr kumimoji="1" lang="ja-JP" altLang="en-US" sz="3200" dirty="0"/>
            </a:p>
          </p:txBody>
        </p:sp>
        <p:cxnSp>
          <p:nvCxnSpPr>
            <p:cNvPr id="69" name="直線矢印コネクタ 68"/>
            <p:cNvCxnSpPr>
              <a:stCxn id="74" idx="3"/>
              <a:endCxn id="33" idx="1"/>
            </p:cNvCxnSpPr>
            <p:nvPr/>
          </p:nvCxnSpPr>
          <p:spPr>
            <a:xfrm>
              <a:off x="5387560" y="2359533"/>
              <a:ext cx="888501" cy="6901"/>
            </a:xfrm>
            <a:prstGeom prst="straightConnector1">
              <a:avLst/>
            </a:prstGeom>
            <a:ln w="50800" cmpd="sng">
              <a:solidFill>
                <a:schemeClr val="tx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角丸四角形 73"/>
            <p:cNvSpPr/>
            <p:nvPr/>
          </p:nvSpPr>
          <p:spPr>
            <a:xfrm>
              <a:off x="149925" y="1417638"/>
              <a:ext cx="5237635" cy="1883790"/>
            </a:xfrm>
            <a:prstGeom prst="roundRect">
              <a:avLst/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4" name="図形グループ 83"/>
          <p:cNvGrpSpPr/>
          <p:nvPr/>
        </p:nvGrpSpPr>
        <p:grpSpPr>
          <a:xfrm>
            <a:off x="1115405" y="3379580"/>
            <a:ext cx="7080311" cy="954107"/>
            <a:chOff x="1115405" y="3379580"/>
            <a:chExt cx="7080311" cy="954107"/>
          </a:xfrm>
        </p:grpSpPr>
        <p:sp>
          <p:nvSpPr>
            <p:cNvPr id="70" name="テキスト ボックス 69"/>
            <p:cNvSpPr txBox="1"/>
            <p:nvPr/>
          </p:nvSpPr>
          <p:spPr>
            <a:xfrm>
              <a:off x="2444021" y="3379580"/>
              <a:ext cx="575169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800" dirty="0" smtClean="0">
                  <a:solidFill>
                    <a:srgbClr val="FF0000"/>
                  </a:solidFill>
                </a:rPr>
                <a:t>分割</a:t>
              </a:r>
              <a:r>
                <a:rPr lang="ja-JP" altLang="en-US" sz="2800" dirty="0">
                  <a:solidFill>
                    <a:srgbClr val="FF0000"/>
                  </a:solidFill>
                </a:rPr>
                <a:t>鏡の境界にセンサを取り付け</a:t>
              </a:r>
              <a:r>
                <a:rPr lang="ja-JP" altLang="en-US" sz="2800" dirty="0" smtClean="0">
                  <a:solidFill>
                    <a:srgbClr val="FF0000"/>
                  </a:solidFill>
                </a:rPr>
                <a:t>、</a:t>
              </a:r>
              <a:r>
                <a:rPr lang="ja-JP" altLang="en-US" sz="2800" dirty="0">
                  <a:solidFill>
                    <a:srgbClr val="FF0000"/>
                  </a:solidFill>
                </a:rPr>
                <a:t>　　　　</a:t>
              </a:r>
              <a:endParaRPr lang="en-US" altLang="ja-JP" sz="2800" dirty="0">
                <a:solidFill>
                  <a:srgbClr val="FF0000"/>
                </a:solidFill>
              </a:endParaRPr>
            </a:p>
            <a:p>
              <a:r>
                <a:rPr lang="ja-JP" altLang="en-US" sz="2800" dirty="0" smtClean="0">
                  <a:solidFill>
                    <a:srgbClr val="FF0000"/>
                  </a:solidFill>
                </a:rPr>
                <a:t>鏡の位置ずれ</a:t>
              </a:r>
              <a:r>
                <a:rPr lang="ja-JP" altLang="en-US" sz="2800" dirty="0">
                  <a:solidFill>
                    <a:srgbClr val="FF0000"/>
                  </a:solidFill>
                </a:rPr>
                <a:t>を測定して</a:t>
              </a:r>
              <a:r>
                <a:rPr lang="ja-JP" altLang="en-US" sz="2800" dirty="0" smtClean="0">
                  <a:solidFill>
                    <a:srgbClr val="FF0000"/>
                  </a:solidFill>
                </a:rPr>
                <a:t>補正</a:t>
              </a:r>
              <a:endParaRPr lang="en-US" altLang="ja-JP" sz="2800" dirty="0">
                <a:solidFill>
                  <a:srgbClr val="FF0000"/>
                </a:solidFill>
              </a:endParaRPr>
            </a:p>
          </p:txBody>
        </p:sp>
        <p:sp>
          <p:nvSpPr>
            <p:cNvPr id="83" name="右矢印 82"/>
            <p:cNvSpPr/>
            <p:nvPr/>
          </p:nvSpPr>
          <p:spPr>
            <a:xfrm>
              <a:off x="1115405" y="3439240"/>
              <a:ext cx="1348154" cy="403480"/>
            </a:xfrm>
            <a:prstGeom prst="rightArrow">
              <a:avLst>
                <a:gd name="adj1" fmla="val 50000"/>
                <a:gd name="adj2" fmla="val 98060"/>
              </a:avLst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99682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47432" y="274638"/>
            <a:ext cx="8229600" cy="1143000"/>
          </a:xfrm>
        </p:spPr>
        <p:txBody>
          <a:bodyPr/>
          <a:lstStyle/>
          <a:p>
            <a:r>
              <a:rPr kumimoji="1" lang="ja-JP" altLang="en-US" dirty="0" smtClean="0">
                <a:solidFill>
                  <a:srgbClr val="0000FF"/>
                </a:solidFill>
              </a:rPr>
              <a:t>分割鏡制御の流れ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47692" y="1701547"/>
            <a:ext cx="6337888" cy="4708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 smtClean="0"/>
              <a:t>０</a:t>
            </a:r>
            <a:r>
              <a:rPr kumimoji="1" lang="ja-JP" altLang="en-US" dirty="0" smtClean="0"/>
              <a:t>．（観測前）位相カメラで光学的に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dirty="0" smtClean="0"/>
              <a:t> </a:t>
            </a:r>
            <a:r>
              <a:rPr kumimoji="1" lang="ja-JP" altLang="en-US" dirty="0" smtClean="0"/>
              <a:t>焦点</a:t>
            </a:r>
            <a:r>
              <a:rPr lang="ja-JP" altLang="en-US" dirty="0" smtClean="0"/>
              <a:t>合わせ</a:t>
            </a:r>
            <a:endParaRPr kumimoji="1" lang="en-US" altLang="ja-JP" dirty="0" smtClean="0"/>
          </a:p>
          <a:p>
            <a:pPr marL="0" indent="0">
              <a:buNone/>
            </a:pPr>
            <a:endParaRPr lang="en-US" altLang="ja-JP" sz="900" dirty="0" smtClean="0"/>
          </a:p>
          <a:p>
            <a:pPr marL="0" indent="0">
              <a:buNone/>
            </a:pPr>
            <a:r>
              <a:rPr lang="ja-JP" altLang="en-US" dirty="0" smtClean="0">
                <a:solidFill>
                  <a:srgbClr val="FF0000"/>
                </a:solidFill>
                <a:latin typeface="+mn-ea"/>
                <a:cs typeface="HGP創英角ｺﾞｼｯｸUB"/>
              </a:rPr>
              <a:t>１．合わせた位置からのずれを</a:t>
            </a:r>
            <a:endParaRPr lang="en-US" altLang="ja-JP" dirty="0" smtClean="0">
              <a:solidFill>
                <a:srgbClr val="FF0000"/>
              </a:solidFill>
              <a:latin typeface="+mn-ea"/>
              <a:cs typeface="HGP創英角ｺﾞｼｯｸUB"/>
            </a:endParaRPr>
          </a:p>
          <a:p>
            <a:pPr marL="0" indent="0">
              <a:buNone/>
            </a:pPr>
            <a:r>
              <a:rPr lang="en-US" altLang="ja-JP" dirty="0" smtClean="0">
                <a:solidFill>
                  <a:srgbClr val="FF0000"/>
                </a:solidFill>
                <a:latin typeface="+mn-ea"/>
                <a:cs typeface="HGP創英角ｺﾞｼｯｸUB"/>
              </a:rPr>
              <a:t>	 </a:t>
            </a:r>
            <a:r>
              <a:rPr lang="ja-JP" altLang="en-US" dirty="0" smtClean="0">
                <a:solidFill>
                  <a:srgbClr val="FF0000"/>
                </a:solidFill>
                <a:latin typeface="+mn-ea"/>
                <a:cs typeface="HGP創英角ｺﾞｼｯｸUB"/>
              </a:rPr>
              <a:t>センサで測定</a:t>
            </a:r>
            <a:endParaRPr lang="en-US" altLang="ja-JP" dirty="0" smtClean="0">
              <a:solidFill>
                <a:srgbClr val="FF0000"/>
              </a:solidFill>
              <a:latin typeface="+mn-ea"/>
              <a:cs typeface="HGP創英角ｺﾞｼｯｸUB"/>
            </a:endParaRPr>
          </a:p>
          <a:p>
            <a:pPr marL="0" indent="0">
              <a:buNone/>
            </a:pPr>
            <a:endParaRPr kumimoji="1" lang="en-US" altLang="ja-JP" sz="900" dirty="0" smtClean="0"/>
          </a:p>
          <a:p>
            <a:pPr marL="0" indent="0">
              <a:buNone/>
            </a:pPr>
            <a:r>
              <a:rPr kumimoji="1" lang="ja-JP" altLang="en-US" dirty="0" smtClean="0"/>
              <a:t>２．アクチュエータで</a:t>
            </a:r>
            <a:r>
              <a:rPr lang="ja-JP" altLang="en-US" dirty="0" smtClean="0"/>
              <a:t>ずれを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dirty="0" smtClean="0"/>
              <a:t> </a:t>
            </a:r>
            <a:r>
              <a:rPr lang="ja-JP" altLang="en-US" dirty="0" smtClean="0"/>
              <a:t>補正</a:t>
            </a:r>
            <a:endParaRPr lang="en-US" altLang="ja-JP" dirty="0" smtClean="0"/>
          </a:p>
          <a:p>
            <a:pPr marL="0" indent="0">
              <a:buNone/>
            </a:pPr>
            <a:endParaRPr kumimoji="1" lang="en-US" altLang="ja-JP" sz="900" dirty="0" smtClean="0"/>
          </a:p>
          <a:p>
            <a:pPr marL="0" indent="0">
              <a:buNone/>
            </a:pPr>
            <a:r>
              <a:rPr kumimoji="1" lang="ja-JP" altLang="en-US" dirty="0" smtClean="0"/>
              <a:t>３．１</a:t>
            </a:r>
            <a:r>
              <a:rPr kumimoji="1" lang="en-US" altLang="ja-JP" dirty="0" smtClean="0"/>
              <a:t>, </a:t>
            </a:r>
            <a:r>
              <a:rPr kumimoji="1" lang="ja-JP" altLang="en-US" dirty="0" smtClean="0"/>
              <a:t>２の繰り返し</a:t>
            </a:r>
            <a:endParaRPr kumimoji="1" lang="ja-JP" altLang="en-US" dirty="0"/>
          </a:p>
        </p:txBody>
      </p:sp>
      <p:grpSp>
        <p:nvGrpSpPr>
          <p:cNvPr id="54" name="図形グループ 53"/>
          <p:cNvGrpSpPr/>
          <p:nvPr/>
        </p:nvGrpSpPr>
        <p:grpSpPr>
          <a:xfrm>
            <a:off x="4710534" y="2247568"/>
            <a:ext cx="4263007" cy="4008287"/>
            <a:chOff x="4710534" y="2247568"/>
            <a:chExt cx="4263007" cy="4008287"/>
          </a:xfrm>
        </p:grpSpPr>
        <p:grpSp>
          <p:nvGrpSpPr>
            <p:cNvPr id="53" name="図形グループ 52"/>
            <p:cNvGrpSpPr/>
            <p:nvPr/>
          </p:nvGrpSpPr>
          <p:grpSpPr>
            <a:xfrm>
              <a:off x="5978296" y="4873435"/>
              <a:ext cx="2129691" cy="492107"/>
              <a:chOff x="5978296" y="4873435"/>
              <a:chExt cx="2129691" cy="492107"/>
            </a:xfrm>
          </p:grpSpPr>
          <p:sp>
            <p:nvSpPr>
              <p:cNvPr id="51" name="正方形/長方形 50"/>
              <p:cNvSpPr/>
              <p:nvPr/>
            </p:nvSpPr>
            <p:spPr>
              <a:xfrm>
                <a:off x="5978296" y="4873435"/>
                <a:ext cx="230552" cy="49210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正方形/長方形 51"/>
              <p:cNvSpPr/>
              <p:nvPr/>
            </p:nvSpPr>
            <p:spPr>
              <a:xfrm>
                <a:off x="5983272" y="5164796"/>
                <a:ext cx="2124715" cy="20074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50" name="図形グループ 49"/>
            <p:cNvGrpSpPr/>
            <p:nvPr/>
          </p:nvGrpSpPr>
          <p:grpSpPr>
            <a:xfrm>
              <a:off x="4710534" y="2247568"/>
              <a:ext cx="4263007" cy="4008287"/>
              <a:chOff x="4710534" y="2247568"/>
              <a:chExt cx="4263007" cy="4008287"/>
            </a:xfrm>
          </p:grpSpPr>
          <p:sp>
            <p:nvSpPr>
              <p:cNvPr id="48" name="正方形/長方形 47"/>
              <p:cNvSpPr/>
              <p:nvPr/>
            </p:nvSpPr>
            <p:spPr>
              <a:xfrm>
                <a:off x="5240243" y="4173451"/>
                <a:ext cx="1720426" cy="70557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" name="正方形/長方形 48"/>
              <p:cNvSpPr/>
              <p:nvPr/>
            </p:nvSpPr>
            <p:spPr>
              <a:xfrm>
                <a:off x="7369433" y="3816126"/>
                <a:ext cx="1585720" cy="70557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43" name="図形グループ 42"/>
              <p:cNvGrpSpPr/>
              <p:nvPr/>
            </p:nvGrpSpPr>
            <p:grpSpPr>
              <a:xfrm>
                <a:off x="4710534" y="2247568"/>
                <a:ext cx="4263007" cy="4008287"/>
                <a:chOff x="4414025" y="1417638"/>
                <a:chExt cx="4263007" cy="4008287"/>
              </a:xfrm>
            </p:grpSpPr>
            <p:grpSp>
              <p:nvGrpSpPr>
                <p:cNvPr id="4" name="図形グループ 3"/>
                <p:cNvGrpSpPr/>
                <p:nvPr/>
              </p:nvGrpSpPr>
              <p:grpSpPr>
                <a:xfrm>
                  <a:off x="4414025" y="2999865"/>
                  <a:ext cx="4263007" cy="2426060"/>
                  <a:chOff x="1741863" y="1904224"/>
                  <a:chExt cx="4263007" cy="2426060"/>
                </a:xfrm>
              </p:grpSpPr>
              <p:grpSp>
                <p:nvGrpSpPr>
                  <p:cNvPr id="5" name="図形グループ 4"/>
                  <p:cNvGrpSpPr/>
                  <p:nvPr/>
                </p:nvGrpSpPr>
                <p:grpSpPr>
                  <a:xfrm>
                    <a:off x="2271572" y="1904224"/>
                    <a:ext cx="3733298" cy="1535748"/>
                    <a:chOff x="2055947" y="3894011"/>
                    <a:chExt cx="3733298" cy="1535748"/>
                  </a:xfrm>
                </p:grpSpPr>
                <p:grpSp>
                  <p:nvGrpSpPr>
                    <p:cNvPr id="10" name="図形グループ 9"/>
                    <p:cNvGrpSpPr/>
                    <p:nvPr/>
                  </p:nvGrpSpPr>
                  <p:grpSpPr>
                    <a:xfrm>
                      <a:off x="2055947" y="4243759"/>
                      <a:ext cx="2867745" cy="1186000"/>
                      <a:chOff x="2055947" y="4263297"/>
                      <a:chExt cx="2867745" cy="1186000"/>
                    </a:xfrm>
                  </p:grpSpPr>
                  <p:grpSp>
                    <p:nvGrpSpPr>
                      <p:cNvPr id="21" name="図形グループ 20"/>
                      <p:cNvGrpSpPr/>
                      <p:nvPr/>
                    </p:nvGrpSpPr>
                    <p:grpSpPr>
                      <a:xfrm>
                        <a:off x="2055947" y="4263297"/>
                        <a:ext cx="1734515" cy="697539"/>
                        <a:chOff x="2055947" y="4126526"/>
                        <a:chExt cx="1734515" cy="465028"/>
                      </a:xfrm>
                    </p:grpSpPr>
                    <p:cxnSp>
                      <p:nvCxnSpPr>
                        <p:cNvPr id="29" name="直線コネクタ 28"/>
                        <p:cNvCxnSpPr/>
                        <p:nvPr/>
                      </p:nvCxnSpPr>
                      <p:spPr>
                        <a:xfrm>
                          <a:off x="3790462" y="4126526"/>
                          <a:ext cx="0" cy="465028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  <a:effectLst/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0" name="直線コネクタ 29"/>
                        <p:cNvCxnSpPr/>
                        <p:nvPr/>
                      </p:nvCxnSpPr>
                      <p:spPr>
                        <a:xfrm>
                          <a:off x="2055947" y="4126526"/>
                          <a:ext cx="1734515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  <a:effectLst/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1" name="直線コネクタ 30"/>
                        <p:cNvCxnSpPr/>
                        <p:nvPr/>
                      </p:nvCxnSpPr>
                      <p:spPr>
                        <a:xfrm>
                          <a:off x="2055947" y="4588789"/>
                          <a:ext cx="1734515" cy="2764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  <a:effectLst/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22" name="図形グループ 21"/>
                      <p:cNvGrpSpPr/>
                      <p:nvPr/>
                    </p:nvGrpSpPr>
                    <p:grpSpPr>
                      <a:xfrm>
                        <a:off x="2794000" y="4962775"/>
                        <a:ext cx="2129692" cy="486522"/>
                        <a:chOff x="2794000" y="5197231"/>
                        <a:chExt cx="2129692" cy="486522"/>
                      </a:xfrm>
                    </p:grpSpPr>
                    <p:cxnSp>
                      <p:nvCxnSpPr>
                        <p:cNvPr id="24" name="直線コネクタ 23"/>
                        <p:cNvCxnSpPr/>
                        <p:nvPr/>
                      </p:nvCxnSpPr>
                      <p:spPr>
                        <a:xfrm>
                          <a:off x="2794000" y="5197231"/>
                          <a:ext cx="0" cy="486521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  <a:effectLst/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5" name="直線コネクタ 24"/>
                        <p:cNvCxnSpPr/>
                        <p:nvPr/>
                      </p:nvCxnSpPr>
                      <p:spPr>
                        <a:xfrm flipV="1">
                          <a:off x="2794000" y="5683752"/>
                          <a:ext cx="2129692" cy="1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  <a:effectLst/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6" name="直線コネクタ 25"/>
                        <p:cNvCxnSpPr/>
                        <p:nvPr/>
                      </p:nvCxnSpPr>
                      <p:spPr>
                        <a:xfrm>
                          <a:off x="3024552" y="5197231"/>
                          <a:ext cx="0" cy="271597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  <a:effectLst/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7" name="直線コネクタ 26"/>
                        <p:cNvCxnSpPr/>
                        <p:nvPr/>
                      </p:nvCxnSpPr>
                      <p:spPr>
                        <a:xfrm flipV="1">
                          <a:off x="3024552" y="5468828"/>
                          <a:ext cx="1899140" cy="2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  <a:effectLst/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8" name="直線コネクタ 27"/>
                        <p:cNvCxnSpPr/>
                        <p:nvPr/>
                      </p:nvCxnSpPr>
                      <p:spPr>
                        <a:xfrm>
                          <a:off x="4923692" y="5468828"/>
                          <a:ext cx="0" cy="214924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  <a:effectLst/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23" name="正方形/長方形 22"/>
                      <p:cNvSpPr/>
                      <p:nvPr/>
                    </p:nvSpPr>
                    <p:spPr>
                      <a:xfrm>
                        <a:off x="4325815" y="5117141"/>
                        <a:ext cx="597877" cy="117231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11" name="図形グループ 10"/>
                    <p:cNvGrpSpPr/>
                    <p:nvPr/>
                  </p:nvGrpSpPr>
                  <p:grpSpPr>
                    <a:xfrm>
                      <a:off x="4185138" y="3894011"/>
                      <a:ext cx="1604107" cy="814772"/>
                      <a:chOff x="4185138" y="3894011"/>
                      <a:chExt cx="1604107" cy="814772"/>
                    </a:xfrm>
                  </p:grpSpPr>
                  <p:grpSp>
                    <p:nvGrpSpPr>
                      <p:cNvPr id="16" name="図形グループ 15"/>
                      <p:cNvGrpSpPr/>
                      <p:nvPr/>
                    </p:nvGrpSpPr>
                    <p:grpSpPr>
                      <a:xfrm rot="10800000">
                        <a:off x="4185138" y="3894011"/>
                        <a:ext cx="1604107" cy="697540"/>
                        <a:chOff x="2186355" y="4126525"/>
                        <a:chExt cx="1604107" cy="465029"/>
                      </a:xfrm>
                    </p:grpSpPr>
                    <p:cxnSp>
                      <p:nvCxnSpPr>
                        <p:cNvPr id="18" name="直線コネクタ 17"/>
                        <p:cNvCxnSpPr/>
                        <p:nvPr/>
                      </p:nvCxnSpPr>
                      <p:spPr>
                        <a:xfrm>
                          <a:off x="3790462" y="4126526"/>
                          <a:ext cx="0" cy="465028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  <a:effectLst/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9" name="直線コネクタ 18"/>
                        <p:cNvCxnSpPr/>
                        <p:nvPr/>
                      </p:nvCxnSpPr>
                      <p:spPr>
                        <a:xfrm rot="10800000" flipH="1">
                          <a:off x="2186355" y="4126525"/>
                          <a:ext cx="1604107" cy="3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  <a:effectLst/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0" name="直線コネクタ 19"/>
                        <p:cNvCxnSpPr/>
                        <p:nvPr/>
                      </p:nvCxnSpPr>
                      <p:spPr>
                        <a:xfrm rot="10800000" flipH="1">
                          <a:off x="2186355" y="4591551"/>
                          <a:ext cx="1604107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  <a:effectLst/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17" name="正方形/長方形 16"/>
                      <p:cNvSpPr/>
                      <p:nvPr/>
                    </p:nvSpPr>
                    <p:spPr>
                      <a:xfrm>
                        <a:off x="4325815" y="4591552"/>
                        <a:ext cx="597877" cy="117231"/>
                      </a:xfrm>
                      <a:prstGeom prst="rect">
                        <a:avLst/>
                      </a:prstGeom>
                      <a:solidFill>
                        <a:srgbClr val="FF6600"/>
                      </a:solidFill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sp>
                  <p:nvSpPr>
                    <p:cNvPr id="12" name="テキスト ボックス 11"/>
                    <p:cNvSpPr txBox="1"/>
                    <p:nvPr/>
                  </p:nvSpPr>
                  <p:spPr>
                    <a:xfrm>
                      <a:off x="4656328" y="4004622"/>
                      <a:ext cx="1107996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ja-JP" altLang="en-US" sz="2400" dirty="0" smtClean="0"/>
                        <a:t>分割鏡</a:t>
                      </a:r>
                      <a:endParaRPr kumimoji="1" lang="en-US" altLang="ja-JP" sz="2400" dirty="0" smtClean="0"/>
                    </a:p>
                  </p:txBody>
                </p:sp>
                <p:sp>
                  <p:nvSpPr>
                    <p:cNvPr id="13" name="テキスト ボックス 12"/>
                    <p:cNvSpPr txBox="1"/>
                    <p:nvPr/>
                  </p:nvSpPr>
                  <p:spPr>
                    <a:xfrm>
                      <a:off x="2073302" y="4352417"/>
                      <a:ext cx="1107996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ja-JP" altLang="en-US" sz="2400" dirty="0" smtClean="0"/>
                        <a:t>分割鏡</a:t>
                      </a:r>
                      <a:endParaRPr kumimoji="1" lang="en-US" altLang="ja-JP" sz="2400" dirty="0" smtClean="0"/>
                    </a:p>
                  </p:txBody>
                </p:sp>
              </p:grpSp>
              <p:sp>
                <p:nvSpPr>
                  <p:cNvPr id="6" name="右矢印 5"/>
                  <p:cNvSpPr/>
                  <p:nvPr/>
                </p:nvSpPr>
                <p:spPr>
                  <a:xfrm rot="16200000">
                    <a:off x="2091690" y="3127247"/>
                    <a:ext cx="921254" cy="561489"/>
                  </a:xfrm>
                  <a:prstGeom prst="rightArrow">
                    <a:avLst>
                      <a:gd name="adj1" fmla="val 50000"/>
                      <a:gd name="adj2" fmla="val 98060"/>
                    </a:avLst>
                  </a:prstGeom>
                  <a:solidFill>
                    <a:srgbClr val="0000FF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7" name="右矢印 6"/>
                  <p:cNvSpPr/>
                  <p:nvPr/>
                </p:nvSpPr>
                <p:spPr>
                  <a:xfrm rot="16200000">
                    <a:off x="5245110" y="2781643"/>
                    <a:ext cx="921254" cy="561489"/>
                  </a:xfrm>
                  <a:prstGeom prst="rightArrow">
                    <a:avLst>
                      <a:gd name="adj1" fmla="val 50000"/>
                      <a:gd name="adj2" fmla="val 98060"/>
                    </a:avLst>
                  </a:prstGeom>
                  <a:solidFill>
                    <a:srgbClr val="0000FF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" name="テキスト ボックス 7"/>
                  <p:cNvSpPr txBox="1"/>
                  <p:nvPr/>
                </p:nvSpPr>
                <p:spPr>
                  <a:xfrm>
                    <a:off x="1741863" y="3868619"/>
                    <a:ext cx="2250135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kumimoji="1" lang="ja-JP" altLang="en-US" sz="2400" dirty="0" smtClean="0">
                        <a:solidFill>
                          <a:srgbClr val="0000FF"/>
                        </a:solidFill>
                      </a:rPr>
                      <a:t>　アクチュエータ</a:t>
                    </a:r>
                    <a:endParaRPr kumimoji="1" lang="ja-JP" altLang="en-US" sz="2400" dirty="0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9" name="テキスト ボックス 8"/>
                  <p:cNvSpPr txBox="1"/>
                  <p:nvPr/>
                </p:nvSpPr>
                <p:spPr>
                  <a:xfrm>
                    <a:off x="4372164" y="2660332"/>
                    <a:ext cx="1039467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kumimoji="1" lang="ja-JP" altLang="en-US" sz="2400" dirty="0" smtClean="0">
                        <a:solidFill>
                          <a:srgbClr val="FF0000"/>
                        </a:solidFill>
                      </a:rPr>
                      <a:t>センサ</a:t>
                    </a:r>
                    <a:endParaRPr kumimoji="1" lang="ja-JP" altLang="en-US" sz="2400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cxnSp>
              <p:nvCxnSpPr>
                <p:cNvPr id="38" name="直線矢印コネクタ 37"/>
                <p:cNvCxnSpPr/>
                <p:nvPr/>
              </p:nvCxnSpPr>
              <p:spPr>
                <a:xfrm flipH="1">
                  <a:off x="6189071" y="1417638"/>
                  <a:ext cx="523634" cy="1931969"/>
                </a:xfrm>
                <a:prstGeom prst="straightConnector1">
                  <a:avLst/>
                </a:prstGeom>
                <a:ln w="50800">
                  <a:solidFill>
                    <a:srgbClr val="008000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線矢印コネクタ 38"/>
                <p:cNvCxnSpPr/>
                <p:nvPr/>
              </p:nvCxnSpPr>
              <p:spPr>
                <a:xfrm>
                  <a:off x="7596559" y="1417638"/>
                  <a:ext cx="377392" cy="1582227"/>
                </a:xfrm>
                <a:prstGeom prst="straightConnector1">
                  <a:avLst/>
                </a:prstGeom>
                <a:ln w="50800">
                  <a:solidFill>
                    <a:srgbClr val="008000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" name="テキスト ボックス 41"/>
                <p:cNvSpPr txBox="1"/>
                <p:nvPr/>
              </p:nvSpPr>
              <p:spPr>
                <a:xfrm>
                  <a:off x="6369551" y="2387313"/>
                  <a:ext cx="152397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2400" dirty="0" smtClean="0">
                      <a:solidFill>
                        <a:srgbClr val="008000"/>
                      </a:solidFill>
                    </a:rPr>
                    <a:t>位相カメラ</a:t>
                  </a:r>
                  <a:endParaRPr kumimoji="1" lang="ja-JP" altLang="en-US" sz="2400" dirty="0">
                    <a:solidFill>
                      <a:srgbClr val="008000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35318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kumimoji="1" lang="ja-JP" altLang="en-US" dirty="0" smtClean="0">
                <a:solidFill>
                  <a:srgbClr val="0000FF"/>
                </a:solidFill>
              </a:rPr>
              <a:t>要求仕様など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5286944" y="5982734"/>
            <a:ext cx="3399856" cy="7353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800" dirty="0" smtClean="0"/>
              <a:t>（センサ配置図）</a:t>
            </a:r>
            <a:endParaRPr lang="en-US" altLang="ja-JP" sz="2800" dirty="0"/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000149"/>
              </p:ext>
            </p:extLst>
          </p:nvPr>
        </p:nvGraphicFramePr>
        <p:xfrm>
          <a:off x="2088625" y="1647426"/>
          <a:ext cx="4793603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3542"/>
                <a:gridCol w="1420061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分解能</a:t>
                      </a:r>
                      <a:r>
                        <a:rPr kumimoji="1" lang="en-US" altLang="ja-JP" sz="2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kumimoji="1" lang="en-US" altLang="ja-JP" sz="2800" b="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rms</a:t>
                      </a:r>
                      <a:r>
                        <a:rPr kumimoji="1" lang="en-US" altLang="ja-JP" sz="2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kumimoji="1" lang="ja-JP" altLang="en-US" sz="2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&lt; 10 nm</a:t>
                      </a:r>
                      <a:endParaRPr kumimoji="1" lang="ja-JP" altLang="en-US" sz="2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一晩の安定性</a:t>
                      </a:r>
                      <a:r>
                        <a:rPr kumimoji="1" lang="en-US" altLang="ja-JP" sz="2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kumimoji="1" lang="en-US" altLang="ja-JP" sz="280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rms</a:t>
                      </a:r>
                      <a:r>
                        <a:rPr kumimoji="1" lang="en-US" altLang="ja-JP" sz="2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kumimoji="1" lang="ja-JP" altLang="en-US" sz="2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&lt; 30 nm</a:t>
                      </a:r>
                      <a:endParaRPr kumimoji="1" lang="ja-JP" altLang="en-US" sz="2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設置箇所</a:t>
                      </a:r>
                      <a:endParaRPr kumimoji="1" lang="ja-JP" altLang="en-US" sz="2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72</a:t>
                      </a:r>
                      <a:endParaRPr kumimoji="1" lang="ja-JP" altLang="en-US" sz="2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</a:tbl>
          </a:graphicData>
        </a:graphic>
      </p:graphicFrame>
      <p:cxnSp>
        <p:nvCxnSpPr>
          <p:cNvPr id="6" name="直線矢印コネクタ 5"/>
          <p:cNvCxnSpPr/>
          <p:nvPr/>
        </p:nvCxnSpPr>
        <p:spPr>
          <a:xfrm>
            <a:off x="6432965" y="3048025"/>
            <a:ext cx="613740" cy="439713"/>
          </a:xfrm>
          <a:prstGeom prst="straightConnector1">
            <a:avLst/>
          </a:prstGeom>
          <a:ln w="57150" cmpd="sng">
            <a:solidFill>
              <a:schemeClr val="tx1"/>
            </a:solidFill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5931695" y="3415676"/>
            <a:ext cx="32746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なるべく低コストで！</a:t>
            </a:r>
            <a:endParaRPr kumimoji="1" lang="ja-JP" altLang="en-US" sz="2800" dirty="0"/>
          </a:p>
        </p:txBody>
      </p:sp>
      <p:pic>
        <p:nvPicPr>
          <p:cNvPr id="11" name="図 10" descr="スクリーンショット 2014-12-03 15.16.5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15" y="3332610"/>
            <a:ext cx="4265869" cy="348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67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351570"/>
              </p:ext>
            </p:extLst>
          </p:nvPr>
        </p:nvGraphicFramePr>
        <p:xfrm>
          <a:off x="48231" y="2989950"/>
          <a:ext cx="5599736" cy="36809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9868"/>
                <a:gridCol w="2799868"/>
              </a:tblGrid>
              <a:tr h="85197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solidFill>
                            <a:srgbClr val="000000"/>
                          </a:solidFill>
                        </a:rPr>
                        <a:t>アルミナセラミック</a:t>
                      </a:r>
                      <a:endParaRPr kumimoji="1" lang="en-US" altLang="ja-JP" sz="2400" dirty="0" smtClean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r>
                        <a:rPr kumimoji="1" lang="ja-JP" altLang="en-US" sz="2400" dirty="0" smtClean="0">
                          <a:solidFill>
                            <a:srgbClr val="000000"/>
                          </a:solidFill>
                        </a:rPr>
                        <a:t>基板（以下アルミナ）</a:t>
                      </a:r>
                      <a:endParaRPr kumimoji="1" lang="ja-JP" alt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solidFill>
                            <a:srgbClr val="000000"/>
                          </a:solidFill>
                        </a:rPr>
                        <a:t>クリアセラム基板</a:t>
                      </a:r>
                      <a:endParaRPr kumimoji="1" lang="en-US" altLang="ja-JP" sz="2400" dirty="0" smtClean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r>
                        <a:rPr kumimoji="1" lang="ja-JP" altLang="en-US" sz="2400" dirty="0" smtClean="0">
                          <a:solidFill>
                            <a:srgbClr val="000000"/>
                          </a:solidFill>
                        </a:rPr>
                        <a:t>（以下ガラス）</a:t>
                      </a:r>
                      <a:endParaRPr kumimoji="1" lang="ja-JP" alt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05990">
                <a:tc>
                  <a:txBody>
                    <a:bodyPr/>
                    <a:lstStyle/>
                    <a:p>
                      <a:pPr algn="ctr"/>
                      <a:endParaRPr kumimoji="1" lang="ja-JP" alt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0644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solidFill>
                            <a:srgbClr val="000000"/>
                          </a:solidFill>
                        </a:rPr>
                        <a:t>・熱変形が大きい</a:t>
                      </a:r>
                      <a:endParaRPr kumimoji="1" lang="en-US" altLang="ja-JP" sz="2400" dirty="0" smtClean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r>
                        <a:rPr kumimoji="1" lang="ja-JP" altLang="en-US" sz="2400" dirty="0" smtClean="0">
                          <a:solidFill>
                            <a:srgbClr val="000000"/>
                          </a:solidFill>
                        </a:rPr>
                        <a:t>・低コスト</a:t>
                      </a:r>
                      <a:endParaRPr kumimoji="1" lang="ja-JP" alt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solidFill>
                            <a:srgbClr val="000000"/>
                          </a:solidFill>
                        </a:rPr>
                        <a:t>・熱変形が小さい</a:t>
                      </a:r>
                      <a:endParaRPr kumimoji="1" lang="en-US" altLang="ja-JP" sz="2400" dirty="0" smtClean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r>
                        <a:rPr kumimoji="1" lang="ja-JP" altLang="en-US" sz="2400" dirty="0" smtClean="0">
                          <a:solidFill>
                            <a:srgbClr val="000000"/>
                          </a:solidFill>
                        </a:rPr>
                        <a:t>・高コスト</a:t>
                      </a:r>
                      <a:endParaRPr kumimoji="1" lang="ja-JP" alt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89393" y="274638"/>
            <a:ext cx="8500556" cy="1143000"/>
          </a:xfrm>
        </p:spPr>
        <p:txBody>
          <a:bodyPr>
            <a:normAutofit/>
          </a:bodyPr>
          <a:lstStyle/>
          <a:p>
            <a:r>
              <a:rPr lang="ja-JP" altLang="en-US" dirty="0" smtClean="0">
                <a:solidFill>
                  <a:srgbClr val="0000FF"/>
                </a:solidFill>
              </a:rPr>
              <a:t>検討中のセンサ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89393" y="1352068"/>
            <a:ext cx="8557167" cy="1695177"/>
          </a:xfrm>
        </p:spPr>
        <p:txBody>
          <a:bodyPr>
            <a:normAutofit fontScale="92500" lnSpcReduction="20000"/>
          </a:bodyPr>
          <a:lstStyle/>
          <a:p>
            <a:r>
              <a:rPr lang="ja-JP" altLang="en-US" dirty="0" smtClean="0"/>
              <a:t>インダクタンス型</a:t>
            </a:r>
            <a:r>
              <a:rPr lang="en-US" altLang="ja-JP" dirty="0" smtClean="0"/>
              <a:t>DS2001</a:t>
            </a:r>
            <a:r>
              <a:rPr lang="ja-JP" altLang="en-US" dirty="0" smtClean="0"/>
              <a:t>センサ</a:t>
            </a:r>
            <a:r>
              <a:rPr lang="en-US" altLang="ja-JP" dirty="0" smtClean="0"/>
              <a:t>(</a:t>
            </a:r>
            <a:r>
              <a:rPr lang="ja-JP" altLang="en-US" dirty="0" smtClean="0"/>
              <a:t>日本システム開発</a:t>
            </a:r>
            <a:r>
              <a:rPr lang="en-US" altLang="ja-JP" dirty="0" smtClean="0"/>
              <a:t>)</a:t>
            </a:r>
          </a:p>
          <a:p>
            <a:r>
              <a:rPr lang="en-US" altLang="en-US" dirty="0" smtClean="0"/>
              <a:t>導体板の渦電流がつくる磁場が、コイルの磁場を減少させることを利用</a:t>
            </a:r>
            <a:endParaRPr lang="en-US" altLang="ja-JP" dirty="0"/>
          </a:p>
        </p:txBody>
      </p:sp>
      <p:grpSp>
        <p:nvGrpSpPr>
          <p:cNvPr id="4" name="図形グループ 3"/>
          <p:cNvGrpSpPr/>
          <p:nvPr/>
        </p:nvGrpSpPr>
        <p:grpSpPr>
          <a:xfrm>
            <a:off x="5445898" y="2378392"/>
            <a:ext cx="3725370" cy="3039870"/>
            <a:chOff x="5472509" y="4041959"/>
            <a:chExt cx="3725370" cy="3039870"/>
          </a:xfrm>
        </p:grpSpPr>
        <p:grpSp>
          <p:nvGrpSpPr>
            <p:cNvPr id="17" name="図形グループ 16"/>
            <p:cNvGrpSpPr/>
            <p:nvPr/>
          </p:nvGrpSpPr>
          <p:grpSpPr>
            <a:xfrm>
              <a:off x="5472509" y="4229217"/>
              <a:ext cx="3715844" cy="2852612"/>
              <a:chOff x="4167027" y="3764359"/>
              <a:chExt cx="5021326" cy="3317493"/>
            </a:xfrm>
          </p:grpSpPr>
          <p:sp>
            <p:nvSpPr>
              <p:cNvPr id="9" name="テキスト ボックス 8"/>
              <p:cNvSpPr txBox="1"/>
              <p:nvPr/>
            </p:nvSpPr>
            <p:spPr>
              <a:xfrm>
                <a:off x="6359683" y="4543637"/>
                <a:ext cx="2577387" cy="76944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kumimoji="1" lang="ja-JP" altLang="en-US" sz="4400" dirty="0">
                  <a:solidFill>
                    <a:srgbClr val="3366FF"/>
                  </a:solidFill>
                </a:endParaRPr>
              </a:p>
            </p:txBody>
          </p:sp>
          <p:sp>
            <p:nvSpPr>
              <p:cNvPr id="38" name="正方形/長方形 37"/>
              <p:cNvSpPr/>
              <p:nvPr/>
            </p:nvSpPr>
            <p:spPr>
              <a:xfrm>
                <a:off x="4483539" y="5948550"/>
                <a:ext cx="4249746" cy="719263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テキスト ボックス 42"/>
              <p:cNvSpPr txBox="1"/>
              <p:nvPr/>
            </p:nvSpPr>
            <p:spPr>
              <a:xfrm>
                <a:off x="7691093" y="6098323"/>
                <a:ext cx="14972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400" dirty="0" smtClean="0"/>
                  <a:t>導体板</a:t>
                </a:r>
                <a:endParaRPr kumimoji="1" lang="ja-JP" altLang="en-US" sz="2400" dirty="0"/>
              </a:p>
            </p:txBody>
          </p:sp>
          <p:grpSp>
            <p:nvGrpSpPr>
              <p:cNvPr id="59" name="図形グループ 58"/>
              <p:cNvGrpSpPr/>
              <p:nvPr/>
            </p:nvGrpSpPr>
            <p:grpSpPr>
              <a:xfrm>
                <a:off x="4617564" y="4239576"/>
                <a:ext cx="4308069" cy="1399375"/>
                <a:chOff x="1768506" y="1382451"/>
                <a:chExt cx="6125476" cy="2089751"/>
              </a:xfrm>
            </p:grpSpPr>
            <p:sp>
              <p:nvSpPr>
                <p:cNvPr id="60" name="円弧 59"/>
                <p:cNvSpPr/>
                <p:nvPr/>
              </p:nvSpPr>
              <p:spPr>
                <a:xfrm>
                  <a:off x="1897129" y="1382451"/>
                  <a:ext cx="5852160" cy="1784325"/>
                </a:xfrm>
                <a:prstGeom prst="arc">
                  <a:avLst>
                    <a:gd name="adj1" fmla="val 16200000"/>
                    <a:gd name="adj2" fmla="val 5313796"/>
                  </a:avLst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1" name="円弧 60"/>
                <p:cNvSpPr/>
                <p:nvPr/>
              </p:nvSpPr>
              <p:spPr>
                <a:xfrm flipH="1">
                  <a:off x="2210974" y="1687876"/>
                  <a:ext cx="5490084" cy="1478900"/>
                </a:xfrm>
                <a:prstGeom prst="arc">
                  <a:avLst>
                    <a:gd name="adj1" fmla="val 16200000"/>
                    <a:gd name="adj2" fmla="val 5313796"/>
                  </a:avLst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" name="円弧 61"/>
                <p:cNvSpPr/>
                <p:nvPr/>
              </p:nvSpPr>
              <p:spPr>
                <a:xfrm flipH="1">
                  <a:off x="2652764" y="1977225"/>
                  <a:ext cx="4332521" cy="907925"/>
                </a:xfrm>
                <a:prstGeom prst="arc">
                  <a:avLst>
                    <a:gd name="adj1" fmla="val 16200000"/>
                    <a:gd name="adj2" fmla="val 5313796"/>
                  </a:avLst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" name="円弧 62"/>
                <p:cNvSpPr/>
                <p:nvPr/>
              </p:nvSpPr>
              <p:spPr>
                <a:xfrm flipH="1">
                  <a:off x="3617407" y="2274300"/>
                  <a:ext cx="2459168" cy="426301"/>
                </a:xfrm>
                <a:prstGeom prst="arc">
                  <a:avLst>
                    <a:gd name="adj1" fmla="val 16200000"/>
                    <a:gd name="adj2" fmla="val 5313796"/>
                  </a:avLst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4" name="円弧 63"/>
                <p:cNvSpPr/>
                <p:nvPr/>
              </p:nvSpPr>
              <p:spPr>
                <a:xfrm>
                  <a:off x="3158534" y="1977225"/>
                  <a:ext cx="3319975" cy="723376"/>
                </a:xfrm>
                <a:prstGeom prst="arc">
                  <a:avLst>
                    <a:gd name="adj1" fmla="val 16200000"/>
                    <a:gd name="adj2" fmla="val 5313796"/>
                  </a:avLst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5" name="円弧 64"/>
                <p:cNvSpPr/>
                <p:nvPr/>
              </p:nvSpPr>
              <p:spPr>
                <a:xfrm>
                  <a:off x="1961437" y="1687876"/>
                  <a:ext cx="5273376" cy="1197275"/>
                </a:xfrm>
                <a:prstGeom prst="arc">
                  <a:avLst>
                    <a:gd name="adj1" fmla="val 16200000"/>
                    <a:gd name="adj2" fmla="val 5313796"/>
                  </a:avLst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6" name="円弧 65"/>
                <p:cNvSpPr/>
                <p:nvPr/>
              </p:nvSpPr>
              <p:spPr>
                <a:xfrm flipH="1">
                  <a:off x="1768506" y="1390175"/>
                  <a:ext cx="6125476" cy="2082027"/>
                </a:xfrm>
                <a:prstGeom prst="arc">
                  <a:avLst>
                    <a:gd name="adj1" fmla="val 16200000"/>
                    <a:gd name="adj2" fmla="val 5313796"/>
                  </a:avLst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7" name="円弧 66"/>
                <p:cNvSpPr/>
                <p:nvPr/>
              </p:nvSpPr>
              <p:spPr>
                <a:xfrm>
                  <a:off x="3793256" y="2274300"/>
                  <a:ext cx="2074982" cy="297701"/>
                </a:xfrm>
                <a:prstGeom prst="arc">
                  <a:avLst>
                    <a:gd name="adj1" fmla="val 16200000"/>
                    <a:gd name="adj2" fmla="val 5313796"/>
                  </a:avLst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4" name="図形グループ 13"/>
              <p:cNvGrpSpPr/>
              <p:nvPr/>
            </p:nvGrpSpPr>
            <p:grpSpPr>
              <a:xfrm>
                <a:off x="5547249" y="5810828"/>
                <a:ext cx="2367506" cy="574990"/>
                <a:chOff x="-2976878" y="274639"/>
                <a:chExt cx="14488384" cy="5422610"/>
              </a:xfrm>
            </p:grpSpPr>
            <p:sp>
              <p:nvSpPr>
                <p:cNvPr id="85" name="円弧 84"/>
                <p:cNvSpPr/>
                <p:nvPr/>
              </p:nvSpPr>
              <p:spPr>
                <a:xfrm flipH="1">
                  <a:off x="-2976878" y="274639"/>
                  <a:ext cx="14488384" cy="5422610"/>
                </a:xfrm>
                <a:prstGeom prst="arc">
                  <a:avLst>
                    <a:gd name="adj1" fmla="val 4113454"/>
                    <a:gd name="adj2" fmla="val 4056277"/>
                  </a:avLst>
                </a:prstGeom>
                <a:ln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6" name="円弧 85"/>
                <p:cNvSpPr/>
                <p:nvPr/>
              </p:nvSpPr>
              <p:spPr>
                <a:xfrm flipH="1">
                  <a:off x="-1327932" y="1204065"/>
                  <a:ext cx="11541007" cy="3556689"/>
                </a:xfrm>
                <a:prstGeom prst="arc">
                  <a:avLst>
                    <a:gd name="adj1" fmla="val 4113454"/>
                    <a:gd name="adj2" fmla="val 4056277"/>
                  </a:avLst>
                </a:prstGeom>
                <a:ln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7" name="円弧 86"/>
                <p:cNvSpPr/>
                <p:nvPr/>
              </p:nvSpPr>
              <p:spPr>
                <a:xfrm flipH="1">
                  <a:off x="457200" y="1897463"/>
                  <a:ext cx="8175525" cy="2232354"/>
                </a:xfrm>
                <a:prstGeom prst="arc">
                  <a:avLst>
                    <a:gd name="adj1" fmla="val 4113454"/>
                    <a:gd name="adj2" fmla="val 4056277"/>
                  </a:avLst>
                </a:prstGeom>
                <a:ln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5" name="テキスト ボックス 14"/>
              <p:cNvSpPr txBox="1"/>
              <p:nvPr/>
            </p:nvSpPr>
            <p:spPr>
              <a:xfrm>
                <a:off x="4746264" y="6142815"/>
                <a:ext cx="110799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2400" dirty="0" smtClean="0">
                    <a:solidFill>
                      <a:srgbClr val="FF0000"/>
                    </a:solidFill>
                  </a:rPr>
                  <a:t>渦</a:t>
                </a:r>
                <a:r>
                  <a:rPr kumimoji="1" lang="ja-JP" altLang="en-US" sz="2400" dirty="0" smtClean="0">
                    <a:solidFill>
                      <a:srgbClr val="FF0000"/>
                    </a:solidFill>
                  </a:rPr>
                  <a:t>電流</a:t>
                </a:r>
                <a:endParaRPr kumimoji="1" lang="ja-JP" altLang="en-US" sz="2400" dirty="0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34" name="図形グループ 33"/>
              <p:cNvGrpSpPr/>
              <p:nvPr/>
            </p:nvGrpSpPr>
            <p:grpSpPr>
              <a:xfrm>
                <a:off x="6359683" y="4967450"/>
                <a:ext cx="795741" cy="2114402"/>
                <a:chOff x="8348259" y="244954"/>
                <a:chExt cx="2084469" cy="4095140"/>
              </a:xfrm>
              <a:noFill/>
              <a:effectLst/>
            </p:grpSpPr>
            <p:grpSp>
              <p:nvGrpSpPr>
                <p:cNvPr id="30" name="図形グループ 29"/>
                <p:cNvGrpSpPr/>
                <p:nvPr/>
              </p:nvGrpSpPr>
              <p:grpSpPr>
                <a:xfrm>
                  <a:off x="8348259" y="244955"/>
                  <a:ext cx="646521" cy="3999793"/>
                  <a:chOff x="8348259" y="244955"/>
                  <a:chExt cx="646521" cy="3999793"/>
                </a:xfrm>
                <a:grpFill/>
              </p:grpSpPr>
              <p:sp>
                <p:nvSpPr>
                  <p:cNvPr id="25" name="フリーフォーム 24"/>
                  <p:cNvSpPr/>
                  <p:nvPr/>
                </p:nvSpPr>
                <p:spPr>
                  <a:xfrm>
                    <a:off x="8585118" y="435127"/>
                    <a:ext cx="409662" cy="3809621"/>
                  </a:xfrm>
                  <a:custGeom>
                    <a:avLst/>
                    <a:gdLst>
                      <a:gd name="connsiteX0" fmla="*/ 13656 w 1884450"/>
                      <a:gd name="connsiteY0" fmla="*/ 0 h 4724476"/>
                      <a:gd name="connsiteX1" fmla="*/ 1884446 w 1884450"/>
                      <a:gd name="connsiteY1" fmla="*/ 2416856 h 4724476"/>
                      <a:gd name="connsiteX2" fmla="*/ 0 w 1884450"/>
                      <a:gd name="connsiteY2" fmla="*/ 4724476 h 47244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884450" h="4724476">
                        <a:moveTo>
                          <a:pt x="13656" y="0"/>
                        </a:moveTo>
                        <a:cubicBezTo>
                          <a:pt x="950189" y="814721"/>
                          <a:pt x="1886722" y="1629443"/>
                          <a:pt x="1884446" y="2416856"/>
                        </a:cubicBezTo>
                        <a:cubicBezTo>
                          <a:pt x="1882170" y="3204269"/>
                          <a:pt x="0" y="4724476"/>
                          <a:pt x="0" y="4724476"/>
                        </a:cubicBezTo>
                      </a:path>
                    </a:pathLst>
                  </a:custGeom>
                  <a:grpFill/>
                  <a:ln>
                    <a:solidFill>
                      <a:srgbClr val="FF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9" name="二等辺三角形 28"/>
                  <p:cNvSpPr/>
                  <p:nvPr/>
                </p:nvSpPr>
                <p:spPr>
                  <a:xfrm rot="20209091">
                    <a:off x="8348259" y="244955"/>
                    <a:ext cx="427023" cy="380345"/>
                  </a:xfrm>
                  <a:prstGeom prst="triangl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90" name="図形グループ 89"/>
                <p:cNvGrpSpPr/>
                <p:nvPr/>
              </p:nvGrpSpPr>
              <p:grpSpPr>
                <a:xfrm flipH="1">
                  <a:off x="9719479" y="340301"/>
                  <a:ext cx="713249" cy="3999793"/>
                  <a:chOff x="8348259" y="244955"/>
                  <a:chExt cx="646521" cy="3999793"/>
                </a:xfrm>
                <a:grpFill/>
              </p:grpSpPr>
              <p:sp>
                <p:nvSpPr>
                  <p:cNvPr id="91" name="フリーフォーム 90"/>
                  <p:cNvSpPr/>
                  <p:nvPr/>
                </p:nvSpPr>
                <p:spPr>
                  <a:xfrm>
                    <a:off x="8585118" y="435127"/>
                    <a:ext cx="409662" cy="3809621"/>
                  </a:xfrm>
                  <a:custGeom>
                    <a:avLst/>
                    <a:gdLst>
                      <a:gd name="connsiteX0" fmla="*/ 13656 w 1884450"/>
                      <a:gd name="connsiteY0" fmla="*/ 0 h 4724476"/>
                      <a:gd name="connsiteX1" fmla="*/ 1884446 w 1884450"/>
                      <a:gd name="connsiteY1" fmla="*/ 2416856 h 4724476"/>
                      <a:gd name="connsiteX2" fmla="*/ 0 w 1884450"/>
                      <a:gd name="connsiteY2" fmla="*/ 4724476 h 47244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884450" h="4724476">
                        <a:moveTo>
                          <a:pt x="13656" y="0"/>
                        </a:moveTo>
                        <a:cubicBezTo>
                          <a:pt x="950189" y="814721"/>
                          <a:pt x="1886722" y="1629443"/>
                          <a:pt x="1884446" y="2416856"/>
                        </a:cubicBezTo>
                        <a:cubicBezTo>
                          <a:pt x="1882170" y="3204269"/>
                          <a:pt x="0" y="4724476"/>
                          <a:pt x="0" y="4724476"/>
                        </a:cubicBezTo>
                      </a:path>
                    </a:pathLst>
                  </a:custGeom>
                  <a:grpFill/>
                  <a:ln>
                    <a:solidFill>
                      <a:srgbClr val="FF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92" name="二等辺三角形 91"/>
                  <p:cNvSpPr/>
                  <p:nvPr/>
                </p:nvSpPr>
                <p:spPr>
                  <a:xfrm rot="20209091">
                    <a:off x="8348259" y="244955"/>
                    <a:ext cx="427023" cy="380345"/>
                  </a:xfrm>
                  <a:prstGeom prst="triangl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33" name="図形グループ 32"/>
                <p:cNvGrpSpPr/>
                <p:nvPr/>
              </p:nvGrpSpPr>
              <p:grpSpPr>
                <a:xfrm>
                  <a:off x="9144000" y="244954"/>
                  <a:ext cx="427023" cy="3999794"/>
                  <a:chOff x="9144000" y="244954"/>
                  <a:chExt cx="427023" cy="3999794"/>
                </a:xfrm>
                <a:grpFill/>
              </p:grpSpPr>
              <p:cxnSp>
                <p:nvCxnSpPr>
                  <p:cNvPr id="32" name="直線コネクタ 31"/>
                  <p:cNvCxnSpPr/>
                  <p:nvPr/>
                </p:nvCxnSpPr>
                <p:spPr>
                  <a:xfrm>
                    <a:off x="9359996" y="435127"/>
                    <a:ext cx="48574" cy="3809621"/>
                  </a:xfrm>
                  <a:prstGeom prst="lin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9" name="二等辺三角形 88"/>
                  <p:cNvSpPr/>
                  <p:nvPr/>
                </p:nvSpPr>
                <p:spPr>
                  <a:xfrm>
                    <a:off x="9144000" y="244954"/>
                    <a:ext cx="427023" cy="380345"/>
                  </a:xfrm>
                  <a:prstGeom prst="triangl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  <p:sp>
            <p:nvSpPr>
              <p:cNvPr id="84" name="テキスト ボックス 83"/>
              <p:cNvSpPr txBox="1"/>
              <p:nvPr/>
            </p:nvSpPr>
            <p:spPr>
              <a:xfrm>
                <a:off x="4167027" y="3764359"/>
                <a:ext cx="2496428" cy="5369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400" dirty="0" smtClean="0"/>
                  <a:t>平面コイル</a:t>
                </a:r>
                <a:endParaRPr kumimoji="1" lang="ja-JP" altLang="en-US" sz="2400" dirty="0"/>
              </a:p>
            </p:txBody>
          </p:sp>
        </p:grpSp>
        <p:graphicFrame>
          <p:nvGraphicFramePr>
            <p:cNvPr id="42" name="オブジェクト 4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45468094"/>
                </p:ext>
              </p:extLst>
            </p:nvPr>
          </p:nvGraphicFramePr>
          <p:xfrm>
            <a:off x="7662766" y="4041959"/>
            <a:ext cx="1535113" cy="739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4" name="数式" r:id="rId4" imgW="812800" imgH="419100" progId="Equation.3">
                    <p:embed/>
                  </p:oleObj>
                </mc:Choice>
                <mc:Fallback>
                  <p:oleObj name="数式" r:id="rId4" imgW="812800" imgH="4191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7662766" y="4041959"/>
                          <a:ext cx="1535113" cy="7397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図形グループ 9"/>
          <p:cNvGrpSpPr/>
          <p:nvPr/>
        </p:nvGrpSpPr>
        <p:grpSpPr>
          <a:xfrm>
            <a:off x="144694" y="3879431"/>
            <a:ext cx="5424066" cy="1929600"/>
            <a:chOff x="-561517" y="5322531"/>
            <a:chExt cx="5424066" cy="1929600"/>
          </a:xfrm>
        </p:grpSpPr>
        <p:pic>
          <p:nvPicPr>
            <p:cNvPr id="37" name="図 36" descr="IMG_2362.JPG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49" t="31833" r="61823" b="26544"/>
            <a:stretch/>
          </p:blipFill>
          <p:spPr>
            <a:xfrm rot="16200000">
              <a:off x="2554949" y="4944531"/>
              <a:ext cx="1929600" cy="2685600"/>
            </a:xfrm>
            <a:prstGeom prst="rect">
              <a:avLst/>
            </a:prstGeom>
          </p:spPr>
        </p:pic>
        <p:pic>
          <p:nvPicPr>
            <p:cNvPr id="39" name="図 38" descr="DSC_0395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61517" y="5333087"/>
              <a:ext cx="2664872" cy="1914707"/>
            </a:xfrm>
            <a:prstGeom prst="rect">
              <a:avLst/>
            </a:prstGeom>
          </p:spPr>
        </p:pic>
      </p:grpSp>
      <p:cxnSp>
        <p:nvCxnSpPr>
          <p:cNvPr id="40" name="直線矢印コネクタ 39"/>
          <p:cNvCxnSpPr/>
          <p:nvPr/>
        </p:nvCxnSpPr>
        <p:spPr>
          <a:xfrm>
            <a:off x="440965" y="4851914"/>
            <a:ext cx="1084887" cy="989267"/>
          </a:xfrm>
          <a:prstGeom prst="straightConnector1">
            <a:avLst/>
          </a:prstGeom>
          <a:ln w="57150" cmpd="sng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/>
          <p:cNvCxnSpPr/>
          <p:nvPr/>
        </p:nvCxnSpPr>
        <p:spPr>
          <a:xfrm>
            <a:off x="3012672" y="5648931"/>
            <a:ext cx="2449303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/>
          <p:cNvCxnSpPr/>
          <p:nvPr/>
        </p:nvCxnSpPr>
        <p:spPr>
          <a:xfrm>
            <a:off x="2996595" y="4016674"/>
            <a:ext cx="0" cy="1593504"/>
          </a:xfrm>
          <a:prstGeom prst="straightConnector1">
            <a:avLst/>
          </a:prstGeom>
          <a:ln w="57150" cmpd="sng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直線矢印コネクタ 45"/>
          <p:cNvCxnSpPr/>
          <p:nvPr/>
        </p:nvCxnSpPr>
        <p:spPr>
          <a:xfrm flipH="1">
            <a:off x="1558006" y="4853541"/>
            <a:ext cx="1110836" cy="95549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157177" y="5271535"/>
            <a:ext cx="9124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21</a:t>
            </a:r>
            <a:r>
              <a:rPr kumimoji="1" lang="en-US" altLang="ja-JP" sz="2000" dirty="0" smtClean="0"/>
              <a:t> mm</a:t>
            </a:r>
            <a:endParaRPr kumimoji="1" lang="ja-JP" altLang="en-US" sz="2000" dirty="0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1894963" y="5377960"/>
            <a:ext cx="9124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24</a:t>
            </a:r>
            <a:r>
              <a:rPr kumimoji="1" lang="en-US" altLang="ja-JP" sz="2000" dirty="0" smtClean="0"/>
              <a:t> mm</a:t>
            </a:r>
            <a:endParaRPr kumimoji="1" lang="ja-JP" altLang="en-US" sz="2000" dirty="0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2989048" y="3832842"/>
            <a:ext cx="9124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22</a:t>
            </a:r>
            <a:r>
              <a:rPr kumimoji="1" lang="en-US" altLang="ja-JP" sz="2000" dirty="0" smtClean="0"/>
              <a:t> mm</a:t>
            </a:r>
            <a:endParaRPr kumimoji="1" lang="ja-JP" altLang="en-US" sz="2000" dirty="0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3711456" y="5277043"/>
            <a:ext cx="9124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36</a:t>
            </a:r>
            <a:r>
              <a:rPr kumimoji="1" lang="en-US" altLang="ja-JP" sz="2000" dirty="0" smtClean="0"/>
              <a:t> mm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05088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rgbClr val="0000FF"/>
                </a:solidFill>
              </a:rPr>
              <a:t>実験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grpSp>
        <p:nvGrpSpPr>
          <p:cNvPr id="4" name="図形グループ 3"/>
          <p:cNvGrpSpPr/>
          <p:nvPr/>
        </p:nvGrpSpPr>
        <p:grpSpPr>
          <a:xfrm>
            <a:off x="5506015" y="1048848"/>
            <a:ext cx="3730066" cy="5453636"/>
            <a:chOff x="4729170" y="947176"/>
            <a:chExt cx="4186699" cy="5143243"/>
          </a:xfrm>
        </p:grpSpPr>
        <p:grpSp>
          <p:nvGrpSpPr>
            <p:cNvPr id="5" name="図形グループ 4"/>
            <p:cNvGrpSpPr/>
            <p:nvPr/>
          </p:nvGrpSpPr>
          <p:grpSpPr>
            <a:xfrm>
              <a:off x="5258359" y="2526706"/>
              <a:ext cx="2933234" cy="2204136"/>
              <a:chOff x="5258359" y="1829074"/>
              <a:chExt cx="2933234" cy="2204136"/>
            </a:xfrm>
          </p:grpSpPr>
          <p:grpSp>
            <p:nvGrpSpPr>
              <p:cNvPr id="17" name="図形グループ 16"/>
              <p:cNvGrpSpPr/>
              <p:nvPr/>
            </p:nvGrpSpPr>
            <p:grpSpPr>
              <a:xfrm>
                <a:off x="5258359" y="1829074"/>
                <a:ext cx="2523356" cy="1569740"/>
                <a:chOff x="5258359" y="1829074"/>
                <a:chExt cx="2523356" cy="1569740"/>
              </a:xfrm>
            </p:grpSpPr>
            <p:cxnSp>
              <p:nvCxnSpPr>
                <p:cNvPr id="19" name="直線コネクタ 18"/>
                <p:cNvCxnSpPr/>
                <p:nvPr/>
              </p:nvCxnSpPr>
              <p:spPr>
                <a:xfrm>
                  <a:off x="5258359" y="1829074"/>
                  <a:ext cx="0" cy="1569740"/>
                </a:xfrm>
                <a:prstGeom prst="line">
                  <a:avLst/>
                </a:prstGeom>
                <a:ln w="508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直線コネクタ 19"/>
                <p:cNvCxnSpPr/>
                <p:nvPr/>
              </p:nvCxnSpPr>
              <p:spPr>
                <a:xfrm>
                  <a:off x="5258359" y="1829074"/>
                  <a:ext cx="2523356" cy="0"/>
                </a:xfrm>
                <a:prstGeom prst="line">
                  <a:avLst/>
                </a:prstGeom>
                <a:ln w="508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線コネクタ 20"/>
                <p:cNvCxnSpPr/>
                <p:nvPr/>
              </p:nvCxnSpPr>
              <p:spPr>
                <a:xfrm>
                  <a:off x="7781715" y="1829074"/>
                  <a:ext cx="0" cy="1569740"/>
                </a:xfrm>
                <a:prstGeom prst="line">
                  <a:avLst/>
                </a:prstGeom>
                <a:ln w="508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" name="正方形/長方形 17"/>
              <p:cNvSpPr/>
              <p:nvPr/>
            </p:nvSpPr>
            <p:spPr>
              <a:xfrm>
                <a:off x="5664138" y="3398814"/>
                <a:ext cx="2527455" cy="634396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6" name="図形グループ 5"/>
            <p:cNvGrpSpPr/>
            <p:nvPr/>
          </p:nvGrpSpPr>
          <p:grpSpPr>
            <a:xfrm>
              <a:off x="5225938" y="3282517"/>
              <a:ext cx="2053490" cy="2807902"/>
              <a:chOff x="5225938" y="2602773"/>
              <a:chExt cx="2053490" cy="2807902"/>
            </a:xfrm>
          </p:grpSpPr>
          <p:sp>
            <p:nvSpPr>
              <p:cNvPr id="11" name="円弧 10"/>
              <p:cNvSpPr/>
              <p:nvPr/>
            </p:nvSpPr>
            <p:spPr>
              <a:xfrm flipH="1">
                <a:off x="5279597" y="2861514"/>
                <a:ext cx="1999831" cy="2343392"/>
              </a:xfrm>
              <a:prstGeom prst="arc">
                <a:avLst>
                  <a:gd name="adj1" fmla="val 16518839"/>
                  <a:gd name="adj2" fmla="val 460982"/>
                </a:avLst>
              </a:prstGeom>
              <a:ln w="381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円弧 11"/>
              <p:cNvSpPr/>
              <p:nvPr/>
            </p:nvSpPr>
            <p:spPr>
              <a:xfrm flipH="1">
                <a:off x="5279597" y="3067283"/>
                <a:ext cx="1999831" cy="2343392"/>
              </a:xfrm>
              <a:prstGeom prst="arc">
                <a:avLst>
                  <a:gd name="adj1" fmla="val 16200000"/>
                  <a:gd name="adj2" fmla="val 21217090"/>
                </a:avLst>
              </a:prstGeom>
              <a:ln w="381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円弧 12"/>
              <p:cNvSpPr/>
              <p:nvPr/>
            </p:nvSpPr>
            <p:spPr>
              <a:xfrm flipH="1">
                <a:off x="5225938" y="2683272"/>
                <a:ext cx="1978593" cy="2691625"/>
              </a:xfrm>
              <a:prstGeom prst="arc">
                <a:avLst>
                  <a:gd name="adj1" fmla="val 16199999"/>
                  <a:gd name="adj2" fmla="val 503463"/>
                </a:avLst>
              </a:prstGeom>
              <a:ln w="381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正方形/長方形 13"/>
              <p:cNvSpPr/>
              <p:nvPr/>
            </p:nvSpPr>
            <p:spPr>
              <a:xfrm>
                <a:off x="6134752" y="2602773"/>
                <a:ext cx="304055" cy="11627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正方形/長方形 14"/>
              <p:cNvSpPr/>
              <p:nvPr/>
            </p:nvSpPr>
            <p:spPr>
              <a:xfrm>
                <a:off x="6179836" y="2808837"/>
                <a:ext cx="304055" cy="11627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正方形/長方形 15"/>
              <p:cNvSpPr/>
              <p:nvPr/>
            </p:nvSpPr>
            <p:spPr>
              <a:xfrm>
                <a:off x="6268893" y="3005961"/>
                <a:ext cx="304055" cy="11627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7" name="直線コネクタ 6"/>
            <p:cNvCxnSpPr/>
            <p:nvPr/>
          </p:nvCxnSpPr>
          <p:spPr>
            <a:xfrm flipH="1">
              <a:off x="6572949" y="2234483"/>
              <a:ext cx="1208767" cy="1324663"/>
            </a:xfrm>
            <a:prstGeom prst="line">
              <a:avLst/>
            </a:prstGeom>
            <a:ln w="28575" cmpd="sng"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テキスト ボックス 7"/>
            <p:cNvSpPr txBox="1"/>
            <p:nvPr/>
          </p:nvSpPr>
          <p:spPr>
            <a:xfrm>
              <a:off x="6475288" y="1788011"/>
              <a:ext cx="2440581" cy="4353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dirty="0" smtClean="0">
                  <a:solidFill>
                    <a:srgbClr val="FF0000"/>
                  </a:solidFill>
                </a:rPr>
                <a:t>固定したセンサ</a:t>
              </a:r>
              <a:endParaRPr kumimoji="1" lang="ja-JP" altLang="en-US" sz="2400" dirty="0">
                <a:solidFill>
                  <a:srgbClr val="FF0000"/>
                </a:solidFill>
              </a:endParaRPr>
            </a:p>
          </p:txBody>
        </p:sp>
        <p:cxnSp>
          <p:nvCxnSpPr>
            <p:cNvPr id="9" name="直線コネクタ 8"/>
            <p:cNvCxnSpPr/>
            <p:nvPr/>
          </p:nvCxnSpPr>
          <p:spPr>
            <a:xfrm>
              <a:off x="5780323" y="1682024"/>
              <a:ext cx="152532" cy="811146"/>
            </a:xfrm>
            <a:prstGeom prst="line">
              <a:avLst/>
            </a:prstGeom>
            <a:ln w="28575" cmpd="sng"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テキスト ボックス 9"/>
            <p:cNvSpPr txBox="1"/>
            <p:nvPr/>
          </p:nvSpPr>
          <p:spPr>
            <a:xfrm>
              <a:off x="4729170" y="947176"/>
              <a:ext cx="3374893" cy="7837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400" dirty="0" smtClean="0">
                  <a:solidFill>
                    <a:srgbClr val="FF0000"/>
                  </a:solidFill>
                </a:rPr>
                <a:t>風よけ（プラスチック）</a:t>
              </a:r>
              <a:endParaRPr lang="en-US" altLang="ja-JP" sz="2400" dirty="0" smtClean="0">
                <a:solidFill>
                  <a:srgbClr val="FF0000"/>
                </a:solidFill>
              </a:endParaRPr>
            </a:p>
            <a:p>
              <a:r>
                <a:rPr lang="en-US" altLang="ja-JP" sz="2400" dirty="0" smtClean="0">
                  <a:solidFill>
                    <a:srgbClr val="FF0000"/>
                  </a:solidFill>
                </a:rPr>
                <a:t>+ </a:t>
              </a:r>
              <a:r>
                <a:rPr lang="ja-JP" altLang="en-US" sz="2400" dirty="0" smtClean="0">
                  <a:solidFill>
                    <a:srgbClr val="FF0000"/>
                  </a:solidFill>
                </a:rPr>
                <a:t>日よけ（スチロール）</a:t>
              </a:r>
              <a:endParaRPr kumimoji="1" lang="ja-JP" altLang="en-US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2" name="コンテンツ プレースホルダー 2"/>
          <p:cNvSpPr txBox="1">
            <a:spLocks/>
          </p:cNvSpPr>
          <p:nvPr/>
        </p:nvSpPr>
        <p:spPr>
          <a:xfrm>
            <a:off x="132642" y="1381563"/>
            <a:ext cx="5863760" cy="32475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800" dirty="0" smtClean="0"/>
              <a:t>屋外でセンサを</a:t>
            </a:r>
            <a:r>
              <a:rPr lang="en-US" altLang="ja-JP" sz="2800" dirty="0" smtClean="0"/>
              <a:t>48 h</a:t>
            </a:r>
            <a:r>
              <a:rPr lang="ja-JP" altLang="en-US" sz="2800" dirty="0" smtClean="0"/>
              <a:t>駆動</a:t>
            </a:r>
            <a:endParaRPr lang="en-US" altLang="ja-JP" sz="2800" dirty="0" smtClean="0"/>
          </a:p>
          <a:p>
            <a:r>
              <a:rPr lang="ja-JP" altLang="en-US" sz="2800" dirty="0" smtClean="0">
                <a:solidFill>
                  <a:srgbClr val="000000"/>
                </a:solidFill>
              </a:rPr>
              <a:t>導体板は置かない</a:t>
            </a:r>
            <a:endParaRPr lang="en-US" altLang="ja-JP" sz="28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altLang="ja-JP" sz="2800" dirty="0" smtClean="0">
                <a:solidFill>
                  <a:srgbClr val="FF0000"/>
                </a:solidFill>
              </a:rPr>
              <a:t>→</a:t>
            </a:r>
            <a:r>
              <a:rPr lang="ja-JP" altLang="en-US" sz="2800" dirty="0" smtClean="0">
                <a:solidFill>
                  <a:srgbClr val="FF0000"/>
                </a:solidFill>
              </a:rPr>
              <a:t>以後、センサの発振数を平均的な</a:t>
            </a:r>
            <a:endParaRPr lang="en-US" altLang="ja-JP" sz="2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ja-JP" sz="2800" dirty="0" smtClean="0">
                <a:solidFill>
                  <a:srgbClr val="FF0000"/>
                </a:solidFill>
              </a:rPr>
              <a:t>    </a:t>
            </a:r>
            <a:r>
              <a:rPr lang="ja-JP" altLang="en-US" sz="2800" dirty="0" smtClean="0">
                <a:solidFill>
                  <a:srgbClr val="FF0000"/>
                </a:solidFill>
              </a:rPr>
              <a:t>変換値（</a:t>
            </a:r>
            <a:r>
              <a:rPr lang="en-US" altLang="ja-JP" sz="2800" dirty="0" smtClean="0">
                <a:solidFill>
                  <a:srgbClr val="FF0000"/>
                </a:solidFill>
              </a:rPr>
              <a:t>1 count </a:t>
            </a:r>
            <a:r>
              <a:rPr lang="en-US" altLang="ja-JP" sz="2800" dirty="0">
                <a:solidFill>
                  <a:srgbClr val="FF0000"/>
                </a:solidFill>
              </a:rPr>
              <a:t>=</a:t>
            </a:r>
            <a:r>
              <a:rPr lang="en-US" altLang="ja-JP" sz="2800" dirty="0" smtClean="0">
                <a:solidFill>
                  <a:srgbClr val="FF0000"/>
                </a:solidFill>
              </a:rPr>
              <a:t> 30 nm</a:t>
            </a:r>
            <a:r>
              <a:rPr lang="ja-JP" altLang="en-US" sz="2800" dirty="0" smtClean="0">
                <a:solidFill>
                  <a:srgbClr val="FF0000"/>
                </a:solidFill>
              </a:rPr>
              <a:t>）で換算</a:t>
            </a:r>
            <a:endParaRPr lang="en-US" altLang="ja-JP" sz="2800" dirty="0" smtClean="0">
              <a:solidFill>
                <a:srgbClr val="FF0000"/>
              </a:solidFill>
            </a:endParaRPr>
          </a:p>
          <a:p>
            <a:r>
              <a:rPr lang="ja-JP" altLang="en-US" sz="2800" dirty="0" smtClean="0"/>
              <a:t>空気の入れ替えが起こる十分な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en-US" altLang="ja-JP" sz="2800" dirty="0"/>
              <a:t> </a:t>
            </a:r>
            <a:r>
              <a:rPr lang="en-US" altLang="ja-JP" sz="2800" dirty="0" smtClean="0"/>
              <a:t>    </a:t>
            </a:r>
            <a:r>
              <a:rPr lang="ja-JP" altLang="en-US" sz="2800" dirty="0" smtClean="0"/>
              <a:t>隙間</a:t>
            </a:r>
            <a:endParaRPr lang="en-US" altLang="ja-JP" sz="2800" dirty="0" smtClean="0"/>
          </a:p>
        </p:txBody>
      </p:sp>
      <p:pic>
        <p:nvPicPr>
          <p:cNvPr id="23" name="図 22" descr="DSC_0389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1" t="11336" r="11331" b="26456"/>
          <a:stretch/>
        </p:blipFill>
        <p:spPr>
          <a:xfrm>
            <a:off x="1541334" y="4034828"/>
            <a:ext cx="4089066" cy="2662422"/>
          </a:xfrm>
          <a:prstGeom prst="rect">
            <a:avLst/>
          </a:prstGeom>
        </p:spPr>
      </p:pic>
      <p:cxnSp>
        <p:nvCxnSpPr>
          <p:cNvPr id="24" name="直線コネクタ 23"/>
          <p:cNvCxnSpPr/>
          <p:nvPr/>
        </p:nvCxnSpPr>
        <p:spPr>
          <a:xfrm>
            <a:off x="3766336" y="5292643"/>
            <a:ext cx="2572665" cy="991654"/>
          </a:xfrm>
          <a:prstGeom prst="line">
            <a:avLst/>
          </a:prstGeom>
          <a:ln w="38100" cmpd="sng"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6288874" y="6049882"/>
            <a:ext cx="1039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FF0000"/>
                </a:solidFill>
              </a:rPr>
              <a:t>センサ</a:t>
            </a:r>
            <a:endParaRPr kumimoji="1" lang="en-US" altLang="ja-JP" sz="2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86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rgbClr val="0000FF"/>
                </a:solidFill>
              </a:rPr>
              <a:t>分解能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34047" y="5369052"/>
            <a:ext cx="8229600" cy="1237776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 smtClean="0"/>
              <a:t>アルミナ基板・ガラス基板とも</a:t>
            </a:r>
            <a:r>
              <a:rPr kumimoji="1" lang="en-US" altLang="ja-JP" dirty="0" err="1" smtClean="0"/>
              <a:t>rms</a:t>
            </a:r>
            <a:r>
              <a:rPr kumimoji="1" lang="en-US" altLang="ja-JP" dirty="0" smtClean="0"/>
              <a:t>  &lt;  10 nm</a:t>
            </a:r>
            <a:r>
              <a:rPr kumimoji="1" lang="ja-JP" altLang="en-US" dirty="0" smtClean="0"/>
              <a:t>を</a:t>
            </a:r>
            <a:endParaRPr kumimoji="1"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十分に満たす</a:t>
            </a:r>
            <a:endParaRPr kumimoji="1" lang="ja-JP" altLang="en-US" dirty="0"/>
          </a:p>
        </p:txBody>
      </p:sp>
      <p:grpSp>
        <p:nvGrpSpPr>
          <p:cNvPr id="20" name="図形グループ 19"/>
          <p:cNvGrpSpPr/>
          <p:nvPr/>
        </p:nvGrpSpPr>
        <p:grpSpPr>
          <a:xfrm>
            <a:off x="73352" y="1367354"/>
            <a:ext cx="8956213" cy="3776146"/>
            <a:chOff x="156897" y="1501050"/>
            <a:chExt cx="8956213" cy="3776146"/>
          </a:xfrm>
        </p:grpSpPr>
        <p:pic>
          <p:nvPicPr>
            <p:cNvPr id="9" name="図 8" descr="アルミナrms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610" y="2094695"/>
              <a:ext cx="3814910" cy="2678554"/>
            </a:xfrm>
            <a:prstGeom prst="rect">
              <a:avLst/>
            </a:prstGeom>
          </p:spPr>
        </p:pic>
        <p:pic>
          <p:nvPicPr>
            <p:cNvPr id="11" name="図 10" descr="クリアセラムrms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4782" y="2099492"/>
              <a:ext cx="3814910" cy="2678554"/>
            </a:xfrm>
            <a:prstGeom prst="rect">
              <a:avLst/>
            </a:prstGeom>
          </p:spPr>
        </p:pic>
        <p:sp>
          <p:nvSpPr>
            <p:cNvPr id="6" name="テキスト ボックス 5"/>
            <p:cNvSpPr txBox="1"/>
            <p:nvPr/>
          </p:nvSpPr>
          <p:spPr>
            <a:xfrm>
              <a:off x="570754" y="1969921"/>
              <a:ext cx="393182" cy="286232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000" dirty="0"/>
                <a:t>8</a:t>
              </a:r>
              <a:endParaRPr kumimoji="1" lang="en-US" altLang="ja-JP" sz="2000" dirty="0" smtClean="0"/>
            </a:p>
            <a:p>
              <a:pPr algn="ctr"/>
              <a:endParaRPr lang="en-US" altLang="ja-JP" sz="2000" dirty="0" smtClean="0"/>
            </a:p>
            <a:p>
              <a:pPr algn="ctr"/>
              <a:r>
                <a:rPr lang="en-US" altLang="ja-JP" sz="2000" dirty="0"/>
                <a:t>4</a:t>
              </a:r>
              <a:endParaRPr lang="en-US" altLang="ja-JP" sz="2000" dirty="0" smtClean="0"/>
            </a:p>
            <a:p>
              <a:pPr algn="ctr"/>
              <a:endParaRPr lang="en-US" altLang="ja-JP" sz="2000" dirty="0"/>
            </a:p>
            <a:p>
              <a:pPr algn="ctr"/>
              <a:r>
                <a:rPr kumimoji="1" lang="en-US" altLang="ja-JP" sz="2000" dirty="0" smtClean="0"/>
                <a:t>0</a:t>
              </a:r>
            </a:p>
            <a:p>
              <a:pPr algn="ctr"/>
              <a:endParaRPr kumimoji="1" lang="en-US" altLang="ja-JP" sz="2000" dirty="0" smtClean="0"/>
            </a:p>
            <a:p>
              <a:pPr algn="ctr"/>
              <a:r>
                <a:rPr kumimoji="1" lang="en-US" altLang="ja-JP" sz="2000" dirty="0" smtClean="0"/>
                <a:t>-</a:t>
              </a:r>
              <a:r>
                <a:rPr lang="en-US" altLang="ja-JP" sz="2000" dirty="0"/>
                <a:t>4</a:t>
              </a:r>
              <a:endParaRPr kumimoji="1" lang="en-US" altLang="ja-JP" sz="2000" dirty="0" smtClean="0"/>
            </a:p>
            <a:p>
              <a:pPr algn="ctr"/>
              <a:endParaRPr kumimoji="1" lang="en-US" altLang="ja-JP" sz="2000" dirty="0" smtClean="0"/>
            </a:p>
            <a:p>
              <a:pPr algn="ctr"/>
              <a:r>
                <a:rPr lang="en-US" altLang="ja-JP" sz="2000" dirty="0" smtClean="0"/>
                <a:t>-</a:t>
              </a:r>
              <a:r>
                <a:rPr lang="en-US" altLang="ja-JP" sz="2000" dirty="0"/>
                <a:t>8</a:t>
              </a:r>
              <a:endParaRPr kumimoji="1" lang="ja-JP" altLang="en-US" sz="2000" dirty="0"/>
            </a:p>
          </p:txBody>
        </p:sp>
        <p:sp>
          <p:nvSpPr>
            <p:cNvPr id="7" name="テキスト ボックス 6"/>
            <p:cNvSpPr txBox="1"/>
            <p:nvPr/>
          </p:nvSpPr>
          <p:spPr>
            <a:xfrm rot="16200000">
              <a:off x="-510262" y="2992688"/>
              <a:ext cx="17959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400" dirty="0" smtClean="0">
                  <a:solidFill>
                    <a:srgbClr val="0000FF"/>
                  </a:solidFill>
                </a:rPr>
                <a:t>出力値</a:t>
              </a:r>
              <a:r>
                <a:rPr lang="en-US" altLang="ja-JP" sz="2400" dirty="0" smtClean="0">
                  <a:solidFill>
                    <a:srgbClr val="0000FF"/>
                  </a:solidFill>
                </a:rPr>
                <a:t> (nm)</a:t>
              </a:r>
              <a:endParaRPr kumimoji="1" lang="ja-JP" altLang="en-US" sz="2400" dirty="0">
                <a:solidFill>
                  <a:srgbClr val="0000FF"/>
                </a:solidFill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4941182" y="1903073"/>
              <a:ext cx="393182" cy="286232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000" dirty="0"/>
                <a:t>8</a:t>
              </a:r>
              <a:endParaRPr kumimoji="1" lang="en-US" altLang="ja-JP" sz="2000" dirty="0" smtClean="0"/>
            </a:p>
            <a:p>
              <a:pPr algn="ctr"/>
              <a:endParaRPr lang="en-US" altLang="ja-JP" sz="2000" dirty="0" smtClean="0"/>
            </a:p>
            <a:p>
              <a:pPr algn="ctr"/>
              <a:r>
                <a:rPr lang="en-US" altLang="ja-JP" sz="2000" dirty="0"/>
                <a:t>4</a:t>
              </a:r>
              <a:endParaRPr lang="en-US" altLang="ja-JP" sz="2000" dirty="0" smtClean="0"/>
            </a:p>
            <a:p>
              <a:pPr algn="ctr"/>
              <a:endParaRPr lang="en-US" altLang="ja-JP" sz="2000" dirty="0"/>
            </a:p>
            <a:p>
              <a:pPr algn="ctr"/>
              <a:r>
                <a:rPr kumimoji="1" lang="en-US" altLang="ja-JP" sz="2000" dirty="0" smtClean="0"/>
                <a:t>0</a:t>
              </a:r>
            </a:p>
            <a:p>
              <a:pPr algn="ctr"/>
              <a:endParaRPr kumimoji="1" lang="en-US" altLang="ja-JP" sz="2000" dirty="0" smtClean="0"/>
            </a:p>
            <a:p>
              <a:pPr algn="ctr"/>
              <a:r>
                <a:rPr kumimoji="1" lang="en-US" altLang="ja-JP" sz="2000" dirty="0" smtClean="0"/>
                <a:t>-</a:t>
              </a:r>
              <a:r>
                <a:rPr lang="en-US" altLang="ja-JP" sz="2000" dirty="0"/>
                <a:t>4</a:t>
              </a:r>
              <a:endParaRPr kumimoji="1" lang="en-US" altLang="ja-JP" sz="2000" dirty="0" smtClean="0"/>
            </a:p>
            <a:p>
              <a:pPr algn="ctr"/>
              <a:endParaRPr kumimoji="1" lang="en-US" altLang="ja-JP" sz="2000" dirty="0" smtClean="0"/>
            </a:p>
            <a:p>
              <a:pPr algn="ctr"/>
              <a:r>
                <a:rPr lang="en-US" altLang="ja-JP" sz="2000" dirty="0" smtClean="0"/>
                <a:t>-</a:t>
              </a:r>
              <a:r>
                <a:rPr lang="en-US" altLang="ja-JP" sz="2000" dirty="0"/>
                <a:t>8</a:t>
              </a:r>
              <a:endParaRPr kumimoji="1" lang="ja-JP" altLang="en-US" sz="2000" dirty="0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2630812" y="4119387"/>
              <a:ext cx="19566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err="1"/>
                <a:t>r</a:t>
              </a:r>
              <a:r>
                <a:rPr kumimoji="1" lang="en-US" altLang="ja-JP" sz="2400" dirty="0" err="1" smtClean="0"/>
                <a:t>ms</a:t>
              </a:r>
              <a:r>
                <a:rPr kumimoji="1" lang="en-US" altLang="ja-JP" sz="2400" dirty="0" smtClean="0"/>
                <a:t>  =</a:t>
              </a:r>
              <a:r>
                <a:rPr lang="en-US" altLang="ja-JP" sz="2400" dirty="0" smtClean="0"/>
                <a:t> </a:t>
              </a:r>
              <a:r>
                <a:rPr kumimoji="1" lang="en-US" altLang="ja-JP" sz="2400" dirty="0" smtClean="0"/>
                <a:t> 0.6 nm</a:t>
              </a:r>
              <a:endParaRPr kumimoji="1" lang="ja-JP" altLang="en-US" sz="2400" dirty="0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6990557" y="4125800"/>
              <a:ext cx="19566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err="1"/>
                <a:t>r</a:t>
              </a:r>
              <a:r>
                <a:rPr kumimoji="1" lang="en-US" altLang="ja-JP" sz="2400" dirty="0" err="1" smtClean="0"/>
                <a:t>ms</a:t>
              </a:r>
              <a:r>
                <a:rPr kumimoji="1" lang="en-US" altLang="ja-JP" sz="2400" dirty="0" smtClean="0"/>
                <a:t>  =  2.3 nm</a:t>
              </a:r>
              <a:endParaRPr kumimoji="1" lang="ja-JP" altLang="en-US" sz="2400" dirty="0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4338137" y="4815531"/>
              <a:ext cx="11768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400" dirty="0" smtClean="0">
                  <a:solidFill>
                    <a:srgbClr val="0000FF"/>
                  </a:solidFill>
                </a:rPr>
                <a:t>時間</a:t>
              </a:r>
              <a:r>
                <a:rPr lang="en-US" altLang="ja-JP" sz="2400" dirty="0" smtClean="0">
                  <a:solidFill>
                    <a:srgbClr val="0000FF"/>
                  </a:solidFill>
                </a:rPr>
                <a:t> (s)</a:t>
              </a:r>
              <a:endParaRPr kumimoji="1" lang="ja-JP" altLang="en-US" sz="2400" dirty="0">
                <a:solidFill>
                  <a:srgbClr val="0000FF"/>
                </a:solidFill>
              </a:endParaRP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1752433" y="1501050"/>
              <a:ext cx="223390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800" dirty="0" smtClean="0"/>
                <a:t>アルミナ</a:t>
              </a:r>
              <a:r>
                <a:rPr kumimoji="1" lang="ja-JP" altLang="en-US" sz="2800" dirty="0" smtClean="0"/>
                <a:t>基板</a:t>
              </a:r>
              <a:endParaRPr kumimoji="1" lang="ja-JP" altLang="en-US" sz="2800" dirty="0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6197488" y="1509579"/>
              <a:ext cx="184818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800" dirty="0" smtClean="0"/>
                <a:t>ガラス基板</a:t>
              </a:r>
              <a:endParaRPr kumimoji="1" lang="ja-JP" altLang="en-US" sz="2800" dirty="0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1057844" y="4548139"/>
              <a:ext cx="37038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0         2         4         6         8         10</a:t>
              </a:r>
              <a:endParaRPr kumimoji="1" lang="ja-JP" altLang="en-US" sz="2000" dirty="0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5409227" y="4550131"/>
              <a:ext cx="37038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0         2         4         6         8         10</a:t>
              </a:r>
              <a:endParaRPr kumimoji="1" lang="ja-JP" alt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4250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 descr="クリアセラムd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2" y="1895530"/>
            <a:ext cx="3549269" cy="2492040"/>
          </a:xfrm>
          <a:prstGeom prst="rect">
            <a:avLst/>
          </a:prstGeom>
        </p:spPr>
      </p:pic>
      <p:pic>
        <p:nvPicPr>
          <p:cNvPr id="19" name="図 18" descr="クリアセラムdt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99" y="1897163"/>
            <a:ext cx="3549269" cy="249204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rgbClr val="0000FF"/>
                </a:solidFill>
              </a:rPr>
              <a:t>一晩の安定性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4848368"/>
            <a:ext cx="8229600" cy="2009632"/>
          </a:xfrm>
        </p:spPr>
        <p:txBody>
          <a:bodyPr>
            <a:normAutofit/>
          </a:bodyPr>
          <a:lstStyle/>
          <a:p>
            <a:r>
              <a:rPr lang="en-US" altLang="en-US" sz="2800" dirty="0" smtClean="0"/>
              <a:t>環境（気温が顕著）の変化によって出力値が大幅に</a:t>
            </a:r>
            <a:r>
              <a:rPr lang="ja-JP" altLang="en-US" sz="2800" dirty="0" smtClean="0"/>
              <a:t>変化し、安定性</a:t>
            </a:r>
            <a:r>
              <a:rPr lang="en-US" altLang="ja-JP" sz="2800" dirty="0" smtClean="0"/>
              <a:t>(&lt; 30 nm)</a:t>
            </a:r>
            <a:r>
              <a:rPr lang="ja-JP" altLang="en-US" sz="2800" dirty="0" smtClean="0"/>
              <a:t>を満たさない</a:t>
            </a:r>
            <a:endParaRPr lang="en-US" altLang="ja-JP" sz="2800" dirty="0" smtClean="0"/>
          </a:p>
          <a:p>
            <a:r>
              <a:rPr lang="ja-JP" altLang="en-US" sz="2800" dirty="0" smtClean="0"/>
              <a:t>変化の大きさは、アルミナ基板：</a:t>
            </a:r>
            <a:r>
              <a:rPr lang="en-US" altLang="ja-JP" sz="2800" dirty="0" smtClean="0"/>
              <a:t>150 nm/℃</a:t>
            </a:r>
          </a:p>
          <a:p>
            <a:pPr marL="0" indent="0">
              <a:buNone/>
            </a:pPr>
            <a:r>
              <a:rPr lang="en-US" altLang="ja-JP" sz="2800" dirty="0"/>
              <a:t> </a:t>
            </a:r>
            <a:r>
              <a:rPr lang="en-US" altLang="ja-JP" sz="2800" dirty="0" smtClean="0"/>
              <a:t>                                    </a:t>
            </a:r>
            <a:r>
              <a:rPr lang="ja-JP" altLang="en-US" sz="2800" dirty="0" smtClean="0"/>
              <a:t>ガラス基板：</a:t>
            </a:r>
            <a:r>
              <a:rPr lang="en-US" altLang="ja-JP" sz="2800" dirty="0" smtClean="0"/>
              <a:t>   250 nm/℃</a:t>
            </a:r>
          </a:p>
        </p:txBody>
      </p:sp>
      <p:grpSp>
        <p:nvGrpSpPr>
          <p:cNvPr id="17" name="図形グループ 16"/>
          <p:cNvGrpSpPr/>
          <p:nvPr/>
        </p:nvGrpSpPr>
        <p:grpSpPr>
          <a:xfrm>
            <a:off x="217000" y="1228901"/>
            <a:ext cx="8769214" cy="3619466"/>
            <a:chOff x="217000" y="1439787"/>
            <a:chExt cx="8769214" cy="3619466"/>
          </a:xfrm>
        </p:grpSpPr>
        <p:sp>
          <p:nvSpPr>
            <p:cNvPr id="7" name="テキスト ボックス 6"/>
            <p:cNvSpPr txBox="1"/>
            <p:nvPr/>
          </p:nvSpPr>
          <p:spPr>
            <a:xfrm>
              <a:off x="2105281" y="4597588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 smtClean="0"/>
                <a:t>時刻</a:t>
              </a:r>
              <a:endParaRPr kumimoji="1" lang="ja-JP" altLang="en-US" sz="2400" dirty="0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1414811" y="1439787"/>
              <a:ext cx="223390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800" dirty="0" smtClean="0"/>
                <a:t>アルミナ</a:t>
              </a:r>
              <a:r>
                <a:rPr kumimoji="1" lang="ja-JP" altLang="en-US" sz="2800" dirty="0" smtClean="0"/>
                <a:t>基板</a:t>
              </a:r>
              <a:endParaRPr kumimoji="1" lang="ja-JP" altLang="en-US" sz="2800" dirty="0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6007098" y="1461936"/>
              <a:ext cx="184818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800" dirty="0" smtClean="0"/>
                <a:t>ガラス基板</a:t>
              </a:r>
              <a:endParaRPr kumimoji="1" lang="ja-JP" altLang="en-US" sz="2800" dirty="0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6566414" y="4597588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400" dirty="0" smtClean="0"/>
                <a:t>時刻</a:t>
              </a:r>
              <a:endParaRPr kumimoji="1" lang="ja-JP" altLang="en-US" sz="2400" dirty="0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4632476" y="1834407"/>
              <a:ext cx="737364" cy="255454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000" dirty="0" smtClean="0">
                  <a:solidFill>
                    <a:srgbClr val="FF0000"/>
                  </a:solidFill>
                </a:rPr>
                <a:t>(nm)</a:t>
              </a:r>
            </a:p>
            <a:p>
              <a:pPr algn="ctr"/>
              <a:r>
                <a:rPr lang="en-US" altLang="ja-JP" sz="2000" dirty="0" smtClean="0">
                  <a:solidFill>
                    <a:srgbClr val="FF0000"/>
                  </a:solidFill>
                </a:rPr>
                <a:t>1800</a:t>
              </a:r>
              <a:endParaRPr kumimoji="1" lang="en-US" altLang="ja-JP" sz="2000" dirty="0" smtClean="0">
                <a:solidFill>
                  <a:srgbClr val="FF0000"/>
                </a:solidFill>
              </a:endParaRPr>
            </a:p>
            <a:p>
              <a:pPr algn="ctr"/>
              <a:endParaRPr lang="en-US" altLang="ja-JP" sz="2000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en-US" altLang="ja-JP" sz="2000" dirty="0" smtClean="0">
                  <a:solidFill>
                    <a:srgbClr val="FF0000"/>
                  </a:solidFill>
                </a:rPr>
                <a:t>1200</a:t>
              </a:r>
              <a:endParaRPr kumimoji="1" lang="en-US" altLang="ja-JP" sz="2000" dirty="0" smtClean="0">
                <a:solidFill>
                  <a:srgbClr val="FF0000"/>
                </a:solidFill>
              </a:endParaRPr>
            </a:p>
            <a:p>
              <a:pPr algn="ctr"/>
              <a:endParaRPr kumimoji="1" lang="en-US" altLang="ja-JP" sz="2000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en-US" altLang="ja-JP" sz="2000" dirty="0" smtClean="0">
                  <a:solidFill>
                    <a:srgbClr val="FF0000"/>
                  </a:solidFill>
                </a:rPr>
                <a:t>60</a:t>
              </a:r>
              <a:r>
                <a:rPr kumimoji="1" lang="en-US" altLang="ja-JP" sz="2000" dirty="0" smtClean="0">
                  <a:solidFill>
                    <a:srgbClr val="FF0000"/>
                  </a:solidFill>
                </a:rPr>
                <a:t>0</a:t>
              </a:r>
            </a:p>
            <a:p>
              <a:pPr algn="ctr"/>
              <a:endParaRPr kumimoji="1" lang="en-US" altLang="ja-JP" sz="2000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en-US" altLang="ja-JP" sz="2000" dirty="0" smtClean="0">
                  <a:solidFill>
                    <a:srgbClr val="FF0000"/>
                  </a:solidFill>
                </a:rPr>
                <a:t>0</a:t>
              </a:r>
              <a:endParaRPr kumimoji="1" lang="ja-JP" alt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8389526" y="1665769"/>
              <a:ext cx="596688" cy="286232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000" dirty="0" smtClean="0">
                  <a:solidFill>
                    <a:srgbClr val="0000FF"/>
                  </a:solidFill>
                </a:rPr>
                <a:t>(℃)</a:t>
              </a:r>
            </a:p>
            <a:p>
              <a:pPr algn="ctr"/>
              <a:r>
                <a:rPr lang="en-US" altLang="ja-JP" sz="2000" dirty="0" smtClean="0">
                  <a:solidFill>
                    <a:srgbClr val="0000FF"/>
                  </a:solidFill>
                </a:rPr>
                <a:t>22</a:t>
              </a:r>
            </a:p>
            <a:p>
              <a:pPr algn="ctr"/>
              <a:r>
                <a:rPr lang="en-US" altLang="ja-JP" sz="2000" dirty="0" smtClean="0">
                  <a:solidFill>
                    <a:srgbClr val="0000FF"/>
                  </a:solidFill>
                </a:rPr>
                <a:t>21</a:t>
              </a:r>
              <a:endParaRPr kumimoji="1" lang="en-US" altLang="ja-JP" sz="2000" dirty="0" smtClean="0">
                <a:solidFill>
                  <a:srgbClr val="0000FF"/>
                </a:solidFill>
              </a:endParaRPr>
            </a:p>
            <a:p>
              <a:pPr algn="ctr"/>
              <a:r>
                <a:rPr lang="en-US" altLang="ja-JP" sz="2000" dirty="0" smtClean="0">
                  <a:solidFill>
                    <a:srgbClr val="0000FF"/>
                  </a:solidFill>
                </a:rPr>
                <a:t>20</a:t>
              </a:r>
            </a:p>
            <a:p>
              <a:pPr algn="ctr"/>
              <a:r>
                <a:rPr lang="en-US" altLang="ja-JP" sz="2000" dirty="0" smtClean="0">
                  <a:solidFill>
                    <a:srgbClr val="0000FF"/>
                  </a:solidFill>
                </a:rPr>
                <a:t>19</a:t>
              </a:r>
            </a:p>
            <a:p>
              <a:pPr algn="ctr"/>
              <a:r>
                <a:rPr lang="en-US" altLang="ja-JP" sz="2000" dirty="0" smtClean="0">
                  <a:solidFill>
                    <a:srgbClr val="0000FF"/>
                  </a:solidFill>
                </a:rPr>
                <a:t>18</a:t>
              </a:r>
              <a:endParaRPr lang="en-US" altLang="ja-JP" sz="2000" dirty="0">
                <a:solidFill>
                  <a:srgbClr val="0000FF"/>
                </a:solidFill>
              </a:endParaRPr>
            </a:p>
            <a:p>
              <a:pPr algn="ctr"/>
              <a:r>
                <a:rPr kumimoji="1" lang="en-US" altLang="ja-JP" sz="2000" dirty="0" smtClean="0">
                  <a:solidFill>
                    <a:srgbClr val="0000FF"/>
                  </a:solidFill>
                </a:rPr>
                <a:t>17</a:t>
              </a:r>
            </a:p>
            <a:p>
              <a:pPr algn="ctr"/>
              <a:r>
                <a:rPr kumimoji="1" lang="en-US" altLang="ja-JP" sz="2000" dirty="0" smtClean="0">
                  <a:solidFill>
                    <a:srgbClr val="0000FF"/>
                  </a:solidFill>
                </a:rPr>
                <a:t>16</a:t>
              </a:r>
            </a:p>
            <a:p>
              <a:pPr algn="ctr"/>
              <a:r>
                <a:rPr lang="en-US" altLang="ja-JP" sz="2000" dirty="0" smtClean="0">
                  <a:solidFill>
                    <a:srgbClr val="0000FF"/>
                  </a:solidFill>
                </a:rPr>
                <a:t>15</a:t>
              </a:r>
              <a:endParaRPr kumimoji="1" lang="en-US" altLang="ja-JP" sz="2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267127" y="1482393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400" dirty="0" smtClean="0">
                  <a:solidFill>
                    <a:srgbClr val="FF0000"/>
                  </a:solidFill>
                </a:rPr>
                <a:t>距離</a:t>
              </a:r>
              <a:endParaRPr lang="en-US" altLang="ja-JP" sz="24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217000" y="1874282"/>
              <a:ext cx="737364" cy="255454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000" dirty="0" smtClean="0">
                  <a:solidFill>
                    <a:srgbClr val="FF0000"/>
                  </a:solidFill>
                </a:rPr>
                <a:t>(nm)</a:t>
              </a:r>
            </a:p>
            <a:p>
              <a:pPr algn="ctr"/>
              <a:r>
                <a:rPr lang="en-US" altLang="ja-JP" sz="2000" dirty="0" smtClean="0">
                  <a:solidFill>
                    <a:srgbClr val="FF0000"/>
                  </a:solidFill>
                </a:rPr>
                <a:t>900</a:t>
              </a:r>
              <a:endParaRPr kumimoji="1" lang="en-US" altLang="ja-JP" sz="2000" dirty="0" smtClean="0">
                <a:solidFill>
                  <a:srgbClr val="FF0000"/>
                </a:solidFill>
              </a:endParaRPr>
            </a:p>
            <a:p>
              <a:pPr algn="ctr"/>
              <a:endParaRPr lang="en-US" altLang="ja-JP" sz="2000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en-US" altLang="ja-JP" sz="2000" dirty="0">
                  <a:solidFill>
                    <a:srgbClr val="FF0000"/>
                  </a:solidFill>
                </a:rPr>
                <a:t>6</a:t>
              </a:r>
              <a:r>
                <a:rPr lang="en-US" altLang="ja-JP" sz="2000" dirty="0" smtClean="0">
                  <a:solidFill>
                    <a:srgbClr val="FF0000"/>
                  </a:solidFill>
                </a:rPr>
                <a:t>00</a:t>
              </a:r>
              <a:endParaRPr kumimoji="1" lang="en-US" altLang="ja-JP" sz="2000" dirty="0" smtClean="0">
                <a:solidFill>
                  <a:srgbClr val="FF0000"/>
                </a:solidFill>
              </a:endParaRPr>
            </a:p>
            <a:p>
              <a:pPr algn="ctr"/>
              <a:endParaRPr kumimoji="1" lang="en-US" altLang="ja-JP" sz="2000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en-US" altLang="ja-JP" sz="2000" dirty="0">
                  <a:solidFill>
                    <a:srgbClr val="FF0000"/>
                  </a:solidFill>
                </a:rPr>
                <a:t>3</a:t>
              </a:r>
              <a:r>
                <a:rPr lang="en-US" altLang="ja-JP" sz="2000" dirty="0" smtClean="0">
                  <a:solidFill>
                    <a:srgbClr val="FF0000"/>
                  </a:solidFill>
                </a:rPr>
                <a:t>0</a:t>
              </a:r>
              <a:r>
                <a:rPr kumimoji="1" lang="en-US" altLang="ja-JP" sz="2000" dirty="0" smtClean="0">
                  <a:solidFill>
                    <a:srgbClr val="FF0000"/>
                  </a:solidFill>
                </a:rPr>
                <a:t>0</a:t>
              </a:r>
            </a:p>
            <a:p>
              <a:pPr algn="ctr"/>
              <a:endParaRPr kumimoji="1" lang="en-US" altLang="ja-JP" sz="2000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en-US" altLang="ja-JP" sz="2000" dirty="0" smtClean="0">
                  <a:solidFill>
                    <a:srgbClr val="FF0000"/>
                  </a:solidFill>
                </a:rPr>
                <a:t>0</a:t>
              </a:r>
              <a:endParaRPr kumimoji="1" lang="ja-JP" alt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4038989" y="1882469"/>
              <a:ext cx="596688" cy="255454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000" dirty="0" smtClean="0">
                  <a:solidFill>
                    <a:srgbClr val="0000FF"/>
                  </a:solidFill>
                </a:rPr>
                <a:t>(℃)</a:t>
              </a:r>
            </a:p>
            <a:p>
              <a:pPr algn="ctr"/>
              <a:r>
                <a:rPr kumimoji="1" lang="en-US" altLang="ja-JP" sz="2000" dirty="0" smtClean="0">
                  <a:solidFill>
                    <a:srgbClr val="0000FF"/>
                  </a:solidFill>
                </a:rPr>
                <a:t>12</a:t>
              </a:r>
            </a:p>
            <a:p>
              <a:pPr algn="ctr"/>
              <a:r>
                <a:rPr lang="en-US" altLang="ja-JP" sz="2000" dirty="0" smtClean="0">
                  <a:solidFill>
                    <a:srgbClr val="0000FF"/>
                  </a:solidFill>
                </a:rPr>
                <a:t>11</a:t>
              </a:r>
            </a:p>
            <a:p>
              <a:pPr algn="ctr"/>
              <a:r>
                <a:rPr lang="en-US" altLang="ja-JP" sz="2000" dirty="0" smtClean="0">
                  <a:solidFill>
                    <a:srgbClr val="0000FF"/>
                  </a:solidFill>
                </a:rPr>
                <a:t>10</a:t>
              </a:r>
            </a:p>
            <a:p>
              <a:pPr algn="ctr"/>
              <a:r>
                <a:rPr lang="en-US" altLang="ja-JP" sz="2000" dirty="0" smtClean="0">
                  <a:solidFill>
                    <a:srgbClr val="0000FF"/>
                  </a:solidFill>
                </a:rPr>
                <a:t>9</a:t>
              </a:r>
              <a:endParaRPr lang="en-US" altLang="ja-JP" sz="2000" dirty="0">
                <a:solidFill>
                  <a:srgbClr val="0000FF"/>
                </a:solidFill>
              </a:endParaRPr>
            </a:p>
            <a:p>
              <a:pPr algn="ctr"/>
              <a:r>
                <a:rPr kumimoji="1" lang="en-US" altLang="ja-JP" sz="2000" dirty="0" smtClean="0">
                  <a:solidFill>
                    <a:srgbClr val="0000FF"/>
                  </a:solidFill>
                </a:rPr>
                <a:t>8</a:t>
              </a:r>
            </a:p>
            <a:p>
              <a:pPr algn="ctr"/>
              <a:r>
                <a:rPr kumimoji="1" lang="en-US" altLang="ja-JP" sz="2000" dirty="0" smtClean="0">
                  <a:solidFill>
                    <a:srgbClr val="0000FF"/>
                  </a:solidFill>
                </a:rPr>
                <a:t>7</a:t>
              </a:r>
            </a:p>
            <a:p>
              <a:pPr algn="ctr"/>
              <a:r>
                <a:rPr lang="en-US" altLang="ja-JP" sz="2000" dirty="0" smtClean="0">
                  <a:solidFill>
                    <a:srgbClr val="0000FF"/>
                  </a:solidFill>
                </a:rPr>
                <a:t>6</a:t>
              </a: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3950109" y="1466318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dirty="0" smtClean="0">
                  <a:solidFill>
                    <a:srgbClr val="0000FF"/>
                  </a:solidFill>
                </a:rPr>
                <a:t>気温</a:t>
              </a:r>
              <a:endParaRPr kumimoji="1" lang="ja-JP" altLang="en-US" sz="2400" dirty="0">
                <a:solidFill>
                  <a:srgbClr val="0000FF"/>
                </a:solidFill>
              </a:endParaRPr>
            </a:p>
          </p:txBody>
        </p:sp>
      </p:grpSp>
      <p:sp>
        <p:nvSpPr>
          <p:cNvPr id="4" name="テキスト ボックス 3"/>
          <p:cNvSpPr txBox="1"/>
          <p:nvPr/>
        </p:nvSpPr>
        <p:spPr>
          <a:xfrm>
            <a:off x="766584" y="4144642"/>
            <a:ext cx="34560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18     20     22      0      2      4      6</a:t>
            </a:r>
            <a:endParaRPr kumimoji="1" lang="ja-JP" altLang="en-US" sz="20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153365" y="4143057"/>
            <a:ext cx="34560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18     20     22      0      2      4      6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74985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798</Words>
  <Application>Microsoft Office PowerPoint</Application>
  <PresentationFormat>画面に合わせる (4:3)</PresentationFormat>
  <Paragraphs>254</Paragraphs>
  <Slides>14</Slides>
  <Notes>6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1" baseType="lpstr">
      <vt:lpstr>HGP創英角ｺﾞｼｯｸUB</vt:lpstr>
      <vt:lpstr>ＭＳ Ｐゴシック</vt:lpstr>
      <vt:lpstr>ヒラギノ角ゴ StdN W8</vt:lpstr>
      <vt:lpstr>Arial</vt:lpstr>
      <vt:lpstr>Calibri</vt:lpstr>
      <vt:lpstr>ホワイト</vt:lpstr>
      <vt:lpstr>数式</vt:lpstr>
      <vt:lpstr>京大岡山3.8 m望遠鏡計画： 分割主鏡制御エッジセンサの開発</vt:lpstr>
      <vt:lpstr>京大岡山3.8 m望遠鏡計画</vt:lpstr>
      <vt:lpstr>分割鏡制御</vt:lpstr>
      <vt:lpstr>分割鏡制御の流れ</vt:lpstr>
      <vt:lpstr>要求仕様など</vt:lpstr>
      <vt:lpstr>検討中のセンサ</vt:lpstr>
      <vt:lpstr>実験</vt:lpstr>
      <vt:lpstr>分解能</vt:lpstr>
      <vt:lpstr>一晩の安定性</vt:lpstr>
      <vt:lpstr>環境補償方法</vt:lpstr>
      <vt:lpstr>環境補償方法</vt:lpstr>
      <vt:lpstr>補償後の安定性</vt:lpstr>
      <vt:lpstr>導体板ありの安定性試験（準備）</vt:lpstr>
      <vt:lpstr>まとめ</vt:lpstr>
    </vt:vector>
  </TitlesOfParts>
  <Company>京都大学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3.8 m望遠鏡主鏡エッジセンサ 開発進捗</dc:title>
  <dc:creator>河端 洋人</dc:creator>
  <cp:lastModifiedBy>moritani</cp:lastModifiedBy>
  <cp:revision>26</cp:revision>
  <dcterms:created xsi:type="dcterms:W3CDTF">2014-10-08T15:02:11Z</dcterms:created>
  <dcterms:modified xsi:type="dcterms:W3CDTF">2014-12-04T05:54:59Z</dcterms:modified>
</cp:coreProperties>
</file>