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56" r:id="rId2"/>
    <p:sldId id="293" r:id="rId3"/>
    <p:sldId id="257" r:id="rId4"/>
    <p:sldId id="286" r:id="rId5"/>
    <p:sldId id="258" r:id="rId6"/>
    <p:sldId id="266" r:id="rId7"/>
    <p:sldId id="260" r:id="rId8"/>
    <p:sldId id="261" r:id="rId9"/>
    <p:sldId id="282" r:id="rId10"/>
    <p:sldId id="267" r:id="rId11"/>
    <p:sldId id="269" r:id="rId12"/>
    <p:sldId id="287" r:id="rId13"/>
    <p:sldId id="274" r:id="rId14"/>
    <p:sldId id="288" r:id="rId15"/>
    <p:sldId id="284" r:id="rId16"/>
    <p:sldId id="276" r:id="rId17"/>
    <p:sldId id="273" r:id="rId18"/>
  </p:sldIdLst>
  <p:sldSz cx="9906000" cy="6858000" type="A4"/>
  <p:notesSz cx="6858000" cy="9144000"/>
  <p:defaultTextStyle>
    <a:lvl1pPr algn="ctr" defTabSz="430322">
      <a:defRPr sz="2700">
        <a:solidFill>
          <a:srgbClr val="FFFFFF"/>
        </a:solidFill>
        <a:latin typeface="+mn-lt"/>
        <a:ea typeface="+mn-ea"/>
        <a:cs typeface="+mn-cs"/>
        <a:sym typeface="ヒラギノ角ゴ ProN W3"/>
      </a:defRPr>
    </a:lvl1pPr>
    <a:lvl2pPr indent="168387" algn="ctr" defTabSz="430322">
      <a:defRPr sz="2700">
        <a:solidFill>
          <a:srgbClr val="FFFFFF"/>
        </a:solidFill>
        <a:latin typeface="+mn-lt"/>
        <a:ea typeface="+mn-ea"/>
        <a:cs typeface="+mn-cs"/>
        <a:sym typeface="ヒラギノ角ゴ ProN W3"/>
      </a:defRPr>
    </a:lvl2pPr>
    <a:lvl3pPr indent="336774" algn="ctr" defTabSz="430322">
      <a:defRPr sz="2700">
        <a:solidFill>
          <a:srgbClr val="FFFFFF"/>
        </a:solidFill>
        <a:latin typeface="+mn-lt"/>
        <a:ea typeface="+mn-ea"/>
        <a:cs typeface="+mn-cs"/>
        <a:sym typeface="ヒラギノ角ゴ ProN W3"/>
      </a:defRPr>
    </a:lvl3pPr>
    <a:lvl4pPr indent="505160" algn="ctr" defTabSz="430322">
      <a:defRPr sz="2700">
        <a:solidFill>
          <a:srgbClr val="FFFFFF"/>
        </a:solidFill>
        <a:latin typeface="+mn-lt"/>
        <a:ea typeface="+mn-ea"/>
        <a:cs typeface="+mn-cs"/>
        <a:sym typeface="ヒラギノ角ゴ ProN W3"/>
      </a:defRPr>
    </a:lvl4pPr>
    <a:lvl5pPr indent="673547" algn="ctr" defTabSz="430322">
      <a:defRPr sz="2700">
        <a:solidFill>
          <a:srgbClr val="FFFFFF"/>
        </a:solidFill>
        <a:latin typeface="+mn-lt"/>
        <a:ea typeface="+mn-ea"/>
        <a:cs typeface="+mn-cs"/>
        <a:sym typeface="ヒラギノ角ゴ ProN W3"/>
      </a:defRPr>
    </a:lvl5pPr>
    <a:lvl6pPr indent="841934" algn="ctr" defTabSz="430322">
      <a:defRPr sz="2700">
        <a:solidFill>
          <a:srgbClr val="FFFFFF"/>
        </a:solidFill>
        <a:latin typeface="+mn-lt"/>
        <a:ea typeface="+mn-ea"/>
        <a:cs typeface="+mn-cs"/>
        <a:sym typeface="ヒラギノ角ゴ ProN W3"/>
      </a:defRPr>
    </a:lvl6pPr>
    <a:lvl7pPr indent="1010321" algn="ctr" defTabSz="430322">
      <a:defRPr sz="2700">
        <a:solidFill>
          <a:srgbClr val="FFFFFF"/>
        </a:solidFill>
        <a:latin typeface="+mn-lt"/>
        <a:ea typeface="+mn-ea"/>
        <a:cs typeface="+mn-cs"/>
        <a:sym typeface="ヒラギノ角ゴ ProN W3"/>
      </a:defRPr>
    </a:lvl7pPr>
    <a:lvl8pPr indent="1178707" algn="ctr" defTabSz="430322">
      <a:defRPr sz="2700">
        <a:solidFill>
          <a:srgbClr val="FFFFFF"/>
        </a:solidFill>
        <a:latin typeface="+mn-lt"/>
        <a:ea typeface="+mn-ea"/>
        <a:cs typeface="+mn-cs"/>
        <a:sym typeface="ヒラギノ角ゴ ProN W3"/>
      </a:defRPr>
    </a:lvl8pPr>
    <a:lvl9pPr indent="1347094" algn="ctr" defTabSz="430322">
      <a:defRPr sz="2700">
        <a:solidFill>
          <a:srgbClr val="FFFFFF"/>
        </a:solidFill>
        <a:latin typeface="+mn-lt"/>
        <a:ea typeface="+mn-ea"/>
        <a:cs typeface="+mn-cs"/>
        <a:sym typeface="ヒラギノ角ゴ ProN W3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497FC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065C1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065C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308B16">
              <a:alpha val="3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08B16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08B1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0940" autoAdjust="0"/>
  </p:normalViewPr>
  <p:slideViewPr>
    <p:cSldViewPr snapToGrid="0" snapToObjects="1">
      <p:cViewPr varScale="1">
        <p:scale>
          <a:sx n="95" d="100"/>
          <a:sy n="95" d="100"/>
        </p:scale>
        <p:origin x="96" y="132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6" name="Shape 3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231760633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336774">
      <a:lnSpc>
        <a:spcPct val="125000"/>
      </a:lnSpc>
      <a:defRPr sz="1800">
        <a:latin typeface="Avenir Roman"/>
        <a:ea typeface="Avenir Roman"/>
        <a:cs typeface="Avenir Roman"/>
        <a:sym typeface="Avenir Roman"/>
      </a:defRPr>
    </a:lvl1pPr>
    <a:lvl2pPr indent="168387" defTabSz="336774">
      <a:lnSpc>
        <a:spcPct val="125000"/>
      </a:lnSpc>
      <a:defRPr sz="1800">
        <a:latin typeface="Avenir Roman"/>
        <a:ea typeface="Avenir Roman"/>
        <a:cs typeface="Avenir Roman"/>
        <a:sym typeface="Avenir Roman"/>
      </a:defRPr>
    </a:lvl2pPr>
    <a:lvl3pPr indent="336774" defTabSz="336774">
      <a:lnSpc>
        <a:spcPct val="125000"/>
      </a:lnSpc>
      <a:defRPr sz="1800">
        <a:latin typeface="Avenir Roman"/>
        <a:ea typeface="Avenir Roman"/>
        <a:cs typeface="Avenir Roman"/>
        <a:sym typeface="Avenir Roman"/>
      </a:defRPr>
    </a:lvl3pPr>
    <a:lvl4pPr indent="505160" defTabSz="336774">
      <a:lnSpc>
        <a:spcPct val="125000"/>
      </a:lnSpc>
      <a:defRPr sz="1800">
        <a:latin typeface="Avenir Roman"/>
        <a:ea typeface="Avenir Roman"/>
        <a:cs typeface="Avenir Roman"/>
        <a:sym typeface="Avenir Roman"/>
      </a:defRPr>
    </a:lvl4pPr>
    <a:lvl5pPr indent="673547" defTabSz="336774">
      <a:lnSpc>
        <a:spcPct val="125000"/>
      </a:lnSpc>
      <a:defRPr sz="1800">
        <a:latin typeface="Avenir Roman"/>
        <a:ea typeface="Avenir Roman"/>
        <a:cs typeface="Avenir Roman"/>
        <a:sym typeface="Avenir Roman"/>
      </a:defRPr>
    </a:lvl5pPr>
    <a:lvl6pPr indent="841934" defTabSz="336774">
      <a:lnSpc>
        <a:spcPct val="125000"/>
      </a:lnSpc>
      <a:defRPr sz="1800">
        <a:latin typeface="Avenir Roman"/>
        <a:ea typeface="Avenir Roman"/>
        <a:cs typeface="Avenir Roman"/>
        <a:sym typeface="Avenir Roman"/>
      </a:defRPr>
    </a:lvl6pPr>
    <a:lvl7pPr indent="1010321" defTabSz="336774">
      <a:lnSpc>
        <a:spcPct val="125000"/>
      </a:lnSpc>
      <a:defRPr sz="1800">
        <a:latin typeface="Avenir Roman"/>
        <a:ea typeface="Avenir Roman"/>
        <a:cs typeface="Avenir Roman"/>
        <a:sym typeface="Avenir Roman"/>
      </a:defRPr>
    </a:lvl7pPr>
    <a:lvl8pPr indent="1178707" defTabSz="336774">
      <a:lnSpc>
        <a:spcPct val="125000"/>
      </a:lnSpc>
      <a:defRPr sz="1800">
        <a:latin typeface="Avenir Roman"/>
        <a:ea typeface="Avenir Roman"/>
        <a:cs typeface="Avenir Roman"/>
        <a:sym typeface="Avenir Roman"/>
      </a:defRPr>
    </a:lvl8pPr>
    <a:lvl9pPr indent="1347094" defTabSz="336774">
      <a:lnSpc>
        <a:spcPct val="125000"/>
      </a:lnSpc>
      <a:defRPr sz="1800">
        <a:latin typeface="Avenir Roman"/>
        <a:ea typeface="Avenir Roman"/>
        <a:cs typeface="Avenir Roman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9311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lIns="84408" tIns="42204" rIns="84408" bIns="42204"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84463" y="8685878"/>
            <a:ext cx="2972004" cy="456704"/>
          </a:xfrm>
          <a:prstGeom prst="rect">
            <a:avLst/>
          </a:prstGeom>
        </p:spPr>
        <p:txBody>
          <a:bodyPr lIns="84408" tIns="42204" rIns="84408" bIns="42204"/>
          <a:lstStyle/>
          <a:p>
            <a:pPr>
              <a:defRPr/>
            </a:pPr>
            <a:fld id="{9992B886-10BC-4CAC-A6BD-E20B9D650BA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174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 &amp; サブタイト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967383" y="1151930"/>
            <a:ext cx="7971234" cy="2321719"/>
          </a:xfrm>
          <a:prstGeom prst="rect">
            <a:avLst/>
          </a:prstGeom>
        </p:spPr>
        <p:txBody>
          <a:bodyPr anchor="b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900">
                <a:solidFill>
                  <a:srgbClr val="FFFFFF"/>
                </a:solidFill>
              </a:rPr>
              <a:t>タイトルテキスト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967383" y="3536156"/>
            <a:ext cx="7971234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  <a:lvl2pPr marL="0" indent="168387" algn="ctr">
              <a:spcBef>
                <a:spcPts val="0"/>
              </a:spcBef>
              <a:buSzTx/>
              <a:buNone/>
              <a:defRPr sz="2400"/>
            </a:lvl2pPr>
            <a:lvl3pPr marL="0" indent="336774" algn="ctr">
              <a:spcBef>
                <a:spcPts val="0"/>
              </a:spcBef>
              <a:buSzTx/>
              <a:buNone/>
              <a:defRPr sz="2400"/>
            </a:lvl3pPr>
            <a:lvl4pPr marL="0" indent="505160" algn="ctr">
              <a:spcBef>
                <a:spcPts val="0"/>
              </a:spcBef>
              <a:buSzTx/>
              <a:buNone/>
              <a:defRPr sz="2400"/>
            </a:lvl4pPr>
            <a:lvl5pPr marL="0" indent="673547" algn="ctr">
              <a:spcBef>
                <a:spcPts val="0"/>
              </a:spcBef>
              <a:buSzTx/>
              <a:buNone/>
              <a:defRPr sz="24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本文レベル1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本文レベル2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本文レベル3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本文レベル4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本文レベル 5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&amp;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900">
                <a:solidFill>
                  <a:srgbClr val="FFFFFF"/>
                </a:solidFill>
              </a:rPr>
              <a:t>タイトルテキスト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本文レベル1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本文レベル2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本文レベル3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本文レベル4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本文レベル 5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 &amp; 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967383" y="178594"/>
            <a:ext cx="7971234" cy="17145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6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200">
                <a:solidFill>
                  <a:srgbClr val="FFFFFF"/>
                </a:solidFill>
              </a:rPr>
              <a:t>タイトルテキスト</a:t>
            </a:r>
          </a:p>
        </p:txBody>
      </p:sp>
      <p:sp>
        <p:nvSpPr>
          <p:cNvPr id="31" name="Shape 31"/>
          <p:cNvSpPr>
            <a:spLocks noGrp="1"/>
          </p:cNvSpPr>
          <p:nvPr>
            <p:ph type="body" idx="1"/>
          </p:nvPr>
        </p:nvSpPr>
        <p:spPr>
          <a:xfrm>
            <a:off x="967383" y="1946672"/>
            <a:ext cx="7971234" cy="4018359"/>
          </a:xfrm>
          <a:prstGeom prst="rect">
            <a:avLst/>
          </a:prstGeom>
        </p:spPr>
        <p:txBody>
          <a:bodyPr>
            <a:noAutofit/>
          </a:bodyPr>
          <a:lstStyle>
            <a:lvl1pPr marL="654837" indent="-420967">
              <a:spcBef>
                <a:spcPts val="1768"/>
              </a:spcBef>
              <a:buSzPct val="171000"/>
              <a:defRPr sz="3100">
                <a:latin typeface="Gill Sans"/>
                <a:ea typeface="Gill Sans"/>
                <a:cs typeface="Gill Sans"/>
                <a:sym typeface="Gill Sans"/>
              </a:defRPr>
            </a:lvl1pPr>
            <a:lvl2pPr marL="982256" indent="-420967">
              <a:spcBef>
                <a:spcPts val="1768"/>
              </a:spcBef>
              <a:buSzPct val="171000"/>
              <a:defRPr sz="3100">
                <a:latin typeface="Gill Sans"/>
                <a:ea typeface="Gill Sans"/>
                <a:cs typeface="Gill Sans"/>
                <a:sym typeface="Gill Sans"/>
              </a:defRPr>
            </a:lvl2pPr>
            <a:lvl3pPr marL="1309675" indent="-420967">
              <a:spcBef>
                <a:spcPts val="1768"/>
              </a:spcBef>
              <a:buSzPct val="171000"/>
              <a:defRPr sz="3100">
                <a:latin typeface="Gill Sans"/>
                <a:ea typeface="Gill Sans"/>
                <a:cs typeface="Gill Sans"/>
                <a:sym typeface="Gill Sans"/>
              </a:defRPr>
            </a:lvl3pPr>
            <a:lvl4pPr marL="1637094" indent="-420967">
              <a:spcBef>
                <a:spcPts val="1768"/>
              </a:spcBef>
              <a:buSzPct val="171000"/>
              <a:defRPr sz="3100">
                <a:latin typeface="Gill Sans"/>
                <a:ea typeface="Gill Sans"/>
                <a:cs typeface="Gill Sans"/>
                <a:sym typeface="Gill Sans"/>
              </a:defRPr>
            </a:lvl4pPr>
            <a:lvl5pPr marL="1964512" indent="-420967">
              <a:spcBef>
                <a:spcPts val="1768"/>
              </a:spcBef>
              <a:buSzPct val="171000"/>
              <a:defRPr sz="310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100">
                <a:solidFill>
                  <a:srgbClr val="FFFFFF"/>
                </a:solidFill>
              </a:rPr>
              <a:t>本文レベル1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100">
                <a:solidFill>
                  <a:srgbClr val="FFFFFF"/>
                </a:solidFill>
              </a:rPr>
              <a:t>本文レベル2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100">
                <a:solidFill>
                  <a:srgbClr val="FFFFFF"/>
                </a:solidFill>
              </a:rPr>
              <a:t>本文レベル3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100">
                <a:solidFill>
                  <a:srgbClr val="FFFFFF"/>
                </a:solidFill>
              </a:rPr>
              <a:t>本文レベル4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100">
                <a:solidFill>
                  <a:srgbClr val="FFFFFF"/>
                </a:solidFill>
              </a:rPr>
              <a:t>本文レベル 5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lIns="95792" tIns="47896" rIns="95792" bIns="47896"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lIns="95792" tIns="47896" rIns="95792" bIns="47896"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lIns="95792" tIns="47896" rIns="95792" bIns="47896"/>
          <a:lstStyle/>
          <a:p>
            <a:fld id="{E7F66E93-BD60-4166-AF57-5245A7FA688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6749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78959" indent="0" algn="ctr">
              <a:buNone/>
              <a:defRPr/>
            </a:lvl2pPr>
            <a:lvl3pPr marL="957919" indent="0" algn="ctr">
              <a:buNone/>
              <a:defRPr/>
            </a:lvl3pPr>
            <a:lvl4pPr marL="1436878" indent="0" algn="ctr">
              <a:buNone/>
              <a:defRPr/>
            </a:lvl4pPr>
            <a:lvl5pPr marL="1915837" indent="0" algn="ctr">
              <a:buNone/>
              <a:defRPr/>
            </a:lvl5pPr>
            <a:lvl6pPr marL="2394796" indent="0" algn="ctr">
              <a:buNone/>
              <a:defRPr/>
            </a:lvl6pPr>
            <a:lvl7pPr marL="2873756" indent="0" algn="ctr">
              <a:buNone/>
              <a:defRPr/>
            </a:lvl7pPr>
            <a:lvl8pPr marL="3352715" indent="0" algn="ctr">
              <a:buNone/>
              <a:defRPr/>
            </a:lvl8pPr>
            <a:lvl9pPr marL="3831675" indent="0" algn="ctr">
              <a:buNone/>
              <a:defRPr/>
            </a:lvl9pPr>
          </a:lstStyle>
          <a:p>
            <a:r>
              <a:rPr lang="en-US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6622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725537" y="178594"/>
            <a:ext cx="8454926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900">
                <a:solidFill>
                  <a:srgbClr val="FFFFFF"/>
                </a:solidFill>
              </a:rPr>
              <a:t>タイトルテキスト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725537" y="1821656"/>
            <a:ext cx="8454926" cy="4420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本文レベル1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本文レベル2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本文レベル3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本文レベル4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本文レベル 5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61" r:id="rId3"/>
    <p:sldLayoutId id="2147483663" r:id="rId4"/>
    <p:sldLayoutId id="2147483664" r:id="rId5"/>
  </p:sldLayoutIdLst>
  <p:transition spd="med"/>
  <p:hf hdr="0" ftr="0" dt="0"/>
  <p:txStyles>
    <p:titleStyle>
      <a:lvl1pPr algn="ctr" defTabSz="430322">
        <a:defRPr sz="5900">
          <a:solidFill>
            <a:srgbClr val="FFFFFF"/>
          </a:solidFill>
          <a:latin typeface="+mn-lt"/>
          <a:ea typeface="+mn-ea"/>
          <a:cs typeface="+mn-cs"/>
          <a:sym typeface="ヒラギノ角ゴ ProN W3"/>
        </a:defRPr>
      </a:lvl1pPr>
      <a:lvl2pPr indent="168387" algn="ctr" defTabSz="430322">
        <a:defRPr sz="5900">
          <a:solidFill>
            <a:srgbClr val="FFFFFF"/>
          </a:solidFill>
          <a:latin typeface="+mn-lt"/>
          <a:ea typeface="+mn-ea"/>
          <a:cs typeface="+mn-cs"/>
          <a:sym typeface="ヒラギノ角ゴ ProN W3"/>
        </a:defRPr>
      </a:lvl2pPr>
      <a:lvl3pPr indent="336774" algn="ctr" defTabSz="430322">
        <a:defRPr sz="5900">
          <a:solidFill>
            <a:srgbClr val="FFFFFF"/>
          </a:solidFill>
          <a:latin typeface="+mn-lt"/>
          <a:ea typeface="+mn-ea"/>
          <a:cs typeface="+mn-cs"/>
          <a:sym typeface="ヒラギノ角ゴ ProN W3"/>
        </a:defRPr>
      </a:lvl3pPr>
      <a:lvl4pPr indent="505160" algn="ctr" defTabSz="430322">
        <a:defRPr sz="5900">
          <a:solidFill>
            <a:srgbClr val="FFFFFF"/>
          </a:solidFill>
          <a:latin typeface="+mn-lt"/>
          <a:ea typeface="+mn-ea"/>
          <a:cs typeface="+mn-cs"/>
          <a:sym typeface="ヒラギノ角ゴ ProN W3"/>
        </a:defRPr>
      </a:lvl4pPr>
      <a:lvl5pPr indent="673547" algn="ctr" defTabSz="430322">
        <a:defRPr sz="5900">
          <a:solidFill>
            <a:srgbClr val="FFFFFF"/>
          </a:solidFill>
          <a:latin typeface="+mn-lt"/>
          <a:ea typeface="+mn-ea"/>
          <a:cs typeface="+mn-cs"/>
          <a:sym typeface="ヒラギノ角ゴ ProN W3"/>
        </a:defRPr>
      </a:lvl5pPr>
      <a:lvl6pPr indent="841934" algn="ctr" defTabSz="430322">
        <a:defRPr sz="5900">
          <a:solidFill>
            <a:srgbClr val="FFFFFF"/>
          </a:solidFill>
          <a:latin typeface="+mn-lt"/>
          <a:ea typeface="+mn-ea"/>
          <a:cs typeface="+mn-cs"/>
          <a:sym typeface="ヒラギノ角ゴ ProN W3"/>
        </a:defRPr>
      </a:lvl6pPr>
      <a:lvl7pPr indent="1010321" algn="ctr" defTabSz="430322">
        <a:defRPr sz="5900">
          <a:solidFill>
            <a:srgbClr val="FFFFFF"/>
          </a:solidFill>
          <a:latin typeface="+mn-lt"/>
          <a:ea typeface="+mn-ea"/>
          <a:cs typeface="+mn-cs"/>
          <a:sym typeface="ヒラギノ角ゴ ProN W3"/>
        </a:defRPr>
      </a:lvl7pPr>
      <a:lvl8pPr indent="1178707" algn="ctr" defTabSz="430322">
        <a:defRPr sz="5900">
          <a:solidFill>
            <a:srgbClr val="FFFFFF"/>
          </a:solidFill>
          <a:latin typeface="+mn-lt"/>
          <a:ea typeface="+mn-ea"/>
          <a:cs typeface="+mn-cs"/>
          <a:sym typeface="ヒラギノ角ゴ ProN W3"/>
        </a:defRPr>
      </a:lvl8pPr>
      <a:lvl9pPr indent="1347094" algn="ctr" defTabSz="430322">
        <a:defRPr sz="5900">
          <a:solidFill>
            <a:srgbClr val="FFFFFF"/>
          </a:solidFill>
          <a:latin typeface="+mn-lt"/>
          <a:ea typeface="+mn-ea"/>
          <a:cs typeface="+mn-cs"/>
          <a:sym typeface="ヒラギノ角ゴ ProN W3"/>
        </a:defRPr>
      </a:lvl9pPr>
    </p:titleStyle>
    <p:bodyStyle>
      <a:lvl1pPr marL="327419" indent="-327419" defTabSz="430322">
        <a:spcBef>
          <a:spcPts val="3094"/>
        </a:spcBef>
        <a:buSzPct val="75000"/>
        <a:buChar char="•"/>
        <a:defRPr sz="2800">
          <a:solidFill>
            <a:srgbClr val="FFFFFF"/>
          </a:solidFill>
          <a:latin typeface="+mn-lt"/>
          <a:ea typeface="+mn-ea"/>
          <a:cs typeface="+mn-cs"/>
          <a:sym typeface="ヒラギノ角ゴ ProN W3"/>
        </a:defRPr>
      </a:lvl1pPr>
      <a:lvl2pPr marL="654837" indent="-327419" defTabSz="430322">
        <a:spcBef>
          <a:spcPts val="3094"/>
        </a:spcBef>
        <a:buSzPct val="75000"/>
        <a:buChar char="•"/>
        <a:defRPr sz="2800">
          <a:solidFill>
            <a:srgbClr val="FFFFFF"/>
          </a:solidFill>
          <a:latin typeface="+mn-lt"/>
          <a:ea typeface="+mn-ea"/>
          <a:cs typeface="+mn-cs"/>
          <a:sym typeface="ヒラギノ角ゴ ProN W3"/>
        </a:defRPr>
      </a:lvl2pPr>
      <a:lvl3pPr marL="982256" indent="-327419" defTabSz="430322">
        <a:spcBef>
          <a:spcPts val="3094"/>
        </a:spcBef>
        <a:buSzPct val="75000"/>
        <a:buChar char="•"/>
        <a:defRPr sz="2800">
          <a:solidFill>
            <a:srgbClr val="FFFFFF"/>
          </a:solidFill>
          <a:latin typeface="+mn-lt"/>
          <a:ea typeface="+mn-ea"/>
          <a:cs typeface="+mn-cs"/>
          <a:sym typeface="ヒラギノ角ゴ ProN W3"/>
        </a:defRPr>
      </a:lvl3pPr>
      <a:lvl4pPr marL="1309675" indent="-327419" defTabSz="430322">
        <a:spcBef>
          <a:spcPts val="3094"/>
        </a:spcBef>
        <a:buSzPct val="75000"/>
        <a:buChar char="•"/>
        <a:defRPr sz="2800">
          <a:solidFill>
            <a:srgbClr val="FFFFFF"/>
          </a:solidFill>
          <a:latin typeface="+mn-lt"/>
          <a:ea typeface="+mn-ea"/>
          <a:cs typeface="+mn-cs"/>
          <a:sym typeface="ヒラギノ角ゴ ProN W3"/>
        </a:defRPr>
      </a:lvl4pPr>
      <a:lvl5pPr marL="1637094" indent="-327419" defTabSz="430322">
        <a:spcBef>
          <a:spcPts val="3094"/>
        </a:spcBef>
        <a:buSzPct val="75000"/>
        <a:buChar char="•"/>
        <a:defRPr sz="2800">
          <a:solidFill>
            <a:srgbClr val="FFFFFF"/>
          </a:solidFill>
          <a:latin typeface="+mn-lt"/>
          <a:ea typeface="+mn-ea"/>
          <a:cs typeface="+mn-cs"/>
          <a:sym typeface="ヒラギノ角ゴ ProN W3"/>
        </a:defRPr>
      </a:lvl5pPr>
      <a:lvl6pPr marL="1964512" indent="-327419" defTabSz="430322">
        <a:spcBef>
          <a:spcPts val="3094"/>
        </a:spcBef>
        <a:buSzPct val="75000"/>
        <a:buChar char="•"/>
        <a:defRPr sz="2800">
          <a:solidFill>
            <a:srgbClr val="FFFFFF"/>
          </a:solidFill>
          <a:latin typeface="+mn-lt"/>
          <a:ea typeface="+mn-ea"/>
          <a:cs typeface="+mn-cs"/>
          <a:sym typeface="ヒラギノ角ゴ ProN W3"/>
        </a:defRPr>
      </a:lvl6pPr>
      <a:lvl7pPr marL="2291931" indent="-327419" defTabSz="430322">
        <a:spcBef>
          <a:spcPts val="3094"/>
        </a:spcBef>
        <a:buSzPct val="75000"/>
        <a:buChar char="•"/>
        <a:defRPr sz="2800">
          <a:solidFill>
            <a:srgbClr val="FFFFFF"/>
          </a:solidFill>
          <a:latin typeface="+mn-lt"/>
          <a:ea typeface="+mn-ea"/>
          <a:cs typeface="+mn-cs"/>
          <a:sym typeface="ヒラギノ角ゴ ProN W3"/>
        </a:defRPr>
      </a:lvl7pPr>
      <a:lvl8pPr marL="2619350" indent="-327419" defTabSz="430322">
        <a:spcBef>
          <a:spcPts val="3094"/>
        </a:spcBef>
        <a:buSzPct val="75000"/>
        <a:buChar char="•"/>
        <a:defRPr sz="2800">
          <a:solidFill>
            <a:srgbClr val="FFFFFF"/>
          </a:solidFill>
          <a:latin typeface="+mn-lt"/>
          <a:ea typeface="+mn-ea"/>
          <a:cs typeface="+mn-cs"/>
          <a:sym typeface="ヒラギノ角ゴ ProN W3"/>
        </a:defRPr>
      </a:lvl8pPr>
      <a:lvl9pPr marL="2946768" indent="-327419" defTabSz="430322">
        <a:spcBef>
          <a:spcPts val="3094"/>
        </a:spcBef>
        <a:buSzPct val="75000"/>
        <a:buChar char="•"/>
        <a:defRPr sz="2800">
          <a:solidFill>
            <a:srgbClr val="FFFFFF"/>
          </a:solidFill>
          <a:latin typeface="+mn-lt"/>
          <a:ea typeface="+mn-ea"/>
          <a:cs typeface="+mn-cs"/>
          <a:sym typeface="ヒラギノ角ゴ ProN W3"/>
        </a:defRPr>
      </a:lvl9pPr>
    </p:bodyStyle>
    <p:otherStyle>
      <a:lvl1pPr algn="ctr" defTabSz="430322">
        <a:defRPr>
          <a:solidFill>
            <a:schemeClr val="tx1"/>
          </a:solidFill>
          <a:latin typeface="+mn-lt"/>
          <a:ea typeface="+mn-ea"/>
          <a:cs typeface="+mn-cs"/>
          <a:sym typeface="ヒラギノ角ゴ ProN W3"/>
        </a:defRPr>
      </a:lvl1pPr>
      <a:lvl2pPr indent="168387" algn="ctr" defTabSz="430322">
        <a:defRPr>
          <a:solidFill>
            <a:schemeClr val="tx1"/>
          </a:solidFill>
          <a:latin typeface="+mn-lt"/>
          <a:ea typeface="+mn-ea"/>
          <a:cs typeface="+mn-cs"/>
          <a:sym typeface="ヒラギノ角ゴ ProN W3"/>
        </a:defRPr>
      </a:lvl2pPr>
      <a:lvl3pPr indent="336774" algn="ctr" defTabSz="430322">
        <a:defRPr>
          <a:solidFill>
            <a:schemeClr val="tx1"/>
          </a:solidFill>
          <a:latin typeface="+mn-lt"/>
          <a:ea typeface="+mn-ea"/>
          <a:cs typeface="+mn-cs"/>
          <a:sym typeface="ヒラギノ角ゴ ProN W3"/>
        </a:defRPr>
      </a:lvl3pPr>
      <a:lvl4pPr indent="505160" algn="ctr" defTabSz="430322">
        <a:defRPr>
          <a:solidFill>
            <a:schemeClr val="tx1"/>
          </a:solidFill>
          <a:latin typeface="+mn-lt"/>
          <a:ea typeface="+mn-ea"/>
          <a:cs typeface="+mn-cs"/>
          <a:sym typeface="ヒラギノ角ゴ ProN W3"/>
        </a:defRPr>
      </a:lvl4pPr>
      <a:lvl5pPr indent="673547" algn="ctr" defTabSz="430322">
        <a:defRPr>
          <a:solidFill>
            <a:schemeClr val="tx1"/>
          </a:solidFill>
          <a:latin typeface="+mn-lt"/>
          <a:ea typeface="+mn-ea"/>
          <a:cs typeface="+mn-cs"/>
          <a:sym typeface="ヒラギノ角ゴ ProN W3"/>
        </a:defRPr>
      </a:lvl5pPr>
      <a:lvl6pPr indent="841934" algn="ctr" defTabSz="430322">
        <a:defRPr>
          <a:solidFill>
            <a:schemeClr val="tx1"/>
          </a:solidFill>
          <a:latin typeface="+mn-lt"/>
          <a:ea typeface="+mn-ea"/>
          <a:cs typeface="+mn-cs"/>
          <a:sym typeface="ヒラギノ角ゴ ProN W3"/>
        </a:defRPr>
      </a:lvl6pPr>
      <a:lvl7pPr indent="1010321" algn="ctr" defTabSz="430322">
        <a:defRPr>
          <a:solidFill>
            <a:schemeClr val="tx1"/>
          </a:solidFill>
          <a:latin typeface="+mn-lt"/>
          <a:ea typeface="+mn-ea"/>
          <a:cs typeface="+mn-cs"/>
          <a:sym typeface="ヒラギノ角ゴ ProN W3"/>
        </a:defRPr>
      </a:lvl7pPr>
      <a:lvl8pPr indent="1178707" algn="ctr" defTabSz="430322">
        <a:defRPr>
          <a:solidFill>
            <a:schemeClr val="tx1"/>
          </a:solidFill>
          <a:latin typeface="+mn-lt"/>
          <a:ea typeface="+mn-ea"/>
          <a:cs typeface="+mn-cs"/>
          <a:sym typeface="ヒラギノ角ゴ ProN W3"/>
        </a:defRPr>
      </a:lvl8pPr>
      <a:lvl9pPr indent="1347094" algn="ctr" defTabSz="430322">
        <a:defRPr>
          <a:solidFill>
            <a:schemeClr val="tx1"/>
          </a:solidFill>
          <a:latin typeface="+mn-lt"/>
          <a:ea typeface="+mn-ea"/>
          <a:cs typeface="+mn-cs"/>
          <a:sym typeface="ヒラギノ角ゴ ProN W3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emf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emf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DSC_0030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906000" cy="6073254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Shape 39"/>
          <p:cNvSpPr>
            <a:spLocks noGrp="1"/>
          </p:cNvSpPr>
          <p:nvPr>
            <p:ph type="body" idx="1"/>
          </p:nvPr>
        </p:nvSpPr>
        <p:spPr>
          <a:xfrm>
            <a:off x="0" y="3787751"/>
            <a:ext cx="9906000" cy="2616471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391593">
              <a:defRPr sz="1800">
                <a:solidFill>
                  <a:srgbClr val="000000"/>
                </a:solidFill>
              </a:defRPr>
            </a:pPr>
            <a:r>
              <a:rPr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中川広務</a:t>
            </a:r>
            <a:r>
              <a:rPr lang="en-US" sz="2800" b="1" baseline="30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青木翔平</a:t>
            </a:r>
            <a:r>
              <a:rPr lang="en-US" altLang="ja-JP" sz="2800" b="1" baseline="30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1,2</a:t>
            </a:r>
            <a:r>
              <a:rPr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笠羽康正</a:t>
            </a:r>
            <a:r>
              <a:rPr lang="en-US" sz="2800" b="1" baseline="30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村田功</a:t>
            </a:r>
            <a:r>
              <a:rPr lang="en-US" sz="2800" b="1" baseline="30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defTabSz="391593">
              <a:defRPr sz="1800">
                <a:solidFill>
                  <a:srgbClr val="000000"/>
                </a:solidFill>
              </a:defRPr>
            </a:pPr>
            <a:r>
              <a:rPr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Guido Sonnabend</a:t>
            </a:r>
            <a:r>
              <a:rPr lang="en-US" sz="2800" b="1" baseline="30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佐川英夫</a:t>
            </a:r>
            <a:r>
              <a:rPr lang="en-US" sz="2800" b="1" baseline="30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岡野章一</a:t>
            </a:r>
            <a:r>
              <a:rPr lang="en-US" sz="2800" b="1" baseline="30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1,5</a:t>
            </a:r>
            <a:r>
              <a:rPr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鍵谷将人</a:t>
            </a:r>
            <a:r>
              <a:rPr lang="en-US" sz="2800" b="1" baseline="30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defTabSz="391593">
              <a:defRPr sz="1800">
                <a:solidFill>
                  <a:srgbClr val="000000"/>
                </a:solidFill>
              </a:defRPr>
            </a:pP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  <a:r>
              <a:rPr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坂野井健</a:t>
            </a:r>
            <a:r>
              <a:rPr lang="en-US" sz="28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Jeff </a:t>
            </a:r>
            <a:r>
              <a:rPr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Kuhn</a:t>
            </a:r>
            <a:r>
              <a:rPr lang="en-US" sz="2800" b="1" baseline="30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Joe Ritter</a:t>
            </a:r>
            <a:r>
              <a:rPr lang="en-US" sz="2800" b="1" baseline="30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伊藤一成</a:t>
            </a:r>
            <a:r>
              <a:rPr lang="en-US" sz="2800" b="1" baseline="30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sz="2800" b="1" baseline="30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defTabSz="391593">
              <a:defRPr sz="1800">
                <a:solidFill>
                  <a:srgbClr val="000000"/>
                </a:solidFill>
              </a:defRPr>
            </a:pP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defTabSz="391593">
              <a:defRPr sz="1800">
                <a:solidFill>
                  <a:srgbClr val="000000"/>
                </a:solidFill>
              </a:defRPr>
            </a:pPr>
            <a:r>
              <a:rPr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（</a:t>
            </a:r>
            <a:r>
              <a:rPr lang="en-US" sz="2000" b="1" baseline="30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東北大, </a:t>
            </a:r>
            <a:r>
              <a:rPr lang="en-US" sz="2000" b="1" baseline="30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IAPS/INAF (Italy)</a:t>
            </a:r>
            <a:r>
              <a:rPr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b="1" baseline="30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京都産業大, </a:t>
            </a:r>
          </a:p>
          <a:p>
            <a:pPr defTabSz="391593">
              <a:defRPr sz="1800">
                <a:solidFill>
                  <a:srgbClr val="000000"/>
                </a:solidFill>
              </a:defRPr>
            </a:pPr>
            <a:r>
              <a:rPr lang="en-US" sz="2000" b="1" baseline="30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Radiometer Physics GmbH</a:t>
            </a:r>
            <a:r>
              <a:rPr lang="en-US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(Germany)</a:t>
            </a:r>
            <a:r>
              <a:rPr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b="1" baseline="30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en-US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Univ. Hawaii</a:t>
            </a:r>
            <a:r>
              <a:rPr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）</a:t>
            </a:r>
          </a:p>
        </p:txBody>
      </p:sp>
      <p:sp>
        <p:nvSpPr>
          <p:cNvPr id="40" name="Shape 40"/>
          <p:cNvSpPr>
            <a:spLocks noGrp="1"/>
          </p:cNvSpPr>
          <p:nvPr>
            <p:ph type="title"/>
          </p:nvPr>
        </p:nvSpPr>
        <p:spPr>
          <a:xfrm>
            <a:off x="-193476" y="0"/>
            <a:ext cx="10099476" cy="2250831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Helvetica"/>
                <a:cs typeface="Helvetica" panose="020B0604020202020204" pitchFamily="34" charset="0"/>
                <a:sym typeface="Helvetica"/>
              </a:rPr>
              <a:t/>
            </a:r>
            <a:b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Helvetica"/>
                <a:cs typeface="Helvetica" panose="020B0604020202020204" pitchFamily="34" charset="0"/>
                <a:sym typeface="Helvetica"/>
              </a:rPr>
            </a:br>
            <a:endParaRPr sz="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ea typeface="Helvetica"/>
              <a:cs typeface="Helvetica" panose="020B0604020202020204" pitchFamily="34" charset="0"/>
              <a:sym typeface="Helvetica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altLang="ja-JP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Helvetica"/>
                <a:cs typeface="Helvetica" panose="020B0604020202020204" pitchFamily="34" charset="0"/>
                <a:sym typeface="Helvetica"/>
              </a:rPr>
              <a:t>First</a:t>
            </a:r>
            <a:r>
              <a:rPr lang="ja-JP" alt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Helvetica"/>
                <a:cs typeface="Helvetica" panose="020B0604020202020204" pitchFamily="34" charset="0"/>
                <a:sym typeface="Helvetica"/>
              </a:rPr>
              <a:t> </a:t>
            </a:r>
            <a:r>
              <a:rPr lang="en-US" altLang="ja-JP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Helvetica"/>
                <a:cs typeface="Helvetica" panose="020B0604020202020204" pitchFamily="34" charset="0"/>
                <a:sym typeface="Helvetica"/>
              </a:rPr>
              <a:t>light</a:t>
            </a:r>
            <a:r>
              <a:rPr lang="ja-JP" alt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Helvetica"/>
                <a:cs typeface="Helvetica" panose="020B0604020202020204" pitchFamily="34" charset="0"/>
                <a:sym typeface="Helvetica"/>
              </a:rPr>
              <a:t> </a:t>
            </a:r>
            <a:r>
              <a:rPr lang="ja-JP" altLang="ja-JP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Helvetica"/>
                <a:cs typeface="Helvetica" panose="020B0604020202020204" pitchFamily="34" charset="0"/>
                <a:sym typeface="Helvetica"/>
              </a:rPr>
              <a:t>o</a:t>
            </a:r>
            <a:r>
              <a:rPr lang="en-US" altLang="ja-JP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Helvetica"/>
                <a:cs typeface="Helvetica" panose="020B0604020202020204" pitchFamily="34" charset="0"/>
                <a:sym typeface="Helvetica"/>
              </a:rPr>
              <a:t>f</a:t>
            </a:r>
            <a:r>
              <a:rPr lang="ja-JP" alt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Helvetica"/>
                <a:cs typeface="Helvetica" panose="020B0604020202020204" pitchFamily="34" charset="0"/>
                <a:sym typeface="Helvetica"/>
              </a:rPr>
              <a:t> </a:t>
            </a:r>
            <a:r>
              <a:rPr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Helvetica"/>
                <a:cs typeface="Helvetica" panose="020B0604020202020204" pitchFamily="34" charset="0"/>
                <a:sym typeface="Helvetica"/>
              </a:rPr>
              <a:t>東北大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Helvetica"/>
                <a:cs typeface="Helvetica" panose="020B0604020202020204" pitchFamily="34" charset="0"/>
                <a:sym typeface="Helvetica"/>
              </a:rPr>
              <a:t> Haleakala </a:t>
            </a:r>
            <a:r>
              <a:rPr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Helvetica"/>
                <a:cs typeface="Helvetica" panose="020B0604020202020204" pitchFamily="34" charset="0"/>
                <a:sym typeface="Helvetica"/>
              </a:rPr>
              <a:t>60cm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Helvetica"/>
                <a:cs typeface="Helvetica" panose="020B0604020202020204" pitchFamily="34" charset="0"/>
                <a:sym typeface="Helvetica"/>
              </a:rPr>
              <a:t> </a:t>
            </a:r>
            <a:r>
              <a:rPr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Helvetica"/>
                <a:cs typeface="Helvetica" panose="020B0604020202020204" pitchFamily="34" charset="0"/>
                <a:sym typeface="Helvetica"/>
              </a:rPr>
              <a:t>望遠鏡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Helvetica"/>
                <a:cs typeface="Helvetica" panose="020B0604020202020204" pitchFamily="34" charset="0"/>
                <a:sym typeface="Helvetica"/>
              </a:rPr>
              <a:t> (T60)</a:t>
            </a:r>
            <a:r>
              <a:rPr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Helvetica"/>
                <a:cs typeface="Helvetica" panose="020B0604020202020204" pitchFamily="34" charset="0"/>
                <a:sym typeface="Helvetica"/>
              </a:rPr>
              <a:t> 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Helvetica"/>
                <a:cs typeface="Helvetica" panose="020B0604020202020204" pitchFamily="34" charset="0"/>
                <a:sym typeface="Helvetica"/>
              </a:rPr>
              <a:t/>
            </a:r>
            <a:b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Helvetica"/>
                <a:cs typeface="Helvetica" panose="020B0604020202020204" pitchFamily="34" charset="0"/>
                <a:sym typeface="Helvetica"/>
              </a:rPr>
            </a:b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Helvetica"/>
                <a:cs typeface="Helvetica" panose="020B0604020202020204" pitchFamily="34" charset="0"/>
                <a:sym typeface="Helvetica"/>
              </a:rPr>
              <a:t>in Sep. 2014:</a:t>
            </a:r>
            <a:r>
              <a:rPr lang="en-US" sz="5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Helvetica"/>
                <a:cs typeface="Helvetica" panose="020B0604020202020204" pitchFamily="34" charset="0"/>
                <a:sym typeface="Helvetica"/>
              </a:rPr>
              <a:t/>
            </a:r>
            <a:br>
              <a:rPr lang="en-US" sz="5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Helvetica"/>
                <a:cs typeface="Helvetica" panose="020B0604020202020204" pitchFamily="34" charset="0"/>
                <a:sym typeface="Helvetica"/>
              </a:rPr>
            </a:br>
            <a:r>
              <a:rPr sz="3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Helvetica"/>
                <a:cs typeface="Helvetica" panose="020B0604020202020204" pitchFamily="34" charset="0"/>
                <a:sym typeface="Helvetica"/>
              </a:rPr>
              <a:t>超高</a:t>
            </a:r>
            <a:r>
              <a:rPr lang="ja-JP" altLang="en-US" sz="3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Helvetica"/>
                <a:cs typeface="Helvetica" panose="020B0604020202020204" pitchFamily="34" charset="0"/>
                <a:sym typeface="Helvetica"/>
              </a:rPr>
              <a:t>波長</a:t>
            </a:r>
            <a:r>
              <a:rPr sz="3600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Helvetica"/>
                <a:cs typeface="Helvetica" panose="020B0604020202020204" pitchFamily="34" charset="0"/>
                <a:sym typeface="Helvetica"/>
              </a:rPr>
              <a:t>分解能レーザヘテロダイン分光器</a:t>
            </a:r>
            <a:r>
              <a:rPr lang="ja-JP" altLang="en-US" sz="3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Helvetica"/>
                <a:cs typeface="Helvetica" panose="020B0604020202020204" pitchFamily="34" charset="0"/>
                <a:sym typeface="Helvetica"/>
              </a:rPr>
              <a:t>の</a:t>
            </a:r>
            <a:r>
              <a:rPr lang="en-US" altLang="ja-JP" sz="3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Helvetica"/>
                <a:cs typeface="Helvetica" panose="020B0604020202020204" pitchFamily="34" charset="0"/>
                <a:sym typeface="Helvetica"/>
              </a:rPr>
              <a:t/>
            </a:r>
            <a:br>
              <a:rPr lang="en-US" altLang="ja-JP" sz="3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Helvetica"/>
                <a:cs typeface="Helvetica" panose="020B0604020202020204" pitchFamily="34" charset="0"/>
                <a:sym typeface="Helvetica"/>
              </a:rPr>
            </a:br>
            <a:r>
              <a:rPr sz="3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Helvetica"/>
                <a:cs typeface="Helvetica" panose="020B0604020202020204" pitchFamily="34" charset="0"/>
                <a:sym typeface="Helvetica"/>
              </a:rPr>
              <a:t>惑星</a:t>
            </a:r>
            <a:r>
              <a:rPr lang="ja-JP" altLang="en-US" sz="3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Helvetica"/>
                <a:cs typeface="Helvetica" panose="020B0604020202020204" pitchFamily="34" charset="0"/>
                <a:sym typeface="Helvetica"/>
              </a:rPr>
              <a:t>への挑戦</a:t>
            </a:r>
            <a:endParaRPr sz="3600" b="1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ea typeface="Helvetica"/>
              <a:cs typeface="Helvetica" panose="020B0604020202020204" pitchFamily="34" charset="0"/>
              <a:sym typeface="Helvetica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3455546" y="6404223"/>
            <a:ext cx="6273924" cy="298844"/>
          </a:xfrm>
          <a:prstGeom prst="rect">
            <a:avLst/>
          </a:prstGeom>
          <a:ln>
            <a:noFill/>
          </a:ln>
        </p:spPr>
        <p:txBody>
          <a:bodyPr wrap="none" lIns="67355" tIns="33677" rIns="67355" bIns="33677">
            <a:spAutoFit/>
          </a:bodyPr>
          <a:lstStyle/>
          <a:p>
            <a:r>
              <a:rPr lang="en-US" altLang="ja-JP" sz="1500" b="1" dirty="0" smtClean="0">
                <a:latin typeface="Helvetica"/>
                <a:ea typeface="Helvetica"/>
                <a:cs typeface="Helvetica"/>
                <a:sym typeface="Helvetica"/>
              </a:rPr>
              <a:t>2014</a:t>
            </a:r>
            <a:r>
              <a:rPr lang="ja-JP" altLang="en-US" sz="1500" b="1" dirty="0" smtClean="0">
                <a:latin typeface="Helvetica"/>
                <a:ea typeface="Helvetica"/>
                <a:cs typeface="Helvetica"/>
                <a:sym typeface="Helvetica"/>
              </a:rPr>
              <a:t>年</a:t>
            </a:r>
            <a:r>
              <a:rPr lang="en-US" altLang="ja-JP" sz="1500" b="1" dirty="0" smtClean="0">
                <a:latin typeface="Helvetica"/>
                <a:ea typeface="Helvetica"/>
                <a:cs typeface="Helvetica"/>
                <a:sym typeface="Helvetica"/>
              </a:rPr>
              <a:t>12</a:t>
            </a:r>
            <a:r>
              <a:rPr lang="ja-JP" altLang="en-US" sz="1500" b="1" dirty="0" smtClean="0">
                <a:latin typeface="Helvetica"/>
                <a:ea typeface="Helvetica"/>
                <a:cs typeface="Helvetica"/>
                <a:sym typeface="Helvetica"/>
              </a:rPr>
              <a:t>月</a:t>
            </a:r>
            <a:r>
              <a:rPr lang="en-US" altLang="ja-JP" sz="1500" b="1" dirty="0" smtClean="0">
                <a:latin typeface="Helvetica"/>
                <a:ea typeface="Helvetica"/>
                <a:cs typeface="Helvetica"/>
                <a:sym typeface="Helvetica"/>
              </a:rPr>
              <a:t>4</a:t>
            </a:r>
            <a:r>
              <a:rPr lang="ja-JP" altLang="en-US" sz="1500" b="1" dirty="0" smtClean="0">
                <a:latin typeface="Helvetica"/>
                <a:ea typeface="Helvetica"/>
                <a:cs typeface="Helvetica"/>
                <a:sym typeface="Helvetica"/>
              </a:rPr>
              <a:t>日第４回</a:t>
            </a:r>
            <a:r>
              <a:rPr lang="ja-JP" altLang="en-US" sz="1500" b="1" dirty="0">
                <a:latin typeface="Helvetica"/>
                <a:ea typeface="Helvetica"/>
                <a:cs typeface="Helvetica"/>
                <a:sym typeface="Helvetica"/>
              </a:rPr>
              <a:t>可視赤外線観測装置技術</a:t>
            </a:r>
            <a:r>
              <a:rPr lang="ja-JP" altLang="en-US" sz="1500" b="1" dirty="0" smtClean="0">
                <a:latin typeface="Helvetica"/>
                <a:ea typeface="Helvetica"/>
                <a:cs typeface="Helvetica"/>
                <a:sym typeface="Helvetica"/>
              </a:rPr>
              <a:t>ワークショップ（三鷹）</a:t>
            </a:r>
            <a:endParaRPr lang="ja-JP" altLang="en-US" sz="15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DSC_0095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057401" y="1617421"/>
            <a:ext cx="8453718" cy="4847673"/>
          </a:xfrm>
          <a:prstGeom prst="rect">
            <a:avLst/>
          </a:prstGeom>
          <a:ln w="12700">
            <a:miter lim="400000"/>
          </a:ln>
        </p:spPr>
      </p:pic>
      <p:sp>
        <p:nvSpPr>
          <p:cNvPr id="114" name="Shape 114"/>
          <p:cNvSpPr/>
          <p:nvPr/>
        </p:nvSpPr>
        <p:spPr>
          <a:xfrm>
            <a:off x="222498" y="6465094"/>
            <a:ext cx="5214569" cy="323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algn="l">
              <a:defRPr sz="2400" b="1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 i="0">
                <a:solidFill>
                  <a:srgbClr val="000000"/>
                </a:solidFill>
              </a:defRPr>
            </a:pPr>
            <a:r>
              <a:rPr sz="2100" dirty="0">
                <a:solidFill>
                  <a:schemeClr val="tx1"/>
                </a:solidFill>
              </a:rPr>
              <a:t>Reduced sunlight is led into the instrument. </a:t>
            </a:r>
          </a:p>
        </p:txBody>
      </p:sp>
      <p:sp>
        <p:nvSpPr>
          <p:cNvPr id="4" name="Shape 114"/>
          <p:cNvSpPr/>
          <p:nvPr/>
        </p:nvSpPr>
        <p:spPr>
          <a:xfrm>
            <a:off x="128761" y="83367"/>
            <a:ext cx="4340562" cy="323165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algn="l">
              <a:defRPr sz="2400" b="1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 i="0">
                <a:solidFill>
                  <a:srgbClr val="000000"/>
                </a:solidFill>
              </a:defRPr>
            </a:pPr>
            <a:r>
              <a:rPr lang="en-US" sz="2100" dirty="0">
                <a:solidFill>
                  <a:schemeClr val="tx1"/>
                </a:solidFill>
              </a:rPr>
              <a:t>Sun (terrestrial atmosphere) at T60 !</a:t>
            </a:r>
            <a:endParaRPr sz="2100" dirty="0">
              <a:solidFill>
                <a:schemeClr val="tx1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37276" y="796371"/>
            <a:ext cx="6478541" cy="48589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CO2_dopplercore_9705322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94487" y="234851"/>
            <a:ext cx="11361736" cy="5720598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Shape 122"/>
          <p:cNvSpPr/>
          <p:nvPr/>
        </p:nvSpPr>
        <p:spPr>
          <a:xfrm>
            <a:off x="203150" y="5935265"/>
            <a:ext cx="9550450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lvl1pPr algn="l">
              <a:defRPr sz="2400" b="1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 i="0">
                <a:solidFill>
                  <a:srgbClr val="000000"/>
                </a:solidFill>
              </a:defRPr>
            </a:pPr>
            <a:r>
              <a:rPr sz="2800" dirty="0">
                <a:solidFill>
                  <a:srgbClr val="FFFF00"/>
                </a:solidFill>
              </a:rPr>
              <a:t>Observed terrestrial </a:t>
            </a:r>
            <a:r>
              <a:rPr lang="en-US" sz="2800" dirty="0">
                <a:solidFill>
                  <a:srgbClr val="FFFF00"/>
                </a:solidFill>
              </a:rPr>
              <a:t>CO</a:t>
            </a:r>
            <a:r>
              <a:rPr lang="en-US" sz="2800" baseline="-25000" dirty="0">
                <a:solidFill>
                  <a:srgbClr val="FFFF00"/>
                </a:solidFill>
              </a:rPr>
              <a:t>2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sz="2800" dirty="0">
                <a:solidFill>
                  <a:srgbClr val="FFFF00"/>
                </a:solidFill>
              </a:rPr>
              <a:t>spectrum </a:t>
            </a:r>
            <a:r>
              <a:rPr sz="2000" u="sng" dirty="0">
                <a:solidFill>
                  <a:srgbClr val="FFFF00"/>
                </a:solidFill>
              </a:rPr>
              <a:t>with T60 </a:t>
            </a:r>
            <a:r>
              <a:rPr sz="2000" dirty="0">
                <a:solidFill>
                  <a:srgbClr val="FFFF00"/>
                </a:solidFill>
              </a:rPr>
              <a:t>at 970.532 cm-1 </a:t>
            </a:r>
            <a:endParaRPr lang="en-US" sz="2000" dirty="0">
              <a:solidFill>
                <a:srgbClr val="FFFF00"/>
              </a:solidFill>
            </a:endParaRPr>
          </a:p>
          <a:p>
            <a:pPr lvl="0">
              <a:defRPr sz="1800" b="0" i="0">
                <a:solidFill>
                  <a:srgbClr val="000000"/>
                </a:solidFill>
              </a:defRPr>
            </a:pPr>
            <a:r>
              <a:rPr sz="2000" dirty="0">
                <a:solidFill>
                  <a:schemeClr val="tx1"/>
                </a:solidFill>
              </a:rPr>
              <a:t>(1GHz bandwidth, 2MHz res., 5min integration time on 3 Sep</a:t>
            </a:r>
            <a:r>
              <a:rPr lang="en-US" sz="2000" dirty="0">
                <a:solidFill>
                  <a:schemeClr val="tx1"/>
                </a:solidFill>
              </a:rPr>
              <a:t>.</a:t>
            </a:r>
            <a:r>
              <a:rPr sz="2000" dirty="0">
                <a:solidFill>
                  <a:schemeClr val="tx1"/>
                </a:solidFill>
              </a:rPr>
              <a:t> 2014)</a:t>
            </a:r>
          </a:p>
        </p:txBody>
      </p:sp>
      <p:sp>
        <p:nvSpPr>
          <p:cNvPr id="123" name="Shape 123"/>
          <p:cNvSpPr/>
          <p:nvPr/>
        </p:nvSpPr>
        <p:spPr>
          <a:xfrm flipH="1">
            <a:off x="1348006" y="5085500"/>
            <a:ext cx="2995424" cy="1"/>
          </a:xfrm>
          <a:prstGeom prst="line">
            <a:avLst/>
          </a:prstGeom>
          <a:ln w="25400">
            <a:solidFill>
              <a:srgbClr val="FFFFFF"/>
            </a:solidFill>
            <a:miter lim="400000"/>
            <a:headEnd type="triangle"/>
            <a:tailEnd type="triangle"/>
          </a:ln>
        </p:spPr>
        <p:txBody>
          <a:bodyPr lIns="37419" tIns="37419" rIns="37419" bIns="37419" anchor="ctr"/>
          <a:lstStyle/>
          <a:p>
            <a:pPr lvl="0">
              <a:defRPr sz="2600"/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124" name="Shape 124"/>
          <p:cNvSpPr/>
          <p:nvPr/>
        </p:nvSpPr>
        <p:spPr>
          <a:xfrm>
            <a:off x="2321045" y="4682044"/>
            <a:ext cx="1207112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algn="l">
              <a:tabLst>
                <a:tab pos="914400" algn="l"/>
              </a:tabLst>
              <a:defRPr sz="24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defTabSz="673547">
              <a:defRPr sz="1800" b="0">
                <a:solidFill>
                  <a:srgbClr val="000000"/>
                </a:solidFill>
              </a:defRPr>
            </a:pPr>
            <a:r>
              <a:rPr sz="1800">
                <a:solidFill>
                  <a:schemeClr val="tx1"/>
                </a:solidFill>
              </a:rPr>
              <a:t>0.02cm-1</a:t>
            </a:r>
          </a:p>
        </p:txBody>
      </p:sp>
      <p:sp>
        <p:nvSpPr>
          <p:cNvPr id="125" name="Shape 125"/>
          <p:cNvSpPr/>
          <p:nvPr/>
        </p:nvSpPr>
        <p:spPr>
          <a:xfrm>
            <a:off x="1226026" y="604153"/>
            <a:ext cx="2892475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algn="l">
              <a:tabLst>
                <a:tab pos="914400" algn="l"/>
              </a:tabLst>
              <a:defRPr b="1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defTabSz="673547">
              <a:defRPr sz="1800" b="0" i="0">
                <a:solidFill>
                  <a:srgbClr val="000000"/>
                </a:solidFill>
              </a:defRPr>
            </a:pPr>
            <a:r>
              <a:rPr>
                <a:solidFill>
                  <a:schemeClr val="tx1"/>
                </a:solidFill>
              </a:rPr>
              <a:t>IR heterodyne</a:t>
            </a:r>
          </a:p>
        </p:txBody>
      </p:sp>
      <p:sp>
        <p:nvSpPr>
          <p:cNvPr id="126" name="Shape 126"/>
          <p:cNvSpPr/>
          <p:nvPr/>
        </p:nvSpPr>
        <p:spPr>
          <a:xfrm>
            <a:off x="6113859" y="604153"/>
            <a:ext cx="2892475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algn="l">
              <a:tabLst>
                <a:tab pos="914400" algn="l"/>
              </a:tabLst>
              <a:defRPr b="1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defTabSz="673547">
              <a:defRPr sz="1800" b="0" i="0">
                <a:solidFill>
                  <a:srgbClr val="000000"/>
                </a:solidFill>
              </a:defRPr>
            </a:pPr>
            <a:r>
              <a:rPr>
                <a:solidFill>
                  <a:schemeClr val="tx1"/>
                </a:solidFill>
              </a:rPr>
              <a:t>Calculation</a:t>
            </a:r>
          </a:p>
        </p:txBody>
      </p:sp>
      <p:sp>
        <p:nvSpPr>
          <p:cNvPr id="8" name="Shape 114"/>
          <p:cNvSpPr/>
          <p:nvPr/>
        </p:nvSpPr>
        <p:spPr>
          <a:xfrm>
            <a:off x="128761" y="83367"/>
            <a:ext cx="4340562" cy="323165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algn="l">
              <a:defRPr sz="2400" b="1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 i="0">
                <a:solidFill>
                  <a:srgbClr val="000000"/>
                </a:solidFill>
              </a:defRPr>
            </a:pPr>
            <a:r>
              <a:rPr lang="en-US" sz="2100" dirty="0">
                <a:solidFill>
                  <a:schemeClr val="tx1"/>
                </a:solidFill>
              </a:rPr>
              <a:t>Sun (terrestrial atmosphere) at T60 !</a:t>
            </a:r>
            <a:endParaRPr sz="21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/>
          <p:nvPr/>
        </p:nvSpPr>
        <p:spPr>
          <a:xfrm>
            <a:off x="159021" y="6044394"/>
            <a:ext cx="9808078" cy="69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2400" b="1" i="1" u="sng" dirty="0">
                <a:solidFill>
                  <a:srgbClr val="FFFF00"/>
                </a:solidFill>
                <a:latin typeface="Helvetica"/>
                <a:ea typeface="Helvetica"/>
                <a:cs typeface="Helvetica"/>
                <a:sym typeface="Helvetica"/>
              </a:rPr>
              <a:t>Observed </a:t>
            </a:r>
            <a:r>
              <a:rPr lang="en-US" altLang="ja-JP" sz="2400" b="1" i="1" u="sng" dirty="0" smtClean="0">
                <a:solidFill>
                  <a:srgbClr val="FFFF00"/>
                </a:solidFill>
                <a:latin typeface="Helvetica"/>
                <a:ea typeface="Helvetica"/>
                <a:cs typeface="Helvetica"/>
                <a:sym typeface="Helvetica"/>
              </a:rPr>
              <a:t>M</a:t>
            </a:r>
            <a:r>
              <a:rPr sz="2400" b="1" i="1" u="sng" dirty="0" smtClean="0">
                <a:solidFill>
                  <a:srgbClr val="FFFF00"/>
                </a:solidFill>
                <a:latin typeface="Helvetica"/>
                <a:ea typeface="Helvetica"/>
                <a:cs typeface="Helvetica"/>
                <a:sym typeface="Helvetica"/>
              </a:rPr>
              <a:t>artian </a:t>
            </a:r>
            <a:r>
              <a:rPr lang="en-US" sz="2400" b="1" i="1" u="sng" dirty="0">
                <a:solidFill>
                  <a:srgbClr val="FFFF00"/>
                </a:solidFill>
                <a:latin typeface="Helvetica"/>
                <a:ea typeface="Helvetica"/>
                <a:cs typeface="Helvetica"/>
                <a:sym typeface="Helvetica"/>
              </a:rPr>
              <a:t>CO2</a:t>
            </a:r>
            <a:r>
              <a:rPr sz="2400" b="1" i="1" u="sng" dirty="0">
                <a:solidFill>
                  <a:srgbClr val="FFFF00"/>
                </a:solidFill>
                <a:latin typeface="Helvetica"/>
                <a:ea typeface="Helvetica"/>
                <a:cs typeface="Helvetica"/>
                <a:sym typeface="Helvetica"/>
              </a:rPr>
              <a:t> spectrum</a:t>
            </a:r>
            <a:r>
              <a:rPr lang="en-US" sz="2400" b="1" i="1" u="sng" dirty="0">
                <a:solidFill>
                  <a:srgbClr val="FFFF00"/>
                </a:solidFill>
                <a:latin typeface="Helvetica"/>
                <a:ea typeface="Helvetica"/>
                <a:cs typeface="Helvetica"/>
                <a:sym typeface="Helvetica"/>
              </a:rPr>
              <a:t> by </a:t>
            </a:r>
            <a:r>
              <a:rPr lang="en-US" sz="2400" b="1" i="1" u="sng" dirty="0" smtClean="0">
                <a:solidFill>
                  <a:srgbClr val="FFFF00"/>
                </a:solidFill>
                <a:latin typeface="Helvetica"/>
                <a:ea typeface="Helvetica"/>
                <a:cs typeface="Helvetica"/>
                <a:sym typeface="Helvetica"/>
              </a:rPr>
              <a:t>T60 </a:t>
            </a:r>
            <a:r>
              <a:rPr sz="1800" b="1" i="1" dirty="0" smtClean="0">
                <a:solidFill>
                  <a:srgbClr val="FFFF00"/>
                </a:solidFill>
                <a:latin typeface="Helvetica"/>
                <a:ea typeface="Helvetica"/>
                <a:cs typeface="Helvetica"/>
                <a:sym typeface="Helvetica"/>
              </a:rPr>
              <a:t>at </a:t>
            </a:r>
            <a:r>
              <a:rPr sz="1800" b="1" i="1" dirty="0">
                <a:solidFill>
                  <a:srgbClr val="FFFF00"/>
                </a:solidFill>
                <a:latin typeface="Helvetica"/>
                <a:ea typeface="Helvetica"/>
                <a:cs typeface="Helvetica"/>
                <a:sym typeface="Helvetica"/>
              </a:rPr>
              <a:t>970.532 cm</a:t>
            </a:r>
            <a:r>
              <a:rPr sz="1800" b="1" i="1" baseline="30000" dirty="0">
                <a:solidFill>
                  <a:srgbClr val="FFFF00"/>
                </a:solidFill>
                <a:latin typeface="Helvetica"/>
                <a:ea typeface="Helvetica"/>
                <a:cs typeface="Helvetica"/>
                <a:sym typeface="Helvetica"/>
              </a:rPr>
              <a:t>-1</a:t>
            </a:r>
            <a:r>
              <a:rPr sz="1800" b="1" i="1" dirty="0">
                <a:solidFill>
                  <a:srgbClr val="FFFF00"/>
                </a:solidFill>
                <a:latin typeface="Helvetica"/>
                <a:ea typeface="Helvetica"/>
                <a:cs typeface="Helvetica"/>
                <a:sym typeface="Helvetica"/>
              </a:rPr>
              <a:t> (2MHz res.</a:t>
            </a:r>
            <a:r>
              <a:rPr lang="en-US" altLang="ja-JP" sz="1800" b="1" i="1" dirty="0">
                <a:solidFill>
                  <a:srgbClr val="FFFF00"/>
                </a:solidFill>
                <a:latin typeface="Helvetica"/>
                <a:ea typeface="Helvetica"/>
                <a:cs typeface="Helvetica"/>
                <a:sym typeface="Helvetica"/>
              </a:rPr>
              <a:t>)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2100" b="1" i="1" dirty="0" smtClean="0">
                <a:solidFill>
                  <a:srgbClr val="FFFF00"/>
                </a:solidFill>
                <a:latin typeface="Helvetica"/>
                <a:ea typeface="Helvetica"/>
                <a:cs typeface="Helvetica"/>
                <a:sym typeface="Helvetica"/>
              </a:rPr>
              <a:t>on 1</a:t>
            </a:r>
            <a:r>
              <a:rPr lang="en-US" altLang="ja-JP" sz="2100" b="1" i="1" dirty="0" smtClean="0">
                <a:solidFill>
                  <a:srgbClr val="FFFF00"/>
                </a:solidFill>
                <a:latin typeface="Helvetica"/>
                <a:ea typeface="Helvetica"/>
                <a:cs typeface="Helvetica"/>
                <a:sym typeface="Helvetica"/>
              </a:rPr>
              <a:t>4</a:t>
            </a:r>
            <a:r>
              <a:rPr sz="2100" b="1" i="1" dirty="0" smtClean="0">
                <a:solidFill>
                  <a:srgbClr val="FFFF00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lang="en-US" altLang="ja-JP" sz="2100" b="1" i="1" dirty="0" smtClean="0">
                <a:solidFill>
                  <a:srgbClr val="FFFF00"/>
                </a:solidFill>
                <a:latin typeface="Helvetica"/>
                <a:ea typeface="Helvetica"/>
                <a:cs typeface="Helvetica"/>
                <a:sym typeface="Helvetica"/>
              </a:rPr>
              <a:t>Nov.</a:t>
            </a:r>
            <a:r>
              <a:rPr sz="2100" b="1" i="1" dirty="0" smtClean="0">
                <a:solidFill>
                  <a:srgbClr val="FFFF00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2100" b="1" i="1" dirty="0">
                <a:solidFill>
                  <a:srgbClr val="FFFF00"/>
                </a:solidFill>
                <a:latin typeface="Helvetica"/>
                <a:ea typeface="Helvetica"/>
                <a:cs typeface="Helvetica"/>
                <a:sym typeface="Helvetica"/>
              </a:rPr>
              <a:t>2014</a:t>
            </a:r>
            <a:endParaRPr lang="en-US" sz="2100" b="1" i="1" dirty="0">
              <a:solidFill>
                <a:srgbClr val="FFFF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7064106" y="395486"/>
            <a:ext cx="2841894" cy="575843"/>
          </a:xfrm>
          <a:prstGeom prst="rect">
            <a:avLst/>
          </a:prstGeom>
        </p:spPr>
        <p:txBody>
          <a:bodyPr wrap="none" lIns="67355" tIns="33677" rIns="67355" bIns="33677">
            <a:spAutoFit/>
          </a:bodyPr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lang="ja-JP" altLang="ja-JP" sz="1500" b="1" dirty="0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  <a:t>(</a:t>
            </a:r>
            <a:r>
              <a:rPr lang="en-US" altLang="ja-JP" sz="1500" b="1" dirty="0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  <a:t>ref)</a:t>
            </a:r>
            <a:r>
              <a:rPr lang="ja-JP" altLang="en-US" sz="1500" b="1" dirty="0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lang="en-US" altLang="ja-JP" sz="1500" b="1" dirty="0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  <a:t>Previous study </a:t>
            </a:r>
            <a:endParaRPr lang="en-US" altLang="ja-JP" sz="1500" b="1" dirty="0" smtClean="0">
              <a:solidFill>
                <a:schemeClr val="tx1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lang="en-US" altLang="ja-JP" b="1" i="1" dirty="0" smtClean="0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  <a:t>[</a:t>
            </a:r>
            <a:r>
              <a:rPr lang="en-US" altLang="ja-JP" b="1" i="1" dirty="0" err="1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  <a:t>Sonnabend</a:t>
            </a:r>
            <a:r>
              <a:rPr lang="en-US" altLang="ja-JP" b="1" i="1" dirty="0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  <a:t> et al., 2006].</a:t>
            </a:r>
          </a:p>
        </p:txBody>
      </p:sp>
      <p:sp>
        <p:nvSpPr>
          <p:cNvPr id="7" name="Shape 114"/>
          <p:cNvSpPr/>
          <p:nvPr/>
        </p:nvSpPr>
        <p:spPr>
          <a:xfrm>
            <a:off x="128761" y="83367"/>
            <a:ext cx="6145913" cy="323165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l">
              <a:defRPr sz="2400" b="1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 i="0">
                <a:solidFill>
                  <a:srgbClr val="000000"/>
                </a:solidFill>
              </a:defRPr>
            </a:pPr>
            <a:r>
              <a:rPr lang="en-US" altLang="ja-JP" sz="2100" dirty="0" smtClean="0">
                <a:solidFill>
                  <a:schemeClr val="tx1"/>
                </a:solidFill>
              </a:rPr>
              <a:t>First detection of Mars</a:t>
            </a:r>
            <a:r>
              <a:rPr lang="en-US" sz="2100" dirty="0" smtClean="0">
                <a:solidFill>
                  <a:schemeClr val="tx1"/>
                </a:solidFill>
              </a:rPr>
              <a:t> non-LTE emission with T60 </a:t>
            </a:r>
            <a:r>
              <a:rPr lang="en-US" sz="2100" dirty="0">
                <a:solidFill>
                  <a:schemeClr val="tx1"/>
                </a:solidFill>
              </a:rPr>
              <a:t>!</a:t>
            </a:r>
            <a:endParaRPr sz="2100" dirty="0">
              <a:solidFill>
                <a:schemeClr val="tx1"/>
              </a:solidFill>
            </a:endParaRPr>
          </a:p>
        </p:txBody>
      </p:sp>
      <p:pic>
        <p:nvPicPr>
          <p:cNvPr id="134" name="fig_sonnabend2006.png"/>
          <p:cNvPicPr/>
          <p:nvPr/>
        </p:nvPicPr>
        <p:blipFill>
          <a:blip r:embed="rId2">
            <a:extLst/>
          </a:blip>
          <a:srcRect l="55249" t="25091" r="10920" b="15470"/>
          <a:stretch>
            <a:fillRect/>
          </a:stretch>
        </p:blipFill>
        <p:spPr>
          <a:xfrm>
            <a:off x="6554708" y="1138873"/>
            <a:ext cx="3163931" cy="4603980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hape 33"/>
          <p:cNvSpPr/>
          <p:nvPr/>
        </p:nvSpPr>
        <p:spPr>
          <a:xfrm>
            <a:off x="356012" y="5005905"/>
            <a:ext cx="6084982" cy="1038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l">
              <a:defRPr sz="2400"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 lvl="0">
              <a:defRPr sz="1800"/>
            </a:pPr>
            <a:r>
              <a:rPr sz="1687" dirty="0"/>
              <a:t>Fig. Mars CO2 non-LTE emission spectrum obtained by IR heterodyne instrument onboard T60 on 11 November 2014. Integration time is 10min. FOV is located at the center of Martian disk.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8175812" y="3845859"/>
            <a:ext cx="1143000" cy="1160046"/>
          </a:xfrm>
          <a:prstGeom prst="rect">
            <a:avLst/>
          </a:prstGeom>
          <a:noFill/>
          <a:ln w="19050" cap="flat">
            <a:solidFill>
              <a:schemeClr val="bg2">
                <a:lumMod val="60000"/>
                <a:lumOff val="4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2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ヒラギノ角ゴ ProN W3"/>
            </a:endParaRPr>
          </a:p>
        </p:txBody>
      </p:sp>
      <p:cxnSp>
        <p:nvCxnSpPr>
          <p:cNvPr id="5" name="直線矢印コネクタ 4"/>
          <p:cNvCxnSpPr/>
          <p:nvPr/>
        </p:nvCxnSpPr>
        <p:spPr>
          <a:xfrm flipH="1" flipV="1">
            <a:off x="4773706" y="3375212"/>
            <a:ext cx="3402106" cy="1482363"/>
          </a:xfrm>
          <a:prstGeom prst="straightConnector1">
            <a:avLst/>
          </a:prstGeom>
          <a:noFill/>
          <a:ln w="57150" cap="flat">
            <a:solidFill>
              <a:schemeClr val="bg2">
                <a:lumMod val="60000"/>
                <a:lumOff val="40000"/>
              </a:schemeClr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4" name="グループ化 3"/>
          <p:cNvGrpSpPr/>
          <p:nvPr/>
        </p:nvGrpSpPr>
        <p:grpSpPr>
          <a:xfrm>
            <a:off x="874059" y="1138873"/>
            <a:ext cx="4935070" cy="3718702"/>
            <a:chOff x="484094" y="971329"/>
            <a:chExt cx="5325035" cy="3886246"/>
          </a:xfrm>
        </p:grpSpPr>
        <p:pic>
          <p:nvPicPr>
            <p:cNvPr id="8" name="Mars20141111CO2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84094" y="971329"/>
              <a:ext cx="5325035" cy="3886246"/>
            </a:xfrm>
            <a:prstGeom prst="rect">
              <a:avLst/>
            </a:prstGeom>
            <a:solidFill>
              <a:schemeClr val="tx1"/>
            </a:solidFill>
            <a:ln w="12700">
              <a:miter lim="400000"/>
            </a:ln>
          </p:spPr>
        </p:pic>
        <p:sp>
          <p:nvSpPr>
            <p:cNvPr id="11" name="正方形/長方形 10"/>
            <p:cNvSpPr/>
            <p:nvPr/>
          </p:nvSpPr>
          <p:spPr>
            <a:xfrm>
              <a:off x="1712258" y="1335741"/>
              <a:ext cx="2913529" cy="2940424"/>
            </a:xfrm>
            <a:prstGeom prst="rect">
              <a:avLst/>
            </a:prstGeom>
            <a:noFill/>
            <a:ln w="38100" cap="flat">
              <a:solidFill>
                <a:schemeClr val="bg2">
                  <a:lumMod val="60000"/>
                  <a:lumOff val="40000"/>
                </a:schemeClr>
              </a:solidFill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ja-JP" altLang="en-US" sz="2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ヒラギノ角ゴ ProN W3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6195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 txBox="1">
            <a:spLocks/>
          </p:cNvSpPr>
          <p:nvPr/>
        </p:nvSpPr>
        <p:spPr>
          <a:xfrm>
            <a:off x="0" y="0"/>
            <a:ext cx="9906000" cy="635000"/>
          </a:xfrm>
          <a:prstGeom prst="rect">
            <a:avLst/>
          </a:prstGeom>
          <a:solidFill>
            <a:schemeClr val="bg1"/>
          </a:solidFill>
        </p:spPr>
        <p:txBody>
          <a:bodyPr vert="horz" lIns="95792" tIns="47896" rIns="95792" bIns="4789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sz="3200" b="1" u="sng" dirty="0">
                <a:solidFill>
                  <a:srgbClr val="FFFF00"/>
                </a:solidFill>
              </a:rPr>
              <a:t>Heterodyne Target: with </a:t>
            </a:r>
            <a:r>
              <a:rPr lang="en-US" altLang="ja-JP" sz="3200" b="1" u="sng" dirty="0" err="1" smtClean="0">
                <a:solidFill>
                  <a:srgbClr val="FFFF00"/>
                </a:solidFill>
              </a:rPr>
              <a:t>λ</a:t>
            </a:r>
            <a:r>
              <a:rPr lang="en-US" altLang="ja-JP" sz="3200" b="1" u="sng" dirty="0" smtClean="0">
                <a:solidFill>
                  <a:srgbClr val="FFFF00"/>
                </a:solidFill>
              </a:rPr>
              <a:t>/</a:t>
            </a:r>
            <a:r>
              <a:rPr lang="en-US" altLang="ja-JP" sz="3200" b="1" u="sng" dirty="0" err="1" smtClean="0">
                <a:solidFill>
                  <a:srgbClr val="FFFF00"/>
                </a:solidFill>
              </a:rPr>
              <a:t>dλ</a:t>
            </a:r>
            <a:r>
              <a:rPr lang="en-US" altLang="ja-JP" sz="3200" b="1" u="sng" dirty="0" smtClean="0">
                <a:solidFill>
                  <a:srgbClr val="FFFF00"/>
                </a:solidFill>
              </a:rPr>
              <a:t>&gt;</a:t>
            </a:r>
            <a:r>
              <a:rPr lang="en-US" altLang="ja-JP" sz="3200" b="1" u="sng" dirty="0">
                <a:solidFill>
                  <a:srgbClr val="FFFF00"/>
                </a:solidFill>
              </a:rPr>
              <a:t>1,500,000</a:t>
            </a:r>
            <a:endParaRPr lang="ja-JP" altLang="en-US" sz="3200" b="1" u="sng" dirty="0">
              <a:solidFill>
                <a:srgbClr val="FFFF00"/>
              </a:solidFill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8050" y="999912"/>
            <a:ext cx="3819710" cy="2468120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143" y="986482"/>
            <a:ext cx="2640762" cy="2420027"/>
          </a:xfrm>
          <a:prstGeom prst="rect">
            <a:avLst/>
          </a:prstGeom>
        </p:spPr>
      </p:pic>
      <p:sp>
        <p:nvSpPr>
          <p:cNvPr id="12" name="正方形/長方形 11"/>
          <p:cNvSpPr/>
          <p:nvPr/>
        </p:nvSpPr>
        <p:spPr>
          <a:xfrm>
            <a:off x="5105376" y="3887826"/>
            <a:ext cx="4586392" cy="266243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5792" tIns="47896" rIns="95792" bIns="47896" rtlCol="0" anchor="ctr"/>
          <a:lstStyle/>
          <a:p>
            <a:endParaRPr lang="ja-JP" altLang="en-US">
              <a:solidFill>
                <a:prstClr val="white"/>
              </a:solidFill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629" y="3630521"/>
            <a:ext cx="4372934" cy="2891171"/>
          </a:xfrm>
          <a:prstGeom prst="rect">
            <a:avLst/>
          </a:prstGeom>
        </p:spPr>
      </p:pic>
      <p:sp>
        <p:nvSpPr>
          <p:cNvPr id="15" name="Text Box 139"/>
          <p:cNvSpPr txBox="1">
            <a:spLocks noChangeArrowheads="1"/>
          </p:cNvSpPr>
          <p:nvPr/>
        </p:nvSpPr>
        <p:spPr bwMode="auto">
          <a:xfrm>
            <a:off x="119309" y="613428"/>
            <a:ext cx="3180263" cy="419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792" tIns="47896" rIns="95792" bIns="47896">
            <a:spAutoFit/>
          </a:bodyPr>
          <a:lstStyle>
            <a:lvl1pPr defTabSz="4176713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defTabSz="4176713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defTabSz="4176713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defTabSz="4176713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defTabSz="4176713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defTabSz="417671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defTabSz="417671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defTabSz="417671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defTabSz="417671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ja-JP" sz="2100" dirty="0">
                <a:solidFill>
                  <a:srgbClr val="FFC000"/>
                </a:solidFill>
              </a:rPr>
              <a:t>Isotope map, HDO/H</a:t>
            </a:r>
            <a:r>
              <a:rPr lang="en-US" altLang="ja-JP" sz="1500" dirty="0">
                <a:solidFill>
                  <a:srgbClr val="FFC000"/>
                </a:solidFill>
              </a:rPr>
              <a:t>2</a:t>
            </a:r>
            <a:r>
              <a:rPr lang="en-US" altLang="ja-JP" sz="2100" dirty="0">
                <a:solidFill>
                  <a:srgbClr val="FFC000"/>
                </a:solidFill>
              </a:rPr>
              <a:t>O</a:t>
            </a:r>
          </a:p>
        </p:txBody>
      </p:sp>
      <p:sp>
        <p:nvSpPr>
          <p:cNvPr id="16" name="正方形/長方形 15"/>
          <p:cNvSpPr/>
          <p:nvPr/>
        </p:nvSpPr>
        <p:spPr>
          <a:xfrm>
            <a:off x="3104567" y="596042"/>
            <a:ext cx="2299763" cy="419893"/>
          </a:xfrm>
          <a:prstGeom prst="rect">
            <a:avLst/>
          </a:prstGeom>
        </p:spPr>
        <p:txBody>
          <a:bodyPr wrap="none" lIns="95792" tIns="47896" rIns="95792" bIns="47896">
            <a:spAutoFit/>
          </a:bodyPr>
          <a:lstStyle/>
          <a:p>
            <a:r>
              <a:rPr lang="en-US" altLang="ja-JP" sz="2100" dirty="0">
                <a:solidFill>
                  <a:schemeClr val="tx1"/>
                </a:solidFill>
                <a:latin typeface="Calibri"/>
                <a:ea typeface="ＭＳ Ｐゴシック"/>
              </a:rPr>
              <a:t>(Villanueva+, 2008)</a:t>
            </a:r>
            <a:endParaRPr lang="ja-JP" altLang="en-US" sz="2100" dirty="0">
              <a:solidFill>
                <a:schemeClr val="tx1"/>
              </a:solidFill>
              <a:latin typeface="Calibri"/>
              <a:ea typeface="ＭＳ Ｐゴシック"/>
            </a:endParaRPr>
          </a:p>
        </p:txBody>
      </p:sp>
      <p:sp>
        <p:nvSpPr>
          <p:cNvPr id="17" name="Text Box 139"/>
          <p:cNvSpPr txBox="1">
            <a:spLocks noChangeArrowheads="1"/>
          </p:cNvSpPr>
          <p:nvPr/>
        </p:nvSpPr>
        <p:spPr bwMode="auto">
          <a:xfrm>
            <a:off x="-8154" y="6457890"/>
            <a:ext cx="4332661" cy="419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792" tIns="47896" rIns="95792" bIns="47896">
            <a:spAutoFit/>
          </a:bodyPr>
          <a:lstStyle>
            <a:lvl1pPr defTabSz="4176713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defTabSz="4176713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defTabSz="4176713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defTabSz="4176713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defTabSz="4176713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defTabSz="417671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defTabSz="417671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defTabSz="417671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defTabSz="417671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ja-JP" sz="2100" dirty="0">
                <a:solidFill>
                  <a:srgbClr val="FFC000"/>
                </a:solidFill>
              </a:rPr>
              <a:t>Seasonal var. of </a:t>
            </a:r>
            <a:r>
              <a:rPr lang="en-US" altLang="ja-JP" sz="2100" dirty="0" err="1">
                <a:solidFill>
                  <a:srgbClr val="FFC000"/>
                </a:solidFill>
              </a:rPr>
              <a:t>oxidisor</a:t>
            </a:r>
            <a:r>
              <a:rPr lang="en-US" altLang="ja-JP" sz="2100" dirty="0">
                <a:solidFill>
                  <a:srgbClr val="FFC000"/>
                </a:solidFill>
              </a:rPr>
              <a:t>, H</a:t>
            </a:r>
            <a:r>
              <a:rPr lang="en-US" altLang="ja-JP" sz="1500" dirty="0">
                <a:solidFill>
                  <a:srgbClr val="FFC000"/>
                </a:solidFill>
              </a:rPr>
              <a:t>2</a:t>
            </a:r>
            <a:r>
              <a:rPr lang="en-US" altLang="ja-JP" sz="2100" dirty="0">
                <a:solidFill>
                  <a:srgbClr val="FFC000"/>
                </a:solidFill>
              </a:rPr>
              <a:t>O</a:t>
            </a:r>
            <a:r>
              <a:rPr lang="en-US" altLang="ja-JP" sz="1500" dirty="0">
                <a:solidFill>
                  <a:srgbClr val="FFC000"/>
                </a:solidFill>
              </a:rPr>
              <a:t>2</a:t>
            </a:r>
            <a:endParaRPr lang="en-US" altLang="ja-JP" sz="2100" dirty="0">
              <a:solidFill>
                <a:srgbClr val="FFC000"/>
              </a:solidFill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4151348" y="6457891"/>
            <a:ext cx="1977860" cy="419893"/>
          </a:xfrm>
          <a:prstGeom prst="rect">
            <a:avLst/>
          </a:prstGeom>
        </p:spPr>
        <p:txBody>
          <a:bodyPr wrap="none" lIns="95792" tIns="47896" rIns="95792" bIns="47896">
            <a:spAutoFit/>
          </a:bodyPr>
          <a:lstStyle/>
          <a:p>
            <a:r>
              <a:rPr lang="en-US" altLang="ja-JP" sz="2100" dirty="0">
                <a:latin typeface="Calibri"/>
                <a:ea typeface="ＭＳ Ｐゴシック"/>
              </a:rPr>
              <a:t>(</a:t>
            </a:r>
            <a:r>
              <a:rPr lang="en-US" altLang="ja-JP" sz="2100" dirty="0" err="1">
                <a:latin typeface="Calibri"/>
                <a:ea typeface="ＭＳ Ｐゴシック"/>
              </a:rPr>
              <a:t>Lefevre</a:t>
            </a:r>
            <a:r>
              <a:rPr lang="en-US" altLang="ja-JP" sz="2100" dirty="0">
                <a:latin typeface="Calibri"/>
                <a:ea typeface="ＭＳ Ｐゴシック"/>
              </a:rPr>
              <a:t>+, 2009)</a:t>
            </a:r>
            <a:endParaRPr lang="ja-JP" altLang="en-US" sz="2100" dirty="0">
              <a:latin typeface="Calibri"/>
              <a:ea typeface="ＭＳ Ｐゴシック"/>
            </a:endParaRPr>
          </a:p>
        </p:txBody>
      </p:sp>
      <p:sp>
        <p:nvSpPr>
          <p:cNvPr id="19" name="Text Box 139"/>
          <p:cNvSpPr txBox="1">
            <a:spLocks noChangeArrowheads="1"/>
          </p:cNvSpPr>
          <p:nvPr/>
        </p:nvSpPr>
        <p:spPr bwMode="auto">
          <a:xfrm>
            <a:off x="6014218" y="648218"/>
            <a:ext cx="2033917" cy="419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792" tIns="47896" rIns="95792" bIns="47896">
            <a:spAutoFit/>
          </a:bodyPr>
          <a:lstStyle>
            <a:lvl1pPr defTabSz="4176713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defTabSz="4176713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defTabSz="4176713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defTabSz="4176713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defTabSz="4176713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defTabSz="417671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defTabSz="417671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defTabSz="417671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defTabSz="417671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ja-JP" sz="2100" dirty="0">
                <a:solidFill>
                  <a:srgbClr val="FF0000"/>
                </a:solidFill>
              </a:rPr>
              <a:t>IRTF/HIPWAC</a:t>
            </a:r>
          </a:p>
        </p:txBody>
      </p:sp>
      <p:sp>
        <p:nvSpPr>
          <p:cNvPr id="20" name="正方形/長方形 19"/>
          <p:cNvSpPr/>
          <p:nvPr/>
        </p:nvSpPr>
        <p:spPr>
          <a:xfrm>
            <a:off x="7911337" y="614423"/>
            <a:ext cx="1613221" cy="419893"/>
          </a:xfrm>
          <a:prstGeom prst="rect">
            <a:avLst/>
          </a:prstGeom>
        </p:spPr>
        <p:txBody>
          <a:bodyPr wrap="none" lIns="95792" tIns="47896" rIns="95792" bIns="47896">
            <a:spAutoFit/>
          </a:bodyPr>
          <a:lstStyle/>
          <a:p>
            <a:r>
              <a:rPr lang="en-US" altLang="ja-JP" sz="2100" dirty="0">
                <a:solidFill>
                  <a:schemeClr val="tx1"/>
                </a:solidFill>
                <a:latin typeface="Calibri"/>
                <a:ea typeface="ＭＳ Ｐゴシック"/>
              </a:rPr>
              <a:t>(Fast+, 2009)</a:t>
            </a:r>
            <a:endParaRPr lang="ja-JP" altLang="en-US" sz="2100" dirty="0">
              <a:solidFill>
                <a:schemeClr val="tx1"/>
              </a:solidFill>
              <a:latin typeface="Calibri"/>
              <a:ea typeface="ＭＳ Ｐゴシック"/>
            </a:endParaRPr>
          </a:p>
        </p:txBody>
      </p:sp>
      <p:pic>
        <p:nvPicPr>
          <p:cNvPr id="21" name="図 20" descr="nakagawa201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438" y="3630522"/>
            <a:ext cx="4088029" cy="2515710"/>
          </a:xfrm>
          <a:prstGeom prst="rect">
            <a:avLst/>
          </a:prstGeom>
        </p:spPr>
      </p:pic>
      <p:sp>
        <p:nvSpPr>
          <p:cNvPr id="22" name="Text Box 139"/>
          <p:cNvSpPr txBox="1">
            <a:spLocks noChangeArrowheads="1"/>
          </p:cNvSpPr>
          <p:nvPr/>
        </p:nvSpPr>
        <p:spPr bwMode="auto">
          <a:xfrm>
            <a:off x="6494310" y="6151528"/>
            <a:ext cx="3409711" cy="419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792" tIns="47896" rIns="95792" bIns="47896">
            <a:spAutoFit/>
          </a:bodyPr>
          <a:lstStyle>
            <a:lvl1pPr defTabSz="4176713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defTabSz="4176713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defTabSz="4176713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defTabSz="4176713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defTabSz="4176713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defTabSz="417671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defTabSz="417671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defTabSz="417671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defTabSz="417671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ja-JP" sz="2100" dirty="0">
                <a:solidFill>
                  <a:srgbClr val="FFC000"/>
                </a:solidFill>
              </a:rPr>
              <a:t>Mesospheric Wind and T</a:t>
            </a:r>
          </a:p>
        </p:txBody>
      </p:sp>
      <p:sp>
        <p:nvSpPr>
          <p:cNvPr id="23" name="正方形/長方形 22"/>
          <p:cNvSpPr/>
          <p:nvPr/>
        </p:nvSpPr>
        <p:spPr>
          <a:xfrm>
            <a:off x="7549924" y="6457891"/>
            <a:ext cx="2296476" cy="419893"/>
          </a:xfrm>
          <a:prstGeom prst="rect">
            <a:avLst/>
          </a:prstGeom>
        </p:spPr>
        <p:txBody>
          <a:bodyPr wrap="none" lIns="95792" tIns="47896" rIns="95792" bIns="47896">
            <a:spAutoFit/>
          </a:bodyPr>
          <a:lstStyle/>
          <a:p>
            <a:r>
              <a:rPr lang="en-US" altLang="ja-JP" sz="2100" dirty="0">
                <a:solidFill>
                  <a:schemeClr val="tx1"/>
                </a:solidFill>
                <a:latin typeface="Calibri"/>
                <a:ea typeface="ＭＳ Ｐゴシック"/>
              </a:rPr>
              <a:t>(Nakagawa+, 2013)</a:t>
            </a:r>
            <a:endParaRPr lang="ja-JP" altLang="en-US" sz="2100" dirty="0">
              <a:solidFill>
                <a:schemeClr val="tx1"/>
              </a:solidFill>
              <a:latin typeface="Calibri"/>
              <a:ea typeface="ＭＳ Ｐゴシック"/>
            </a:endParaRPr>
          </a:p>
        </p:txBody>
      </p:sp>
      <p:pic>
        <p:nvPicPr>
          <p:cNvPr id="24" name="図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7421" y="975279"/>
            <a:ext cx="2863421" cy="1908380"/>
          </a:xfrm>
          <a:prstGeom prst="rect">
            <a:avLst/>
          </a:prstGeom>
        </p:spPr>
      </p:pic>
      <p:sp>
        <p:nvSpPr>
          <p:cNvPr id="25" name="Text Box 139"/>
          <p:cNvSpPr txBox="1">
            <a:spLocks noChangeArrowheads="1"/>
          </p:cNvSpPr>
          <p:nvPr/>
        </p:nvSpPr>
        <p:spPr bwMode="auto">
          <a:xfrm>
            <a:off x="2837787" y="2851152"/>
            <a:ext cx="3180263" cy="419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792" tIns="47896" rIns="95792" bIns="47896">
            <a:spAutoFit/>
          </a:bodyPr>
          <a:lstStyle>
            <a:lvl1pPr defTabSz="4176713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defTabSz="4176713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defTabSz="4176713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defTabSz="4176713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defTabSz="4176713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defTabSz="417671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defTabSz="417671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defTabSz="417671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defTabSz="417671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ja-JP" sz="2100" dirty="0">
                <a:solidFill>
                  <a:srgbClr val="FFC000"/>
                </a:solidFill>
              </a:rPr>
              <a:t>Detection of CH</a:t>
            </a:r>
            <a:r>
              <a:rPr lang="en-US" altLang="ja-JP" sz="1500" dirty="0">
                <a:solidFill>
                  <a:srgbClr val="FFC000"/>
                </a:solidFill>
              </a:rPr>
              <a:t>4</a:t>
            </a:r>
            <a:endParaRPr lang="en-US" altLang="ja-JP" sz="2100" dirty="0">
              <a:solidFill>
                <a:srgbClr val="FFC000"/>
              </a:solidFill>
            </a:endParaRPr>
          </a:p>
        </p:txBody>
      </p:sp>
      <p:sp>
        <p:nvSpPr>
          <p:cNvPr id="26" name="正方形/長方形 25"/>
          <p:cNvSpPr/>
          <p:nvPr/>
        </p:nvSpPr>
        <p:spPr>
          <a:xfrm>
            <a:off x="3276834" y="3072733"/>
            <a:ext cx="2401147" cy="419893"/>
          </a:xfrm>
          <a:prstGeom prst="rect">
            <a:avLst/>
          </a:prstGeom>
        </p:spPr>
        <p:txBody>
          <a:bodyPr wrap="none" lIns="95792" tIns="47896" rIns="95792" bIns="47896">
            <a:spAutoFit/>
          </a:bodyPr>
          <a:lstStyle/>
          <a:p>
            <a:r>
              <a:rPr lang="en-US" altLang="ja-JP" sz="2100" dirty="0">
                <a:solidFill>
                  <a:schemeClr val="tx1"/>
                </a:solidFill>
                <a:latin typeface="Calibri"/>
                <a:ea typeface="ＭＳ Ｐゴシック"/>
              </a:rPr>
              <a:t>(</a:t>
            </a:r>
            <a:r>
              <a:rPr lang="en-US" altLang="ja-JP" sz="2100" dirty="0" err="1">
                <a:solidFill>
                  <a:schemeClr val="tx1"/>
                </a:solidFill>
                <a:latin typeface="Calibri"/>
                <a:ea typeface="ＭＳ Ｐゴシック"/>
              </a:rPr>
              <a:t>Sonnabend</a:t>
            </a:r>
            <a:r>
              <a:rPr lang="en-US" altLang="ja-JP" sz="2100" dirty="0">
                <a:solidFill>
                  <a:schemeClr val="tx1"/>
                </a:solidFill>
                <a:latin typeface="Calibri"/>
                <a:ea typeface="ＭＳ Ｐゴシック"/>
              </a:rPr>
              <a:t>+, 2009)</a:t>
            </a:r>
            <a:endParaRPr lang="ja-JP" altLang="en-US" sz="2100" dirty="0">
              <a:solidFill>
                <a:schemeClr val="tx1"/>
              </a:solidFill>
              <a:latin typeface="Calibri"/>
              <a:ea typeface="ＭＳ Ｐゴシック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66E93-BD60-4166-AF57-5245A7FA688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1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venusglob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63795" y="-654508"/>
            <a:ext cx="11196292" cy="8029129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Shape 145"/>
          <p:cNvSpPr/>
          <p:nvPr/>
        </p:nvSpPr>
        <p:spPr>
          <a:xfrm>
            <a:off x="2470548" y="3143251"/>
            <a:ext cx="1339453" cy="13394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 sz="1687">
              <a:solidFill>
                <a:schemeClr val="tx1"/>
              </a:solidFill>
            </a:endParaRPr>
          </a:p>
        </p:txBody>
      </p:sp>
      <p:sp>
        <p:nvSpPr>
          <p:cNvPr id="146" name="Shape 146"/>
          <p:cNvSpPr/>
          <p:nvPr/>
        </p:nvSpPr>
        <p:spPr>
          <a:xfrm>
            <a:off x="1434704" y="3888880"/>
            <a:ext cx="312539" cy="3125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1497FC"/>
          </a:solidFill>
          <a:ln w="25400">
            <a:noFill/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 sz="1687">
              <a:solidFill>
                <a:schemeClr val="tx1"/>
              </a:solidFill>
            </a:endParaRPr>
          </a:p>
        </p:txBody>
      </p:sp>
      <p:sp>
        <p:nvSpPr>
          <p:cNvPr id="147" name="Shape 147"/>
          <p:cNvSpPr/>
          <p:nvPr/>
        </p:nvSpPr>
        <p:spPr>
          <a:xfrm>
            <a:off x="4632416" y="1124825"/>
            <a:ext cx="312586" cy="2596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687" dirty="0">
                <a:solidFill>
                  <a:schemeClr val="tx1"/>
                </a:solidFill>
              </a:rPr>
              <a:t>64”</a:t>
            </a:r>
          </a:p>
        </p:txBody>
      </p:sp>
      <p:sp>
        <p:nvSpPr>
          <p:cNvPr id="148" name="Shape 148"/>
          <p:cNvSpPr/>
          <p:nvPr/>
        </p:nvSpPr>
        <p:spPr>
          <a:xfrm>
            <a:off x="3007723" y="2653932"/>
            <a:ext cx="312586" cy="2596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687">
                <a:solidFill>
                  <a:schemeClr val="tx1"/>
                </a:solidFill>
              </a:rPr>
              <a:t>15”</a:t>
            </a:r>
          </a:p>
        </p:txBody>
      </p:sp>
      <p:sp>
        <p:nvSpPr>
          <p:cNvPr id="149" name="Shape 149"/>
          <p:cNvSpPr/>
          <p:nvPr/>
        </p:nvSpPr>
        <p:spPr>
          <a:xfrm>
            <a:off x="562051" y="3667912"/>
            <a:ext cx="1131720" cy="2596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687" dirty="0">
                <a:solidFill>
                  <a:schemeClr val="tx1"/>
                </a:solidFill>
              </a:rPr>
              <a:t>3.5”</a:t>
            </a:r>
            <a:r>
              <a:rPr lang="en-US" sz="1687" dirty="0">
                <a:solidFill>
                  <a:schemeClr val="tx1"/>
                </a:solidFill>
              </a:rPr>
              <a:t>@10um</a:t>
            </a:r>
            <a:endParaRPr sz="1687" dirty="0">
              <a:solidFill>
                <a:schemeClr val="tx1"/>
              </a:solidFill>
            </a:endParaRPr>
          </a:p>
        </p:txBody>
      </p:sp>
      <p:sp>
        <p:nvSpPr>
          <p:cNvPr id="150" name="Shape 150"/>
          <p:cNvSpPr/>
          <p:nvPr/>
        </p:nvSpPr>
        <p:spPr>
          <a:xfrm>
            <a:off x="2701670" y="4626768"/>
            <a:ext cx="799899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 dirty="0">
                <a:solidFill>
                  <a:srgbClr val="FFFF00"/>
                </a:solidFill>
              </a:rPr>
              <a:t>Mars</a:t>
            </a:r>
          </a:p>
        </p:txBody>
      </p:sp>
      <p:sp>
        <p:nvSpPr>
          <p:cNvPr id="151" name="Shape 151"/>
          <p:cNvSpPr/>
          <p:nvPr/>
        </p:nvSpPr>
        <p:spPr>
          <a:xfrm>
            <a:off x="4149142" y="5391296"/>
            <a:ext cx="1019510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 dirty="0">
                <a:solidFill>
                  <a:srgbClr val="FFFF00"/>
                </a:solidFill>
              </a:rPr>
              <a:t>Venus</a:t>
            </a:r>
          </a:p>
        </p:txBody>
      </p:sp>
      <p:sp>
        <p:nvSpPr>
          <p:cNvPr id="152" name="Shape 152"/>
          <p:cNvSpPr/>
          <p:nvPr/>
        </p:nvSpPr>
        <p:spPr>
          <a:xfrm>
            <a:off x="1131627" y="4225594"/>
            <a:ext cx="804707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 dirty="0">
                <a:solidFill>
                  <a:srgbClr val="FFFF00"/>
                </a:solidFill>
                <a:latin typeface="Helvetica"/>
                <a:ea typeface="Helvetica"/>
                <a:cs typeface="Helvetica"/>
                <a:sym typeface="Helvetica"/>
              </a:rPr>
              <a:t>Beam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 dirty="0">
                <a:solidFill>
                  <a:srgbClr val="FFFF00"/>
                </a:solidFill>
                <a:latin typeface="Helvetica"/>
                <a:ea typeface="Helvetica"/>
                <a:cs typeface="Helvetica"/>
                <a:sym typeface="Helvetica"/>
              </a:rPr>
              <a:t>size</a:t>
            </a:r>
          </a:p>
        </p:txBody>
      </p:sp>
      <p:sp>
        <p:nvSpPr>
          <p:cNvPr id="153" name="Shape 153"/>
          <p:cNvSpPr/>
          <p:nvPr/>
        </p:nvSpPr>
        <p:spPr>
          <a:xfrm>
            <a:off x="1474887" y="3353098"/>
            <a:ext cx="232172" cy="232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1497FC"/>
          </a:solidFill>
          <a:ln w="25400">
            <a:noFill/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 sz="1687">
              <a:solidFill>
                <a:schemeClr val="tx1"/>
              </a:solidFill>
            </a:endParaRPr>
          </a:p>
        </p:txBody>
      </p:sp>
      <p:sp>
        <p:nvSpPr>
          <p:cNvPr id="154" name="Shape 154"/>
          <p:cNvSpPr/>
          <p:nvPr/>
        </p:nvSpPr>
        <p:spPr>
          <a:xfrm>
            <a:off x="594325" y="3038159"/>
            <a:ext cx="1011495" cy="2596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687" dirty="0">
                <a:solidFill>
                  <a:schemeClr val="tx1"/>
                </a:solidFill>
              </a:rPr>
              <a:t>2.6”</a:t>
            </a:r>
            <a:r>
              <a:rPr lang="en-US" sz="1687" dirty="0">
                <a:solidFill>
                  <a:schemeClr val="tx1"/>
                </a:solidFill>
              </a:rPr>
              <a:t>@7um</a:t>
            </a:r>
            <a:endParaRPr sz="1687" dirty="0">
              <a:solidFill>
                <a:schemeClr val="tx1"/>
              </a:solidFill>
            </a:endParaRPr>
          </a:p>
        </p:txBody>
      </p:sp>
      <p:pic>
        <p:nvPicPr>
          <p:cNvPr id="155" name="marsglob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46747" y="3060563"/>
            <a:ext cx="1969194" cy="1494908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Shape 156"/>
          <p:cNvSpPr/>
          <p:nvPr/>
        </p:nvSpPr>
        <p:spPr>
          <a:xfrm>
            <a:off x="386268" y="6220691"/>
            <a:ext cx="9144001" cy="519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687">
                <a:solidFill>
                  <a:schemeClr val="tx1"/>
                </a:solidFill>
              </a:rPr>
              <a:t>Fig. Comparison between the instrumental FOV of Tohoku 60cm-telescope and targets. Resolved disk image can be obtained to investigate global distributions of physical parameters.</a:t>
            </a:r>
          </a:p>
        </p:txBody>
      </p:sp>
      <p:sp>
        <p:nvSpPr>
          <p:cNvPr id="17" name="Shape 114"/>
          <p:cNvSpPr/>
          <p:nvPr/>
        </p:nvSpPr>
        <p:spPr>
          <a:xfrm>
            <a:off x="128761" y="83367"/>
            <a:ext cx="4603824" cy="323165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l">
              <a:defRPr sz="2400" b="1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 i="0">
                <a:solidFill>
                  <a:srgbClr val="000000"/>
                </a:solidFill>
              </a:defRPr>
            </a:pPr>
            <a:r>
              <a:rPr lang="en-US" altLang="ja-JP" sz="2100" dirty="0" smtClean="0">
                <a:solidFill>
                  <a:schemeClr val="tx1"/>
                </a:solidFill>
              </a:rPr>
              <a:t>Spatial Resolution of MILAHI</a:t>
            </a:r>
            <a:r>
              <a:rPr lang="en-US" sz="2100" dirty="0" smtClean="0">
                <a:solidFill>
                  <a:schemeClr val="tx1"/>
                </a:solidFill>
              </a:rPr>
              <a:t> with T60 </a:t>
            </a:r>
            <a:endParaRPr sz="2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863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71" y="636080"/>
            <a:ext cx="3776802" cy="3519175"/>
          </a:xfrm>
          <a:prstGeom prst="rect">
            <a:avLst/>
          </a:prstGeom>
        </p:spPr>
      </p:pic>
      <p:sp>
        <p:nvSpPr>
          <p:cNvPr id="151" name="Rectangle 150"/>
          <p:cNvSpPr>
            <a:spLocks noChangeArrowheads="1"/>
          </p:cNvSpPr>
          <p:nvPr/>
        </p:nvSpPr>
        <p:spPr bwMode="auto">
          <a:xfrm>
            <a:off x="5123742" y="3417687"/>
            <a:ext cx="4564327" cy="639762"/>
          </a:xfrm>
          <a:prstGeom prst="rect">
            <a:avLst/>
          </a:prstGeom>
          <a:gradFill rotWithShape="1">
            <a:gsLst>
              <a:gs pos="0">
                <a:srgbClr val="9BC1FF"/>
              </a:gs>
              <a:gs pos="100000">
                <a:srgbClr val="4493F1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67355" tIns="33677" rIns="67355" bIns="33677" anchor="ctr"/>
          <a:lstStyle/>
          <a:p>
            <a:pPr>
              <a:defRPr/>
            </a:pPr>
            <a:endParaRPr kumimoji="0" lang="en-US" dirty="0">
              <a:solidFill>
                <a:srgbClr val="FFFFFF"/>
              </a:solidFill>
              <a:latin typeface="Arial"/>
              <a:ea typeface="+mn-ea"/>
            </a:endParaRPr>
          </a:p>
        </p:txBody>
      </p:sp>
      <p:sp>
        <p:nvSpPr>
          <p:cNvPr id="77" name="Rectangle 76"/>
          <p:cNvSpPr>
            <a:spLocks noChangeArrowheads="1"/>
          </p:cNvSpPr>
          <p:nvPr/>
        </p:nvSpPr>
        <p:spPr bwMode="auto">
          <a:xfrm>
            <a:off x="5127182" y="1530149"/>
            <a:ext cx="4566048" cy="1782763"/>
          </a:xfrm>
          <a:prstGeom prst="rect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67355" tIns="33677" rIns="67355" bIns="33677" anchor="ctr"/>
          <a:lstStyle/>
          <a:p>
            <a:pPr>
              <a:defRPr/>
            </a:pPr>
            <a:endParaRPr kumimoji="0" lang="en-US" dirty="0">
              <a:solidFill>
                <a:srgbClr val="FFFFFF"/>
              </a:solidFill>
              <a:latin typeface="Arial"/>
              <a:ea typeface="+mn-ea"/>
            </a:endParaRPr>
          </a:p>
        </p:txBody>
      </p:sp>
      <p:sp>
        <p:nvSpPr>
          <p:cNvPr id="79" name="Rectangle 78"/>
          <p:cNvSpPr>
            <a:spLocks noChangeArrowheads="1"/>
          </p:cNvSpPr>
          <p:nvPr/>
        </p:nvSpPr>
        <p:spPr bwMode="auto">
          <a:xfrm>
            <a:off x="5127182" y="4232073"/>
            <a:ext cx="4566048" cy="1760538"/>
          </a:xfrm>
          <a:prstGeom prst="rect">
            <a:avLst/>
          </a:prstGeom>
          <a:gradFill flip="none" rotWithShape="1">
            <a:gsLst>
              <a:gs pos="0">
                <a:srgbClr val="FF6600">
                  <a:alpha val="74000"/>
                </a:srgbClr>
              </a:gs>
              <a:gs pos="100000">
                <a:schemeClr val="bg2">
                  <a:lumMod val="75000"/>
                </a:schemeClr>
              </a:gs>
            </a:gsLst>
            <a:lin ang="5400000" scaled="0"/>
            <a:tileRect/>
          </a:gradFill>
          <a:ln w="9525">
            <a:solidFill>
              <a:srgbClr val="7F7F7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67355" tIns="33677" rIns="67355" bIns="33677" anchor="ctr"/>
          <a:lstStyle/>
          <a:p>
            <a:endParaRPr kumimoji="0" lang="en-US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2081" name="Picture 92" descr="120px-ESA_logo_simple.svg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7375" y="1638098"/>
            <a:ext cx="400711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" name="Rectangle 93"/>
          <p:cNvSpPr/>
          <p:nvPr/>
        </p:nvSpPr>
        <p:spPr>
          <a:xfrm>
            <a:off x="5123742" y="3004937"/>
            <a:ext cx="4566048" cy="307975"/>
          </a:xfrm>
          <a:prstGeom prst="rect">
            <a:avLst/>
          </a:prstGeom>
          <a:solidFill>
            <a:schemeClr val="tx1">
              <a:lumMod val="95000"/>
              <a:lumOff val="5000"/>
              <a:alpha val="28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355" tIns="33677" rIns="67355" bIns="33677" anchor="ctr"/>
          <a:lstStyle/>
          <a:p>
            <a:pPr>
              <a:defRPr/>
            </a:pPr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5123742" y="2695374"/>
            <a:ext cx="4566048" cy="309563"/>
          </a:xfrm>
          <a:prstGeom prst="rect">
            <a:avLst/>
          </a:prstGeom>
          <a:solidFill>
            <a:schemeClr val="tx1">
              <a:lumMod val="95000"/>
              <a:lumOff val="5000"/>
              <a:alpha val="28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355" tIns="33677" rIns="67355" bIns="33677" anchor="ctr"/>
          <a:lstStyle/>
          <a:p>
            <a:pPr>
              <a:defRPr/>
            </a:pPr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104" name="Rectangle 103"/>
          <p:cNvSpPr/>
          <p:nvPr/>
        </p:nvSpPr>
        <p:spPr>
          <a:xfrm>
            <a:off x="5123742" y="2385811"/>
            <a:ext cx="4566048" cy="309562"/>
          </a:xfrm>
          <a:prstGeom prst="rect">
            <a:avLst/>
          </a:prstGeom>
          <a:solidFill>
            <a:schemeClr val="tx1">
              <a:lumMod val="95000"/>
              <a:lumOff val="5000"/>
              <a:alpha val="28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355" tIns="33677" rIns="67355" bIns="33677" anchor="ctr"/>
          <a:lstStyle/>
          <a:p>
            <a:pPr>
              <a:defRPr/>
            </a:pPr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2085" name="TextBox 110"/>
          <p:cNvSpPr txBox="1">
            <a:spLocks noChangeArrowheads="1"/>
          </p:cNvSpPr>
          <p:nvPr/>
        </p:nvSpPr>
        <p:spPr bwMode="auto">
          <a:xfrm>
            <a:off x="5264010" y="2374699"/>
            <a:ext cx="2847762" cy="298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7355" tIns="33677" rIns="67355" bIns="3367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sz="1500" b="1">
                <a:solidFill>
                  <a:srgbClr val="FFFFFF"/>
                </a:solidFill>
                <a:latin typeface="Calibri" pitchFamily="34" charset="0"/>
              </a:rPr>
              <a:t>UVIS</a:t>
            </a:r>
            <a:r>
              <a:rPr lang="en-US" sz="1500">
                <a:solidFill>
                  <a:srgbClr val="FFFFFF"/>
                </a:solidFill>
                <a:latin typeface="Calibri" pitchFamily="34" charset="0"/>
              </a:rPr>
              <a:t> (0.20 – 0.65 </a:t>
            </a:r>
            <a:r>
              <a:rPr lang="en-US" sz="1500">
                <a:solidFill>
                  <a:srgbClr val="FFFFFF"/>
                </a:solidFill>
                <a:latin typeface="Symbol" pitchFamily="18" charset="2"/>
              </a:rPr>
              <a:t>m</a:t>
            </a:r>
            <a:r>
              <a:rPr lang="en-US" sz="1500">
                <a:solidFill>
                  <a:srgbClr val="FFFFFF"/>
                </a:solidFill>
                <a:latin typeface="Calibri" pitchFamily="34" charset="0"/>
              </a:rPr>
              <a:t>m)  </a:t>
            </a:r>
            <a:r>
              <a:rPr lang="en-US" sz="1500">
                <a:solidFill>
                  <a:srgbClr val="FFFFFF"/>
                </a:solidFill>
                <a:latin typeface="Symbol" pitchFamily="18" charset="2"/>
              </a:rPr>
              <a:t> l/Dl </a:t>
            </a:r>
            <a:r>
              <a:rPr lang="en-US" sz="1500">
                <a:solidFill>
                  <a:srgbClr val="FFFFFF"/>
                </a:solidFill>
                <a:latin typeface="Calibri" pitchFamily="34" charset="0"/>
              </a:rPr>
              <a:t>~ 250    </a:t>
            </a:r>
          </a:p>
        </p:txBody>
      </p:sp>
      <p:sp>
        <p:nvSpPr>
          <p:cNvPr id="2086" name="TextBox 111"/>
          <p:cNvSpPr txBox="1">
            <a:spLocks noChangeArrowheads="1"/>
          </p:cNvSpPr>
          <p:nvPr/>
        </p:nvSpPr>
        <p:spPr bwMode="auto">
          <a:xfrm>
            <a:off x="5256397" y="2666799"/>
            <a:ext cx="2673811" cy="298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7355" tIns="33677" rIns="67355" bIns="3367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sz="1500" b="1">
                <a:solidFill>
                  <a:srgbClr val="FFFFFF"/>
                </a:solidFill>
                <a:latin typeface="Calibri" pitchFamily="34" charset="0"/>
              </a:rPr>
              <a:t>IR </a:t>
            </a:r>
            <a:r>
              <a:rPr lang="en-US" sz="1500">
                <a:solidFill>
                  <a:srgbClr val="FFFFFF"/>
                </a:solidFill>
                <a:latin typeface="Calibri" pitchFamily="34" charset="0"/>
              </a:rPr>
              <a:t>(2.3 – 3.8 </a:t>
            </a:r>
            <a:r>
              <a:rPr lang="en-US" sz="1500">
                <a:solidFill>
                  <a:srgbClr val="FFFFFF"/>
                </a:solidFill>
                <a:latin typeface="Symbol" pitchFamily="18" charset="2"/>
              </a:rPr>
              <a:t>m</a:t>
            </a:r>
            <a:r>
              <a:rPr lang="en-US" sz="1500">
                <a:solidFill>
                  <a:srgbClr val="FFFFFF"/>
                </a:solidFill>
                <a:latin typeface="Calibri" pitchFamily="34" charset="0"/>
              </a:rPr>
              <a:t>m)  </a:t>
            </a:r>
            <a:r>
              <a:rPr lang="en-US" sz="1500">
                <a:solidFill>
                  <a:srgbClr val="FFFFFF"/>
                </a:solidFill>
                <a:latin typeface="Symbol" pitchFamily="18" charset="2"/>
              </a:rPr>
              <a:t> l/Dl </a:t>
            </a:r>
            <a:r>
              <a:rPr lang="en-US" sz="1500">
                <a:solidFill>
                  <a:srgbClr val="FFFFFF"/>
                </a:solidFill>
                <a:latin typeface="Calibri" pitchFamily="34" charset="0"/>
              </a:rPr>
              <a:t>~ 10,000    </a:t>
            </a:r>
          </a:p>
        </p:txBody>
      </p:sp>
      <p:sp>
        <p:nvSpPr>
          <p:cNvPr id="2087" name="TextBox 112"/>
          <p:cNvSpPr txBox="1">
            <a:spLocks noChangeArrowheads="1"/>
          </p:cNvSpPr>
          <p:nvPr/>
        </p:nvSpPr>
        <p:spPr bwMode="auto">
          <a:xfrm>
            <a:off x="5261557" y="2966837"/>
            <a:ext cx="2673811" cy="298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7355" tIns="33677" rIns="67355" bIns="3367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sz="1500" b="1" dirty="0">
                <a:solidFill>
                  <a:srgbClr val="FFFFFF"/>
                </a:solidFill>
                <a:latin typeface="Calibri" pitchFamily="34" charset="0"/>
              </a:rPr>
              <a:t>IR </a:t>
            </a:r>
            <a:r>
              <a:rPr lang="en-US" sz="1500" dirty="0">
                <a:solidFill>
                  <a:srgbClr val="FFFFFF"/>
                </a:solidFill>
                <a:latin typeface="Calibri" pitchFamily="34" charset="0"/>
              </a:rPr>
              <a:t>(2.3 – 4.3 </a:t>
            </a:r>
            <a:r>
              <a:rPr lang="en-US" sz="1500" dirty="0">
                <a:solidFill>
                  <a:srgbClr val="FFFFFF"/>
                </a:solidFill>
                <a:latin typeface="Symbol" pitchFamily="18" charset="2"/>
              </a:rPr>
              <a:t>m</a:t>
            </a:r>
            <a:r>
              <a:rPr lang="en-US" sz="1500" dirty="0">
                <a:solidFill>
                  <a:srgbClr val="FFFFFF"/>
                </a:solidFill>
                <a:latin typeface="Calibri" pitchFamily="34" charset="0"/>
              </a:rPr>
              <a:t>m)  </a:t>
            </a:r>
            <a:r>
              <a:rPr lang="en-US" sz="1500" dirty="0">
                <a:solidFill>
                  <a:srgbClr val="FFFFFF"/>
                </a:solidFill>
                <a:latin typeface="Symbol" pitchFamily="18" charset="2"/>
              </a:rPr>
              <a:t> l/Dl </a:t>
            </a:r>
            <a:r>
              <a:rPr lang="en-US" sz="1500" dirty="0">
                <a:solidFill>
                  <a:srgbClr val="FFFFFF"/>
                </a:solidFill>
                <a:latin typeface="Calibri" pitchFamily="34" charset="0"/>
              </a:rPr>
              <a:t>~ 20,000    </a:t>
            </a:r>
          </a:p>
        </p:txBody>
      </p:sp>
      <p:sp>
        <p:nvSpPr>
          <p:cNvPr id="2088" name="TextBox 116"/>
          <p:cNvSpPr txBox="1">
            <a:spLocks noChangeArrowheads="1"/>
          </p:cNvSpPr>
          <p:nvPr/>
        </p:nvSpPr>
        <p:spPr bwMode="auto">
          <a:xfrm>
            <a:off x="5709503" y="4254299"/>
            <a:ext cx="1844989" cy="79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7355" tIns="33677" rIns="67355" bIns="3367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sz="2100" b="1" dirty="0">
                <a:solidFill>
                  <a:srgbClr val="000000"/>
                </a:solidFill>
                <a:latin typeface="Calibri" pitchFamily="34" charset="0"/>
              </a:rPr>
              <a:t>ACS</a:t>
            </a:r>
            <a:endParaRPr kumimoji="0" lang="en-US" b="1" dirty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/>
            <a:r>
              <a:rPr lang="en-US" sz="1300" dirty="0">
                <a:solidFill>
                  <a:srgbClr val="000000"/>
                </a:solidFill>
                <a:latin typeface="Calibri" pitchFamily="34" charset="0"/>
              </a:rPr>
              <a:t>Suite of 3 high-resolution</a:t>
            </a:r>
          </a:p>
          <a:p>
            <a:pPr eaLnBrk="1" hangingPunct="1"/>
            <a:r>
              <a:rPr lang="en-US" sz="1300" dirty="0">
                <a:solidFill>
                  <a:srgbClr val="000000"/>
                </a:solidFill>
                <a:latin typeface="Calibri" pitchFamily="34" charset="0"/>
              </a:rPr>
              <a:t>spectrometers</a:t>
            </a:r>
          </a:p>
        </p:txBody>
      </p:sp>
      <p:sp>
        <p:nvSpPr>
          <p:cNvPr id="118" name="Rectangle 117"/>
          <p:cNvSpPr/>
          <p:nvPr/>
        </p:nvSpPr>
        <p:spPr>
          <a:xfrm>
            <a:off x="5123742" y="5067099"/>
            <a:ext cx="4564327" cy="309563"/>
          </a:xfrm>
          <a:prstGeom prst="rect">
            <a:avLst/>
          </a:prstGeom>
          <a:solidFill>
            <a:schemeClr val="tx1">
              <a:lumMod val="95000"/>
              <a:lumOff val="5000"/>
              <a:alpha val="28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355" tIns="33677" rIns="67355" bIns="33677" anchor="ctr"/>
          <a:lstStyle/>
          <a:p>
            <a:pPr>
              <a:defRPr/>
            </a:pPr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2090" name="TextBox 118"/>
          <p:cNvSpPr txBox="1">
            <a:spLocks noChangeArrowheads="1"/>
          </p:cNvSpPr>
          <p:nvPr/>
        </p:nvSpPr>
        <p:spPr bwMode="auto">
          <a:xfrm>
            <a:off x="5257876" y="5048049"/>
            <a:ext cx="3056089" cy="298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7355" tIns="33677" rIns="67355" bIns="3367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sz="1500" b="1" dirty="0">
                <a:solidFill>
                  <a:srgbClr val="FFFFFF"/>
                </a:solidFill>
                <a:latin typeface="Calibri" pitchFamily="34" charset="0"/>
              </a:rPr>
              <a:t>Near IR </a:t>
            </a:r>
            <a:r>
              <a:rPr lang="en-US" sz="1500" dirty="0">
                <a:solidFill>
                  <a:srgbClr val="FFFFFF"/>
                </a:solidFill>
                <a:latin typeface="Calibri" pitchFamily="34" charset="0"/>
              </a:rPr>
              <a:t>(0.7 – 1.7 </a:t>
            </a:r>
            <a:r>
              <a:rPr lang="en-US" sz="1500" dirty="0">
                <a:solidFill>
                  <a:srgbClr val="FFFFFF"/>
                </a:solidFill>
                <a:latin typeface="Symbol" pitchFamily="18" charset="2"/>
              </a:rPr>
              <a:t>m</a:t>
            </a:r>
            <a:r>
              <a:rPr lang="en-US" sz="1500" dirty="0">
                <a:solidFill>
                  <a:srgbClr val="FFFFFF"/>
                </a:solidFill>
                <a:latin typeface="Calibri" pitchFamily="34" charset="0"/>
              </a:rPr>
              <a:t>m)  </a:t>
            </a:r>
            <a:r>
              <a:rPr lang="en-US" sz="1500" dirty="0">
                <a:solidFill>
                  <a:srgbClr val="FFFFFF"/>
                </a:solidFill>
                <a:latin typeface="Symbol" pitchFamily="18" charset="2"/>
              </a:rPr>
              <a:t>l/Dl </a:t>
            </a:r>
            <a:r>
              <a:rPr lang="en-US" sz="1500" dirty="0">
                <a:solidFill>
                  <a:srgbClr val="FFFFFF"/>
                </a:solidFill>
                <a:latin typeface="Calibri" pitchFamily="34" charset="0"/>
              </a:rPr>
              <a:t>~ 20,000    </a:t>
            </a:r>
          </a:p>
        </p:txBody>
      </p:sp>
      <p:sp>
        <p:nvSpPr>
          <p:cNvPr id="122" name="TextBox 121"/>
          <p:cNvSpPr txBox="1">
            <a:spLocks noChangeArrowheads="1"/>
          </p:cNvSpPr>
          <p:nvPr/>
        </p:nvSpPr>
        <p:spPr bwMode="auto">
          <a:xfrm>
            <a:off x="7213290" y="4309862"/>
            <a:ext cx="2479939" cy="760509"/>
          </a:xfrm>
          <a:prstGeom prst="rect">
            <a:avLst/>
          </a:prstGeom>
          <a:noFill/>
          <a:ln>
            <a:noFill/>
          </a:ln>
          <a:effectLst>
            <a:outerShdw blurRad="50800" dist="12700" dir="2700000" rotWithShape="0">
              <a:srgbClr val="FFFFF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355" tIns="33677" rIns="67355" bIns="33677">
            <a:spAutoFit/>
          </a:bodyPr>
          <a:lstStyle/>
          <a:p>
            <a:pPr algn="r">
              <a:defRPr/>
            </a:pPr>
            <a:r>
              <a:rPr lang="en-US" sz="15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Atmospheric chemistry, aerosols, surface T, </a:t>
            </a:r>
          </a:p>
          <a:p>
            <a:pPr algn="r">
              <a:defRPr/>
            </a:pPr>
            <a:r>
              <a:rPr lang="en-US" sz="15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structure</a:t>
            </a:r>
          </a:p>
        </p:txBody>
      </p:sp>
      <p:sp>
        <p:nvSpPr>
          <p:cNvPr id="123" name="Rectangle 122"/>
          <p:cNvSpPr/>
          <p:nvPr/>
        </p:nvSpPr>
        <p:spPr>
          <a:xfrm>
            <a:off x="5123742" y="5376662"/>
            <a:ext cx="4564327" cy="307975"/>
          </a:xfrm>
          <a:prstGeom prst="rect">
            <a:avLst/>
          </a:prstGeom>
          <a:solidFill>
            <a:schemeClr val="tx1">
              <a:lumMod val="95000"/>
              <a:lumOff val="5000"/>
              <a:alpha val="28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355" tIns="33677" rIns="67355" bIns="33677" anchor="ctr"/>
          <a:lstStyle/>
          <a:p>
            <a:pPr>
              <a:defRPr/>
            </a:pPr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2093" name="TextBox 123"/>
          <p:cNvSpPr txBox="1">
            <a:spLocks noChangeArrowheads="1"/>
          </p:cNvSpPr>
          <p:nvPr/>
        </p:nvSpPr>
        <p:spPr bwMode="auto">
          <a:xfrm>
            <a:off x="5184799" y="5356024"/>
            <a:ext cx="3857484" cy="298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7355" tIns="33677" rIns="67355" bIns="3367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US" sz="1500" b="1" dirty="0">
                <a:solidFill>
                  <a:srgbClr val="FFFFFF"/>
                </a:solidFill>
                <a:latin typeface="Calibri" pitchFamily="34" charset="0"/>
              </a:rPr>
              <a:t>IR </a:t>
            </a:r>
            <a:r>
              <a:rPr lang="en-US" sz="1500" dirty="0">
                <a:solidFill>
                  <a:srgbClr val="FFFFFF"/>
                </a:solidFill>
                <a:latin typeface="Calibri" pitchFamily="34" charset="0"/>
              </a:rPr>
              <a:t>(Fourier, 2 – 25 </a:t>
            </a:r>
            <a:r>
              <a:rPr lang="en-US" sz="1500" dirty="0">
                <a:solidFill>
                  <a:srgbClr val="FFFFFF"/>
                </a:solidFill>
                <a:latin typeface="Symbol" pitchFamily="18" charset="2"/>
              </a:rPr>
              <a:t>m</a:t>
            </a:r>
            <a:r>
              <a:rPr lang="en-US" sz="1500" dirty="0">
                <a:solidFill>
                  <a:srgbClr val="FFFFFF"/>
                </a:solidFill>
                <a:latin typeface="Calibri" pitchFamily="34" charset="0"/>
              </a:rPr>
              <a:t>m) </a:t>
            </a:r>
            <a:r>
              <a:rPr lang="en-US" sz="1500" dirty="0">
                <a:solidFill>
                  <a:srgbClr val="FFFFFF"/>
                </a:solidFill>
                <a:latin typeface="Symbol" pitchFamily="18" charset="2"/>
              </a:rPr>
              <a:t>l/Dl </a:t>
            </a:r>
            <a:r>
              <a:rPr lang="en-US" sz="1500" dirty="0">
                <a:solidFill>
                  <a:srgbClr val="FFFFFF"/>
                </a:solidFill>
                <a:latin typeface="Calibri" pitchFamily="34" charset="0"/>
              </a:rPr>
              <a:t>~ 4000 (</a:t>
            </a:r>
            <a:r>
              <a:rPr lang="en-US" sz="1200" dirty="0">
                <a:solidFill>
                  <a:srgbClr val="FFFFFF"/>
                </a:solidFill>
                <a:latin typeface="Calibri" pitchFamily="34" charset="0"/>
              </a:rPr>
              <a:t>SO</a:t>
            </a:r>
            <a:r>
              <a:rPr lang="en-US" sz="1500" dirty="0">
                <a:solidFill>
                  <a:srgbClr val="FFFFFF"/>
                </a:solidFill>
                <a:latin typeface="Calibri" pitchFamily="34" charset="0"/>
              </a:rPr>
              <a:t>)/500 (</a:t>
            </a:r>
            <a:r>
              <a:rPr lang="en-US" sz="1200" dirty="0">
                <a:solidFill>
                  <a:srgbClr val="FFFFFF"/>
                </a:solidFill>
                <a:latin typeface="Calibri" pitchFamily="34" charset="0"/>
              </a:rPr>
              <a:t>N</a:t>
            </a:r>
            <a:r>
              <a:rPr lang="en-US" sz="1500" dirty="0">
                <a:solidFill>
                  <a:srgbClr val="FFFFFF"/>
                </a:solidFill>
                <a:latin typeface="Calibri" pitchFamily="34" charset="0"/>
              </a:rPr>
              <a:t>) </a:t>
            </a:r>
            <a:endParaRPr lang="en-US" sz="1500" baseline="300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7" name="Rectangle 126"/>
          <p:cNvSpPr/>
          <p:nvPr/>
        </p:nvSpPr>
        <p:spPr>
          <a:xfrm>
            <a:off x="5127182" y="5684637"/>
            <a:ext cx="4566048" cy="307975"/>
          </a:xfrm>
          <a:prstGeom prst="rect">
            <a:avLst/>
          </a:prstGeom>
          <a:solidFill>
            <a:schemeClr val="tx1">
              <a:lumMod val="95000"/>
              <a:lumOff val="5000"/>
              <a:alpha val="28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355" tIns="33677" rIns="67355" bIns="33677" anchor="ctr"/>
          <a:lstStyle/>
          <a:p>
            <a:pPr>
              <a:defRPr/>
            </a:pPr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2095" name="TextBox 127"/>
          <p:cNvSpPr txBox="1">
            <a:spLocks noChangeArrowheads="1"/>
          </p:cNvSpPr>
          <p:nvPr/>
        </p:nvSpPr>
        <p:spPr bwMode="auto">
          <a:xfrm>
            <a:off x="5176824" y="5663998"/>
            <a:ext cx="3035895" cy="298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7355" tIns="33677" rIns="67355" bIns="3367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sz="1500" b="1">
                <a:solidFill>
                  <a:srgbClr val="FFFFFF"/>
                </a:solidFill>
                <a:latin typeface="Calibri" pitchFamily="34" charset="0"/>
              </a:rPr>
              <a:t>Mid IR </a:t>
            </a:r>
            <a:r>
              <a:rPr lang="en-US" sz="1500">
                <a:solidFill>
                  <a:srgbClr val="FFFFFF"/>
                </a:solidFill>
                <a:latin typeface="Calibri" pitchFamily="34" charset="0"/>
              </a:rPr>
              <a:t>(2.2 – 4.5 </a:t>
            </a:r>
            <a:r>
              <a:rPr lang="en-US" sz="1500">
                <a:solidFill>
                  <a:srgbClr val="FFFFFF"/>
                </a:solidFill>
                <a:latin typeface="Symbol" pitchFamily="18" charset="2"/>
              </a:rPr>
              <a:t>m</a:t>
            </a:r>
            <a:r>
              <a:rPr lang="en-US" sz="1500">
                <a:solidFill>
                  <a:srgbClr val="FFFFFF"/>
                </a:solidFill>
                <a:latin typeface="Calibri" pitchFamily="34" charset="0"/>
              </a:rPr>
              <a:t>m)  </a:t>
            </a:r>
            <a:r>
              <a:rPr lang="en-US" sz="1500">
                <a:solidFill>
                  <a:srgbClr val="FFFFFF"/>
                </a:solidFill>
                <a:latin typeface="Symbol" pitchFamily="18" charset="2"/>
              </a:rPr>
              <a:t> l/Dl </a:t>
            </a:r>
            <a:r>
              <a:rPr lang="en-US" sz="1500">
                <a:solidFill>
                  <a:srgbClr val="FFFFFF"/>
                </a:solidFill>
                <a:latin typeface="Calibri" pitchFamily="34" charset="0"/>
              </a:rPr>
              <a:t>~ 50,000    </a:t>
            </a:r>
          </a:p>
        </p:txBody>
      </p:sp>
      <p:grpSp>
        <p:nvGrpSpPr>
          <p:cNvPr id="2096" name="Group 120"/>
          <p:cNvGrpSpPr>
            <a:grpSpLocks/>
          </p:cNvGrpSpPr>
          <p:nvPr/>
        </p:nvGrpSpPr>
        <p:grpSpPr bwMode="auto">
          <a:xfrm>
            <a:off x="9230077" y="5084561"/>
            <a:ext cx="489474" cy="254000"/>
            <a:chOff x="7940190" y="4741863"/>
            <a:chExt cx="451822" cy="254000"/>
          </a:xfrm>
        </p:grpSpPr>
        <p:sp>
          <p:nvSpPr>
            <p:cNvPr id="133" name="Rounded Rectangle 132"/>
            <p:cNvSpPr>
              <a:spLocks noChangeArrowheads="1"/>
            </p:cNvSpPr>
            <p:nvPr/>
          </p:nvSpPr>
          <p:spPr bwMode="auto">
            <a:xfrm>
              <a:off x="8010525" y="4749800"/>
              <a:ext cx="309563" cy="246063"/>
            </a:xfrm>
            <a:prstGeom prst="roundRect">
              <a:avLst>
                <a:gd name="adj" fmla="val 16667"/>
              </a:avLst>
            </a:prstGeom>
            <a:solidFill>
              <a:srgbClr val="24FFF8"/>
            </a:solidFill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>
                <a:defRPr/>
              </a:pPr>
              <a:endParaRPr kumimoji="0" lang="en-US">
                <a:solidFill>
                  <a:srgbClr val="FFFFFF"/>
                </a:solidFill>
                <a:latin typeface="Arial"/>
                <a:ea typeface="+mn-ea"/>
              </a:endParaRPr>
            </a:p>
          </p:txBody>
        </p:sp>
        <p:sp>
          <p:nvSpPr>
            <p:cNvPr id="134" name="TextBox 133"/>
            <p:cNvSpPr txBox="1">
              <a:spLocks noChangeArrowheads="1"/>
            </p:cNvSpPr>
            <p:nvPr/>
          </p:nvSpPr>
          <p:spPr bwMode="auto">
            <a:xfrm>
              <a:off x="7940190" y="4741863"/>
              <a:ext cx="451822" cy="246221"/>
            </a:xfrm>
            <a:prstGeom prst="rect">
              <a:avLst/>
            </a:prstGeom>
            <a:noFill/>
            <a:ln>
              <a:noFill/>
            </a:ln>
            <a:effectLst>
              <a:outerShdw blurRad="12700" dist="12700" dir="2700000" rotWithShape="0">
                <a:srgbClr val="FFFFFF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0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Nadir</a:t>
              </a:r>
            </a:p>
          </p:txBody>
        </p:sp>
      </p:grpSp>
      <p:grpSp>
        <p:nvGrpSpPr>
          <p:cNvPr id="2097" name="Group 116"/>
          <p:cNvGrpSpPr>
            <a:grpSpLocks/>
          </p:cNvGrpSpPr>
          <p:nvPr/>
        </p:nvGrpSpPr>
        <p:grpSpPr bwMode="auto">
          <a:xfrm>
            <a:off x="8893610" y="5087736"/>
            <a:ext cx="462499" cy="254000"/>
            <a:chOff x="8305870" y="4741863"/>
            <a:chExt cx="426922" cy="254000"/>
          </a:xfrm>
        </p:grpSpPr>
        <p:sp>
          <p:nvSpPr>
            <p:cNvPr id="132" name="Rounded Rectangle 131"/>
            <p:cNvSpPr>
              <a:spLocks noChangeArrowheads="1"/>
            </p:cNvSpPr>
            <p:nvPr/>
          </p:nvSpPr>
          <p:spPr bwMode="auto">
            <a:xfrm>
              <a:off x="8348663" y="4749800"/>
              <a:ext cx="309562" cy="246063"/>
            </a:xfrm>
            <a:prstGeom prst="roundRect">
              <a:avLst>
                <a:gd name="adj" fmla="val 16667"/>
              </a:avLst>
            </a:prstGeom>
            <a:solidFill>
              <a:srgbClr val="00F102"/>
            </a:solidFill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>
                <a:defRPr/>
              </a:pPr>
              <a:endParaRPr kumimoji="0" lang="en-US">
                <a:solidFill>
                  <a:srgbClr val="FFFFFF"/>
                </a:solidFill>
                <a:latin typeface="Arial"/>
                <a:ea typeface="+mn-ea"/>
              </a:endParaRPr>
            </a:p>
          </p:txBody>
        </p:sp>
        <p:sp>
          <p:nvSpPr>
            <p:cNvPr id="135" name="TextBox 134"/>
            <p:cNvSpPr txBox="1">
              <a:spLocks noChangeArrowheads="1"/>
            </p:cNvSpPr>
            <p:nvPr/>
          </p:nvSpPr>
          <p:spPr bwMode="auto">
            <a:xfrm>
              <a:off x="8305870" y="4741863"/>
              <a:ext cx="426922" cy="246221"/>
            </a:xfrm>
            <a:prstGeom prst="rect">
              <a:avLst/>
            </a:prstGeom>
            <a:noFill/>
            <a:ln>
              <a:noFill/>
            </a:ln>
            <a:effectLst>
              <a:outerShdw blurRad="12700" dist="12700" dir="2700000" rotWithShape="0">
                <a:srgbClr val="FFFFFF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0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Limb</a:t>
              </a:r>
            </a:p>
          </p:txBody>
        </p:sp>
      </p:grpSp>
      <p:grpSp>
        <p:nvGrpSpPr>
          <p:cNvPr id="2098" name="Group 118"/>
          <p:cNvGrpSpPr>
            <a:grpSpLocks/>
          </p:cNvGrpSpPr>
          <p:nvPr/>
        </p:nvGrpSpPr>
        <p:grpSpPr bwMode="auto">
          <a:xfrm>
            <a:off x="8945125" y="5397298"/>
            <a:ext cx="354294" cy="254000"/>
            <a:chOff x="8688387" y="4741863"/>
            <a:chExt cx="327042" cy="254000"/>
          </a:xfrm>
        </p:grpSpPr>
        <p:sp>
          <p:nvSpPr>
            <p:cNvPr id="131" name="Rounded Rectangle 130"/>
            <p:cNvSpPr>
              <a:spLocks noChangeArrowheads="1"/>
            </p:cNvSpPr>
            <p:nvPr/>
          </p:nvSpPr>
          <p:spPr bwMode="auto">
            <a:xfrm>
              <a:off x="8688387" y="4749801"/>
              <a:ext cx="307976" cy="246062"/>
            </a:xfrm>
            <a:prstGeom prst="roundRect">
              <a:avLst>
                <a:gd name="adj" fmla="val 16667"/>
              </a:avLst>
            </a:prstGeom>
            <a:solidFill>
              <a:srgbClr val="FF7B0D"/>
            </a:solidFill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>
                <a:defRPr/>
              </a:pPr>
              <a:endParaRPr kumimoji="0" lang="en-US">
                <a:solidFill>
                  <a:srgbClr val="FFFFFF"/>
                </a:solidFill>
                <a:latin typeface="Arial"/>
                <a:ea typeface="+mn-ea"/>
              </a:endParaRPr>
            </a:p>
          </p:txBody>
        </p:sp>
        <p:sp>
          <p:nvSpPr>
            <p:cNvPr id="136" name="TextBox 135"/>
            <p:cNvSpPr txBox="1">
              <a:spLocks noChangeArrowheads="1"/>
            </p:cNvSpPr>
            <p:nvPr/>
          </p:nvSpPr>
          <p:spPr bwMode="auto">
            <a:xfrm>
              <a:off x="8693645" y="4741863"/>
              <a:ext cx="321784" cy="246221"/>
            </a:xfrm>
            <a:prstGeom prst="rect">
              <a:avLst/>
            </a:prstGeom>
            <a:noFill/>
            <a:ln>
              <a:noFill/>
            </a:ln>
            <a:effectLst>
              <a:outerShdw blurRad="12700" dist="12700" dir="2700000" rotWithShape="0">
                <a:srgbClr val="FFFFFF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0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SO</a:t>
              </a:r>
            </a:p>
          </p:txBody>
        </p:sp>
      </p:grpSp>
      <p:sp>
        <p:nvSpPr>
          <p:cNvPr id="139" name="Rounded Rectangle 138"/>
          <p:cNvSpPr>
            <a:spLocks noChangeArrowheads="1"/>
          </p:cNvSpPr>
          <p:nvPr/>
        </p:nvSpPr>
        <p:spPr bwMode="auto">
          <a:xfrm>
            <a:off x="9309715" y="5400473"/>
            <a:ext cx="333640" cy="247650"/>
          </a:xfrm>
          <a:prstGeom prst="roundRect">
            <a:avLst>
              <a:gd name="adj" fmla="val 16667"/>
            </a:avLst>
          </a:prstGeom>
          <a:solidFill>
            <a:srgbClr val="24FFF8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355" tIns="33677" rIns="67355" bIns="33677" anchor="ctr"/>
          <a:lstStyle/>
          <a:p>
            <a:pPr>
              <a:defRPr/>
            </a:pPr>
            <a:endParaRPr kumimoji="0" lang="en-US">
              <a:solidFill>
                <a:srgbClr val="FFFFFF"/>
              </a:solidFill>
              <a:latin typeface="Arial"/>
              <a:ea typeface="+mn-ea"/>
            </a:endParaRPr>
          </a:p>
        </p:txBody>
      </p:sp>
      <p:sp>
        <p:nvSpPr>
          <p:cNvPr id="140" name="TextBox 139"/>
          <p:cNvSpPr txBox="1">
            <a:spLocks noChangeArrowheads="1"/>
          </p:cNvSpPr>
          <p:nvPr/>
        </p:nvSpPr>
        <p:spPr bwMode="auto">
          <a:xfrm>
            <a:off x="9256118" y="5392537"/>
            <a:ext cx="440834" cy="221900"/>
          </a:xfrm>
          <a:prstGeom prst="rect">
            <a:avLst/>
          </a:prstGeom>
          <a:noFill/>
          <a:ln>
            <a:noFill/>
          </a:ln>
          <a:effectLst>
            <a:outerShdw blurRad="12700" dist="12700" dir="2700000" rotWithShape="0">
              <a:srgbClr val="FFFFF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7355" tIns="33677" rIns="67355" bIns="33677">
            <a:spAutoFit/>
          </a:bodyPr>
          <a:lstStyle/>
          <a:p>
            <a:pPr>
              <a:defRPr/>
            </a:pPr>
            <a:r>
              <a:rPr lang="en-US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Nadir</a:t>
            </a:r>
          </a:p>
        </p:txBody>
      </p:sp>
      <p:sp>
        <p:nvSpPr>
          <p:cNvPr id="2101" name="TextBox 143"/>
          <p:cNvSpPr txBox="1">
            <a:spLocks noChangeArrowheads="1"/>
          </p:cNvSpPr>
          <p:nvPr/>
        </p:nvSpPr>
        <p:spPr bwMode="auto">
          <a:xfrm>
            <a:off x="5678607" y="3414512"/>
            <a:ext cx="1726204" cy="591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7355" tIns="33677" rIns="67355" bIns="3367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sz="2100" b="1" dirty="0" err="1">
                <a:solidFill>
                  <a:srgbClr val="000000"/>
                </a:solidFill>
                <a:latin typeface="Calibri" pitchFamily="34" charset="0"/>
              </a:rPr>
              <a:t>CaSSIS</a:t>
            </a:r>
            <a:endParaRPr kumimoji="0" lang="en-US" b="1" dirty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/>
            <a:r>
              <a:rPr lang="en-US" sz="1300" dirty="0">
                <a:solidFill>
                  <a:srgbClr val="000000"/>
                </a:solidFill>
                <a:latin typeface="Calibri" pitchFamily="34" charset="0"/>
              </a:rPr>
              <a:t>High-resolution camera</a:t>
            </a:r>
          </a:p>
        </p:txBody>
      </p:sp>
      <p:pic>
        <p:nvPicPr>
          <p:cNvPr id="2102" name="Picture 147" descr="120px-ESA_logo_simple.svg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7375" y="3443086"/>
            <a:ext cx="400711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" name="TextBox 149"/>
          <p:cNvSpPr txBox="1">
            <a:spLocks noChangeArrowheads="1"/>
          </p:cNvSpPr>
          <p:nvPr/>
        </p:nvSpPr>
        <p:spPr bwMode="auto">
          <a:xfrm>
            <a:off x="7299279" y="3468486"/>
            <a:ext cx="2371592" cy="529677"/>
          </a:xfrm>
          <a:prstGeom prst="rect">
            <a:avLst/>
          </a:prstGeom>
          <a:noFill/>
          <a:ln>
            <a:noFill/>
          </a:ln>
          <a:effectLst>
            <a:outerShdw blurRad="50800" dist="12700" dir="2700000" rotWithShape="0">
              <a:srgbClr val="FFFFF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355" tIns="33677" rIns="67355" bIns="33677">
            <a:spAutoFit/>
          </a:bodyPr>
          <a:lstStyle/>
          <a:p>
            <a:pPr algn="r">
              <a:defRPr/>
            </a:pPr>
            <a:r>
              <a:rPr lang="en-US" sz="15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Mapping of sources;</a:t>
            </a:r>
          </a:p>
          <a:p>
            <a:pPr algn="r">
              <a:defRPr/>
            </a:pPr>
            <a:r>
              <a:rPr lang="en-US" sz="15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landing site selection</a:t>
            </a:r>
          </a:p>
        </p:txBody>
      </p:sp>
      <p:pic>
        <p:nvPicPr>
          <p:cNvPr id="2104" name="Picture 151" descr="381px-Roscosmos_logo_ru.svg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4254" y="4330498"/>
            <a:ext cx="395552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" name="Rectangle 152"/>
          <p:cNvSpPr>
            <a:spLocks noChangeArrowheads="1"/>
          </p:cNvSpPr>
          <p:nvPr/>
        </p:nvSpPr>
        <p:spPr bwMode="auto">
          <a:xfrm>
            <a:off x="5128901" y="6156124"/>
            <a:ext cx="4564327" cy="585788"/>
          </a:xfrm>
          <a:prstGeom prst="rect">
            <a:avLst/>
          </a:prstGeom>
          <a:gradFill flip="none" rotWithShape="1">
            <a:gsLst>
              <a:gs pos="0">
                <a:srgbClr val="FF6600">
                  <a:alpha val="74000"/>
                </a:srgbClr>
              </a:gs>
              <a:gs pos="100000">
                <a:schemeClr val="bg2">
                  <a:lumMod val="75000"/>
                </a:schemeClr>
              </a:gs>
            </a:gsLst>
            <a:lin ang="5400000" scaled="0"/>
            <a:tileRect/>
          </a:gradFill>
          <a:ln w="9525">
            <a:solidFill>
              <a:srgbClr val="7F7F7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67355" tIns="33677" rIns="67355" bIns="33677" anchor="ctr"/>
          <a:lstStyle/>
          <a:p>
            <a:pPr>
              <a:defRPr/>
            </a:pPr>
            <a:endParaRPr kumimoji="0" lang="en-US">
              <a:solidFill>
                <a:srgbClr val="FFFFFF"/>
              </a:solidFill>
              <a:latin typeface="Arial"/>
              <a:ea typeface="+mn-ea"/>
            </a:endParaRPr>
          </a:p>
        </p:txBody>
      </p:sp>
      <p:sp>
        <p:nvSpPr>
          <p:cNvPr id="2106" name="TextBox 153"/>
          <p:cNvSpPr txBox="1">
            <a:spLocks noChangeArrowheads="1"/>
          </p:cNvSpPr>
          <p:nvPr/>
        </p:nvSpPr>
        <p:spPr bwMode="auto">
          <a:xfrm>
            <a:off x="5676122" y="6138662"/>
            <a:ext cx="2071695" cy="591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7355" tIns="33677" rIns="67355" bIns="3367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sz="2100" b="1" dirty="0">
                <a:solidFill>
                  <a:srgbClr val="000000"/>
                </a:solidFill>
                <a:latin typeface="Calibri" pitchFamily="34" charset="0"/>
              </a:rPr>
              <a:t>FREND</a:t>
            </a:r>
            <a:endParaRPr kumimoji="0" lang="en-US" b="1" dirty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/>
            <a:r>
              <a:rPr lang="en-US" sz="1300" dirty="0">
                <a:solidFill>
                  <a:srgbClr val="000000"/>
                </a:solidFill>
                <a:latin typeface="Calibri" pitchFamily="34" charset="0"/>
              </a:rPr>
              <a:t>Collimated neutron detector</a:t>
            </a:r>
          </a:p>
        </p:txBody>
      </p:sp>
      <p:sp>
        <p:nvSpPr>
          <p:cNvPr id="155" name="TextBox 154"/>
          <p:cNvSpPr txBox="1">
            <a:spLocks noChangeArrowheads="1"/>
          </p:cNvSpPr>
          <p:nvPr/>
        </p:nvSpPr>
        <p:spPr bwMode="auto">
          <a:xfrm>
            <a:off x="7278641" y="6186287"/>
            <a:ext cx="2371592" cy="529677"/>
          </a:xfrm>
          <a:prstGeom prst="rect">
            <a:avLst/>
          </a:prstGeom>
          <a:noFill/>
          <a:ln>
            <a:noFill/>
          </a:ln>
          <a:effectLst>
            <a:outerShdw blurRad="50800" dist="12700" dir="2700000" rotWithShape="0">
              <a:srgbClr val="FFFFF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355" tIns="33677" rIns="67355" bIns="33677">
            <a:spAutoFit/>
          </a:bodyPr>
          <a:lstStyle/>
          <a:p>
            <a:pPr algn="r">
              <a:defRPr/>
            </a:pPr>
            <a:r>
              <a:rPr lang="en-US" sz="15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Mapping of </a:t>
            </a:r>
          </a:p>
          <a:p>
            <a:pPr algn="r">
              <a:defRPr/>
            </a:pPr>
            <a:r>
              <a:rPr lang="en-US" sz="15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subsurface water</a:t>
            </a:r>
          </a:p>
        </p:txBody>
      </p:sp>
      <p:pic>
        <p:nvPicPr>
          <p:cNvPr id="2108" name="Picture 156" descr="381px-Roscosmos_logo_ru.svg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1771" y="6224387"/>
            <a:ext cx="395552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9" name="TextBox 157"/>
          <p:cNvSpPr txBox="1">
            <a:spLocks noChangeArrowheads="1"/>
          </p:cNvSpPr>
          <p:nvPr/>
        </p:nvSpPr>
        <p:spPr bwMode="auto">
          <a:xfrm>
            <a:off x="5655359" y="1553961"/>
            <a:ext cx="1826016" cy="760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7355" tIns="33677" rIns="67355" bIns="3367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sz="2100" b="1">
                <a:solidFill>
                  <a:srgbClr val="000000"/>
                </a:solidFill>
                <a:latin typeface="Calibri" pitchFamily="34" charset="0"/>
              </a:rPr>
              <a:t>NOMAD</a:t>
            </a:r>
            <a:endParaRPr kumimoji="0" lang="en-US" b="1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/>
            <a:r>
              <a:rPr lang="en-US" sz="1200">
                <a:solidFill>
                  <a:srgbClr val="000000"/>
                </a:solidFill>
                <a:latin typeface="Calibri" pitchFamily="34" charset="0"/>
              </a:rPr>
              <a:t>High resolution occultation</a:t>
            </a:r>
          </a:p>
          <a:p>
            <a:pPr eaLnBrk="1" hangingPunct="1"/>
            <a:r>
              <a:rPr lang="en-US" sz="1200">
                <a:solidFill>
                  <a:srgbClr val="000000"/>
                </a:solidFill>
                <a:latin typeface="Calibri" pitchFamily="34" charset="0"/>
              </a:rPr>
              <a:t>and nadir spectrometers</a:t>
            </a:r>
          </a:p>
        </p:txBody>
      </p:sp>
      <p:sp>
        <p:nvSpPr>
          <p:cNvPr id="159" name="TextBox 158"/>
          <p:cNvSpPr txBox="1">
            <a:spLocks noChangeArrowheads="1"/>
          </p:cNvSpPr>
          <p:nvPr/>
        </p:nvSpPr>
        <p:spPr bwMode="auto">
          <a:xfrm>
            <a:off x="6986276" y="1609524"/>
            <a:ext cx="2803261" cy="729731"/>
          </a:xfrm>
          <a:prstGeom prst="rect">
            <a:avLst/>
          </a:prstGeom>
          <a:noFill/>
          <a:ln>
            <a:noFill/>
          </a:ln>
          <a:effectLst>
            <a:outerShdw blurRad="50800" dist="12700" dir="2700000" rotWithShape="0">
              <a:srgbClr val="FFFFF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355" tIns="33677" rIns="67355" bIns="3367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>
              <a:defRPr/>
            </a:pPr>
            <a:r>
              <a:rPr lang="en-US" sz="1500" i="1" dirty="0">
                <a:solidFill>
                  <a:srgbClr val="000000"/>
                </a:solidFill>
                <a:latin typeface="Calibri" charset="0"/>
              </a:rPr>
              <a:t>Atmospheric composition</a:t>
            </a:r>
          </a:p>
          <a:p>
            <a:pPr algn="r" eaLnBrk="1" hangingPunct="1">
              <a:defRPr/>
            </a:pPr>
            <a:r>
              <a:rPr lang="en-US" sz="1300" i="1" dirty="0">
                <a:solidFill>
                  <a:srgbClr val="000000"/>
                </a:solidFill>
                <a:latin typeface="Calibri" charset="0"/>
              </a:rPr>
              <a:t>(CH</a:t>
            </a:r>
            <a:r>
              <a:rPr lang="en-US" sz="1300" i="1" baseline="-25000" dirty="0">
                <a:solidFill>
                  <a:srgbClr val="000000"/>
                </a:solidFill>
                <a:latin typeface="Calibri" charset="0"/>
              </a:rPr>
              <a:t>4 </a:t>
            </a:r>
            <a:r>
              <a:rPr lang="en-US" sz="1300" i="1" dirty="0">
                <a:solidFill>
                  <a:srgbClr val="000000"/>
                </a:solidFill>
                <a:latin typeface="Calibri" charset="0"/>
              </a:rPr>
              <a:t>,O</a:t>
            </a:r>
            <a:r>
              <a:rPr lang="en-US" sz="1300" i="1" baseline="-25000" dirty="0">
                <a:solidFill>
                  <a:srgbClr val="000000"/>
                </a:solidFill>
                <a:latin typeface="Calibri" charset="0"/>
              </a:rPr>
              <a:t>3 </a:t>
            </a:r>
            <a:r>
              <a:rPr lang="en-US" sz="1300" i="1" dirty="0">
                <a:solidFill>
                  <a:srgbClr val="000000"/>
                </a:solidFill>
                <a:latin typeface="Calibri" charset="0"/>
              </a:rPr>
              <a:t>, trace species, isotopes)</a:t>
            </a:r>
          </a:p>
          <a:p>
            <a:pPr algn="r" eaLnBrk="1" hangingPunct="1">
              <a:defRPr/>
            </a:pPr>
            <a:r>
              <a:rPr lang="en-US" sz="1300" i="1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sz="1500" i="1" dirty="0">
                <a:solidFill>
                  <a:srgbClr val="000000"/>
                </a:solidFill>
                <a:latin typeface="Calibri" charset="0"/>
              </a:rPr>
              <a:t>dust, clouds, P&amp;T profiles</a:t>
            </a:r>
          </a:p>
        </p:txBody>
      </p:sp>
      <p:sp>
        <p:nvSpPr>
          <p:cNvPr id="2113" name="TextBox 164"/>
          <p:cNvSpPr txBox="1">
            <a:spLocks noChangeArrowheads="1"/>
          </p:cNvSpPr>
          <p:nvPr/>
        </p:nvSpPr>
        <p:spPr bwMode="auto">
          <a:xfrm>
            <a:off x="7115797" y="1102708"/>
            <a:ext cx="2601694" cy="483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7355" tIns="33677" rIns="67355" bIns="3367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b="1" dirty="0">
                <a:solidFill>
                  <a:srgbClr val="FFFF00"/>
                </a:solidFill>
                <a:latin typeface="Calibri" pitchFamily="34" charset="0"/>
              </a:rPr>
              <a:t>ESA + </a:t>
            </a:r>
            <a:r>
              <a:rPr kumimoji="0" lang="en-US" b="1" dirty="0" err="1" smtClean="0">
                <a:solidFill>
                  <a:srgbClr val="FFFF00"/>
                </a:solidFill>
                <a:latin typeface="Calibri" pitchFamily="34" charset="0"/>
              </a:rPr>
              <a:t>Roscosmos</a:t>
            </a:r>
            <a:endParaRPr kumimoji="0" lang="en-US" b="1" dirty="0">
              <a:solidFill>
                <a:srgbClr val="FFFF00"/>
              </a:solidFill>
              <a:latin typeface="Calibri" pitchFamily="34" charset="0"/>
            </a:endParaRPr>
          </a:p>
        </p:txBody>
      </p:sp>
      <p:grpSp>
        <p:nvGrpSpPr>
          <p:cNvPr id="2115" name="Group 123"/>
          <p:cNvGrpSpPr>
            <a:grpSpLocks/>
          </p:cNvGrpSpPr>
          <p:nvPr/>
        </p:nvGrpSpPr>
        <p:grpSpPr bwMode="auto">
          <a:xfrm>
            <a:off x="8580529" y="5089323"/>
            <a:ext cx="354294" cy="254000"/>
            <a:chOff x="8688387" y="4741863"/>
            <a:chExt cx="327042" cy="254000"/>
          </a:xfrm>
        </p:grpSpPr>
        <p:sp>
          <p:nvSpPr>
            <p:cNvPr id="125" name="Rounded Rectangle 124"/>
            <p:cNvSpPr>
              <a:spLocks noChangeArrowheads="1"/>
            </p:cNvSpPr>
            <p:nvPr/>
          </p:nvSpPr>
          <p:spPr bwMode="auto">
            <a:xfrm>
              <a:off x="8688387" y="4749801"/>
              <a:ext cx="307976" cy="246062"/>
            </a:xfrm>
            <a:prstGeom prst="roundRect">
              <a:avLst>
                <a:gd name="adj" fmla="val 16667"/>
              </a:avLst>
            </a:prstGeom>
            <a:solidFill>
              <a:srgbClr val="FF7B0D"/>
            </a:solidFill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>
                <a:defRPr/>
              </a:pPr>
              <a:endParaRPr kumimoji="0" lang="en-US">
                <a:solidFill>
                  <a:srgbClr val="FFFFFF"/>
                </a:solidFill>
                <a:latin typeface="Arial"/>
                <a:ea typeface="+mn-ea"/>
              </a:endParaRPr>
            </a:p>
          </p:txBody>
        </p:sp>
        <p:sp>
          <p:nvSpPr>
            <p:cNvPr id="126" name="TextBox 125"/>
            <p:cNvSpPr txBox="1">
              <a:spLocks noChangeArrowheads="1"/>
            </p:cNvSpPr>
            <p:nvPr/>
          </p:nvSpPr>
          <p:spPr bwMode="auto">
            <a:xfrm>
              <a:off x="8693645" y="4741863"/>
              <a:ext cx="321784" cy="246221"/>
            </a:xfrm>
            <a:prstGeom prst="rect">
              <a:avLst/>
            </a:prstGeom>
            <a:noFill/>
            <a:ln>
              <a:noFill/>
            </a:ln>
            <a:effectLst>
              <a:outerShdw blurRad="12700" dist="12700" dir="2700000" rotWithShape="0">
                <a:srgbClr val="FFFFFF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0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SO</a:t>
              </a:r>
            </a:p>
          </p:txBody>
        </p:sp>
      </p:grpSp>
      <p:grpSp>
        <p:nvGrpSpPr>
          <p:cNvPr id="2116" name="Group 127"/>
          <p:cNvGrpSpPr>
            <a:grpSpLocks/>
          </p:cNvGrpSpPr>
          <p:nvPr/>
        </p:nvGrpSpPr>
        <p:grpSpPr bwMode="auto">
          <a:xfrm>
            <a:off x="9311443" y="5698924"/>
            <a:ext cx="354293" cy="254000"/>
            <a:chOff x="8688388" y="4741863"/>
            <a:chExt cx="327039" cy="254000"/>
          </a:xfrm>
        </p:grpSpPr>
        <p:sp>
          <p:nvSpPr>
            <p:cNvPr id="143" name="Rounded Rectangle 142"/>
            <p:cNvSpPr>
              <a:spLocks noChangeArrowheads="1"/>
            </p:cNvSpPr>
            <p:nvPr/>
          </p:nvSpPr>
          <p:spPr bwMode="auto">
            <a:xfrm>
              <a:off x="8688388" y="4749801"/>
              <a:ext cx="307975" cy="246062"/>
            </a:xfrm>
            <a:prstGeom prst="roundRect">
              <a:avLst>
                <a:gd name="adj" fmla="val 16667"/>
              </a:avLst>
            </a:prstGeom>
            <a:solidFill>
              <a:srgbClr val="FF7B0D"/>
            </a:solidFill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>
                <a:defRPr/>
              </a:pPr>
              <a:endParaRPr kumimoji="0" lang="en-US">
                <a:solidFill>
                  <a:srgbClr val="FFFFFF"/>
                </a:solidFill>
                <a:latin typeface="Arial"/>
                <a:ea typeface="+mn-ea"/>
              </a:endParaRPr>
            </a:p>
          </p:txBody>
        </p:sp>
        <p:sp>
          <p:nvSpPr>
            <p:cNvPr id="144" name="TextBox 143"/>
            <p:cNvSpPr txBox="1">
              <a:spLocks noChangeArrowheads="1"/>
            </p:cNvSpPr>
            <p:nvPr/>
          </p:nvSpPr>
          <p:spPr bwMode="auto">
            <a:xfrm>
              <a:off x="8693645" y="4741863"/>
              <a:ext cx="321782" cy="246221"/>
            </a:xfrm>
            <a:prstGeom prst="rect">
              <a:avLst/>
            </a:prstGeom>
            <a:noFill/>
            <a:ln>
              <a:noFill/>
            </a:ln>
            <a:effectLst>
              <a:outerShdw blurRad="12700" dist="12700" dir="2700000" rotWithShape="0">
                <a:srgbClr val="FFFFFF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0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SO</a:t>
              </a:r>
            </a:p>
          </p:txBody>
        </p:sp>
      </p:grpSp>
      <p:sp>
        <p:nvSpPr>
          <p:cNvPr id="146" name="Rounded Rectangle 145"/>
          <p:cNvSpPr>
            <a:spLocks noChangeArrowheads="1"/>
          </p:cNvSpPr>
          <p:nvPr/>
        </p:nvSpPr>
        <p:spPr bwMode="auto">
          <a:xfrm>
            <a:off x="9309715" y="2409623"/>
            <a:ext cx="335360" cy="246063"/>
          </a:xfrm>
          <a:prstGeom prst="roundRect">
            <a:avLst>
              <a:gd name="adj" fmla="val 16667"/>
            </a:avLst>
          </a:prstGeom>
          <a:solidFill>
            <a:srgbClr val="24FFF8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355" tIns="33677" rIns="67355" bIns="33677" anchor="ctr"/>
          <a:lstStyle/>
          <a:p>
            <a:pPr>
              <a:defRPr/>
            </a:pPr>
            <a:endParaRPr kumimoji="0" lang="en-US">
              <a:solidFill>
                <a:srgbClr val="FFFFFF"/>
              </a:solidFill>
              <a:latin typeface="Arial"/>
              <a:ea typeface="+mn-ea"/>
            </a:endParaRPr>
          </a:p>
        </p:txBody>
      </p:sp>
      <p:sp>
        <p:nvSpPr>
          <p:cNvPr id="149" name="Rounded Rectangle 148"/>
          <p:cNvSpPr>
            <a:spLocks noChangeArrowheads="1"/>
          </p:cNvSpPr>
          <p:nvPr/>
        </p:nvSpPr>
        <p:spPr bwMode="auto">
          <a:xfrm>
            <a:off x="8943399" y="2414387"/>
            <a:ext cx="335359" cy="246062"/>
          </a:xfrm>
          <a:prstGeom prst="roundRect">
            <a:avLst>
              <a:gd name="adj" fmla="val 16667"/>
            </a:avLst>
          </a:prstGeom>
          <a:solidFill>
            <a:srgbClr val="00F102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355" tIns="33677" rIns="67355" bIns="33677" anchor="ctr"/>
          <a:lstStyle/>
          <a:p>
            <a:pPr>
              <a:defRPr/>
            </a:pPr>
            <a:endParaRPr kumimoji="0" lang="en-US">
              <a:solidFill>
                <a:srgbClr val="FFFFFF"/>
              </a:solidFill>
              <a:latin typeface="Arial"/>
              <a:ea typeface="+mn-ea"/>
            </a:endParaRPr>
          </a:p>
        </p:txBody>
      </p:sp>
      <p:sp>
        <p:nvSpPr>
          <p:cNvPr id="158" name="Rounded Rectangle 157"/>
          <p:cNvSpPr>
            <a:spLocks noChangeArrowheads="1"/>
          </p:cNvSpPr>
          <p:nvPr/>
        </p:nvSpPr>
        <p:spPr bwMode="auto">
          <a:xfrm>
            <a:off x="9311435" y="2717599"/>
            <a:ext cx="333640" cy="247650"/>
          </a:xfrm>
          <a:prstGeom prst="roundRect">
            <a:avLst>
              <a:gd name="adj" fmla="val 16667"/>
            </a:avLst>
          </a:prstGeom>
          <a:solidFill>
            <a:srgbClr val="24FFF8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355" tIns="33677" rIns="67355" bIns="33677" anchor="ctr"/>
          <a:lstStyle/>
          <a:p>
            <a:pPr>
              <a:defRPr/>
            </a:pPr>
            <a:endParaRPr kumimoji="0" lang="en-US">
              <a:solidFill>
                <a:srgbClr val="FFFFFF"/>
              </a:solidFill>
              <a:latin typeface="Arial"/>
              <a:ea typeface="+mn-ea"/>
            </a:endParaRPr>
          </a:p>
        </p:txBody>
      </p:sp>
      <p:grpSp>
        <p:nvGrpSpPr>
          <p:cNvPr id="2121" name="Group 161"/>
          <p:cNvGrpSpPr>
            <a:grpSpLocks/>
          </p:cNvGrpSpPr>
          <p:nvPr/>
        </p:nvGrpSpPr>
        <p:grpSpPr bwMode="auto">
          <a:xfrm>
            <a:off x="8581379" y="2406448"/>
            <a:ext cx="334509" cy="254000"/>
            <a:chOff x="8687586" y="4741863"/>
            <a:chExt cx="308777" cy="254000"/>
          </a:xfrm>
        </p:grpSpPr>
        <p:sp>
          <p:nvSpPr>
            <p:cNvPr id="163" name="Rounded Rectangle 162"/>
            <p:cNvSpPr>
              <a:spLocks noChangeArrowheads="1"/>
            </p:cNvSpPr>
            <p:nvPr/>
          </p:nvSpPr>
          <p:spPr bwMode="auto">
            <a:xfrm>
              <a:off x="8688388" y="4749801"/>
              <a:ext cx="307975" cy="246062"/>
            </a:xfrm>
            <a:prstGeom prst="roundRect">
              <a:avLst>
                <a:gd name="adj" fmla="val 16667"/>
              </a:avLst>
            </a:prstGeom>
            <a:solidFill>
              <a:srgbClr val="FF7B0D"/>
            </a:solidFill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>
                <a:defRPr/>
              </a:pPr>
              <a:endParaRPr kumimoji="0" lang="en-US">
                <a:solidFill>
                  <a:srgbClr val="FFFFFF"/>
                </a:solidFill>
                <a:latin typeface="Arial"/>
                <a:ea typeface="+mn-ea"/>
              </a:endParaRPr>
            </a:p>
          </p:txBody>
        </p:sp>
        <p:sp>
          <p:nvSpPr>
            <p:cNvPr id="164" name="TextBox 163"/>
            <p:cNvSpPr txBox="1">
              <a:spLocks noChangeArrowheads="1"/>
            </p:cNvSpPr>
            <p:nvPr/>
          </p:nvSpPr>
          <p:spPr bwMode="auto">
            <a:xfrm>
              <a:off x="8687586" y="4741863"/>
              <a:ext cx="170461" cy="246221"/>
            </a:xfrm>
            <a:prstGeom prst="rect">
              <a:avLst/>
            </a:prstGeom>
            <a:noFill/>
            <a:ln>
              <a:noFill/>
            </a:ln>
            <a:effectLst>
              <a:outerShdw blurRad="12700" dist="12700" dir="2700000" rotWithShape="0">
                <a:srgbClr val="FFFFFF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 sz="1000" dirty="0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66" name="Rounded Rectangle 165"/>
          <p:cNvSpPr>
            <a:spLocks noChangeArrowheads="1"/>
          </p:cNvSpPr>
          <p:nvPr/>
        </p:nvSpPr>
        <p:spPr bwMode="auto">
          <a:xfrm>
            <a:off x="9314874" y="3033512"/>
            <a:ext cx="333640" cy="246062"/>
          </a:xfrm>
          <a:prstGeom prst="roundRect">
            <a:avLst>
              <a:gd name="adj" fmla="val 16667"/>
            </a:avLst>
          </a:prstGeom>
          <a:solidFill>
            <a:srgbClr val="FF7B0D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355" tIns="33677" rIns="67355" bIns="33677" anchor="ctr"/>
          <a:lstStyle/>
          <a:p>
            <a:pPr>
              <a:defRPr/>
            </a:pPr>
            <a:endParaRPr kumimoji="0" lang="en-US">
              <a:solidFill>
                <a:srgbClr val="FFFFFF"/>
              </a:solidFill>
              <a:latin typeface="Arial"/>
              <a:ea typeface="+mn-ea"/>
            </a:endParaRPr>
          </a:p>
        </p:txBody>
      </p:sp>
      <p:sp>
        <p:nvSpPr>
          <p:cNvPr id="170" name="Rounded Rectangle 169"/>
          <p:cNvSpPr>
            <a:spLocks noChangeArrowheads="1"/>
          </p:cNvSpPr>
          <p:nvPr/>
        </p:nvSpPr>
        <p:spPr bwMode="auto">
          <a:xfrm>
            <a:off x="8938240" y="2719187"/>
            <a:ext cx="335360" cy="246062"/>
          </a:xfrm>
          <a:prstGeom prst="roundRect">
            <a:avLst>
              <a:gd name="adj" fmla="val 16667"/>
            </a:avLst>
          </a:prstGeom>
          <a:solidFill>
            <a:srgbClr val="00F102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355" tIns="33677" rIns="67355" bIns="33677" anchor="ctr"/>
          <a:lstStyle/>
          <a:p>
            <a:pPr>
              <a:defRPr/>
            </a:pPr>
            <a:endParaRPr kumimoji="0" lang="en-US">
              <a:solidFill>
                <a:srgbClr val="FFFFFF"/>
              </a:solidFill>
              <a:latin typeface="Arial"/>
              <a:ea typeface="+mn-ea"/>
            </a:endParaRPr>
          </a:p>
        </p:txBody>
      </p:sp>
      <p:sp>
        <p:nvSpPr>
          <p:cNvPr id="124" name="Rounded Rectangle 123"/>
          <p:cNvSpPr>
            <a:spLocks noChangeArrowheads="1"/>
          </p:cNvSpPr>
          <p:nvPr/>
        </p:nvSpPr>
        <p:spPr bwMode="auto">
          <a:xfrm>
            <a:off x="8577089" y="2723948"/>
            <a:ext cx="335360" cy="246063"/>
          </a:xfrm>
          <a:prstGeom prst="roundRect">
            <a:avLst>
              <a:gd name="adj" fmla="val 16667"/>
            </a:avLst>
          </a:prstGeom>
          <a:solidFill>
            <a:srgbClr val="FF7B0D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355" tIns="33677" rIns="67355" bIns="33677" anchor="ctr"/>
          <a:lstStyle/>
          <a:p>
            <a:pPr>
              <a:defRPr/>
            </a:pPr>
            <a:endParaRPr kumimoji="0" lang="en-US">
              <a:solidFill>
                <a:srgbClr val="FFFFFF"/>
              </a:solidFill>
              <a:latin typeface="Arial"/>
              <a:ea typeface="+mn-ea"/>
            </a:endParaRPr>
          </a:p>
        </p:txBody>
      </p:sp>
      <p:sp>
        <p:nvSpPr>
          <p:cNvPr id="137" name="TextBox 136"/>
          <p:cNvSpPr txBox="1">
            <a:spLocks noChangeArrowheads="1"/>
          </p:cNvSpPr>
          <p:nvPr/>
        </p:nvSpPr>
        <p:spPr bwMode="auto">
          <a:xfrm>
            <a:off x="9207664" y="2343199"/>
            <a:ext cx="519377" cy="250616"/>
          </a:xfrm>
          <a:prstGeom prst="rect">
            <a:avLst/>
          </a:prstGeom>
          <a:noFill/>
          <a:ln>
            <a:noFill/>
          </a:ln>
          <a:effectLst>
            <a:outerShdw blurRad="12700" dist="12700" dir="2700000" rotWithShape="0">
              <a:srgbClr val="FFFFF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792" tIns="47896" rIns="95792" bIns="47896">
            <a:spAutoFit/>
          </a:bodyPr>
          <a:lstStyle/>
          <a:p>
            <a:pPr>
              <a:defRPr/>
            </a:pPr>
            <a:r>
              <a:rPr lang="en-US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Nadir</a:t>
            </a:r>
          </a:p>
        </p:txBody>
      </p:sp>
      <p:sp>
        <p:nvSpPr>
          <p:cNvPr id="141" name="TextBox 140"/>
          <p:cNvSpPr txBox="1">
            <a:spLocks noChangeArrowheads="1"/>
          </p:cNvSpPr>
          <p:nvPr/>
        </p:nvSpPr>
        <p:spPr bwMode="auto">
          <a:xfrm>
            <a:off x="9344241" y="2993056"/>
            <a:ext cx="357387" cy="250616"/>
          </a:xfrm>
          <a:prstGeom prst="rect">
            <a:avLst/>
          </a:prstGeom>
          <a:noFill/>
          <a:ln>
            <a:noFill/>
          </a:ln>
          <a:effectLst>
            <a:outerShdw blurRad="12700" dist="12700" dir="2700000" rotWithShape="0">
              <a:srgbClr val="FFFFF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792" tIns="47896" rIns="95792" bIns="47896">
            <a:spAutoFit/>
          </a:bodyPr>
          <a:lstStyle/>
          <a:p>
            <a:pPr>
              <a:defRPr/>
            </a:pPr>
            <a:r>
              <a:rPr lang="en-US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</a:p>
        </p:txBody>
      </p:sp>
      <p:sp>
        <p:nvSpPr>
          <p:cNvPr id="142" name="TextBox 141"/>
          <p:cNvSpPr txBox="1">
            <a:spLocks noChangeArrowheads="1"/>
          </p:cNvSpPr>
          <p:nvPr/>
        </p:nvSpPr>
        <p:spPr bwMode="auto">
          <a:xfrm>
            <a:off x="8861690" y="2344786"/>
            <a:ext cx="471288" cy="250616"/>
          </a:xfrm>
          <a:prstGeom prst="rect">
            <a:avLst/>
          </a:prstGeom>
          <a:noFill/>
          <a:ln>
            <a:noFill/>
          </a:ln>
          <a:effectLst>
            <a:outerShdw blurRad="12700" dist="12700" dir="2700000" rotWithShape="0">
              <a:srgbClr val="FFFFF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792" tIns="47896" rIns="95792" bIns="47896">
            <a:spAutoFit/>
          </a:bodyPr>
          <a:lstStyle/>
          <a:p>
            <a:pPr>
              <a:defRPr/>
            </a:pPr>
            <a:r>
              <a:rPr lang="en-US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Limb</a:t>
            </a:r>
          </a:p>
        </p:txBody>
      </p:sp>
      <p:sp>
        <p:nvSpPr>
          <p:cNvPr id="145" name="TextBox 144"/>
          <p:cNvSpPr txBox="1">
            <a:spLocks noChangeArrowheads="1"/>
          </p:cNvSpPr>
          <p:nvPr/>
        </p:nvSpPr>
        <p:spPr bwMode="auto">
          <a:xfrm>
            <a:off x="8543990" y="2338436"/>
            <a:ext cx="357387" cy="250616"/>
          </a:xfrm>
          <a:prstGeom prst="rect">
            <a:avLst/>
          </a:prstGeom>
          <a:noFill/>
          <a:ln>
            <a:noFill/>
          </a:ln>
          <a:effectLst>
            <a:outerShdw blurRad="12700" dist="12700" dir="2700000" rotWithShape="0">
              <a:srgbClr val="FFFFF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792" tIns="47896" rIns="95792" bIns="47896">
            <a:spAutoFit/>
          </a:bodyPr>
          <a:lstStyle/>
          <a:p>
            <a:pPr>
              <a:defRPr/>
            </a:pPr>
            <a:r>
              <a:rPr lang="en-US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</a:p>
        </p:txBody>
      </p:sp>
      <p:sp>
        <p:nvSpPr>
          <p:cNvPr id="5" name="角丸四角形 4"/>
          <p:cNvSpPr/>
          <p:nvPr/>
        </p:nvSpPr>
        <p:spPr bwMode="auto">
          <a:xfrm>
            <a:off x="5004427" y="1541798"/>
            <a:ext cx="4734646" cy="1730844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5792" tIns="47896" rIns="95792" bIns="47896" numCol="1" rtlCol="0" anchor="t" anchorCtr="0" compatLnSpc="1">
            <a:prstTxWarp prst="textNoShape">
              <a:avLst/>
            </a:prstTxWarp>
          </a:bodyPr>
          <a:lstStyle/>
          <a:p>
            <a:pPr algn="l" defTabSz="957919" rtl="0" fontAlgn="base">
              <a:spcBef>
                <a:spcPct val="0"/>
              </a:spcBef>
              <a:spcAft>
                <a:spcPct val="0"/>
              </a:spcAft>
            </a:pPr>
            <a:endParaRPr lang="ja-JP" altLang="en-US" sz="19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7" name="角丸四角形 116"/>
          <p:cNvSpPr/>
          <p:nvPr/>
        </p:nvSpPr>
        <p:spPr bwMode="auto">
          <a:xfrm>
            <a:off x="4940212" y="4231455"/>
            <a:ext cx="4856048" cy="1758721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5792" tIns="47896" rIns="95792" bIns="47896" numCol="1" rtlCol="0" anchor="t" anchorCtr="0" compatLnSpc="1">
            <a:prstTxWarp prst="textNoShape">
              <a:avLst/>
            </a:prstTxWarp>
          </a:bodyPr>
          <a:lstStyle/>
          <a:p>
            <a:pPr algn="l" defTabSz="957919" rtl="0" fontAlgn="base">
              <a:spcBef>
                <a:spcPct val="0"/>
              </a:spcBef>
              <a:spcAft>
                <a:spcPct val="0"/>
              </a:spcAft>
            </a:pPr>
            <a:endParaRPr lang="ja-JP" altLang="en-US" sz="19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8" name="Text Box 6"/>
          <p:cNvSpPr txBox="1">
            <a:spLocks noChangeArrowheads="1"/>
          </p:cNvSpPr>
          <p:nvPr/>
        </p:nvSpPr>
        <p:spPr bwMode="auto">
          <a:xfrm>
            <a:off x="7847519" y="736239"/>
            <a:ext cx="1823353" cy="345011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67355" tIns="33677" rIns="67355" bIns="33677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800" b="1" dirty="0">
                <a:solidFill>
                  <a:srgbClr val="CCFFCC"/>
                </a:solidFill>
              </a:rPr>
              <a:t>2016</a:t>
            </a:r>
            <a:r>
              <a:rPr lang="ru-RU" sz="1800" b="1" dirty="0"/>
              <a:t> </a:t>
            </a:r>
            <a:r>
              <a:rPr lang="ru-RU" sz="1800" b="1" dirty="0" err="1"/>
              <a:t>Launch</a:t>
            </a:r>
            <a:endParaRPr lang="en-US" sz="1800" b="1" dirty="0"/>
          </a:p>
        </p:txBody>
      </p:sp>
      <p:pic>
        <p:nvPicPr>
          <p:cNvPr id="129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53842" y="13998"/>
            <a:ext cx="1891233" cy="6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0" name="Text Box 11"/>
          <p:cNvSpPr txBox="1">
            <a:spLocks noChangeArrowheads="1"/>
          </p:cNvSpPr>
          <p:nvPr/>
        </p:nvSpPr>
        <p:spPr bwMode="auto">
          <a:xfrm>
            <a:off x="4851134" y="70202"/>
            <a:ext cx="2505848" cy="899009"/>
          </a:xfrm>
          <a:prstGeom prst="rect">
            <a:avLst/>
          </a:prstGeom>
          <a:noFill/>
          <a:ln w="9525">
            <a:solidFill>
              <a:srgbClr val="CCFFCC"/>
            </a:solidFill>
            <a:miter lim="800000"/>
            <a:headEnd/>
            <a:tailEnd/>
          </a:ln>
        </p:spPr>
        <p:txBody>
          <a:bodyPr wrap="square" lIns="67355" tIns="33677" rIns="67355" bIns="33677"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0" lang="ru-RU" b="1" dirty="0" err="1">
                <a:solidFill>
                  <a:srgbClr val="CCFFCC"/>
                </a:solidFill>
                <a:latin typeface="Helvetica"/>
                <a:cs typeface="Helvetica"/>
              </a:rPr>
              <a:t>Trace</a:t>
            </a:r>
            <a:r>
              <a:rPr kumimoji="0" lang="ru-RU" b="1" dirty="0">
                <a:solidFill>
                  <a:srgbClr val="CCFFCC"/>
                </a:solidFill>
                <a:latin typeface="Helvetica"/>
                <a:cs typeface="Helvetica"/>
              </a:rPr>
              <a:t> </a:t>
            </a:r>
            <a:r>
              <a:rPr kumimoji="0" lang="ru-RU" b="1" dirty="0" err="1">
                <a:solidFill>
                  <a:srgbClr val="CCFFCC"/>
                </a:solidFill>
                <a:latin typeface="Helvetica"/>
                <a:cs typeface="Helvetica"/>
              </a:rPr>
              <a:t>Gas</a:t>
            </a:r>
            <a:r>
              <a:rPr kumimoji="0" lang="ru-RU" b="1" dirty="0">
                <a:solidFill>
                  <a:srgbClr val="CCFFCC"/>
                </a:solidFill>
                <a:latin typeface="Helvetica"/>
                <a:cs typeface="Helvetica"/>
              </a:rPr>
              <a:t> </a:t>
            </a:r>
            <a:r>
              <a:rPr kumimoji="0" lang="ru-RU" b="1" dirty="0" err="1">
                <a:solidFill>
                  <a:srgbClr val="CCFFCC"/>
                </a:solidFill>
                <a:latin typeface="Helvetica"/>
                <a:cs typeface="Helvetica"/>
              </a:rPr>
              <a:t>Orbiter</a:t>
            </a:r>
            <a:endParaRPr kumimoji="0" lang="en-US" b="1" dirty="0">
              <a:solidFill>
                <a:srgbClr val="CCFFCC"/>
              </a:solidFill>
              <a:latin typeface="Helvetica"/>
              <a:cs typeface="Helvetica"/>
            </a:endParaRPr>
          </a:p>
        </p:txBody>
      </p:sp>
      <p:sp>
        <p:nvSpPr>
          <p:cNvPr id="157" name="Text Box 11"/>
          <p:cNvSpPr txBox="1">
            <a:spLocks noChangeArrowheads="1"/>
          </p:cNvSpPr>
          <p:nvPr/>
        </p:nvSpPr>
        <p:spPr bwMode="auto">
          <a:xfrm>
            <a:off x="85071" y="94042"/>
            <a:ext cx="2505848" cy="483510"/>
          </a:xfrm>
          <a:prstGeom prst="rect">
            <a:avLst/>
          </a:prstGeom>
          <a:noFill/>
          <a:ln w="9525">
            <a:solidFill>
              <a:srgbClr val="CCFFCC"/>
            </a:solidFill>
            <a:miter lim="800000"/>
            <a:headEnd/>
            <a:tailEnd/>
          </a:ln>
        </p:spPr>
        <p:txBody>
          <a:bodyPr wrap="square" lIns="67355" tIns="33677" rIns="67355" bIns="33677"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0" lang="en-US" b="1" dirty="0" smtClean="0">
                <a:solidFill>
                  <a:srgbClr val="CCFFCC"/>
                </a:solidFill>
                <a:latin typeface="Helvetica"/>
                <a:cs typeface="Helvetica"/>
              </a:rPr>
              <a:t>MAVEN</a:t>
            </a:r>
            <a:endParaRPr kumimoji="0" lang="en-US" b="1" dirty="0">
              <a:solidFill>
                <a:srgbClr val="CCFFCC"/>
              </a:solidFill>
              <a:latin typeface="Helvetica"/>
              <a:cs typeface="Helvetica"/>
            </a:endParaRPr>
          </a:p>
        </p:txBody>
      </p:sp>
      <p:sp>
        <p:nvSpPr>
          <p:cNvPr id="160" name="TextBox 164"/>
          <p:cNvSpPr txBox="1">
            <a:spLocks noChangeArrowheads="1"/>
          </p:cNvSpPr>
          <p:nvPr/>
        </p:nvSpPr>
        <p:spPr bwMode="auto">
          <a:xfrm>
            <a:off x="2879710" y="909240"/>
            <a:ext cx="956763" cy="483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7355" tIns="33677" rIns="67355" bIns="3367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b="1" dirty="0" smtClean="0">
                <a:solidFill>
                  <a:srgbClr val="FFFF00"/>
                </a:solidFill>
                <a:latin typeface="Calibri" pitchFamily="34" charset="0"/>
              </a:rPr>
              <a:t>NASA</a:t>
            </a:r>
            <a:endParaRPr kumimoji="0" lang="en-US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161" name="Text Box 6"/>
          <p:cNvSpPr txBox="1">
            <a:spLocks noChangeArrowheads="1"/>
          </p:cNvSpPr>
          <p:nvPr/>
        </p:nvSpPr>
        <p:spPr bwMode="auto">
          <a:xfrm>
            <a:off x="2013120" y="596539"/>
            <a:ext cx="1823353" cy="345011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67355" tIns="33677" rIns="67355" bIns="33677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800" b="1" dirty="0">
                <a:solidFill>
                  <a:srgbClr val="CCFFCC"/>
                </a:solidFill>
              </a:rPr>
              <a:t>201</a:t>
            </a:r>
            <a:r>
              <a:rPr lang="en-US" sz="1800" b="1" dirty="0">
                <a:solidFill>
                  <a:srgbClr val="CCFFCC"/>
                </a:solidFill>
              </a:rPr>
              <a:t>5-</a:t>
            </a:r>
            <a:endParaRPr lang="en-US" sz="1800" b="1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455582"/>
            <a:ext cx="4381500" cy="3402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00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>
            <a:lum bright="20000"/>
          </a:blip>
          <a:srcRect l="15948" t="16974" r="13545" b="19980"/>
          <a:stretch/>
        </p:blipFill>
        <p:spPr>
          <a:xfrm>
            <a:off x="0" y="85886"/>
            <a:ext cx="5673190" cy="3511976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1493" y="3262660"/>
            <a:ext cx="4996069" cy="3458817"/>
          </a:xfrm>
          <a:prstGeom prst="rect">
            <a:avLst/>
          </a:prstGeom>
        </p:spPr>
      </p:pic>
      <p:sp>
        <p:nvSpPr>
          <p:cNvPr id="8" name="Shape 142"/>
          <p:cNvSpPr txBox="1">
            <a:spLocks/>
          </p:cNvSpPr>
          <p:nvPr/>
        </p:nvSpPr>
        <p:spPr>
          <a:xfrm>
            <a:off x="4956313" y="32624"/>
            <a:ext cx="4861249" cy="1846958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 marL="444500" indent="-444500" defTabSz="584200">
              <a:spcBef>
                <a:spcPts val="4200"/>
              </a:spcBef>
              <a:buSzPct val="75000"/>
              <a:buChar char="•"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lvl1pPr>
            <a:lvl2pPr marL="889000" indent="-444500" defTabSz="584200">
              <a:spcBef>
                <a:spcPts val="4200"/>
              </a:spcBef>
              <a:buSzPct val="75000"/>
              <a:buChar char="•"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lvl2pPr>
            <a:lvl3pPr marL="1333500" indent="-444500" defTabSz="584200">
              <a:spcBef>
                <a:spcPts val="4200"/>
              </a:spcBef>
              <a:buSzPct val="75000"/>
              <a:buChar char="•"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lvl3pPr>
            <a:lvl4pPr marL="1778000" indent="-444500" defTabSz="584200">
              <a:spcBef>
                <a:spcPts val="4200"/>
              </a:spcBef>
              <a:buSzPct val="75000"/>
              <a:buChar char="•"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lvl4pPr>
            <a:lvl5pPr marL="2222500" indent="-444500" defTabSz="584200">
              <a:spcBef>
                <a:spcPts val="4200"/>
              </a:spcBef>
              <a:buSzPct val="75000"/>
              <a:buChar char="•"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lvl5pPr>
            <a:lvl6pPr marL="2667000" indent="-444500" defTabSz="584200">
              <a:spcBef>
                <a:spcPts val="4200"/>
              </a:spcBef>
              <a:buSzPct val="75000"/>
              <a:buChar char="•"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lvl6pPr>
            <a:lvl7pPr marL="3111500" indent="-444500" defTabSz="584200">
              <a:spcBef>
                <a:spcPts val="4200"/>
              </a:spcBef>
              <a:buSzPct val="75000"/>
              <a:buChar char="•"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lvl7pPr>
            <a:lvl8pPr marL="3556000" indent="-444500" defTabSz="584200">
              <a:spcBef>
                <a:spcPts val="4200"/>
              </a:spcBef>
              <a:buSzPct val="75000"/>
              <a:buChar char="•"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lvl8pPr>
            <a:lvl9pPr marL="4000500" indent="-444500" defTabSz="584200">
              <a:spcBef>
                <a:spcPts val="4200"/>
              </a:spcBef>
              <a:buSzPct val="75000"/>
              <a:buChar char="•"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lvl9pPr>
          </a:lstStyle>
          <a:p>
            <a:pPr marL="0" indent="0" algn="l" defTabSz="365773">
              <a:spcBef>
                <a:spcPts val="2578"/>
              </a:spcBef>
              <a:buNone/>
              <a:defRPr sz="1800">
                <a:solidFill>
                  <a:srgbClr val="000000"/>
                </a:solidFill>
              </a:defRPr>
            </a:pPr>
            <a:r>
              <a:rPr lang="en-US" altLang="ja-JP" sz="2900" b="1" u="sng" dirty="0">
                <a:solidFill>
                  <a:srgbClr val="FFFF00"/>
                </a:solidFill>
                <a:latin typeface="Helvetica"/>
                <a:ea typeface="Helvetica"/>
                <a:cs typeface="Helvetica"/>
                <a:sym typeface="Helvetica"/>
              </a:rPr>
              <a:t>Haleakala</a:t>
            </a:r>
            <a:r>
              <a:rPr lang="ja-JP" altLang="en-US" sz="2900" b="1" u="sng" dirty="0">
                <a:solidFill>
                  <a:srgbClr val="FFFF00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lang="en-US" altLang="ja-JP" sz="2900" b="1" u="sng" dirty="0">
                <a:solidFill>
                  <a:srgbClr val="FFFF00"/>
                </a:solidFill>
                <a:latin typeface="Helvetica"/>
                <a:ea typeface="Helvetica"/>
                <a:cs typeface="Helvetica"/>
                <a:sym typeface="Helvetica"/>
              </a:rPr>
              <a:t>2m</a:t>
            </a:r>
            <a:r>
              <a:rPr lang="ja-JP" altLang="en-US" sz="2900" b="1" u="sng" dirty="0">
                <a:solidFill>
                  <a:srgbClr val="FFFF00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lang="en-US" altLang="ja-JP" sz="2900" b="1" u="sng" dirty="0">
                <a:solidFill>
                  <a:srgbClr val="FFFF00"/>
                </a:solidFill>
                <a:latin typeface="Helvetica"/>
                <a:ea typeface="Helvetica"/>
                <a:cs typeface="Helvetica"/>
                <a:sym typeface="Helvetica"/>
              </a:rPr>
              <a:t>telescope</a:t>
            </a:r>
            <a:r>
              <a:rPr lang="ja-JP" altLang="en-US" sz="2900" b="1" u="sng" dirty="0">
                <a:solidFill>
                  <a:srgbClr val="FFFF00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lang="en-US" altLang="ja-JP" sz="2900" b="1" u="sng" dirty="0">
                <a:solidFill>
                  <a:srgbClr val="FFFF00"/>
                </a:solidFill>
                <a:latin typeface="Helvetica"/>
                <a:ea typeface="Helvetica"/>
                <a:cs typeface="Helvetica"/>
                <a:sym typeface="Helvetica"/>
              </a:rPr>
              <a:t>‘PLANETS’</a:t>
            </a:r>
            <a:r>
              <a:rPr lang="ja-JP" altLang="en-US" sz="2900" b="1" u="sng" dirty="0">
                <a:solidFill>
                  <a:srgbClr val="FFFF00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lang="en-US" altLang="ja-JP" sz="2900" b="1" u="sng" dirty="0">
                <a:solidFill>
                  <a:srgbClr val="FFFF00"/>
                </a:solidFill>
                <a:latin typeface="Helvetica"/>
                <a:ea typeface="Helvetica"/>
                <a:cs typeface="Helvetica"/>
                <a:sym typeface="Helvetica"/>
              </a:rPr>
              <a:t>meeting</a:t>
            </a:r>
            <a:r>
              <a:rPr lang="ja-JP" altLang="en-US" sz="2900" b="1" u="sng" dirty="0">
                <a:solidFill>
                  <a:srgbClr val="FFFF00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lang="en-US" altLang="ja-JP" sz="2900" b="1" u="sng" dirty="0">
                <a:solidFill>
                  <a:srgbClr val="FFFF00"/>
                </a:solidFill>
                <a:latin typeface="Helvetica"/>
                <a:ea typeface="Helvetica"/>
                <a:cs typeface="Helvetica"/>
                <a:sym typeface="Helvetica"/>
              </a:rPr>
              <a:t/>
            </a:r>
            <a:br>
              <a:rPr lang="en-US" altLang="ja-JP" sz="2900" b="1" u="sng" dirty="0">
                <a:solidFill>
                  <a:srgbClr val="FFFF00"/>
                </a:solidFill>
                <a:latin typeface="Helvetica"/>
                <a:ea typeface="Helvetica"/>
                <a:cs typeface="Helvetica"/>
                <a:sym typeface="Helvetica"/>
              </a:rPr>
            </a:br>
            <a:r>
              <a:rPr lang="en-US" altLang="ja-JP" sz="2900" dirty="0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  <a:t>(Sep.</a:t>
            </a:r>
            <a:r>
              <a:rPr lang="ja-JP" altLang="en-US" sz="2900" dirty="0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lang="en-US" altLang="ja-JP" sz="2900" dirty="0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  <a:t>7</a:t>
            </a:r>
            <a:r>
              <a:rPr lang="ja-JP" altLang="en-US" sz="2900" dirty="0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  <a:t>, </a:t>
            </a:r>
            <a:r>
              <a:rPr lang="en-US" altLang="ja-JP" sz="2900" dirty="0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  <a:t>2014)</a:t>
            </a:r>
          </a:p>
        </p:txBody>
      </p:sp>
      <p:sp>
        <p:nvSpPr>
          <p:cNvPr id="9" name="正方形/長方形 8"/>
          <p:cNvSpPr/>
          <p:nvPr/>
        </p:nvSpPr>
        <p:spPr>
          <a:xfrm>
            <a:off x="5673190" y="2055108"/>
            <a:ext cx="2824370" cy="714343"/>
          </a:xfrm>
          <a:prstGeom prst="rect">
            <a:avLst/>
          </a:prstGeom>
          <a:solidFill>
            <a:srgbClr val="000090"/>
          </a:solidFill>
        </p:spPr>
        <p:txBody>
          <a:bodyPr wrap="square" lIns="67355" tIns="33677" rIns="67355" bIns="33677">
            <a:spAutoFit/>
          </a:bodyPr>
          <a:lstStyle/>
          <a:p>
            <a:pPr algn="l" defTabSz="365773">
              <a:spcBef>
                <a:spcPts val="2578"/>
              </a:spcBef>
              <a:defRPr sz="1800">
                <a:solidFill>
                  <a:srgbClr val="000000"/>
                </a:solidFill>
              </a:defRPr>
            </a:pPr>
            <a:r>
              <a:rPr lang="ja-JP" altLang="ja-JP" sz="2100" dirty="0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  <a:t>F</a:t>
            </a:r>
            <a:r>
              <a:rPr lang="en-US" altLang="ja-JP" sz="2100" dirty="0" err="1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  <a:t>irst</a:t>
            </a:r>
            <a:r>
              <a:rPr lang="ja-JP" altLang="en-US" sz="2100" dirty="0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lang="en-US" altLang="ja-JP" sz="2100" dirty="0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  <a:t>light:</a:t>
            </a:r>
            <a:r>
              <a:rPr lang="ja-JP" altLang="en-US" sz="2100" dirty="0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lang="en-US" altLang="ja-JP" sz="2100" dirty="0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  <a:t>end</a:t>
            </a:r>
            <a:r>
              <a:rPr lang="ja-JP" altLang="en-US" sz="2100" dirty="0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lang="en-US" altLang="ja-JP" sz="2100" dirty="0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  <a:t>of</a:t>
            </a:r>
            <a:r>
              <a:rPr lang="ja-JP" altLang="en-US" sz="2100" dirty="0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lang="en-US" altLang="ja-JP" sz="2100" dirty="0" smtClean="0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  <a:t>2016</a:t>
            </a:r>
            <a:r>
              <a:rPr lang="en-US" altLang="ja-JP" sz="2100" dirty="0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  <a:t/>
            </a:r>
            <a:br>
              <a:rPr lang="en-US" altLang="ja-JP" sz="2100" dirty="0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</a:br>
            <a:r>
              <a:rPr lang="en-US" altLang="ja-JP" sz="2100" dirty="0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  <a:t>[fastest</a:t>
            </a:r>
            <a:r>
              <a:rPr lang="ja-JP" altLang="en-US" sz="2100" dirty="0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lang="en-US" altLang="ja-JP" sz="2100" dirty="0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  <a:t>case]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66E93-BD60-4166-AF57-5245A7FA688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2" descr="\\Ssdrocsna2\optics\Projects\Univ of Hawaii 1.85m blank generation\Pictures\UH_OAP 0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80386" y="3262660"/>
            <a:ext cx="3346101" cy="2509657"/>
          </a:xfrm>
          <a:prstGeom prst="rect">
            <a:avLst/>
          </a:prstGeom>
          <a:noFill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736" y="4377591"/>
            <a:ext cx="3306937" cy="2480409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3965165" y="4377591"/>
            <a:ext cx="18085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kumimoji="0" lang="en-US" altLang="ja-JP" sz="1400" dirty="0">
                <a:solidFill>
                  <a:prstClr val="black"/>
                </a:solidFill>
                <a:ea typeface="ＭＳ Ｐゴシック"/>
              </a:rPr>
              <a:t>Gregorian </a:t>
            </a:r>
            <a:r>
              <a:rPr kumimoji="0" lang="en-US" altLang="ja-JP" sz="1400" dirty="0" smtClean="0">
                <a:solidFill>
                  <a:prstClr val="black"/>
                </a:solidFill>
                <a:ea typeface="ＭＳ Ｐゴシック"/>
              </a:rPr>
              <a:t>focus</a:t>
            </a:r>
          </a:p>
          <a:p>
            <a:pPr eaLnBrk="1" hangingPunct="1"/>
            <a:r>
              <a:rPr kumimoji="0" lang="en-US" altLang="ja-JP" sz="1400" dirty="0" smtClean="0">
                <a:solidFill>
                  <a:prstClr val="black"/>
                </a:solidFill>
                <a:ea typeface="ＭＳ Ｐゴシック"/>
              </a:rPr>
              <a:t>F/12.8 </a:t>
            </a:r>
            <a:r>
              <a:rPr kumimoji="0" lang="en-US" altLang="ja-JP" sz="1400" dirty="0">
                <a:solidFill>
                  <a:prstClr val="black"/>
                </a:solidFill>
                <a:ea typeface="ＭＳ Ｐゴシック"/>
              </a:rPr>
              <a:t>(</a:t>
            </a:r>
            <a:r>
              <a:rPr kumimoji="0" lang="en-US" altLang="ja-JP" sz="1400" dirty="0" smtClean="0">
                <a:solidFill>
                  <a:prstClr val="black"/>
                </a:solidFill>
                <a:ea typeface="ＭＳ Ｐゴシック"/>
              </a:rPr>
              <a:t>f=23040mm)</a:t>
            </a:r>
            <a:endParaRPr kumimoji="0" lang="en-US" altLang="ja-JP" sz="1400" dirty="0">
              <a:solidFill>
                <a:prstClr val="black"/>
              </a:solidFill>
              <a:ea typeface="ＭＳ Ｐゴシック"/>
            </a:endParaRPr>
          </a:p>
        </p:txBody>
      </p:sp>
      <p:sp>
        <p:nvSpPr>
          <p:cNvPr id="14" name="TextBox 6"/>
          <p:cNvSpPr txBox="1">
            <a:spLocks noChangeArrowheads="1"/>
          </p:cNvSpPr>
          <p:nvPr/>
        </p:nvSpPr>
        <p:spPr bwMode="auto">
          <a:xfrm>
            <a:off x="4244259" y="5832092"/>
            <a:ext cx="7120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kumimoji="0" lang="en-US" altLang="ja-JP" sz="1400" dirty="0" err="1" smtClean="0">
                <a:solidFill>
                  <a:prstClr val="black"/>
                </a:solidFill>
                <a:ea typeface="ＭＳ Ｐゴシック"/>
              </a:rPr>
              <a:t>Coude</a:t>
            </a:r>
            <a:endParaRPr kumimoji="0" lang="en-US" altLang="ja-JP" sz="1400" dirty="0" smtClean="0">
              <a:solidFill>
                <a:prstClr val="black"/>
              </a:solidFill>
              <a:ea typeface="ＭＳ Ｐゴシック"/>
            </a:endParaRPr>
          </a:p>
          <a:p>
            <a:pPr eaLnBrk="1" hangingPunct="1"/>
            <a:r>
              <a:rPr kumimoji="0" lang="en-US" altLang="ja-JP" sz="1400" dirty="0" smtClean="0">
                <a:solidFill>
                  <a:prstClr val="black"/>
                </a:solidFill>
                <a:ea typeface="ＭＳ Ｐゴシック"/>
              </a:rPr>
              <a:t>(F/50)</a:t>
            </a:r>
            <a:endParaRPr kumimoji="0" lang="en-US" altLang="ja-JP" sz="1400" dirty="0">
              <a:solidFill>
                <a:prstClr val="black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63248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2905"/>
            <a:ext cx="9817562" cy="6039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" name="Shape 141"/>
          <p:cNvSpPr>
            <a:spLocks noGrp="1"/>
          </p:cNvSpPr>
          <p:nvPr>
            <p:ph type="title"/>
          </p:nvPr>
        </p:nvSpPr>
        <p:spPr>
          <a:xfrm>
            <a:off x="-88449" y="44779"/>
            <a:ext cx="10082897" cy="77068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6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400" dirty="0">
                <a:solidFill>
                  <a:schemeClr val="tx1"/>
                </a:solidFill>
              </a:rPr>
              <a:t>Summary</a:t>
            </a:r>
          </a:p>
        </p:txBody>
      </p:sp>
      <p:sp>
        <p:nvSpPr>
          <p:cNvPr id="142" name="Shape 142"/>
          <p:cNvSpPr>
            <a:spLocks noGrp="1"/>
          </p:cNvSpPr>
          <p:nvPr>
            <p:ph type="body" idx="1"/>
          </p:nvPr>
        </p:nvSpPr>
        <p:spPr>
          <a:xfrm>
            <a:off x="225287" y="868719"/>
            <a:ext cx="9592275" cy="2865587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278306" indent="-278306" defTabSz="365773">
              <a:spcBef>
                <a:spcPts val="2578"/>
              </a:spcBef>
              <a:buSzPct val="75000"/>
              <a:defRPr sz="1800">
                <a:solidFill>
                  <a:srgbClr val="000000"/>
                </a:solidFill>
              </a:defRPr>
            </a:pPr>
            <a:r>
              <a:rPr lang="en-US" sz="2400" b="1" dirty="0">
                <a:solidFill>
                  <a:srgbClr val="FFFF00"/>
                </a:solidFill>
                <a:latin typeface="Helvetica"/>
                <a:ea typeface="Helvetica"/>
                <a:cs typeface="Helvetica"/>
                <a:sym typeface="Helvetica"/>
              </a:rPr>
              <a:t>MILAHI, a</a:t>
            </a:r>
            <a:r>
              <a:rPr sz="2400" b="1" dirty="0">
                <a:solidFill>
                  <a:srgbClr val="FFFF00"/>
                </a:solidFill>
                <a:latin typeface="Helvetica"/>
                <a:ea typeface="Helvetica"/>
                <a:cs typeface="Helvetica"/>
                <a:sym typeface="Helvetica"/>
              </a:rPr>
              <a:t> new infrared heterodyne instrument with </a:t>
            </a:r>
            <a:r>
              <a:rPr lang="en-US" altLang="ja-JP" sz="2400" b="1" dirty="0" err="1">
                <a:solidFill>
                  <a:srgbClr val="FFFF00"/>
                </a:solidFill>
                <a:latin typeface="Helvetica"/>
                <a:ea typeface="Helvetica"/>
                <a:cs typeface="Helvetica"/>
                <a:sym typeface="Helvetica"/>
              </a:rPr>
              <a:t>λ</a:t>
            </a:r>
            <a:r>
              <a:rPr lang="en-US" altLang="ja-JP" sz="2400" b="1" dirty="0">
                <a:solidFill>
                  <a:srgbClr val="FFFF00"/>
                </a:solidFill>
                <a:latin typeface="Helvetica"/>
                <a:ea typeface="Helvetica"/>
                <a:cs typeface="Helvetica"/>
                <a:sym typeface="Helvetica"/>
              </a:rPr>
              <a:t>/</a:t>
            </a:r>
            <a:r>
              <a:rPr lang="en-US" altLang="ja-JP" sz="2400" b="1" dirty="0" err="1">
                <a:solidFill>
                  <a:srgbClr val="FFFF00"/>
                </a:solidFill>
                <a:latin typeface="Helvetica"/>
                <a:ea typeface="Helvetica"/>
                <a:cs typeface="Helvetica"/>
                <a:sym typeface="Helvetica"/>
              </a:rPr>
              <a:t>dλ</a:t>
            </a:r>
            <a:r>
              <a:rPr lang="en-US" altLang="ja-JP" sz="2400" b="1" dirty="0">
                <a:solidFill>
                  <a:srgbClr val="FFFF00"/>
                </a:solidFill>
                <a:latin typeface="Helvetica"/>
                <a:ea typeface="Helvetica"/>
                <a:cs typeface="Helvetica"/>
                <a:sym typeface="Helvetica"/>
              </a:rPr>
              <a:t> ~ </a:t>
            </a:r>
            <a:r>
              <a:rPr sz="2400" b="1" dirty="0">
                <a:solidFill>
                  <a:srgbClr val="FFFF00"/>
                </a:solidFill>
                <a:latin typeface="Helvetica"/>
                <a:ea typeface="Helvetica"/>
                <a:cs typeface="Helvetica"/>
                <a:sym typeface="Helvetica"/>
              </a:rPr>
              <a:t>1</a:t>
            </a:r>
            <a:r>
              <a:rPr lang="en-US" sz="2400" b="1" dirty="0">
                <a:solidFill>
                  <a:srgbClr val="FFFF00"/>
                </a:solidFill>
                <a:latin typeface="Helvetica"/>
                <a:ea typeface="Helvetica"/>
                <a:cs typeface="Helvetica"/>
                <a:sym typeface="Helvetica"/>
              </a:rPr>
              <a:t>0</a:t>
            </a:r>
            <a:r>
              <a:rPr lang="en-US" sz="2400" b="1" baseline="30000" dirty="0">
                <a:solidFill>
                  <a:srgbClr val="FFFF00"/>
                </a:solidFill>
                <a:latin typeface="Helvetica"/>
                <a:ea typeface="Helvetica"/>
                <a:cs typeface="Helvetica"/>
                <a:sym typeface="Helvetica"/>
              </a:rPr>
              <a:t>6</a:t>
            </a:r>
            <a:r>
              <a:rPr sz="2400" b="1" baseline="30000" dirty="0">
                <a:solidFill>
                  <a:srgbClr val="FFFF00"/>
                </a:solidFill>
                <a:latin typeface="Helvetica"/>
                <a:ea typeface="Helvetica"/>
                <a:cs typeface="Helvetica"/>
                <a:sym typeface="Helvetica"/>
              </a:rPr>
              <a:t>-7</a:t>
            </a:r>
            <a:r>
              <a:rPr sz="2400" b="1" dirty="0">
                <a:solidFill>
                  <a:srgbClr val="FFFB00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lang="en-US" altLang="ja-JP" sz="2400" dirty="0">
                <a:solidFill>
                  <a:srgbClr val="F2F2F2"/>
                </a:solidFill>
                <a:latin typeface="Helvetica"/>
                <a:ea typeface="Helvetica"/>
                <a:cs typeface="Helvetica"/>
                <a:sym typeface="Helvetica"/>
              </a:rPr>
              <a:t>finally</a:t>
            </a:r>
            <a:r>
              <a:rPr lang="ja-JP" altLang="en-US" sz="2400" dirty="0">
                <a:solidFill>
                  <a:srgbClr val="F2F2F2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lang="en-US" altLang="ja-JP" sz="2400" dirty="0">
                <a:solidFill>
                  <a:schemeClr val="tx1">
                    <a:lumMod val="95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started</a:t>
            </a:r>
            <a:r>
              <a:rPr lang="ja-JP" altLang="en-US" sz="2400" dirty="0">
                <a:solidFill>
                  <a:schemeClr val="tx1">
                    <a:lumMod val="95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lang="ja-JP" altLang="ja-JP" sz="2400" dirty="0">
                <a:solidFill>
                  <a:schemeClr val="tx1">
                    <a:lumMod val="95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i</a:t>
            </a:r>
            <a:r>
              <a:rPr lang="en-US" altLang="ja-JP" sz="2400" dirty="0" err="1">
                <a:solidFill>
                  <a:schemeClr val="tx1">
                    <a:lumMod val="95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ts</a:t>
            </a:r>
            <a:r>
              <a:rPr lang="ja-JP" altLang="en-US" sz="2400" dirty="0">
                <a:solidFill>
                  <a:schemeClr val="tx1">
                    <a:lumMod val="95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lang="en-US" altLang="ja-JP" sz="2400" dirty="0">
                <a:solidFill>
                  <a:schemeClr val="tx1">
                    <a:lumMod val="95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initial</a:t>
            </a:r>
            <a:r>
              <a:rPr lang="ja-JP" altLang="en-US" sz="2400" dirty="0">
                <a:solidFill>
                  <a:schemeClr val="tx1">
                    <a:lumMod val="95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lang="en-US" altLang="ja-JP" sz="2400" dirty="0" err="1">
                <a:solidFill>
                  <a:schemeClr val="tx1">
                    <a:lumMod val="95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ru</a:t>
            </a:r>
            <a:r>
              <a:rPr lang="ja-JP" altLang="en-US" sz="2400" dirty="0">
                <a:solidFill>
                  <a:schemeClr val="tx1">
                    <a:lumMod val="95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n 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attached to </a:t>
            </a:r>
            <a:r>
              <a:rPr lang="en-US" altLang="ja-JP" sz="2400" dirty="0">
                <a:solidFill>
                  <a:schemeClr val="tx1">
                    <a:lumMod val="95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Haleakala</a:t>
            </a:r>
            <a:r>
              <a:rPr lang="ja-JP" altLang="en-US" sz="2400" dirty="0">
                <a:solidFill>
                  <a:schemeClr val="tx1">
                    <a:lumMod val="95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T60</a:t>
            </a:r>
            <a:r>
              <a:rPr lang="en-US" altLang="ja-JP" sz="2400" dirty="0">
                <a:solidFill>
                  <a:schemeClr val="tx1">
                    <a:lumMod val="95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.</a:t>
            </a:r>
            <a:endParaRPr sz="2400" dirty="0">
              <a:solidFill>
                <a:schemeClr val="tx1">
                  <a:lumMod val="95000"/>
                </a:schemeClr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marL="278306" indent="-278306" defTabSz="365773">
              <a:spcBef>
                <a:spcPts val="2578"/>
              </a:spcBef>
              <a:buSzPct val="75000"/>
              <a:defRPr sz="1800">
                <a:solidFill>
                  <a:srgbClr val="000000"/>
                </a:solidFill>
              </a:defRPr>
            </a:pPr>
            <a:r>
              <a:rPr lang="en-US" altLang="ja-JP" sz="2400" b="1" dirty="0">
                <a:solidFill>
                  <a:srgbClr val="FFFF00"/>
                </a:solidFill>
                <a:latin typeface="Helvetica"/>
                <a:ea typeface="Helvetica"/>
                <a:cs typeface="Helvetica"/>
                <a:sym typeface="Helvetica"/>
              </a:rPr>
              <a:t>Feasibility</a:t>
            </a:r>
            <a:r>
              <a:rPr lang="ja-JP" altLang="en-US" sz="2400" b="1" dirty="0">
                <a:solidFill>
                  <a:srgbClr val="FFFF00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lang="en-US" altLang="ja-JP" sz="2400" b="1" dirty="0">
                <a:solidFill>
                  <a:srgbClr val="FFFF00"/>
                </a:solidFill>
                <a:latin typeface="Helvetica"/>
                <a:ea typeface="Helvetica"/>
                <a:cs typeface="Helvetica"/>
                <a:sym typeface="Helvetica"/>
              </a:rPr>
              <a:t>on</a:t>
            </a:r>
            <a:r>
              <a:rPr lang="ja-JP" altLang="en-US" sz="2400" b="1" dirty="0">
                <a:solidFill>
                  <a:srgbClr val="FFFF00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lang="en-US" altLang="ja-JP" sz="2400" b="1" dirty="0">
                <a:solidFill>
                  <a:srgbClr val="FFFF00"/>
                </a:solidFill>
                <a:latin typeface="Helvetica"/>
                <a:ea typeface="Helvetica"/>
                <a:cs typeface="Helvetica"/>
                <a:sym typeface="Helvetica"/>
              </a:rPr>
              <a:t>T60</a:t>
            </a:r>
            <a:r>
              <a:rPr lang="ja-JP" altLang="en-US" sz="2400" b="1" dirty="0">
                <a:solidFill>
                  <a:srgbClr val="FFFF00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lang="ja-JP" altLang="ja-JP" sz="2400" b="1" dirty="0">
                <a:solidFill>
                  <a:srgbClr val="FFFF00"/>
                </a:solidFill>
                <a:latin typeface="Helvetica"/>
                <a:ea typeface="Helvetica"/>
                <a:cs typeface="Helvetica"/>
                <a:sym typeface="Helvetica"/>
              </a:rPr>
              <a:t>w</a:t>
            </a:r>
            <a:r>
              <a:rPr lang="en-US" altLang="ja-JP" sz="2400" b="1" dirty="0">
                <a:solidFill>
                  <a:srgbClr val="FFFF00"/>
                </a:solidFill>
                <a:latin typeface="Helvetica"/>
                <a:ea typeface="Helvetica"/>
                <a:cs typeface="Helvetica"/>
                <a:sym typeface="Helvetica"/>
              </a:rPr>
              <a:t>as</a:t>
            </a:r>
            <a:r>
              <a:rPr lang="ja-JP" altLang="en-US" sz="2400" b="1" dirty="0">
                <a:solidFill>
                  <a:srgbClr val="FFFF00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lang="en-US" altLang="ja-JP" sz="2400" b="1" dirty="0">
                <a:solidFill>
                  <a:srgbClr val="FFFF00"/>
                </a:solidFill>
                <a:latin typeface="Helvetica"/>
                <a:ea typeface="Helvetica"/>
                <a:cs typeface="Helvetica"/>
                <a:sym typeface="Helvetica"/>
              </a:rPr>
              <a:t>demonstrated</a:t>
            </a:r>
            <a:r>
              <a:rPr lang="ja-JP" altLang="en-US" sz="2400" b="1" dirty="0">
                <a:solidFill>
                  <a:srgbClr val="FFFF00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lang="en-US" altLang="ja-JP" sz="2400" b="1" dirty="0">
                <a:solidFill>
                  <a:srgbClr val="FFFF00"/>
                </a:solidFill>
                <a:latin typeface="Helvetica"/>
                <a:ea typeface="Helvetica"/>
                <a:cs typeface="Helvetica"/>
                <a:sym typeface="Helvetica"/>
              </a:rPr>
              <a:t>by</a:t>
            </a:r>
            <a:r>
              <a:rPr lang="ja-JP" altLang="en-US" sz="2400" b="1" dirty="0">
                <a:solidFill>
                  <a:srgbClr val="FFFF00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lang="en-US" altLang="ja-JP" sz="2400" b="1" dirty="0">
                <a:solidFill>
                  <a:srgbClr val="FFFF00"/>
                </a:solidFill>
                <a:latin typeface="Helvetica"/>
                <a:ea typeface="Helvetica"/>
                <a:cs typeface="Helvetica"/>
                <a:sym typeface="Helvetica"/>
              </a:rPr>
              <a:t>solar</a:t>
            </a:r>
            <a:r>
              <a:rPr lang="ja-JP" altLang="en-US" sz="2400" b="1" dirty="0">
                <a:solidFill>
                  <a:srgbClr val="FFFF00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lang="en-US" altLang="ja-JP" sz="2400" b="1" dirty="0">
                <a:solidFill>
                  <a:srgbClr val="FFFF00"/>
                </a:solidFill>
                <a:latin typeface="Helvetica"/>
                <a:ea typeface="Helvetica"/>
                <a:cs typeface="Helvetica"/>
                <a:sym typeface="Helvetica"/>
              </a:rPr>
              <a:t>observations</a:t>
            </a:r>
            <a:r>
              <a:rPr lang="ja-JP" altLang="en-US" sz="2400" b="1" dirty="0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lang="en-US" altLang="ja-JP" sz="2400" b="1" dirty="0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  <a:t/>
            </a:r>
            <a:br>
              <a:rPr lang="en-US" altLang="ja-JP" sz="2400" b="1" dirty="0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</a:br>
            <a:r>
              <a:rPr lang="en-US" altLang="ja-JP" sz="2400" dirty="0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  <a:t>(terrestrial</a:t>
            </a:r>
            <a:r>
              <a:rPr lang="ja-JP" altLang="en-US" sz="2400" dirty="0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lang="en-US" altLang="ja-JP" sz="2400" dirty="0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  <a:t>and</a:t>
            </a:r>
            <a:r>
              <a:rPr lang="ja-JP" altLang="en-US" sz="2400" dirty="0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lang="en-US" altLang="ja-JP" sz="2400" dirty="0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  <a:t>solar</a:t>
            </a:r>
            <a:r>
              <a:rPr lang="ja-JP" altLang="en-US" sz="2400" dirty="0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lang="en-US" altLang="ja-JP" sz="2400" dirty="0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  <a:t>atmospheres).</a:t>
            </a:r>
            <a:endParaRPr sz="2400" dirty="0">
              <a:solidFill>
                <a:schemeClr val="tx1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marL="278306" indent="-278306" defTabSz="365773">
              <a:spcBef>
                <a:spcPts val="2578"/>
              </a:spcBef>
              <a:buSzPct val="75000"/>
              <a:defRPr sz="1800">
                <a:solidFill>
                  <a:srgbClr val="000000"/>
                </a:solidFill>
              </a:defRPr>
            </a:pPr>
            <a:r>
              <a:rPr lang="en-US" altLang="ja-JP" sz="2400" b="1" dirty="0">
                <a:solidFill>
                  <a:srgbClr val="FFFF00"/>
                </a:solidFill>
                <a:latin typeface="Helvetica"/>
                <a:ea typeface="Helvetica"/>
                <a:cs typeface="Helvetica"/>
                <a:sym typeface="Helvetica"/>
              </a:rPr>
              <a:t>We</a:t>
            </a:r>
            <a:r>
              <a:rPr lang="ja-JP" altLang="en-US" sz="2400" b="1" dirty="0">
                <a:solidFill>
                  <a:srgbClr val="FFFF00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lang="en-US" altLang="ja-JP" sz="2400" b="1" dirty="0">
                <a:solidFill>
                  <a:srgbClr val="FFFF00"/>
                </a:solidFill>
                <a:latin typeface="Helvetica"/>
                <a:ea typeface="Helvetica"/>
                <a:cs typeface="Helvetica"/>
                <a:sym typeface="Helvetica"/>
              </a:rPr>
              <a:t>are</a:t>
            </a:r>
            <a:r>
              <a:rPr lang="ja-JP" altLang="en-US" sz="2400" b="1" dirty="0">
                <a:solidFill>
                  <a:srgbClr val="FFFF00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lang="en-US" altLang="ja-JP" sz="2400" b="1" dirty="0">
                <a:solidFill>
                  <a:srgbClr val="FFFF00"/>
                </a:solidFill>
                <a:latin typeface="Helvetica"/>
                <a:ea typeface="Helvetica"/>
                <a:cs typeface="Helvetica"/>
                <a:sym typeface="Helvetica"/>
              </a:rPr>
              <a:t>going</a:t>
            </a:r>
            <a:r>
              <a:rPr lang="ja-JP" altLang="en-US" sz="2400" b="1" dirty="0">
                <a:solidFill>
                  <a:srgbClr val="FFFF00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lang="en-US" altLang="ja-JP" sz="2400" b="1" dirty="0">
                <a:solidFill>
                  <a:srgbClr val="FFFF00"/>
                </a:solidFill>
                <a:latin typeface="Helvetica"/>
                <a:ea typeface="Helvetica"/>
                <a:cs typeface="Helvetica"/>
                <a:sym typeface="Helvetica"/>
              </a:rPr>
              <a:t>to</a:t>
            </a:r>
            <a:r>
              <a:rPr lang="ja-JP" altLang="en-US" sz="2400" b="1" dirty="0">
                <a:solidFill>
                  <a:srgbClr val="FFFF00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lang="en-US" altLang="ja-JP" sz="2400" b="1" dirty="0">
                <a:solidFill>
                  <a:srgbClr val="FFFF00"/>
                </a:solidFill>
                <a:latin typeface="Helvetica"/>
                <a:ea typeface="Helvetica"/>
                <a:cs typeface="Helvetica"/>
                <a:sym typeface="Helvetica"/>
              </a:rPr>
              <a:t>Martian</a:t>
            </a:r>
            <a:r>
              <a:rPr lang="ja-JP" altLang="en-US" sz="2400" b="1" dirty="0">
                <a:solidFill>
                  <a:srgbClr val="FFFF00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lang="en-US" altLang="ja-JP" sz="2400" b="1" dirty="0">
                <a:solidFill>
                  <a:srgbClr val="FFFF00"/>
                </a:solidFill>
                <a:latin typeface="Helvetica"/>
                <a:ea typeface="Helvetica"/>
                <a:cs typeface="Helvetica"/>
                <a:sym typeface="Helvetica"/>
              </a:rPr>
              <a:t>observations</a:t>
            </a:r>
            <a:r>
              <a:rPr lang="ja-JP" altLang="en-US" sz="2400" b="1" dirty="0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lang="en-US" altLang="ja-JP" sz="2400" b="1" dirty="0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  <a:t/>
            </a:r>
            <a:br>
              <a:rPr lang="en-US" altLang="ja-JP" sz="2400" b="1" dirty="0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</a:br>
            <a:r>
              <a:rPr lang="en-US" altLang="ja-JP" sz="2400" dirty="0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  <a:t>in</a:t>
            </a:r>
            <a:r>
              <a:rPr lang="ja-JP" altLang="en-US" sz="2400" dirty="0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lang="en-US" altLang="ja-JP" sz="2400" dirty="0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  <a:t>Nov</a:t>
            </a:r>
            <a:r>
              <a:rPr lang="ja-JP" altLang="en-US" sz="2400" dirty="0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lang="en-US" altLang="ja-JP" sz="2400" dirty="0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  <a:t>2014</a:t>
            </a:r>
            <a:r>
              <a:rPr lang="ja-JP" altLang="en-US" sz="2400" dirty="0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lang="en-US" altLang="ja-JP" sz="2400" dirty="0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  <a:t>and</a:t>
            </a:r>
            <a:r>
              <a:rPr lang="ja-JP" altLang="en-US" sz="2400" dirty="0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2400" dirty="0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  <a:t>March-September 2015 </a:t>
            </a:r>
            <a:r>
              <a:rPr lang="en-US" sz="2400" dirty="0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  <a:t/>
            </a:r>
            <a:br>
              <a:rPr lang="en-US" sz="2400" dirty="0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</a:br>
            <a:r>
              <a:rPr lang="en-US" altLang="ja-JP" sz="2400" dirty="0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  <a:t>for</a:t>
            </a:r>
            <a:r>
              <a:rPr lang="ja-JP" altLang="en-US" sz="2400" dirty="0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lang="en-US" altLang="ja-JP" sz="2400" dirty="0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  <a:t>the</a:t>
            </a:r>
            <a:r>
              <a:rPr lang="ja-JP" altLang="en-US" sz="2400" dirty="0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lang="en-US" altLang="ja-JP" sz="2400" dirty="0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  <a:t>monitor</a:t>
            </a:r>
            <a:r>
              <a:rPr lang="ja-JP" altLang="en-US" sz="2400" dirty="0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lang="en-US" altLang="ja-JP" sz="2400" dirty="0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  <a:t>of</a:t>
            </a:r>
            <a:r>
              <a:rPr lang="ja-JP" altLang="en-US" sz="2400" dirty="0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lang="en-US" altLang="ja-JP" sz="2400" dirty="0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  <a:t>lower</a:t>
            </a:r>
            <a:r>
              <a:rPr lang="ja-JP" altLang="en-US" sz="2400" dirty="0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lang="en-US" altLang="ja-JP" sz="2400" dirty="0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  <a:t>atmosphere</a:t>
            </a:r>
            <a:r>
              <a:rPr lang="ja-JP" altLang="en-US" sz="2400" dirty="0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lang="en-US" altLang="ja-JP" sz="2400" dirty="0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  <a:t>just</a:t>
            </a:r>
            <a:r>
              <a:rPr lang="ja-JP" altLang="en-US" sz="2400" dirty="0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lang="en-US" altLang="ja-JP" sz="2400" dirty="0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  <a:t>below</a:t>
            </a:r>
            <a:r>
              <a:rPr lang="ja-JP" altLang="en-US" sz="2400" dirty="0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lang="en-US" altLang="ja-JP" sz="2400" dirty="0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  <a:t>MAVEN</a:t>
            </a:r>
            <a:r>
              <a:rPr lang="ja-JP" altLang="en-US" sz="2400" dirty="0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lang="en-US" altLang="ja-JP" sz="2400" dirty="0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  <a:t>observations.</a:t>
            </a:r>
          </a:p>
        </p:txBody>
      </p:sp>
    </p:spTree>
    <p:extLst>
      <p:ext uri="{BB962C8B-B14F-4D97-AF65-F5344CB8AC3E}">
        <p14:creationId xmlns:p14="http://schemas.microsoft.com/office/powerpoint/2010/main" val="82267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09282" y="26894"/>
            <a:ext cx="9170894" cy="1031641"/>
          </a:xfrm>
        </p:spPr>
        <p:txBody>
          <a:bodyPr>
            <a:normAutofit/>
          </a:bodyPr>
          <a:lstStyle/>
          <a:p>
            <a:pPr algn="l"/>
            <a:r>
              <a:rPr kumimoji="1" lang="ja-JP" altLang="en-US" sz="3200" dirty="0" smtClean="0"/>
              <a:t>なぜ惑星大気観測のために赤外高分散分光が</a:t>
            </a:r>
            <a:r>
              <a:rPr kumimoji="1" lang="en-US" altLang="ja-JP" sz="3200" dirty="0" smtClean="0"/>
              <a:t/>
            </a:r>
            <a:br>
              <a:rPr kumimoji="1" lang="en-US" altLang="ja-JP" sz="3200" dirty="0" smtClean="0"/>
            </a:br>
            <a:r>
              <a:rPr kumimoji="1" lang="ja-JP" altLang="en-US" sz="3200" dirty="0" smtClean="0"/>
              <a:t>必要なのか？</a:t>
            </a:r>
            <a:endParaRPr kumimoji="1" lang="ja-JP" altLang="en-US" sz="3200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309282" y="1741817"/>
            <a:ext cx="9009530" cy="5116183"/>
          </a:xfrm>
        </p:spPr>
        <p:txBody>
          <a:bodyPr>
            <a:normAutofit/>
          </a:bodyPr>
          <a:lstStyle/>
          <a:p>
            <a:r>
              <a:rPr kumimoji="1" lang="en-US" altLang="ja-JP" sz="2400" dirty="0" smtClean="0"/>
              <a:t>- </a:t>
            </a:r>
            <a:r>
              <a:rPr kumimoji="1" lang="ja-JP" altLang="en-US" sz="2400" dirty="0" smtClean="0"/>
              <a:t>ダイナミクス、化学反応のトレーサーとなり得る微量気体や同位体比（火星メタン、</a:t>
            </a:r>
            <a:r>
              <a:rPr kumimoji="1" lang="en-US" altLang="ja-JP" sz="2400" dirty="0" smtClean="0"/>
              <a:t>H2O/HDO</a:t>
            </a:r>
            <a:r>
              <a:rPr kumimoji="1" lang="ja-JP" altLang="en-US" sz="2400" dirty="0" smtClean="0"/>
              <a:t>等）の測定</a:t>
            </a:r>
            <a:r>
              <a:rPr kumimoji="1" lang="en-US" altLang="ja-JP" sz="2400" dirty="0" smtClean="0"/>
              <a:t> </a:t>
            </a:r>
            <a:endParaRPr kumimoji="1" lang="en-US" altLang="ja-JP" sz="2400" dirty="0" smtClean="0"/>
          </a:p>
          <a:p>
            <a:r>
              <a:rPr kumimoji="1" lang="en-US" altLang="ja-JP" sz="2400" dirty="0" smtClean="0"/>
              <a:t>- </a:t>
            </a:r>
            <a:r>
              <a:rPr kumimoji="1" lang="ja-JP" altLang="en-US" sz="2400" dirty="0" smtClean="0"/>
              <a:t>惑星高層希薄大気中の</a:t>
            </a:r>
            <a:r>
              <a:rPr kumimoji="1" lang="en-US" altLang="ja-JP" sz="2400" dirty="0" smtClean="0"/>
              <a:t>non-LTE</a:t>
            </a:r>
            <a:r>
              <a:rPr kumimoji="1" lang="ja-JP" altLang="en-US" sz="2400" dirty="0" smtClean="0"/>
              <a:t>発光の測定</a:t>
            </a:r>
            <a:endParaRPr kumimoji="1" lang="en-US" altLang="ja-JP" sz="2400" dirty="0" smtClean="0"/>
          </a:p>
          <a:p>
            <a:r>
              <a:rPr kumimoji="1" lang="en-US" altLang="ja-JP" sz="2400" dirty="0" smtClean="0"/>
              <a:t>- </a:t>
            </a:r>
            <a:r>
              <a:rPr kumimoji="1" lang="ja-JP" altLang="en-US" sz="2400" dirty="0" smtClean="0"/>
              <a:t>詳細スペクトルから気体数密度（高度プロファイルも）や、ドップラーシフトから風速を測定</a:t>
            </a:r>
            <a:endParaRPr kumimoji="1" lang="en-US" altLang="ja-JP" sz="2400" dirty="0" smtClean="0"/>
          </a:p>
          <a:p>
            <a:r>
              <a:rPr kumimoji="1" lang="en-US" altLang="ja-JP" sz="2400" dirty="0" smtClean="0"/>
              <a:t>- </a:t>
            </a:r>
            <a:r>
              <a:rPr kumimoji="1" lang="ja-JP" altLang="en-US" sz="2400" dirty="0" smtClean="0"/>
              <a:t>地球大気と惑星大気の吸収線または発光線の分離</a:t>
            </a:r>
            <a:endParaRPr kumimoji="1" lang="en-US" altLang="ja-JP" sz="2400" dirty="0" smtClean="0"/>
          </a:p>
          <a:p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7558908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eT60Ded9327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09967"/>
            <a:ext cx="9899381" cy="6248033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Shape 43"/>
          <p:cNvSpPr/>
          <p:nvPr/>
        </p:nvSpPr>
        <p:spPr>
          <a:xfrm>
            <a:off x="0" y="0"/>
            <a:ext cx="9906000" cy="5386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lvl1pPr algn="l">
              <a:defRPr sz="2400" b="1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 algn="ctr">
              <a:defRPr sz="1800" b="0" i="0">
                <a:solidFill>
                  <a:srgbClr val="000000"/>
                </a:solidFill>
              </a:defRPr>
            </a:pPr>
            <a:r>
              <a:rPr sz="3500" dirty="0">
                <a:solidFill>
                  <a:schemeClr val="tx1"/>
                </a:solidFill>
              </a:rPr>
              <a:t>T60 </a:t>
            </a:r>
            <a:r>
              <a:rPr lang="en-US" altLang="ja-JP" sz="3500" dirty="0">
                <a:solidFill>
                  <a:schemeClr val="tx1"/>
                </a:solidFill>
              </a:rPr>
              <a:t>O</a:t>
            </a:r>
            <a:r>
              <a:rPr lang="en-US" sz="3500" dirty="0">
                <a:solidFill>
                  <a:schemeClr val="tx1"/>
                </a:solidFill>
              </a:rPr>
              <a:t>pen </a:t>
            </a:r>
            <a:r>
              <a:rPr lang="en-US" altLang="ja-JP" sz="3500" dirty="0">
                <a:solidFill>
                  <a:schemeClr val="tx1"/>
                </a:solidFill>
              </a:rPr>
              <a:t>C</a:t>
            </a:r>
            <a:r>
              <a:rPr sz="3500" dirty="0">
                <a:solidFill>
                  <a:schemeClr val="tx1"/>
                </a:solidFill>
              </a:rPr>
              <a:t>eremony</a:t>
            </a:r>
            <a:r>
              <a:rPr lang="en-US" sz="3500" dirty="0">
                <a:solidFill>
                  <a:schemeClr val="tx1"/>
                </a:solidFill>
              </a:rPr>
              <a:t> - </a:t>
            </a:r>
            <a:r>
              <a:rPr sz="3500" dirty="0">
                <a:solidFill>
                  <a:schemeClr val="tx1"/>
                </a:solidFill>
              </a:rPr>
              <a:t>8 Sep</a:t>
            </a:r>
            <a:r>
              <a:rPr lang="en-US" sz="3500" dirty="0">
                <a:solidFill>
                  <a:schemeClr val="tx1"/>
                </a:solidFill>
              </a:rPr>
              <a:t>.</a:t>
            </a:r>
            <a:r>
              <a:rPr sz="3500" dirty="0">
                <a:solidFill>
                  <a:schemeClr val="tx1"/>
                </a:solidFill>
              </a:rPr>
              <a:t> 2014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2905"/>
            <a:ext cx="9817562" cy="6039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Shape 45"/>
          <p:cNvSpPr>
            <a:spLocks noGrp="1"/>
          </p:cNvSpPr>
          <p:nvPr>
            <p:ph type="title"/>
          </p:nvPr>
        </p:nvSpPr>
        <p:spPr>
          <a:xfrm>
            <a:off x="-1" y="44779"/>
            <a:ext cx="9906001" cy="77068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6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altLang="ja-JP" sz="4000" dirty="0" smtClean="0">
                <a:solidFill>
                  <a:schemeClr val="tx1"/>
                </a:solidFill>
              </a:rPr>
              <a:t>Night</a:t>
            </a:r>
            <a:r>
              <a:rPr lang="ja-JP" altLang="en-US" sz="4000" dirty="0" smtClean="0">
                <a:solidFill>
                  <a:schemeClr val="tx1"/>
                </a:solidFill>
              </a:rPr>
              <a:t> </a:t>
            </a:r>
            <a:r>
              <a:rPr lang="en-US" altLang="ja-JP" sz="4000" dirty="0" smtClean="0">
                <a:solidFill>
                  <a:schemeClr val="tx1"/>
                </a:solidFill>
              </a:rPr>
              <a:t>View</a:t>
            </a:r>
            <a:r>
              <a:rPr sz="4000" dirty="0" smtClean="0">
                <a:solidFill>
                  <a:schemeClr val="tx1"/>
                </a:solidFill>
              </a:rPr>
              <a:t> </a:t>
            </a:r>
            <a:r>
              <a:rPr sz="4000" dirty="0">
                <a:solidFill>
                  <a:schemeClr val="tx1"/>
                </a:solidFill>
              </a:rPr>
              <a:t>of </a:t>
            </a:r>
            <a:r>
              <a:rPr lang="en-US" sz="4000" dirty="0">
                <a:solidFill>
                  <a:schemeClr val="tx1"/>
                </a:solidFill>
              </a:rPr>
              <a:t>Tohoku Univ. </a:t>
            </a:r>
            <a:r>
              <a:rPr sz="4000" dirty="0">
                <a:solidFill>
                  <a:schemeClr val="tx1"/>
                </a:solidFill>
              </a:rPr>
              <a:t>60</a:t>
            </a:r>
            <a:r>
              <a:rPr lang="en-US" sz="4000" dirty="0">
                <a:solidFill>
                  <a:schemeClr val="tx1"/>
                </a:solidFill>
              </a:rPr>
              <a:t>cm (T60)</a:t>
            </a:r>
            <a:endParaRPr sz="4000" dirty="0">
              <a:solidFill>
                <a:schemeClr val="tx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3776993"/>
            <a:ext cx="4545178" cy="296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203805" y="3139416"/>
            <a:ext cx="3061736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ja-JP" altLang="en-US" sz="36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ヒラギノ角ゴ ProN W3"/>
              </a:rPr>
              <a:t>晴天率</a:t>
            </a:r>
            <a:r>
              <a:rPr kumimoji="0" lang="en-US" altLang="ja-JP" sz="36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ヒラギノ角ゴ ProN W3"/>
              </a:rPr>
              <a:t>0.6</a:t>
            </a:r>
            <a:r>
              <a:rPr kumimoji="0" lang="ja-JP" altLang="en-US" sz="36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ヒラギノ角ゴ ProN W3"/>
              </a:rPr>
              <a:t>～</a:t>
            </a:r>
            <a:r>
              <a:rPr kumimoji="0" lang="en-US" altLang="ja-JP" sz="36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ヒラギノ角ゴ ProN W3"/>
              </a:rPr>
              <a:t>0.7</a:t>
            </a:r>
            <a:endParaRPr kumimoji="0" lang="ja-JP" alt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91206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2905"/>
            <a:ext cx="9817562" cy="6039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Shape 45"/>
          <p:cNvSpPr>
            <a:spLocks noGrp="1"/>
          </p:cNvSpPr>
          <p:nvPr>
            <p:ph type="title"/>
          </p:nvPr>
        </p:nvSpPr>
        <p:spPr>
          <a:xfrm>
            <a:off x="-1" y="44779"/>
            <a:ext cx="9906001" cy="77068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6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000" dirty="0">
                <a:solidFill>
                  <a:schemeClr val="tx1"/>
                </a:solidFill>
              </a:rPr>
              <a:t>Purpose of </a:t>
            </a:r>
            <a:r>
              <a:rPr lang="en-US" sz="4000" dirty="0">
                <a:solidFill>
                  <a:schemeClr val="tx1"/>
                </a:solidFill>
              </a:rPr>
              <a:t>Tohoku Univ. </a:t>
            </a:r>
            <a:r>
              <a:rPr sz="4000" dirty="0">
                <a:solidFill>
                  <a:schemeClr val="tx1"/>
                </a:solidFill>
              </a:rPr>
              <a:t>60</a:t>
            </a:r>
            <a:r>
              <a:rPr lang="en-US" sz="4000" dirty="0">
                <a:solidFill>
                  <a:schemeClr val="tx1"/>
                </a:solidFill>
              </a:rPr>
              <a:t>cm (T60)</a:t>
            </a:r>
            <a:endParaRPr sz="4000" dirty="0">
              <a:solidFill>
                <a:schemeClr val="tx1"/>
              </a:solidFill>
            </a:endParaRPr>
          </a:p>
        </p:txBody>
      </p:sp>
      <p:sp>
        <p:nvSpPr>
          <p:cNvPr id="46" name="Shape 46"/>
          <p:cNvSpPr>
            <a:spLocks noGrp="1"/>
          </p:cNvSpPr>
          <p:nvPr>
            <p:ph type="body" idx="1"/>
          </p:nvPr>
        </p:nvSpPr>
        <p:spPr>
          <a:xfrm>
            <a:off x="0" y="949952"/>
            <a:ext cx="9817562" cy="2462993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278306" indent="-278306" defTabSz="365773">
              <a:spcBef>
                <a:spcPts val="2578"/>
              </a:spcBef>
              <a:defRPr sz="1800">
                <a:solidFill>
                  <a:srgbClr val="000000"/>
                </a:solidFill>
              </a:defRPr>
            </a:pPr>
            <a:r>
              <a:rPr lang="en-US" sz="2400" b="1" dirty="0">
                <a:solidFill>
                  <a:srgbClr val="FFFF00"/>
                </a:solidFill>
                <a:latin typeface="Helvetica"/>
                <a:ea typeface="Helvetica"/>
                <a:cs typeface="Helvetica"/>
                <a:sym typeface="Helvetica"/>
              </a:rPr>
              <a:t>Flexible </a:t>
            </a:r>
            <a:r>
              <a:rPr lang="en-US" sz="2400" dirty="0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  <a:t>- 	Conjugated operations with </a:t>
            </a:r>
            <a:br>
              <a:rPr lang="en-US" sz="2400" dirty="0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</a:br>
            <a:r>
              <a:rPr lang="en-US" sz="2400" dirty="0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  <a:t>					</a:t>
            </a:r>
            <a:r>
              <a:rPr sz="2400" dirty="0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  <a:t>large telescopes </a:t>
            </a:r>
            <a:r>
              <a:rPr lang="en-US" sz="2400" dirty="0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  <a:t>&amp; </a:t>
            </a:r>
            <a:r>
              <a:rPr sz="2400" dirty="0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  <a:t>space</a:t>
            </a:r>
            <a:r>
              <a:rPr lang="en-US" sz="2400" dirty="0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  <a:t> missions</a:t>
            </a:r>
          </a:p>
          <a:p>
            <a:pPr marL="278306" indent="-278306" defTabSz="365773">
              <a:spcBef>
                <a:spcPts val="2578"/>
              </a:spcBef>
              <a:defRPr sz="1800">
                <a:solidFill>
                  <a:srgbClr val="000000"/>
                </a:solidFill>
              </a:defRPr>
            </a:pPr>
            <a:r>
              <a:rPr sz="2400" b="1" dirty="0" smtClean="0">
                <a:solidFill>
                  <a:srgbClr val="FFFB00"/>
                </a:solidFill>
                <a:latin typeface="Helvetica"/>
                <a:ea typeface="Helvetica"/>
                <a:cs typeface="Helvetica"/>
                <a:sym typeface="Helvetica"/>
              </a:rPr>
              <a:t>Continuous</a:t>
            </a:r>
            <a:r>
              <a:rPr lang="en-US" sz="2400" b="1" dirty="0" smtClean="0">
                <a:solidFill>
                  <a:srgbClr val="FFFB00"/>
                </a:solidFill>
                <a:latin typeface="Helvetica"/>
                <a:ea typeface="Helvetica"/>
                <a:cs typeface="Helvetica"/>
                <a:sym typeface="Helvetica"/>
              </a:rPr>
              <a:t> monitoring</a:t>
            </a:r>
            <a:r>
              <a:rPr sz="2400" b="1" dirty="0" smtClean="0">
                <a:solidFill>
                  <a:srgbClr val="FFFB00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lang="en-US" sz="2400" dirty="0">
                <a:latin typeface="Helvetica"/>
                <a:ea typeface="Helvetica"/>
                <a:cs typeface="Helvetica"/>
                <a:sym typeface="Helvetica"/>
              </a:rPr>
              <a:t>- </a:t>
            </a:r>
            <a:r>
              <a:rPr lang="en-US" sz="2400" dirty="0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  <a:t>Temporal variabilities in diurnal, </a:t>
            </a:r>
            <a:r>
              <a:rPr lang="en-US" sz="2400" dirty="0" smtClean="0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  <a:t>seasonal                                                                              										solar </a:t>
            </a:r>
            <a:r>
              <a:rPr lang="en-US" sz="2400" dirty="0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  <a:t>cycle</a:t>
            </a:r>
            <a:endParaRPr sz="2400" dirty="0">
              <a:solidFill>
                <a:schemeClr val="tx1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marL="278306" indent="-278306" defTabSz="365773">
              <a:spcBef>
                <a:spcPts val="2578"/>
              </a:spcBef>
              <a:defRPr sz="1800">
                <a:solidFill>
                  <a:srgbClr val="000000"/>
                </a:solidFill>
              </a:defRPr>
            </a:pPr>
            <a:r>
              <a:rPr lang="en-US" sz="2400" b="1" u="sng" dirty="0">
                <a:solidFill>
                  <a:srgbClr val="FFFF00"/>
                </a:solidFill>
                <a:latin typeface="Helvetica"/>
                <a:ea typeface="Helvetica"/>
                <a:cs typeface="Helvetica"/>
                <a:sym typeface="Helvetica"/>
              </a:rPr>
              <a:t>U</a:t>
            </a:r>
            <a:r>
              <a:rPr sz="2400" b="1" u="sng" dirty="0">
                <a:solidFill>
                  <a:srgbClr val="FFFB00"/>
                </a:solidFill>
                <a:latin typeface="Helvetica"/>
                <a:ea typeface="Helvetica"/>
                <a:cs typeface="Helvetica"/>
                <a:sym typeface="Helvetica"/>
              </a:rPr>
              <a:t>nique instrument</a:t>
            </a:r>
            <a:r>
              <a:rPr lang="en-US" sz="2400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  <a:t>– including ‘Infrared’</a:t>
            </a:r>
            <a:r>
              <a:rPr lang="ja-JP" altLang="en-US" sz="2400" dirty="0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lang="ja-JP" altLang="en-US" sz="2400" dirty="0" smtClean="0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lang="en-US" altLang="ja-JP" sz="2400" dirty="0" smtClean="0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  <a:t>and visible</a:t>
            </a:r>
            <a:r>
              <a:rPr lang="en-US" sz="2400" dirty="0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  <a:t/>
            </a:r>
            <a:br>
              <a:rPr lang="en-US" sz="2400" dirty="0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</a:br>
            <a:r>
              <a:rPr lang="en-US" sz="2400" dirty="0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  <a:t>									</a:t>
            </a:r>
            <a:r>
              <a:rPr lang="en-US" sz="2400" dirty="0" smtClean="0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  <a:t>high-resolution spectroscopy</a:t>
            </a:r>
            <a:endParaRPr sz="2400" dirty="0">
              <a:solidFill>
                <a:schemeClr val="tx1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443754" y="3741036"/>
            <a:ext cx="8915400" cy="1914671"/>
          </a:xfrm>
          <a:prstGeom prst="rect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 lIns="67355" tIns="33677" rIns="67355" bIns="33677">
            <a:spAutoFit/>
          </a:bodyPr>
          <a:lstStyle/>
          <a:p>
            <a:pPr algn="l"/>
            <a:r>
              <a:rPr lang="en-US" altLang="ja-JP" sz="2000" dirty="0">
                <a:solidFill>
                  <a:srgbClr val="FFFF00"/>
                </a:solidFill>
                <a:latin typeface="Helvetica"/>
                <a:cs typeface="Helvetica"/>
              </a:rPr>
              <a:t>[First</a:t>
            </a:r>
            <a:r>
              <a:rPr lang="ja-JP" altLang="en-US" sz="2000" dirty="0">
                <a:solidFill>
                  <a:srgbClr val="FFFF00"/>
                </a:solidFill>
                <a:latin typeface="Helvetica"/>
                <a:cs typeface="Helvetica"/>
              </a:rPr>
              <a:t> </a:t>
            </a:r>
            <a:r>
              <a:rPr lang="en-US" altLang="ja-JP" sz="2000" dirty="0">
                <a:solidFill>
                  <a:srgbClr val="FFFF00"/>
                </a:solidFill>
                <a:latin typeface="Helvetica"/>
                <a:cs typeface="Helvetica"/>
              </a:rPr>
              <a:t>instrument]</a:t>
            </a:r>
          </a:p>
          <a:p>
            <a:pPr algn="l"/>
            <a:r>
              <a:rPr lang="en-US" altLang="ja-JP" sz="2000" b="1" dirty="0">
                <a:solidFill>
                  <a:srgbClr val="FFFF00"/>
                </a:solidFill>
                <a:latin typeface="Helvetica"/>
                <a:cs typeface="Helvetica"/>
              </a:rPr>
              <a:t>Mid-Infrared </a:t>
            </a:r>
            <a:r>
              <a:rPr lang="en-US" altLang="ja-JP" sz="2000" b="1" dirty="0" err="1">
                <a:solidFill>
                  <a:srgbClr val="FFFF00"/>
                </a:solidFill>
                <a:latin typeface="Helvetica"/>
                <a:cs typeface="Helvetica"/>
              </a:rPr>
              <a:t>LAser</a:t>
            </a:r>
            <a:r>
              <a:rPr lang="en-US" altLang="ja-JP" sz="2000" b="1" dirty="0">
                <a:solidFill>
                  <a:srgbClr val="FFFF00"/>
                </a:solidFill>
                <a:latin typeface="Helvetica"/>
                <a:cs typeface="Helvetica"/>
              </a:rPr>
              <a:t> Heterodyne Instrument (MILAHI</a:t>
            </a:r>
            <a:r>
              <a:rPr lang="en-US" altLang="ja-JP" sz="2000" b="1" dirty="0" smtClean="0">
                <a:solidFill>
                  <a:srgbClr val="FFFF00"/>
                </a:solidFill>
                <a:latin typeface="Helvetica"/>
                <a:cs typeface="Helvetica"/>
              </a:rPr>
              <a:t>)</a:t>
            </a:r>
            <a:r>
              <a:rPr lang="el-GR" altLang="ja-JP" sz="2000" b="1" dirty="0">
                <a:solidFill>
                  <a:srgbClr val="FFFF00"/>
                </a:solidFill>
                <a:latin typeface="Helvetica"/>
                <a:ea typeface="Helvetica"/>
                <a:cs typeface="Helvetica"/>
                <a:sym typeface="Helvetica"/>
              </a:rPr>
              <a:t> λ/</a:t>
            </a:r>
            <a:r>
              <a:rPr lang="en-US" altLang="ja-JP" sz="2000" b="1" dirty="0">
                <a:solidFill>
                  <a:srgbClr val="FFFF00"/>
                </a:solidFill>
                <a:latin typeface="Helvetica"/>
                <a:ea typeface="Helvetica"/>
                <a:cs typeface="Helvetica"/>
                <a:sym typeface="Helvetica"/>
              </a:rPr>
              <a:t>d</a:t>
            </a:r>
            <a:r>
              <a:rPr lang="el-GR" altLang="ja-JP" sz="2000" b="1" dirty="0">
                <a:solidFill>
                  <a:srgbClr val="FFFF00"/>
                </a:solidFill>
                <a:latin typeface="Helvetica"/>
                <a:ea typeface="Helvetica"/>
                <a:cs typeface="Helvetica"/>
                <a:sym typeface="Helvetica"/>
              </a:rPr>
              <a:t>λ ~ 10</a:t>
            </a:r>
            <a:r>
              <a:rPr lang="el-GR" altLang="ja-JP" sz="2000" b="1" baseline="30000" dirty="0">
                <a:solidFill>
                  <a:srgbClr val="FFFF00"/>
                </a:solidFill>
                <a:latin typeface="Helvetica"/>
                <a:ea typeface="Helvetica"/>
                <a:cs typeface="Helvetica"/>
                <a:sym typeface="Helvetica"/>
              </a:rPr>
              <a:t>6-7</a:t>
            </a:r>
            <a:r>
              <a:rPr lang="el-GR" altLang="ja-JP" sz="2000" b="1" dirty="0">
                <a:solidFill>
                  <a:srgbClr val="FFFB00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endParaRPr lang="en-US" altLang="ja-JP" sz="2000" b="1" dirty="0" smtClean="0">
              <a:solidFill>
                <a:srgbClr val="FFFB00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algn="l"/>
            <a:r>
              <a:rPr lang="en-US" altLang="ja-JP" sz="2000" b="1" dirty="0" smtClean="0">
                <a:solidFill>
                  <a:srgbClr val="FFFF00"/>
                </a:solidFill>
                <a:latin typeface="Helvetica"/>
                <a:cs typeface="Helvetica"/>
              </a:rPr>
              <a:t>Visible filter imager</a:t>
            </a:r>
          </a:p>
          <a:p>
            <a:pPr algn="l"/>
            <a:r>
              <a:rPr lang="en-US" altLang="ja-JP" sz="2000" dirty="0" smtClean="0">
                <a:latin typeface="Helvetica"/>
                <a:cs typeface="Helvetica"/>
              </a:rPr>
              <a:t>[Future plan]</a:t>
            </a:r>
          </a:p>
          <a:p>
            <a:pPr algn="l"/>
            <a:r>
              <a:rPr lang="en-US" altLang="ja-JP" sz="2000" dirty="0" smtClean="0">
                <a:latin typeface="Helvetica"/>
                <a:cs typeface="Helvetica"/>
              </a:rPr>
              <a:t>Visible Echelle </a:t>
            </a:r>
            <a:r>
              <a:rPr lang="en-US" altLang="ja-JP" sz="2000" dirty="0" smtClean="0">
                <a:solidFill>
                  <a:schemeClr val="tx1"/>
                </a:solidFill>
                <a:latin typeface="Helvetica"/>
                <a:cs typeface="Helvetica"/>
              </a:rPr>
              <a:t>spectrometer</a:t>
            </a:r>
            <a:r>
              <a:rPr lang="el-GR" altLang="ja-JP" sz="2000" b="1" dirty="0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  <a:t> λ/</a:t>
            </a:r>
            <a:r>
              <a:rPr lang="en-US" altLang="ja-JP" sz="2000" b="1" dirty="0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  <a:t>d</a:t>
            </a:r>
            <a:r>
              <a:rPr lang="el-GR" altLang="ja-JP" sz="2000" b="1" dirty="0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  <a:t>λ ~ </a:t>
            </a:r>
            <a:r>
              <a:rPr lang="en-US" altLang="ja-JP" sz="2000" b="1" dirty="0" smtClean="0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  <a:t>50000</a:t>
            </a:r>
            <a:r>
              <a:rPr lang="el-GR" altLang="ja-JP" sz="2000" b="1" dirty="0" smtClean="0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endParaRPr lang="en-US" altLang="ja-JP" sz="20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pPr algn="l"/>
            <a:r>
              <a:rPr lang="en-US" altLang="ja-JP" sz="2000" b="1" dirty="0" smtClean="0">
                <a:solidFill>
                  <a:schemeClr val="tx1"/>
                </a:solidFill>
                <a:latin typeface="Helvetica"/>
                <a:cs typeface="Helvetica"/>
              </a:rPr>
              <a:t>Near-Infrared (1-5um) Echelle spectrometer (ESPRIT)</a:t>
            </a:r>
            <a:r>
              <a:rPr lang="ja-JP" altLang="ja-JP" sz="2000" b="1" dirty="0" smtClean="0">
                <a:solidFill>
                  <a:schemeClr val="tx1"/>
                </a:solidFill>
                <a:latin typeface="Helvetica"/>
                <a:cs typeface="Helvetica"/>
              </a:rPr>
              <a:t> </a:t>
            </a:r>
            <a:r>
              <a:rPr lang="el-GR" altLang="ja-JP" sz="2000" b="1" dirty="0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  <a:t>λ/</a:t>
            </a:r>
            <a:r>
              <a:rPr lang="en-US" altLang="ja-JP" sz="2000" b="1" dirty="0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  <a:t>d</a:t>
            </a:r>
            <a:r>
              <a:rPr lang="el-GR" altLang="ja-JP" sz="2000" b="1" dirty="0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  <a:t>λ ~ </a:t>
            </a:r>
            <a:r>
              <a:rPr lang="en-US" altLang="ja-JP" sz="2000" b="1" dirty="0" smtClean="0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  <a:t>20000</a:t>
            </a:r>
            <a:r>
              <a:rPr lang="el-GR" altLang="ja-JP" sz="2000" b="1" dirty="0" smtClean="0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endParaRPr lang="ja-JP" altLang="en-US" sz="2000" b="1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IMGP5526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" y="762000"/>
            <a:ext cx="9906000" cy="609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11" name="Shape 111"/>
          <p:cNvSpPr/>
          <p:nvPr/>
        </p:nvSpPr>
        <p:spPr>
          <a:xfrm>
            <a:off x="95382" y="116283"/>
            <a:ext cx="9597229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algn="l">
              <a:defRPr sz="2400" b="1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 i="0">
                <a:solidFill>
                  <a:srgbClr val="000000"/>
                </a:solidFill>
              </a:defRPr>
            </a:pPr>
            <a:r>
              <a:rPr sz="3200" i="0" dirty="0">
                <a:solidFill>
                  <a:schemeClr val="tx1"/>
                </a:solidFill>
              </a:rPr>
              <a:t>IR Heterodyne instrument on T60 </a:t>
            </a:r>
            <a:r>
              <a:rPr lang="en-US" altLang="ja-JP" sz="2800" i="0" dirty="0">
                <a:solidFill>
                  <a:schemeClr val="tx1"/>
                </a:solidFill>
              </a:rPr>
              <a:t>(</a:t>
            </a:r>
            <a:r>
              <a:rPr sz="2800" i="0" dirty="0">
                <a:solidFill>
                  <a:schemeClr val="tx1"/>
                </a:solidFill>
              </a:rPr>
              <a:t>Sep</a:t>
            </a:r>
            <a:r>
              <a:rPr lang="en-US" altLang="ja-JP" sz="2800" i="0" dirty="0">
                <a:solidFill>
                  <a:schemeClr val="tx1"/>
                </a:solidFill>
              </a:rPr>
              <a:t>.</a:t>
            </a:r>
            <a:r>
              <a:rPr sz="2800" i="0" dirty="0">
                <a:solidFill>
                  <a:schemeClr val="tx1"/>
                </a:solidFill>
              </a:rPr>
              <a:t> 2014</a:t>
            </a:r>
            <a:r>
              <a:rPr lang="en-US" altLang="ja-JP" sz="2800" i="0" dirty="0">
                <a:solidFill>
                  <a:schemeClr val="tx1"/>
                </a:solidFill>
              </a:rPr>
              <a:t>)</a:t>
            </a:r>
            <a:r>
              <a:rPr sz="1600" i="0" dirty="0">
                <a:solidFill>
                  <a:schemeClr val="tx1"/>
                </a:solidFill>
              </a:rPr>
              <a:t> [Credit: Ohkusa]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DSC_0267.jpg"/>
          <p:cNvPicPr/>
          <p:nvPr/>
        </p:nvPicPr>
        <p:blipFill>
          <a:blip r:embed="rId2">
            <a:extLst/>
          </a:blip>
          <a:srcRect l="578" t="3229" r="394" b="34942"/>
          <a:stretch>
            <a:fillRect/>
          </a:stretch>
        </p:blipFill>
        <p:spPr>
          <a:xfrm>
            <a:off x="-19347" y="241102"/>
            <a:ext cx="9935021" cy="3804047"/>
          </a:xfrm>
          <a:prstGeom prst="rect">
            <a:avLst/>
          </a:prstGeom>
          <a:ln w="12700">
            <a:miter lim="400000"/>
          </a:ln>
        </p:spPr>
      </p:pic>
      <p:sp>
        <p:nvSpPr>
          <p:cNvPr id="53" name="Shape 53"/>
          <p:cNvSpPr/>
          <p:nvPr/>
        </p:nvSpPr>
        <p:spPr>
          <a:xfrm flipH="1" flipV="1">
            <a:off x="1602606" y="3385503"/>
            <a:ext cx="5760954" cy="81658"/>
          </a:xfrm>
          <a:prstGeom prst="line">
            <a:avLst/>
          </a:prstGeom>
          <a:ln w="50800">
            <a:solidFill>
              <a:srgbClr val="FF2F92">
                <a:alpha val="70000"/>
              </a:srgbClr>
            </a:solidFill>
            <a:miter lim="400000"/>
            <a:headEnd type="triangle"/>
          </a:ln>
        </p:spPr>
        <p:txBody>
          <a:bodyPr lIns="0" tIns="0" rIns="0" bIns="0" anchor="ctr"/>
          <a:lstStyle/>
          <a:p>
            <a:pPr algn="l" defTabSz="336774">
              <a:defRPr sz="1200">
                <a:solidFill>
                  <a:srgbClr val="000000"/>
                </a:solidFill>
              </a:defRPr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54" name="Shape 54"/>
          <p:cNvSpPr/>
          <p:nvPr/>
        </p:nvSpPr>
        <p:spPr>
          <a:xfrm>
            <a:off x="3917901" y="2053829"/>
            <a:ext cx="3488365" cy="13592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4257"/>
                </a:moveTo>
                <a:lnTo>
                  <a:pt x="10423" y="0"/>
                </a:lnTo>
                <a:lnTo>
                  <a:pt x="10363" y="21144"/>
                </a:lnTo>
                <a:lnTo>
                  <a:pt x="21600" y="21600"/>
                </a:lnTo>
              </a:path>
            </a:pathLst>
          </a:custGeom>
          <a:ln w="50800">
            <a:solidFill>
              <a:srgbClr val="8EFA00">
                <a:alpha val="70000"/>
              </a:srgbClr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30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55" name="Shape 55"/>
          <p:cNvSpPr/>
          <p:nvPr/>
        </p:nvSpPr>
        <p:spPr>
          <a:xfrm>
            <a:off x="3879206" y="750094"/>
            <a:ext cx="3207525" cy="14287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3648" y="0"/>
                </a:lnTo>
                <a:lnTo>
                  <a:pt x="21600" y="2688"/>
                </a:lnTo>
              </a:path>
            </a:pathLst>
          </a:custGeom>
          <a:ln w="50800">
            <a:solidFill>
              <a:srgbClr val="8EFA00">
                <a:alpha val="70000"/>
              </a:srgbClr>
            </a:solidFill>
            <a:prstDash val="dash"/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30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  <a:endParaRPr dirty="0">
              <a:solidFill>
                <a:schemeClr val="tx1"/>
              </a:solidFill>
            </a:endParaRPr>
          </a:p>
        </p:txBody>
      </p:sp>
      <p:sp>
        <p:nvSpPr>
          <p:cNvPr id="56" name="Shape 56"/>
          <p:cNvSpPr/>
          <p:nvPr/>
        </p:nvSpPr>
        <p:spPr>
          <a:xfrm>
            <a:off x="2656713" y="742315"/>
            <a:ext cx="933751" cy="1392230"/>
          </a:xfrm>
          <a:prstGeom prst="line">
            <a:avLst/>
          </a:prstGeom>
          <a:ln w="38100">
            <a:solidFill>
              <a:srgbClr val="8EFA00">
                <a:alpha val="70000"/>
              </a:srgbClr>
            </a:solidFill>
            <a:miter lim="400000"/>
            <a:headEnd type="triangle"/>
          </a:ln>
        </p:spPr>
        <p:txBody>
          <a:bodyPr lIns="0" tIns="0" rIns="0" bIns="0" anchor="ctr"/>
          <a:lstStyle/>
          <a:p>
            <a:pPr algn="l" defTabSz="336774">
              <a:defRPr sz="1200">
                <a:solidFill>
                  <a:srgbClr val="000000"/>
                </a:solidFill>
              </a:defRPr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57" name="Shape 57"/>
          <p:cNvSpPr/>
          <p:nvPr/>
        </p:nvSpPr>
        <p:spPr>
          <a:xfrm>
            <a:off x="184220" y="5021634"/>
            <a:ext cx="2221221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>
              <a:tabLst>
                <a:tab pos="261935" algn="l"/>
                <a:tab pos="523870" algn="l"/>
                <a:tab pos="785805" algn="l"/>
                <a:tab pos="1047740" algn="l"/>
                <a:tab pos="1309675" algn="l"/>
                <a:tab pos="1571610" algn="l"/>
                <a:tab pos="1833545" algn="l"/>
                <a:tab pos="2095480" algn="l"/>
                <a:tab pos="2357415" algn="l"/>
                <a:tab pos="2619350" algn="l"/>
                <a:tab pos="2881285" algn="l"/>
                <a:tab pos="3143220" algn="l"/>
              </a:tabLst>
              <a:defRPr sz="1800">
                <a:solidFill>
                  <a:srgbClr val="000000"/>
                </a:solidFill>
              </a:defRPr>
            </a:pPr>
            <a:r>
              <a:rPr sz="2400" i="1" dirty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I</a:t>
            </a:r>
            <a:r>
              <a:rPr sz="2400" i="1" baseline="-25000" dirty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het</a:t>
            </a:r>
            <a:r>
              <a:rPr sz="2400" i="1" dirty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sz="2400" dirty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= </a:t>
            </a:r>
            <a:r>
              <a:rPr sz="2400" i="1" dirty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R</a:t>
            </a:r>
            <a:r>
              <a:rPr sz="2400" i="1" baseline="-25000" dirty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TOA </a:t>
            </a:r>
            <a:r>
              <a:rPr sz="2400" i="1" dirty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       R</a:t>
            </a:r>
            <a:r>
              <a:rPr sz="2400" i="1" baseline="-25000" dirty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LO</a:t>
            </a:r>
          </a:p>
        </p:txBody>
      </p:sp>
      <p:sp>
        <p:nvSpPr>
          <p:cNvPr id="58" name="Shape 58"/>
          <p:cNvSpPr/>
          <p:nvPr/>
        </p:nvSpPr>
        <p:spPr>
          <a:xfrm>
            <a:off x="164873" y="4271540"/>
            <a:ext cx="3139091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>
              <a:tabLst>
                <a:tab pos="261935" algn="l"/>
                <a:tab pos="523870" algn="l"/>
                <a:tab pos="785805" algn="l"/>
                <a:tab pos="1047740" algn="l"/>
                <a:tab pos="1309675" algn="l"/>
                <a:tab pos="1571610" algn="l"/>
                <a:tab pos="1833545" algn="l"/>
                <a:tab pos="2095480" algn="l"/>
                <a:tab pos="2357415" algn="l"/>
                <a:tab pos="2619350" algn="l"/>
                <a:tab pos="2881285" algn="l"/>
                <a:tab pos="3143220" algn="l"/>
              </a:tabLst>
              <a:defRPr sz="1800">
                <a:solidFill>
                  <a:srgbClr val="000000"/>
                </a:solidFill>
              </a:defRPr>
            </a:pPr>
            <a:r>
              <a:rPr sz="2400" i="1" dirty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R</a:t>
            </a:r>
            <a:r>
              <a:rPr sz="2400" i="1" baseline="-25000" dirty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TOA</a:t>
            </a:r>
            <a:r>
              <a:rPr sz="2400" i="1" dirty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sz="2400" dirty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= </a:t>
            </a:r>
            <a:r>
              <a:rPr sz="2400" i="1" dirty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ε</a:t>
            </a:r>
            <a:r>
              <a:rPr sz="2400" i="1" baseline="-25000" dirty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B</a:t>
            </a:r>
            <a:r>
              <a:rPr sz="2400" i="1" dirty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(T</a:t>
            </a:r>
            <a:r>
              <a:rPr sz="2400" i="1" baseline="-25000" dirty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surf</a:t>
            </a:r>
            <a:r>
              <a:rPr sz="2400" i="1" dirty="0" smtClean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)</a:t>
            </a:r>
            <a:r>
              <a:rPr lang="ja-JP" altLang="en-US" sz="2400" i="1" dirty="0" smtClean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sz="2400" i="1" dirty="0" smtClean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e</a:t>
            </a:r>
            <a:r>
              <a:rPr lang="en-US" altLang="ja-JP" sz="2400" i="1" baseline="30000" dirty="0" smtClean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-τ</a:t>
            </a:r>
            <a:r>
              <a:rPr sz="2400" i="1" dirty="0" smtClean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  </a:t>
            </a:r>
            <a:r>
              <a:rPr lang="en-US" sz="2400" i="1" dirty="0" smtClean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+</a:t>
            </a:r>
            <a:r>
              <a:rPr sz="2400" i="1" dirty="0" smtClean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 R</a:t>
            </a:r>
            <a:r>
              <a:rPr sz="2400" i="1" baseline="-25000" dirty="0" smtClean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UW</a:t>
            </a:r>
            <a:endParaRPr sz="2400" i="1" baseline="-25000" dirty="0">
              <a:solidFill>
                <a:schemeClr val="tx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9" name="Shape 59"/>
          <p:cNvSpPr/>
          <p:nvPr/>
        </p:nvSpPr>
        <p:spPr>
          <a:xfrm>
            <a:off x="193895" y="5744009"/>
            <a:ext cx="9219158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/>
          <a:p>
            <a:pPr algn="l">
              <a:tabLst>
                <a:tab pos="261935" algn="l"/>
                <a:tab pos="523870" algn="l"/>
                <a:tab pos="785805" algn="l"/>
                <a:tab pos="1047740" algn="l"/>
                <a:tab pos="1309675" algn="l"/>
                <a:tab pos="1571610" algn="l"/>
                <a:tab pos="1833545" algn="l"/>
                <a:tab pos="2095480" algn="l"/>
                <a:tab pos="2357415" algn="l"/>
                <a:tab pos="2619350" algn="l"/>
                <a:tab pos="2881285" algn="l"/>
                <a:tab pos="3143220" algn="l"/>
              </a:tabLst>
              <a:defRPr sz="1800">
                <a:solidFill>
                  <a:srgbClr val="000000"/>
                </a:solidFill>
              </a:defRPr>
            </a:pPr>
            <a:r>
              <a:rPr sz="2400" i="1" dirty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I</a:t>
            </a:r>
            <a:r>
              <a:rPr sz="2400" i="1" baseline="-25000" dirty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het</a:t>
            </a:r>
            <a:r>
              <a:rPr sz="2400" i="1" dirty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sz="2400" dirty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= </a:t>
            </a:r>
            <a:r>
              <a:rPr sz="2400" i="1" dirty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I</a:t>
            </a:r>
            <a:r>
              <a:rPr sz="2400" i="1" baseline="-25000" dirty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DC</a:t>
            </a:r>
            <a:r>
              <a:rPr sz="2400" i="1" dirty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sz="2400" dirty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+ </a:t>
            </a:r>
            <a:r>
              <a:rPr sz="2400" i="1" dirty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I</a:t>
            </a:r>
            <a:r>
              <a:rPr sz="2400" i="1" baseline="-25000" dirty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IF</a:t>
            </a:r>
            <a:r>
              <a:rPr sz="2400" i="1" dirty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sz="2400" dirty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= </a:t>
            </a:r>
            <a:r>
              <a:rPr sz="2400" i="1" dirty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P</a:t>
            </a:r>
            <a:r>
              <a:rPr sz="2400" i="1" baseline="-25000" dirty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S</a:t>
            </a:r>
            <a:r>
              <a:rPr sz="2400" i="1" dirty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sz="2400" dirty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+ </a:t>
            </a:r>
            <a:r>
              <a:rPr sz="2400" i="1" dirty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P</a:t>
            </a:r>
            <a:r>
              <a:rPr sz="2400" i="1" baseline="-25000" dirty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L</a:t>
            </a:r>
            <a:r>
              <a:rPr sz="2400" i="1" dirty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sz="2400" dirty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+ </a:t>
            </a:r>
            <a:r>
              <a:rPr sz="2400" i="1" dirty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sz="2400" dirty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√</a:t>
            </a:r>
            <a:r>
              <a:rPr sz="2400" i="1" dirty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 P</a:t>
            </a:r>
            <a:r>
              <a:rPr sz="2400" i="1" baseline="-25000" dirty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S</a:t>
            </a:r>
            <a:r>
              <a:rPr sz="2400" i="1" dirty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P</a:t>
            </a:r>
            <a:r>
              <a:rPr sz="2400" i="1" baseline="-25000" dirty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L</a:t>
            </a:r>
            <a:r>
              <a:rPr sz="2400" i="1" dirty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cos(</a:t>
            </a:r>
            <a:r>
              <a:rPr sz="2400" i="1" dirty="0" smtClean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2π</a:t>
            </a:r>
            <a:r>
              <a:rPr lang="ja-JP" altLang="en-US" sz="2400" i="1" dirty="0" smtClean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sz="2400" i="1" dirty="0" smtClean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γ</a:t>
            </a:r>
            <a:r>
              <a:rPr sz="2400" i="1" baseline="-25000" dirty="0" smtClean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IF</a:t>
            </a:r>
            <a:r>
              <a:rPr lang="ja-JP" altLang="en-US" sz="2400" i="1" baseline="-25000" dirty="0" smtClean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sz="2400" i="1" dirty="0" smtClean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t</a:t>
            </a:r>
            <a:r>
              <a:rPr lang="en-US" sz="2400" i="1" dirty="0" smtClean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sz="2400" i="1" dirty="0" smtClean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-</a:t>
            </a:r>
            <a:r>
              <a:rPr lang="en-US" sz="2400" i="1" dirty="0" smtClean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sz="2400" i="1" dirty="0" smtClean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φ</a:t>
            </a:r>
            <a:r>
              <a:rPr sz="2400" i="1" dirty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)</a:t>
            </a:r>
          </a:p>
        </p:txBody>
      </p:sp>
      <p:sp>
        <p:nvSpPr>
          <p:cNvPr id="60" name="Shape 60"/>
          <p:cNvSpPr/>
          <p:nvPr/>
        </p:nvSpPr>
        <p:spPr>
          <a:xfrm>
            <a:off x="2476918" y="4223945"/>
            <a:ext cx="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i="1"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endParaRPr dirty="0">
              <a:solidFill>
                <a:schemeClr val="tx1"/>
              </a:solidFill>
            </a:endParaRPr>
          </a:p>
        </p:txBody>
      </p:sp>
      <p:sp>
        <p:nvSpPr>
          <p:cNvPr id="61" name="Shape 61"/>
          <p:cNvSpPr/>
          <p:nvPr/>
        </p:nvSpPr>
        <p:spPr>
          <a:xfrm>
            <a:off x="1480059" y="5082328"/>
            <a:ext cx="328910" cy="303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127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0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62" name="Shape 62"/>
          <p:cNvSpPr/>
          <p:nvPr/>
        </p:nvSpPr>
        <p:spPr>
          <a:xfrm>
            <a:off x="1528428" y="5126976"/>
            <a:ext cx="232816" cy="214907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algn="l" defTabSz="336774">
              <a:defRPr sz="1200">
                <a:solidFill>
                  <a:srgbClr val="000000"/>
                </a:solidFill>
              </a:defRPr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63" name="Shape 63"/>
          <p:cNvSpPr/>
          <p:nvPr/>
        </p:nvSpPr>
        <p:spPr>
          <a:xfrm flipV="1">
            <a:off x="1528428" y="5135906"/>
            <a:ext cx="232816" cy="214907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algn="l" defTabSz="336774">
              <a:defRPr sz="1200">
                <a:solidFill>
                  <a:srgbClr val="000000"/>
                </a:solidFill>
              </a:defRPr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64" name="Shape 64"/>
          <p:cNvSpPr/>
          <p:nvPr/>
        </p:nvSpPr>
        <p:spPr>
          <a:xfrm>
            <a:off x="4359964" y="4323714"/>
            <a:ext cx="3691831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lvl1pPr algn="l">
              <a:defRPr sz="2400" b="1">
                <a:solidFill>
                  <a:srgbClr val="76D6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altLang="ja-JP" sz="18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IR</a:t>
            </a:r>
            <a:r>
              <a:rPr lang="ja-JP" altLang="en-US" sz="18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altLang="ja-JP" sz="18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flux</a:t>
            </a:r>
            <a:r>
              <a:rPr lang="ja-JP" altLang="en-US" sz="18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altLang="ja-JP" sz="18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from</a:t>
            </a:r>
            <a:r>
              <a:rPr lang="ja-JP" altLang="en-US" sz="18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sz="18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the planet through its atmosphere</a:t>
            </a:r>
            <a:r>
              <a:rPr lang="ja-JP" altLang="en-US" sz="18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altLang="ja-JP" sz="18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..</a:t>
            </a:r>
            <a:r>
              <a:rPr sz="18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.</a:t>
            </a:r>
          </a:p>
        </p:txBody>
      </p:sp>
      <p:sp>
        <p:nvSpPr>
          <p:cNvPr id="65" name="Shape 65"/>
          <p:cNvSpPr/>
          <p:nvPr/>
        </p:nvSpPr>
        <p:spPr>
          <a:xfrm>
            <a:off x="4359965" y="5043666"/>
            <a:ext cx="5514347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lvl1pPr algn="l">
              <a:defRPr sz="2400" b="1">
                <a:solidFill>
                  <a:srgbClr val="76D6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altLang="ja-JP" sz="18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…</a:t>
            </a:r>
            <a:r>
              <a:rPr lang="ja-JP" altLang="en-US" sz="18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sz="18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is combined </a:t>
            </a:r>
            <a:r>
              <a:rPr sz="18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with</a:t>
            </a:r>
            <a:r>
              <a:rPr lang="ja-JP" altLang="en-US" sz="18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altLang="ja-JP" sz="18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IR</a:t>
            </a:r>
            <a:r>
              <a:rPr lang="ja-JP" altLang="en-US" sz="18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altLang="ja-JP" sz="18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from</a:t>
            </a:r>
            <a:r>
              <a:rPr lang="ja-JP" altLang="en-US" sz="18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sz="18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local </a:t>
            </a:r>
            <a:r>
              <a:rPr lang="en-US" altLang="ja-JP" sz="18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(laser)</a:t>
            </a:r>
            <a:r>
              <a:rPr lang="ja-JP" altLang="en-US" sz="18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sz="18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and </a:t>
            </a:r>
            <a:endParaRPr lang="en-US" sz="18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18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focused on </a:t>
            </a:r>
            <a:r>
              <a:rPr lang="en-US" altLang="ja-JP" sz="18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P</a:t>
            </a:r>
            <a:r>
              <a:rPr sz="18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hotomixer.</a:t>
            </a:r>
          </a:p>
        </p:txBody>
      </p:sp>
      <p:sp>
        <p:nvSpPr>
          <p:cNvPr id="66" name="Shape 66"/>
          <p:cNvSpPr/>
          <p:nvPr/>
        </p:nvSpPr>
        <p:spPr>
          <a:xfrm>
            <a:off x="4359966" y="6234155"/>
            <a:ext cx="5407934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lvl1pPr algn="l">
              <a:defRPr sz="2400" b="1">
                <a:solidFill>
                  <a:srgbClr val="76D6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altLang="ja-JP" sz="18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Output</a:t>
            </a:r>
            <a:r>
              <a:rPr lang="ja-JP" altLang="en-US" sz="18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sz="18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is in </a:t>
            </a:r>
            <a:r>
              <a:rPr lang="en-US" altLang="ja-JP" sz="18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R</a:t>
            </a:r>
            <a:r>
              <a:rPr sz="18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adio region </a:t>
            </a:r>
            <a:r>
              <a:rPr lang="en-US" altLang="ja-JP" sz="18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(Bandwidth:</a:t>
            </a:r>
            <a:r>
              <a:rPr lang="ja-JP" altLang="en-US" sz="18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altLang="ja-JP" sz="18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~2</a:t>
            </a:r>
            <a:r>
              <a:rPr lang="ja-JP" altLang="en-US" sz="18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altLang="ja-JP" sz="18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GHz)</a:t>
            </a:r>
            <a:r>
              <a:rPr lang="en-US" altLang="en-US" sz="1300" b="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sz="18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of </a:t>
            </a:r>
            <a:r>
              <a:rPr lang="en-US" sz="18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/>
            </a:r>
            <a:br>
              <a:rPr lang="en-US" sz="1800" dirty="0">
                <a:solidFill>
                  <a:schemeClr val="accent5">
                    <a:lumMod val="20000"/>
                    <a:lumOff val="80000"/>
                  </a:schemeClr>
                </a:solidFill>
              </a:rPr>
            </a:br>
            <a:r>
              <a:rPr sz="18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the electromagnetic spectrum</a:t>
            </a:r>
            <a:r>
              <a:rPr lang="en-US" sz="18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.</a:t>
            </a:r>
          </a:p>
        </p:txBody>
      </p:sp>
      <p:sp>
        <p:nvSpPr>
          <p:cNvPr id="68" name="Shape 68"/>
          <p:cNvSpPr/>
          <p:nvPr/>
        </p:nvSpPr>
        <p:spPr>
          <a:xfrm>
            <a:off x="8051795" y="3093870"/>
            <a:ext cx="1822518" cy="830997"/>
          </a:xfrm>
          <a:prstGeom prst="rect">
            <a:avLst/>
          </a:prstGeom>
          <a:solidFill>
            <a:srgbClr val="000000">
              <a:alpha val="56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sz="1800" b="1" i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b="0" i="0">
                <a:solidFill>
                  <a:srgbClr val="000000"/>
                </a:solidFill>
              </a:defRPr>
            </a:pPr>
            <a:r>
              <a:rPr b="1" i="1" dirty="0" smtClean="0">
                <a:solidFill>
                  <a:schemeClr val="tx1"/>
                </a:solidFill>
              </a:rPr>
              <a:t>PHOTOMIXER</a:t>
            </a:r>
            <a:endParaRPr lang="en-US" b="1" i="1" dirty="0" smtClean="0">
              <a:solidFill>
                <a:schemeClr val="tx1"/>
              </a:solidFill>
            </a:endParaRPr>
          </a:p>
          <a:p>
            <a:pPr lvl="0">
              <a:defRPr b="0" i="0">
                <a:solidFill>
                  <a:srgbClr val="000000"/>
                </a:solidFill>
              </a:defRPr>
            </a:pPr>
            <a:r>
              <a:rPr lang="en-US" dirty="0" smtClean="0">
                <a:solidFill>
                  <a:schemeClr val="tx1"/>
                </a:solidFill>
              </a:rPr>
              <a:t>MCT detector</a:t>
            </a:r>
          </a:p>
          <a:p>
            <a:pPr lvl="0">
              <a:defRPr b="0" i="0">
                <a:solidFill>
                  <a:srgbClr val="000000"/>
                </a:solidFill>
              </a:defRPr>
            </a:pPr>
            <a:r>
              <a:rPr lang="en-US" b="1" dirty="0" smtClean="0">
                <a:solidFill>
                  <a:schemeClr val="tx1"/>
                </a:solidFill>
              </a:rPr>
              <a:t>Bandwidth 2GH</a:t>
            </a:r>
            <a:endParaRPr b="1" dirty="0">
              <a:solidFill>
                <a:schemeClr val="tx1"/>
              </a:solidFill>
            </a:endParaRPr>
          </a:p>
        </p:txBody>
      </p:sp>
      <p:sp>
        <p:nvSpPr>
          <p:cNvPr id="69" name="Shape 69"/>
          <p:cNvSpPr/>
          <p:nvPr/>
        </p:nvSpPr>
        <p:spPr>
          <a:xfrm>
            <a:off x="5707559" y="2567017"/>
            <a:ext cx="1586508" cy="830997"/>
          </a:xfrm>
          <a:prstGeom prst="rect">
            <a:avLst/>
          </a:prstGeom>
          <a:solidFill>
            <a:srgbClr val="000000">
              <a:alpha val="56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b="1" i="1" dirty="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ZNSE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i="1" dirty="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BEAM SPLITTER</a:t>
            </a:r>
          </a:p>
        </p:txBody>
      </p:sp>
      <p:sp>
        <p:nvSpPr>
          <p:cNvPr id="70" name="Shape 70"/>
          <p:cNvSpPr/>
          <p:nvPr/>
        </p:nvSpPr>
        <p:spPr>
          <a:xfrm>
            <a:off x="203151" y="2772490"/>
            <a:ext cx="996404" cy="553998"/>
          </a:xfrm>
          <a:prstGeom prst="rect">
            <a:avLst/>
          </a:prstGeom>
          <a:solidFill>
            <a:srgbClr val="000000">
              <a:alpha val="56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1800" b="1" i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b="0" i="0">
                <a:solidFill>
                  <a:srgbClr val="000000"/>
                </a:solidFill>
              </a:defRPr>
            </a:pPr>
            <a:r>
              <a:rPr b="1" i="1">
                <a:solidFill>
                  <a:schemeClr val="tx1"/>
                </a:solidFill>
              </a:rPr>
              <a:t>QC LASER</a:t>
            </a:r>
          </a:p>
        </p:txBody>
      </p:sp>
      <p:sp>
        <p:nvSpPr>
          <p:cNvPr id="71" name="Shape 71"/>
          <p:cNvSpPr/>
          <p:nvPr/>
        </p:nvSpPr>
        <p:spPr>
          <a:xfrm>
            <a:off x="2254002" y="2071509"/>
            <a:ext cx="1441400" cy="553998"/>
          </a:xfrm>
          <a:prstGeom prst="rect">
            <a:avLst/>
          </a:prstGeom>
          <a:solidFill>
            <a:srgbClr val="000000">
              <a:alpha val="56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1800" b="1" i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b="0" i="0">
                <a:solidFill>
                  <a:srgbClr val="000000"/>
                </a:solidFill>
              </a:defRPr>
            </a:pPr>
            <a:r>
              <a:rPr b="1" i="1">
                <a:solidFill>
                  <a:schemeClr val="tx1"/>
                </a:solidFill>
              </a:rPr>
              <a:t>FLIP MIRROR</a:t>
            </a:r>
          </a:p>
        </p:txBody>
      </p:sp>
      <p:sp>
        <p:nvSpPr>
          <p:cNvPr id="72" name="Shape 72"/>
          <p:cNvSpPr/>
          <p:nvPr/>
        </p:nvSpPr>
        <p:spPr>
          <a:xfrm>
            <a:off x="6200923" y="1120586"/>
            <a:ext cx="1654487" cy="276999"/>
          </a:xfrm>
          <a:prstGeom prst="rect">
            <a:avLst/>
          </a:prstGeom>
          <a:solidFill>
            <a:srgbClr val="000000">
              <a:alpha val="56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sz="1800" b="1" i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b="0" i="0">
                <a:solidFill>
                  <a:srgbClr val="000000"/>
                </a:solidFill>
              </a:defRPr>
            </a:pPr>
            <a:r>
              <a:rPr b="1" i="1" dirty="0">
                <a:solidFill>
                  <a:schemeClr val="tx1"/>
                </a:solidFill>
              </a:rPr>
              <a:t>CALIBRATOR</a:t>
            </a:r>
          </a:p>
        </p:txBody>
      </p:sp>
      <p:sp>
        <p:nvSpPr>
          <p:cNvPr id="73" name="Shape 73"/>
          <p:cNvSpPr/>
          <p:nvPr/>
        </p:nvSpPr>
        <p:spPr>
          <a:xfrm>
            <a:off x="1073257" y="897344"/>
            <a:ext cx="1441401" cy="276999"/>
          </a:xfrm>
          <a:prstGeom prst="rect">
            <a:avLst/>
          </a:prstGeom>
          <a:solidFill>
            <a:srgbClr val="000000">
              <a:alpha val="56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1800" b="1" i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b="0" i="0">
                <a:solidFill>
                  <a:srgbClr val="000000"/>
                </a:solidFill>
              </a:defRPr>
            </a:pPr>
            <a:r>
              <a:rPr b="1" i="1" dirty="0">
                <a:solidFill>
                  <a:schemeClr val="tx1"/>
                </a:solidFill>
              </a:rPr>
              <a:t>TELESCOPE</a:t>
            </a:r>
          </a:p>
        </p:txBody>
      </p:sp>
      <p:sp>
        <p:nvSpPr>
          <p:cNvPr id="74" name="Shape 74"/>
          <p:cNvSpPr>
            <a:spLocks noGrp="1"/>
          </p:cNvSpPr>
          <p:nvPr>
            <p:ph type="title"/>
          </p:nvPr>
        </p:nvSpPr>
        <p:spPr>
          <a:xfrm>
            <a:off x="-88449" y="44779"/>
            <a:ext cx="10082897" cy="770684"/>
          </a:xfrm>
          <a:prstGeom prst="rect">
            <a:avLst/>
          </a:prstGeom>
          <a:solidFill/>
        </p:spPr>
        <p:txBody>
          <a:bodyPr>
            <a:normAutofit/>
          </a:bodyPr>
          <a:lstStyle>
            <a:lvl1pPr>
              <a:defRPr sz="6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400" dirty="0">
                <a:solidFill>
                  <a:schemeClr val="tx1"/>
                </a:solidFill>
              </a:rPr>
              <a:t>IR heterodyne</a:t>
            </a:r>
            <a:r>
              <a:rPr lang="en-US" altLang="ja-JP" sz="4400" dirty="0">
                <a:solidFill>
                  <a:schemeClr val="tx1"/>
                </a:solidFill>
              </a:rPr>
              <a:t>:</a:t>
            </a:r>
            <a:r>
              <a:rPr lang="ja-JP" altLang="en-US" sz="4400" dirty="0">
                <a:solidFill>
                  <a:schemeClr val="tx1"/>
                </a:solidFill>
              </a:rPr>
              <a:t> </a:t>
            </a:r>
            <a:r>
              <a:rPr lang="en-US" altLang="ja-JP" sz="4400" dirty="0">
                <a:solidFill>
                  <a:schemeClr val="tx1"/>
                </a:solidFill>
              </a:rPr>
              <a:t>Principle</a:t>
            </a:r>
            <a:endParaRPr sz="4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>
            <a:spLocks noGrp="1"/>
          </p:cNvSpPr>
          <p:nvPr>
            <p:ph type="title"/>
          </p:nvPr>
        </p:nvSpPr>
        <p:spPr>
          <a:xfrm>
            <a:off x="-94401" y="33789"/>
            <a:ext cx="10082897" cy="770684"/>
          </a:xfrm>
          <a:prstGeom prst="rect">
            <a:avLst/>
          </a:prstGeom>
        </p:spPr>
        <p:txBody>
          <a:bodyPr/>
          <a:lstStyle>
            <a:lvl1pPr>
              <a:defRPr sz="6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400" dirty="0">
                <a:solidFill>
                  <a:schemeClr val="tx1"/>
                </a:solidFill>
              </a:rPr>
              <a:t>Advantage of IR heterodyne</a:t>
            </a:r>
          </a:p>
        </p:txBody>
      </p:sp>
      <p:sp>
        <p:nvSpPr>
          <p:cNvPr id="77" name="Shape 77"/>
          <p:cNvSpPr>
            <a:spLocks noGrp="1"/>
          </p:cNvSpPr>
          <p:nvPr>
            <p:ph type="body" idx="1"/>
          </p:nvPr>
        </p:nvSpPr>
        <p:spPr>
          <a:xfrm>
            <a:off x="226484" y="848432"/>
            <a:ext cx="8738693" cy="3456308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261935" indent="-261935" defTabSz="344257">
              <a:spcBef>
                <a:spcPts val="2431"/>
              </a:spcBef>
              <a:defRPr sz="1800">
                <a:solidFill>
                  <a:srgbClr val="000000"/>
                </a:solidFill>
              </a:defRPr>
            </a:pPr>
            <a:r>
              <a:rPr sz="2200" b="1" dirty="0">
                <a:solidFill>
                  <a:srgbClr val="FFFB00"/>
                </a:solidFill>
                <a:latin typeface="Helvetica"/>
                <a:ea typeface="Helvetica"/>
                <a:cs typeface="Helvetica"/>
                <a:sym typeface="Helvetica"/>
              </a:rPr>
              <a:t>Sensitive detection</a:t>
            </a:r>
            <a:r>
              <a:rPr sz="2200" dirty="0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  <a:t> of minor trace gases </a:t>
            </a:r>
          </a:p>
          <a:p>
            <a:pPr marL="261935" indent="-261935" defTabSz="344257">
              <a:spcBef>
                <a:spcPts val="2431"/>
              </a:spcBef>
              <a:defRPr sz="1800">
                <a:solidFill>
                  <a:srgbClr val="000000"/>
                </a:solidFill>
              </a:defRPr>
            </a:pPr>
            <a:r>
              <a:rPr lang="en-US" sz="2200" b="1" dirty="0">
                <a:solidFill>
                  <a:srgbClr val="FFFB00"/>
                </a:solidFill>
                <a:latin typeface="Helvetica"/>
                <a:ea typeface="Helvetica"/>
                <a:cs typeface="Helvetica"/>
                <a:sym typeface="Helvetica"/>
              </a:rPr>
              <a:t>W</a:t>
            </a:r>
            <a:r>
              <a:rPr sz="2200" b="1" dirty="0">
                <a:solidFill>
                  <a:srgbClr val="FFFB00"/>
                </a:solidFill>
                <a:latin typeface="Helvetica"/>
                <a:ea typeface="Helvetica"/>
                <a:cs typeface="Helvetica"/>
                <a:sym typeface="Helvetica"/>
              </a:rPr>
              <a:t>ind and temperature</a:t>
            </a:r>
            <a:r>
              <a:rPr sz="2200" dirty="0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  <a:t> (10</a:t>
            </a:r>
            <a:r>
              <a:rPr lang="en-US" sz="2200" dirty="0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2200" dirty="0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  <a:t>m/s </a:t>
            </a:r>
            <a:r>
              <a:rPr lang="en-US" sz="2200" dirty="0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  <a:t>&amp;</a:t>
            </a:r>
            <a:r>
              <a:rPr sz="2200" dirty="0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  <a:t> 10K accuracy)</a:t>
            </a:r>
          </a:p>
          <a:p>
            <a:pPr marL="261935" indent="-261935" defTabSz="344257">
              <a:spcBef>
                <a:spcPts val="2431"/>
              </a:spcBef>
              <a:defRPr sz="1800">
                <a:solidFill>
                  <a:srgbClr val="000000"/>
                </a:solidFill>
              </a:defRPr>
            </a:pPr>
            <a:r>
              <a:rPr lang="en-US" sz="2200" b="1" dirty="0">
                <a:solidFill>
                  <a:srgbClr val="FFFB00"/>
                </a:solidFill>
                <a:latin typeface="Helvetica"/>
                <a:ea typeface="Helvetica"/>
                <a:cs typeface="Helvetica"/>
                <a:sym typeface="Helvetica"/>
              </a:rPr>
              <a:t>M</a:t>
            </a:r>
            <a:r>
              <a:rPr sz="2200" b="1" dirty="0">
                <a:solidFill>
                  <a:srgbClr val="FFFB00"/>
                </a:solidFill>
                <a:latin typeface="Helvetica"/>
                <a:ea typeface="Helvetica"/>
                <a:cs typeface="Helvetica"/>
                <a:sym typeface="Helvetica"/>
              </a:rPr>
              <a:t>apping</a:t>
            </a:r>
            <a:r>
              <a:rPr sz="2200" dirty="0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  <a:t>with</a:t>
            </a:r>
            <a:r>
              <a:rPr sz="2200" dirty="0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2200" b="1" dirty="0">
                <a:solidFill>
                  <a:srgbClr val="FFFB00"/>
                </a:solidFill>
                <a:latin typeface="Helvetica"/>
                <a:ea typeface="Helvetica"/>
                <a:cs typeface="Helvetica"/>
                <a:sym typeface="Helvetica"/>
              </a:rPr>
              <a:t>vertical profiles</a:t>
            </a:r>
            <a:r>
              <a:rPr sz="2200" dirty="0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  <a:t> (3D structure)</a:t>
            </a:r>
          </a:p>
          <a:p>
            <a:pPr marL="261935" indent="-261935" defTabSz="344257">
              <a:spcBef>
                <a:spcPts val="2431"/>
              </a:spcBef>
              <a:defRPr sz="1800">
                <a:solidFill>
                  <a:srgbClr val="000000"/>
                </a:solidFill>
              </a:defRPr>
            </a:pPr>
            <a:r>
              <a:rPr sz="2200" dirty="0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  <a:t>Many </a:t>
            </a:r>
            <a:r>
              <a:rPr sz="2200" b="1" dirty="0">
                <a:solidFill>
                  <a:srgbClr val="FFFB00"/>
                </a:solidFill>
                <a:latin typeface="Helvetica"/>
                <a:ea typeface="Helvetica"/>
                <a:cs typeface="Helvetica"/>
                <a:sym typeface="Helvetica"/>
              </a:rPr>
              <a:t>organic</a:t>
            </a:r>
            <a:r>
              <a:rPr sz="2200" dirty="0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  <a:t> molecul</a:t>
            </a:r>
            <a:r>
              <a:rPr lang="en-US" sz="2200" dirty="0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  <a:t>e</a:t>
            </a:r>
            <a:r>
              <a:rPr sz="2200" dirty="0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  <a:t>s</a:t>
            </a:r>
          </a:p>
          <a:p>
            <a:pPr marL="261935" indent="-261935" defTabSz="344257">
              <a:spcBef>
                <a:spcPts val="2431"/>
              </a:spcBef>
              <a:defRPr sz="1800">
                <a:solidFill>
                  <a:srgbClr val="000000"/>
                </a:solidFill>
              </a:defRPr>
            </a:pPr>
            <a:r>
              <a:rPr lang="en-US" sz="2200" b="1" dirty="0">
                <a:solidFill>
                  <a:srgbClr val="FFFF00"/>
                </a:solidFill>
                <a:latin typeface="Helvetica"/>
                <a:ea typeface="Helvetica"/>
                <a:cs typeface="Helvetica"/>
                <a:sym typeface="Helvetica"/>
              </a:rPr>
              <a:t>Small-sized</a:t>
            </a:r>
            <a:r>
              <a:rPr lang="en-US" sz="2200" b="1" dirty="0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  <a:t/>
            </a:r>
            <a:br>
              <a:rPr lang="en-US" sz="2200" b="1" dirty="0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</a:br>
            <a:r>
              <a:rPr sz="2200" dirty="0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  <a:t>(good for space-, </a:t>
            </a:r>
            <a:r>
              <a:rPr lang="en-US" sz="2200" dirty="0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  <a:t/>
            </a:r>
            <a:br>
              <a:rPr lang="en-US" sz="2200" dirty="0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</a:br>
            <a:r>
              <a:rPr sz="2200" dirty="0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  <a:t>balloon- applications)</a:t>
            </a:r>
          </a:p>
        </p:txBody>
      </p:sp>
      <p:pic>
        <p:nvPicPr>
          <p:cNvPr id="4" name="fig_comp_res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39766" y="2791558"/>
            <a:ext cx="6006703" cy="3986025"/>
          </a:xfrm>
          <a:prstGeom prst="rect">
            <a:avLst/>
          </a:prstGeom>
          <a:ln w="12700">
            <a:solidFill>
              <a:srgbClr val="FFFF00"/>
            </a:solidFill>
            <a:miter lim="400000"/>
          </a:ln>
        </p:spPr>
      </p:pic>
      <p:sp>
        <p:nvSpPr>
          <p:cNvPr id="5" name="Shape 50"/>
          <p:cNvSpPr/>
          <p:nvPr/>
        </p:nvSpPr>
        <p:spPr>
          <a:xfrm>
            <a:off x="7726776" y="3873585"/>
            <a:ext cx="1360307" cy="12556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50800">
            <a:solidFill>
              <a:srgbClr val="D783FF"/>
            </a:solidFill>
            <a:prstDash val="sysDot"/>
            <a:miter lim="400000"/>
          </a:ln>
        </p:spPr>
        <p:txBody>
          <a:bodyPr lIns="0" tIns="0" rIns="0" bIns="0" anchor="ctr"/>
          <a:lstStyle/>
          <a:p>
            <a:pPr lvl="0">
              <a:defRPr sz="2600"/>
            </a:pPr>
            <a:endParaRPr dirty="0"/>
          </a:p>
        </p:txBody>
      </p:sp>
      <p:pic>
        <p:nvPicPr>
          <p:cNvPr id="6" name="図 5"/>
          <p:cNvPicPr/>
          <p:nvPr/>
        </p:nvPicPr>
        <p:blipFill>
          <a:blip r:embed="rId3"/>
          <a:stretch>
            <a:fillRect/>
          </a:stretch>
        </p:blipFill>
        <p:spPr>
          <a:xfrm>
            <a:off x="333375" y="4501418"/>
            <a:ext cx="3292078" cy="22695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140311_Sun_Syn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000788" y="76163"/>
            <a:ext cx="11797939" cy="5940226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Shape 95"/>
          <p:cNvSpPr/>
          <p:nvPr/>
        </p:nvSpPr>
        <p:spPr>
          <a:xfrm>
            <a:off x="6174472" y="4380817"/>
            <a:ext cx="596494" cy="368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algn="l" defTabSz="331347">
              <a:spcBef>
                <a:spcPts val="2357"/>
              </a:spcBef>
              <a:defRPr sz="1800">
                <a:solidFill>
                  <a:srgbClr val="000000"/>
                </a:solidFill>
              </a:defRPr>
            </a:pPr>
            <a:r>
              <a:rPr sz="2000" b="1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  <a:t>O</a:t>
            </a:r>
            <a:r>
              <a:rPr sz="1400" b="1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  <a:t>3</a:t>
            </a:r>
          </a:p>
        </p:txBody>
      </p:sp>
      <p:sp>
        <p:nvSpPr>
          <p:cNvPr id="96" name="Shape 96"/>
          <p:cNvSpPr/>
          <p:nvPr/>
        </p:nvSpPr>
        <p:spPr>
          <a:xfrm>
            <a:off x="7181868" y="1659652"/>
            <a:ext cx="864456" cy="4846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algn="l" defTabSz="275405">
              <a:spcBef>
                <a:spcPts val="1915"/>
              </a:spcBef>
              <a:defRPr sz="1800">
                <a:solidFill>
                  <a:srgbClr val="000000"/>
                </a:solidFill>
              </a:defRPr>
            </a:pPr>
            <a:r>
              <a:rPr sz="1700" b="1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  <a:t>O</a:t>
            </a:r>
            <a:r>
              <a:rPr sz="1100" b="1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  <a:t>3</a:t>
            </a:r>
            <a:r>
              <a:rPr sz="1700" b="1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  <a:t>(668)</a:t>
            </a:r>
          </a:p>
        </p:txBody>
      </p:sp>
      <p:sp>
        <p:nvSpPr>
          <p:cNvPr id="97" name="Shape 97"/>
          <p:cNvSpPr/>
          <p:nvPr/>
        </p:nvSpPr>
        <p:spPr>
          <a:xfrm>
            <a:off x="7877508" y="1023499"/>
            <a:ext cx="864457" cy="4846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algn="l" defTabSz="275405">
              <a:spcBef>
                <a:spcPts val="1915"/>
              </a:spcBef>
              <a:defRPr sz="1800">
                <a:solidFill>
                  <a:srgbClr val="000000"/>
                </a:solidFill>
              </a:defRPr>
            </a:pPr>
            <a:r>
              <a:rPr sz="1700" b="1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  <a:t>O</a:t>
            </a:r>
            <a:r>
              <a:rPr sz="1100" b="1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  <a:t>3</a:t>
            </a:r>
            <a:r>
              <a:rPr sz="1700" b="1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  <a:t>(668)</a:t>
            </a:r>
          </a:p>
        </p:txBody>
      </p:sp>
      <p:sp>
        <p:nvSpPr>
          <p:cNvPr id="98" name="Shape 98"/>
          <p:cNvSpPr/>
          <p:nvPr/>
        </p:nvSpPr>
        <p:spPr>
          <a:xfrm>
            <a:off x="8838545" y="1023499"/>
            <a:ext cx="864456" cy="4846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algn="l" defTabSz="275405">
              <a:spcBef>
                <a:spcPts val="1915"/>
              </a:spcBef>
              <a:defRPr sz="1800">
                <a:solidFill>
                  <a:srgbClr val="000000"/>
                </a:solidFill>
              </a:defRPr>
            </a:pPr>
            <a:r>
              <a:rPr sz="1700" b="1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  <a:t>O</a:t>
            </a:r>
            <a:r>
              <a:rPr sz="1100" b="1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  <a:t>3</a:t>
            </a:r>
            <a:r>
              <a:rPr sz="1700" b="1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  <a:t>(667)</a:t>
            </a:r>
          </a:p>
        </p:txBody>
      </p:sp>
      <p:sp>
        <p:nvSpPr>
          <p:cNvPr id="99" name="Shape 99"/>
          <p:cNvSpPr/>
          <p:nvPr/>
        </p:nvSpPr>
        <p:spPr>
          <a:xfrm>
            <a:off x="622300" y="5926335"/>
            <a:ext cx="9283700" cy="7540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lvl1pPr algn="l">
              <a:defRPr sz="2400" b="1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 i="0">
                <a:solidFill>
                  <a:srgbClr val="000000"/>
                </a:solidFill>
              </a:defRPr>
            </a:pPr>
            <a:r>
              <a:rPr sz="2800" dirty="0">
                <a:solidFill>
                  <a:srgbClr val="FFFF00"/>
                </a:solidFill>
              </a:rPr>
              <a:t>Observed terrestrial </a:t>
            </a:r>
            <a:r>
              <a:rPr lang="en-US" sz="2800" dirty="0">
                <a:solidFill>
                  <a:srgbClr val="FFFF00"/>
                </a:solidFill>
              </a:rPr>
              <a:t>O</a:t>
            </a:r>
            <a:r>
              <a:rPr lang="en-US" sz="2800" baseline="-25000" dirty="0">
                <a:solidFill>
                  <a:srgbClr val="FFFF00"/>
                </a:solidFill>
              </a:rPr>
              <a:t>3</a:t>
            </a:r>
            <a:r>
              <a:rPr dirty="0">
                <a:solidFill>
                  <a:srgbClr val="FFFF00"/>
                </a:solidFill>
              </a:rPr>
              <a:t> </a:t>
            </a:r>
            <a:r>
              <a:rPr lang="en-US" altLang="ja-JP" u="sng" dirty="0" smtClean="0">
                <a:solidFill>
                  <a:srgbClr val="FFFF00"/>
                </a:solidFill>
              </a:rPr>
              <a:t>at</a:t>
            </a:r>
            <a:r>
              <a:rPr lang="ja-JP" altLang="en-US" u="sng" dirty="0" smtClean="0">
                <a:solidFill>
                  <a:srgbClr val="FFFF00"/>
                </a:solidFill>
              </a:rPr>
              <a:t> </a:t>
            </a:r>
            <a:r>
              <a:rPr lang="en-US" altLang="ja-JP" u="sng" dirty="0" smtClean="0">
                <a:solidFill>
                  <a:srgbClr val="FFFF00"/>
                </a:solidFill>
              </a:rPr>
              <a:t>Laboratory</a:t>
            </a:r>
            <a:r>
              <a:rPr lang="ja-JP" altLang="en-US" u="sng" dirty="0" smtClean="0">
                <a:solidFill>
                  <a:srgbClr val="FFFF00"/>
                </a:solidFill>
              </a:rPr>
              <a:t> </a:t>
            </a:r>
            <a:r>
              <a:rPr lang="en-US" altLang="ja-JP" dirty="0" smtClean="0">
                <a:solidFill>
                  <a:srgbClr val="FFFF00"/>
                </a:solidFill>
              </a:rPr>
              <a:t>in</a:t>
            </a:r>
            <a:r>
              <a:rPr dirty="0" smtClean="0">
                <a:solidFill>
                  <a:srgbClr val="FFFF00"/>
                </a:solidFill>
              </a:rPr>
              <a:t> </a:t>
            </a:r>
            <a:r>
              <a:rPr dirty="0">
                <a:solidFill>
                  <a:srgbClr val="FFFF00"/>
                </a:solidFill>
              </a:rPr>
              <a:t>coelostat sunlight </a:t>
            </a:r>
            <a:r>
              <a:rPr dirty="0" smtClean="0">
                <a:solidFill>
                  <a:srgbClr val="FFFF00"/>
                </a:solidFill>
              </a:rPr>
              <a:t>at </a:t>
            </a:r>
            <a:r>
              <a:rPr dirty="0">
                <a:solidFill>
                  <a:srgbClr val="FFFF00"/>
                </a:solidFill>
              </a:rPr>
              <a:t>1043.864 cm</a:t>
            </a:r>
            <a:r>
              <a:rPr baseline="30000" dirty="0">
                <a:solidFill>
                  <a:srgbClr val="FFFF00"/>
                </a:solidFill>
              </a:rPr>
              <a:t>-1</a:t>
            </a:r>
            <a:r>
              <a:rPr sz="2800" dirty="0">
                <a:solidFill>
                  <a:srgbClr val="FFFF00"/>
                </a:solidFill>
              </a:rPr>
              <a:t> </a:t>
            </a:r>
            <a:r>
              <a:rPr lang="en-US" sz="2800" dirty="0" smtClean="0">
                <a:solidFill>
                  <a:srgbClr val="FFFF00"/>
                </a:solidFill>
              </a:rPr>
              <a:t/>
            </a:r>
            <a:br>
              <a:rPr lang="en-US" sz="2800" dirty="0" smtClean="0">
                <a:solidFill>
                  <a:srgbClr val="FFFF00"/>
                </a:solidFill>
              </a:rPr>
            </a:br>
            <a:r>
              <a:rPr sz="2100" dirty="0" smtClean="0">
                <a:solidFill>
                  <a:schemeClr val="tx1"/>
                </a:solidFill>
              </a:rPr>
              <a:t>(</a:t>
            </a:r>
            <a:r>
              <a:rPr sz="2100" dirty="0">
                <a:solidFill>
                  <a:schemeClr val="tx1"/>
                </a:solidFill>
              </a:rPr>
              <a:t>1GHz bandwidth, 1MHz res., 10min integration time </a:t>
            </a:r>
            <a:r>
              <a:rPr sz="2100" dirty="0" smtClean="0">
                <a:solidFill>
                  <a:schemeClr val="tx1"/>
                </a:solidFill>
              </a:rPr>
              <a:t>on </a:t>
            </a:r>
            <a:r>
              <a:rPr sz="2100" dirty="0">
                <a:solidFill>
                  <a:schemeClr val="tx1"/>
                </a:solidFill>
              </a:rPr>
              <a:t>Mar</a:t>
            </a:r>
            <a:r>
              <a:rPr lang="en-US" sz="2100" dirty="0">
                <a:solidFill>
                  <a:schemeClr val="tx1"/>
                </a:solidFill>
              </a:rPr>
              <a:t>.</a:t>
            </a:r>
            <a:r>
              <a:rPr sz="2100" dirty="0">
                <a:solidFill>
                  <a:schemeClr val="tx1"/>
                </a:solidFill>
              </a:rPr>
              <a:t> 2014)</a:t>
            </a:r>
          </a:p>
        </p:txBody>
      </p:sp>
      <p:sp>
        <p:nvSpPr>
          <p:cNvPr id="100" name="Shape 100"/>
          <p:cNvSpPr/>
          <p:nvPr/>
        </p:nvSpPr>
        <p:spPr>
          <a:xfrm>
            <a:off x="1226026" y="604153"/>
            <a:ext cx="2892475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algn="l">
              <a:tabLst>
                <a:tab pos="914400" algn="l"/>
              </a:tabLst>
              <a:defRPr b="1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defTabSz="673547">
              <a:defRPr sz="1800" b="0" i="0">
                <a:solidFill>
                  <a:srgbClr val="000000"/>
                </a:solidFill>
              </a:defRPr>
            </a:pPr>
            <a:r>
              <a:rPr>
                <a:solidFill>
                  <a:schemeClr val="tx1"/>
                </a:solidFill>
              </a:rPr>
              <a:t>IR heterodyne</a:t>
            </a:r>
          </a:p>
        </p:txBody>
      </p:sp>
      <p:sp>
        <p:nvSpPr>
          <p:cNvPr id="101" name="Shape 101"/>
          <p:cNvSpPr/>
          <p:nvPr/>
        </p:nvSpPr>
        <p:spPr>
          <a:xfrm>
            <a:off x="6113859" y="604153"/>
            <a:ext cx="2892475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algn="l">
              <a:tabLst>
                <a:tab pos="914400" algn="l"/>
              </a:tabLst>
              <a:defRPr b="1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defTabSz="673547">
              <a:defRPr sz="1800" b="0" i="0">
                <a:solidFill>
                  <a:srgbClr val="000000"/>
                </a:solidFill>
              </a:defRPr>
            </a:pPr>
            <a:r>
              <a:rPr>
                <a:solidFill>
                  <a:schemeClr val="tx1"/>
                </a:solidFill>
              </a:rPr>
              <a:t>Calculation</a:t>
            </a:r>
          </a:p>
        </p:txBody>
      </p:sp>
      <p:sp>
        <p:nvSpPr>
          <p:cNvPr id="10" name="Shape 114"/>
          <p:cNvSpPr/>
          <p:nvPr/>
        </p:nvSpPr>
        <p:spPr>
          <a:xfrm>
            <a:off x="1492625" y="66364"/>
            <a:ext cx="6700112" cy="323165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lvl1pPr algn="l">
              <a:defRPr sz="2400" b="1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 i="0">
                <a:solidFill>
                  <a:srgbClr val="000000"/>
                </a:solidFill>
              </a:defRPr>
            </a:pPr>
            <a:r>
              <a:rPr lang="ja-JP" altLang="en-US" sz="2100" dirty="0">
                <a:solidFill>
                  <a:schemeClr val="tx1"/>
                </a:solidFill>
              </a:rPr>
              <a:t> </a:t>
            </a:r>
            <a:r>
              <a:rPr lang="en-US" altLang="ja-JP" sz="2100" dirty="0" smtClean="0">
                <a:solidFill>
                  <a:schemeClr val="tx1"/>
                </a:solidFill>
              </a:rPr>
              <a:t>Data </a:t>
            </a:r>
            <a:r>
              <a:rPr lang="en-US" altLang="ja-JP" sz="2100" dirty="0" smtClean="0">
                <a:solidFill>
                  <a:schemeClr val="tx1"/>
                </a:solidFill>
              </a:rPr>
              <a:t>a</a:t>
            </a:r>
            <a:r>
              <a:rPr lang="en-US" sz="2100" dirty="0" smtClean="0">
                <a:solidFill>
                  <a:schemeClr val="tx1"/>
                </a:solidFill>
              </a:rPr>
              <a:t>t </a:t>
            </a:r>
            <a:r>
              <a:rPr lang="en-US" sz="2100" u="sng" dirty="0">
                <a:solidFill>
                  <a:schemeClr val="tx1"/>
                </a:solidFill>
              </a:rPr>
              <a:t>Laboratory</a:t>
            </a:r>
            <a:r>
              <a:rPr lang="en-US" sz="2100" dirty="0">
                <a:solidFill>
                  <a:schemeClr val="tx1"/>
                </a:solidFill>
              </a:rPr>
              <a:t> with Sun light (ATRC, Univ. Hawaii)</a:t>
            </a:r>
            <a:endParaRPr sz="2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475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ck">
      <a:majorFont>
        <a:latin typeface="ヒラギノ角ゴ ProN W3"/>
        <a:ea typeface="ヒラギノ角ゴ ProN W3"/>
        <a:cs typeface="ヒラギノ角ゴ ProN W3"/>
      </a:majorFont>
      <a:minorFont>
        <a:latin typeface="ヒラギノ角ゴ ProN W3"/>
        <a:ea typeface="ヒラギノ角ゴ ProN W3"/>
        <a:cs typeface="ヒラギノ角ゴ ProN W3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ヒラギノ角ゴ ProN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ヒラギノ角ゴ ProN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ヒラギノ角ゴ ProN W3"/>
        <a:ea typeface="ヒラギノ角ゴ ProN W3"/>
        <a:cs typeface="ヒラギノ角ゴ ProN W3"/>
      </a:majorFont>
      <a:minorFont>
        <a:latin typeface="ヒラギノ角ゴ ProN W3"/>
        <a:ea typeface="ヒラギノ角ゴ ProN W3"/>
        <a:cs typeface="ヒラギノ角ゴ ProN W3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ヒラギノ角ゴ ProN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ヒラギノ角ゴ ProN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469</TotalTime>
  <Words>847</Words>
  <Application>Microsoft Office PowerPoint</Application>
  <PresentationFormat>A4 210 x 297 mm</PresentationFormat>
  <Paragraphs>148</Paragraphs>
  <Slides>17</Slides>
  <Notes>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12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17</vt:i4>
      </vt:variant>
    </vt:vector>
  </HeadingPairs>
  <TitlesOfParts>
    <vt:vector size="30" baseType="lpstr">
      <vt:lpstr>Avenir Roman</vt:lpstr>
      <vt:lpstr>Gill Sans</vt:lpstr>
      <vt:lpstr>Helvetica Neue</vt:lpstr>
      <vt:lpstr>ＭＳ Ｐゴシック</vt:lpstr>
      <vt:lpstr>ヒラギノ角ゴ Pro W3</vt:lpstr>
      <vt:lpstr>ヒラギノ角ゴ ProN W3</vt:lpstr>
      <vt:lpstr>Arial</vt:lpstr>
      <vt:lpstr>Calibri</vt:lpstr>
      <vt:lpstr>Cambria</vt:lpstr>
      <vt:lpstr>Helvetica</vt:lpstr>
      <vt:lpstr>Symbol</vt:lpstr>
      <vt:lpstr>Times New Roman</vt:lpstr>
      <vt:lpstr>Black</vt:lpstr>
      <vt:lpstr>  First light of 東北大 Haleakala 60cm 望遠鏡 (T60)  in Sep. 2014: 超高波長分解能レーザヘテロダイン分光器の 惑星への挑戦</vt:lpstr>
      <vt:lpstr>なぜ惑星大気観測のために赤外高分散分光が 必要なのか？</vt:lpstr>
      <vt:lpstr>PowerPoint プレゼンテーション</vt:lpstr>
      <vt:lpstr>Night View of Tohoku Univ. 60cm (T60)</vt:lpstr>
      <vt:lpstr>Purpose of Tohoku Univ. 60cm (T60)</vt:lpstr>
      <vt:lpstr>PowerPoint プレゼンテーション</vt:lpstr>
      <vt:lpstr>IR heterodyne: Principle</vt:lpstr>
      <vt:lpstr>Advantage of IR heterodyne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Summary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R009-09 東北大学Haleakala 60cm望遠鏡のファースライト:超高分解能レーザヘテロダイン分光器による惑星大気観測</dc:title>
  <dc:creator>takeshi sakanoi</dc:creator>
  <cp:lastModifiedBy>takeshi sakanoi</cp:lastModifiedBy>
  <cp:revision>162</cp:revision>
  <dcterms:modified xsi:type="dcterms:W3CDTF">2014-12-04T06:35:19Z</dcterms:modified>
</cp:coreProperties>
</file>