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61" r:id="rId3"/>
    <p:sldId id="304" r:id="rId4"/>
    <p:sldId id="350" r:id="rId5"/>
    <p:sldId id="303" r:id="rId6"/>
    <p:sldId id="332" r:id="rId7"/>
    <p:sldId id="347" r:id="rId8"/>
    <p:sldId id="306" r:id="rId9"/>
    <p:sldId id="305" r:id="rId10"/>
    <p:sldId id="288" r:id="rId11"/>
    <p:sldId id="310" r:id="rId12"/>
    <p:sldId id="331" r:id="rId13"/>
    <p:sldId id="329" r:id="rId14"/>
    <p:sldId id="337" r:id="rId15"/>
    <p:sldId id="338" r:id="rId16"/>
    <p:sldId id="344" r:id="rId17"/>
    <p:sldId id="343" r:id="rId18"/>
    <p:sldId id="345" r:id="rId19"/>
    <p:sldId id="276" r:id="rId20"/>
    <p:sldId id="325" r:id="rId21"/>
    <p:sldId id="339" r:id="rId22"/>
    <p:sldId id="336" r:id="rId23"/>
    <p:sldId id="324" r:id="rId24"/>
    <p:sldId id="335" r:id="rId25"/>
    <p:sldId id="312" r:id="rId26"/>
    <p:sldId id="328" r:id="rId27"/>
    <p:sldId id="314" r:id="rId28"/>
    <p:sldId id="341" r:id="rId29"/>
    <p:sldId id="342" r:id="rId30"/>
    <p:sldId id="340" r:id="rId31"/>
    <p:sldId id="346" r:id="rId32"/>
    <p:sldId id="292" r:id="rId33"/>
    <p:sldId id="349" r:id="rId34"/>
    <p:sldId id="307" r:id="rId35"/>
    <p:sldId id="308" r:id="rId36"/>
    <p:sldId id="295" r:id="rId37"/>
    <p:sldId id="348" r:id="rId38"/>
    <p:sldId id="301" r:id="rId39"/>
  </p:sldIdLst>
  <p:sldSz cx="9144000" cy="6858000" type="screen4x3"/>
  <p:notesSz cx="6743700" cy="9893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CCFF"/>
    <a:srgbClr val="CC00CC"/>
    <a:srgbClr val="0066FF"/>
    <a:srgbClr val="FF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569" autoAdjust="0"/>
  </p:normalViewPr>
  <p:slideViewPr>
    <p:cSldViewPr snapToGrid="0">
      <p:cViewPr varScale="1">
        <p:scale>
          <a:sx n="72" d="100"/>
          <a:sy n="72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6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6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59041DB8-B66F-4DC8-A96E-33677E0F90FF}" type="datetimeFigureOut">
              <a:rPr kumimoji="1" lang="en-US" altLang="ja-JP" smtClean="0">
                <a:ea typeface="Meiryo UI" panose="020B0604030504040204" pitchFamily="50" charset="-128"/>
              </a:rPr>
              <a:pPr/>
              <a:t>12/4/2014</a:t>
            </a:fld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96919"/>
            <a:ext cx="2922270" cy="4963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869" y="9396919"/>
            <a:ext cx="2922270" cy="4963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1604A0D4-B89B-4ADD-AF9E-38636B40EE4E}" type="slidenum">
              <a:rPr kumimoji="1" lang="en-US" altLang="ja-JP" smtClean="0">
                <a:ea typeface="Meiryo UI" panose="020B0604030504040204" pitchFamily="50" charset="-128"/>
              </a:rPr>
              <a:pPr/>
              <a:t>&lt;#&gt;</a:t>
            </a:fld>
            <a:endParaRPr kumimoji="1" lang="ja-JP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6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6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fld id="{DEB49C4A-65AC-492D-9701-81B46C3AD0E4}" type="datetimeFigureOut">
              <a:rPr lang="en-US" altLang="ja-JP" smtClean="0"/>
              <a:pPr/>
              <a:t>12/4/2014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1236663"/>
            <a:ext cx="4451350" cy="3338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70" y="4761151"/>
            <a:ext cx="5394960" cy="3338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96919"/>
            <a:ext cx="2922270" cy="4963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869" y="9396919"/>
            <a:ext cx="2922270" cy="4963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fld id="{82869989-EB00-4EE7-BCB5-25BDC5BB29F8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東京大学大学院理学系研究科天文学専攻</a:t>
            </a:r>
            <a:endParaRPr kumimoji="1" lang="en-US" altLang="ja-JP" dirty="0" smtClean="0"/>
          </a:p>
          <a:p>
            <a:r>
              <a:rPr kumimoji="1" lang="ja-JP" altLang="en-US" dirty="0" smtClean="0"/>
              <a:t>附属天文学教育研究センター 宮田隆志研究室 修士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63611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ミラーは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つあるため測光精度</a:t>
            </a:r>
            <a:r>
              <a:rPr lang="en-US" altLang="ja-JP" sz="1200" dirty="0" smtClean="0"/>
              <a:t>1%</a:t>
            </a:r>
            <a:r>
              <a:rPr lang="ja-JP" altLang="en-US" sz="1200" dirty="0" smtClean="0"/>
              <a:t>の達成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⇒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ピックアップ鏡一枚当たりのスループット安定性</a:t>
            </a:r>
            <a:r>
              <a:rPr lang="en-US" altLang="ja-JP" sz="1200" dirty="0" smtClean="0"/>
              <a:t>0.5%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本当はボケを考えるべき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→そうすると最初から</a:t>
            </a:r>
            <a:r>
              <a:rPr kumimoji="1" lang="en-US" altLang="ja-JP" dirty="0" smtClean="0"/>
              <a:t>98%</a:t>
            </a:r>
            <a:r>
              <a:rPr kumimoji="1" lang="ja-JP" altLang="en-US" dirty="0" smtClean="0"/>
              <a:t>とかになって平らな部分ができる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0.01</a:t>
            </a:r>
            <a:r>
              <a:rPr kumimoji="1" lang="ja-JP" altLang="en-US" dirty="0" smtClean="0"/>
              <a:t>度のエラーは、副鏡上では</a:t>
            </a:r>
            <a:r>
              <a:rPr kumimoji="1" lang="en-US" altLang="ja-JP" dirty="0" smtClean="0"/>
              <a:t>1.9mm</a:t>
            </a:r>
            <a:r>
              <a:rPr kumimoji="1" lang="ja-JP" altLang="en-US" dirty="0" smtClean="0"/>
              <a:t>のズレ</a:t>
            </a:r>
            <a:endParaRPr kumimoji="1" lang="en-US" altLang="ja-JP" dirty="0" smtClean="0"/>
          </a:p>
          <a:p>
            <a:r>
              <a:rPr kumimoji="1" lang="ja-JP" altLang="en-US" dirty="0" smtClean="0"/>
              <a:t>観測効率と測光精度の良い塩梅を見つける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76236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sz="1200" dirty="0" smtClean="0"/>
              <a:t>スループットの安定性を重視するため、アンダーサイズのコールドストップを採用する。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要求スペック：１つの装置ごとに●度以下で制御できないとダメ</a:t>
            </a:r>
            <a:endParaRPr kumimoji="1" lang="en-US" altLang="ja-JP" dirty="0" smtClean="0"/>
          </a:p>
          <a:p>
            <a:r>
              <a:rPr kumimoji="1" lang="ja-JP" altLang="en-US" dirty="0" smtClean="0"/>
              <a:t>全体で許せる光量損失量をかってに自分で決める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3632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323299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要求を満たすようなカメラ・レンズが見つかり、実現の見込みがある</a:t>
            </a:r>
            <a:r>
              <a:rPr lang="ja-JP" altLang="en-US" sz="1600" dirty="0" smtClean="0"/>
              <a:t>。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latin typeface="+mn-ea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アライメントモニター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チェッカー？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)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0.001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度動かす⇒副鏡上で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0.2mm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動く</a:t>
            </a:r>
            <a:endParaRPr kumimoji="1" lang="en-US" altLang="ja-JP" sz="1200" kern="1200" dirty="0" smtClean="0">
              <a:solidFill>
                <a:schemeClr val="tx1"/>
              </a:solidFill>
              <a:latin typeface="+mn-ea"/>
              <a:ea typeface="Meiryo UI" panose="020B0604030504040204" pitchFamily="50" charset="-128"/>
              <a:cs typeface="+mn-cs"/>
            </a:endParaRPr>
          </a:p>
          <a:p>
            <a:r>
              <a:rPr kumimoji="1" lang="en-US" altLang="ja-JP" dirty="0" smtClean="0"/>
              <a:t>500</a:t>
            </a:r>
            <a:r>
              <a:rPr kumimoji="1" lang="ja-JP" altLang="en-US" dirty="0" smtClean="0"/>
              <a:t>万画素のカメラ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+ 50mm</a:t>
            </a:r>
            <a:r>
              <a:rPr kumimoji="1" lang="ja-JP" altLang="en-US" baseline="0" dirty="0" smtClean="0"/>
              <a:t>レンズ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(1/2.5</a:t>
            </a:r>
            <a:r>
              <a:rPr kumimoji="1" lang="ja-JP" altLang="en-US" baseline="0" dirty="0" smtClean="0"/>
              <a:t>センサーで換算は</a:t>
            </a:r>
            <a:r>
              <a:rPr kumimoji="1" lang="en-US" altLang="ja-JP" baseline="0" dirty="0" smtClean="0"/>
              <a:t>6.1</a:t>
            </a:r>
            <a:r>
              <a:rPr kumimoji="1" lang="ja-JP" altLang="en-US" baseline="0" dirty="0" smtClean="0"/>
              <a:t>倍</a:t>
            </a:r>
            <a:r>
              <a:rPr kumimoji="1" lang="en-US" altLang="ja-JP" baseline="0" dirty="0" smtClean="0"/>
              <a:t>=305mm)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308105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282800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13750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TAO</a:t>
            </a:r>
            <a:r>
              <a:rPr kumimoji="1" lang="ja-JP" altLang="en-US" dirty="0" smtClean="0"/>
              <a:t>は蒸着が</a:t>
            </a:r>
            <a:r>
              <a:rPr kumimoji="1" lang="ja-JP" altLang="en-US" dirty="0" err="1" smtClean="0"/>
              <a:t>まが</a:t>
            </a:r>
            <a:r>
              <a:rPr kumimoji="1" lang="ja-JP" altLang="en-US" dirty="0" smtClean="0"/>
              <a:t>主鏡セルと一体化していて、セルリエトラス構造ではない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76986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装置内の思ったところにコールドストップを置けるかが重要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・検出器は３つあり、それぞれストップ位置が変わる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1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Zemax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を使った光学計算により、現時点での正しい設置場所と光軸がすでにずれている、偏芯している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675756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ひとみ撮像系をリニューアルし、設置精度を向上させる</a:t>
            </a:r>
            <a:endParaRPr kumimoji="1" lang="en-US" altLang="ja-JP" sz="1200" kern="1200" dirty="0" smtClean="0">
              <a:solidFill>
                <a:schemeClr val="tx1"/>
              </a:solidFill>
              <a:latin typeface="+mn-ea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218688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r=449mm</a:t>
            </a:r>
            <a:r>
              <a:rPr kumimoji="1" lang="ja-JP" altLang="en-US" dirty="0" smtClean="0"/>
              <a:t>：白丸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dr</a:t>
            </a:r>
            <a:r>
              <a:rPr kumimoji="1" lang="en-US" altLang="ja-JP" dirty="0" smtClean="0"/>
              <a:t>=10mm(</a:t>
            </a:r>
            <a:r>
              <a:rPr kumimoji="1" lang="en-US" altLang="ja-JP" dirty="0" err="1" smtClean="0"/>
              <a:t>r+dr</a:t>
            </a:r>
            <a:r>
              <a:rPr kumimoji="1" lang="en-US" altLang="ja-JP" dirty="0" smtClean="0"/>
              <a:t>=459mm</a:t>
            </a:r>
            <a:r>
              <a:rPr kumimoji="1" lang="ja-JP" altLang="en-US" dirty="0" smtClean="0"/>
              <a:t>：ピンク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err="1" smtClean="0"/>
              <a:t>delta_h</a:t>
            </a:r>
            <a:r>
              <a:rPr kumimoji="1" lang="en-US" altLang="ja-JP" dirty="0" smtClean="0"/>
              <a:t>=5mm(r-</a:t>
            </a:r>
            <a:r>
              <a:rPr kumimoji="1" lang="en-US" altLang="ja-JP" dirty="0" err="1" smtClean="0"/>
              <a:t>delta_r</a:t>
            </a:r>
            <a:r>
              <a:rPr kumimoji="1" lang="en-US" altLang="ja-JP" dirty="0" smtClean="0"/>
              <a:t>=444mm</a:t>
            </a:r>
            <a:r>
              <a:rPr kumimoji="1" lang="ja-JP" altLang="en-US" dirty="0" smtClean="0"/>
              <a:t>：赤線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BDF7-094C-4801-A559-F685CDFF092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1035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南米チリ・アタカマ砂漠チャナントール山頂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高い晴天率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(70%)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乾燥している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水蒸気量が非常に少なく、大気の窓が開いている</a:t>
            </a:r>
            <a:b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⇒高い大気透過率を誇り、赤外線観測にとって好条件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839269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時間変動をとらえるには・・・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（相対測光はもっと広義な意味）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777197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これより、シリケイトの熱変性が分かり、原始星周りの円盤の熱の輸送メカニズムの理解が進む</a:t>
            </a:r>
            <a:endParaRPr kumimoji="1" lang="en-US" altLang="ja-JP" dirty="0" smtClean="0"/>
          </a:p>
          <a:p>
            <a:r>
              <a:rPr kumimoji="1" lang="ja-JP" altLang="en-US" dirty="0" smtClean="0"/>
              <a:t>もう一例→</a:t>
            </a:r>
            <a:r>
              <a:rPr kumimoji="1" lang="en-US" altLang="ja-JP" dirty="0" smtClean="0"/>
              <a:t>FU </a:t>
            </a:r>
            <a:r>
              <a:rPr kumimoji="1" lang="en-US" altLang="ja-JP" dirty="0" err="1" smtClean="0"/>
              <a:t>Ori</a:t>
            </a:r>
            <a:r>
              <a:rPr kumimoji="1" lang="en-US" altLang="ja-JP" dirty="0" smtClean="0"/>
              <a:t>??</a:t>
            </a:r>
          </a:p>
          <a:p>
            <a:r>
              <a:rPr kumimoji="1" lang="en-US" altLang="ja-JP" dirty="0" smtClean="0"/>
              <a:t>『THE 2008 OUTBURST OF EX </a:t>
            </a:r>
            <a:r>
              <a:rPr kumimoji="1" lang="en-US" altLang="ja-JP" dirty="0" err="1" smtClean="0"/>
              <a:t>Lup</a:t>
            </a:r>
            <a:r>
              <a:rPr kumimoji="1" lang="en-US" altLang="ja-JP" dirty="0" smtClean="0"/>
              <a:t> –SILICATE CRYSTALS IN MOTION』</a:t>
            </a:r>
          </a:p>
          <a:p>
            <a:r>
              <a:rPr kumimoji="1" lang="en-US" altLang="ja-JP" dirty="0" smtClean="0"/>
              <a:t>A.JUHASZ et al. 2012</a:t>
            </a:r>
          </a:p>
          <a:p>
            <a:r>
              <a:rPr kumimoji="1" lang="ja-JP" altLang="en-US" sz="20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数か月～数年の周期で可視光域で増光する「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optical outburst</a:t>
            </a:r>
            <a:r>
              <a:rPr kumimoji="1" lang="ja-JP" altLang="en-US" sz="20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」を起こしている</a:t>
            </a:r>
            <a:endParaRPr kumimoji="1" lang="en-US" altLang="ja-JP" sz="2000" kern="1200" dirty="0" smtClean="0">
              <a:solidFill>
                <a:schemeClr val="tx1"/>
              </a:solidFill>
              <a:latin typeface="+mn-ea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20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この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outburst</a:t>
            </a:r>
            <a:r>
              <a:rPr kumimoji="1" lang="ja-JP" altLang="en-US" sz="2000" kern="1200" dirty="0" smtClean="0">
                <a:solidFill>
                  <a:schemeClr val="tx1"/>
                </a:solidFill>
                <a:latin typeface="+mn-ea"/>
                <a:ea typeface="Meiryo UI" panose="020B0604030504040204" pitchFamily="50" charset="-128"/>
                <a:cs typeface="+mn-cs"/>
              </a:rPr>
              <a:t>後に中間赤外域における大きな増光が観測された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33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36224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空間スケール→時間スケールに焼き直し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34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4283063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黄緑・・・視野</a:t>
            </a:r>
            <a:r>
              <a:rPr kumimoji="1" lang="en-US" altLang="ja-JP" dirty="0" smtClean="0"/>
              <a:t>25’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離れた２か所で、仮に</a:t>
            </a:r>
            <a:r>
              <a:rPr kumimoji="1" lang="en-US" altLang="ja-JP" dirty="0" smtClean="0"/>
              <a:t>PVW</a:t>
            </a:r>
            <a:r>
              <a:rPr kumimoji="1" lang="ja-JP" altLang="en-US" dirty="0" smtClean="0"/>
              <a:t>が「</a:t>
            </a:r>
            <a:r>
              <a:rPr kumimoji="1" lang="en-US" altLang="ja-JP" dirty="0" smtClean="0"/>
              <a:t>0.51mm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0.50mm</a:t>
            </a:r>
            <a:r>
              <a:rPr kumimoji="1" lang="ja-JP" altLang="en-US" dirty="0" smtClean="0"/>
              <a:t>」としたときどれだけ透過率に変化を与えるか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赤・・・</a:t>
            </a:r>
            <a:r>
              <a:rPr kumimoji="1" lang="en-US" altLang="ja-JP" dirty="0" smtClean="0"/>
              <a:t>FS</a:t>
            </a:r>
            <a:r>
              <a:rPr kumimoji="1" lang="ja-JP" altLang="en-US" dirty="0" smtClean="0"/>
              <a:t>を使わず観測天体と標準星を交互に観測する場合を想定。１時間で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が仮に</a:t>
            </a:r>
            <a:r>
              <a:rPr kumimoji="1" lang="en-US" altLang="ja-JP" dirty="0" smtClean="0"/>
              <a:t>0.50mm</a:t>
            </a:r>
            <a:r>
              <a:rPr kumimoji="1" lang="ja-JP" altLang="en-US" dirty="0" smtClean="0"/>
              <a:t>⇔</a:t>
            </a:r>
            <a:r>
              <a:rPr kumimoji="1" lang="en-US" altLang="ja-JP" dirty="0" smtClean="0"/>
              <a:t>0.65mm</a:t>
            </a:r>
            <a:r>
              <a:rPr kumimoji="1" lang="ja-JP" altLang="en-US" dirty="0" smtClean="0"/>
              <a:t>変化したとする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05B0E-D936-4D64-A7CA-ED4FEC0E0C4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73105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NIR:InSb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HgCdTe</a:t>
            </a:r>
            <a:endParaRPr kumimoji="1" lang="en-US" altLang="ja-JP" dirty="0" smtClean="0"/>
          </a:p>
          <a:p>
            <a:r>
              <a:rPr kumimoji="1" lang="en-US" altLang="ja-JP" dirty="0" smtClean="0"/>
              <a:t>MIR-L:F5.2</a:t>
            </a:r>
            <a:r>
              <a:rPr kumimoji="1" lang="ja-JP" altLang="en-US" dirty="0" smtClean="0"/>
              <a:t>→</a:t>
            </a:r>
            <a:r>
              <a:rPr kumimoji="1" lang="en-US" altLang="ja-JP" smtClean="0"/>
              <a:t>F10.5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36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75216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時間変動をとらえるには・・・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（相対測光はもっと広義な意味）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402272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天気が良い日の</a:t>
            </a:r>
            <a:r>
              <a:rPr kumimoji="1" lang="en-US" altLang="ja-JP" dirty="0" smtClean="0"/>
              <a:t>APEX</a:t>
            </a:r>
          </a:p>
          <a:p>
            <a:r>
              <a:rPr kumimoji="1" lang="ja-JP" altLang="en-US" dirty="0" smtClean="0"/>
              <a:t>たとえば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分後</a:t>
            </a:r>
            <a:endParaRPr kumimoji="1" lang="en-US" altLang="ja-JP" dirty="0" smtClean="0"/>
          </a:p>
          <a:p>
            <a:r>
              <a:rPr kumimoji="1" lang="en-US" altLang="ja-JP" dirty="0" smtClean="0"/>
              <a:t>0.01</a:t>
            </a:r>
            <a:r>
              <a:rPr kumimoji="1" lang="ja-JP" altLang="en-US" dirty="0" smtClean="0"/>
              <a:t>の方は風速で空間→時間に焼き直してる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絵だけでもいいかも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図を「大気透過率が変化する」観点で描き直す⇒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変化にともなう大気透過率変動（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：</a:t>
            </a:r>
            <a:r>
              <a:rPr kumimoji="1" lang="en-US" altLang="ja-JP" dirty="0" err="1" smtClean="0"/>
              <a:t>Precipitable</a:t>
            </a:r>
            <a:r>
              <a:rPr kumimoji="1" lang="en-US" altLang="ja-JP" dirty="0" smtClean="0"/>
              <a:t> Water Vapor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降水量）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測光誤差「１％以内」を目指すのか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41482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天気が良い日の</a:t>
            </a:r>
            <a:r>
              <a:rPr kumimoji="1" lang="en-US" altLang="ja-JP" dirty="0" smtClean="0"/>
              <a:t>APEX</a:t>
            </a:r>
          </a:p>
          <a:p>
            <a:r>
              <a:rPr kumimoji="1" lang="ja-JP" altLang="en-US" dirty="0" smtClean="0"/>
              <a:t>たとえば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分後</a:t>
            </a:r>
            <a:endParaRPr kumimoji="1" lang="en-US" altLang="ja-JP" dirty="0" smtClean="0"/>
          </a:p>
          <a:p>
            <a:r>
              <a:rPr kumimoji="1" lang="en-US" altLang="ja-JP" dirty="0" smtClean="0"/>
              <a:t>0.01</a:t>
            </a:r>
            <a:r>
              <a:rPr kumimoji="1" lang="ja-JP" altLang="en-US" dirty="0" smtClean="0"/>
              <a:t>の方は風速で空間→時間に焼き直してる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絵だけでもいいかも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図を「大気透過率が変化する」観点で描き直す⇒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変化にともなう大気透過率変動（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：</a:t>
            </a:r>
            <a:r>
              <a:rPr kumimoji="1" lang="en-US" altLang="ja-JP" dirty="0" err="1" smtClean="0"/>
              <a:t>Precipitable</a:t>
            </a:r>
            <a:r>
              <a:rPr kumimoji="1" lang="en-US" altLang="ja-JP" dirty="0" smtClean="0"/>
              <a:t> Water Vapor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降水量）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測光誤差「１％以内」を目指すのか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0214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200" dirty="0" smtClean="0"/>
              <a:t>従来の方法では観測天体と参照星との往復の際に大気変動パターンが変わり、それが測光精度を下げていた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誤差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10%)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観測天体と参照星の同時観測が可能になり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相対測光</a:t>
            </a:r>
            <a:r>
              <a:rPr lang="en-US" altLang="ja-JP" sz="1200" dirty="0" smtClean="0"/>
              <a:t>)</a:t>
            </a:r>
            <a:r>
              <a:rPr lang="ja-JP" altLang="en-US" sz="1200" dirty="0" err="1" smtClean="0"/>
              <a:t>、</a:t>
            </a:r>
            <a:r>
              <a:rPr lang="ja-JP" altLang="en-US" sz="1200" dirty="0" smtClean="0"/>
              <a:t>赤外域の大気変動成分をリアルタイムで補正できる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⇒これにより測光誤差</a:t>
            </a:r>
            <a:r>
              <a:rPr lang="en-US" altLang="ja-JP" sz="1200" u="sng" dirty="0" smtClean="0"/>
              <a:t>1%</a:t>
            </a:r>
            <a:r>
              <a:rPr lang="ja-JP" altLang="en-US" sz="1200" u="sng" dirty="0" smtClean="0"/>
              <a:t>以内</a:t>
            </a:r>
            <a:r>
              <a:rPr lang="ja-JP" altLang="en-US" sz="1200" dirty="0" smtClean="0"/>
              <a:t>の高精度の検出を目指す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68030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図を「大気透過率が変化する」観点で描き直す⇒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変化にともなう大気透過率変動（</a:t>
            </a:r>
            <a:r>
              <a:rPr kumimoji="1" lang="en-US" altLang="ja-JP" dirty="0" smtClean="0"/>
              <a:t>PWV</a:t>
            </a:r>
            <a:r>
              <a:rPr kumimoji="1" lang="ja-JP" altLang="en-US" dirty="0" smtClean="0"/>
              <a:t>：</a:t>
            </a:r>
            <a:r>
              <a:rPr kumimoji="1" lang="en-US" altLang="ja-JP" dirty="0" err="1" smtClean="0"/>
              <a:t>Precipitable</a:t>
            </a:r>
            <a:r>
              <a:rPr kumimoji="1" lang="en-US" altLang="ja-JP" dirty="0" smtClean="0"/>
              <a:t> Water Vapor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降水量）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測光誤差「１％以内」を目指すのか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68727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229648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ストップの説明</a:t>
            </a:r>
            <a:endParaRPr kumimoji="1" lang="en-US" altLang="ja-JP" dirty="0" smtClean="0"/>
          </a:p>
          <a:p>
            <a:r>
              <a:rPr kumimoji="1" lang="en-US" altLang="ja-JP" dirty="0" smtClean="0"/>
              <a:t>MMZK</a:t>
            </a:r>
            <a:r>
              <a:rPr kumimoji="1" lang="ja-JP" altLang="en-US" dirty="0" smtClean="0"/>
              <a:t>は装置内にひとみ（ストップ）を持っていて、それを副鏡に合うように設計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→副鏡に対して装置内のひとみがずれると効率が変わってしまう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66397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直線コネクタ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線コネクタ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 bwMode="hidden">
              <a:xfrm>
                <a:off x="1449154" y="0"/>
                <a:ext cx="681593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グループ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線コネクタ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コネクタ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線コネクタ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グループ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線コネクタ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コネクタ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直線コネクタ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タイトル 1"/>
          <p:cNvSpPr>
            <a:spLocks noGrp="1"/>
          </p:cNvSpPr>
          <p:nvPr>
            <p:ph type="title" hasCustomPrompt="1"/>
          </p:nvPr>
        </p:nvSpPr>
        <p:spPr>
          <a:xfrm>
            <a:off x="994290" y="1893828"/>
            <a:ext cx="7200900" cy="925974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タイトル</a:t>
            </a:r>
            <a:endParaRPr kumimoji="1" lang="ja-JP" altLang="en-US" dirty="0"/>
          </a:p>
        </p:txBody>
      </p:sp>
      <p:sp>
        <p:nvSpPr>
          <p:cNvPr id="62" name="タイトル 1"/>
          <p:cNvSpPr txBox="1">
            <a:spLocks/>
          </p:cNvSpPr>
          <p:nvPr userDrawn="1"/>
        </p:nvSpPr>
        <p:spPr>
          <a:xfrm>
            <a:off x="880558" y="5424725"/>
            <a:ext cx="7409364" cy="925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54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2800" b="0" dirty="0" smtClean="0">
                <a:solidFill>
                  <a:schemeClr val="tx1"/>
                </a:solidFill>
                <a:latin typeface="+mj-ea"/>
                <a:ea typeface="+mj-ea"/>
              </a:rPr>
              <a:t>東京大学大学院 天文センター 宮田研 修士１年</a:t>
            </a:r>
            <a:r>
              <a:rPr lang="en-US" altLang="ja-JP" sz="2800" b="0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sz="2800" b="0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sz="2800" b="0" dirty="0" smtClean="0">
                <a:solidFill>
                  <a:schemeClr val="tx1"/>
                </a:solidFill>
                <a:latin typeface="+mj-ea"/>
                <a:ea typeface="+mj-ea"/>
              </a:rPr>
              <a:t>内山 允史</a:t>
            </a:r>
            <a:endParaRPr lang="ja-JP" altLang="en-US" sz="2800" b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61" name="図 6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46" y="83150"/>
            <a:ext cx="664234" cy="580869"/>
          </a:xfrm>
          <a:prstGeom prst="rect">
            <a:avLst/>
          </a:prstGeom>
        </p:spPr>
      </p:pic>
      <p:sp>
        <p:nvSpPr>
          <p:cNvPr id="63" name="スライド番号プレースホルダー 58"/>
          <p:cNvSpPr txBox="1">
            <a:spLocks/>
          </p:cNvSpPr>
          <p:nvPr userDrawn="1"/>
        </p:nvSpPr>
        <p:spPr>
          <a:xfrm>
            <a:off x="8727380" y="6532556"/>
            <a:ext cx="525980" cy="3680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7200900" cy="609919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grpSp>
        <p:nvGrpSpPr>
          <p:cNvPr id="9" name="グループ 4"/>
          <p:cNvGrpSpPr/>
          <p:nvPr userDrawn="1"/>
        </p:nvGrpSpPr>
        <p:grpSpPr bwMode="hidden">
          <a:xfrm>
            <a:off x="-1" y="0"/>
            <a:ext cx="9184695" cy="6858000"/>
            <a:chOff x="-1" y="0"/>
            <a:chExt cx="12246259" cy="6858000"/>
          </a:xfrm>
        </p:grpSpPr>
        <p:cxnSp>
          <p:nvCxnSpPr>
            <p:cNvPr id="10" name="直線コネクタ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 bwMode="hidden">
            <a:xfrm>
              <a:off x="57307" y="385051"/>
              <a:ext cx="12188951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線コネクタ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 bwMode="hidden">
              <a:xfrm>
                <a:off x="1449154" y="0"/>
                <a:ext cx="681593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グループ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線コネクタ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線コネクタ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線コネクタ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グループ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線コネクタ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コネクタ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611" y="1017142"/>
            <a:ext cx="8229600" cy="2409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箇条書き１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箇条書き２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箇条書き３</a:t>
            </a:r>
            <a:endParaRPr kumimoji="1" 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コンテンツ プレースホルダー 2"/>
          <p:cNvSpPr>
            <a:spLocks noGrp="1"/>
          </p:cNvSpPr>
          <p:nvPr>
            <p:ph idx="10"/>
          </p:nvPr>
        </p:nvSpPr>
        <p:spPr>
          <a:xfrm>
            <a:off x="472611" y="3641644"/>
            <a:ext cx="8229600" cy="2409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箇条書き１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箇条書き２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箇条書き３</a:t>
            </a:r>
            <a:endParaRPr kumimoji="1" 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46" y="83150"/>
            <a:ext cx="664234" cy="580869"/>
          </a:xfrm>
          <a:prstGeom prst="rect">
            <a:avLst/>
          </a:prstGeom>
        </p:spPr>
      </p:pic>
      <p:sp>
        <p:nvSpPr>
          <p:cNvPr id="67" name="スライド番号プレースホルダー 58"/>
          <p:cNvSpPr txBox="1">
            <a:spLocks/>
          </p:cNvSpPr>
          <p:nvPr userDrawn="1"/>
        </p:nvSpPr>
        <p:spPr>
          <a:xfrm>
            <a:off x="8727380" y="6532556"/>
            <a:ext cx="525980" cy="3680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106785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46" y="83150"/>
            <a:ext cx="664234" cy="580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5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/>
          <a:lstStyle/>
          <a:p>
            <a:fld id="{9209ADF7-4424-4018-926C-1F198B4BFB3D}" type="datetimeFigureOut">
              <a:rPr kumimoji="1" lang="ja-JP" altLang="en-US" smtClean="0"/>
              <a:pPr/>
              <a:t>2014/12/4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/>
          <a:lstStyle/>
          <a:p>
            <a:fld id="{2E567A53-BA10-4378-B86D-6E35396846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99344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直線コネクタ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グループ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線コネクタ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グループ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線コネクタ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線コネクタ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グループ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線コネクタ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グループ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線コネクタ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線コネクタ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pic>
        <p:nvPicPr>
          <p:cNvPr id="60" name="図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46" y="83150"/>
            <a:ext cx="664234" cy="580869"/>
          </a:xfrm>
          <a:prstGeom prst="rect">
            <a:avLst/>
          </a:prstGeom>
        </p:spPr>
      </p:pic>
      <p:sp>
        <p:nvSpPr>
          <p:cNvPr id="62" name="スライド番号プレースホルダー 58"/>
          <p:cNvSpPr txBox="1">
            <a:spLocks/>
          </p:cNvSpPr>
          <p:nvPr userDrawn="1"/>
        </p:nvSpPr>
        <p:spPr>
          <a:xfrm>
            <a:off x="8727380" y="6532556"/>
            <a:ext cx="525980" cy="3680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sz="2100" b="1" kern="1200">
          <a:solidFill>
            <a:schemeClr val="accent1"/>
          </a:solidFill>
          <a:latin typeface="+mj-lt"/>
          <a:ea typeface="Meiryo UI" panose="020B0604030504040204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5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35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2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05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05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1687" y="1857282"/>
            <a:ext cx="7071929" cy="1451132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chemeClr val="accent1"/>
                </a:solidFill>
              </a:rPr>
              <a:t>中間赤外域における</a:t>
            </a:r>
            <a:r>
              <a:rPr lang="ja-JP" altLang="en-US" sz="4400" dirty="0" smtClean="0">
                <a:solidFill>
                  <a:schemeClr val="accent1"/>
                </a:solidFill>
              </a:rPr>
              <a:t>高精度測光</a:t>
            </a:r>
            <a:r>
              <a:rPr lang="ja-JP" altLang="en-US" sz="4400" dirty="0">
                <a:solidFill>
                  <a:schemeClr val="accent1"/>
                </a:solidFill>
              </a:rPr>
              <a:t>の実現</a:t>
            </a:r>
            <a:endParaRPr lang="ja-JP" altLang="en-US" sz="44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05969" y="1123720"/>
            <a:ext cx="7867647" cy="49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54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第</a:t>
            </a:r>
            <a:r>
              <a:rPr lang="en-US" altLang="ja-JP" dirty="0" smtClean="0"/>
              <a:t>4</a:t>
            </a:r>
            <a:r>
              <a:rPr lang="ja-JP" altLang="en-US" dirty="0" smtClean="0"/>
              <a:t>回</a:t>
            </a:r>
            <a:r>
              <a:rPr lang="en-US" altLang="ja-JP" dirty="0"/>
              <a:t> </a:t>
            </a:r>
            <a:r>
              <a:rPr lang="ja-JP" altLang="en-US" dirty="0" smtClean="0"/>
              <a:t>可視赤外線観測装置技術ワークショップ</a:t>
            </a:r>
            <a:endParaRPr lang="ja-JP" altLang="en-US" b="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242403" y="3385532"/>
            <a:ext cx="6513471" cy="93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54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900" b="0" dirty="0" smtClean="0">
                <a:solidFill>
                  <a:schemeClr val="accent1"/>
                </a:solidFill>
              </a:rPr>
              <a:t>-TAO/MIMIZUKU</a:t>
            </a:r>
            <a:r>
              <a:rPr lang="ja-JP" altLang="en-US" sz="2900" b="0" dirty="0" smtClean="0">
                <a:solidFill>
                  <a:schemeClr val="accent1"/>
                </a:solidFill>
              </a:rPr>
              <a:t>搭載</a:t>
            </a:r>
            <a:r>
              <a:rPr lang="en-US" altLang="ja-JP" sz="2900" b="0" dirty="0" smtClean="0">
                <a:solidFill>
                  <a:schemeClr val="accent1"/>
                </a:solidFill>
              </a:rPr>
              <a:t/>
            </a:r>
            <a:br>
              <a:rPr lang="en-US" altLang="ja-JP" sz="2900" b="0" dirty="0" smtClean="0">
                <a:solidFill>
                  <a:schemeClr val="accent1"/>
                </a:solidFill>
              </a:rPr>
            </a:br>
            <a:r>
              <a:rPr lang="en-US" altLang="ja-JP" sz="2900" b="0" dirty="0" smtClean="0">
                <a:solidFill>
                  <a:schemeClr val="accent1"/>
                </a:solidFill>
              </a:rPr>
              <a:t>『</a:t>
            </a:r>
            <a:r>
              <a:rPr lang="ja-JP" altLang="en-US" sz="2900" b="0" dirty="0">
                <a:solidFill>
                  <a:schemeClr val="accent1"/>
                </a:solidFill>
              </a:rPr>
              <a:t>二</a:t>
            </a:r>
            <a:r>
              <a:rPr lang="ja-JP" altLang="en-US" sz="2900" b="0" dirty="0" smtClean="0">
                <a:solidFill>
                  <a:schemeClr val="accent1"/>
                </a:solidFill>
              </a:rPr>
              <a:t>視野合成装置</a:t>
            </a:r>
            <a:r>
              <a:rPr lang="en-US" altLang="ja-JP" sz="2900" b="0" dirty="0" smtClean="0">
                <a:solidFill>
                  <a:schemeClr val="accent1"/>
                </a:solidFill>
              </a:rPr>
              <a:t>Field Stacker』-</a:t>
            </a:r>
            <a:endParaRPr lang="ja-JP" alt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ひとみとストップと</a:t>
            </a:r>
            <a:r>
              <a:rPr kumimoji="1" lang="ja-JP" altLang="en-US" b="0" dirty="0" smtClean="0"/>
              <a:t>スループット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1015436"/>
            <a:ext cx="8447306" cy="1309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+mn-ea"/>
              </a:rPr>
              <a:t>TAO</a:t>
            </a:r>
            <a:r>
              <a:rPr lang="ja-JP" altLang="en-US" sz="2000" dirty="0" smtClean="0">
                <a:latin typeface="+mn-ea"/>
                <a:ea typeface="+mn-ea"/>
              </a:rPr>
              <a:t>望遠鏡は「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副鏡＝ひとみ</a:t>
            </a:r>
            <a:r>
              <a:rPr lang="ja-JP" altLang="en-US" sz="2000" dirty="0" smtClean="0">
                <a:latin typeface="+mn-ea"/>
                <a:ea typeface="+mn-ea"/>
              </a:rPr>
              <a:t>」となるように設計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⇒天体の明るさは副鏡の面積に比例する</a:t>
            </a:r>
            <a:endParaRPr lang="en-US" altLang="ja-JP" sz="20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+mn-ea"/>
                <a:ea typeface="+mn-ea"/>
              </a:rPr>
              <a:t>MIMIZUKU</a:t>
            </a:r>
            <a:r>
              <a:rPr lang="ja-JP" altLang="en-US" sz="2000" dirty="0" smtClean="0">
                <a:latin typeface="+mn-ea"/>
                <a:ea typeface="+mn-ea"/>
              </a:rPr>
              <a:t>光学系内には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コールドストップ</a:t>
            </a:r>
            <a:r>
              <a:rPr lang="ja-JP" altLang="en-US" sz="2000" dirty="0" smtClean="0">
                <a:latin typeface="+mn-ea"/>
                <a:ea typeface="+mn-ea"/>
              </a:rPr>
              <a:t>がある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88" y="2993810"/>
            <a:ext cx="4607823" cy="186701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7" y="3018232"/>
            <a:ext cx="2971980" cy="37227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51584" y="5062708"/>
            <a:ext cx="4138030" cy="1443210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000" dirty="0" smtClean="0">
                <a:latin typeface="+mn-ea"/>
                <a:ea typeface="+mn-ea"/>
              </a:rPr>
              <a:t>※</a:t>
            </a:r>
            <a:r>
              <a:rPr lang="ja-JP" altLang="en-US" sz="2000" dirty="0" smtClean="0">
                <a:latin typeface="+mn-ea"/>
                <a:ea typeface="+mn-ea"/>
              </a:rPr>
              <a:t>制御</a:t>
            </a:r>
            <a:r>
              <a:rPr lang="ja-JP" altLang="en-US" sz="2000" dirty="0">
                <a:latin typeface="+mn-ea"/>
                <a:ea typeface="+mn-ea"/>
              </a:rPr>
              <a:t>を</a:t>
            </a:r>
            <a:r>
              <a:rPr lang="ja-JP" altLang="en-US" sz="2000" dirty="0" smtClean="0">
                <a:latin typeface="+mn-ea"/>
                <a:ea typeface="+mn-ea"/>
              </a:rPr>
              <a:t>誤り、ズレ</a:t>
            </a:r>
            <a:r>
              <a:rPr lang="ja-JP" altLang="en-US" sz="2000" dirty="0" err="1">
                <a:latin typeface="+mn-ea"/>
                <a:ea typeface="+mn-ea"/>
              </a:rPr>
              <a:t>た</a:t>
            </a:r>
            <a:r>
              <a:rPr lang="ja-JP" altLang="en-US" sz="2000" dirty="0">
                <a:latin typeface="+mn-ea"/>
                <a:ea typeface="+mn-ea"/>
              </a:rPr>
              <a:t>場所に向けてしまうと、ストップ内に入る副鏡の面積</a:t>
            </a:r>
            <a:r>
              <a:rPr lang="en-US" altLang="ja-JP" sz="2000" dirty="0">
                <a:latin typeface="+mn-ea"/>
                <a:ea typeface="+mn-ea"/>
              </a:rPr>
              <a:t>(=</a:t>
            </a:r>
            <a:r>
              <a:rPr lang="ja-JP" altLang="en-US" sz="2000" dirty="0">
                <a:solidFill>
                  <a:srgbClr val="FF0000"/>
                </a:solidFill>
                <a:latin typeface="+mn-ea"/>
                <a:ea typeface="+mn-ea"/>
              </a:rPr>
              <a:t>スループット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r>
              <a:rPr lang="ja-JP" altLang="en-US" sz="2000" dirty="0">
                <a:latin typeface="+mn-ea"/>
                <a:ea typeface="+mn-ea"/>
              </a:rPr>
              <a:t>が減ってしまうことになる。</a:t>
            </a:r>
            <a:r>
              <a:rPr lang="en-US" altLang="ja-JP" sz="2000" dirty="0">
                <a:latin typeface="+mn-ea"/>
                <a:ea typeface="+mn-ea"/>
              </a:rPr>
              <a:t>(e.g. </a:t>
            </a:r>
            <a:r>
              <a:rPr lang="ja-JP" altLang="en-US" sz="2000" dirty="0">
                <a:latin typeface="+mn-ea"/>
                <a:ea typeface="+mn-ea"/>
              </a:rPr>
              <a:t>スループットの変化 </a:t>
            </a:r>
            <a:r>
              <a:rPr lang="en-US" altLang="ja-JP" sz="2000" dirty="0">
                <a:latin typeface="+mn-ea"/>
                <a:ea typeface="+mn-ea"/>
              </a:rPr>
              <a:t>100%→95%)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2327358"/>
            <a:ext cx="8447306" cy="69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ピックアップミラー</a:t>
            </a:r>
            <a:r>
              <a:rPr lang="ja-JP" altLang="en-US" sz="2000" dirty="0">
                <a:latin typeface="+mn-ea"/>
                <a:ea typeface="+mn-ea"/>
              </a:rPr>
              <a:t>の傾きを変え、</a:t>
            </a:r>
            <a:r>
              <a:rPr lang="ja-JP" altLang="en-US" sz="2000" u="sng" dirty="0">
                <a:latin typeface="+mn-ea"/>
                <a:ea typeface="+mn-ea"/>
              </a:rPr>
              <a:t>ストップが常に副鏡中心を見る</a:t>
            </a:r>
            <a:r>
              <a:rPr lang="ja-JP" altLang="en-US" sz="2000" dirty="0">
                <a:latin typeface="+mn-ea"/>
                <a:ea typeface="+mn-ea"/>
              </a:rPr>
              <a:t>ように制御されているのが</a:t>
            </a:r>
            <a:r>
              <a:rPr lang="ja-JP" altLang="en-US" sz="2000" dirty="0" smtClean="0">
                <a:latin typeface="+mn-ea"/>
                <a:ea typeface="+mn-ea"/>
              </a:rPr>
              <a:t>理想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936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7"/>
            <a:ext cx="8706474" cy="97373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「測光精度の決まり方」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＝「２つの</a:t>
            </a:r>
            <a:r>
              <a:rPr lang="ja-JP" altLang="en-US" dirty="0" smtClean="0">
                <a:solidFill>
                  <a:srgbClr val="FF0000"/>
                </a:solidFill>
              </a:rPr>
              <a:t>ピックアップミラーのスループットの差</a:t>
            </a:r>
            <a:r>
              <a:rPr lang="ja-JP" altLang="en-US" dirty="0" smtClean="0"/>
              <a:t>」</a:t>
            </a:r>
            <a:endParaRPr kumimoji="1" lang="ja-JP" altLang="en-US" b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2532" y="2940149"/>
            <a:ext cx="4437493" cy="1368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でスループットに差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⇒得られる明るさの情報が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A,B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で異なる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⇒正しく較正できず、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測光誤差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となる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4" y="1472084"/>
            <a:ext cx="2766348" cy="4312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8" y="1463576"/>
            <a:ext cx="2646852" cy="1379932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5400000">
            <a:off x="3065430" y="3288205"/>
            <a:ext cx="1308288" cy="731738"/>
          </a:xfrm>
          <a:prstGeom prst="right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19" y="4404857"/>
            <a:ext cx="2569413" cy="1379932"/>
          </a:xfrm>
          <a:prstGeom prst="rect">
            <a:avLst/>
          </a:prstGeom>
        </p:spPr>
      </p:pic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906" y="6103266"/>
            <a:ext cx="8104899" cy="5114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800" dirty="0" smtClean="0">
                <a:latin typeface="+mn-ea"/>
                <a:ea typeface="+mn-ea"/>
              </a:rPr>
              <a:t>高精度な測光観測において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ミラーの指向精度</a:t>
            </a:r>
            <a:r>
              <a:rPr lang="ja-JP" altLang="en-US" sz="2800" dirty="0" smtClean="0">
                <a:latin typeface="+mn-ea"/>
                <a:ea typeface="+mn-ea"/>
              </a:rPr>
              <a:t>が重要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101316" y="1832015"/>
            <a:ext cx="2337605" cy="6430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800" dirty="0" smtClean="0"/>
              <a:t>A</a:t>
            </a:r>
            <a:r>
              <a:rPr lang="ja-JP" altLang="en-US" sz="2000" dirty="0" smtClean="0"/>
              <a:t>は正しいが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B</a:t>
            </a:r>
            <a:r>
              <a:rPr lang="ja-JP" altLang="en-US" sz="2000" dirty="0" smtClean="0"/>
              <a:t>がズレ</a:t>
            </a:r>
            <a:r>
              <a:rPr lang="ja-JP" altLang="en-US" sz="2000" dirty="0" err="1" smtClean="0"/>
              <a:t>て</a:t>
            </a:r>
            <a:r>
              <a:rPr lang="ja-JP" altLang="en-US" sz="2000" dirty="0" smtClean="0"/>
              <a:t>いる場合</a:t>
            </a:r>
            <a:endParaRPr lang="ja-JP" altLang="en-US" sz="2000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101316" y="4773296"/>
            <a:ext cx="2337605" cy="6430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両方とも正しく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向けられた</a:t>
            </a:r>
            <a:r>
              <a:rPr lang="ja-JP" altLang="en-US" sz="2000" dirty="0" smtClean="0"/>
              <a:t>場合</a:t>
            </a:r>
            <a:endParaRPr lang="ja-JP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82055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11" grpId="0" uiExpand="1" build="p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7" y="1330679"/>
            <a:ext cx="6977608" cy="4184857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96428" y="86024"/>
            <a:ext cx="8404192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指向</a:t>
            </a:r>
            <a:r>
              <a:rPr lang="ja-JP" altLang="en-US" sz="3600" dirty="0"/>
              <a:t>精度</a:t>
            </a:r>
            <a:r>
              <a:rPr lang="ja-JP" altLang="en-US" sz="3600" dirty="0" smtClean="0"/>
              <a:t>とスループット</a:t>
            </a:r>
            <a:endParaRPr lang="ja-JP" altLang="en-US" sz="3600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4479" y="6074095"/>
            <a:ext cx="7379908" cy="71609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000" dirty="0" smtClean="0">
                <a:latin typeface="+mn-ea"/>
                <a:ea typeface="+mn-ea"/>
              </a:rPr>
              <a:t>横軸：ミラーの指向精度 </a:t>
            </a:r>
            <a:r>
              <a:rPr kumimoji="1" lang="en-US" altLang="ja-JP" sz="2000" dirty="0" smtClean="0">
                <a:latin typeface="+mn-ea"/>
                <a:ea typeface="+mn-ea"/>
              </a:rPr>
              <a:t>(</a:t>
            </a:r>
            <a:r>
              <a:rPr kumimoji="1" lang="ja-JP" altLang="en-US" sz="2000" dirty="0" smtClean="0">
                <a:latin typeface="+mn-ea"/>
                <a:ea typeface="+mn-ea"/>
              </a:rPr>
              <a:t>中心からのズレ</a:t>
            </a:r>
            <a:r>
              <a:rPr kumimoji="1" lang="en-US" altLang="ja-JP" sz="2000" dirty="0" smtClean="0">
                <a:latin typeface="+mn-ea"/>
                <a:ea typeface="+mn-ea"/>
              </a:rPr>
              <a:t>)</a:t>
            </a:r>
            <a:r>
              <a:rPr lang="en-US" altLang="ja-JP" sz="2000" dirty="0">
                <a:latin typeface="+mn-ea"/>
                <a:ea typeface="+mn-ea"/>
              </a:rPr>
              <a:t/>
            </a:r>
            <a:br>
              <a:rPr lang="en-US" altLang="ja-JP" sz="2000" dirty="0">
                <a:latin typeface="+mn-ea"/>
                <a:ea typeface="+mn-ea"/>
              </a:rPr>
            </a:br>
            <a:r>
              <a:rPr lang="ja-JP" altLang="en-US" sz="2000" dirty="0" smtClean="0">
                <a:latin typeface="+mn-ea"/>
                <a:ea typeface="+mn-ea"/>
              </a:rPr>
              <a:t>縦軸：スループット </a:t>
            </a: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ja-JP" altLang="en-US" sz="2000" dirty="0" smtClean="0">
                <a:latin typeface="+mn-ea"/>
                <a:ea typeface="+mn-ea"/>
              </a:rPr>
              <a:t>ストップ径</a:t>
            </a: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ja-JP" altLang="en-US" sz="2000" dirty="0" smtClean="0">
                <a:latin typeface="+mn-ea"/>
                <a:ea typeface="+mn-ea"/>
              </a:rPr>
              <a:t>赤枠</a:t>
            </a:r>
            <a:r>
              <a:rPr lang="en-US" altLang="ja-JP" sz="2000" dirty="0" smtClean="0">
                <a:latin typeface="+mn-ea"/>
                <a:ea typeface="+mn-ea"/>
              </a:rPr>
              <a:t>)</a:t>
            </a:r>
            <a:r>
              <a:rPr lang="ja-JP" altLang="en-US" sz="2000" dirty="0" smtClean="0">
                <a:latin typeface="+mn-ea"/>
                <a:ea typeface="+mn-ea"/>
              </a:rPr>
              <a:t>に含まれる副鏡</a:t>
            </a: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ja-JP" altLang="en-US" sz="2000" dirty="0" smtClean="0">
                <a:latin typeface="+mn-ea"/>
                <a:ea typeface="+mn-ea"/>
              </a:rPr>
              <a:t>ピンク</a:t>
            </a:r>
            <a:r>
              <a:rPr lang="en-US" altLang="ja-JP" sz="2000" dirty="0" smtClean="0">
                <a:latin typeface="+mn-ea"/>
                <a:ea typeface="+mn-ea"/>
              </a:rPr>
              <a:t>)</a:t>
            </a:r>
            <a:r>
              <a:rPr lang="ja-JP" altLang="en-US" sz="2000" dirty="0" smtClean="0">
                <a:latin typeface="+mn-ea"/>
                <a:ea typeface="+mn-ea"/>
              </a:rPr>
              <a:t>の面積</a:t>
            </a:r>
            <a:r>
              <a:rPr lang="en-US" altLang="ja-JP" sz="2000" dirty="0" smtClean="0">
                <a:latin typeface="+mn-ea"/>
                <a:ea typeface="+mn-ea"/>
              </a:rPr>
              <a:t>)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" y="5301445"/>
            <a:ext cx="1512422" cy="7726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" y="697562"/>
            <a:ext cx="553567" cy="55356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96" y="2836441"/>
            <a:ext cx="553567" cy="5535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34" y="4046064"/>
            <a:ext cx="555679" cy="551911"/>
          </a:xfrm>
          <a:prstGeom prst="rect">
            <a:avLst/>
          </a:prstGeom>
        </p:spPr>
      </p:pic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5492338" y="3229336"/>
            <a:ext cx="856552" cy="387541"/>
          </a:xfrm>
          <a:prstGeom prst="rect">
            <a:avLst/>
          </a:prstGeom>
          <a:solidFill>
            <a:schemeClr val="bg1"/>
          </a:solidFill>
          <a:ln w="12700">
            <a:solidFill>
              <a:srgbClr val="CC00C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 smtClean="0">
                <a:solidFill>
                  <a:srgbClr val="CC00CC"/>
                </a:solidFill>
              </a:rPr>
              <a:t>0.5%</a:t>
            </a:r>
            <a:endParaRPr lang="ja-JP" altLang="en-US" sz="2000" dirty="0">
              <a:solidFill>
                <a:srgbClr val="CC00CC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48" y="1852275"/>
            <a:ext cx="1282037" cy="352920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直線矢印コネクタ 31"/>
          <p:cNvCxnSpPr/>
          <p:nvPr/>
        </p:nvCxnSpPr>
        <p:spPr>
          <a:xfrm>
            <a:off x="1647211" y="1556483"/>
            <a:ext cx="17362" cy="3477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865455" y="2748672"/>
            <a:ext cx="17362" cy="2285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5944827" y="3950433"/>
            <a:ext cx="0" cy="1083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1584615" y="4600683"/>
            <a:ext cx="1214703" cy="42965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srgbClr val="C00000"/>
                </a:solidFill>
              </a:rPr>
              <a:t>0.01</a:t>
            </a:r>
            <a:r>
              <a:rPr lang="ja-JP" altLang="en-US" sz="2200" dirty="0" smtClean="0">
                <a:solidFill>
                  <a:srgbClr val="C00000"/>
                </a:solidFill>
              </a:rPr>
              <a:t>度</a:t>
            </a:r>
            <a:endParaRPr lang="ja-JP" altLang="en-US" sz="2200" dirty="0">
              <a:solidFill>
                <a:srgbClr val="C00000"/>
              </a:solidFill>
            </a:endParaRPr>
          </a:p>
        </p:txBody>
      </p:sp>
      <p:sp>
        <p:nvSpPr>
          <p:cNvPr id="43" name="コンテンツ プレースホルダー 2"/>
          <p:cNvSpPr txBox="1">
            <a:spLocks/>
          </p:cNvSpPr>
          <p:nvPr/>
        </p:nvSpPr>
        <p:spPr>
          <a:xfrm>
            <a:off x="3744190" y="4604623"/>
            <a:ext cx="1418858" cy="42571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srgbClr val="92D050"/>
                </a:solidFill>
              </a:rPr>
              <a:t>0.047</a:t>
            </a:r>
            <a:r>
              <a:rPr lang="ja-JP" altLang="en-US" sz="2200" dirty="0" smtClean="0">
                <a:solidFill>
                  <a:srgbClr val="92D050"/>
                </a:solidFill>
              </a:rPr>
              <a:t>度</a:t>
            </a:r>
            <a:endParaRPr lang="ja-JP" altLang="en-US" sz="2200" dirty="0">
              <a:solidFill>
                <a:srgbClr val="92D050"/>
              </a:solidFill>
            </a:endParaRPr>
          </a:p>
        </p:txBody>
      </p:sp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5920614" y="4604658"/>
            <a:ext cx="1214703" cy="42965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66FF"/>
                </a:solidFill>
              </a:rPr>
              <a:t>0.081</a:t>
            </a:r>
            <a:r>
              <a:rPr lang="ja-JP" altLang="en-US" sz="2400" dirty="0" smtClean="0">
                <a:solidFill>
                  <a:srgbClr val="0066FF"/>
                </a:solidFill>
              </a:rPr>
              <a:t>度</a:t>
            </a:r>
            <a:endParaRPr lang="ja-JP" altLang="en-US" sz="2400" dirty="0">
              <a:solidFill>
                <a:srgbClr val="0066FF"/>
              </a:solidFill>
            </a:endParaRPr>
          </a:p>
        </p:txBody>
      </p:sp>
      <p:sp>
        <p:nvSpPr>
          <p:cNvPr id="45" name="コンテンツ プレースホルダー 2"/>
          <p:cNvSpPr txBox="1">
            <a:spLocks/>
          </p:cNvSpPr>
          <p:nvPr/>
        </p:nvSpPr>
        <p:spPr>
          <a:xfrm>
            <a:off x="3073535" y="5563930"/>
            <a:ext cx="2066849" cy="4617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要求指向精度</a:t>
            </a:r>
            <a:endParaRPr lang="ja-JP" altLang="en-US" sz="2400" dirty="0"/>
          </a:p>
        </p:txBody>
      </p:sp>
      <p:cxnSp>
        <p:nvCxnSpPr>
          <p:cNvPr id="46" name="直線コネクタ 45"/>
          <p:cNvCxnSpPr>
            <a:stCxn id="42" idx="2"/>
            <a:endCxn id="45" idx="1"/>
          </p:cNvCxnSpPr>
          <p:nvPr/>
        </p:nvCxnSpPr>
        <p:spPr>
          <a:xfrm>
            <a:off x="2191967" y="5030341"/>
            <a:ext cx="881568" cy="7644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43" idx="2"/>
            <a:endCxn id="45" idx="0"/>
          </p:cNvCxnSpPr>
          <p:nvPr/>
        </p:nvCxnSpPr>
        <p:spPr>
          <a:xfrm flipH="1">
            <a:off x="4106960" y="5030341"/>
            <a:ext cx="346659" cy="53358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44" idx="2"/>
            <a:endCxn id="45" idx="3"/>
          </p:cNvCxnSpPr>
          <p:nvPr/>
        </p:nvCxnSpPr>
        <p:spPr>
          <a:xfrm flipH="1">
            <a:off x="5140384" y="5034316"/>
            <a:ext cx="1387582" cy="760499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243363" y="788830"/>
            <a:ext cx="5666277" cy="40011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スループットの</a:t>
            </a:r>
            <a:r>
              <a:rPr lang="ja-JP" altLang="en-US" sz="2000" dirty="0"/>
              <a:t>低下が「</a:t>
            </a:r>
            <a:r>
              <a:rPr lang="en-US" altLang="ja-JP" sz="2000" dirty="0"/>
              <a:t>0.5%</a:t>
            </a:r>
            <a:r>
              <a:rPr lang="ja-JP" altLang="en-US" sz="2000" dirty="0"/>
              <a:t>」となる値をつないだ</a:t>
            </a:r>
            <a:r>
              <a:rPr lang="ja-JP" altLang="en-US" sz="2000" dirty="0" smtClean="0"/>
              <a:t>線</a:t>
            </a:r>
            <a:endParaRPr lang="en-US" altLang="ja-JP" sz="2000" dirty="0"/>
          </a:p>
        </p:txBody>
      </p:sp>
      <p:cxnSp>
        <p:nvCxnSpPr>
          <p:cNvPr id="24" name="直線矢印コネクタ 23"/>
          <p:cNvCxnSpPr>
            <a:stCxn id="5" idx="2"/>
          </p:cNvCxnSpPr>
          <p:nvPr/>
        </p:nvCxnSpPr>
        <p:spPr>
          <a:xfrm>
            <a:off x="1026046" y="1251129"/>
            <a:ext cx="14456" cy="171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2" idx="0"/>
          </p:cNvCxnSpPr>
          <p:nvPr/>
        </p:nvCxnSpPr>
        <p:spPr>
          <a:xfrm flipH="1" flipV="1">
            <a:off x="2966579" y="2638425"/>
            <a:ext cx="1" cy="198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13" idx="0"/>
          </p:cNvCxnSpPr>
          <p:nvPr/>
        </p:nvCxnSpPr>
        <p:spPr>
          <a:xfrm flipH="1" flipV="1">
            <a:off x="4847327" y="3844925"/>
            <a:ext cx="3947" cy="201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3" y="2810744"/>
            <a:ext cx="234820" cy="837183"/>
          </a:xfrm>
          <a:prstGeom prst="rect">
            <a:avLst/>
          </a:prstGeom>
        </p:spPr>
      </p:pic>
      <p:cxnSp>
        <p:nvCxnSpPr>
          <p:cNvPr id="51" name="直線矢印コネクタ 50"/>
          <p:cNvCxnSpPr/>
          <p:nvPr/>
        </p:nvCxnSpPr>
        <p:spPr>
          <a:xfrm flipH="1">
            <a:off x="2632751" y="1205269"/>
            <a:ext cx="1183135" cy="809694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7496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各可動部に求められる</a:t>
            </a:r>
            <a:r>
              <a:rPr lang="ja-JP" altLang="en-US" dirty="0"/>
              <a:t>指向</a:t>
            </a:r>
            <a:r>
              <a:rPr lang="ja-JP" altLang="en-US" dirty="0" smtClean="0"/>
              <a:t>精度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151" y="4265815"/>
            <a:ext cx="8502390" cy="2469523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+mn-ea"/>
                <a:ea typeface="+mn-ea"/>
              </a:rPr>
              <a:t>スループットの安定性を</a:t>
            </a:r>
            <a:r>
              <a:rPr lang="ja-JP" altLang="en-US" sz="2000" dirty="0" smtClean="0">
                <a:latin typeface="+mn-ea"/>
                <a:ea typeface="+mn-ea"/>
              </a:rPr>
              <a:t>重視</a:t>
            </a:r>
            <a:r>
              <a:rPr lang="ja-JP" altLang="en-US" sz="2000" dirty="0">
                <a:latin typeface="+mn-ea"/>
                <a:ea typeface="+mn-ea"/>
              </a:rPr>
              <a:t>し</a:t>
            </a:r>
            <a:r>
              <a:rPr lang="ja-JP" altLang="en-US" sz="2000" dirty="0" smtClean="0">
                <a:latin typeface="+mn-ea"/>
                <a:ea typeface="+mn-ea"/>
              </a:rPr>
              <a:t>、</a:t>
            </a:r>
            <a:r>
              <a:rPr lang="ja-JP" altLang="en-US" sz="2000" dirty="0">
                <a:latin typeface="+mn-ea"/>
                <a:ea typeface="+mn-ea"/>
              </a:rPr>
              <a:t>アンダーサイズのコールドストップを採用</a:t>
            </a:r>
            <a:r>
              <a:rPr lang="ja-JP" altLang="en-US" sz="2000" dirty="0" smtClean="0">
                <a:latin typeface="+mn-ea"/>
                <a:ea typeface="+mn-ea"/>
              </a:rPr>
              <a:t>する</a:t>
            </a:r>
            <a:endParaRPr lang="en-US" altLang="ja-JP" sz="2000" dirty="0" smtClean="0">
              <a:latin typeface="+mn-ea"/>
              <a:ea typeface="+mn-ea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+mn-ea"/>
                <a:ea typeface="+mn-ea"/>
              </a:rPr>
              <a:t>F/S</a:t>
            </a:r>
            <a:r>
              <a:rPr lang="ja-JP" altLang="en-US" sz="2000" dirty="0" smtClean="0">
                <a:latin typeface="+mn-ea"/>
                <a:ea typeface="+mn-ea"/>
              </a:rPr>
              <a:t>可動部のスペックシートから、</a:t>
            </a:r>
            <a:r>
              <a:rPr lang="en-US" altLang="ja-JP" sz="2000" dirty="0" smtClean="0">
                <a:latin typeface="+mn-ea"/>
                <a:ea typeface="+mn-ea"/>
              </a:rPr>
              <a:t>1</a:t>
            </a:r>
            <a:r>
              <a:rPr lang="ja-JP" altLang="en-US" sz="2000" dirty="0" err="1" smtClean="0">
                <a:latin typeface="+mn-ea"/>
                <a:ea typeface="+mn-ea"/>
              </a:rPr>
              <a:t>つの</a:t>
            </a:r>
            <a:r>
              <a:rPr lang="ja-JP" altLang="en-US" sz="2000" dirty="0" smtClean="0">
                <a:latin typeface="+mn-ea"/>
                <a:ea typeface="+mn-ea"/>
              </a:rPr>
              <a:t>ミラーで</a:t>
            </a:r>
            <a:r>
              <a:rPr lang="ja-JP" altLang="en-US" sz="2000" dirty="0">
                <a:latin typeface="+mn-ea"/>
                <a:ea typeface="+mn-ea"/>
              </a:rPr>
              <a:t>は</a:t>
            </a:r>
            <a:r>
              <a:rPr lang="ja-JP" altLang="en-US" sz="2000" u="sng" dirty="0" smtClean="0">
                <a:latin typeface="+mn-ea"/>
                <a:ea typeface="+mn-ea"/>
              </a:rPr>
              <a:t>指向精度</a:t>
            </a:r>
            <a:r>
              <a:rPr lang="en-US" altLang="ja-JP" sz="2000" u="sng" dirty="0" smtClean="0">
                <a:latin typeface="+mn-ea"/>
                <a:ea typeface="+mn-ea"/>
              </a:rPr>
              <a:t>0.02°</a:t>
            </a:r>
            <a:r>
              <a:rPr lang="ja-JP" altLang="en-US" sz="2000" u="sng" dirty="0" smtClean="0">
                <a:latin typeface="+mn-ea"/>
                <a:ea typeface="+mn-ea"/>
              </a:rPr>
              <a:t>程度</a:t>
            </a:r>
            <a:endParaRPr lang="en-US" altLang="ja-JP" sz="2000" u="sng" dirty="0" smtClean="0">
              <a:latin typeface="+mn-ea"/>
              <a:ea typeface="+mn-ea"/>
            </a:endParaRPr>
          </a:p>
          <a:p>
            <a:pPr marL="0" indent="0" algn="just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⇒ミラー</a:t>
            </a:r>
            <a:r>
              <a:rPr lang="en-US" altLang="ja-JP" sz="2000" dirty="0" smtClean="0">
                <a:latin typeface="+mn-ea"/>
                <a:ea typeface="+mn-ea"/>
              </a:rPr>
              <a:t>2</a:t>
            </a:r>
            <a:r>
              <a:rPr lang="ja-JP" altLang="en-US" sz="2000" dirty="0" err="1" smtClean="0">
                <a:latin typeface="+mn-ea"/>
                <a:ea typeface="+mn-ea"/>
              </a:rPr>
              <a:t>つでの</a:t>
            </a:r>
            <a:r>
              <a:rPr lang="ja-JP" altLang="en-US" sz="2000" u="sng" dirty="0" smtClean="0">
                <a:latin typeface="+mn-ea"/>
                <a:ea typeface="+mn-ea"/>
              </a:rPr>
              <a:t>指向精度は約</a:t>
            </a:r>
            <a:r>
              <a:rPr lang="en-US" altLang="ja-JP" sz="2000" u="sng" dirty="0" smtClean="0">
                <a:latin typeface="+mn-ea"/>
                <a:ea typeface="+mn-ea"/>
              </a:rPr>
              <a:t>0.04</a:t>
            </a:r>
            <a:r>
              <a:rPr lang="en-US" altLang="ja-JP" sz="2000" dirty="0" smtClean="0">
                <a:latin typeface="+mn-ea"/>
                <a:ea typeface="+mn-ea"/>
              </a:rPr>
              <a:t>°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+mn-ea"/>
                <a:ea typeface="+mn-ea"/>
              </a:rPr>
              <a:t>モデル計算の結果から、緑線の条件</a:t>
            </a: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  <a:ea typeface="+mn-ea"/>
              </a:rPr>
              <a:t>ストップサイズ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を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0.3mm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小さく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した場合、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スループットは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95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  <a:ea typeface="+mn-ea"/>
              </a:rPr>
              <a:t>%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で、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  <a:ea typeface="+mn-ea"/>
              </a:rPr>
              <a:t>指向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精度要求は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0.05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  <a:ea typeface="+mn-ea"/>
              </a:rPr>
              <a:t>°</a:t>
            </a:r>
            <a:r>
              <a:rPr lang="en-US" altLang="ja-JP" sz="2000" dirty="0" smtClean="0">
                <a:latin typeface="+mn-ea"/>
                <a:ea typeface="+mn-ea"/>
              </a:rPr>
              <a:t>)</a:t>
            </a:r>
            <a:r>
              <a:rPr lang="ja-JP" altLang="en-US" sz="2000" dirty="0" smtClean="0">
                <a:latin typeface="+mn-ea"/>
                <a:ea typeface="+mn-ea"/>
              </a:rPr>
              <a:t>が妥当な解</a:t>
            </a:r>
            <a:endParaRPr lang="en-US" altLang="ja-JP" sz="2000" dirty="0">
              <a:latin typeface="+mn-ea"/>
              <a:ea typeface="+mn-ea"/>
            </a:endParaRPr>
          </a:p>
          <a:p>
            <a:pPr marL="0" indent="0" algn="just">
              <a:buNone/>
            </a:pPr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ja-JP" altLang="en-US" sz="2000" dirty="0" smtClean="0">
                <a:latin typeface="+mn-ea"/>
                <a:ea typeface="+mn-ea"/>
              </a:rPr>
              <a:t>⇒今後は</a:t>
            </a:r>
            <a:r>
              <a:rPr lang="en-US" altLang="ja-JP" sz="2000" dirty="0" smtClean="0">
                <a:latin typeface="+mn-ea"/>
                <a:ea typeface="+mn-ea"/>
              </a:rPr>
              <a:t>F/S</a:t>
            </a:r>
            <a:r>
              <a:rPr lang="ja-JP" altLang="en-US" sz="2000" dirty="0" smtClean="0">
                <a:latin typeface="+mn-ea"/>
                <a:ea typeface="+mn-ea"/>
              </a:rPr>
              <a:t>可動部</a:t>
            </a:r>
            <a:r>
              <a:rPr lang="ja-JP" altLang="en-US" sz="2000" dirty="0">
                <a:latin typeface="+mn-ea"/>
                <a:ea typeface="+mn-ea"/>
              </a:rPr>
              <a:t>の指向精度</a:t>
            </a:r>
            <a:r>
              <a:rPr lang="ja-JP" altLang="en-US" sz="2000" dirty="0" smtClean="0">
                <a:latin typeface="+mn-ea"/>
                <a:ea typeface="+mn-ea"/>
              </a:rPr>
              <a:t>を実際に測定</a:t>
            </a:r>
            <a:r>
              <a:rPr lang="ja-JP" altLang="en-US" sz="2000" dirty="0">
                <a:latin typeface="+mn-ea"/>
                <a:ea typeface="+mn-ea"/>
              </a:rPr>
              <a:t>していく</a:t>
            </a:r>
            <a:endParaRPr lang="en-US" altLang="ja-JP" sz="2000" dirty="0">
              <a:latin typeface="+mn-ea"/>
              <a:ea typeface="+mn-ea"/>
            </a:endParaRPr>
          </a:p>
          <a:p>
            <a:pPr algn="just">
              <a:buFont typeface="Wingdings" panose="05000000000000000000" pitchFamily="2" charset="2"/>
              <a:buChar char="u"/>
            </a:pPr>
            <a:endParaRPr lang="ja-JP" altLang="en-US" sz="2000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" y="1007518"/>
            <a:ext cx="5311322" cy="31829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7" y="1889842"/>
            <a:ext cx="3577612" cy="116573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" y="2125009"/>
            <a:ext cx="195053" cy="695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791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F/S</a:t>
            </a:r>
            <a:r>
              <a:rPr lang="ja-JP" altLang="en-US" dirty="0" smtClean="0"/>
              <a:t>の各可動部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357" y="1168685"/>
            <a:ext cx="5201570" cy="17613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>
                <a:latin typeface="+mn-ea"/>
                <a:ea typeface="+mn-ea"/>
              </a:rPr>
              <a:t>３つの可動部</a:t>
            </a:r>
            <a:r>
              <a:rPr lang="ja-JP" altLang="en-US" sz="2400" dirty="0" smtClean="0">
                <a:latin typeface="+mn-ea"/>
                <a:ea typeface="+mn-ea"/>
              </a:rPr>
              <a:t>の指向</a:t>
            </a:r>
            <a:r>
              <a:rPr lang="ja-JP" altLang="en-US" sz="2400" dirty="0">
                <a:latin typeface="+mn-ea"/>
                <a:ea typeface="+mn-ea"/>
              </a:rPr>
              <a:t>精度</a:t>
            </a:r>
            <a:r>
              <a:rPr lang="ja-JP" altLang="en-US" sz="2400" dirty="0" smtClean="0">
                <a:latin typeface="+mn-ea"/>
                <a:ea typeface="+mn-ea"/>
              </a:rPr>
              <a:t>を</a:t>
            </a:r>
            <a:r>
              <a:rPr lang="ja-JP" altLang="en-US" sz="2400" dirty="0">
                <a:latin typeface="+mn-ea"/>
                <a:ea typeface="+mn-ea"/>
              </a:rPr>
              <a:t>測定中</a:t>
            </a:r>
            <a:endParaRPr lang="en-US" altLang="ja-JP" sz="2400" dirty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solidFill>
                  <a:srgbClr val="FFC000"/>
                </a:solidFill>
                <a:latin typeface="+mn-ea"/>
                <a:ea typeface="+mn-ea"/>
              </a:rPr>
              <a:t>傾斜ステージ</a:t>
            </a:r>
            <a:endParaRPr lang="en-US" altLang="ja-JP" sz="2400" dirty="0" smtClean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solidFill>
                  <a:srgbClr val="92D050"/>
                </a:solidFill>
                <a:latin typeface="+mn-ea"/>
                <a:ea typeface="+mn-ea"/>
              </a:rPr>
              <a:t>直動ステージ</a:t>
            </a:r>
            <a:endParaRPr lang="en-US" altLang="ja-JP" sz="2400" dirty="0" smtClean="0">
              <a:solidFill>
                <a:srgbClr val="92D050"/>
              </a:solidFill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solidFill>
                  <a:srgbClr val="00B0F0"/>
                </a:solidFill>
                <a:latin typeface="+mn-ea"/>
                <a:ea typeface="+mn-ea"/>
              </a:rPr>
              <a:t>回転ステージ</a:t>
            </a:r>
            <a:endParaRPr lang="en-US" altLang="ja-JP" sz="2400" dirty="0" smtClean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31" y="3170013"/>
            <a:ext cx="3351647" cy="27834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1" y="3178303"/>
            <a:ext cx="3710285" cy="2766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923696" y="6018489"/>
            <a:ext cx="2030118" cy="430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Field Stacker</a:t>
            </a:r>
            <a:endParaRPr lang="en-US" altLang="ja-JP" sz="20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563254" y="6018489"/>
            <a:ext cx="2030118" cy="430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F/S</a:t>
            </a:r>
            <a:r>
              <a:rPr lang="ja-JP" altLang="en-US" sz="2000" dirty="0" smtClean="0"/>
              <a:t>の概念図</a:t>
            </a:r>
            <a:endParaRPr lang="en-US" altLang="ja-JP" sz="2000" dirty="0"/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6180049" y="3739871"/>
            <a:ext cx="540000" cy="540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7064963" y="3729479"/>
            <a:ext cx="540000" cy="540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0" name="円/楕円 19"/>
          <p:cNvSpPr/>
          <p:nvPr/>
        </p:nvSpPr>
        <p:spPr>
          <a:xfrm>
            <a:off x="5204915" y="3490993"/>
            <a:ext cx="3284963" cy="33945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rgbClr val="92D050"/>
              </a:solidFill>
            </a:endParaRPr>
          </a:p>
        </p:txBody>
      </p:sp>
      <p:sp>
        <p:nvSpPr>
          <p:cNvPr id="26" name="左右矢印 25"/>
          <p:cNvSpPr/>
          <p:nvPr/>
        </p:nvSpPr>
        <p:spPr>
          <a:xfrm>
            <a:off x="1743521" y="4734186"/>
            <a:ext cx="581013" cy="309134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右矢印 26"/>
          <p:cNvSpPr/>
          <p:nvPr/>
        </p:nvSpPr>
        <p:spPr>
          <a:xfrm>
            <a:off x="2826394" y="4734186"/>
            <a:ext cx="581013" cy="309134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右矢印 27"/>
          <p:cNvSpPr/>
          <p:nvPr/>
        </p:nvSpPr>
        <p:spPr>
          <a:xfrm rot="3034351">
            <a:off x="3395306" y="4538913"/>
            <a:ext cx="486071" cy="198291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右矢印 28"/>
          <p:cNvSpPr/>
          <p:nvPr/>
        </p:nvSpPr>
        <p:spPr>
          <a:xfrm rot="18553600">
            <a:off x="1216988" y="4539183"/>
            <a:ext cx="486071" cy="198291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カーブ矢印 32"/>
          <p:cNvSpPr/>
          <p:nvPr/>
        </p:nvSpPr>
        <p:spPr>
          <a:xfrm rot="5626489">
            <a:off x="3584928" y="4729563"/>
            <a:ext cx="1070983" cy="411338"/>
          </a:xfrm>
          <a:prstGeom prst="curved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下カーブ矢印 34"/>
          <p:cNvSpPr/>
          <p:nvPr/>
        </p:nvSpPr>
        <p:spPr>
          <a:xfrm rot="5176760" flipV="1">
            <a:off x="581811" y="4712519"/>
            <a:ext cx="1070983" cy="479173"/>
          </a:xfrm>
          <a:prstGeom prst="curved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左右矢印 35"/>
          <p:cNvSpPr/>
          <p:nvPr/>
        </p:nvSpPr>
        <p:spPr>
          <a:xfrm>
            <a:off x="5677927" y="3244305"/>
            <a:ext cx="799966" cy="279682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左右矢印 36"/>
          <p:cNvSpPr/>
          <p:nvPr/>
        </p:nvSpPr>
        <p:spPr>
          <a:xfrm>
            <a:off x="7204980" y="3254876"/>
            <a:ext cx="799966" cy="279682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 rot="3034351">
            <a:off x="7452363" y="3756393"/>
            <a:ext cx="486071" cy="198291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左右矢印 38"/>
          <p:cNvSpPr/>
          <p:nvPr/>
        </p:nvSpPr>
        <p:spPr>
          <a:xfrm rot="18553600">
            <a:off x="5861157" y="3718813"/>
            <a:ext cx="486071" cy="198291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カーブ矢印 39"/>
          <p:cNvSpPr/>
          <p:nvPr/>
        </p:nvSpPr>
        <p:spPr>
          <a:xfrm rot="3648939" flipV="1">
            <a:off x="4458585" y="4983898"/>
            <a:ext cx="1817653" cy="568405"/>
          </a:xfrm>
          <a:prstGeom prst="curved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下カーブ矢印 40"/>
          <p:cNvSpPr/>
          <p:nvPr/>
        </p:nvSpPr>
        <p:spPr>
          <a:xfrm rot="7036094">
            <a:off x="7342048" y="4989460"/>
            <a:ext cx="1817653" cy="601980"/>
          </a:xfrm>
          <a:prstGeom prst="curved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0163" y="1560333"/>
            <a:ext cx="3844800" cy="12984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 smtClean="0">
                <a:latin typeface="+mn-ea"/>
                <a:ea typeface="+mn-ea"/>
              </a:rPr>
              <a:t>⇒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0.015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度以内</a:t>
            </a:r>
            <a:r>
              <a:rPr lang="ja-JP" altLang="en-US" sz="2400" dirty="0" smtClean="0">
                <a:latin typeface="+mn-ea"/>
                <a:ea typeface="+mn-ea"/>
              </a:rPr>
              <a:t>で制御可能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⇒これから</a:t>
            </a:r>
            <a:r>
              <a:rPr lang="en-US" altLang="ja-JP" sz="2400" dirty="0" smtClean="0">
                <a:solidFill>
                  <a:srgbClr val="92D050"/>
                </a:solidFill>
                <a:latin typeface="+mn-ea"/>
                <a:ea typeface="+mn-ea"/>
              </a:rPr>
              <a:t/>
            </a:r>
            <a:br>
              <a:rPr lang="en-US" altLang="ja-JP" sz="2400" dirty="0" smtClean="0">
                <a:solidFill>
                  <a:srgbClr val="92D050"/>
                </a:solidFill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⇒</a:t>
            </a:r>
            <a:r>
              <a:rPr lang="ja-JP" altLang="en-US" sz="2400" dirty="0">
                <a:latin typeface="+mn-ea"/>
                <a:ea typeface="+mn-ea"/>
              </a:rPr>
              <a:t>これから</a:t>
            </a:r>
            <a:endParaRPr lang="en-US" altLang="ja-JP" sz="2400" dirty="0" smtClean="0">
              <a:solidFill>
                <a:srgbClr val="00B0F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665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" y="1178804"/>
            <a:ext cx="5298220" cy="399512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54" y="2308170"/>
            <a:ext cx="3807123" cy="2265199"/>
          </a:xfrm>
          <a:prstGeom prst="rect">
            <a:avLst/>
          </a:prstGeom>
        </p:spPr>
      </p:pic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638" y="5702735"/>
            <a:ext cx="4598904" cy="5114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800" dirty="0" smtClean="0">
                <a:latin typeface="+mn-ea"/>
                <a:ea typeface="+mn-ea"/>
              </a:rPr>
              <a:t>⇒</a:t>
            </a:r>
            <a:r>
              <a:rPr lang="en-US" altLang="ja-JP" sz="2800" dirty="0" smtClean="0">
                <a:latin typeface="+mn-ea"/>
                <a:ea typeface="+mn-ea"/>
              </a:rPr>
              <a:t>0.015°</a:t>
            </a:r>
            <a:r>
              <a:rPr lang="ja-JP" altLang="en-US" sz="2800" dirty="0" smtClean="0">
                <a:latin typeface="+mn-ea"/>
                <a:ea typeface="+mn-ea"/>
              </a:rPr>
              <a:t>以内で制御できた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310150" y="293206"/>
            <a:ext cx="8073686" cy="588143"/>
          </a:xfrm>
        </p:spPr>
        <p:txBody>
          <a:bodyPr>
            <a:normAutofit/>
          </a:bodyPr>
          <a:lstStyle/>
          <a:p>
            <a:r>
              <a:rPr lang="ja-JP" altLang="en-US" dirty="0"/>
              <a:t>傾斜ステージの駆動精度測定の様子</a:t>
            </a:r>
          </a:p>
        </p:txBody>
      </p:sp>
    </p:spTree>
    <p:extLst>
      <p:ext uri="{BB962C8B-B14F-4D97-AF65-F5344CB8AC3E}">
        <p14:creationId xmlns="" xmlns:p14="http://schemas.microsoft.com/office/powerpoint/2010/main" val="80518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856106" y="3646583"/>
            <a:ext cx="3301958" cy="3083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87" y="5183614"/>
            <a:ext cx="3257676" cy="15054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296654" cy="60991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Relative </a:t>
            </a:r>
            <a:r>
              <a:rPr lang="en-US" altLang="ja-JP" dirty="0"/>
              <a:t>tilt error </a:t>
            </a:r>
            <a:r>
              <a:rPr lang="en-US" altLang="ja-JP" dirty="0" smtClean="0"/>
              <a:t>checker </a:t>
            </a:r>
            <a:r>
              <a:rPr kumimoji="1" lang="en-US" altLang="ja-JP" b="0" dirty="0" smtClean="0"/>
              <a:t>(</a:t>
            </a:r>
            <a:r>
              <a:rPr lang="ja-JP" altLang="en-US" dirty="0" smtClean="0"/>
              <a:t>仮称</a:t>
            </a:r>
            <a:r>
              <a:rPr kumimoji="1" lang="en-US" altLang="ja-JP" b="0" dirty="0" smtClean="0"/>
              <a:t>)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4252" y="1109915"/>
            <a:ext cx="5874681" cy="423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+mn-ea"/>
                <a:ea typeface="+mn-ea"/>
              </a:rPr>
              <a:t>リアルタイムでピックアップミラーの指向状態を</a:t>
            </a:r>
            <a:r>
              <a:rPr lang="ja-JP" altLang="en-US" sz="2000" dirty="0" smtClean="0">
                <a:latin typeface="+mn-ea"/>
                <a:ea typeface="+mn-ea"/>
              </a:rPr>
              <a:t>確認</a:t>
            </a:r>
            <a:endParaRPr lang="ja-JP" altLang="en-US" sz="2000" dirty="0">
              <a:latin typeface="+mn-ea"/>
              <a:ea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2" y="2577123"/>
            <a:ext cx="2558701" cy="3988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" y="1087421"/>
            <a:ext cx="2626536" cy="13693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20" y="3768882"/>
            <a:ext cx="628650" cy="7524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7923" y="3772126"/>
            <a:ext cx="628650" cy="752475"/>
          </a:xfrm>
          <a:prstGeom prst="rect">
            <a:avLst/>
          </a:prstGeom>
          <a:ln w="19050">
            <a:solidFill>
              <a:srgbClr val="99CCFF"/>
            </a:solidFill>
          </a:ln>
        </p:spPr>
      </p:pic>
      <p:sp>
        <p:nvSpPr>
          <p:cNvPr id="12" name="右矢印 11"/>
          <p:cNvSpPr/>
          <p:nvPr/>
        </p:nvSpPr>
        <p:spPr>
          <a:xfrm rot="5400000">
            <a:off x="4330293" y="4563889"/>
            <a:ext cx="397860" cy="56624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3913168" y="5091833"/>
            <a:ext cx="1232113" cy="903383"/>
          </a:xfrm>
          <a:prstGeom prst="ellipse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421109" y="3441278"/>
            <a:ext cx="2471866" cy="32885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46" y="3831021"/>
            <a:ext cx="1165759" cy="100255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59" y="5403726"/>
            <a:ext cx="722004" cy="974706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551019" y="3482441"/>
            <a:ext cx="2254485" cy="3802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 smtClean="0"/>
              <a:t>検討中の機器</a:t>
            </a:r>
            <a:endParaRPr lang="en-US" altLang="ja-JP" sz="20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421109" y="4852697"/>
            <a:ext cx="2427585" cy="5847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 smtClean="0"/>
              <a:t>1/2.5</a:t>
            </a:r>
            <a:r>
              <a:rPr lang="ja-JP" altLang="en-US" sz="1800" dirty="0" smtClean="0"/>
              <a:t>インチ</a:t>
            </a:r>
            <a:r>
              <a:rPr lang="en-US" altLang="ja-JP" sz="1800" dirty="0" smtClean="0"/>
              <a:t>,500</a:t>
            </a:r>
            <a:r>
              <a:rPr lang="ja-JP" altLang="en-US" sz="1800" dirty="0" smtClean="0"/>
              <a:t>万画素</a:t>
            </a:r>
            <a:r>
              <a:rPr lang="en-US" altLang="ja-JP" sz="1800" dirty="0" smtClean="0"/>
              <a:t>CMOS</a:t>
            </a:r>
            <a:r>
              <a:rPr lang="ja-JP" altLang="en-US" sz="1800" dirty="0" smtClean="0"/>
              <a:t>センサー</a:t>
            </a:r>
            <a:endParaRPr lang="en-US" altLang="ja-JP" sz="1800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507830" y="6383286"/>
            <a:ext cx="2340864" cy="3656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/>
              <a:t>換算</a:t>
            </a:r>
            <a:r>
              <a:rPr lang="en-US" altLang="ja-JP" sz="1800" dirty="0" smtClean="0"/>
              <a:t>305mm</a:t>
            </a:r>
            <a:r>
              <a:rPr lang="ja-JP" altLang="en-US" sz="1800" dirty="0" smtClean="0"/>
              <a:t>のレンズ</a:t>
            </a:r>
            <a:endParaRPr lang="en-US" altLang="ja-JP" sz="1800" dirty="0"/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199" y="1564104"/>
            <a:ext cx="6031549" cy="21770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+mn-ea"/>
                <a:ea typeface="+mn-ea"/>
              </a:rPr>
              <a:t>角度エラーを</a:t>
            </a:r>
            <a:r>
              <a:rPr lang="en-US" altLang="ja-JP" sz="2000" u="sng" dirty="0" smtClean="0">
                <a:latin typeface="+mn-ea"/>
                <a:ea typeface="+mn-ea"/>
              </a:rPr>
              <a:t>0.01</a:t>
            </a:r>
            <a:r>
              <a:rPr lang="ja-JP" altLang="en-US" sz="2000" u="sng" dirty="0" smtClean="0">
                <a:latin typeface="+mn-ea"/>
                <a:ea typeface="+mn-ea"/>
              </a:rPr>
              <a:t>度の精度</a:t>
            </a:r>
            <a:r>
              <a:rPr lang="ja-JP" altLang="en-US" sz="2000" dirty="0" smtClean="0">
                <a:latin typeface="+mn-ea"/>
                <a:ea typeface="+mn-ea"/>
              </a:rPr>
              <a:t>で検出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⇒小型＋望遠カメラを設置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+mn-ea"/>
                <a:ea typeface="+mn-ea"/>
              </a:rPr>
              <a:t>350</a:t>
            </a:r>
            <a:r>
              <a:rPr lang="ja-JP" altLang="en-US" sz="2000" dirty="0" smtClean="0">
                <a:latin typeface="+mn-ea"/>
                <a:ea typeface="+mn-ea"/>
              </a:rPr>
              <a:t>万画素以上のセンサー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n-ea"/>
                <a:ea typeface="+mn-ea"/>
              </a:rPr>
              <a:t>35mm</a:t>
            </a:r>
            <a:r>
              <a:rPr lang="ja-JP" altLang="en-US" sz="2000" dirty="0">
                <a:latin typeface="+mn-ea"/>
                <a:ea typeface="+mn-ea"/>
              </a:rPr>
              <a:t>換算で焦点距離</a:t>
            </a:r>
            <a:r>
              <a:rPr lang="en-US" altLang="ja-JP" sz="2000" dirty="0">
                <a:latin typeface="+mn-ea"/>
                <a:ea typeface="+mn-ea"/>
              </a:rPr>
              <a:t>280mm</a:t>
            </a:r>
            <a:r>
              <a:rPr lang="ja-JP" altLang="en-US" sz="2000" dirty="0">
                <a:latin typeface="+mn-ea"/>
                <a:ea typeface="+mn-ea"/>
              </a:rPr>
              <a:t>以上の</a:t>
            </a:r>
            <a:r>
              <a:rPr lang="ja-JP" altLang="en-US" sz="2000" dirty="0" smtClean="0">
                <a:latin typeface="+mn-ea"/>
                <a:ea typeface="+mn-ea"/>
              </a:rPr>
              <a:t>レンズ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+mn-ea"/>
                <a:ea typeface="+mn-ea"/>
              </a:rPr>
              <a:t>PC</a:t>
            </a:r>
            <a:r>
              <a:rPr lang="ja-JP" altLang="en-US" sz="2000" dirty="0" smtClean="0">
                <a:latin typeface="+mn-ea"/>
                <a:ea typeface="+mn-ea"/>
              </a:rPr>
              <a:t>に</a:t>
            </a:r>
            <a:r>
              <a:rPr lang="ja-JP" altLang="en-US" sz="2000" dirty="0">
                <a:latin typeface="+mn-ea"/>
                <a:ea typeface="+mn-ea"/>
              </a:rPr>
              <a:t>有線</a:t>
            </a:r>
            <a:r>
              <a:rPr lang="ja-JP" altLang="en-US" sz="2000" dirty="0" smtClean="0">
                <a:latin typeface="+mn-ea"/>
                <a:ea typeface="+mn-ea"/>
              </a:rPr>
              <a:t>接続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1387048" y="3646583"/>
            <a:ext cx="1469058" cy="1948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387048" y="6378432"/>
            <a:ext cx="1469057" cy="351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7629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4" grpId="0" animBg="1"/>
      <p:bldP spid="6" grpId="0" animBg="1"/>
      <p:bldP spid="19" grpId="0"/>
      <p:bldP spid="20" grpId="0"/>
      <p:bldP spid="21" grpId="0"/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296654" cy="609919"/>
          </a:xfrm>
        </p:spPr>
        <p:txBody>
          <a:bodyPr>
            <a:normAutofit/>
          </a:bodyPr>
          <a:lstStyle/>
          <a:p>
            <a:r>
              <a:rPr lang="en-US" altLang="ja-JP" dirty="0"/>
              <a:t>Summary</a:t>
            </a:r>
            <a:endParaRPr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357" y="1179976"/>
            <a:ext cx="8229600" cy="53530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u"/>
            </a:pPr>
            <a:r>
              <a:rPr lang="en-US" altLang="ja-JP" sz="2400" dirty="0" smtClean="0">
                <a:latin typeface="+mn-ea"/>
                <a:ea typeface="+mn-ea"/>
              </a:rPr>
              <a:t>TAO/MIMIZUKU</a:t>
            </a:r>
            <a:r>
              <a:rPr lang="ja-JP" altLang="en-US" sz="2400" dirty="0" smtClean="0">
                <a:latin typeface="+mn-ea"/>
                <a:ea typeface="+mn-ea"/>
              </a:rPr>
              <a:t>には、二視野合成装置「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  <a:ea typeface="+mn-ea"/>
              </a:rPr>
              <a:t>Field Stacker</a:t>
            </a:r>
            <a:r>
              <a:rPr lang="ja-JP" altLang="en-US" sz="2400" dirty="0" smtClean="0">
                <a:latin typeface="+mn-ea"/>
                <a:ea typeface="+mn-ea"/>
              </a:rPr>
              <a:t>」が搭載されている</a:t>
            </a:r>
            <a:endParaRPr lang="en-US" altLang="ja-JP" sz="2400" dirty="0" smtClean="0">
              <a:latin typeface="+mn-ea"/>
              <a:ea typeface="+mn-ea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従来の中間赤外線観測では測光誤差が</a:t>
            </a:r>
            <a:r>
              <a:rPr lang="en-US" altLang="ja-JP" sz="2400" u="sng" dirty="0" smtClean="0">
                <a:latin typeface="+mn-ea"/>
                <a:ea typeface="+mn-ea"/>
              </a:rPr>
              <a:t>5</a:t>
            </a:r>
            <a:r>
              <a:rPr lang="ja-JP" altLang="en-US" sz="2400" u="sng" dirty="0" smtClean="0">
                <a:latin typeface="+mn-ea"/>
                <a:ea typeface="+mn-ea"/>
              </a:rPr>
              <a:t>～</a:t>
            </a:r>
            <a:r>
              <a:rPr lang="en-US" altLang="ja-JP" sz="2400" u="sng" dirty="0" smtClean="0">
                <a:latin typeface="+mn-ea"/>
                <a:ea typeface="+mn-ea"/>
              </a:rPr>
              <a:t>10</a:t>
            </a:r>
            <a:r>
              <a:rPr lang="ja-JP" altLang="en-US" sz="2400" u="sng" dirty="0" smtClean="0">
                <a:latin typeface="+mn-ea"/>
                <a:ea typeface="+mn-ea"/>
              </a:rPr>
              <a:t>％</a:t>
            </a:r>
            <a:r>
              <a:rPr lang="ja-JP" altLang="en-US" sz="2400" dirty="0" smtClean="0">
                <a:latin typeface="+mn-ea"/>
                <a:ea typeface="+mn-ea"/>
              </a:rPr>
              <a:t>あった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0" indent="0" algn="just">
              <a:buNone/>
            </a:pP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ja-JP" altLang="en-US" sz="2400" dirty="0" smtClean="0">
                <a:latin typeface="+mn-ea"/>
                <a:ea typeface="+mn-ea"/>
              </a:rPr>
              <a:t>⇒</a:t>
            </a:r>
            <a:r>
              <a:rPr lang="en-US" altLang="ja-JP" sz="2400" dirty="0" smtClean="0">
                <a:latin typeface="+mn-ea"/>
                <a:ea typeface="+mn-ea"/>
              </a:rPr>
              <a:t>F/S</a:t>
            </a:r>
            <a:r>
              <a:rPr lang="ja-JP" altLang="en-US" sz="2400" dirty="0" smtClean="0">
                <a:latin typeface="+mn-ea"/>
                <a:ea typeface="+mn-ea"/>
              </a:rPr>
              <a:t>を</a:t>
            </a:r>
            <a:r>
              <a:rPr lang="ja-JP" altLang="en-US" sz="2400" dirty="0">
                <a:latin typeface="+mn-ea"/>
                <a:ea typeface="+mn-ea"/>
              </a:rPr>
              <a:t>用</a:t>
            </a:r>
            <a:r>
              <a:rPr lang="ja-JP" altLang="en-US" sz="2400" dirty="0" smtClean="0">
                <a:latin typeface="+mn-ea"/>
                <a:ea typeface="+mn-ea"/>
              </a:rPr>
              <a:t>いて測光誤差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  <a:ea typeface="+mn-ea"/>
              </a:rPr>
              <a:t>１％</a:t>
            </a:r>
            <a:r>
              <a:rPr lang="ja-JP" altLang="en-US" sz="2400" dirty="0" smtClean="0">
                <a:latin typeface="+mn-ea"/>
                <a:ea typeface="+mn-ea"/>
              </a:rPr>
              <a:t>以内を目指す</a:t>
            </a:r>
            <a:endParaRPr lang="en-US" altLang="ja-JP" sz="2400" dirty="0" smtClean="0">
              <a:latin typeface="+mn-ea"/>
              <a:ea typeface="+mn-ea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測光精度</a:t>
            </a:r>
            <a:r>
              <a:rPr lang="ja-JP" altLang="en-US" sz="2400" dirty="0">
                <a:latin typeface="+mn-ea"/>
                <a:ea typeface="+mn-ea"/>
              </a:rPr>
              <a:t>１</a:t>
            </a:r>
            <a:r>
              <a:rPr lang="en-US" altLang="ja-JP" sz="2400" dirty="0" smtClean="0">
                <a:latin typeface="+mn-ea"/>
                <a:ea typeface="+mn-ea"/>
              </a:rPr>
              <a:t>%</a:t>
            </a:r>
            <a:r>
              <a:rPr lang="ja-JP" altLang="en-US" sz="2400" dirty="0" smtClean="0">
                <a:latin typeface="+mn-ea"/>
                <a:ea typeface="+mn-ea"/>
              </a:rPr>
              <a:t>達成のためには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ピックアップミラーの指向精度</a:t>
            </a:r>
            <a:r>
              <a:rPr lang="ja-JP" altLang="en-US" sz="2400" dirty="0" smtClean="0">
                <a:latin typeface="+mn-ea"/>
                <a:ea typeface="+mn-ea"/>
              </a:rPr>
              <a:t>が重要となる</a:t>
            </a:r>
            <a:endParaRPr lang="en-US" altLang="ja-JP" sz="2400" dirty="0" smtClean="0">
              <a:latin typeface="+mn-ea"/>
              <a:ea typeface="+mn-ea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指向精度とスループットの計算より、</a:t>
            </a:r>
            <a:r>
              <a:rPr lang="ja-JP" altLang="en-US" sz="2400" u="sng" dirty="0" smtClean="0">
                <a:latin typeface="+mn-ea"/>
                <a:ea typeface="+mn-ea"/>
              </a:rPr>
              <a:t>ストップサイズを</a:t>
            </a:r>
            <a:r>
              <a:rPr lang="en-US" altLang="ja-JP" sz="2400" u="sng" dirty="0" smtClean="0">
                <a:latin typeface="+mn-ea"/>
                <a:ea typeface="+mn-ea"/>
              </a:rPr>
              <a:t>0.3mm</a:t>
            </a:r>
            <a:r>
              <a:rPr lang="ja-JP" altLang="en-US" sz="2400" u="sng" dirty="0" smtClean="0">
                <a:latin typeface="+mn-ea"/>
                <a:ea typeface="+mn-ea"/>
              </a:rPr>
              <a:t>小さく</a:t>
            </a:r>
            <a:r>
              <a:rPr lang="ja-JP" altLang="en-US" sz="2400" dirty="0" smtClean="0">
                <a:latin typeface="+mn-ea"/>
                <a:ea typeface="+mn-ea"/>
              </a:rPr>
              <a:t>した場合、</a:t>
            </a:r>
            <a:r>
              <a:rPr lang="ja-JP" altLang="en-US" sz="2400" u="sng" dirty="0" smtClean="0">
                <a:latin typeface="+mn-ea"/>
                <a:ea typeface="+mn-ea"/>
              </a:rPr>
              <a:t>スループットは</a:t>
            </a:r>
            <a:r>
              <a:rPr lang="en-US" altLang="ja-JP" sz="2400" u="sng" dirty="0" smtClean="0">
                <a:latin typeface="+mn-ea"/>
                <a:ea typeface="+mn-ea"/>
              </a:rPr>
              <a:t>95%</a:t>
            </a:r>
            <a:r>
              <a:rPr lang="ja-JP" altLang="en-US" sz="2400" dirty="0" smtClean="0">
                <a:latin typeface="+mn-ea"/>
                <a:ea typeface="+mn-ea"/>
              </a:rPr>
              <a:t>となり、</a:t>
            </a:r>
            <a:r>
              <a:rPr lang="en-US" altLang="ja-JP" sz="2400" dirty="0" smtClean="0">
                <a:latin typeface="+mn-ea"/>
                <a:ea typeface="+mn-ea"/>
              </a:rPr>
              <a:t> </a:t>
            </a:r>
            <a:r>
              <a:rPr lang="ja-JP" altLang="en-US" sz="2400" u="sng" dirty="0" smtClean="0">
                <a:latin typeface="+mn-ea"/>
                <a:ea typeface="+mn-ea"/>
              </a:rPr>
              <a:t>指向精度要求は</a:t>
            </a:r>
            <a:r>
              <a:rPr lang="en-US" altLang="ja-JP" sz="2400" u="sng" dirty="0" smtClean="0">
                <a:latin typeface="+mn-ea"/>
                <a:ea typeface="+mn-ea"/>
              </a:rPr>
              <a:t>0.05°</a:t>
            </a:r>
            <a:r>
              <a:rPr lang="ja-JP" altLang="en-US" sz="2400" dirty="0" smtClean="0">
                <a:latin typeface="+mn-ea"/>
                <a:ea typeface="+mn-ea"/>
              </a:rPr>
              <a:t>となる。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0" indent="0" algn="just">
              <a:buNone/>
            </a:pPr>
            <a:r>
              <a:rPr lang="ja-JP" altLang="en-US" sz="2400" dirty="0" smtClean="0">
                <a:latin typeface="+mn-ea"/>
                <a:ea typeface="+mn-ea"/>
              </a:rPr>
              <a:t>　⇒妥当な解。今後は３つの可動部の指向精度を</a:t>
            </a:r>
            <a:r>
              <a:rPr lang="ja-JP" altLang="en-US" sz="2400" dirty="0">
                <a:latin typeface="+mn-ea"/>
                <a:ea typeface="+mn-ea"/>
              </a:rPr>
              <a:t>測定</a:t>
            </a:r>
            <a:r>
              <a:rPr lang="ja-JP" altLang="en-US" sz="2400" dirty="0" smtClean="0">
                <a:latin typeface="+mn-ea"/>
                <a:ea typeface="+mn-ea"/>
              </a:rPr>
              <a:t>してい</a:t>
            </a:r>
            <a:r>
              <a:rPr lang="ja-JP" altLang="en-US" sz="2400" dirty="0">
                <a:latin typeface="+mn-ea"/>
                <a:ea typeface="+mn-ea"/>
              </a:rPr>
              <a:t>く</a:t>
            </a:r>
            <a:endParaRPr lang="en-US" altLang="ja-JP" sz="2400" dirty="0" smtClean="0">
              <a:latin typeface="+mn-ea"/>
              <a:ea typeface="+mn-ea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リアルタイムでピックアップミラーの指向状態を確認する装置を考案中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184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2743200" y="2424700"/>
            <a:ext cx="3719245" cy="821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予備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スライド</a:t>
            </a:r>
          </a:p>
        </p:txBody>
      </p:sp>
    </p:spTree>
    <p:extLst>
      <p:ext uri="{BB962C8B-B14F-4D97-AF65-F5344CB8AC3E}">
        <p14:creationId xmlns="" xmlns:p14="http://schemas.microsoft.com/office/powerpoint/2010/main" val="1792423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" y="1817440"/>
            <a:ext cx="3544408" cy="23620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60" y="1817440"/>
            <a:ext cx="3544408" cy="23620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" y="4332266"/>
            <a:ext cx="3544408" cy="23620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60" y="4332266"/>
            <a:ext cx="3544408" cy="23620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5" y="75208"/>
            <a:ext cx="2484721" cy="1655833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4713541" cy="609919"/>
          </a:xfrm>
        </p:spPr>
        <p:txBody>
          <a:bodyPr>
            <a:normAutofit/>
          </a:bodyPr>
          <a:lstStyle/>
          <a:p>
            <a:r>
              <a:rPr kumimoji="1" lang="ja-JP" altLang="en-US" b="0" dirty="0" smtClean="0"/>
              <a:t>制御精度の測定方法</a:t>
            </a:r>
            <a:endParaRPr kumimoji="1" lang="ja-JP" altLang="en-US" b="0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2" y="1073595"/>
            <a:ext cx="6084787" cy="490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姿勢が変わっても制御精度は変わらないか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814860" y="1817439"/>
            <a:ext cx="724339" cy="38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/>
              <a:t>3</a:t>
            </a:r>
            <a:r>
              <a:rPr lang="en-US" altLang="ja-JP" sz="2000" dirty="0" smtClean="0"/>
              <a:t>0</a:t>
            </a:r>
            <a:r>
              <a:rPr lang="ja-JP" altLang="en-US" sz="2000" dirty="0" smtClean="0"/>
              <a:t>度</a:t>
            </a:r>
            <a:endParaRPr lang="en-US" altLang="ja-JP" sz="2000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756023" y="1817440"/>
            <a:ext cx="724339" cy="38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 0</a:t>
            </a:r>
            <a:r>
              <a:rPr lang="ja-JP" altLang="en-US" sz="2000" dirty="0" smtClean="0"/>
              <a:t>度</a:t>
            </a:r>
            <a:endParaRPr lang="en-US" altLang="ja-JP" sz="2000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756023" y="4331246"/>
            <a:ext cx="724339" cy="38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/>
              <a:t>6</a:t>
            </a:r>
            <a:r>
              <a:rPr lang="en-US" altLang="ja-JP" sz="2000" dirty="0" smtClean="0"/>
              <a:t>0</a:t>
            </a:r>
            <a:r>
              <a:rPr lang="ja-JP" altLang="en-US" sz="2000" dirty="0" smtClean="0"/>
              <a:t>度</a:t>
            </a:r>
            <a:endParaRPr lang="en-US" altLang="ja-JP" sz="20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814859" y="4330226"/>
            <a:ext cx="724339" cy="38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90</a:t>
            </a:r>
            <a:r>
              <a:rPr lang="ja-JP" altLang="en-US" sz="2000" dirty="0" smtClean="0"/>
              <a:t>度</a:t>
            </a:r>
            <a:endParaRPr lang="en-US" altLang="ja-JP" sz="2000" dirty="0"/>
          </a:p>
        </p:txBody>
      </p:sp>
    </p:spTree>
    <p:extLst>
      <p:ext uri="{BB962C8B-B14F-4D97-AF65-F5344CB8AC3E}">
        <p14:creationId xmlns="" xmlns:p14="http://schemas.microsoft.com/office/powerpoint/2010/main" val="3897733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2501478" y="4981838"/>
            <a:ext cx="6321303" cy="1731759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415390" y="1531314"/>
            <a:ext cx="6321303" cy="1355407"/>
          </a:xfrm>
          <a:prstGeom prst="round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08" y="3037955"/>
            <a:ext cx="3770710" cy="1823142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46458" y="6007989"/>
            <a:ext cx="7717867" cy="81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endParaRPr lang="en-US" altLang="ja-JP" sz="2000" dirty="0"/>
          </a:p>
        </p:txBody>
      </p:sp>
      <p:sp>
        <p:nvSpPr>
          <p:cNvPr id="13" name="円/楕円 12"/>
          <p:cNvSpPr/>
          <p:nvPr/>
        </p:nvSpPr>
        <p:spPr>
          <a:xfrm rot="1604913">
            <a:off x="4921730" y="4158809"/>
            <a:ext cx="814959" cy="30766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B050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54033" y="4089819"/>
            <a:ext cx="807928" cy="4456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円/楕円 14"/>
          <p:cNvSpPr/>
          <p:nvPr/>
        </p:nvSpPr>
        <p:spPr>
          <a:xfrm>
            <a:off x="2954033" y="3382618"/>
            <a:ext cx="807928" cy="4456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円/楕円 16"/>
          <p:cNvSpPr/>
          <p:nvPr/>
        </p:nvSpPr>
        <p:spPr>
          <a:xfrm rot="1604913">
            <a:off x="4921730" y="3417948"/>
            <a:ext cx="814959" cy="30766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B050"/>
              </a:solidFill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310151" y="282189"/>
            <a:ext cx="4210478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私の研究</a:t>
            </a:r>
            <a:endParaRPr lang="ja-JP" altLang="en-US" sz="3600" dirty="0"/>
          </a:p>
        </p:txBody>
      </p:sp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611" y="1017142"/>
            <a:ext cx="8229600" cy="5472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TAO</a:t>
            </a:r>
            <a:r>
              <a:rPr lang="ja-JP" altLang="en-US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望遠鏡に搭載する中間赤外線カメラ「</a:t>
            </a:r>
            <a:r>
              <a:rPr lang="en-US" altLang="ja-JP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MIMIZUKU</a:t>
            </a:r>
            <a:r>
              <a:rPr lang="ja-JP" altLang="en-US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」の開発</a:t>
            </a:r>
            <a:endParaRPr lang="en-US" altLang="ja-JP" sz="24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endParaRPr lang="ja-JP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5390" y="1531315"/>
            <a:ext cx="6566053" cy="1467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TAO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・・・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university of Tokyo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Atacama Observatory</a:t>
            </a:r>
            <a:b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東京大学アタカマ天文台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口径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6.5m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望遠鏡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南米チリ・アタカマ砂漠の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標高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5640m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に設置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1478" y="4981838"/>
            <a:ext cx="6336859" cy="1876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MIMIZUKU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・・・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Mid-Infrared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Multi-field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Imager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for 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gaZing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 at the 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UnKnown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Universe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中間赤外分光撮像装置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</a:t>
            </a:r>
          </a:p>
          <a:p>
            <a:pPr marL="685800" lvl="2" indent="-342900">
              <a:buFont typeface="+mj-ea"/>
              <a:buAutoNum type="circleNumDbPlain"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波長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2-38</a:t>
            </a:r>
            <a:r>
              <a:rPr lang="el-GR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μ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の広範囲を１台でカバー</a:t>
            </a:r>
          </a:p>
          <a:p>
            <a:pPr marL="685800" lvl="2" indent="-342900">
              <a:buFont typeface="+mj-ea"/>
              <a:buAutoNum type="circleNumDbPlain"/>
            </a:pPr>
            <a:r>
              <a:rPr lang="en-US" altLang="ja-JP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30</a:t>
            </a:r>
            <a:r>
              <a:rPr lang="el-GR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μ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帯で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秒角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と言う世界最高の解像度</a:t>
            </a:r>
          </a:p>
          <a:p>
            <a:pPr marL="685800" lvl="2" indent="-342900">
              <a:buFont typeface="+mj-ea"/>
              <a:buAutoNum type="circleNumDbPlain"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Field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Stacker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による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高精度モニタ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観測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00" y="2914427"/>
            <a:ext cx="2115017" cy="20020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2" y="1796312"/>
            <a:ext cx="1892747" cy="20722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3" y="4195323"/>
            <a:ext cx="1806686" cy="245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04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" y="577278"/>
            <a:ext cx="7836910" cy="5877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25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06" y="1148566"/>
            <a:ext cx="3055871" cy="45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10150" y="293206"/>
            <a:ext cx="8404192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パワーシリンダ</a:t>
            </a:r>
            <a:r>
              <a:rPr lang="ja-JP" altLang="en-US" sz="3600" dirty="0" smtClean="0"/>
              <a:t>ー</a:t>
            </a:r>
            <a:endParaRPr lang="ja-JP" altLang="en-US" sz="36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70" y="1277958"/>
            <a:ext cx="5289211" cy="32353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直動ステージを動かすと光路長が変化し、像がピンボケになってしまう・・・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MIMIZUKU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側面に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パワーシリンダー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がついている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クライオスタット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(1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トン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を上下に移動し、光路長を調整</a:t>
            </a:r>
            <a:endParaRPr lang="ja-JP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288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97" y="1877062"/>
            <a:ext cx="6567329" cy="4925497"/>
          </a:xfrm>
          <a:prstGeom prst="rect">
            <a:avLst/>
          </a:prstGeom>
        </p:spPr>
      </p:pic>
      <p:sp>
        <p:nvSpPr>
          <p:cNvPr id="6" name="円/楕円 5"/>
          <p:cNvSpPr>
            <a:spLocks noChangeAspect="1"/>
          </p:cNvSpPr>
          <p:nvPr/>
        </p:nvSpPr>
        <p:spPr>
          <a:xfrm>
            <a:off x="135171" y="3095593"/>
            <a:ext cx="1352457" cy="1351879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402896" y="3351181"/>
            <a:ext cx="864000" cy="864000"/>
          </a:xfrm>
          <a:prstGeom prst="ellips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255959" y="3787839"/>
            <a:ext cx="1589875" cy="180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乗算記号 9"/>
          <p:cNvSpPr/>
          <p:nvPr/>
        </p:nvSpPr>
        <p:spPr>
          <a:xfrm>
            <a:off x="814146" y="3617419"/>
            <a:ext cx="335376" cy="3082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549834" y="3351181"/>
            <a:ext cx="864000" cy="86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987079" y="4745566"/>
            <a:ext cx="864000" cy="864000"/>
          </a:xfrm>
          <a:prstGeom prst="ellips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記号 12"/>
          <p:cNvSpPr/>
          <p:nvPr/>
        </p:nvSpPr>
        <p:spPr>
          <a:xfrm>
            <a:off x="1249561" y="5023453"/>
            <a:ext cx="335376" cy="3082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981834" y="4745566"/>
            <a:ext cx="864000" cy="86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74" y="120224"/>
            <a:ext cx="2600612" cy="1856787"/>
          </a:xfrm>
          <a:prstGeom prst="rect">
            <a:avLst/>
          </a:prstGeom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310150" y="293206"/>
            <a:ext cx="5286419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フチからの熱放射の寄与</a:t>
            </a:r>
            <a:endParaRPr lang="ja-JP" altLang="en-US" sz="3600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758" y="1017142"/>
            <a:ext cx="5526318" cy="9308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副鏡には製造上どうしてもできてしまう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フチ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構造がある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濃いピンク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047766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392060" cy="60991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F/S</a:t>
            </a:r>
            <a:r>
              <a:rPr lang="ja-JP" altLang="en-US" dirty="0" smtClean="0"/>
              <a:t>によ</a:t>
            </a:r>
            <a:r>
              <a:rPr lang="ja-JP" altLang="en-US" dirty="0"/>
              <a:t>る</a:t>
            </a:r>
            <a:r>
              <a:rPr lang="ja-JP" altLang="en-US" dirty="0" smtClean="0"/>
              <a:t>高精度測光の実現のために</a:t>
            </a:r>
            <a:endParaRPr kumimoji="1" lang="ja-JP" altLang="en-US" b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611" y="1145754"/>
            <a:ext cx="8229600" cy="49465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高精度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目標値は精度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1%)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を達成するためには、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各可動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部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の制御精度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望遠鏡のたわみ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コールドストップの設置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精度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MIMIZUKU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の取り付け精度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などを細かく考えなければならない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77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296654" cy="609919"/>
          </a:xfrm>
        </p:spPr>
        <p:txBody>
          <a:bodyPr>
            <a:normAutofit/>
          </a:bodyPr>
          <a:lstStyle/>
          <a:p>
            <a:r>
              <a:rPr kumimoji="1" lang="ja-JP" altLang="en-US" b="0" dirty="0" smtClean="0"/>
              <a:t>望遠鏡の姿勢変化による副鏡位置のズレ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1101946"/>
            <a:ext cx="8229600" cy="888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+mn-ea"/>
                <a:ea typeface="+mn-ea"/>
              </a:rPr>
              <a:t>望遠鏡が傾くと、トラスがたわんで副鏡が垂れる</a:t>
            </a:r>
            <a:endParaRPr lang="en-US" altLang="ja-JP" sz="2000" dirty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+mn-ea"/>
                <a:ea typeface="+mn-ea"/>
              </a:rPr>
              <a:t>このときのズレ量は</a:t>
            </a:r>
            <a:r>
              <a:rPr lang="ja-JP" altLang="en-US" sz="2000" u="sng" dirty="0">
                <a:latin typeface="+mn-ea"/>
                <a:ea typeface="+mn-ea"/>
              </a:rPr>
              <a:t>数十</a:t>
            </a:r>
            <a:r>
              <a:rPr lang="en-US" altLang="ja-JP" sz="2000" u="sng" dirty="0">
                <a:latin typeface="+mn-ea"/>
                <a:ea typeface="+mn-ea"/>
              </a:rPr>
              <a:t>um</a:t>
            </a:r>
            <a:r>
              <a:rPr lang="ja-JP" altLang="en-US" sz="2000" u="sng" dirty="0" smtClean="0">
                <a:latin typeface="+mn-ea"/>
                <a:ea typeface="+mn-ea"/>
              </a:rPr>
              <a:t>程度</a:t>
            </a:r>
            <a:r>
              <a:rPr lang="ja-JP" altLang="en-US" sz="2000" dirty="0" smtClean="0">
                <a:latin typeface="+mn-ea"/>
                <a:ea typeface="+mn-ea"/>
              </a:rPr>
              <a:t> ⇒ 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  <a:ea typeface="+mn-ea"/>
              </a:rPr>
              <a:t>0.03%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  <a:ea typeface="+mn-ea"/>
              </a:rPr>
              <a:t>以下</a:t>
            </a:r>
            <a:r>
              <a:rPr lang="ja-JP" altLang="en-US" sz="2000" dirty="0" smtClean="0">
                <a:latin typeface="+mn-ea"/>
                <a:ea typeface="+mn-ea"/>
              </a:rPr>
              <a:t>で効率が変化</a:t>
            </a:r>
            <a:endParaRPr lang="en-US" altLang="ja-JP" sz="20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 smtClean="0"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5" y="1939758"/>
            <a:ext cx="2922223" cy="2922223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248597" y="2924754"/>
            <a:ext cx="710390" cy="909645"/>
          </a:xfrm>
          <a:prstGeom prst="right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4971486"/>
            <a:ext cx="8229600" cy="10919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+mn-ea"/>
                <a:ea typeface="+mn-ea"/>
              </a:rPr>
              <a:t>主鏡の形状が変化することでコマ収差が発生する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+mn-ea"/>
                <a:ea typeface="+mn-ea"/>
              </a:rPr>
              <a:t>これを補正するために副鏡をズラ</a:t>
            </a:r>
            <a:r>
              <a:rPr lang="ja-JP" altLang="en-US" sz="2000" dirty="0" err="1" smtClean="0">
                <a:latin typeface="+mn-ea"/>
                <a:ea typeface="+mn-ea"/>
              </a:rPr>
              <a:t>す</a:t>
            </a:r>
            <a:r>
              <a:rPr lang="ja-JP" altLang="en-US" sz="2000" dirty="0" smtClean="0">
                <a:latin typeface="+mn-ea"/>
                <a:ea typeface="+mn-ea"/>
              </a:rPr>
              <a:t>量が</a:t>
            </a:r>
            <a:r>
              <a:rPr lang="en-US" altLang="ja-JP" sz="2000" u="sng" dirty="0" smtClean="0">
                <a:latin typeface="+mn-ea"/>
                <a:ea typeface="+mn-ea"/>
              </a:rPr>
              <a:t>0.1mm</a:t>
            </a:r>
            <a:r>
              <a:rPr lang="ja-JP" altLang="en-US" sz="2000" u="sng" dirty="0" smtClean="0">
                <a:latin typeface="+mn-ea"/>
                <a:ea typeface="+mn-ea"/>
              </a:rPr>
              <a:t>程度</a:t>
            </a:r>
            <a:endParaRPr lang="en-US" altLang="ja-JP" sz="2000" u="sng" dirty="0">
              <a:latin typeface="+mn-ea"/>
              <a:ea typeface="+mn-ea"/>
            </a:endParaRPr>
          </a:p>
          <a:p>
            <a:pPr marL="379809" lvl="2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⇒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  <a:ea typeface="+mn-ea"/>
              </a:rPr>
              <a:t>0.03%</a:t>
            </a:r>
            <a:r>
              <a:rPr lang="ja-JP" altLang="en-US" sz="2000" dirty="0" err="1" smtClean="0">
                <a:latin typeface="+mn-ea"/>
                <a:ea typeface="+mn-ea"/>
              </a:rPr>
              <a:t>ほ</a:t>
            </a:r>
            <a:r>
              <a:rPr lang="ja-JP" altLang="en-US" sz="2000" dirty="0" err="1">
                <a:latin typeface="+mn-ea"/>
                <a:ea typeface="+mn-ea"/>
              </a:rPr>
              <a:t>ど</a:t>
            </a:r>
            <a:r>
              <a:rPr lang="ja-JP" altLang="en-US" sz="2000" dirty="0" smtClean="0">
                <a:latin typeface="+mn-ea"/>
                <a:ea typeface="+mn-ea"/>
              </a:rPr>
              <a:t>効率</a:t>
            </a:r>
            <a:r>
              <a:rPr lang="ja-JP" altLang="en-US" sz="2000" dirty="0">
                <a:latin typeface="+mn-ea"/>
                <a:ea typeface="+mn-ea"/>
              </a:rPr>
              <a:t>が</a:t>
            </a:r>
            <a:r>
              <a:rPr lang="ja-JP" altLang="en-US" sz="2000" dirty="0" smtClean="0">
                <a:latin typeface="+mn-ea"/>
                <a:ea typeface="+mn-ea"/>
              </a:rPr>
              <a:t>変化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66" y="1884415"/>
            <a:ext cx="2922223" cy="2922223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 rot="5400000">
            <a:off x="5324459" y="3677974"/>
            <a:ext cx="913143" cy="28677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214666" y="2163703"/>
            <a:ext cx="382280" cy="117425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1285100" y="2112039"/>
            <a:ext cx="728870" cy="4003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 smtClean="0">
                <a:solidFill>
                  <a:srgbClr val="FFCCFF"/>
                </a:solidFill>
              </a:rPr>
              <a:t>副鏡</a:t>
            </a:r>
            <a:endParaRPr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 rot="6327481">
            <a:off x="5583353" y="3039199"/>
            <a:ext cx="395358" cy="123083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3"/>
          <p:cNvSpPr txBox="1">
            <a:spLocks/>
          </p:cNvSpPr>
          <p:nvPr/>
        </p:nvSpPr>
        <p:spPr>
          <a:xfrm>
            <a:off x="5307720" y="4360358"/>
            <a:ext cx="946623" cy="326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 smtClean="0">
                <a:solidFill>
                  <a:srgbClr val="FF0000"/>
                </a:solidFill>
              </a:rPr>
              <a:t>垂れる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4695" y="6172897"/>
            <a:ext cx="7229821" cy="558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800" dirty="0" smtClean="0">
                <a:latin typeface="+mn-ea"/>
                <a:ea typeface="+mn-ea"/>
              </a:rPr>
              <a:t>⇒姿勢変化による影響は無視できる</a:t>
            </a:r>
            <a:endParaRPr lang="en-US" altLang="ja-JP" sz="28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8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10150" y="293206"/>
            <a:ext cx="8404192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コールドストップの設置精度</a:t>
            </a:r>
            <a:endParaRPr lang="ja-JP" altLang="en-US" sz="3600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150" y="1299991"/>
            <a:ext cx="8525378" cy="20491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+mn-ea"/>
                <a:ea typeface="+mn-ea"/>
              </a:rPr>
              <a:t>コールドストップ</a:t>
            </a:r>
            <a:r>
              <a:rPr lang="ja-JP" altLang="en-US" sz="2000" dirty="0" smtClean="0">
                <a:latin typeface="+mn-ea"/>
                <a:ea typeface="+mn-ea"/>
              </a:rPr>
              <a:t>の</a:t>
            </a:r>
            <a:r>
              <a:rPr lang="ja-JP" altLang="en-US" sz="2000" dirty="0">
                <a:latin typeface="+mn-ea"/>
                <a:ea typeface="+mn-ea"/>
              </a:rPr>
              <a:t>設置</a:t>
            </a:r>
            <a:r>
              <a:rPr lang="ja-JP" altLang="en-US" sz="2000" dirty="0" smtClean="0">
                <a:latin typeface="+mn-ea"/>
                <a:ea typeface="+mn-ea"/>
              </a:rPr>
              <a:t>精度は</a:t>
            </a:r>
            <a:r>
              <a:rPr lang="en-US" altLang="ja-JP" sz="2000" u="sng" dirty="0" smtClean="0">
                <a:latin typeface="+mn-ea"/>
                <a:ea typeface="+mn-ea"/>
              </a:rPr>
              <a:t>0.3</a:t>
            </a:r>
            <a:r>
              <a:rPr lang="ja-JP" altLang="en-US" sz="2000" u="sng" dirty="0" smtClean="0">
                <a:latin typeface="+mn-ea"/>
                <a:ea typeface="+mn-ea"/>
              </a:rPr>
              <a:t>～</a:t>
            </a:r>
            <a:r>
              <a:rPr lang="en-US" altLang="ja-JP" sz="2000" u="sng" dirty="0" smtClean="0">
                <a:latin typeface="+mn-ea"/>
                <a:ea typeface="+mn-ea"/>
              </a:rPr>
              <a:t>0.5mm(</a:t>
            </a:r>
            <a:r>
              <a:rPr lang="ja-JP" altLang="en-US" sz="2000" u="sng" dirty="0" smtClean="0">
                <a:latin typeface="+mn-ea"/>
                <a:ea typeface="+mn-ea"/>
              </a:rPr>
              <a:t>太い赤枠</a:t>
            </a:r>
            <a:r>
              <a:rPr lang="en-US" altLang="ja-JP" sz="2000" u="sng" dirty="0" smtClean="0">
                <a:latin typeface="+mn-ea"/>
                <a:ea typeface="+mn-ea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+mn-ea"/>
                <a:ea typeface="+mn-ea"/>
              </a:rPr>
              <a:t>これによる効率の変化は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  <a:ea typeface="+mn-ea"/>
              </a:rPr>
              <a:t>2.9%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  <a:ea typeface="+mn-ea"/>
              </a:rPr>
              <a:t>4.8%</a:t>
            </a: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⇒これは無視できないので、</a:t>
            </a:r>
            <a:r>
              <a:rPr lang="ja-JP" altLang="en-US" sz="2000" u="sng" dirty="0" smtClean="0">
                <a:latin typeface="+mn-ea"/>
                <a:ea typeface="+mn-ea"/>
              </a:rPr>
              <a:t>ストップ径</a:t>
            </a:r>
            <a:r>
              <a:rPr lang="en-US" altLang="ja-JP" sz="2000" u="sng" dirty="0" smtClean="0">
                <a:latin typeface="+mn-ea"/>
                <a:ea typeface="+mn-ea"/>
              </a:rPr>
              <a:t>(</a:t>
            </a:r>
            <a:r>
              <a:rPr lang="ja-JP" altLang="en-US" sz="2000" u="sng" dirty="0" smtClean="0">
                <a:latin typeface="+mn-ea"/>
                <a:ea typeface="+mn-ea"/>
              </a:rPr>
              <a:t>黒枠</a:t>
            </a:r>
            <a:r>
              <a:rPr lang="en-US" altLang="ja-JP" sz="2000" u="sng" dirty="0" smtClean="0">
                <a:latin typeface="+mn-ea"/>
                <a:ea typeface="+mn-ea"/>
              </a:rPr>
              <a:t>)</a:t>
            </a:r>
            <a:r>
              <a:rPr lang="ja-JP" altLang="en-US" sz="2000" u="sng" dirty="0" smtClean="0">
                <a:latin typeface="+mn-ea"/>
                <a:ea typeface="+mn-ea"/>
              </a:rPr>
              <a:t>を</a:t>
            </a:r>
            <a:r>
              <a:rPr lang="en-US" altLang="ja-JP" sz="2000" u="sng" dirty="0">
                <a:latin typeface="+mn-ea"/>
                <a:ea typeface="+mn-ea"/>
              </a:rPr>
              <a:t>1</a:t>
            </a:r>
            <a:r>
              <a:rPr lang="en-US" altLang="ja-JP" sz="2000" u="sng" dirty="0" smtClean="0">
                <a:latin typeface="+mn-ea"/>
                <a:ea typeface="+mn-ea"/>
              </a:rPr>
              <a:t>mm</a:t>
            </a:r>
            <a:r>
              <a:rPr lang="ja-JP" altLang="en-US" sz="2000" dirty="0" smtClean="0">
                <a:latin typeface="+mn-ea"/>
                <a:ea typeface="+mn-ea"/>
              </a:rPr>
              <a:t>小さくして不定性をなくす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（全体としての観測効率は</a:t>
            </a:r>
            <a:r>
              <a:rPr lang="en-US" altLang="ja-JP" sz="2000" dirty="0" smtClean="0">
                <a:latin typeface="+mn-ea"/>
                <a:ea typeface="+mn-ea"/>
              </a:rPr>
              <a:t>9.5%</a:t>
            </a:r>
            <a:r>
              <a:rPr lang="ja-JP" altLang="en-US" sz="2000" dirty="0">
                <a:latin typeface="+mn-ea"/>
                <a:ea typeface="+mn-ea"/>
              </a:rPr>
              <a:t>減少</a:t>
            </a:r>
            <a:r>
              <a:rPr lang="ja-JP" altLang="en-US" sz="2000" dirty="0" smtClean="0">
                <a:latin typeface="+mn-ea"/>
                <a:ea typeface="+mn-ea"/>
              </a:rPr>
              <a:t>するが、ミラー</a:t>
            </a:r>
            <a:r>
              <a:rPr lang="en-US" altLang="ja-JP" sz="2000" dirty="0" smtClean="0">
                <a:latin typeface="+mn-ea"/>
                <a:ea typeface="+mn-ea"/>
              </a:rPr>
              <a:t>A,B</a:t>
            </a:r>
            <a:r>
              <a:rPr lang="ja-JP" altLang="en-US" sz="2000" dirty="0" smtClean="0">
                <a:latin typeface="+mn-ea"/>
                <a:ea typeface="+mn-ea"/>
              </a:rPr>
              <a:t>間の効率の変化はなくなり、測光精度は上がる）</a:t>
            </a:r>
            <a:endParaRPr lang="en-US" altLang="ja-JP" dirty="0" smtClean="0">
              <a:latin typeface="+mn-ea"/>
              <a:ea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12" y="3606052"/>
            <a:ext cx="5530467" cy="2259639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497186" y="3734720"/>
            <a:ext cx="2030118" cy="430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1mm</a:t>
            </a:r>
            <a:r>
              <a:rPr lang="ja-JP" altLang="en-US" sz="2000" dirty="0" smtClean="0"/>
              <a:t>小さくする</a:t>
            </a:r>
            <a:endParaRPr lang="en-US" altLang="ja-JP" sz="2000" dirty="0"/>
          </a:p>
        </p:txBody>
      </p:sp>
    </p:spTree>
    <p:extLst>
      <p:ext uri="{BB962C8B-B14F-4D97-AF65-F5344CB8AC3E}">
        <p14:creationId xmlns="" xmlns:p14="http://schemas.microsoft.com/office/powerpoint/2010/main" val="394699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296654" cy="609919"/>
          </a:xfrm>
        </p:spPr>
        <p:txBody>
          <a:bodyPr>
            <a:normAutofit/>
          </a:bodyPr>
          <a:lstStyle/>
          <a:p>
            <a:r>
              <a:rPr kumimoji="1" lang="en-US" altLang="ja-JP" b="0" dirty="0" smtClean="0"/>
              <a:t>MIMIZUKU</a:t>
            </a:r>
            <a:r>
              <a:rPr kumimoji="1" lang="ja-JP" altLang="en-US" b="0" dirty="0" smtClean="0"/>
              <a:t>の取り付け精度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1035843"/>
            <a:ext cx="8229600" cy="21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・望遠鏡側の中心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・装置側</a:t>
            </a: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ja-JP" altLang="en-US" sz="2000" dirty="0" smtClean="0">
                <a:latin typeface="+mn-ea"/>
                <a:ea typeface="+mn-ea"/>
              </a:rPr>
              <a:t>光学系</a:t>
            </a:r>
            <a:r>
              <a:rPr lang="en-US" altLang="ja-JP" sz="2000" dirty="0" smtClean="0">
                <a:latin typeface="+mn-ea"/>
                <a:ea typeface="+mn-ea"/>
              </a:rPr>
              <a:t>)</a:t>
            </a:r>
            <a:r>
              <a:rPr lang="ja-JP" altLang="en-US" sz="2000" dirty="0" smtClean="0">
                <a:latin typeface="+mn-ea"/>
                <a:ea typeface="+mn-ea"/>
              </a:rPr>
              <a:t>の中心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を一致させる必要がある。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⇒これは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MIMIZUKU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の取り付け精度を高める</a:t>
            </a:r>
            <a:r>
              <a:rPr lang="ja-JP" altLang="en-US" sz="2000" dirty="0" smtClean="0">
                <a:latin typeface="+mn-ea"/>
                <a:ea typeface="+mn-ea"/>
              </a:rPr>
              <a:t>ことで解消できる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ひとみ撮像系</a:t>
            </a:r>
            <a:r>
              <a:rPr lang="ja-JP" altLang="en-US" sz="2000" dirty="0" smtClean="0">
                <a:latin typeface="+mn-ea"/>
                <a:ea typeface="+mn-ea"/>
              </a:rPr>
              <a:t>が内蔵されており、これを使って取り付け位置を調整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4" y="3598777"/>
            <a:ext cx="2921455" cy="31984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79417" y="4207965"/>
            <a:ext cx="1198127" cy="1630386"/>
          </a:xfrm>
          <a:prstGeom prst="rect">
            <a:avLst/>
          </a:prstGeom>
        </p:spPr>
      </p:pic>
      <p:cxnSp>
        <p:nvCxnSpPr>
          <p:cNvPr id="15" name="直線コネクタ 14"/>
          <p:cNvCxnSpPr>
            <a:endCxn id="6" idx="2"/>
          </p:cNvCxnSpPr>
          <p:nvPr/>
        </p:nvCxnSpPr>
        <p:spPr>
          <a:xfrm>
            <a:off x="1748784" y="3223276"/>
            <a:ext cx="4018" cy="3573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08" y="4464058"/>
            <a:ext cx="2539536" cy="1066668"/>
          </a:xfrm>
          <a:prstGeom prst="rect">
            <a:avLst/>
          </a:prstGeom>
        </p:spPr>
      </p:pic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3235763" y="5717399"/>
            <a:ext cx="1655034" cy="34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800" dirty="0" smtClean="0"/>
              <a:t>MIMIZUKU</a:t>
            </a:r>
            <a:endParaRPr lang="ja-JP" altLang="en-US" sz="1800" dirty="0"/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6848524" y="5598655"/>
            <a:ext cx="2184871" cy="3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/>
              <a:t>中心</a:t>
            </a:r>
            <a:r>
              <a:rPr lang="ja-JP" altLang="en-US" sz="1800" dirty="0" smtClean="0"/>
              <a:t>がズレてるとき</a:t>
            </a:r>
            <a:endParaRPr lang="ja-JP" altLang="en-US" sz="1800" dirty="0"/>
          </a:p>
        </p:txBody>
      </p:sp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5619824" y="5651670"/>
            <a:ext cx="1341020" cy="330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正しい位置</a:t>
            </a:r>
            <a:endParaRPr lang="ja-JP" altLang="en-US" sz="1800" dirty="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5563246" y="3577601"/>
            <a:ext cx="3275813" cy="83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 smtClean="0"/>
              <a:t>ひとみ撮像系を使って得られるイメージ</a:t>
            </a:r>
            <a:endParaRPr lang="ja-JP" altLang="en-US" sz="2400" dirty="0"/>
          </a:p>
        </p:txBody>
      </p:sp>
      <p:sp>
        <p:nvSpPr>
          <p:cNvPr id="40" name="角丸四角形 39"/>
          <p:cNvSpPr/>
          <p:nvPr/>
        </p:nvSpPr>
        <p:spPr>
          <a:xfrm>
            <a:off x="5524979" y="3329300"/>
            <a:ext cx="3433394" cy="289743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4162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8" y="1082150"/>
            <a:ext cx="7525152" cy="5372814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296654" cy="609919"/>
          </a:xfrm>
        </p:spPr>
        <p:txBody>
          <a:bodyPr>
            <a:normAutofit/>
          </a:bodyPr>
          <a:lstStyle/>
          <a:p>
            <a:r>
              <a:rPr kumimoji="1" lang="ja-JP" altLang="en-US" b="0" dirty="0" smtClean="0"/>
              <a:t>副鏡の構造</a:t>
            </a:r>
            <a:endParaRPr kumimoji="1" lang="ja-JP" altLang="en-US" b="0" dirty="0"/>
          </a:p>
        </p:txBody>
      </p:sp>
    </p:spTree>
    <p:extLst>
      <p:ext uri="{BB962C8B-B14F-4D97-AF65-F5344CB8AC3E}">
        <p14:creationId xmlns="" xmlns:p14="http://schemas.microsoft.com/office/powerpoint/2010/main" val="281644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10150" y="914399"/>
            <a:ext cx="8608439" cy="57953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2145373" y="1206172"/>
            <a:ext cx="4957200" cy="49572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2188573" y="1250799"/>
            <a:ext cx="4849200" cy="4849200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2215573" y="1276372"/>
            <a:ext cx="4795200" cy="47952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" y="5100810"/>
            <a:ext cx="2568214" cy="1608940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310150" y="293206"/>
            <a:ext cx="8404192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副鏡の構造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リアルスケール</a:t>
            </a:r>
            <a:r>
              <a:rPr lang="en-US" altLang="ja-JP" sz="36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62101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9" y="1478111"/>
            <a:ext cx="8882642" cy="3901778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296654" cy="609919"/>
          </a:xfrm>
        </p:spPr>
        <p:txBody>
          <a:bodyPr>
            <a:normAutofit/>
          </a:bodyPr>
          <a:lstStyle/>
          <a:p>
            <a:r>
              <a:rPr kumimoji="1" lang="ja-JP" altLang="en-US" b="0" dirty="0" smtClean="0"/>
              <a:t>新副鏡のスペック（３パターン）</a:t>
            </a:r>
            <a:endParaRPr kumimoji="1" lang="ja-JP" altLang="en-US" b="0" dirty="0"/>
          </a:p>
        </p:txBody>
      </p:sp>
    </p:spTree>
    <p:extLst>
      <p:ext uri="{BB962C8B-B14F-4D97-AF65-F5344CB8AC3E}">
        <p14:creationId xmlns="" xmlns:p14="http://schemas.microsoft.com/office/powerpoint/2010/main" val="2405260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392060" cy="609919"/>
          </a:xfrm>
        </p:spPr>
        <p:txBody>
          <a:bodyPr>
            <a:normAutofit/>
          </a:bodyPr>
          <a:lstStyle/>
          <a:p>
            <a:r>
              <a:rPr kumimoji="1" lang="en-US" altLang="ja-JP" b="0" dirty="0" smtClean="0"/>
              <a:t>TAO+MIMIZUKU</a:t>
            </a:r>
            <a:r>
              <a:rPr kumimoji="1" lang="ja-JP" altLang="en-US" b="0" dirty="0" smtClean="0"/>
              <a:t>の利点</a:t>
            </a:r>
            <a:endParaRPr kumimoji="1" lang="ja-JP" altLang="en-US" b="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03794" y="4559568"/>
            <a:ext cx="3600837" cy="43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u="sng" dirty="0">
                <a:latin typeface="+mn-ea"/>
              </a:rPr>
              <a:t>例：</a:t>
            </a:r>
            <a:r>
              <a:rPr lang="en-US" altLang="ja-JP" sz="2000" u="sng" dirty="0">
                <a:latin typeface="+mn-ea"/>
              </a:rPr>
              <a:t>EX </a:t>
            </a:r>
            <a:r>
              <a:rPr lang="en-US" altLang="ja-JP" sz="2000" u="sng" dirty="0" err="1">
                <a:latin typeface="+mn-ea"/>
              </a:rPr>
              <a:t>Lup</a:t>
            </a:r>
            <a:r>
              <a:rPr lang="en-US" altLang="ja-JP" sz="2000" u="sng" dirty="0">
                <a:latin typeface="+mn-ea"/>
              </a:rPr>
              <a:t> (</a:t>
            </a:r>
            <a:r>
              <a:rPr lang="ja-JP" altLang="en-US" sz="2000" u="sng" dirty="0">
                <a:latin typeface="+mn-ea"/>
              </a:rPr>
              <a:t>前主系列星の一種</a:t>
            </a:r>
            <a:r>
              <a:rPr lang="en-US" altLang="ja-JP" sz="2000" u="sng" dirty="0">
                <a:latin typeface="+mn-ea"/>
              </a:rPr>
              <a:t>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0" y="903125"/>
            <a:ext cx="6959742" cy="25486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24" y="4116612"/>
            <a:ext cx="4357728" cy="2581330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73621" y="3514590"/>
            <a:ext cx="7520861" cy="53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⇒今までできなかった</a:t>
            </a:r>
            <a:r>
              <a:rPr lang="ja-JP" altLang="en-US" sz="2400" u="sng" dirty="0" smtClean="0"/>
              <a:t>「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高精度</a:t>
            </a:r>
            <a:r>
              <a:rPr lang="ja-JP" altLang="en-US" sz="2400" u="sng" dirty="0">
                <a:solidFill>
                  <a:srgbClr val="FF0000"/>
                </a:solidFill>
              </a:rPr>
              <a:t>な変光モニタ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観測</a:t>
            </a:r>
            <a:r>
              <a:rPr lang="ja-JP" altLang="en-US" sz="2400" u="sng" dirty="0" smtClean="0"/>
              <a:t>」</a:t>
            </a:r>
            <a:r>
              <a:rPr lang="ja-JP" altLang="en-US" sz="2400" dirty="0" smtClean="0"/>
              <a:t>の実現</a:t>
            </a:r>
            <a:endParaRPr lang="en-US" altLang="ja-JP" sz="20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31721" y="5117522"/>
            <a:ext cx="3788124" cy="112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+mn-ea"/>
              </a:rPr>
              <a:t>数年に一度大規模な</a:t>
            </a:r>
            <a:r>
              <a:rPr lang="en-US" altLang="ja-JP" sz="2000" dirty="0" smtClean="0">
                <a:latin typeface="+mn-ea"/>
              </a:rPr>
              <a:t>outburst</a:t>
            </a:r>
            <a:r>
              <a:rPr lang="ja-JP" altLang="en-US" sz="2000" dirty="0" smtClean="0">
                <a:latin typeface="+mn-ea"/>
              </a:rPr>
              <a:t>を起こす</a:t>
            </a:r>
            <a:endParaRPr lang="en-US" altLang="ja-JP" sz="20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+mn-ea"/>
              </a:rPr>
              <a:t>Date</a:t>
            </a:r>
            <a:r>
              <a:rPr lang="ja-JP" altLang="en-US" sz="2000" dirty="0" smtClean="0">
                <a:latin typeface="+mn-ea"/>
              </a:rPr>
              <a:t>は</a:t>
            </a:r>
            <a:r>
              <a:rPr lang="en-US" altLang="ja-JP" sz="2000" dirty="0" smtClean="0">
                <a:latin typeface="+mn-ea"/>
              </a:rPr>
              <a:t>Spitzer</a:t>
            </a:r>
            <a:r>
              <a:rPr lang="ja-JP" altLang="en-US" sz="2000" dirty="0" smtClean="0">
                <a:latin typeface="+mn-ea"/>
              </a:rPr>
              <a:t>による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432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59420" y="1467167"/>
            <a:ext cx="2160000" cy="21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733902" y="1467167"/>
            <a:ext cx="2160000" cy="21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星 5 21"/>
          <p:cNvSpPr>
            <a:spLocks noChangeAspect="1"/>
          </p:cNvSpPr>
          <p:nvPr/>
        </p:nvSpPr>
        <p:spPr>
          <a:xfrm>
            <a:off x="2599420" y="2315812"/>
            <a:ext cx="428963" cy="428963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星 5 22"/>
          <p:cNvSpPr>
            <a:spLocks noChangeAspect="1"/>
          </p:cNvSpPr>
          <p:nvPr/>
        </p:nvSpPr>
        <p:spPr>
          <a:xfrm>
            <a:off x="5713420" y="2421167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376" y="2824432"/>
            <a:ext cx="1317049" cy="35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観測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天体</a:t>
            </a:r>
            <a:endParaRPr lang="en-US" altLang="ja-JP" sz="1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algn="ctr">
              <a:buFont typeface="Wingdings" panose="05000000000000000000" pitchFamily="2" charset="2"/>
              <a:buChar char="u"/>
            </a:pPr>
            <a:endParaRPr lang="ja-JP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0895" y="2743112"/>
            <a:ext cx="1317049" cy="35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参照星</a:t>
            </a:r>
            <a:endParaRPr lang="ja-JP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19343" y="3904432"/>
            <a:ext cx="1080000" cy="21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312951" y="3904432"/>
            <a:ext cx="1080000" cy="21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 5 28"/>
          <p:cNvSpPr>
            <a:spLocks noChangeAspect="1"/>
          </p:cNvSpPr>
          <p:nvPr/>
        </p:nvSpPr>
        <p:spPr>
          <a:xfrm>
            <a:off x="4726951" y="4835868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4426" y="5221598"/>
            <a:ext cx="1317049" cy="35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参照星</a:t>
            </a:r>
            <a:endParaRPr lang="ja-JP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星 5 30"/>
          <p:cNvSpPr>
            <a:spLocks noChangeAspect="1"/>
          </p:cNvSpPr>
          <p:nvPr/>
        </p:nvSpPr>
        <p:spPr>
          <a:xfrm>
            <a:off x="3544861" y="4745952"/>
            <a:ext cx="428963" cy="428963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0817" y="5287846"/>
            <a:ext cx="1317049" cy="35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観測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天体</a:t>
            </a:r>
            <a:endParaRPr lang="en-US" altLang="ja-JP" sz="1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algn="ctr">
              <a:buFont typeface="Wingdings" panose="05000000000000000000" pitchFamily="2" charset="2"/>
              <a:buChar char="u"/>
            </a:pPr>
            <a:endParaRPr lang="ja-JP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17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6" y="738130"/>
            <a:ext cx="8326675" cy="5496907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9" y="869263"/>
            <a:ext cx="3832615" cy="5234642"/>
          </a:xfrm>
          <a:prstGeom prst="rect">
            <a:avLst/>
          </a:prstGeom>
        </p:spPr>
      </p:pic>
      <p:sp>
        <p:nvSpPr>
          <p:cNvPr id="7" name="円/楕円 6"/>
          <p:cNvSpPr>
            <a:spLocks noChangeAspect="1"/>
          </p:cNvSpPr>
          <p:nvPr/>
        </p:nvSpPr>
        <p:spPr>
          <a:xfrm>
            <a:off x="1477201" y="1167787"/>
            <a:ext cx="611415" cy="611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3248573" y="1167787"/>
            <a:ext cx="611415" cy="611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5538246" y="1167787"/>
            <a:ext cx="611415" cy="611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7510265" y="1167787"/>
            <a:ext cx="611415" cy="611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22243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392060" cy="609919"/>
          </a:xfrm>
        </p:spPr>
        <p:txBody>
          <a:bodyPr>
            <a:normAutofit/>
          </a:bodyPr>
          <a:lstStyle/>
          <a:p>
            <a:r>
              <a:rPr kumimoji="1" lang="en-US" altLang="ja-JP" b="0" dirty="0" smtClean="0"/>
              <a:t>TAO+MIMIZUKU</a:t>
            </a:r>
            <a:r>
              <a:rPr kumimoji="1" lang="ja-JP" altLang="en-US" b="0" dirty="0" smtClean="0"/>
              <a:t>の利点</a:t>
            </a:r>
            <a:endParaRPr kumimoji="1" lang="ja-JP" altLang="en-US" b="0" dirty="0"/>
          </a:p>
        </p:txBody>
      </p:sp>
      <p:sp>
        <p:nvSpPr>
          <p:cNvPr id="7" name="角丸四角形 6"/>
          <p:cNvSpPr/>
          <p:nvPr/>
        </p:nvSpPr>
        <p:spPr>
          <a:xfrm>
            <a:off x="6078014" y="1017704"/>
            <a:ext cx="2882840" cy="3145689"/>
          </a:xfrm>
          <a:prstGeom prst="round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1402" y="4353967"/>
            <a:ext cx="8685849" cy="53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⇒今までできなかった</a:t>
            </a:r>
            <a:r>
              <a:rPr lang="ja-JP" altLang="en-US" u="sng" dirty="0" smtClean="0"/>
              <a:t>「高精度</a:t>
            </a:r>
            <a:r>
              <a:rPr lang="ja-JP" altLang="en-US" u="sng" dirty="0"/>
              <a:t>な変光</a:t>
            </a:r>
            <a:r>
              <a:rPr lang="ja-JP" altLang="en-US" u="sng" dirty="0">
                <a:solidFill>
                  <a:srgbClr val="FF0000"/>
                </a:solidFill>
              </a:rPr>
              <a:t>モニタ</a:t>
            </a:r>
            <a:r>
              <a:rPr lang="ja-JP" altLang="en-US" u="sng" dirty="0" smtClean="0">
                <a:solidFill>
                  <a:srgbClr val="FF0000"/>
                </a:solidFill>
              </a:rPr>
              <a:t>観測</a:t>
            </a:r>
            <a:r>
              <a:rPr lang="ja-JP" altLang="en-US" u="sng" dirty="0" smtClean="0"/>
              <a:t>」</a:t>
            </a:r>
            <a:r>
              <a:rPr lang="ja-JP" altLang="en-US" dirty="0" smtClean="0"/>
              <a:t>の実現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6309944" y="1610920"/>
            <a:ext cx="2481139" cy="128515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83917" y="1070663"/>
            <a:ext cx="2533191" cy="476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smtClean="0"/>
              <a:t>MIMIZUKU F/S</a:t>
            </a:r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309944" y="3087875"/>
            <a:ext cx="2481139" cy="7815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500713" y="3253677"/>
            <a:ext cx="2099598" cy="43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高い測光精度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370534" y="1877280"/>
            <a:ext cx="2359956" cy="1018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１台で</a:t>
            </a:r>
            <a:r>
              <a:rPr lang="en-US" altLang="ja-JP" sz="2400" dirty="0" smtClean="0"/>
              <a:t>2-38μm</a:t>
            </a:r>
            <a:r>
              <a:rPr lang="ja-JP" altLang="en-US" sz="2400" dirty="0" smtClean="0"/>
              <a:t>の広範囲の波長をカバー</a:t>
            </a:r>
            <a:endParaRPr lang="ja-JP" altLang="en-US" sz="3200" dirty="0"/>
          </a:p>
        </p:txBody>
      </p:sp>
      <p:sp>
        <p:nvSpPr>
          <p:cNvPr id="26" name="角丸四角形 25"/>
          <p:cNvSpPr/>
          <p:nvPr/>
        </p:nvSpPr>
        <p:spPr>
          <a:xfrm>
            <a:off x="3071227" y="1022823"/>
            <a:ext cx="2882840" cy="3177773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3303157" y="1616039"/>
            <a:ext cx="2481139" cy="10398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246051" y="1079239"/>
            <a:ext cx="2533191" cy="47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smtClean="0"/>
              <a:t>TAO</a:t>
            </a:r>
            <a:endParaRPr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3303157" y="2933278"/>
            <a:ext cx="2481139" cy="9733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79167" y="1817750"/>
            <a:ext cx="2329117" cy="838126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2400" dirty="0" smtClean="0">
                <a:latin typeface="+mn-ea"/>
                <a:ea typeface="+mn-ea"/>
              </a:rPr>
              <a:t>地上でも優れた</a:t>
            </a:r>
            <a:r>
              <a:rPr lang="ja-JP" altLang="en-US" sz="2400" dirty="0">
                <a:latin typeface="+mn-ea"/>
                <a:ea typeface="+mn-ea"/>
              </a:rPr>
              <a:t>大気</a:t>
            </a:r>
            <a:r>
              <a:rPr lang="ja-JP" altLang="en-US" sz="2400" dirty="0" smtClean="0">
                <a:latin typeface="+mn-ea"/>
                <a:ea typeface="+mn-ea"/>
              </a:rPr>
              <a:t>透過率</a:t>
            </a:r>
            <a:endParaRPr lang="en-US" altLang="ja-JP" sz="2400" dirty="0"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3355878" y="3064741"/>
            <a:ext cx="2375693" cy="841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>
                <a:latin typeface="+mn-ea"/>
              </a:rPr>
              <a:t>口径</a:t>
            </a:r>
            <a:r>
              <a:rPr lang="en-US" altLang="ja-JP" sz="2400" dirty="0" smtClean="0">
                <a:latin typeface="+mn-ea"/>
              </a:rPr>
              <a:t>6.5m</a:t>
            </a:r>
            <a:r>
              <a:rPr lang="ja-JP" altLang="en-US" sz="2400" dirty="0" smtClean="0">
                <a:latin typeface="+mn-ea"/>
              </a:rPr>
              <a:t>による高空間</a:t>
            </a:r>
            <a:r>
              <a:rPr lang="ja-JP" altLang="en-US" sz="2400" dirty="0">
                <a:latin typeface="+mn-ea"/>
              </a:rPr>
              <a:t>分解能</a:t>
            </a:r>
            <a:endParaRPr lang="ja-JP" altLang="en-US" sz="3200" dirty="0">
              <a:latin typeface="+mn-ea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4441" y="1017704"/>
            <a:ext cx="2882840" cy="3145689"/>
          </a:xfrm>
          <a:prstGeom prst="round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296371" y="1610920"/>
            <a:ext cx="2481139" cy="12150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270344" y="1070663"/>
            <a:ext cx="2533191" cy="47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地上観測</a:t>
            </a:r>
            <a:endParaRPr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270344" y="2976466"/>
            <a:ext cx="2481139" cy="9222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78300" y="1682219"/>
            <a:ext cx="2117277" cy="114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衛星より</a:t>
            </a:r>
            <a:r>
              <a:rPr lang="ja-JP" altLang="en-US" sz="2400" dirty="0" smtClean="0">
                <a:solidFill>
                  <a:srgbClr val="FF0000"/>
                </a:solidFill>
              </a:rPr>
              <a:t>長期</a:t>
            </a:r>
            <a:r>
              <a:rPr lang="en-US" altLang="ja-JP" sz="2400" dirty="0" smtClean="0">
                <a:solidFill>
                  <a:srgbClr val="FF0000"/>
                </a:solidFill>
              </a:rPr>
              <a:t/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 smtClean="0">
                <a:solidFill>
                  <a:srgbClr val="FF0000"/>
                </a:solidFill>
              </a:rPr>
              <a:t>運用が可能</a:t>
            </a:r>
            <a:r>
              <a:rPr lang="en-US" altLang="ja-JP" sz="2400" dirty="0" smtClean="0">
                <a:solidFill>
                  <a:srgbClr val="FF0000"/>
                </a:solidFill>
              </a:rPr>
              <a:t/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</a:rPr>
              <a:t>モニタ観測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478300" y="3067958"/>
            <a:ext cx="2137898" cy="831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望遠鏡</a:t>
            </a:r>
            <a:r>
              <a:rPr lang="ja-JP" altLang="en-US" sz="2400" dirty="0"/>
              <a:t>時間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フレキシブル</a:t>
            </a:r>
            <a:endParaRPr lang="en-US" altLang="ja-JP" sz="2400" dirty="0"/>
          </a:p>
        </p:txBody>
      </p:sp>
    </p:spTree>
    <p:extLst>
      <p:ext uri="{BB962C8B-B14F-4D97-AF65-F5344CB8AC3E}">
        <p14:creationId xmlns="" xmlns:p14="http://schemas.microsoft.com/office/powerpoint/2010/main" val="1932796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中間赤外域での変</a:t>
            </a:r>
            <a:r>
              <a:rPr lang="ja-JP" altLang="en-US" dirty="0"/>
              <a:t>光</a:t>
            </a:r>
            <a:r>
              <a:rPr lang="ja-JP" altLang="en-US" dirty="0" smtClean="0"/>
              <a:t>観測</a:t>
            </a:r>
            <a:endParaRPr kumimoji="1" lang="ja-JP" altLang="en-US" b="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992689"/>
            <a:ext cx="8229600" cy="1057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中間赤外域で変光する天体を観測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n-ea"/>
                <a:ea typeface="+mn-ea"/>
              </a:rPr>
              <a:t>　　</a:t>
            </a:r>
            <a:r>
              <a:rPr lang="ja-JP" altLang="en-US" sz="2400" u="sng" dirty="0" smtClean="0">
                <a:latin typeface="+mn-ea"/>
                <a:ea typeface="+mn-ea"/>
              </a:rPr>
              <a:t>例</a:t>
            </a:r>
            <a:r>
              <a:rPr lang="ja-JP" altLang="en-US" sz="2400" u="sng" dirty="0">
                <a:latin typeface="+mn-ea"/>
                <a:ea typeface="+mn-ea"/>
              </a:rPr>
              <a:t>：</a:t>
            </a:r>
            <a:r>
              <a:rPr lang="en-US" altLang="ja-JP" sz="2400" u="sng" dirty="0" smtClean="0">
                <a:latin typeface="+mn-ea"/>
                <a:ea typeface="+mn-ea"/>
              </a:rPr>
              <a:t>EX </a:t>
            </a:r>
            <a:r>
              <a:rPr lang="en-US" altLang="ja-JP" sz="2400" u="sng" dirty="0" err="1" smtClean="0">
                <a:latin typeface="+mn-ea"/>
                <a:ea typeface="+mn-ea"/>
              </a:rPr>
              <a:t>Lup</a:t>
            </a:r>
            <a:r>
              <a:rPr lang="en-US" altLang="ja-JP" sz="2400" u="sng" dirty="0" smtClean="0">
                <a:latin typeface="+mn-ea"/>
                <a:ea typeface="+mn-ea"/>
              </a:rPr>
              <a:t> (</a:t>
            </a:r>
            <a:r>
              <a:rPr lang="ja-JP" altLang="en-US" sz="2400" u="sng" dirty="0" smtClean="0">
                <a:latin typeface="+mn-ea"/>
                <a:ea typeface="+mn-ea"/>
              </a:rPr>
              <a:t>前主系列星の一種</a:t>
            </a:r>
            <a:r>
              <a:rPr lang="en-US" altLang="ja-JP" sz="2400" u="sng" dirty="0" smtClean="0">
                <a:latin typeface="+mn-ea"/>
                <a:ea typeface="+mn-ea"/>
              </a:rPr>
              <a:t>)</a:t>
            </a:r>
          </a:p>
        </p:txBody>
      </p:sp>
      <p:pic>
        <p:nvPicPr>
          <p:cNvPr id="1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35" y="2035220"/>
            <a:ext cx="6334700" cy="4491879"/>
          </a:xfrm>
        </p:spPr>
      </p:pic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6379" y="6475407"/>
            <a:ext cx="2531248" cy="382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1800" dirty="0"/>
              <a:t>A.JUHASZ et al. 2012</a:t>
            </a:r>
            <a:endParaRPr lang="ja-JP" altLang="en-US" sz="1800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3443125" y="2122443"/>
            <a:ext cx="4435" cy="3920369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4801185" y="2122443"/>
            <a:ext cx="4435" cy="3920369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5135300" y="2122443"/>
            <a:ext cx="4435" cy="3920369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5954545" y="2122443"/>
            <a:ext cx="4435" cy="3920369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832080" y="2122443"/>
            <a:ext cx="0" cy="3920369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73281" y="2122443"/>
            <a:ext cx="1" cy="3920369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226" y="2455595"/>
            <a:ext cx="1486267" cy="37094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 Apr 2009</a:t>
            </a:r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226" y="3438968"/>
            <a:ext cx="1486267" cy="37094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 Oct 2008</a:t>
            </a: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226" y="4267323"/>
            <a:ext cx="1486267" cy="37094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21 Apr 2008</a:t>
            </a:r>
          </a:p>
        </p:txBody>
      </p:sp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226" y="5585834"/>
            <a:ext cx="1486267" cy="37094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18 Mar 2005</a:t>
            </a:r>
          </a:p>
        </p:txBody>
      </p:sp>
      <p:sp>
        <p:nvSpPr>
          <p:cNvPr id="26" name="右矢印 25"/>
          <p:cNvSpPr/>
          <p:nvPr/>
        </p:nvSpPr>
        <p:spPr>
          <a:xfrm>
            <a:off x="800368" y="4712848"/>
            <a:ext cx="1651945" cy="70581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885031" y="4880016"/>
            <a:ext cx="1369069" cy="34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outburst</a:t>
            </a:r>
            <a:endParaRPr lang="ja-JP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30297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0" dirty="0" smtClean="0"/>
              <a:t>PWV</a:t>
            </a:r>
            <a:r>
              <a:rPr kumimoji="1" lang="ja-JP" altLang="en-US" b="0" dirty="0" smtClean="0"/>
              <a:t>変化の見積もり</a:t>
            </a:r>
            <a:endParaRPr kumimoji="1" lang="ja-JP" altLang="en-US" b="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68960" y="2137531"/>
            <a:ext cx="7846090" cy="207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endParaRPr lang="en-US" altLang="ja-JP" sz="200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70" y="1854692"/>
            <a:ext cx="7133846" cy="4968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 smtClean="0">
                <a:latin typeface="+mn-ea"/>
              </a:rPr>
              <a:t>2011/04/15 </a:t>
            </a:r>
            <a:r>
              <a:rPr lang="ja-JP" altLang="en-US" sz="1600" dirty="0">
                <a:latin typeface="+mn-ea"/>
              </a:rPr>
              <a:t>の </a:t>
            </a:r>
            <a:r>
              <a:rPr lang="en-US" altLang="ja-JP" sz="1600" dirty="0">
                <a:latin typeface="+mn-ea"/>
              </a:rPr>
              <a:t>APEX </a:t>
            </a:r>
            <a:r>
              <a:rPr lang="ja-JP" altLang="en-US" sz="1600" dirty="0">
                <a:latin typeface="+mn-ea"/>
              </a:rPr>
              <a:t>の </a:t>
            </a:r>
            <a:r>
              <a:rPr lang="en-US" altLang="ja-JP" sz="1600" dirty="0">
                <a:latin typeface="+mn-ea"/>
              </a:rPr>
              <a:t>PWV </a:t>
            </a:r>
            <a:r>
              <a:rPr lang="ja-JP" altLang="en-US" sz="1600" dirty="0" smtClean="0">
                <a:latin typeface="+mn-ea"/>
              </a:rPr>
              <a:t>データ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NR=400-600 </a:t>
            </a:r>
            <a:r>
              <a:rPr lang="ja-JP" altLang="en-US" sz="1600" dirty="0">
                <a:latin typeface="+mn-ea"/>
              </a:rPr>
              <a:t>のデータを</a:t>
            </a:r>
            <a:r>
              <a:rPr lang="ja-JP" altLang="en-US" sz="1600" dirty="0" smtClean="0">
                <a:latin typeface="+mn-ea"/>
              </a:rPr>
              <a:t>使用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60sec </a:t>
            </a:r>
            <a:r>
              <a:rPr lang="ja-JP" altLang="en-US" sz="1600" dirty="0">
                <a:latin typeface="+mn-ea"/>
              </a:rPr>
              <a:t>刻みのデータで </a:t>
            </a:r>
            <a:r>
              <a:rPr lang="en-US" altLang="ja-JP" sz="1600" dirty="0" smtClean="0">
                <a:latin typeface="+mn-ea"/>
              </a:rPr>
              <a:t>STDDEV=0.067mm</a:t>
            </a: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latin typeface="+mn-ea"/>
              </a:rPr>
              <a:t>内山さんの背景シグナルの周波数</a:t>
            </a:r>
            <a:r>
              <a:rPr lang="ja-JP" altLang="en-US" sz="1600" dirty="0" smtClean="0">
                <a:latin typeface="+mn-ea"/>
              </a:rPr>
              <a:t>解析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パワースペクトル</a:t>
            </a:r>
            <a:r>
              <a:rPr lang="ja-JP" altLang="en-US" sz="1600" dirty="0">
                <a:latin typeface="+mn-ea"/>
              </a:rPr>
              <a:t>∝</a:t>
            </a:r>
            <a:r>
              <a:rPr lang="en-US" altLang="ja-JP" sz="1600" dirty="0" smtClean="0">
                <a:latin typeface="+mn-ea"/>
              </a:rPr>
              <a:t>f-2</a:t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⇒ある</a:t>
            </a:r>
            <a:r>
              <a:rPr lang="ja-JP" altLang="en-US" sz="1600" dirty="0">
                <a:latin typeface="+mn-ea"/>
              </a:rPr>
              <a:t>周波数から高周波側のパワー∝</a:t>
            </a:r>
            <a:r>
              <a:rPr lang="en-US" altLang="ja-JP" sz="1600" dirty="0">
                <a:latin typeface="+mn-ea"/>
              </a:rPr>
              <a:t>fcrit-1∝</a:t>
            </a:r>
            <a:r>
              <a:rPr lang="en-US" altLang="ja-JP" sz="1600" dirty="0" smtClean="0">
                <a:latin typeface="+mn-ea"/>
              </a:rPr>
              <a:t>tcrit</a:t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⇒</a:t>
            </a:r>
            <a:r>
              <a:rPr lang="en-US" altLang="ja-JP" sz="1600" dirty="0" err="1" smtClean="0">
                <a:latin typeface="+mn-ea"/>
              </a:rPr>
              <a:t>tcrit</a:t>
            </a:r>
            <a:r>
              <a:rPr lang="ja-JP" altLang="en-US" sz="1600" dirty="0">
                <a:latin typeface="+mn-ea"/>
              </a:rPr>
              <a:t>でサンプルしたときの </a:t>
            </a:r>
            <a:r>
              <a:rPr lang="en-US" altLang="ja-JP" sz="1600" dirty="0" err="1">
                <a:latin typeface="+mn-ea"/>
              </a:rPr>
              <a:t>rms</a:t>
            </a:r>
            <a:r>
              <a:rPr lang="en-US" altLang="ja-JP" sz="1600" dirty="0">
                <a:latin typeface="+mn-ea"/>
              </a:rPr>
              <a:t> ∝ </a:t>
            </a:r>
            <a:r>
              <a:rPr lang="en-US" altLang="ja-JP" sz="1600" dirty="0" smtClean="0">
                <a:latin typeface="+mn-ea"/>
              </a:rPr>
              <a:t>tcrit0.5</a:t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FS</a:t>
            </a:r>
            <a:r>
              <a:rPr lang="ja-JP" altLang="en-US" sz="1600" dirty="0">
                <a:latin typeface="+mn-ea"/>
              </a:rPr>
              <a:t>で補正しきるのは望遠鏡口径 </a:t>
            </a:r>
            <a:r>
              <a:rPr lang="en-US" altLang="ja-JP" sz="1600" dirty="0">
                <a:latin typeface="+mn-ea"/>
              </a:rPr>
              <a:t>D </a:t>
            </a:r>
            <a:r>
              <a:rPr lang="ja-JP" altLang="en-US" sz="1600" dirty="0">
                <a:latin typeface="+mn-ea"/>
              </a:rPr>
              <a:t>程度のサイズの</a:t>
            </a:r>
            <a:r>
              <a:rPr lang="ja-JP" altLang="en-US" sz="1600" dirty="0" smtClean="0">
                <a:latin typeface="+mn-ea"/>
              </a:rPr>
              <a:t>ムラ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風速 </a:t>
            </a:r>
            <a:r>
              <a:rPr lang="en-US" altLang="ja-JP" sz="1600" dirty="0">
                <a:latin typeface="+mn-ea"/>
              </a:rPr>
              <a:t>v </a:t>
            </a:r>
            <a:r>
              <a:rPr lang="ja-JP" altLang="en-US" sz="1600" dirty="0">
                <a:latin typeface="+mn-ea"/>
              </a:rPr>
              <a:t>で流れて</a:t>
            </a:r>
            <a:r>
              <a:rPr lang="ja-JP" altLang="en-US" sz="1600" dirty="0" smtClean="0">
                <a:latin typeface="+mn-ea"/>
              </a:rPr>
              <a:t>いく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⇒</a:t>
            </a:r>
            <a:r>
              <a:rPr lang="en-US" altLang="ja-JP" sz="1600" dirty="0" smtClean="0">
                <a:latin typeface="+mn-ea"/>
              </a:rPr>
              <a:t>D/v </a:t>
            </a:r>
            <a:r>
              <a:rPr lang="ja-JP" altLang="en-US" sz="1600" dirty="0">
                <a:latin typeface="+mn-ea"/>
              </a:rPr>
              <a:t>以下のタイムスケールの変動は補正</a:t>
            </a:r>
            <a:r>
              <a:rPr lang="ja-JP" altLang="en-US" sz="1600" dirty="0" smtClean="0">
                <a:latin typeface="+mn-ea"/>
              </a:rPr>
              <a:t>できない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⇒その</a:t>
            </a:r>
            <a:r>
              <a:rPr lang="ja-JP" altLang="en-US" sz="1600" dirty="0">
                <a:latin typeface="+mn-ea"/>
              </a:rPr>
              <a:t>振幅は </a:t>
            </a:r>
            <a:r>
              <a:rPr lang="en-US" altLang="ja-JP" sz="1600" dirty="0">
                <a:latin typeface="+mn-ea"/>
              </a:rPr>
              <a:t>0.067mm x </a:t>
            </a:r>
            <a:r>
              <a:rPr lang="en-US" altLang="ja-JP" sz="1600" dirty="0" err="1">
                <a:latin typeface="+mn-ea"/>
              </a:rPr>
              <a:t>sqrt</a:t>
            </a:r>
            <a:r>
              <a:rPr lang="en-US" altLang="ja-JP" sz="1600" dirty="0">
                <a:latin typeface="+mn-ea"/>
              </a:rPr>
              <a:t>(D/v/60sec) </a:t>
            </a:r>
            <a:r>
              <a:rPr lang="ja-JP" altLang="en-US" sz="1600" dirty="0">
                <a:latin typeface="+mn-ea"/>
              </a:rPr>
              <a:t>で計算</a:t>
            </a:r>
            <a:r>
              <a:rPr lang="ja-JP" altLang="en-US" sz="1600" dirty="0" smtClean="0">
                <a:latin typeface="+mn-ea"/>
              </a:rPr>
              <a:t>できる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D=6.5m</a:t>
            </a:r>
            <a:r>
              <a:rPr lang="en-US" altLang="ja-JP" sz="1600" dirty="0">
                <a:latin typeface="+mn-ea"/>
              </a:rPr>
              <a:t>, v=10m/s </a:t>
            </a:r>
            <a:r>
              <a:rPr lang="ja-JP" altLang="en-US" sz="1600" dirty="0">
                <a:latin typeface="+mn-ea"/>
              </a:rPr>
              <a:t>とすれば </a:t>
            </a:r>
            <a:r>
              <a:rPr lang="en-US" altLang="ja-JP" sz="1600" dirty="0">
                <a:latin typeface="+mn-ea"/>
              </a:rPr>
              <a:t>0.007mm </a:t>
            </a:r>
            <a:r>
              <a:rPr lang="ja-JP" altLang="en-US" sz="1600" dirty="0" smtClean="0">
                <a:latin typeface="+mn-ea"/>
              </a:rPr>
              <a:t>→ </a:t>
            </a:r>
            <a:r>
              <a:rPr lang="en-US" altLang="ja-JP" sz="1600" dirty="0" smtClean="0">
                <a:latin typeface="+mn-ea"/>
              </a:rPr>
              <a:t>0.01mm </a:t>
            </a:r>
            <a:r>
              <a:rPr lang="ja-JP" altLang="en-US" sz="1600" dirty="0">
                <a:latin typeface="+mn-ea"/>
              </a:rPr>
              <a:t>変化で</a:t>
            </a:r>
            <a:r>
              <a:rPr lang="ja-JP" altLang="en-US" sz="1600" dirty="0" smtClean="0">
                <a:latin typeface="+mn-ea"/>
              </a:rPr>
              <a:t>みつもり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1hour </a:t>
            </a:r>
            <a:r>
              <a:rPr lang="ja-JP" altLang="en-US" sz="1600" dirty="0">
                <a:latin typeface="+mn-ea"/>
              </a:rPr>
              <a:t>後の空ということなら </a:t>
            </a:r>
            <a:r>
              <a:rPr lang="en-US" altLang="ja-JP" sz="1600" dirty="0">
                <a:latin typeface="+mn-ea"/>
              </a:rPr>
              <a:t>0.15mm </a:t>
            </a:r>
            <a:r>
              <a:rPr lang="ja-JP" altLang="en-US" sz="1600" dirty="0">
                <a:latin typeface="+mn-ea"/>
              </a:rPr>
              <a:t>くらいかわる場合も</a:t>
            </a:r>
            <a:r>
              <a:rPr lang="ja-JP" altLang="en-US" sz="1600" dirty="0" smtClean="0">
                <a:latin typeface="+mn-ea"/>
              </a:rPr>
              <a:t>ある</a:t>
            </a:r>
            <a:r>
              <a:rPr lang="en-US" altLang="ja-JP" sz="1600" dirty="0" smtClean="0">
                <a:latin typeface="+mn-ea"/>
              </a:rPr>
              <a:t/>
            </a:r>
            <a:br>
              <a:rPr lang="en-US" altLang="ja-JP" sz="1600" dirty="0" smtClean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上記</a:t>
            </a:r>
            <a:r>
              <a:rPr lang="ja-JP" altLang="en-US" sz="1600" dirty="0">
                <a:latin typeface="+mn-ea"/>
              </a:rPr>
              <a:t>の考察は長い時間スケールでは使えない</a:t>
            </a:r>
            <a:endParaRPr lang="en-US" altLang="ja-JP" sz="1600" dirty="0">
              <a:latin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461830" y="727113"/>
            <a:ext cx="4682169" cy="3868355"/>
            <a:chOff x="4419642" y="2071678"/>
            <a:chExt cx="4136488" cy="3458964"/>
          </a:xfrm>
          <a:solidFill>
            <a:schemeClr val="tx2"/>
          </a:solidFill>
        </p:grpSpPr>
        <p:pic>
          <p:nvPicPr>
            <p:cNvPr id="9" name="図 8" descr="skyn37_cor_dft_112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9923" y="2569858"/>
              <a:ext cx="3676207" cy="2564284"/>
            </a:xfrm>
            <a:prstGeom prst="rect">
              <a:avLst/>
            </a:prstGeom>
            <a:grp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419642" y="2071678"/>
              <a:ext cx="1475417" cy="5470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</a:rPr>
                <a:t>パワースペクトル</a:t>
              </a:r>
              <a:endParaRPr lang="en-US" altLang="ja-JP" sz="1400" dirty="0" smtClean="0">
                <a:solidFill>
                  <a:schemeClr val="bg1"/>
                </a:solidFill>
              </a:endParaRPr>
            </a:p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((e-/s)^2/Hz)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1315" y="5208836"/>
              <a:ext cx="1013048" cy="32180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</a:rPr>
                <a:t>周波数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(Hz)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143636" y="2214554"/>
              <a:ext cx="1539412" cy="32180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</a:rPr>
                <a:t>晴れ＆深夜 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30um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5041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7" y="1002534"/>
            <a:ext cx="7596257" cy="5706794"/>
          </a:xfr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10150" y="293206"/>
            <a:ext cx="8404192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PWV</a:t>
            </a:r>
            <a:r>
              <a:rPr lang="ja-JP" altLang="en-US" sz="3600" dirty="0" smtClean="0"/>
              <a:t>変化に伴う大気透過率の変動</a:t>
            </a:r>
            <a:endParaRPr lang="ja-JP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108084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826827"/>
            <a:ext cx="8939100" cy="52655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62462" y="396888"/>
            <a:ext cx="2037518" cy="5954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b="1" dirty="0" err="1" smtClean="0"/>
              <a:t>HgCdTe</a:t>
            </a:r>
            <a:r>
              <a:rPr lang="en-US" altLang="ja-JP" b="1" dirty="0" smtClean="0"/>
              <a:t> 1k</a:t>
            </a:r>
            <a:endParaRPr lang="ja-JP" altLang="en-US" b="1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971141" y="4880472"/>
            <a:ext cx="1145755" cy="3745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800" i="1" dirty="0" smtClean="0"/>
              <a:t>F10.5</a:t>
            </a:r>
            <a:endParaRPr lang="ja-JP" altLang="en-US" sz="1800" i="1" dirty="0"/>
          </a:p>
        </p:txBody>
      </p:sp>
    </p:spTree>
    <p:extLst>
      <p:ext uri="{BB962C8B-B14F-4D97-AF65-F5344CB8AC3E}">
        <p14:creationId xmlns="" xmlns:p14="http://schemas.microsoft.com/office/powerpoint/2010/main" val="1907337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3" y="1150707"/>
            <a:ext cx="7748072" cy="5066678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310151" y="293206"/>
            <a:ext cx="4210478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Schedule</a:t>
            </a:r>
            <a:endParaRPr lang="ja-JP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98395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0" y="293206"/>
            <a:ext cx="8104899" cy="60991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近赤外線と中間赤外線の観測の違い</a:t>
            </a:r>
            <a:endParaRPr kumimoji="1" lang="ja-JP" altLang="en-US" b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65534" y="4100198"/>
            <a:ext cx="2380758" cy="459118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近赤外線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algn="ctr">
              <a:buFont typeface="Wingdings" panose="05000000000000000000" pitchFamily="2" charset="2"/>
              <a:buChar char="u"/>
            </a:pPr>
            <a:endParaRPr lang="ja-JP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6888" y="4100198"/>
            <a:ext cx="2380758" cy="459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中間赤外線</a:t>
            </a:r>
            <a:endParaRPr lang="ja-JP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38131" y="1973943"/>
            <a:ext cx="3635564" cy="21262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5 6"/>
          <p:cNvSpPr>
            <a:spLocks noChangeAspect="1"/>
          </p:cNvSpPr>
          <p:nvPr/>
        </p:nvSpPr>
        <p:spPr>
          <a:xfrm>
            <a:off x="2379085" y="2779683"/>
            <a:ext cx="428963" cy="428963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>
            <a:spLocks noChangeAspect="1"/>
          </p:cNvSpPr>
          <p:nvPr/>
        </p:nvSpPr>
        <p:spPr>
          <a:xfrm>
            <a:off x="1247490" y="2653683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5 11"/>
          <p:cNvSpPr>
            <a:spLocks noChangeAspect="1"/>
          </p:cNvSpPr>
          <p:nvPr/>
        </p:nvSpPr>
        <p:spPr>
          <a:xfrm>
            <a:off x="3176108" y="2061110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星 5 12"/>
          <p:cNvSpPr>
            <a:spLocks noChangeAspect="1"/>
          </p:cNvSpPr>
          <p:nvPr/>
        </p:nvSpPr>
        <p:spPr>
          <a:xfrm>
            <a:off x="3784600" y="3723204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79485" y="1973943"/>
            <a:ext cx="3635564" cy="21262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星 5 14"/>
          <p:cNvSpPr>
            <a:spLocks noChangeAspect="1"/>
          </p:cNvSpPr>
          <p:nvPr/>
        </p:nvSpPr>
        <p:spPr>
          <a:xfrm>
            <a:off x="6382785" y="2779683"/>
            <a:ext cx="428963" cy="428963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68960" y="4561242"/>
            <a:ext cx="7846090" cy="207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endParaRPr lang="en-US" altLang="ja-JP" sz="2000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4561243"/>
            <a:ext cx="8229600" cy="1135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+mn-ea"/>
                <a:ea typeface="+mn-ea"/>
              </a:rPr>
              <a:t>地上中間赤外線観測では、観測できる天体が少ない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⇒同一視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野内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に参照星が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入る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こと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は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稀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7205" y="1102904"/>
            <a:ext cx="8229600" cy="1074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+mn-ea"/>
                <a:ea typeface="+mn-ea"/>
              </a:rPr>
              <a:t>天体の明るさ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時間</a:t>
            </a:r>
            <a:r>
              <a:rPr lang="ja-JP" altLang="en-US" sz="2400" dirty="0">
                <a:latin typeface="+mn-ea"/>
                <a:ea typeface="+mn-ea"/>
              </a:rPr>
              <a:t>変動</a:t>
            </a:r>
            <a:r>
              <a:rPr lang="ja-JP" altLang="en-US" sz="2400" dirty="0" smtClean="0">
                <a:latin typeface="+mn-ea"/>
                <a:ea typeface="+mn-ea"/>
              </a:rPr>
              <a:t>を精度良くとらえるには、同じ視野内に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観測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天体」</a:t>
            </a:r>
            <a:r>
              <a:rPr lang="ja-JP" altLang="en-US" sz="2400" dirty="0" smtClean="0">
                <a:latin typeface="+mn-ea"/>
                <a:ea typeface="+mn-ea"/>
              </a:rPr>
              <a:t>と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「参照星」</a:t>
            </a:r>
            <a:r>
              <a:rPr lang="ja-JP" altLang="en-US" sz="2400" dirty="0" smtClean="0">
                <a:latin typeface="+mn-ea"/>
                <a:ea typeface="+mn-ea"/>
              </a:rPr>
              <a:t>が必要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906" y="5871897"/>
            <a:ext cx="8104899" cy="511404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ja-JP" altLang="en-US" sz="2800" dirty="0" smtClean="0">
                <a:latin typeface="+mn-ea"/>
                <a:ea typeface="+mn-ea"/>
              </a:rPr>
              <a:t>ポインティングをずらして参照星を観測</a:t>
            </a:r>
            <a:r>
              <a:rPr lang="ja-JP" altLang="en-US" sz="2800" dirty="0">
                <a:latin typeface="+mn-ea"/>
                <a:ea typeface="+mn-ea"/>
              </a:rPr>
              <a:t>する必要が</a:t>
            </a:r>
            <a:r>
              <a:rPr lang="ja-JP" altLang="en-US" sz="2800" dirty="0" smtClean="0">
                <a:latin typeface="+mn-ea"/>
                <a:ea typeface="+mn-ea"/>
              </a:rPr>
              <a:t>あった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2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5041" y="3299870"/>
            <a:ext cx="1317049" cy="35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観測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天体</a:t>
            </a:r>
            <a:endParaRPr lang="en-US" altLang="ja-JP" sz="1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algn="ctr">
              <a:buFont typeface="Wingdings" panose="05000000000000000000" pitchFamily="2" charset="2"/>
              <a:buChar char="u"/>
            </a:pPr>
            <a:endParaRPr lang="ja-JP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7009" y="2957966"/>
            <a:ext cx="1317049" cy="35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参照星</a:t>
            </a:r>
            <a:endParaRPr lang="ja-JP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124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uiExpand="1" build="p"/>
      <p:bldP spid="18" grpId="0" build="p"/>
      <p:bldP spid="19" grpId="0" uiExpand="1" build="p" animBg="1"/>
      <p:bldP spid="20" grpId="0" build="p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79" y="5233725"/>
            <a:ext cx="780006" cy="852753"/>
          </a:xfrm>
          <a:prstGeom prst="rect">
            <a:avLst/>
          </a:prstGeom>
        </p:spPr>
      </p:pic>
      <p:sp>
        <p:nvSpPr>
          <p:cNvPr id="11" name="星 5 10"/>
          <p:cNvSpPr>
            <a:spLocks noChangeAspect="1"/>
          </p:cNvSpPr>
          <p:nvPr/>
        </p:nvSpPr>
        <p:spPr>
          <a:xfrm>
            <a:off x="3616966" y="2680428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5 11"/>
          <p:cNvSpPr>
            <a:spLocks noChangeAspect="1"/>
          </p:cNvSpPr>
          <p:nvPr/>
        </p:nvSpPr>
        <p:spPr>
          <a:xfrm>
            <a:off x="4689739" y="1876828"/>
            <a:ext cx="252000" cy="25200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960703" y="2210678"/>
            <a:ext cx="1526025" cy="3023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右矢印 13"/>
          <p:cNvSpPr/>
          <p:nvPr/>
        </p:nvSpPr>
        <p:spPr>
          <a:xfrm rot="19252679">
            <a:off x="3933561" y="2355027"/>
            <a:ext cx="758004" cy="1154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5995" y="1478548"/>
            <a:ext cx="1268593" cy="357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800" dirty="0" smtClean="0">
                <a:latin typeface="+mn-ea"/>
                <a:ea typeface="+mn-ea"/>
              </a:rPr>
              <a:t>観測天体</a:t>
            </a:r>
            <a:endParaRPr kumimoji="1" lang="ja-JP" altLang="en-US" sz="1800" dirty="0">
              <a:latin typeface="+mn-ea"/>
              <a:ea typeface="+mn-ea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069584" y="2217476"/>
            <a:ext cx="1268593" cy="3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参照星</a:t>
            </a:r>
            <a:endParaRPr lang="ja-JP" altLang="en-US" sz="1800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081675" y="3790533"/>
            <a:ext cx="1655034" cy="34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800" dirty="0" smtClean="0"/>
              <a:t>30</a:t>
            </a:r>
            <a:r>
              <a:rPr lang="ja-JP" altLang="en-US" sz="1800" dirty="0" smtClean="0"/>
              <a:t>分後</a:t>
            </a:r>
            <a:endParaRPr lang="ja-JP" altLang="en-US" sz="1800" dirty="0"/>
          </a:p>
        </p:txBody>
      </p:sp>
      <p:sp>
        <p:nvSpPr>
          <p:cNvPr id="36" name="正方形/長方形 35"/>
          <p:cNvSpPr/>
          <p:nvPr/>
        </p:nvSpPr>
        <p:spPr>
          <a:xfrm rot="19291036">
            <a:off x="4878514" y="2372764"/>
            <a:ext cx="731964" cy="59662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4476267" y="3464714"/>
            <a:ext cx="2010461" cy="176701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945729" y="2988157"/>
            <a:ext cx="336944" cy="311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 rot="19291036">
            <a:off x="3975106" y="3053449"/>
            <a:ext cx="731964" cy="59662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310150" y="293206"/>
            <a:ext cx="8265809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中間赤外域の従来の測光観測</a:t>
            </a:r>
            <a:endParaRPr lang="ja-JP" altLang="en-US" sz="3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3" y="1674559"/>
            <a:ext cx="1461941" cy="145777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3" y="4306193"/>
            <a:ext cx="1474436" cy="146610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 rot="16200000">
            <a:off x="1171998" y="3514329"/>
            <a:ext cx="865309" cy="409869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83595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/>
          <p:cNvSpPr txBox="1">
            <a:spLocks/>
          </p:cNvSpPr>
          <p:nvPr/>
        </p:nvSpPr>
        <p:spPr>
          <a:xfrm>
            <a:off x="310150" y="293206"/>
            <a:ext cx="8265809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中間赤外域の従来の測光観測</a:t>
            </a:r>
            <a:endParaRPr lang="ja-JP" altLang="en-US" sz="3600" dirty="0"/>
          </a:p>
        </p:txBody>
      </p:sp>
      <p:sp>
        <p:nvSpPr>
          <p:cNvPr id="23" name="円/楕円 22"/>
          <p:cNvSpPr/>
          <p:nvPr/>
        </p:nvSpPr>
        <p:spPr>
          <a:xfrm>
            <a:off x="3716354" y="5971999"/>
            <a:ext cx="2805680" cy="639294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3863483" y="6113705"/>
            <a:ext cx="2611764" cy="44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測光誤差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10%</a:t>
            </a:r>
          </a:p>
          <a:p>
            <a:pPr marL="0" indent="0" algn="ctr">
              <a:buNone/>
            </a:pPr>
            <a:endParaRPr lang="en-US" altLang="ja-JP" sz="2400" dirty="0"/>
          </a:p>
          <a:p>
            <a:pPr marL="0" indent="0" algn="ctr">
              <a:buNone/>
            </a:pPr>
            <a:endParaRPr lang="en-US" altLang="ja-JP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3" y="1674559"/>
            <a:ext cx="1461941" cy="14577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3" y="4306193"/>
            <a:ext cx="1474436" cy="1466106"/>
          </a:xfrm>
          <a:prstGeom prst="rect">
            <a:avLst/>
          </a:prstGeom>
        </p:spPr>
      </p:pic>
      <p:sp>
        <p:nvSpPr>
          <p:cNvPr id="27" name="左右矢印 26"/>
          <p:cNvSpPr/>
          <p:nvPr/>
        </p:nvSpPr>
        <p:spPr>
          <a:xfrm rot="16200000">
            <a:off x="1171998" y="3514329"/>
            <a:ext cx="865309" cy="409869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79" y="5233725"/>
            <a:ext cx="780006" cy="852753"/>
          </a:xfrm>
          <a:prstGeom prst="rect">
            <a:avLst/>
          </a:prstGeom>
        </p:spPr>
      </p:pic>
      <p:sp>
        <p:nvSpPr>
          <p:cNvPr id="29" name="星 5 28"/>
          <p:cNvSpPr>
            <a:spLocks noChangeAspect="1"/>
          </p:cNvSpPr>
          <p:nvPr/>
        </p:nvSpPr>
        <p:spPr>
          <a:xfrm>
            <a:off x="3616966" y="2680428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星 5 29"/>
          <p:cNvSpPr>
            <a:spLocks noChangeAspect="1"/>
          </p:cNvSpPr>
          <p:nvPr/>
        </p:nvSpPr>
        <p:spPr>
          <a:xfrm>
            <a:off x="4689739" y="1876828"/>
            <a:ext cx="252000" cy="25200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960703" y="2210678"/>
            <a:ext cx="1526025" cy="3023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右矢印 31"/>
          <p:cNvSpPr/>
          <p:nvPr/>
        </p:nvSpPr>
        <p:spPr>
          <a:xfrm rot="19252679">
            <a:off x="3933561" y="2355027"/>
            <a:ext cx="758004" cy="1154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5995" y="1478548"/>
            <a:ext cx="1268593" cy="357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800" dirty="0" smtClean="0">
                <a:latin typeface="+mn-ea"/>
                <a:ea typeface="+mn-ea"/>
              </a:rPr>
              <a:t>観測天体</a:t>
            </a:r>
            <a:endParaRPr kumimoji="1" lang="ja-JP" altLang="en-US" sz="1800" dirty="0">
              <a:latin typeface="+mn-ea"/>
              <a:ea typeface="+mn-ea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3069584" y="2217476"/>
            <a:ext cx="1268593" cy="3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参照星</a:t>
            </a:r>
            <a:endParaRPr lang="ja-JP" altLang="en-US" sz="1800" dirty="0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3081675" y="3790533"/>
            <a:ext cx="1655034" cy="34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800" dirty="0" smtClean="0"/>
              <a:t>30</a:t>
            </a:r>
            <a:r>
              <a:rPr lang="ja-JP" altLang="en-US" sz="1800" dirty="0" smtClean="0"/>
              <a:t>分後</a:t>
            </a:r>
            <a:endParaRPr lang="ja-JP" altLang="en-US" sz="1800" dirty="0"/>
          </a:p>
        </p:txBody>
      </p:sp>
      <p:sp>
        <p:nvSpPr>
          <p:cNvPr id="40" name="正方形/長方形 39"/>
          <p:cNvSpPr/>
          <p:nvPr/>
        </p:nvSpPr>
        <p:spPr>
          <a:xfrm rot="19291036">
            <a:off x="4878514" y="2372764"/>
            <a:ext cx="731964" cy="59662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4476267" y="3464714"/>
            <a:ext cx="2010461" cy="176701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945729" y="2988157"/>
            <a:ext cx="336944" cy="311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 rot="19291036">
            <a:off x="3975106" y="3053449"/>
            <a:ext cx="731964" cy="596623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コンテンツ プレースホルダー 2"/>
          <p:cNvSpPr txBox="1">
            <a:spLocks/>
          </p:cNvSpPr>
          <p:nvPr/>
        </p:nvSpPr>
        <p:spPr>
          <a:xfrm>
            <a:off x="3318456" y="4596034"/>
            <a:ext cx="2005997" cy="883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/>
              <a:t>往復によるタイムラグで大気</a:t>
            </a:r>
            <a:r>
              <a:rPr lang="ja-JP" altLang="en-US" sz="1800" dirty="0"/>
              <a:t>透過率</a:t>
            </a:r>
            <a:r>
              <a:rPr lang="ja-JP" altLang="en-US" sz="1800" dirty="0" smtClean="0"/>
              <a:t>が変わる</a:t>
            </a:r>
            <a:endParaRPr lang="ja-JP" altLang="en-US" sz="1800" dirty="0"/>
          </a:p>
        </p:txBody>
      </p:sp>
      <p:sp>
        <p:nvSpPr>
          <p:cNvPr id="46" name="角丸四角形 45"/>
          <p:cNvSpPr/>
          <p:nvPr/>
        </p:nvSpPr>
        <p:spPr>
          <a:xfrm>
            <a:off x="3385309" y="4541337"/>
            <a:ext cx="1858474" cy="9379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29361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310151" y="293206"/>
            <a:ext cx="4210478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Field Stacker (F/S)</a:t>
            </a:r>
            <a:endParaRPr lang="ja-JP" altLang="en-US" sz="3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95" y="505083"/>
            <a:ext cx="1397234" cy="1901327"/>
          </a:xfrm>
          <a:prstGeom prst="rect">
            <a:avLst/>
          </a:prstGeom>
        </p:spPr>
      </p:pic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387" y="987727"/>
            <a:ext cx="8229600" cy="1615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+mn-ea"/>
                <a:ea typeface="+mn-ea"/>
              </a:rPr>
              <a:t>Field Stacker</a:t>
            </a:r>
            <a:r>
              <a:rPr lang="ja-JP" altLang="en-US" sz="2000" dirty="0" smtClean="0">
                <a:latin typeface="+mn-ea"/>
                <a:ea typeface="+mn-ea"/>
              </a:rPr>
              <a:t>・・・</a:t>
            </a:r>
            <a:r>
              <a:rPr lang="ja-JP" altLang="en-US" sz="2000" dirty="0">
                <a:latin typeface="+mn-ea"/>
                <a:ea typeface="+mn-ea"/>
              </a:rPr>
              <a:t>二</a:t>
            </a:r>
            <a:r>
              <a:rPr lang="ja-JP" altLang="en-US" sz="2000" dirty="0" smtClean="0">
                <a:latin typeface="+mn-ea"/>
                <a:ea typeface="+mn-ea"/>
              </a:rPr>
              <a:t>視野合成システム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n-ea"/>
                <a:ea typeface="+mn-ea"/>
              </a:rPr>
              <a:t>MIMIZUKU</a:t>
            </a:r>
            <a:r>
              <a:rPr lang="ja-JP" altLang="en-US" sz="2000" dirty="0" smtClean="0">
                <a:latin typeface="+mn-ea"/>
                <a:ea typeface="+mn-ea"/>
              </a:rPr>
              <a:t>上部の常温部に搭載</a:t>
            </a:r>
            <a:endParaRPr lang="en-US" altLang="ja-JP" sz="2000" dirty="0" smtClean="0">
              <a:latin typeface="+mn-ea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+mn-ea"/>
                <a:ea typeface="+mn-ea"/>
              </a:rPr>
              <a:t>観測</a:t>
            </a:r>
            <a:r>
              <a:rPr lang="ja-JP" altLang="en-US" sz="2000" dirty="0">
                <a:latin typeface="+mn-ea"/>
                <a:ea typeface="+mn-ea"/>
              </a:rPr>
              <a:t>天体</a:t>
            </a:r>
            <a:r>
              <a:rPr lang="ja-JP" altLang="en-US" sz="2000" dirty="0" smtClean="0">
                <a:latin typeface="+mn-ea"/>
                <a:ea typeface="+mn-ea"/>
              </a:rPr>
              <a:t>と参照星を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同時観測</a:t>
            </a:r>
            <a:endParaRPr lang="en-US" altLang="ja-JP" sz="20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874" y="5811443"/>
            <a:ext cx="7329510" cy="9563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リアルタイム相対測光</a:t>
            </a:r>
            <a:r>
              <a:rPr lang="ja-JP" altLang="en-US" sz="2800" dirty="0" smtClean="0">
                <a:latin typeface="+mn-ea"/>
                <a:ea typeface="+mn-ea"/>
              </a:rPr>
              <a:t>の実現</a:t>
            </a:r>
            <a:r>
              <a:rPr lang="en-US" altLang="ja-JP" sz="2800" dirty="0" smtClean="0">
                <a:latin typeface="+mn-ea"/>
                <a:ea typeface="+mn-ea"/>
              </a:rPr>
              <a:t/>
            </a:r>
            <a:br>
              <a:rPr lang="en-US" altLang="ja-JP" sz="2800" dirty="0" smtClean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⇒高精度な測光観測</a:t>
            </a:r>
            <a:r>
              <a:rPr lang="ja-JP" altLang="en-US" sz="2800" dirty="0">
                <a:latin typeface="+mn-ea"/>
                <a:ea typeface="+mn-ea"/>
              </a:rPr>
              <a:t>（</a:t>
            </a:r>
            <a:r>
              <a:rPr lang="ja-JP" altLang="en-US" sz="2800" dirty="0" smtClean="0">
                <a:latin typeface="+mn-ea"/>
                <a:ea typeface="+mn-ea"/>
              </a:rPr>
              <a:t>目指すは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測光誤差１％</a:t>
            </a:r>
            <a:r>
              <a:rPr lang="ja-JP" altLang="en-US" sz="2800" dirty="0">
                <a:latin typeface="+mn-ea"/>
                <a:ea typeface="+mn-ea"/>
              </a:rPr>
              <a:t>）</a:t>
            </a:r>
            <a:endParaRPr lang="en-US" altLang="ja-JP" sz="2800" dirty="0">
              <a:latin typeface="+mn-ea"/>
              <a:ea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0" y="2532387"/>
            <a:ext cx="3351647" cy="2783438"/>
          </a:xfrm>
          <a:prstGeom prst="rect">
            <a:avLst/>
          </a:prstGeom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916805" y="5380863"/>
            <a:ext cx="2030118" cy="430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Field Stacker</a:t>
            </a:r>
            <a:endParaRPr lang="en-US" altLang="ja-JP" sz="20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556363" y="5380863"/>
            <a:ext cx="2030118" cy="430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F/S</a:t>
            </a:r>
            <a:r>
              <a:rPr lang="ja-JP" altLang="en-US" sz="2000" dirty="0" smtClean="0"/>
              <a:t>の概念図</a:t>
            </a:r>
            <a:endParaRPr lang="en-US" altLang="ja-JP" sz="20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931864" y="4922549"/>
            <a:ext cx="1697636" cy="422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>
                <a:solidFill>
                  <a:srgbClr val="FFFF66"/>
                </a:solidFill>
              </a:rPr>
              <a:t>11/25</a:t>
            </a:r>
            <a:r>
              <a:rPr lang="ja-JP" altLang="en-US" sz="2000" dirty="0" smtClean="0">
                <a:solidFill>
                  <a:srgbClr val="FFFF66"/>
                </a:solidFill>
              </a:rPr>
              <a:t>到着</a:t>
            </a:r>
            <a:r>
              <a:rPr lang="en-US" altLang="ja-JP" sz="2000" dirty="0" smtClean="0">
                <a:solidFill>
                  <a:srgbClr val="FFFF66"/>
                </a:solidFill>
              </a:rPr>
              <a:t>!!</a:t>
            </a:r>
            <a:endParaRPr lang="en-US" altLang="ja-JP" sz="2000" dirty="0">
              <a:solidFill>
                <a:srgbClr val="FFFF66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82" y="684645"/>
            <a:ext cx="2807655" cy="16064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" y="2548967"/>
            <a:ext cx="3710285" cy="2766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4390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30" y="5204153"/>
            <a:ext cx="780006" cy="852753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934414" y="5921620"/>
            <a:ext cx="2805680" cy="639294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18699" y="5854335"/>
            <a:ext cx="2805680" cy="639294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374">
            <a:off x="6372415" y="4271923"/>
            <a:ext cx="1839495" cy="859360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488264" y="973252"/>
            <a:ext cx="2030118" cy="4305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smtClean="0"/>
              <a:t>Field Stacker</a:t>
            </a:r>
            <a:endParaRPr lang="en-US" altLang="ja-JP" sz="2400" dirty="0"/>
          </a:p>
        </p:txBody>
      </p:sp>
      <p:sp>
        <p:nvSpPr>
          <p:cNvPr id="11" name="星 5 10"/>
          <p:cNvSpPr>
            <a:spLocks noChangeAspect="1"/>
          </p:cNvSpPr>
          <p:nvPr/>
        </p:nvSpPr>
        <p:spPr>
          <a:xfrm>
            <a:off x="454617" y="2650856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5 11"/>
          <p:cNvSpPr>
            <a:spLocks noChangeAspect="1"/>
          </p:cNvSpPr>
          <p:nvPr/>
        </p:nvSpPr>
        <p:spPr>
          <a:xfrm>
            <a:off x="1527390" y="1847256"/>
            <a:ext cx="252000" cy="25200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798354" y="2181106"/>
            <a:ext cx="1526025" cy="3023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右矢印 13"/>
          <p:cNvSpPr/>
          <p:nvPr/>
        </p:nvSpPr>
        <p:spPr>
          <a:xfrm rot="19252679">
            <a:off x="771212" y="2325455"/>
            <a:ext cx="758004" cy="1154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106754" y="2160551"/>
            <a:ext cx="1551795" cy="1889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98" y="5232103"/>
            <a:ext cx="780006" cy="852753"/>
          </a:xfrm>
          <a:prstGeom prst="rect">
            <a:avLst/>
          </a:prstGeom>
        </p:spPr>
      </p:pic>
      <p:sp>
        <p:nvSpPr>
          <p:cNvPr id="17" name="星 5 16"/>
          <p:cNvSpPr>
            <a:spLocks noChangeAspect="1"/>
          </p:cNvSpPr>
          <p:nvPr/>
        </p:nvSpPr>
        <p:spPr>
          <a:xfrm>
            <a:off x="5870449" y="1879359"/>
            <a:ext cx="236305" cy="236305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星 5 17"/>
          <p:cNvSpPr>
            <a:spLocks noChangeAspect="1"/>
          </p:cNvSpPr>
          <p:nvPr/>
        </p:nvSpPr>
        <p:spPr>
          <a:xfrm>
            <a:off x="4767356" y="2676355"/>
            <a:ext cx="252000" cy="252000"/>
          </a:xfrm>
          <a:prstGeom prst="star5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034233" y="2969759"/>
            <a:ext cx="1513900" cy="1914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7161086" y="4042617"/>
            <a:ext cx="540778" cy="437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226613" y="955611"/>
            <a:ext cx="1825873" cy="4633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/>
              <a:t>従来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観測</a:t>
            </a:r>
            <a:endParaRPr lang="en-US" altLang="ja-JP" sz="2000" dirty="0"/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3646" y="1448976"/>
            <a:ext cx="1268593" cy="357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800" dirty="0" smtClean="0">
                <a:latin typeface="+mn-ea"/>
                <a:ea typeface="+mn-ea"/>
              </a:rPr>
              <a:t>観測天体</a:t>
            </a:r>
            <a:endParaRPr kumimoji="1" lang="ja-JP" altLang="en-US" sz="1800" dirty="0">
              <a:latin typeface="+mn-ea"/>
              <a:ea typeface="+mn-ea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354304" y="1476926"/>
            <a:ext cx="1268593" cy="3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観測天体</a:t>
            </a:r>
            <a:endParaRPr lang="ja-JP" altLang="en-US" sz="1800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-92765" y="2187904"/>
            <a:ext cx="1268593" cy="3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参照星</a:t>
            </a:r>
            <a:endParaRPr lang="ja-JP" altLang="en-US" sz="1800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264839" y="2301906"/>
            <a:ext cx="1268593" cy="3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参照星</a:t>
            </a:r>
            <a:endParaRPr lang="ja-JP" altLang="en-US" sz="18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541642" y="2394223"/>
            <a:ext cx="2005997" cy="883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/>
              <a:t>往復によるタイムラグで大気</a:t>
            </a:r>
            <a:r>
              <a:rPr lang="ja-JP" altLang="en-US" sz="1800" dirty="0"/>
              <a:t>透過率</a:t>
            </a:r>
            <a:r>
              <a:rPr lang="ja-JP" altLang="en-US" sz="1800" dirty="0" smtClean="0"/>
              <a:t>が変わる</a:t>
            </a:r>
            <a:endParaRPr lang="ja-JP" altLang="en-US" sz="1800" dirty="0"/>
          </a:p>
        </p:txBody>
      </p:sp>
      <p:sp>
        <p:nvSpPr>
          <p:cNvPr id="27" name="角丸四角形 26"/>
          <p:cNvSpPr/>
          <p:nvPr/>
        </p:nvSpPr>
        <p:spPr>
          <a:xfrm>
            <a:off x="2608495" y="2339526"/>
            <a:ext cx="1858474" cy="9379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-80674" y="3760961"/>
            <a:ext cx="1655034" cy="34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800" dirty="0" smtClean="0"/>
              <a:t>30</a:t>
            </a:r>
            <a:r>
              <a:rPr lang="ja-JP" altLang="en-US" sz="1800" dirty="0" smtClean="0"/>
              <a:t>分後</a:t>
            </a:r>
            <a:endParaRPr lang="ja-JP" altLang="en-US" sz="1800" dirty="0"/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6548133" y="4521672"/>
            <a:ext cx="540778" cy="437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7088911" y="4521672"/>
            <a:ext cx="569638" cy="708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7161086" y="4475532"/>
            <a:ext cx="569638" cy="708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665828" y="5996041"/>
            <a:ext cx="2611764" cy="44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測光誤差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10%</a:t>
            </a:r>
          </a:p>
          <a:p>
            <a:pPr marL="0" indent="0" algn="ctr">
              <a:buNone/>
            </a:pPr>
            <a:endParaRPr lang="en-US" altLang="ja-JP" sz="2400" dirty="0"/>
          </a:p>
          <a:p>
            <a:pPr marL="0" indent="0" algn="ctr">
              <a:buNone/>
            </a:pPr>
            <a:endParaRPr lang="en-US" altLang="ja-JP" sz="2400" dirty="0" smtClean="0"/>
          </a:p>
        </p:txBody>
      </p:sp>
      <p:sp>
        <p:nvSpPr>
          <p:cNvPr id="34" name="正方形/長方形 33"/>
          <p:cNvSpPr/>
          <p:nvPr/>
        </p:nvSpPr>
        <p:spPr>
          <a:xfrm rot="19291036">
            <a:off x="6112369" y="2300606"/>
            <a:ext cx="731964" cy="59662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291036">
            <a:off x="5034011" y="3121533"/>
            <a:ext cx="731964" cy="59662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 rot="19291036">
            <a:off x="1716165" y="2343192"/>
            <a:ext cx="731964" cy="59662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1313918" y="3435142"/>
            <a:ext cx="2010461" cy="176701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83380" y="2958585"/>
            <a:ext cx="336944" cy="311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 rot="19291036">
            <a:off x="812757" y="3023877"/>
            <a:ext cx="731964" cy="596623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7040020" y="2414542"/>
            <a:ext cx="2119207" cy="858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/>
              <a:t>同時観測なの</a:t>
            </a:r>
            <a:r>
              <a:rPr lang="ja-JP" altLang="en-US" sz="1800" dirty="0"/>
              <a:t>で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大気透過率は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ほとんど変わらない</a:t>
            </a:r>
            <a:endParaRPr lang="ja-JP" altLang="en-US" sz="1800" dirty="0"/>
          </a:p>
        </p:txBody>
      </p:sp>
      <p:sp>
        <p:nvSpPr>
          <p:cNvPr id="41" name="角丸四角形 40"/>
          <p:cNvSpPr/>
          <p:nvPr/>
        </p:nvSpPr>
        <p:spPr>
          <a:xfrm>
            <a:off x="7104776" y="2380013"/>
            <a:ext cx="1989693" cy="9379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コンテンツ プレースホルダー 2"/>
          <p:cNvSpPr txBox="1">
            <a:spLocks/>
          </p:cNvSpPr>
          <p:nvPr/>
        </p:nvSpPr>
        <p:spPr>
          <a:xfrm>
            <a:off x="4405715" y="3909552"/>
            <a:ext cx="1467178" cy="36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 smtClean="0"/>
              <a:t>同時観測</a:t>
            </a:r>
            <a:endParaRPr lang="ja-JP" altLang="en-US" sz="1800" dirty="0"/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310150" y="293206"/>
            <a:ext cx="8265809" cy="62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従来</a:t>
            </a:r>
            <a:r>
              <a:rPr lang="ja-JP" altLang="en-US" sz="3600" dirty="0" smtClean="0"/>
              <a:t>の方法</a:t>
            </a:r>
            <a:r>
              <a:rPr lang="ja-JP" altLang="en-US" sz="3600" dirty="0"/>
              <a:t>と </a:t>
            </a:r>
            <a:r>
              <a:rPr lang="en-US" altLang="ja-JP" sz="3600" dirty="0"/>
              <a:t>Field </a:t>
            </a:r>
            <a:r>
              <a:rPr lang="en-US" altLang="ja-JP" sz="3600" dirty="0" smtClean="0"/>
              <a:t>Stacker</a:t>
            </a:r>
            <a:r>
              <a:rPr lang="ja-JP" altLang="en-US" sz="3600" dirty="0" smtClean="0"/>
              <a:t>の違い</a:t>
            </a:r>
            <a:endParaRPr lang="ja-JP" altLang="en-US" sz="3600" dirty="0"/>
          </a:p>
        </p:txBody>
      </p:sp>
      <p:sp>
        <p:nvSpPr>
          <p:cNvPr id="45" name="コンテンツ プレースホルダー 2"/>
          <p:cNvSpPr txBox="1">
            <a:spLocks/>
          </p:cNvSpPr>
          <p:nvPr/>
        </p:nvSpPr>
        <p:spPr>
          <a:xfrm>
            <a:off x="4957913" y="6064063"/>
            <a:ext cx="2860080" cy="63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測光誤差</a:t>
            </a:r>
            <a:r>
              <a:rPr lang="en-US" altLang="ja-JP" sz="2400" dirty="0" smtClean="0"/>
              <a:t>1%</a:t>
            </a:r>
            <a:r>
              <a:rPr lang="ja-JP" altLang="en-US" sz="2400" dirty="0"/>
              <a:t>以内</a:t>
            </a:r>
            <a:endParaRPr lang="en-US" altLang="ja-JP" sz="2400" dirty="0" smtClean="0"/>
          </a:p>
          <a:p>
            <a:pPr marL="0" indent="0" algn="ctr">
              <a:buNone/>
            </a:pPr>
            <a:endParaRPr lang="en-US" altLang="ja-JP" sz="2000" dirty="0"/>
          </a:p>
          <a:p>
            <a:pPr marL="0" indent="0" algn="ctr">
              <a:buNone/>
            </a:pPr>
            <a:endParaRPr lang="en-US" altLang="ja-JP" sz="2000" dirty="0" smtClean="0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76" y="4150693"/>
            <a:ext cx="811724" cy="80941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" y="5137520"/>
            <a:ext cx="802794" cy="798258"/>
          </a:xfrm>
          <a:prstGeom prst="rect">
            <a:avLst/>
          </a:prstGeom>
        </p:spPr>
      </p:pic>
      <p:sp>
        <p:nvSpPr>
          <p:cNvPr id="47" name="左右矢印 46"/>
          <p:cNvSpPr/>
          <p:nvPr/>
        </p:nvSpPr>
        <p:spPr>
          <a:xfrm rot="19435914">
            <a:off x="621595" y="4868537"/>
            <a:ext cx="865309" cy="409869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31" y="4523276"/>
            <a:ext cx="1255319" cy="1244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9499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 animBg="1"/>
      <p:bldP spid="18" grpId="0" animBg="1"/>
      <p:bldP spid="23" grpId="0"/>
      <p:bldP spid="25" grpId="0"/>
      <p:bldP spid="34" grpId="0" animBg="1"/>
      <p:bldP spid="35" grpId="0" animBg="1"/>
      <p:bldP spid="40" grpId="0"/>
      <p:bldP spid="41" grpId="0" animBg="1"/>
      <p:bldP spid="43" grpId="0"/>
      <p:bldP spid="43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51" y="293206"/>
            <a:ext cx="8392060" cy="60991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高精度測光の実現のために</a:t>
            </a:r>
            <a:endParaRPr kumimoji="1" lang="ja-JP" altLang="en-US" b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611" y="1454227"/>
            <a:ext cx="8229600" cy="517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測光精度はどうやって決まるのか？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53" y="3106757"/>
            <a:ext cx="3737655" cy="2787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611" y="2219899"/>
            <a:ext cx="8229600" cy="88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ただ単純に２視野を合成するだけでは、高精度測光は実現できない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61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theme/theme1.xml><?xml version="1.0" encoding="utf-8"?>
<a:theme xmlns:a="http://schemas.openxmlformats.org/drawingml/2006/main" name="Diamond Grid 16x9">
  <a:themeElements>
    <a:clrScheme name="オレンジがかった赤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ひし形グリッドのプレゼンテーション (ワイド画面)</Template>
  <TotalTime>0</TotalTime>
  <Words>1910</Words>
  <Application>Microsoft Office PowerPoint</Application>
  <PresentationFormat>画面に合わせる (4:3)</PresentationFormat>
  <Paragraphs>290</Paragraphs>
  <Slides>37</Slides>
  <Notes>24</Notes>
  <HiddenSlides>20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Diamond Grid 16x9</vt:lpstr>
      <vt:lpstr>中間赤外域における高精度測光の実現</vt:lpstr>
      <vt:lpstr>スライド 2</vt:lpstr>
      <vt:lpstr>TAO+MIMIZUKUの利点</vt:lpstr>
      <vt:lpstr>近赤外線と中間赤外線の観測の違い</vt:lpstr>
      <vt:lpstr>スライド 5</vt:lpstr>
      <vt:lpstr>スライド 6</vt:lpstr>
      <vt:lpstr>スライド 7</vt:lpstr>
      <vt:lpstr>スライド 8</vt:lpstr>
      <vt:lpstr>高精度測光の実現のために</vt:lpstr>
      <vt:lpstr>ひとみとストップとスループット</vt:lpstr>
      <vt:lpstr>「測光精度の決まり方」 ＝「２つのピックアップミラーのスループットの差」</vt:lpstr>
      <vt:lpstr>スライド 12</vt:lpstr>
      <vt:lpstr>各可動部に求められる指向精度</vt:lpstr>
      <vt:lpstr>F/Sの各可動部</vt:lpstr>
      <vt:lpstr>傾斜ステージの駆動精度測定の様子</vt:lpstr>
      <vt:lpstr>Relative tilt error checker (仮称)</vt:lpstr>
      <vt:lpstr>Summary</vt:lpstr>
      <vt:lpstr>スライド 18</vt:lpstr>
      <vt:lpstr>制御精度の測定方法</vt:lpstr>
      <vt:lpstr>スライド 20</vt:lpstr>
      <vt:lpstr>スライド 21</vt:lpstr>
      <vt:lpstr>スライド 22</vt:lpstr>
      <vt:lpstr>F/Sによる高精度測光の実現のために</vt:lpstr>
      <vt:lpstr>望遠鏡の姿勢変化による副鏡位置のズレ</vt:lpstr>
      <vt:lpstr>スライド 25</vt:lpstr>
      <vt:lpstr>MIMIZUKUの取り付け精度</vt:lpstr>
      <vt:lpstr>副鏡の構造</vt:lpstr>
      <vt:lpstr>スライド 28</vt:lpstr>
      <vt:lpstr>新副鏡のスペック（３パターン）</vt:lpstr>
      <vt:lpstr>スライド 30</vt:lpstr>
      <vt:lpstr>スライド 31</vt:lpstr>
      <vt:lpstr>TAO+MIMIZUKUの利点</vt:lpstr>
      <vt:lpstr>中間赤外域での変光観測</vt:lpstr>
      <vt:lpstr>PWV変化の見積もり</vt:lpstr>
      <vt:lpstr>スライド 35</vt:lpstr>
      <vt:lpstr>スライド 36</vt:lpstr>
      <vt:lpstr>スライド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2014-08-09T01:51:37Z</dcterms:created>
  <dcterms:modified xsi:type="dcterms:W3CDTF">2014-12-04T06:54:44Z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