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40288" cy="42479913"/>
  <p:notesSz cx="6743700" cy="9893300"/>
  <p:defaultTextStyle>
    <a:defPPr>
      <a:defRPr lang="ja-JP"/>
    </a:defPPr>
    <a:lvl1pPr marL="0" algn="l" defTabSz="3490199" rtl="0" eaLnBrk="1" latinLnBrk="0" hangingPunct="1">
      <a:defRPr kumimoji="1" sz="6870" kern="1200">
        <a:solidFill>
          <a:schemeClr val="tx1"/>
        </a:solidFill>
        <a:latin typeface="+mn-lt"/>
        <a:ea typeface="+mn-ea"/>
        <a:cs typeface="+mn-cs"/>
      </a:defRPr>
    </a:lvl1pPr>
    <a:lvl2pPr marL="1745101" algn="l" defTabSz="3490199" rtl="0" eaLnBrk="1" latinLnBrk="0" hangingPunct="1">
      <a:defRPr kumimoji="1" sz="6870" kern="1200">
        <a:solidFill>
          <a:schemeClr val="tx1"/>
        </a:solidFill>
        <a:latin typeface="+mn-lt"/>
        <a:ea typeface="+mn-ea"/>
        <a:cs typeface="+mn-cs"/>
      </a:defRPr>
    </a:lvl2pPr>
    <a:lvl3pPr marL="3490199" algn="l" defTabSz="3490199" rtl="0" eaLnBrk="1" latinLnBrk="0" hangingPunct="1">
      <a:defRPr kumimoji="1" sz="6870" kern="1200">
        <a:solidFill>
          <a:schemeClr val="tx1"/>
        </a:solidFill>
        <a:latin typeface="+mn-lt"/>
        <a:ea typeface="+mn-ea"/>
        <a:cs typeface="+mn-cs"/>
      </a:defRPr>
    </a:lvl3pPr>
    <a:lvl4pPr marL="5235300" algn="l" defTabSz="3490199" rtl="0" eaLnBrk="1" latinLnBrk="0" hangingPunct="1">
      <a:defRPr kumimoji="1" sz="6870" kern="1200">
        <a:solidFill>
          <a:schemeClr val="tx1"/>
        </a:solidFill>
        <a:latin typeface="+mn-lt"/>
        <a:ea typeface="+mn-ea"/>
        <a:cs typeface="+mn-cs"/>
      </a:defRPr>
    </a:lvl4pPr>
    <a:lvl5pPr marL="6980399" algn="l" defTabSz="3490199" rtl="0" eaLnBrk="1" latinLnBrk="0" hangingPunct="1">
      <a:defRPr kumimoji="1" sz="6870" kern="1200">
        <a:solidFill>
          <a:schemeClr val="tx1"/>
        </a:solidFill>
        <a:latin typeface="+mn-lt"/>
        <a:ea typeface="+mn-ea"/>
        <a:cs typeface="+mn-cs"/>
      </a:defRPr>
    </a:lvl5pPr>
    <a:lvl6pPr marL="8725499" algn="l" defTabSz="3490199" rtl="0" eaLnBrk="1" latinLnBrk="0" hangingPunct="1">
      <a:defRPr kumimoji="1" sz="6870" kern="1200">
        <a:solidFill>
          <a:schemeClr val="tx1"/>
        </a:solidFill>
        <a:latin typeface="+mn-lt"/>
        <a:ea typeface="+mn-ea"/>
        <a:cs typeface="+mn-cs"/>
      </a:defRPr>
    </a:lvl6pPr>
    <a:lvl7pPr marL="10470598" algn="l" defTabSz="3490199" rtl="0" eaLnBrk="1" latinLnBrk="0" hangingPunct="1">
      <a:defRPr kumimoji="1" sz="6870" kern="1200">
        <a:solidFill>
          <a:schemeClr val="tx1"/>
        </a:solidFill>
        <a:latin typeface="+mn-lt"/>
        <a:ea typeface="+mn-ea"/>
        <a:cs typeface="+mn-cs"/>
      </a:defRPr>
    </a:lvl7pPr>
    <a:lvl8pPr marL="12215699" algn="l" defTabSz="3490199" rtl="0" eaLnBrk="1" latinLnBrk="0" hangingPunct="1">
      <a:defRPr kumimoji="1" sz="6870" kern="1200">
        <a:solidFill>
          <a:schemeClr val="tx1"/>
        </a:solidFill>
        <a:latin typeface="+mn-lt"/>
        <a:ea typeface="+mn-ea"/>
        <a:cs typeface="+mn-cs"/>
      </a:defRPr>
    </a:lvl8pPr>
    <a:lvl9pPr marL="13960798" algn="l" defTabSz="3490199" rtl="0" eaLnBrk="1" latinLnBrk="0" hangingPunct="1">
      <a:defRPr kumimoji="1" sz="687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3381" autoAdjust="0"/>
  </p:normalViewPr>
  <p:slideViewPr>
    <p:cSldViewPr snapToGrid="0">
      <p:cViewPr>
        <p:scale>
          <a:sx n="33" d="100"/>
          <a:sy n="33" d="100"/>
        </p:scale>
        <p:origin x="164" y="-43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2270" cy="49638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9869" y="0"/>
            <a:ext cx="2922270" cy="496383"/>
          </a:xfrm>
          <a:prstGeom prst="rect">
            <a:avLst/>
          </a:prstGeom>
        </p:spPr>
        <p:txBody>
          <a:bodyPr vert="horz" lIns="91440" tIns="45720" rIns="91440" bIns="45720" rtlCol="0"/>
          <a:lstStyle>
            <a:lvl1pPr algn="r">
              <a:defRPr sz="1200"/>
            </a:lvl1pPr>
          </a:lstStyle>
          <a:p>
            <a:fld id="{37EFBC39-1E1D-41CE-9B9B-59D7C8DE3A65}" type="datetimeFigureOut">
              <a:rPr kumimoji="1" lang="ja-JP" altLang="en-US" smtClean="0"/>
              <a:t>2014/12/4</a:t>
            </a:fld>
            <a:endParaRPr kumimoji="1" lang="ja-JP" altLang="en-US"/>
          </a:p>
        </p:txBody>
      </p:sp>
      <p:sp>
        <p:nvSpPr>
          <p:cNvPr id="4" name="スライド イメージ プレースホルダー 3"/>
          <p:cNvSpPr>
            <a:spLocks noGrp="1" noRot="1" noChangeAspect="1"/>
          </p:cNvSpPr>
          <p:nvPr>
            <p:ph type="sldImg" idx="2"/>
          </p:nvPr>
        </p:nvSpPr>
        <p:spPr>
          <a:xfrm>
            <a:off x="2184400" y="1236663"/>
            <a:ext cx="2374900" cy="3338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370" y="4761151"/>
            <a:ext cx="5394960" cy="38954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96919"/>
            <a:ext cx="2922270" cy="49638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9869" y="9396919"/>
            <a:ext cx="2922270" cy="496382"/>
          </a:xfrm>
          <a:prstGeom prst="rect">
            <a:avLst/>
          </a:prstGeom>
        </p:spPr>
        <p:txBody>
          <a:bodyPr vert="horz" lIns="91440" tIns="45720" rIns="91440" bIns="45720" rtlCol="0" anchor="b"/>
          <a:lstStyle>
            <a:lvl1pPr algn="r">
              <a:defRPr sz="1200"/>
            </a:lvl1pPr>
          </a:lstStyle>
          <a:p>
            <a:fld id="{9BE94B0D-E674-42FC-8A36-AC2523805207}" type="slidenum">
              <a:rPr kumimoji="1" lang="ja-JP" altLang="en-US" smtClean="0"/>
              <a:t>‹#›</a:t>
            </a:fld>
            <a:endParaRPr kumimoji="1" lang="ja-JP" altLang="en-US"/>
          </a:p>
        </p:txBody>
      </p:sp>
    </p:spTree>
    <p:extLst>
      <p:ext uri="{BB962C8B-B14F-4D97-AF65-F5344CB8AC3E}">
        <p14:creationId xmlns:p14="http://schemas.microsoft.com/office/powerpoint/2010/main" val="1450961307"/>
      </p:ext>
    </p:extLst>
  </p:cSld>
  <p:clrMap bg1="lt1" tx1="dk1" bg2="lt2" tx2="dk2" accent1="accent1" accent2="accent2" accent3="accent3" accent4="accent4" accent5="accent5" accent6="accent6" hlink="hlink" folHlink="folHlink"/>
  <p:notesStyle>
    <a:lvl1pPr marL="0" algn="l" defTabSz="914311" rtl="0" eaLnBrk="1" latinLnBrk="0" hangingPunct="1">
      <a:defRPr kumimoji="1" sz="1200" kern="1200">
        <a:solidFill>
          <a:schemeClr val="tx1"/>
        </a:solidFill>
        <a:latin typeface="+mn-lt"/>
        <a:ea typeface="+mn-ea"/>
        <a:cs typeface="+mn-cs"/>
      </a:defRPr>
    </a:lvl1pPr>
    <a:lvl2pPr marL="457156" algn="l" defTabSz="914311" rtl="0" eaLnBrk="1" latinLnBrk="0" hangingPunct="1">
      <a:defRPr kumimoji="1" sz="1200" kern="1200">
        <a:solidFill>
          <a:schemeClr val="tx1"/>
        </a:solidFill>
        <a:latin typeface="+mn-lt"/>
        <a:ea typeface="+mn-ea"/>
        <a:cs typeface="+mn-cs"/>
      </a:defRPr>
    </a:lvl2pPr>
    <a:lvl3pPr marL="914311" algn="l" defTabSz="914311" rtl="0" eaLnBrk="1" latinLnBrk="0" hangingPunct="1">
      <a:defRPr kumimoji="1" sz="1200" kern="1200">
        <a:solidFill>
          <a:schemeClr val="tx1"/>
        </a:solidFill>
        <a:latin typeface="+mn-lt"/>
        <a:ea typeface="+mn-ea"/>
        <a:cs typeface="+mn-cs"/>
      </a:defRPr>
    </a:lvl3pPr>
    <a:lvl4pPr marL="1371467" algn="l" defTabSz="914311" rtl="0" eaLnBrk="1" latinLnBrk="0" hangingPunct="1">
      <a:defRPr kumimoji="1" sz="1200" kern="1200">
        <a:solidFill>
          <a:schemeClr val="tx1"/>
        </a:solidFill>
        <a:latin typeface="+mn-lt"/>
        <a:ea typeface="+mn-ea"/>
        <a:cs typeface="+mn-cs"/>
      </a:defRPr>
    </a:lvl4pPr>
    <a:lvl5pPr marL="1828622" algn="l" defTabSz="914311" rtl="0" eaLnBrk="1" latinLnBrk="0" hangingPunct="1">
      <a:defRPr kumimoji="1" sz="1200" kern="1200">
        <a:solidFill>
          <a:schemeClr val="tx1"/>
        </a:solidFill>
        <a:latin typeface="+mn-lt"/>
        <a:ea typeface="+mn-ea"/>
        <a:cs typeface="+mn-cs"/>
      </a:defRPr>
    </a:lvl5pPr>
    <a:lvl6pPr marL="2285778" algn="l" defTabSz="914311" rtl="0" eaLnBrk="1" latinLnBrk="0" hangingPunct="1">
      <a:defRPr kumimoji="1" sz="1200" kern="1200">
        <a:solidFill>
          <a:schemeClr val="tx1"/>
        </a:solidFill>
        <a:latin typeface="+mn-lt"/>
        <a:ea typeface="+mn-ea"/>
        <a:cs typeface="+mn-cs"/>
      </a:defRPr>
    </a:lvl6pPr>
    <a:lvl7pPr marL="2742933" algn="l" defTabSz="914311" rtl="0" eaLnBrk="1" latinLnBrk="0" hangingPunct="1">
      <a:defRPr kumimoji="1" sz="1200" kern="1200">
        <a:solidFill>
          <a:schemeClr val="tx1"/>
        </a:solidFill>
        <a:latin typeface="+mn-lt"/>
        <a:ea typeface="+mn-ea"/>
        <a:cs typeface="+mn-cs"/>
      </a:defRPr>
    </a:lvl7pPr>
    <a:lvl8pPr marL="3200089" algn="l" defTabSz="914311" rtl="0" eaLnBrk="1" latinLnBrk="0" hangingPunct="1">
      <a:defRPr kumimoji="1" sz="1200" kern="1200">
        <a:solidFill>
          <a:schemeClr val="tx1"/>
        </a:solidFill>
        <a:latin typeface="+mn-lt"/>
        <a:ea typeface="+mn-ea"/>
        <a:cs typeface="+mn-cs"/>
      </a:defRPr>
    </a:lvl8pPr>
    <a:lvl9pPr marL="3657244" algn="l" defTabSz="91431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84400" y="1236663"/>
            <a:ext cx="2374900" cy="3338512"/>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図：ピックアップ鏡⇒ピックアップミラー</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グラフ：</a:t>
            </a:r>
            <a:r>
              <a:rPr lang="en-US" altLang="ja-JP" sz="1200" dirty="0" smtClean="0"/>
              <a:t>Efficiency</a:t>
            </a:r>
            <a:r>
              <a:rPr lang="ja-JP" altLang="en-US" sz="1200" dirty="0" smtClean="0"/>
              <a:t>⇒スループット</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スペックシートの値：</a:t>
            </a:r>
            <a:r>
              <a:rPr lang="en-US" altLang="ja-JP" sz="1200" dirty="0" smtClean="0"/>
              <a:t>0.02</a:t>
            </a:r>
            <a:r>
              <a:rPr lang="ja-JP" altLang="en-US" sz="1200" dirty="0" smtClean="0"/>
              <a:t>度</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a:t>
            </a:r>
            <a:r>
              <a:rPr lang="ja-JP" altLang="en-US" sz="1200" dirty="0" smtClean="0"/>
              <a:t>視野合成▽鏡は電動で光路から退避させることも可能であり、その場合は</a:t>
            </a:r>
            <a:r>
              <a:rPr lang="en-US" altLang="ja-JP" sz="1200" dirty="0" smtClean="0"/>
              <a:t>F/S</a:t>
            </a:r>
            <a:r>
              <a:rPr lang="ja-JP" altLang="en-US" sz="1200" dirty="0" smtClean="0"/>
              <a:t>は用いられず通常のカメラとして機能する。</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フチ構造がストップ内に入ってくると・・・</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→バックグランドが上がる</a:t>
            </a:r>
            <a:r>
              <a:rPr kumimoji="1" lang="en-US" altLang="ja-JP" sz="1200" dirty="0" smtClean="0"/>
              <a:t>(</a:t>
            </a:r>
            <a:r>
              <a:rPr kumimoji="1" lang="ja-JP" altLang="en-US" sz="1200" dirty="0" smtClean="0"/>
              <a:t>→画面が一様に明るくなるだけなので、あとで引ける？？</a:t>
            </a:r>
            <a:r>
              <a:rPr kumimoji="1" lang="en-US" altLang="ja-JP"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フチからの放射の時間変動がのってくる→これは引けない？？</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9BE94B0D-E674-42FC-8A36-AC2523805207}" type="slidenum">
              <a:rPr kumimoji="1" lang="ja-JP" altLang="en-US" smtClean="0"/>
              <a:t>1</a:t>
            </a:fld>
            <a:endParaRPr kumimoji="1" lang="ja-JP" altLang="en-US"/>
          </a:p>
        </p:txBody>
      </p:sp>
    </p:spTree>
    <p:extLst>
      <p:ext uri="{BB962C8B-B14F-4D97-AF65-F5344CB8AC3E}">
        <p14:creationId xmlns:p14="http://schemas.microsoft.com/office/powerpoint/2010/main" val="17140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68023" y="6952156"/>
            <a:ext cx="25704245" cy="14789303"/>
          </a:xfrm>
        </p:spPr>
        <p:txBody>
          <a:bodyPr anchor="b"/>
          <a:lstStyle>
            <a:lvl1pPr algn="ctr">
              <a:defRPr sz="19843"/>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304963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190249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9" y="2261662"/>
            <a:ext cx="6520562" cy="359997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079022" y="2261662"/>
            <a:ext cx="19183683" cy="359997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11001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165733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2"/>
            <a:ext cx="26082248" cy="17670461"/>
          </a:xfrm>
        </p:spPr>
        <p:txBody>
          <a:bodyPr anchor="b"/>
          <a:lstStyle>
            <a:lvl1pPr>
              <a:defRPr sz="19843"/>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316676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5309147" y="11308310"/>
            <a:ext cx="12852122" cy="2695311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22173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82963"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ja-JP" altLang="en-US" smtClean="0"/>
              <a:t>マスター テキストの書式設定</a:t>
            </a:r>
          </a:p>
        </p:txBody>
      </p:sp>
      <p:sp>
        <p:nvSpPr>
          <p:cNvPr id="4" name="Content Placeholder 3"/>
          <p:cNvSpPr>
            <a:spLocks noGrp="1"/>
          </p:cNvSpPr>
          <p:nvPr>
            <p:ph sz="half" idx="2"/>
          </p:nvPr>
        </p:nvSpPr>
        <p:spPr>
          <a:xfrm>
            <a:off x="2082963" y="15516969"/>
            <a:ext cx="12793057" cy="228231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5309149"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ja-JP" altLang="en-US" smtClean="0"/>
              <a:t>マスター テキストの書式設定</a:t>
            </a:r>
          </a:p>
        </p:txBody>
      </p:sp>
      <p:sp>
        <p:nvSpPr>
          <p:cNvPr id="6" name="Content Placeholder 5"/>
          <p:cNvSpPr>
            <a:spLocks noGrp="1"/>
          </p:cNvSpPr>
          <p:nvPr>
            <p:ph sz="quarter" idx="4"/>
          </p:nvPr>
        </p:nvSpPr>
        <p:spPr>
          <a:xfrm>
            <a:off x="15309149" y="15516969"/>
            <a:ext cx="12856061" cy="228231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302009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123939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306477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220521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ja-JP" altLang="en-US" smtClean="0"/>
              <a:t>図を追加</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A0F9E9B-72D7-4211-8661-EB07E9FF10F1}" type="datetimeFigureOut">
              <a:rPr kumimoji="1" lang="ja-JP" altLang="en-US" smtClean="0"/>
              <a:t>2014/12/4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416622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2079021" y="39372596"/>
            <a:ext cx="6804065" cy="2261662"/>
          </a:xfrm>
          <a:prstGeom prst="rect">
            <a:avLst/>
          </a:prstGeom>
        </p:spPr>
        <p:txBody>
          <a:bodyPr vert="horz" lIns="91440" tIns="45720" rIns="91440" bIns="45720" rtlCol="0" anchor="ctr"/>
          <a:lstStyle>
            <a:lvl1pPr algn="l">
              <a:defRPr sz="3969">
                <a:solidFill>
                  <a:schemeClr val="tx1">
                    <a:tint val="75000"/>
                  </a:schemeClr>
                </a:solidFill>
              </a:defRPr>
            </a:lvl1pPr>
          </a:lstStyle>
          <a:p>
            <a:fld id="{8A0F9E9B-72D7-4211-8661-EB07E9FF10F1}" type="datetimeFigureOut">
              <a:rPr kumimoji="1" lang="ja-JP" altLang="en-US" smtClean="0"/>
              <a:t>2014/12/4</a:t>
            </a:fld>
            <a:endParaRPr kumimoji="1" lang="ja-JP" altLang="en-US"/>
          </a:p>
        </p:txBody>
      </p:sp>
      <p:sp>
        <p:nvSpPr>
          <p:cNvPr id="5" name="Footer Placeholder 4"/>
          <p:cNvSpPr>
            <a:spLocks noGrp="1"/>
          </p:cNvSpPr>
          <p:nvPr>
            <p:ph type="ftr" sz="quarter" idx="3"/>
          </p:nvPr>
        </p:nvSpPr>
        <p:spPr>
          <a:xfrm>
            <a:off x="10017096" y="39372596"/>
            <a:ext cx="10206097" cy="2261662"/>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57204" y="39372596"/>
            <a:ext cx="6804065" cy="2261662"/>
          </a:xfrm>
          <a:prstGeom prst="rect">
            <a:avLst/>
          </a:prstGeom>
        </p:spPr>
        <p:txBody>
          <a:bodyPr vert="horz" lIns="91440" tIns="45720" rIns="91440" bIns="45720" rtlCol="0" anchor="ctr"/>
          <a:lstStyle>
            <a:lvl1pPr algn="r">
              <a:defRPr sz="3969">
                <a:solidFill>
                  <a:schemeClr val="tx1">
                    <a:tint val="75000"/>
                  </a:schemeClr>
                </a:solidFill>
              </a:defRPr>
            </a:lvl1pPr>
          </a:lstStyle>
          <a:p>
            <a:fld id="{25614A0B-10C7-4584-9E1F-1C704AB87E0E}" type="slidenum">
              <a:rPr kumimoji="1" lang="ja-JP" altLang="en-US" smtClean="0"/>
              <a:t>‹#›</a:t>
            </a:fld>
            <a:endParaRPr kumimoji="1" lang="ja-JP" altLang="en-US"/>
          </a:p>
        </p:txBody>
      </p:sp>
    </p:spTree>
    <p:extLst>
      <p:ext uri="{BB962C8B-B14F-4D97-AF65-F5344CB8AC3E}">
        <p14:creationId xmlns:p14="http://schemas.microsoft.com/office/powerpoint/2010/main" val="360108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4012" rtl="0" eaLnBrk="1" latinLnBrk="0" hangingPunct="1">
        <a:lnSpc>
          <a:spcPct val="90000"/>
        </a:lnSpc>
        <a:spcBef>
          <a:spcPct val="0"/>
        </a:spcBef>
        <a:buNone/>
        <a:defRPr kumimoji="1"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kumimoji="1"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kumimoji="1"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kumimoji="1"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kumimoji="1" sz="5953" kern="1200">
          <a:solidFill>
            <a:schemeClr val="tx1"/>
          </a:solidFill>
          <a:latin typeface="+mn-lt"/>
          <a:ea typeface="+mn-ea"/>
          <a:cs typeface="+mn-cs"/>
        </a:defRPr>
      </a:lvl9pPr>
    </p:bodyStyle>
    <p:otherStyle>
      <a:defPPr>
        <a:defRPr lang="en-US"/>
      </a:defPPr>
      <a:lvl1pPr marL="0" algn="l" defTabSz="3024012" rtl="0" eaLnBrk="1" latinLnBrk="0" hangingPunct="1">
        <a:defRPr kumimoji="1" sz="5953" kern="1200">
          <a:solidFill>
            <a:schemeClr val="tx1"/>
          </a:solidFill>
          <a:latin typeface="+mn-lt"/>
          <a:ea typeface="+mn-ea"/>
          <a:cs typeface="+mn-cs"/>
        </a:defRPr>
      </a:lvl1pPr>
      <a:lvl2pPr marL="1512006" algn="l" defTabSz="3024012" rtl="0" eaLnBrk="1" latinLnBrk="0" hangingPunct="1">
        <a:defRPr kumimoji="1" sz="5953" kern="1200">
          <a:solidFill>
            <a:schemeClr val="tx1"/>
          </a:solidFill>
          <a:latin typeface="+mn-lt"/>
          <a:ea typeface="+mn-ea"/>
          <a:cs typeface="+mn-cs"/>
        </a:defRPr>
      </a:lvl2pPr>
      <a:lvl3pPr marL="3024012" algn="l" defTabSz="3024012" rtl="0" eaLnBrk="1" latinLnBrk="0" hangingPunct="1">
        <a:defRPr kumimoji="1" sz="5953" kern="1200">
          <a:solidFill>
            <a:schemeClr val="tx1"/>
          </a:solidFill>
          <a:latin typeface="+mn-lt"/>
          <a:ea typeface="+mn-ea"/>
          <a:cs typeface="+mn-cs"/>
        </a:defRPr>
      </a:lvl3pPr>
      <a:lvl4pPr marL="4536018" algn="l" defTabSz="3024012" rtl="0" eaLnBrk="1" latinLnBrk="0" hangingPunct="1">
        <a:defRPr kumimoji="1" sz="5953" kern="1200">
          <a:solidFill>
            <a:schemeClr val="tx1"/>
          </a:solidFill>
          <a:latin typeface="+mn-lt"/>
          <a:ea typeface="+mn-ea"/>
          <a:cs typeface="+mn-cs"/>
        </a:defRPr>
      </a:lvl4pPr>
      <a:lvl5pPr marL="6048024" algn="l" defTabSz="3024012" rtl="0" eaLnBrk="1" latinLnBrk="0" hangingPunct="1">
        <a:defRPr kumimoji="1" sz="5953" kern="1200">
          <a:solidFill>
            <a:schemeClr val="tx1"/>
          </a:solidFill>
          <a:latin typeface="+mn-lt"/>
          <a:ea typeface="+mn-ea"/>
          <a:cs typeface="+mn-cs"/>
        </a:defRPr>
      </a:lvl5pPr>
      <a:lvl6pPr marL="7560031" algn="l" defTabSz="3024012" rtl="0" eaLnBrk="1" latinLnBrk="0" hangingPunct="1">
        <a:defRPr kumimoji="1" sz="5953" kern="1200">
          <a:solidFill>
            <a:schemeClr val="tx1"/>
          </a:solidFill>
          <a:latin typeface="+mn-lt"/>
          <a:ea typeface="+mn-ea"/>
          <a:cs typeface="+mn-cs"/>
        </a:defRPr>
      </a:lvl6pPr>
      <a:lvl7pPr marL="9072037" algn="l" defTabSz="3024012" rtl="0" eaLnBrk="1" latinLnBrk="0" hangingPunct="1">
        <a:defRPr kumimoji="1" sz="5953" kern="1200">
          <a:solidFill>
            <a:schemeClr val="tx1"/>
          </a:solidFill>
          <a:latin typeface="+mn-lt"/>
          <a:ea typeface="+mn-ea"/>
          <a:cs typeface="+mn-cs"/>
        </a:defRPr>
      </a:lvl7pPr>
      <a:lvl8pPr marL="10584043" algn="l" defTabSz="3024012" rtl="0" eaLnBrk="1" latinLnBrk="0" hangingPunct="1">
        <a:defRPr kumimoji="1" sz="5953" kern="1200">
          <a:solidFill>
            <a:schemeClr val="tx1"/>
          </a:solidFill>
          <a:latin typeface="+mn-lt"/>
          <a:ea typeface="+mn-ea"/>
          <a:cs typeface="+mn-cs"/>
        </a:defRPr>
      </a:lvl8pPr>
      <a:lvl9pPr marL="12096049" algn="l" defTabSz="3024012" rtl="0" eaLnBrk="1" latinLnBrk="0" hangingPunct="1">
        <a:defRPr kumimoji="1"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5.jpeg"/><Relationship Id="rId26" Type="http://schemas.openxmlformats.org/officeDocument/2006/relationships/image" Target="../media/image23.jpeg"/><Relationship Id="rId3" Type="http://schemas.openxmlformats.org/officeDocument/2006/relationships/image" Target="../media/image1.jpg"/><Relationship Id="rId21" Type="http://schemas.openxmlformats.org/officeDocument/2006/relationships/image" Target="../media/image18.png"/><Relationship Id="rId7" Type="http://schemas.openxmlformats.org/officeDocument/2006/relationships/image" Target="../media/image5.jpg"/><Relationship Id="rId12" Type="http://schemas.openxmlformats.org/officeDocument/2006/relationships/image" Target="../media/image10.jpg"/><Relationship Id="rId17" Type="http://schemas.microsoft.com/office/2007/relationships/hdphoto" Target="../media/hdphoto1.wdp"/><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jpg"/><Relationship Id="rId29"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24" Type="http://schemas.openxmlformats.org/officeDocument/2006/relationships/image" Target="../media/image21.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0.jpg"/><Relationship Id="rId28" Type="http://schemas.openxmlformats.org/officeDocument/2006/relationships/image" Target="../media/image25.jpg"/><Relationship Id="rId10" Type="http://schemas.openxmlformats.org/officeDocument/2006/relationships/image" Target="../media/image8.jpg"/><Relationship Id="rId19" Type="http://schemas.openxmlformats.org/officeDocument/2006/relationships/image" Target="../media/image16.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png"/><Relationship Id="rId22" Type="http://schemas.openxmlformats.org/officeDocument/2006/relationships/image" Target="../media/image19.jpg"/><Relationship Id="rId27" Type="http://schemas.openxmlformats.org/officeDocument/2006/relationships/image" Target="../media/image24.jpg"/><Relationship Id="rId30"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907" y="35901366"/>
            <a:ext cx="8098033" cy="5706582"/>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8880" y="15624891"/>
            <a:ext cx="3476266" cy="5419462"/>
          </a:xfrm>
          <a:prstGeom prst="rect">
            <a:avLst/>
          </a:prstGeom>
          <a:ln>
            <a:solidFill>
              <a:schemeClr val="bg2">
                <a:lumMod val="75000"/>
              </a:schemeClr>
            </a:solidFill>
          </a:ln>
        </p:spPr>
      </p:pic>
      <p:sp>
        <p:nvSpPr>
          <p:cNvPr id="5" name="テキスト ボックス 4"/>
          <p:cNvSpPr txBox="1"/>
          <p:nvPr/>
        </p:nvSpPr>
        <p:spPr>
          <a:xfrm>
            <a:off x="5901240" y="893568"/>
            <a:ext cx="20738370" cy="1569660"/>
          </a:xfrm>
          <a:prstGeom prst="rect">
            <a:avLst/>
          </a:prstGeom>
          <a:noFill/>
        </p:spPr>
        <p:txBody>
          <a:bodyPr wrap="none" rtlCol="0">
            <a:spAutoFit/>
          </a:bodyPr>
          <a:lstStyle/>
          <a:p>
            <a:r>
              <a:rPr lang="ja-JP" altLang="en-US" sz="9600" dirty="0"/>
              <a:t>中間赤外域における高精度測光の実現</a:t>
            </a:r>
          </a:p>
        </p:txBody>
      </p:sp>
      <p:grpSp>
        <p:nvGrpSpPr>
          <p:cNvPr id="6" name="グループ化 5"/>
          <p:cNvGrpSpPr/>
          <p:nvPr/>
        </p:nvGrpSpPr>
        <p:grpSpPr>
          <a:xfrm>
            <a:off x="236079" y="843884"/>
            <a:ext cx="29764023" cy="3570889"/>
            <a:chOff x="236079" y="1721658"/>
            <a:chExt cx="29764023" cy="4314258"/>
          </a:xfrm>
          <a:noFill/>
        </p:grpSpPr>
        <p:sp>
          <p:nvSpPr>
            <p:cNvPr id="9" name="テキスト ボックス 8"/>
            <p:cNvSpPr txBox="1"/>
            <p:nvPr/>
          </p:nvSpPr>
          <p:spPr>
            <a:xfrm>
              <a:off x="15149920" y="3503659"/>
              <a:ext cx="14202927" cy="2491381"/>
            </a:xfrm>
            <a:prstGeom prst="rect">
              <a:avLst/>
            </a:prstGeom>
            <a:grpFill/>
            <a:ln>
              <a:noFill/>
            </a:ln>
          </p:spPr>
          <p:txBody>
            <a:bodyPr wrap="none" rtlCol="0">
              <a:spAutoFit/>
            </a:bodyPr>
            <a:lstStyle/>
            <a:p>
              <a:pPr algn="r"/>
              <a:r>
                <a:rPr lang="ja-JP" altLang="en-US" sz="4800" dirty="0"/>
                <a:t>東京大学 天文センター 修士１年 内山 允史</a:t>
              </a:r>
              <a:endParaRPr lang="en-US" altLang="ja-JP" sz="4800" dirty="0"/>
            </a:p>
            <a:p>
              <a:pPr algn="r"/>
              <a:r>
                <a:rPr lang="ja-JP" altLang="en-US" sz="4000" dirty="0"/>
                <a:t>宮田隆志、上塚貴史、酒向重行、大澤亮、浅野健太朗、内山瑞穂</a:t>
              </a:r>
              <a:endParaRPr lang="en-US" altLang="ja-JP" sz="4000" dirty="0"/>
            </a:p>
            <a:p>
              <a:pPr algn="r"/>
              <a:r>
                <a:rPr lang="ja-JP" altLang="en-US" sz="4000" dirty="0"/>
                <a:t>岡田一志、毛利清 </a:t>
              </a:r>
              <a:r>
                <a:rPr lang="en-US" altLang="ja-JP" sz="4000" dirty="0"/>
                <a:t>(</a:t>
              </a:r>
              <a:r>
                <a:rPr lang="ja-JP" altLang="en-US" sz="4000" dirty="0"/>
                <a:t>東大天文センター</a:t>
              </a:r>
              <a:r>
                <a:rPr lang="en-US" altLang="ja-JP" sz="4000" dirty="0"/>
                <a:t>)</a:t>
              </a:r>
              <a:r>
                <a:rPr lang="ja-JP" altLang="en-US" sz="4000" dirty="0" err="1"/>
                <a:t>、</a:t>
              </a:r>
              <a:r>
                <a:rPr lang="en-US" altLang="ja-JP" sz="4000" dirty="0"/>
                <a:t>TAO</a:t>
              </a:r>
              <a:r>
                <a:rPr lang="ja-JP" altLang="en-US" sz="4000" dirty="0"/>
                <a:t>メンバーの方々</a:t>
              </a:r>
              <a:endParaRPr lang="en-US" altLang="ja-JP" sz="4000" dirty="0"/>
            </a:p>
          </p:txBody>
        </p:sp>
        <p:sp>
          <p:nvSpPr>
            <p:cNvPr id="10" name="角丸四角形 9"/>
            <p:cNvSpPr/>
            <p:nvPr/>
          </p:nvSpPr>
          <p:spPr>
            <a:xfrm>
              <a:off x="236079" y="1721658"/>
              <a:ext cx="29764023" cy="431425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 name="テキスト ボックス 10"/>
          <p:cNvSpPr txBox="1"/>
          <p:nvPr/>
        </p:nvSpPr>
        <p:spPr>
          <a:xfrm>
            <a:off x="6065078" y="135996"/>
            <a:ext cx="17628544" cy="707886"/>
          </a:xfrm>
          <a:prstGeom prst="rect">
            <a:avLst/>
          </a:prstGeom>
          <a:noFill/>
        </p:spPr>
        <p:txBody>
          <a:bodyPr wrap="none" rtlCol="0">
            <a:spAutoFit/>
          </a:bodyPr>
          <a:lstStyle/>
          <a:p>
            <a:r>
              <a:rPr lang="en-US" altLang="ja-JP" sz="4000" dirty="0"/>
              <a:t>2014/12/3-4  </a:t>
            </a:r>
            <a:r>
              <a:rPr lang="ja-JP" altLang="en-US" sz="4000" dirty="0"/>
              <a:t>第四回可視赤外線観測装置技術ワークショップ  </a:t>
            </a:r>
            <a:r>
              <a:rPr lang="en-US" altLang="ja-JP" sz="4000" dirty="0"/>
              <a:t>@ </a:t>
            </a:r>
            <a:r>
              <a:rPr lang="ja-JP" altLang="en-US" sz="4000" dirty="0"/>
              <a:t>国立天文台三鷹</a:t>
            </a:r>
          </a:p>
        </p:txBody>
      </p:sp>
      <p:sp>
        <p:nvSpPr>
          <p:cNvPr id="12" name="テキスト ボックス 11"/>
          <p:cNvSpPr txBox="1"/>
          <p:nvPr/>
        </p:nvSpPr>
        <p:spPr>
          <a:xfrm>
            <a:off x="5901242" y="2454793"/>
            <a:ext cx="2521397" cy="1569660"/>
          </a:xfrm>
          <a:prstGeom prst="rect">
            <a:avLst/>
          </a:prstGeom>
          <a:noFill/>
        </p:spPr>
        <p:txBody>
          <a:bodyPr wrap="square" rtlCol="0">
            <a:spAutoFit/>
          </a:bodyPr>
          <a:lstStyle/>
          <a:p>
            <a:r>
              <a:rPr lang="en-US" altLang="ja-JP" sz="9600" dirty="0"/>
              <a:t>P-12</a:t>
            </a:r>
            <a:endParaRPr lang="ja-JP" altLang="en-US" sz="9600" dirty="0"/>
          </a:p>
        </p:txBody>
      </p:sp>
      <p:grpSp>
        <p:nvGrpSpPr>
          <p:cNvPr id="17" name="グループ化 16"/>
          <p:cNvGrpSpPr/>
          <p:nvPr/>
        </p:nvGrpSpPr>
        <p:grpSpPr>
          <a:xfrm>
            <a:off x="236079" y="4574731"/>
            <a:ext cx="29764023" cy="3078980"/>
            <a:chOff x="249372" y="4715317"/>
            <a:chExt cx="29764023" cy="3690157"/>
          </a:xfrm>
        </p:grpSpPr>
        <p:sp>
          <p:nvSpPr>
            <p:cNvPr id="18" name="テキスト ボックス 17"/>
            <p:cNvSpPr txBox="1"/>
            <p:nvPr/>
          </p:nvSpPr>
          <p:spPr>
            <a:xfrm>
              <a:off x="503475" y="5638948"/>
              <a:ext cx="29289118" cy="2766526"/>
            </a:xfrm>
            <a:prstGeom prst="rect">
              <a:avLst/>
            </a:prstGeom>
            <a:noFill/>
            <a:ln>
              <a:noFill/>
            </a:ln>
          </p:spPr>
          <p:txBody>
            <a:bodyPr wrap="square" rtlCol="0">
              <a:spAutoFit/>
            </a:bodyPr>
            <a:lstStyle/>
            <a:p>
              <a:pPr algn="just"/>
              <a:r>
                <a:rPr lang="en-US" altLang="ja-JP" sz="3600" dirty="0"/>
                <a:t>TAO</a:t>
              </a:r>
              <a:r>
                <a:rPr lang="ja-JP" altLang="en-US" sz="3600" dirty="0"/>
                <a:t>望遠鏡で用いられる中間赤外線カメラ</a:t>
              </a:r>
              <a:r>
                <a:rPr lang="en-US" altLang="ja-JP" sz="3600" dirty="0"/>
                <a:t>MIMIZUKU</a:t>
              </a:r>
              <a:r>
                <a:rPr lang="ja-JP" altLang="en-US" sz="3600" dirty="0"/>
                <a:t>には、二視野合成システム「</a:t>
              </a:r>
              <a:r>
                <a:rPr lang="en-US" altLang="ja-JP" sz="3600" dirty="0">
                  <a:solidFill>
                    <a:srgbClr val="FF0000"/>
                  </a:solidFill>
                </a:rPr>
                <a:t>Field </a:t>
              </a:r>
              <a:r>
                <a:rPr lang="en-US" altLang="ja-JP" sz="3600" dirty="0" smtClean="0">
                  <a:solidFill>
                    <a:srgbClr val="FF0000"/>
                  </a:solidFill>
                </a:rPr>
                <a:t>Stacker (</a:t>
              </a:r>
              <a:r>
                <a:rPr lang="en-US" altLang="ja-JP" sz="3600" dirty="0">
                  <a:solidFill>
                    <a:srgbClr val="FF0000"/>
                  </a:solidFill>
                </a:rPr>
                <a:t>F/S)</a:t>
              </a:r>
              <a:r>
                <a:rPr lang="ja-JP" altLang="en-US" sz="3600" dirty="0"/>
                <a:t>」が搭載されて</a:t>
              </a:r>
              <a:r>
                <a:rPr lang="ja-JP" altLang="en-US" sz="3600" dirty="0" smtClean="0"/>
                <a:t>おりこの</a:t>
              </a:r>
              <a:r>
                <a:rPr lang="ja-JP" altLang="en-US" sz="3600" dirty="0"/>
                <a:t>開発を進めている。</a:t>
              </a:r>
              <a:r>
                <a:rPr lang="en-US" altLang="ja-JP" sz="3600" dirty="0"/>
                <a:t>F/S</a:t>
              </a:r>
              <a:r>
                <a:rPr lang="ja-JP" altLang="en-US" sz="3600" dirty="0" smtClean="0"/>
                <a:t>は従来</a:t>
              </a:r>
              <a:r>
                <a:rPr lang="ja-JP" altLang="en-US" sz="3600" dirty="0"/>
                <a:t>できなかった中間赤外線観測に</a:t>
              </a:r>
              <a:r>
                <a:rPr lang="ja-JP" altLang="en-US" sz="3600" dirty="0" smtClean="0"/>
                <a:t>おける観測天体・参照星の同時観測を</a:t>
              </a:r>
              <a:r>
                <a:rPr lang="ja-JP" altLang="en-US" sz="3600" dirty="0"/>
                <a:t>実現する。これに</a:t>
              </a:r>
              <a:r>
                <a:rPr lang="ja-JP" altLang="en-US" sz="3600" dirty="0" smtClean="0"/>
                <a:t>より</a:t>
              </a:r>
              <a:r>
                <a:rPr lang="en-US" altLang="ja-JP" sz="3600" dirty="0" smtClean="0"/>
                <a:t>5</a:t>
              </a:r>
              <a:r>
                <a:rPr lang="ja-JP" altLang="en-US" sz="3600" dirty="0"/>
                <a:t>～</a:t>
              </a:r>
              <a:r>
                <a:rPr lang="en-US" altLang="ja-JP" sz="3600" dirty="0"/>
                <a:t>10%</a:t>
              </a:r>
              <a:r>
                <a:rPr lang="ja-JP" altLang="en-US" sz="3600" dirty="0" err="1"/>
                <a:t>ほど</a:t>
              </a:r>
              <a:r>
                <a:rPr lang="ja-JP" altLang="en-US" sz="3600" dirty="0"/>
                <a:t>あった測光誤差を</a:t>
              </a:r>
              <a:r>
                <a:rPr lang="en-US" altLang="ja-JP" sz="3600" dirty="0"/>
                <a:t>1%</a:t>
              </a:r>
              <a:r>
                <a:rPr lang="ja-JP" altLang="en-US" sz="3600" dirty="0"/>
                <a:t>以下に減らすことを目指す。高精度</a:t>
              </a:r>
              <a:r>
                <a:rPr lang="ja-JP" altLang="en-US" sz="3600" dirty="0" smtClean="0"/>
                <a:t>測光を</a:t>
              </a:r>
              <a:r>
                <a:rPr lang="ja-JP" altLang="en-US" sz="3600" dirty="0"/>
                <a:t>実現するためには、</a:t>
              </a:r>
              <a:r>
                <a:rPr lang="en-US" altLang="ja-JP" sz="3600" dirty="0"/>
                <a:t>2</a:t>
              </a:r>
              <a:r>
                <a:rPr lang="ja-JP" altLang="en-US" sz="3600" dirty="0" err="1"/>
                <a:t>つの</a:t>
              </a:r>
              <a:r>
                <a:rPr lang="ja-JP" altLang="en-US" sz="3600" dirty="0"/>
                <a:t>ピックアップミラー</a:t>
              </a:r>
              <a:r>
                <a:rPr lang="ja-JP" altLang="en-US" sz="3600" dirty="0" smtClean="0"/>
                <a:t>を副鏡</a:t>
              </a:r>
              <a:r>
                <a:rPr lang="ja-JP" altLang="en-US" sz="3600" dirty="0"/>
                <a:t>中心へ</a:t>
              </a:r>
              <a:r>
                <a:rPr lang="ja-JP" altLang="en-US" sz="3600" dirty="0" smtClean="0"/>
                <a:t>正しく向ける必要があり、ミラーの指向精度が重要となる。</a:t>
              </a:r>
              <a:r>
                <a:rPr lang="en-US" altLang="ja-JP" sz="3600" dirty="0"/>
                <a:t>F/S</a:t>
              </a:r>
              <a:r>
                <a:rPr lang="ja-JP" altLang="en-US" sz="3600" dirty="0" err="1"/>
                <a:t>には</a:t>
              </a:r>
              <a:r>
                <a:rPr lang="en-US" altLang="ja-JP" sz="3600" dirty="0"/>
                <a:t>3</a:t>
              </a:r>
              <a:r>
                <a:rPr lang="ja-JP" altLang="en-US" sz="3600" dirty="0" err="1"/>
                <a:t>つの</a:t>
              </a:r>
              <a:r>
                <a:rPr lang="ja-JP" altLang="en-US" sz="3600" dirty="0"/>
                <a:t>可動部があり、それぞれ</a:t>
              </a:r>
              <a:r>
                <a:rPr lang="ja-JP" altLang="en-US" sz="3600" dirty="0" smtClean="0"/>
                <a:t>の駆動精度の</a:t>
              </a:r>
              <a:r>
                <a:rPr lang="ja-JP" altLang="en-US" sz="3600" dirty="0"/>
                <a:t>測定を進めている</a:t>
              </a:r>
              <a:r>
                <a:rPr lang="ja-JP" altLang="en-US" sz="3600" dirty="0" smtClean="0"/>
                <a:t>。またリアルタイムでピックアップミラー</a:t>
              </a:r>
              <a:r>
                <a:rPr lang="ja-JP" altLang="en-US" sz="3600" dirty="0"/>
                <a:t>の指向状態を確認する</a:t>
              </a:r>
              <a:r>
                <a:rPr lang="ja-JP" altLang="en-US" sz="3600" dirty="0" smtClean="0"/>
                <a:t>小型モニタカメラ</a:t>
              </a:r>
              <a:r>
                <a:rPr lang="ja-JP" altLang="en-US" sz="3600" dirty="0"/>
                <a:t>の</a:t>
              </a:r>
              <a:r>
                <a:rPr lang="ja-JP" altLang="en-US" sz="3600" dirty="0" smtClean="0"/>
                <a:t>搭載</a:t>
              </a:r>
              <a:r>
                <a:rPr lang="ja-JP" altLang="en-US" sz="3600" dirty="0"/>
                <a:t>を検討している</a:t>
              </a:r>
              <a:r>
                <a:rPr lang="ja-JP" altLang="en-US" sz="3600" dirty="0" smtClean="0"/>
                <a:t>。</a:t>
              </a:r>
              <a:endParaRPr lang="ja-JP" altLang="en-US" sz="3600" dirty="0"/>
            </a:p>
          </p:txBody>
        </p:sp>
        <p:sp>
          <p:nvSpPr>
            <p:cNvPr id="19" name="角丸四角形 18"/>
            <p:cNvSpPr/>
            <p:nvPr/>
          </p:nvSpPr>
          <p:spPr>
            <a:xfrm>
              <a:off x="249372" y="5193997"/>
              <a:ext cx="29764023" cy="3201588"/>
            </a:xfrm>
            <a:prstGeom prst="roundRect">
              <a:avLst>
                <a:gd name="adj" fmla="val 1271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角丸四角形 19"/>
            <p:cNvSpPr/>
            <p:nvPr/>
          </p:nvSpPr>
          <p:spPr>
            <a:xfrm>
              <a:off x="795230" y="4715317"/>
              <a:ext cx="2419892" cy="1008112"/>
            </a:xfrm>
            <a:prstGeom prst="roundRect">
              <a:avLst>
                <a:gd name="adj" fmla="val 50000"/>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dirty="0"/>
                <a:t>概要</a:t>
              </a:r>
            </a:p>
          </p:txBody>
        </p:sp>
      </p:grpSp>
      <p:grpSp>
        <p:nvGrpSpPr>
          <p:cNvPr id="21" name="グループ化 20"/>
          <p:cNvGrpSpPr/>
          <p:nvPr/>
        </p:nvGrpSpPr>
        <p:grpSpPr>
          <a:xfrm>
            <a:off x="210852" y="7826039"/>
            <a:ext cx="14681358" cy="12938220"/>
            <a:chOff x="297262" y="9736563"/>
            <a:chExt cx="14681358" cy="12096132"/>
          </a:xfrm>
        </p:grpSpPr>
        <p:sp>
          <p:nvSpPr>
            <p:cNvPr id="22" name="角丸四角形 21"/>
            <p:cNvSpPr/>
            <p:nvPr/>
          </p:nvSpPr>
          <p:spPr>
            <a:xfrm>
              <a:off x="297262" y="10226251"/>
              <a:ext cx="14681358" cy="11606444"/>
            </a:xfrm>
            <a:prstGeom prst="roundRect">
              <a:avLst>
                <a:gd name="adj" fmla="val 74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4" name="角丸四角形 33"/>
            <p:cNvSpPr/>
            <p:nvPr/>
          </p:nvSpPr>
          <p:spPr>
            <a:xfrm>
              <a:off x="843120" y="9736563"/>
              <a:ext cx="7529407" cy="942394"/>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600" dirty="0">
                  <a:solidFill>
                    <a:schemeClr val="bg1"/>
                  </a:solidFill>
                </a:rPr>
                <a:t>TAO</a:t>
              </a:r>
              <a:r>
                <a:rPr lang="ja-JP" altLang="en-US" sz="6600" dirty="0" err="1">
                  <a:solidFill>
                    <a:schemeClr val="bg1"/>
                  </a:solidFill>
                </a:rPr>
                <a:t>と</a:t>
              </a:r>
              <a:r>
                <a:rPr lang="en-US" altLang="ja-JP" sz="6600" dirty="0">
                  <a:solidFill>
                    <a:schemeClr val="bg1"/>
                  </a:solidFill>
                </a:rPr>
                <a:t>MIMIZUKU</a:t>
              </a:r>
              <a:endParaRPr lang="ja-JP" altLang="en-US" sz="6600" dirty="0">
                <a:solidFill>
                  <a:schemeClr val="bg1"/>
                </a:solidFill>
              </a:endParaRPr>
            </a:p>
          </p:txBody>
        </p:sp>
      </p:grpSp>
      <p:grpSp>
        <p:nvGrpSpPr>
          <p:cNvPr id="35" name="グループ化 34"/>
          <p:cNvGrpSpPr/>
          <p:nvPr/>
        </p:nvGrpSpPr>
        <p:grpSpPr>
          <a:xfrm>
            <a:off x="15149921" y="7812049"/>
            <a:ext cx="14824953" cy="13538541"/>
            <a:chOff x="546666" y="9721372"/>
            <a:chExt cx="14824953" cy="13181892"/>
          </a:xfrm>
        </p:grpSpPr>
        <p:sp>
          <p:nvSpPr>
            <p:cNvPr id="36" name="角丸四角形 35"/>
            <p:cNvSpPr/>
            <p:nvPr/>
          </p:nvSpPr>
          <p:spPr>
            <a:xfrm>
              <a:off x="546666" y="10226251"/>
              <a:ext cx="14824953" cy="12677013"/>
            </a:xfrm>
            <a:prstGeom prst="roundRect">
              <a:avLst>
                <a:gd name="adj" fmla="val 74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5" name="テキスト ボックス 44"/>
            <p:cNvSpPr txBox="1"/>
            <p:nvPr/>
          </p:nvSpPr>
          <p:spPr>
            <a:xfrm>
              <a:off x="837835" y="10895160"/>
              <a:ext cx="9927190" cy="5004468"/>
            </a:xfrm>
            <a:prstGeom prst="rect">
              <a:avLst/>
            </a:prstGeom>
            <a:noFill/>
            <a:ln>
              <a:noFill/>
            </a:ln>
          </p:spPr>
          <p:txBody>
            <a:bodyPr wrap="square" rtlCol="0">
              <a:spAutoFit/>
            </a:bodyPr>
            <a:lstStyle/>
            <a:p>
              <a:pPr algn="just"/>
              <a:r>
                <a:rPr lang="ja-JP" altLang="en-US" sz="4000" b="1" dirty="0"/>
                <a:t>ひとみ</a:t>
              </a:r>
              <a:r>
                <a:rPr lang="ja-JP" altLang="en-US" sz="4000" b="1" dirty="0" smtClean="0"/>
                <a:t>と</a:t>
              </a:r>
              <a:r>
                <a:rPr lang="ja-JP" altLang="en-US" sz="4000" b="1" dirty="0"/>
                <a:t>スループット</a:t>
              </a:r>
              <a:endParaRPr lang="en-US" altLang="ja-JP" sz="4000" dirty="0"/>
            </a:p>
            <a:p>
              <a:pPr marL="457200" indent="-457200" algn="just">
                <a:buFont typeface="Wingdings" panose="05000000000000000000" pitchFamily="2" charset="2"/>
                <a:buChar char="Ø"/>
              </a:pPr>
              <a:r>
                <a:rPr lang="en-US" altLang="ja-JP" sz="3200" dirty="0" smtClean="0"/>
                <a:t>TAO</a:t>
              </a:r>
              <a:r>
                <a:rPr lang="ja-JP" altLang="en-US" sz="3200" dirty="0"/>
                <a:t>望遠鏡は「副鏡＝ひとみ」となるように設計されている。その</a:t>
              </a:r>
              <a:r>
                <a:rPr lang="ja-JP" altLang="en-US" sz="3200" dirty="0" smtClean="0"/>
                <a:t>ため</a:t>
              </a:r>
              <a:r>
                <a:rPr lang="ja-JP" altLang="en-US" sz="3200" dirty="0"/>
                <a:t>天体</a:t>
              </a:r>
              <a:r>
                <a:rPr lang="ja-JP" altLang="en-US" sz="3200" dirty="0" smtClean="0"/>
                <a:t>の明るさは副鏡の面積</a:t>
              </a:r>
              <a:r>
                <a:rPr lang="ja-JP" altLang="en-US" sz="3200" dirty="0"/>
                <a:t>に比例</a:t>
              </a:r>
              <a:r>
                <a:rPr lang="ja-JP" altLang="en-US" sz="3200" dirty="0" smtClean="0"/>
                <a:t>する</a:t>
              </a:r>
              <a:endParaRPr lang="en-US" altLang="ja-JP" sz="3200" dirty="0"/>
            </a:p>
            <a:p>
              <a:pPr marL="457200" indent="-457200" algn="just">
                <a:buFont typeface="Wingdings" panose="05000000000000000000" pitchFamily="2" charset="2"/>
                <a:buChar char="Ø"/>
              </a:pPr>
              <a:r>
                <a:rPr lang="en-US" altLang="ja-JP" sz="3200" dirty="0" smtClean="0"/>
                <a:t>MIMIZUKU</a:t>
              </a:r>
              <a:r>
                <a:rPr lang="ja-JP" altLang="en-US" sz="3200" dirty="0" smtClean="0"/>
                <a:t>光学系内にはコールドストップがある</a:t>
              </a:r>
              <a:endParaRPr lang="en-US" altLang="ja-JP" sz="3200" dirty="0" smtClean="0"/>
            </a:p>
            <a:p>
              <a:pPr marL="457200" indent="-457200" algn="just">
                <a:buFont typeface="Wingdings" panose="05000000000000000000" pitchFamily="2" charset="2"/>
                <a:buChar char="Ø"/>
              </a:pPr>
              <a:endParaRPr lang="en-US" altLang="ja-JP" sz="3200" dirty="0" smtClean="0"/>
            </a:p>
            <a:p>
              <a:pPr algn="just"/>
              <a:r>
                <a:rPr lang="ja-JP" altLang="en-US" sz="3200" dirty="0" smtClean="0"/>
                <a:t>ピックアップミラーの傾きを変え、ストップが常に副鏡中心を見るように制御されているのが理想である。しかし制御を誤って副鏡中心からズレ</a:t>
              </a:r>
              <a:r>
                <a:rPr lang="ja-JP" altLang="en-US" sz="3200" dirty="0" err="1" smtClean="0"/>
                <a:t>た</a:t>
              </a:r>
              <a:r>
                <a:rPr lang="ja-JP" altLang="en-US" sz="3200" dirty="0" smtClean="0"/>
                <a:t>場所に向けてしまうと、ストップ内に入る副鏡の面積</a:t>
              </a:r>
              <a:r>
                <a:rPr lang="en-US" altLang="ja-JP" sz="3200" dirty="0" smtClean="0"/>
                <a:t>(=</a:t>
              </a:r>
              <a:r>
                <a:rPr lang="ja-JP" altLang="en-US" sz="3200" dirty="0" smtClean="0"/>
                <a:t>スループット</a:t>
              </a:r>
              <a:r>
                <a:rPr lang="en-US" altLang="ja-JP" sz="3200" dirty="0" smtClean="0"/>
                <a:t>)</a:t>
              </a:r>
              <a:r>
                <a:rPr lang="ja-JP" altLang="en-US" sz="3200" dirty="0" smtClean="0"/>
                <a:t>が減ってしまうことになる。</a:t>
              </a:r>
              <a:r>
                <a:rPr lang="en-US" altLang="ja-JP" sz="3200" dirty="0" smtClean="0"/>
                <a:t>(</a:t>
              </a:r>
              <a:r>
                <a:rPr lang="en-US" altLang="ja-JP" sz="3200" dirty="0"/>
                <a:t>e.g. </a:t>
              </a:r>
              <a:r>
                <a:rPr lang="ja-JP" altLang="en-US" sz="3200" dirty="0"/>
                <a:t>スループット</a:t>
              </a:r>
              <a:r>
                <a:rPr lang="ja-JP" altLang="en-US" sz="3200" dirty="0" smtClean="0"/>
                <a:t>の</a:t>
              </a:r>
              <a:r>
                <a:rPr lang="ja-JP" altLang="en-US" sz="3200" dirty="0"/>
                <a:t>変化 </a:t>
              </a:r>
              <a:r>
                <a:rPr lang="en-US" altLang="ja-JP" sz="3200" dirty="0"/>
                <a:t>100%→95</a:t>
              </a:r>
              <a:r>
                <a:rPr lang="en-US" altLang="ja-JP" sz="3200" dirty="0" smtClean="0"/>
                <a:t>%)</a:t>
              </a:r>
              <a:endParaRPr lang="en-US" altLang="ja-JP" sz="3200" dirty="0"/>
            </a:p>
          </p:txBody>
        </p:sp>
        <p:sp>
          <p:nvSpPr>
            <p:cNvPr id="48" name="角丸四角形 47"/>
            <p:cNvSpPr/>
            <p:nvPr/>
          </p:nvSpPr>
          <p:spPr>
            <a:xfrm>
              <a:off x="1458465" y="9721372"/>
              <a:ext cx="10863829" cy="981446"/>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dirty="0">
                  <a:solidFill>
                    <a:schemeClr val="bg1"/>
                  </a:solidFill>
                </a:rPr>
                <a:t>高精度測光実現のために</a:t>
              </a:r>
            </a:p>
          </p:txBody>
        </p:sp>
      </p:grpSp>
      <p:grpSp>
        <p:nvGrpSpPr>
          <p:cNvPr id="49" name="グループ化 48"/>
          <p:cNvGrpSpPr/>
          <p:nvPr/>
        </p:nvGrpSpPr>
        <p:grpSpPr>
          <a:xfrm>
            <a:off x="15149921" y="21520581"/>
            <a:ext cx="14850181" cy="15271748"/>
            <a:chOff x="517189" y="9721374"/>
            <a:chExt cx="14850181" cy="13460447"/>
          </a:xfrm>
        </p:grpSpPr>
        <p:sp>
          <p:nvSpPr>
            <p:cNvPr id="50" name="角丸四角形 49"/>
            <p:cNvSpPr/>
            <p:nvPr/>
          </p:nvSpPr>
          <p:spPr>
            <a:xfrm>
              <a:off x="517189" y="10226250"/>
              <a:ext cx="14850181" cy="12955571"/>
            </a:xfrm>
            <a:prstGeom prst="roundRect">
              <a:avLst>
                <a:gd name="adj" fmla="val 74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53" name="角丸四角形 52"/>
            <p:cNvSpPr/>
            <p:nvPr/>
          </p:nvSpPr>
          <p:spPr>
            <a:xfrm>
              <a:off x="1458466" y="9721374"/>
              <a:ext cx="12949822" cy="824255"/>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dirty="0">
                  <a:solidFill>
                    <a:schemeClr val="bg1"/>
                  </a:solidFill>
                </a:rPr>
                <a:t>指向</a:t>
              </a:r>
              <a:r>
                <a:rPr lang="ja-JP" altLang="en-US" sz="6600" dirty="0" smtClean="0">
                  <a:solidFill>
                    <a:schemeClr val="bg1"/>
                  </a:solidFill>
                </a:rPr>
                <a:t>精度とスループットの</a:t>
              </a:r>
              <a:r>
                <a:rPr lang="ja-JP" altLang="en-US" sz="6600" dirty="0">
                  <a:solidFill>
                    <a:schemeClr val="bg1"/>
                  </a:solidFill>
                </a:rPr>
                <a:t>兼ね合い</a:t>
              </a:r>
            </a:p>
          </p:txBody>
        </p:sp>
      </p:grpSp>
      <p:grpSp>
        <p:nvGrpSpPr>
          <p:cNvPr id="54" name="グループ化 53"/>
          <p:cNvGrpSpPr/>
          <p:nvPr/>
        </p:nvGrpSpPr>
        <p:grpSpPr>
          <a:xfrm>
            <a:off x="210852" y="20910084"/>
            <a:ext cx="14675429" cy="21385779"/>
            <a:chOff x="303191" y="9682848"/>
            <a:chExt cx="14675429" cy="21247709"/>
          </a:xfrm>
        </p:grpSpPr>
        <p:sp>
          <p:nvSpPr>
            <p:cNvPr id="55" name="角丸四角形 54"/>
            <p:cNvSpPr/>
            <p:nvPr/>
          </p:nvSpPr>
          <p:spPr>
            <a:xfrm>
              <a:off x="303191" y="10226248"/>
              <a:ext cx="14675429" cy="20704309"/>
            </a:xfrm>
            <a:prstGeom prst="roundRect">
              <a:avLst>
                <a:gd name="adj" fmla="val 74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56" name="テキスト ボックス 55"/>
            <p:cNvSpPr txBox="1"/>
            <p:nvPr/>
          </p:nvSpPr>
          <p:spPr>
            <a:xfrm>
              <a:off x="7252511" y="10773541"/>
              <a:ext cx="7640008" cy="1723622"/>
            </a:xfrm>
            <a:prstGeom prst="rect">
              <a:avLst/>
            </a:prstGeom>
            <a:noFill/>
            <a:ln>
              <a:noFill/>
            </a:ln>
          </p:spPr>
          <p:txBody>
            <a:bodyPr wrap="square" rtlCol="0">
              <a:spAutoFit/>
            </a:bodyPr>
            <a:lstStyle/>
            <a:p>
              <a:pPr algn="just"/>
              <a:r>
                <a:rPr lang="en-US" altLang="ja-JP" sz="4000" b="1" dirty="0"/>
                <a:t>Field</a:t>
              </a:r>
              <a:r>
                <a:rPr lang="ja-JP" altLang="en-US" sz="4000" b="1" dirty="0"/>
                <a:t> </a:t>
              </a:r>
              <a:r>
                <a:rPr lang="en-US" altLang="ja-JP" sz="4000" b="1" dirty="0"/>
                <a:t>Stacker (F/S)</a:t>
              </a:r>
              <a:endParaRPr lang="en-US" altLang="ja-JP" sz="4000" dirty="0"/>
            </a:p>
            <a:p>
              <a:pPr algn="just"/>
              <a:r>
                <a:rPr lang="en-US" altLang="ja-JP" sz="3200" dirty="0"/>
                <a:t>F/S</a:t>
              </a:r>
              <a:r>
                <a:rPr lang="ja-JP" altLang="en-US" sz="3200" dirty="0"/>
                <a:t>ユニットは</a:t>
              </a:r>
              <a:r>
                <a:rPr lang="ja-JP" altLang="en-US" sz="3200" dirty="0">
                  <a:solidFill>
                    <a:srgbClr val="FF0000"/>
                  </a:solidFill>
                </a:rPr>
                <a:t>二視野合成装置</a:t>
              </a:r>
              <a:r>
                <a:rPr lang="ja-JP" altLang="en-US" sz="3200" dirty="0"/>
                <a:t>であり</a:t>
              </a:r>
              <a:r>
                <a:rPr lang="ja-JP" altLang="en-US" sz="3200" dirty="0" smtClean="0"/>
                <a:t>、</a:t>
              </a:r>
              <a:r>
                <a:rPr lang="en-US" altLang="ja-JP" sz="3200" dirty="0" smtClean="0"/>
                <a:t>3</a:t>
              </a:r>
              <a:r>
                <a:rPr lang="ja-JP" altLang="en-US" sz="3200" dirty="0" err="1"/>
                <a:t>つの</a:t>
              </a:r>
              <a:r>
                <a:rPr lang="ja-JP" altLang="en-US" sz="3200" dirty="0" smtClean="0"/>
                <a:t>可動部と</a:t>
              </a:r>
              <a:r>
                <a:rPr lang="en-US" altLang="ja-JP" sz="3200" dirty="0" smtClean="0"/>
                <a:t>2</a:t>
              </a:r>
              <a:r>
                <a:rPr lang="ja-JP" altLang="en-US" sz="3200" dirty="0" smtClean="0"/>
                <a:t>種類のミラーで</a:t>
              </a:r>
              <a:r>
                <a:rPr lang="ja-JP" altLang="en-US" sz="3200" dirty="0"/>
                <a:t>構成</a:t>
              </a:r>
              <a:r>
                <a:rPr lang="ja-JP" altLang="en-US" sz="3200" dirty="0" smtClean="0"/>
                <a:t>される。</a:t>
              </a:r>
              <a:endParaRPr lang="en-US" altLang="ja-JP" sz="3200" dirty="0"/>
            </a:p>
          </p:txBody>
        </p:sp>
        <p:sp>
          <p:nvSpPr>
            <p:cNvPr id="58" name="角丸四角形 57"/>
            <p:cNvSpPr/>
            <p:nvPr/>
          </p:nvSpPr>
          <p:spPr>
            <a:xfrm>
              <a:off x="1128215" y="9682848"/>
              <a:ext cx="6138305" cy="1026371"/>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600" dirty="0">
                  <a:solidFill>
                    <a:schemeClr val="bg1"/>
                  </a:solidFill>
                </a:rPr>
                <a:t>Field Stacker</a:t>
              </a:r>
              <a:endParaRPr lang="ja-JP" altLang="en-US" sz="6600" dirty="0">
                <a:solidFill>
                  <a:schemeClr val="bg1"/>
                </a:solidFill>
              </a:endParaRPr>
            </a:p>
          </p:txBody>
        </p:sp>
      </p:gr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2761" y="16588660"/>
            <a:ext cx="2971655" cy="4043762"/>
          </a:xfrm>
          <a:prstGeom prst="rect">
            <a:avLst/>
          </a:prstGeom>
        </p:spPr>
      </p:pic>
      <p:sp>
        <p:nvSpPr>
          <p:cNvPr id="59" name="テキスト ボックス 58"/>
          <p:cNvSpPr txBox="1"/>
          <p:nvPr/>
        </p:nvSpPr>
        <p:spPr>
          <a:xfrm>
            <a:off x="4825267" y="9122461"/>
            <a:ext cx="9611087" cy="2923877"/>
          </a:xfrm>
          <a:prstGeom prst="rect">
            <a:avLst/>
          </a:prstGeom>
          <a:noFill/>
          <a:ln>
            <a:noFill/>
          </a:ln>
        </p:spPr>
        <p:txBody>
          <a:bodyPr wrap="square" rtlCol="0">
            <a:spAutoFit/>
          </a:bodyPr>
          <a:lstStyle/>
          <a:p>
            <a:r>
              <a:rPr lang="en-US" altLang="ja-JP" sz="4000" b="1" dirty="0" smtClean="0"/>
              <a:t>TAO</a:t>
            </a:r>
            <a:r>
              <a:rPr lang="en-US" altLang="ja-JP" sz="4000" b="1" dirty="0"/>
              <a:t> (</a:t>
            </a:r>
            <a:r>
              <a:rPr lang="ja-JP" altLang="en-US" sz="4000" b="1" dirty="0"/>
              <a:t>東大アタカマ天文台</a:t>
            </a:r>
            <a:r>
              <a:rPr lang="en-US" altLang="ja-JP" sz="4000" b="1" dirty="0"/>
              <a:t>)</a:t>
            </a:r>
          </a:p>
          <a:p>
            <a:pPr marL="457200" indent="-457200" algn="just">
              <a:buFont typeface="Wingdings" panose="05000000000000000000" pitchFamily="2" charset="2"/>
              <a:buChar char="u"/>
            </a:pPr>
            <a:r>
              <a:rPr lang="ja-JP" altLang="en-US" sz="3600" dirty="0" smtClean="0"/>
              <a:t>口径</a:t>
            </a:r>
            <a:r>
              <a:rPr lang="en-US" altLang="ja-JP" sz="3600" dirty="0" smtClean="0"/>
              <a:t>6.5m</a:t>
            </a:r>
            <a:r>
              <a:rPr lang="ja-JP" altLang="en-US" sz="3600" dirty="0" smtClean="0"/>
              <a:t>の赤外線望遠鏡</a:t>
            </a:r>
            <a:endParaRPr lang="en-US" altLang="ja-JP" sz="3600" dirty="0" smtClean="0"/>
          </a:p>
          <a:p>
            <a:pPr marL="457200" indent="-457200" algn="just">
              <a:buFont typeface="Wingdings" panose="05000000000000000000" pitchFamily="2" charset="2"/>
              <a:buChar char="u"/>
            </a:pPr>
            <a:r>
              <a:rPr lang="ja-JP" altLang="en-US" sz="3600" dirty="0" smtClean="0"/>
              <a:t>南米</a:t>
            </a:r>
            <a:r>
              <a:rPr lang="ja-JP" altLang="en-US" sz="3600" dirty="0"/>
              <a:t>チリ・アタカマ</a:t>
            </a:r>
            <a:r>
              <a:rPr lang="ja-JP" altLang="en-US" sz="3600" dirty="0" smtClean="0"/>
              <a:t>砂漠</a:t>
            </a:r>
            <a:r>
              <a:rPr lang="ja-JP" altLang="en-US" sz="3600" dirty="0"/>
              <a:t>の</a:t>
            </a:r>
            <a:r>
              <a:rPr lang="ja-JP" altLang="en-US" sz="3600" dirty="0" smtClean="0"/>
              <a:t>標高</a:t>
            </a:r>
            <a:r>
              <a:rPr lang="en-US" altLang="ja-JP" sz="3600" dirty="0"/>
              <a:t>5640m</a:t>
            </a:r>
            <a:r>
              <a:rPr lang="ja-JP" altLang="en-US" sz="3600" dirty="0"/>
              <a:t>に</a:t>
            </a:r>
            <a:r>
              <a:rPr lang="ja-JP" altLang="en-US" sz="3600" dirty="0" smtClean="0"/>
              <a:t>建設</a:t>
            </a:r>
            <a:endParaRPr lang="en-US" altLang="ja-JP" sz="3600" dirty="0" smtClean="0"/>
          </a:p>
          <a:p>
            <a:pPr algn="just"/>
            <a:r>
              <a:rPr lang="ja-JP" altLang="en-US" sz="3600" dirty="0" smtClean="0"/>
              <a:t>　　</a:t>
            </a:r>
            <a:r>
              <a:rPr lang="en-US" altLang="ja-JP" sz="3600" dirty="0" smtClean="0"/>
              <a:t>(</a:t>
            </a:r>
            <a:r>
              <a:rPr lang="ja-JP" altLang="en-US" sz="3600" dirty="0" smtClean="0"/>
              <a:t>世界</a:t>
            </a:r>
            <a:r>
              <a:rPr lang="ja-JP" altLang="en-US" sz="3600" dirty="0"/>
              <a:t>最高高度の天文</a:t>
            </a:r>
            <a:r>
              <a:rPr lang="ja-JP" altLang="en-US" sz="3600" dirty="0" smtClean="0"/>
              <a:t>台</a:t>
            </a:r>
            <a:r>
              <a:rPr lang="en-US" altLang="ja-JP" sz="3600" dirty="0" smtClean="0"/>
              <a:t>)</a:t>
            </a:r>
          </a:p>
          <a:p>
            <a:pPr marL="457200" indent="-457200" algn="just">
              <a:buFont typeface="Wingdings" panose="05000000000000000000" pitchFamily="2" charset="2"/>
              <a:buChar char="u"/>
            </a:pPr>
            <a:r>
              <a:rPr lang="ja-JP" altLang="en-US" sz="3600" dirty="0" smtClean="0"/>
              <a:t>水蒸気量</a:t>
            </a:r>
            <a:r>
              <a:rPr lang="ja-JP" altLang="en-US" sz="3600" dirty="0"/>
              <a:t>が非常に</a:t>
            </a:r>
            <a:r>
              <a:rPr lang="ja-JP" altLang="en-US" sz="3600" dirty="0" smtClean="0"/>
              <a:t>少なく、赤外線</a:t>
            </a:r>
            <a:r>
              <a:rPr lang="ja-JP" altLang="en-US" sz="3600" dirty="0"/>
              <a:t>観測</a:t>
            </a:r>
            <a:r>
              <a:rPr lang="ja-JP" altLang="en-US" sz="3600" dirty="0" smtClean="0"/>
              <a:t>に</a:t>
            </a:r>
            <a:r>
              <a:rPr lang="ja-JP" altLang="en-US" sz="3600" dirty="0"/>
              <a:t>有利</a:t>
            </a:r>
            <a:endParaRPr lang="en-US" altLang="ja-JP" sz="3600" dirty="0"/>
          </a:p>
        </p:txBody>
      </p:sp>
      <p:sp>
        <p:nvSpPr>
          <p:cNvPr id="60" name="テキスト ボックス 59"/>
          <p:cNvSpPr txBox="1"/>
          <p:nvPr/>
        </p:nvSpPr>
        <p:spPr>
          <a:xfrm>
            <a:off x="4825267" y="17069416"/>
            <a:ext cx="9611087" cy="2369880"/>
          </a:xfrm>
          <a:prstGeom prst="rect">
            <a:avLst/>
          </a:prstGeom>
          <a:noFill/>
          <a:ln>
            <a:noFill/>
          </a:ln>
        </p:spPr>
        <p:txBody>
          <a:bodyPr wrap="square" rtlCol="0">
            <a:spAutoFit/>
          </a:bodyPr>
          <a:lstStyle/>
          <a:p>
            <a:r>
              <a:rPr lang="en-US" altLang="ja-JP" sz="4000" b="1" dirty="0" smtClean="0"/>
              <a:t>MIMIZUKU (</a:t>
            </a:r>
            <a:r>
              <a:rPr lang="ja-JP" altLang="en-US" sz="4000" b="1" dirty="0"/>
              <a:t>中間赤外線分光撮像装置</a:t>
            </a:r>
            <a:r>
              <a:rPr lang="en-US" altLang="ja-JP" sz="4000" b="1" dirty="0" smtClean="0"/>
              <a:t>)</a:t>
            </a:r>
            <a:endParaRPr lang="en-US" altLang="ja-JP" sz="4000" b="1" dirty="0"/>
          </a:p>
          <a:p>
            <a:pPr marL="514350" indent="-514350" algn="just">
              <a:buFont typeface="Wingdings" panose="05000000000000000000" pitchFamily="2" charset="2"/>
              <a:buChar char="u"/>
            </a:pPr>
            <a:r>
              <a:rPr lang="ja-JP" altLang="en-US" sz="3600" dirty="0" smtClean="0"/>
              <a:t>波長</a:t>
            </a:r>
            <a:r>
              <a:rPr lang="en-US" altLang="ja-JP" sz="3600" dirty="0"/>
              <a:t>2-38μm</a:t>
            </a:r>
            <a:r>
              <a:rPr lang="ja-JP" altLang="en-US" sz="3600" dirty="0"/>
              <a:t>の広範囲を</a:t>
            </a:r>
            <a:r>
              <a:rPr lang="en-US" altLang="ja-JP" sz="3600" dirty="0"/>
              <a:t>1</a:t>
            </a:r>
            <a:r>
              <a:rPr lang="ja-JP" altLang="en-US" sz="3600" dirty="0"/>
              <a:t>台でカバー</a:t>
            </a:r>
            <a:endParaRPr lang="en-US" altLang="ja-JP" sz="3600" dirty="0"/>
          </a:p>
          <a:p>
            <a:pPr marL="514350" indent="-514350" algn="just">
              <a:buFont typeface="Wingdings" panose="05000000000000000000" pitchFamily="2" charset="2"/>
              <a:buChar char="u"/>
            </a:pPr>
            <a:r>
              <a:rPr lang="en-US" altLang="ja-JP" sz="3600" dirty="0"/>
              <a:t>30μm</a:t>
            </a:r>
            <a:r>
              <a:rPr lang="ja-JP" altLang="en-US" sz="3600" dirty="0"/>
              <a:t>帯で</a:t>
            </a:r>
            <a:r>
              <a:rPr lang="en-US" altLang="ja-JP" sz="3600" dirty="0"/>
              <a:t>1</a:t>
            </a:r>
            <a:r>
              <a:rPr lang="ja-JP" altLang="en-US" sz="3600" dirty="0"/>
              <a:t>秒角と言う世界最高の解像度</a:t>
            </a:r>
            <a:endParaRPr lang="en-US" altLang="ja-JP" sz="3600" dirty="0"/>
          </a:p>
          <a:p>
            <a:pPr marL="514350" indent="-514350" algn="just">
              <a:buFont typeface="Wingdings" panose="05000000000000000000" pitchFamily="2" charset="2"/>
              <a:buChar char="u"/>
            </a:pPr>
            <a:r>
              <a:rPr lang="en-US" altLang="ja-JP" sz="3600" dirty="0" smtClean="0"/>
              <a:t> </a:t>
            </a:r>
            <a:r>
              <a:rPr lang="en-US" altLang="ja-JP" sz="3600" u="sng" dirty="0" smtClean="0">
                <a:solidFill>
                  <a:srgbClr val="FF0000"/>
                </a:solidFill>
              </a:rPr>
              <a:t>Field Stacker (</a:t>
            </a:r>
            <a:r>
              <a:rPr lang="en-US" altLang="ja-JP" sz="3600" u="sng" dirty="0">
                <a:solidFill>
                  <a:srgbClr val="FF0000"/>
                </a:solidFill>
              </a:rPr>
              <a:t>F/S)</a:t>
            </a:r>
            <a:r>
              <a:rPr lang="ja-JP" altLang="en-US" sz="3600" dirty="0"/>
              <a:t>による</a:t>
            </a:r>
            <a:r>
              <a:rPr lang="ja-JP" altLang="en-US" sz="3600" dirty="0" smtClean="0"/>
              <a:t>高精度モニタ観測</a:t>
            </a:r>
            <a:endParaRPr lang="en-US" altLang="ja-JP" sz="3600" dirty="0"/>
          </a:p>
        </p:txBody>
      </p:sp>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4239" y="29450964"/>
            <a:ext cx="9988654" cy="3270191"/>
          </a:xfrm>
          <a:prstGeom prst="rect">
            <a:avLst/>
          </a:prstGeom>
        </p:spPr>
      </p:pic>
      <p:sp>
        <p:nvSpPr>
          <p:cNvPr id="41" name="テキスト ボックス 40"/>
          <p:cNvSpPr txBox="1"/>
          <p:nvPr/>
        </p:nvSpPr>
        <p:spPr>
          <a:xfrm>
            <a:off x="480611" y="28743078"/>
            <a:ext cx="13654423" cy="707886"/>
          </a:xfrm>
          <a:prstGeom prst="rect">
            <a:avLst/>
          </a:prstGeom>
          <a:noFill/>
          <a:ln>
            <a:noFill/>
          </a:ln>
        </p:spPr>
        <p:txBody>
          <a:bodyPr wrap="square" rtlCol="0">
            <a:spAutoFit/>
          </a:bodyPr>
          <a:lstStyle/>
          <a:p>
            <a:pPr algn="just"/>
            <a:r>
              <a:rPr lang="ja-JP" altLang="en-US" sz="4000" b="1" dirty="0" smtClean="0"/>
              <a:t>近赤外線観測と中間赤外線観測</a:t>
            </a:r>
            <a:r>
              <a:rPr lang="ja-JP" altLang="en-US" sz="4000" b="1" dirty="0"/>
              <a:t>の</a:t>
            </a:r>
            <a:r>
              <a:rPr lang="ja-JP" altLang="en-US" sz="4000" b="1" dirty="0" smtClean="0"/>
              <a:t>違い</a:t>
            </a:r>
            <a:endParaRPr lang="en-US" altLang="ja-JP" sz="4000" b="1" dirty="0"/>
          </a:p>
        </p:txBody>
      </p:sp>
      <p:pic>
        <p:nvPicPr>
          <p:cNvPr id="23" name="図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45018" y="25815741"/>
            <a:ext cx="6272519" cy="3758940"/>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64325" y="15768336"/>
            <a:ext cx="2953647" cy="1539880"/>
          </a:xfrm>
          <a:prstGeom prst="rect">
            <a:avLst/>
          </a:prstGeom>
        </p:spPr>
      </p:pic>
      <p:pic>
        <p:nvPicPr>
          <p:cNvPr id="27" name="図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83699" y="17911405"/>
            <a:ext cx="2951292" cy="1585022"/>
          </a:xfrm>
          <a:prstGeom prst="rect">
            <a:avLst/>
          </a:prstGeom>
        </p:spPr>
      </p:pic>
      <p:pic>
        <p:nvPicPr>
          <p:cNvPr id="29" name="図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534607" y="40513315"/>
            <a:ext cx="1806916" cy="1635660"/>
          </a:xfrm>
          <a:prstGeom prst="rect">
            <a:avLst/>
          </a:prstGeom>
          <a:ln>
            <a:solidFill>
              <a:schemeClr val="bg2">
                <a:lumMod val="50000"/>
              </a:schemeClr>
            </a:solidFill>
          </a:ln>
        </p:spPr>
      </p:pic>
      <p:pic>
        <p:nvPicPr>
          <p:cNvPr id="32" name="図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879783" y="32666025"/>
            <a:ext cx="4303632" cy="3245154"/>
          </a:xfrm>
          <a:prstGeom prst="rect">
            <a:avLst/>
          </a:prstGeom>
          <a:ln>
            <a:solidFill>
              <a:schemeClr val="bg2">
                <a:lumMod val="75000"/>
              </a:schemeClr>
            </a:solidFill>
          </a:ln>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45491" y="38549547"/>
            <a:ext cx="2350292" cy="2330374"/>
          </a:xfrm>
          <a:prstGeom prst="rect">
            <a:avLst/>
          </a:prstGeom>
        </p:spPr>
      </p:pic>
      <p:pic>
        <p:nvPicPr>
          <p:cNvPr id="43" name="図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6080" y="23507"/>
            <a:ext cx="5317371" cy="1819101"/>
          </a:xfrm>
          <a:prstGeom prst="rect">
            <a:avLst/>
          </a:prstGeom>
        </p:spPr>
      </p:pic>
      <p:sp>
        <p:nvSpPr>
          <p:cNvPr id="64" name="テキスト ボックス 63"/>
          <p:cNvSpPr txBox="1"/>
          <p:nvPr/>
        </p:nvSpPr>
        <p:spPr>
          <a:xfrm>
            <a:off x="15438068" y="14379412"/>
            <a:ext cx="9397350" cy="1261884"/>
          </a:xfrm>
          <a:prstGeom prst="rect">
            <a:avLst/>
          </a:prstGeom>
          <a:noFill/>
          <a:ln>
            <a:noFill/>
          </a:ln>
        </p:spPr>
        <p:txBody>
          <a:bodyPr wrap="square" rtlCol="0">
            <a:spAutoFit/>
          </a:bodyPr>
          <a:lstStyle/>
          <a:p>
            <a:r>
              <a:rPr lang="ja-JP" altLang="en-US" sz="3600" b="1" dirty="0" smtClean="0"/>
              <a:t>「測光</a:t>
            </a:r>
            <a:r>
              <a:rPr lang="ja-JP" altLang="en-US" sz="3600" b="1" dirty="0"/>
              <a:t>精度の</a:t>
            </a:r>
            <a:r>
              <a:rPr lang="ja-JP" altLang="en-US" sz="3600" b="1" dirty="0" smtClean="0"/>
              <a:t>決まり方」</a:t>
            </a:r>
            <a:r>
              <a:rPr lang="en-US" altLang="ja-JP" sz="3600" b="1" dirty="0" smtClean="0"/>
              <a:t/>
            </a:r>
            <a:br>
              <a:rPr lang="en-US" altLang="ja-JP" sz="3600" b="1" dirty="0" smtClean="0"/>
            </a:br>
            <a:r>
              <a:rPr lang="ja-JP" altLang="en-US" sz="4000" b="1" dirty="0" smtClean="0"/>
              <a:t>＝「</a:t>
            </a:r>
            <a:r>
              <a:rPr lang="ja-JP" altLang="en-US" sz="3600" b="1" dirty="0" smtClean="0"/>
              <a:t>ピックアップミラー</a:t>
            </a:r>
            <a:r>
              <a:rPr lang="en-US" altLang="ja-JP" sz="3600" b="1" dirty="0" smtClean="0"/>
              <a:t>A</a:t>
            </a:r>
            <a:r>
              <a:rPr lang="en-US" altLang="ja-JP" sz="3600" b="1" dirty="0"/>
              <a:t>,</a:t>
            </a:r>
            <a:r>
              <a:rPr lang="en-US" altLang="ja-JP" sz="3600" b="1" dirty="0" smtClean="0"/>
              <a:t>B</a:t>
            </a:r>
            <a:r>
              <a:rPr lang="ja-JP" altLang="en-US" sz="3600" b="1" dirty="0" smtClean="0"/>
              <a:t>のスループットの差」</a:t>
            </a:r>
            <a:endParaRPr lang="en-US" altLang="ja-JP" sz="3200" b="1" dirty="0" smtClean="0"/>
          </a:p>
        </p:txBody>
      </p:sp>
      <p:sp>
        <p:nvSpPr>
          <p:cNvPr id="65" name="テキスト ボックス 64"/>
          <p:cNvSpPr txBox="1"/>
          <p:nvPr/>
        </p:nvSpPr>
        <p:spPr>
          <a:xfrm>
            <a:off x="15483585" y="22618262"/>
            <a:ext cx="14157623" cy="2123658"/>
          </a:xfrm>
          <a:prstGeom prst="rect">
            <a:avLst/>
          </a:prstGeom>
          <a:noFill/>
          <a:ln>
            <a:noFill/>
          </a:ln>
        </p:spPr>
        <p:txBody>
          <a:bodyPr wrap="square" rtlCol="0">
            <a:spAutoFit/>
          </a:bodyPr>
          <a:lstStyle/>
          <a:p>
            <a:pPr algn="just"/>
            <a:r>
              <a:rPr lang="ja-JP" altLang="en-US" sz="3600" b="1" dirty="0"/>
              <a:t>指向精度と</a:t>
            </a:r>
            <a:r>
              <a:rPr lang="ja-JP" altLang="en-US" sz="3600" b="1" dirty="0" smtClean="0"/>
              <a:t>スループット</a:t>
            </a:r>
            <a:endParaRPr lang="en-US" altLang="ja-JP" sz="3600" b="1" dirty="0" smtClean="0"/>
          </a:p>
          <a:p>
            <a:pPr algn="just"/>
            <a:r>
              <a:rPr lang="ja-JP" altLang="en-US" sz="3200" dirty="0" smtClean="0"/>
              <a:t>ピックアップミラーの指向精度とスループットに対する計算を行い、ストップサイズを検討した。</a:t>
            </a:r>
            <a:r>
              <a:rPr lang="en-US" altLang="ja-JP" sz="3200" dirty="0" smtClean="0"/>
              <a:t>F/S</a:t>
            </a:r>
            <a:r>
              <a:rPr lang="ja-JP" altLang="en-US" sz="3200" dirty="0" smtClean="0"/>
              <a:t>可動部の制御エラー角度を横軸、スループットを縦軸にとる。スループットの安定性を重視するため、アンダーサイズのコールドストップを採用する。</a:t>
            </a:r>
            <a:endParaRPr lang="ja-JP" altLang="en-US" sz="3200" dirty="0"/>
          </a:p>
        </p:txBody>
      </p:sp>
      <p:sp>
        <p:nvSpPr>
          <p:cNvPr id="67" name="テキスト ボックス 66"/>
          <p:cNvSpPr txBox="1"/>
          <p:nvPr/>
        </p:nvSpPr>
        <p:spPr>
          <a:xfrm>
            <a:off x="1629406" y="16118698"/>
            <a:ext cx="5884875" cy="461665"/>
          </a:xfrm>
          <a:prstGeom prst="rect">
            <a:avLst/>
          </a:prstGeom>
          <a:noFill/>
          <a:ln>
            <a:noFill/>
          </a:ln>
        </p:spPr>
        <p:txBody>
          <a:bodyPr wrap="square" rtlCol="0">
            <a:spAutoFit/>
          </a:bodyPr>
          <a:lstStyle/>
          <a:p>
            <a:pPr algn="ctr"/>
            <a:r>
              <a:rPr lang="en-US" altLang="ja-JP" sz="2400" dirty="0"/>
              <a:t>TAO</a:t>
            </a:r>
            <a:r>
              <a:rPr lang="ja-JP" altLang="en-US" sz="2400" dirty="0"/>
              <a:t>サイトと</a:t>
            </a:r>
            <a:r>
              <a:rPr lang="en-US" altLang="ja-JP" sz="2400" dirty="0"/>
              <a:t>VLT</a:t>
            </a:r>
            <a:r>
              <a:rPr lang="ja-JP" altLang="en-US" sz="2400" dirty="0"/>
              <a:t>サイトの大気透過率の比較</a:t>
            </a:r>
          </a:p>
        </p:txBody>
      </p:sp>
      <p:sp>
        <p:nvSpPr>
          <p:cNvPr id="68" name="テキスト ボックス 67"/>
          <p:cNvSpPr txBox="1"/>
          <p:nvPr/>
        </p:nvSpPr>
        <p:spPr>
          <a:xfrm>
            <a:off x="8186677" y="15852735"/>
            <a:ext cx="5871480" cy="1200329"/>
          </a:xfrm>
          <a:prstGeom prst="rect">
            <a:avLst/>
          </a:prstGeom>
          <a:noFill/>
          <a:ln>
            <a:noFill/>
          </a:ln>
        </p:spPr>
        <p:txBody>
          <a:bodyPr wrap="square" rtlCol="0">
            <a:spAutoFit/>
          </a:bodyPr>
          <a:lstStyle/>
          <a:p>
            <a:pPr algn="ctr"/>
            <a:r>
              <a:rPr lang="en-US" altLang="ja-JP" sz="2400" dirty="0"/>
              <a:t>MIMIZUKU</a:t>
            </a:r>
            <a:r>
              <a:rPr lang="ja-JP" altLang="en-US" sz="2400" dirty="0"/>
              <a:t>の光学系</a:t>
            </a:r>
            <a:r>
              <a:rPr lang="ja-JP" altLang="en-US" sz="2400" dirty="0" smtClean="0"/>
              <a:t>ブロック図</a:t>
            </a:r>
            <a:endParaRPr lang="en-US" altLang="ja-JP" sz="2400" dirty="0" smtClean="0"/>
          </a:p>
          <a:p>
            <a:r>
              <a:rPr lang="en-US" altLang="ja-JP" sz="2400" dirty="0"/>
              <a:t>4</a:t>
            </a:r>
            <a:r>
              <a:rPr lang="ja-JP" altLang="en-US" sz="2400" dirty="0" err="1"/>
              <a:t>つの</a:t>
            </a:r>
            <a:r>
              <a:rPr lang="ja-JP" altLang="en-US" sz="2400" dirty="0"/>
              <a:t>低温光学系と常温部に設置された</a:t>
            </a:r>
            <a:r>
              <a:rPr lang="en-US" altLang="ja-JP" sz="2400" dirty="0"/>
              <a:t>F/S</a:t>
            </a:r>
            <a:r>
              <a:rPr lang="ja-JP" altLang="en-US" sz="2400" dirty="0"/>
              <a:t>ユニットから構成される</a:t>
            </a:r>
            <a:r>
              <a:rPr lang="ja-JP" altLang="en-US" sz="2400" dirty="0" smtClean="0"/>
              <a:t>。</a:t>
            </a:r>
            <a:endParaRPr lang="en-US" altLang="ja-JP" sz="2400" dirty="0"/>
          </a:p>
        </p:txBody>
      </p:sp>
      <p:sp>
        <p:nvSpPr>
          <p:cNvPr id="70" name="テキスト ボックス 69"/>
          <p:cNvSpPr txBox="1"/>
          <p:nvPr/>
        </p:nvSpPr>
        <p:spPr>
          <a:xfrm>
            <a:off x="2187182" y="26671085"/>
            <a:ext cx="3835692" cy="461665"/>
          </a:xfrm>
          <a:prstGeom prst="rect">
            <a:avLst/>
          </a:prstGeom>
          <a:noFill/>
          <a:ln>
            <a:noFill/>
          </a:ln>
        </p:spPr>
        <p:txBody>
          <a:bodyPr wrap="square" rtlCol="0">
            <a:spAutoFit/>
          </a:bodyPr>
          <a:lstStyle/>
          <a:p>
            <a:pPr algn="ctr"/>
            <a:r>
              <a:rPr lang="en-US" altLang="ja-JP" sz="2400" dirty="0"/>
              <a:t>F/S</a:t>
            </a:r>
            <a:r>
              <a:rPr lang="ja-JP" altLang="en-US" sz="2400" dirty="0"/>
              <a:t>ユニット概念図</a:t>
            </a:r>
          </a:p>
        </p:txBody>
      </p:sp>
      <p:sp>
        <p:nvSpPr>
          <p:cNvPr id="73" name="テキスト ボックス 72"/>
          <p:cNvSpPr txBox="1"/>
          <p:nvPr/>
        </p:nvSpPr>
        <p:spPr>
          <a:xfrm>
            <a:off x="1052423" y="32755044"/>
            <a:ext cx="13074949" cy="2062103"/>
          </a:xfrm>
          <a:prstGeom prst="rect">
            <a:avLst/>
          </a:prstGeom>
          <a:noFill/>
          <a:ln>
            <a:noFill/>
          </a:ln>
        </p:spPr>
        <p:txBody>
          <a:bodyPr wrap="square" rtlCol="0">
            <a:spAutoFit/>
          </a:bodyPr>
          <a:lstStyle/>
          <a:p>
            <a:pPr marL="457200" indent="-457200" algn="just">
              <a:buFont typeface="Wingdings" panose="05000000000000000000" pitchFamily="2" charset="2"/>
              <a:buChar char="Ø"/>
            </a:pPr>
            <a:r>
              <a:rPr lang="ja-JP" altLang="en-US" sz="3200" dirty="0" smtClean="0"/>
              <a:t>近赤外線・・</a:t>
            </a:r>
            <a:r>
              <a:rPr lang="ja-JP" altLang="en-US" sz="3200" dirty="0"/>
              <a:t>・</a:t>
            </a:r>
            <a:r>
              <a:rPr lang="ja-JP" altLang="en-US" sz="3200" dirty="0" smtClean="0"/>
              <a:t>観測可能な天体が多く、観測天体と参照星を同一視野に入れた観測は容易</a:t>
            </a:r>
            <a:endParaRPr lang="en-US" altLang="ja-JP" sz="3200" dirty="0" smtClean="0"/>
          </a:p>
          <a:p>
            <a:pPr marL="457200" indent="-457200" algn="just">
              <a:buFont typeface="Wingdings" panose="05000000000000000000" pitchFamily="2" charset="2"/>
              <a:buChar char="Ø"/>
            </a:pPr>
            <a:r>
              <a:rPr lang="ja-JP" altLang="en-US" sz="3200" dirty="0" smtClean="0"/>
              <a:t>中間赤外線・・・地上から観測できる天体は少なく、同一視</a:t>
            </a:r>
            <a:r>
              <a:rPr lang="ja-JP" altLang="en-US" sz="3200" dirty="0"/>
              <a:t>野内</a:t>
            </a:r>
            <a:r>
              <a:rPr lang="ja-JP" altLang="en-US" sz="3200" dirty="0" smtClean="0"/>
              <a:t>に参照</a:t>
            </a:r>
            <a:r>
              <a:rPr lang="ja-JP" altLang="en-US" sz="3200" dirty="0"/>
              <a:t>星</a:t>
            </a:r>
            <a:r>
              <a:rPr lang="ja-JP" altLang="en-US" sz="3200" dirty="0" smtClean="0"/>
              <a:t>が</a:t>
            </a:r>
            <a:r>
              <a:rPr lang="ja-JP" altLang="en-US" sz="3200" dirty="0"/>
              <a:t>入る</a:t>
            </a:r>
            <a:r>
              <a:rPr lang="ja-JP" altLang="en-US" sz="3200" dirty="0" smtClean="0"/>
              <a:t>ことは稀</a:t>
            </a:r>
            <a:endParaRPr lang="ja-JP" altLang="en-US" sz="3200" dirty="0"/>
          </a:p>
        </p:txBody>
      </p:sp>
      <p:sp>
        <p:nvSpPr>
          <p:cNvPr id="74" name="テキスト ボックス 73"/>
          <p:cNvSpPr txBox="1"/>
          <p:nvPr/>
        </p:nvSpPr>
        <p:spPr>
          <a:xfrm>
            <a:off x="762153" y="35175513"/>
            <a:ext cx="13655487" cy="707886"/>
          </a:xfrm>
          <a:prstGeom prst="rect">
            <a:avLst/>
          </a:prstGeom>
          <a:noFill/>
          <a:ln>
            <a:noFill/>
          </a:ln>
        </p:spPr>
        <p:txBody>
          <a:bodyPr wrap="square" rtlCol="0">
            <a:spAutoFit/>
          </a:bodyPr>
          <a:lstStyle/>
          <a:p>
            <a:pPr algn="just"/>
            <a:r>
              <a:rPr lang="en-US" altLang="ja-JP" sz="4000" b="1" dirty="0"/>
              <a:t>F/S</a:t>
            </a:r>
            <a:r>
              <a:rPr lang="ja-JP" altLang="en-US" sz="4000" b="1" dirty="0"/>
              <a:t>を用いた新しい観測</a:t>
            </a:r>
            <a:r>
              <a:rPr lang="ja-JP" altLang="en-US" sz="4000" b="1" dirty="0" smtClean="0"/>
              <a:t>方法</a:t>
            </a:r>
            <a:endParaRPr lang="en-US" altLang="ja-JP" sz="4000" dirty="0"/>
          </a:p>
        </p:txBody>
      </p:sp>
      <p:sp>
        <p:nvSpPr>
          <p:cNvPr id="77" name="テキスト ボックス 76"/>
          <p:cNvSpPr txBox="1"/>
          <p:nvPr/>
        </p:nvSpPr>
        <p:spPr>
          <a:xfrm>
            <a:off x="8906906" y="40915647"/>
            <a:ext cx="4827461" cy="830997"/>
          </a:xfrm>
          <a:prstGeom prst="rect">
            <a:avLst/>
          </a:prstGeom>
          <a:noFill/>
          <a:ln>
            <a:noFill/>
          </a:ln>
        </p:spPr>
        <p:txBody>
          <a:bodyPr wrap="square" rtlCol="0">
            <a:spAutoFit/>
          </a:bodyPr>
          <a:lstStyle/>
          <a:p>
            <a:pPr algn="ctr"/>
            <a:r>
              <a:rPr lang="en-US" altLang="ja-JP" sz="2400" dirty="0"/>
              <a:t>F/S</a:t>
            </a:r>
            <a:r>
              <a:rPr lang="ja-JP" altLang="en-US" sz="2400" dirty="0"/>
              <a:t>を</a:t>
            </a:r>
            <a:r>
              <a:rPr lang="ja-JP" altLang="en-US" sz="2400" dirty="0" smtClean="0"/>
              <a:t>用いた場合。二</a:t>
            </a:r>
            <a:r>
              <a:rPr lang="ja-JP" altLang="en-US" sz="2400" dirty="0"/>
              <a:t>視野を合成し観測天体と参照星を同時</a:t>
            </a:r>
            <a:r>
              <a:rPr lang="ja-JP" altLang="en-US" sz="2400" dirty="0" smtClean="0"/>
              <a:t>観測できる</a:t>
            </a:r>
            <a:endParaRPr lang="en-US" altLang="ja-JP" sz="2400" dirty="0"/>
          </a:p>
        </p:txBody>
      </p:sp>
      <p:sp>
        <p:nvSpPr>
          <p:cNvPr id="84" name="テキスト ボックス 83"/>
          <p:cNvSpPr txBox="1"/>
          <p:nvPr/>
        </p:nvSpPr>
        <p:spPr>
          <a:xfrm>
            <a:off x="15368880" y="30120585"/>
            <a:ext cx="14410420" cy="2062103"/>
          </a:xfrm>
          <a:prstGeom prst="rect">
            <a:avLst/>
          </a:prstGeom>
          <a:noFill/>
          <a:ln>
            <a:noFill/>
          </a:ln>
        </p:spPr>
        <p:txBody>
          <a:bodyPr wrap="square" rtlCol="0">
            <a:spAutoFit/>
          </a:bodyPr>
          <a:lstStyle/>
          <a:p>
            <a:pPr algn="just" defTabSz="914400">
              <a:defRPr/>
            </a:pPr>
            <a:r>
              <a:rPr lang="ja-JP" altLang="en-US" sz="3200" dirty="0" smtClean="0"/>
              <a:t>傾斜</a:t>
            </a:r>
            <a:r>
              <a:rPr lang="ja-JP" altLang="en-US" sz="3200" dirty="0"/>
              <a:t>・直動・回転ステージのスペックシート</a:t>
            </a:r>
            <a:r>
              <a:rPr lang="ja-JP" altLang="en-US" sz="3200" dirty="0" smtClean="0"/>
              <a:t>から、</a:t>
            </a:r>
            <a:r>
              <a:rPr lang="en-US" altLang="ja-JP" sz="3200" dirty="0" smtClean="0"/>
              <a:t>1</a:t>
            </a:r>
            <a:r>
              <a:rPr lang="ja-JP" altLang="en-US" sz="3200" dirty="0" err="1" smtClean="0"/>
              <a:t>つの</a:t>
            </a:r>
            <a:r>
              <a:rPr lang="ja-JP" altLang="en-US" sz="3200" dirty="0"/>
              <a:t>ミラ</a:t>
            </a:r>
            <a:r>
              <a:rPr lang="ja-JP" altLang="en-US" sz="3200" dirty="0" smtClean="0"/>
              <a:t>ー</a:t>
            </a:r>
            <a:r>
              <a:rPr lang="ja-JP" altLang="en-US" sz="3200" dirty="0"/>
              <a:t>で</a:t>
            </a:r>
            <a:r>
              <a:rPr lang="ja-JP" altLang="en-US" sz="3200" dirty="0" smtClean="0"/>
              <a:t>指向精度</a:t>
            </a:r>
            <a:r>
              <a:rPr lang="en-US" altLang="ja-JP" sz="3200" dirty="0" smtClean="0"/>
              <a:t>0.02</a:t>
            </a:r>
            <a:r>
              <a:rPr lang="en-US" altLang="ja-JP" sz="3200" dirty="0"/>
              <a:t>°</a:t>
            </a:r>
            <a:r>
              <a:rPr lang="ja-JP" altLang="en-US" sz="3200" dirty="0" smtClean="0"/>
              <a:t>程度の</a:t>
            </a:r>
            <a:r>
              <a:rPr lang="ja-JP" altLang="en-US" sz="3200" dirty="0"/>
              <a:t>実現が見込まれる</a:t>
            </a:r>
            <a:r>
              <a:rPr lang="ja-JP" altLang="en-US" sz="3200" dirty="0" smtClean="0"/>
              <a:t>。マージン</a:t>
            </a:r>
            <a:r>
              <a:rPr lang="ja-JP" altLang="en-US" sz="3200" dirty="0"/>
              <a:t>を</a:t>
            </a:r>
            <a:r>
              <a:rPr lang="ja-JP" altLang="en-US" sz="3200" dirty="0" smtClean="0"/>
              <a:t>見てミラー</a:t>
            </a:r>
            <a:r>
              <a:rPr lang="en-US" altLang="ja-JP" sz="3200" dirty="0" smtClean="0"/>
              <a:t>2</a:t>
            </a:r>
            <a:r>
              <a:rPr lang="ja-JP" altLang="en-US" sz="3200" dirty="0" err="1" smtClean="0"/>
              <a:t>つでの</a:t>
            </a:r>
            <a:r>
              <a:rPr lang="ja-JP" altLang="en-US" sz="3200" dirty="0"/>
              <a:t>指向</a:t>
            </a:r>
            <a:r>
              <a:rPr lang="ja-JP" altLang="en-US" sz="3200" dirty="0" smtClean="0"/>
              <a:t>精度を「</a:t>
            </a:r>
            <a:r>
              <a:rPr lang="en-US" altLang="ja-JP" sz="3200" dirty="0" smtClean="0"/>
              <a:t>0.05</a:t>
            </a:r>
            <a:r>
              <a:rPr lang="en-US" altLang="ja-JP" sz="3200" dirty="0"/>
              <a:t>°</a:t>
            </a:r>
            <a:r>
              <a:rPr lang="ja-JP" altLang="en-US" sz="3200" dirty="0" smtClean="0"/>
              <a:t>」とすると、ストップサイズは</a:t>
            </a:r>
            <a:r>
              <a:rPr lang="en-US" altLang="ja-JP" sz="3200" dirty="0" smtClean="0"/>
              <a:t>0.3mm</a:t>
            </a:r>
            <a:r>
              <a:rPr lang="ja-JP" altLang="en-US" sz="3200" dirty="0" smtClean="0"/>
              <a:t>小さくした</a:t>
            </a:r>
            <a:r>
              <a:rPr lang="en-US" altLang="ja-JP" sz="3200" dirty="0" smtClean="0"/>
              <a:t>20.2mm</a:t>
            </a:r>
            <a:r>
              <a:rPr lang="ja-JP" altLang="en-US" sz="3200" dirty="0" smtClean="0"/>
              <a:t>となる</a:t>
            </a:r>
            <a:r>
              <a:rPr lang="en-US" altLang="ja-JP" sz="3200" dirty="0" smtClean="0"/>
              <a:t>(</a:t>
            </a:r>
            <a:r>
              <a:rPr lang="ja-JP" altLang="en-US" sz="3200" dirty="0"/>
              <a:t>図</a:t>
            </a:r>
            <a:r>
              <a:rPr lang="ja-JP" altLang="en-US" sz="3200" dirty="0" smtClean="0"/>
              <a:t>の緑</a:t>
            </a:r>
            <a:r>
              <a:rPr lang="ja-JP" altLang="en-US" sz="3200" dirty="0"/>
              <a:t>線</a:t>
            </a:r>
            <a:r>
              <a:rPr lang="en-US" altLang="ja-JP" sz="3200" dirty="0" smtClean="0"/>
              <a:t>)</a:t>
            </a:r>
            <a:r>
              <a:rPr lang="ja-JP" altLang="en-US" sz="3200" dirty="0" err="1" smtClean="0"/>
              <a:t>。</a:t>
            </a:r>
            <a:r>
              <a:rPr lang="ja-JP" altLang="en-US" sz="3200" dirty="0" smtClean="0"/>
              <a:t>このとき副鏡ひとみ</a:t>
            </a:r>
            <a:r>
              <a:rPr lang="ja-JP" altLang="en-US" sz="3200" dirty="0"/>
              <a:t>で</a:t>
            </a:r>
            <a:r>
              <a:rPr lang="ja-JP" altLang="en-US" sz="3200" dirty="0" smtClean="0"/>
              <a:t>ある </a:t>
            </a:r>
            <a:r>
              <a:rPr lang="en-US" altLang="ja-JP" sz="3200" dirty="0" smtClean="0"/>
              <a:t>TAO </a:t>
            </a:r>
            <a:r>
              <a:rPr lang="ja-JP" altLang="en-US" sz="3200" dirty="0" smtClean="0"/>
              <a:t>望遠鏡</a:t>
            </a:r>
            <a:r>
              <a:rPr lang="ja-JP" altLang="en-US" sz="3200" dirty="0"/>
              <a:t>の副鏡面積の </a:t>
            </a:r>
            <a:r>
              <a:rPr lang="en-US" altLang="ja-JP" sz="3200" dirty="0"/>
              <a:t>95% </a:t>
            </a:r>
            <a:r>
              <a:rPr lang="ja-JP" altLang="en-US" sz="3200" dirty="0"/>
              <a:t>が利用</a:t>
            </a:r>
            <a:r>
              <a:rPr lang="ja-JP" altLang="en-US" sz="3200" dirty="0" smtClean="0"/>
              <a:t>でき、妥当</a:t>
            </a:r>
            <a:r>
              <a:rPr lang="ja-JP" altLang="en-US" sz="3200" dirty="0"/>
              <a:t>な解が得られる見込みが</a:t>
            </a:r>
            <a:r>
              <a:rPr lang="ja-JP" altLang="en-US" sz="3200" dirty="0" smtClean="0"/>
              <a:t>ある。</a:t>
            </a:r>
            <a:endParaRPr lang="en-US" altLang="ja-JP" sz="3200" dirty="0"/>
          </a:p>
        </p:txBody>
      </p:sp>
      <p:sp>
        <p:nvSpPr>
          <p:cNvPr id="85" name="テキスト ボックス 84"/>
          <p:cNvSpPr txBox="1"/>
          <p:nvPr/>
        </p:nvSpPr>
        <p:spPr>
          <a:xfrm>
            <a:off x="480612" y="27141157"/>
            <a:ext cx="14156704" cy="1384995"/>
          </a:xfrm>
          <a:prstGeom prst="rect">
            <a:avLst/>
          </a:prstGeom>
          <a:noFill/>
          <a:ln>
            <a:noFill/>
          </a:ln>
        </p:spPr>
        <p:txBody>
          <a:bodyPr wrap="square" rtlCol="0">
            <a:spAutoFit/>
          </a:bodyPr>
          <a:lstStyle/>
          <a:p>
            <a:pPr algn="just"/>
            <a:r>
              <a:rPr lang="ja-JP" altLang="en-US" sz="2800" dirty="0" smtClean="0"/>
              <a:t>ピックアップミラーは傾斜ステージに固定</a:t>
            </a:r>
            <a:r>
              <a:rPr lang="ja-JP" altLang="en-US" sz="2800" dirty="0"/>
              <a:t>され、傾斜ステージは直動ステージに搭載される。さらにそれらは回転ステージに搭載され、</a:t>
            </a:r>
            <a:r>
              <a:rPr lang="ja-JP" altLang="en-US" sz="2800" dirty="0" smtClean="0"/>
              <a:t>ピックアップミラーの自在</a:t>
            </a:r>
            <a:r>
              <a:rPr lang="ja-JP" altLang="en-US" sz="2800" dirty="0"/>
              <a:t>な動作を実現する</a:t>
            </a:r>
            <a:r>
              <a:rPr lang="ja-JP" altLang="en-US" sz="2800" dirty="0" smtClean="0"/>
              <a:t>。この機構に</a:t>
            </a:r>
            <a:r>
              <a:rPr lang="ja-JP" altLang="en-US" sz="2800" dirty="0"/>
              <a:t>よって</a:t>
            </a:r>
            <a:r>
              <a:rPr lang="en-US" altLang="ja-JP" sz="2800" dirty="0"/>
              <a:t>2</a:t>
            </a:r>
            <a:r>
              <a:rPr lang="ja-JP" altLang="en-US" sz="2800" dirty="0" err="1"/>
              <a:t>つの</a:t>
            </a:r>
            <a:r>
              <a:rPr lang="ja-JP" altLang="en-US" sz="2800" dirty="0"/>
              <a:t>離れた視野を視野合成鏡に集め、さらに低温光学系へと導く</a:t>
            </a:r>
            <a:r>
              <a:rPr lang="ja-JP" altLang="en-US" sz="2800" dirty="0" smtClean="0"/>
              <a:t>。</a:t>
            </a:r>
            <a:endParaRPr lang="en-US" altLang="ja-JP" sz="2800" dirty="0" smtClean="0"/>
          </a:p>
        </p:txBody>
      </p:sp>
      <p:grpSp>
        <p:nvGrpSpPr>
          <p:cNvPr id="92" name="グループ化 91"/>
          <p:cNvGrpSpPr/>
          <p:nvPr/>
        </p:nvGrpSpPr>
        <p:grpSpPr>
          <a:xfrm>
            <a:off x="15149922" y="36965538"/>
            <a:ext cx="14824952" cy="5330325"/>
            <a:chOff x="546666" y="9721371"/>
            <a:chExt cx="14824952" cy="5779350"/>
          </a:xfrm>
        </p:grpSpPr>
        <p:sp>
          <p:nvSpPr>
            <p:cNvPr id="93" name="角丸四角形 92"/>
            <p:cNvSpPr/>
            <p:nvPr/>
          </p:nvSpPr>
          <p:spPr>
            <a:xfrm>
              <a:off x="546666" y="10226248"/>
              <a:ext cx="14824952" cy="5274473"/>
            </a:xfrm>
            <a:prstGeom prst="roundRect">
              <a:avLst>
                <a:gd name="adj" fmla="val 74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5" name="角丸四角形 94"/>
            <p:cNvSpPr/>
            <p:nvPr/>
          </p:nvSpPr>
          <p:spPr>
            <a:xfrm>
              <a:off x="1458466" y="9721371"/>
              <a:ext cx="10257273" cy="1026371"/>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600" dirty="0">
                  <a:solidFill>
                    <a:schemeClr val="bg1"/>
                  </a:solidFill>
                </a:rPr>
                <a:t>Relative tilt error checker</a:t>
              </a:r>
              <a:endParaRPr lang="ja-JP" altLang="en-US" sz="6600" dirty="0">
                <a:solidFill>
                  <a:schemeClr val="bg1"/>
                </a:solidFill>
              </a:endParaRPr>
            </a:p>
          </p:txBody>
        </p:sp>
      </p:grpSp>
      <p:pic>
        <p:nvPicPr>
          <p:cNvPr id="28" name="図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29406" y="1523599"/>
            <a:ext cx="2968132" cy="2775396"/>
          </a:xfrm>
          <a:prstGeom prst="rect">
            <a:avLst/>
          </a:prstGeom>
        </p:spPr>
      </p:pic>
      <p:sp>
        <p:nvSpPr>
          <p:cNvPr id="96" name="正方形/長方形 95"/>
          <p:cNvSpPr/>
          <p:nvPr/>
        </p:nvSpPr>
        <p:spPr>
          <a:xfrm>
            <a:off x="16556720" y="25636253"/>
            <a:ext cx="12226936" cy="3989147"/>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7" name="テキスト ボックス 96"/>
          <p:cNvSpPr txBox="1"/>
          <p:nvPr/>
        </p:nvSpPr>
        <p:spPr>
          <a:xfrm>
            <a:off x="21241093" y="35961331"/>
            <a:ext cx="3716221" cy="830997"/>
          </a:xfrm>
          <a:prstGeom prst="rect">
            <a:avLst/>
          </a:prstGeom>
          <a:noFill/>
          <a:ln>
            <a:noFill/>
          </a:ln>
        </p:spPr>
        <p:txBody>
          <a:bodyPr wrap="square" rtlCol="0">
            <a:spAutoFit/>
          </a:bodyPr>
          <a:lstStyle/>
          <a:p>
            <a:pPr algn="ctr"/>
            <a:r>
              <a:rPr lang="ja-JP" altLang="en-US" sz="2400" dirty="0"/>
              <a:t>傾斜ステージの制御精度測定時の実験風景</a:t>
            </a:r>
          </a:p>
        </p:txBody>
      </p:sp>
      <p:cxnSp>
        <p:nvCxnSpPr>
          <p:cNvPr id="100" name="直線矢印コネクタ 99"/>
          <p:cNvCxnSpPr/>
          <p:nvPr/>
        </p:nvCxnSpPr>
        <p:spPr>
          <a:xfrm flipH="1">
            <a:off x="18744116" y="25463044"/>
            <a:ext cx="420209" cy="989135"/>
          </a:xfrm>
          <a:prstGeom prst="straightConnector1">
            <a:avLst/>
          </a:prstGeom>
          <a:ln>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19328469" y="29658920"/>
            <a:ext cx="6683438" cy="461665"/>
          </a:xfrm>
          <a:prstGeom prst="rect">
            <a:avLst/>
          </a:prstGeom>
          <a:noFill/>
          <a:ln>
            <a:noFill/>
          </a:ln>
        </p:spPr>
        <p:txBody>
          <a:bodyPr wrap="square" rtlCol="0">
            <a:spAutoFit/>
          </a:bodyPr>
          <a:lstStyle/>
          <a:p>
            <a:pPr algn="just"/>
            <a:r>
              <a:rPr lang="ja-JP" altLang="en-US" sz="2400" dirty="0"/>
              <a:t>ピックアップミラーの指向精度と</a:t>
            </a:r>
            <a:r>
              <a:rPr lang="ja-JP" altLang="en-US" sz="2400" dirty="0" smtClean="0"/>
              <a:t>スループットの計算</a:t>
            </a:r>
            <a:endParaRPr lang="ja-JP" altLang="en-US" sz="2400" dirty="0"/>
          </a:p>
        </p:txBody>
      </p:sp>
      <p:sp>
        <p:nvSpPr>
          <p:cNvPr id="108" name="テキスト ボックス 107"/>
          <p:cNvSpPr txBox="1"/>
          <p:nvPr/>
        </p:nvSpPr>
        <p:spPr>
          <a:xfrm>
            <a:off x="15408938" y="40546315"/>
            <a:ext cx="8260169" cy="1569660"/>
          </a:xfrm>
          <a:prstGeom prst="rect">
            <a:avLst/>
          </a:prstGeom>
          <a:noFill/>
          <a:ln>
            <a:noFill/>
          </a:ln>
        </p:spPr>
        <p:txBody>
          <a:bodyPr wrap="square" rtlCol="0">
            <a:spAutoFit/>
          </a:bodyPr>
          <a:lstStyle/>
          <a:p>
            <a:pPr marL="457200" indent="-457200" algn="just">
              <a:buFont typeface="Wingdings" panose="05000000000000000000" pitchFamily="2" charset="2"/>
              <a:buChar char="Ø"/>
            </a:pPr>
            <a:r>
              <a:rPr lang="en-US" altLang="ja-JP" sz="3200" dirty="0" smtClean="0"/>
              <a:t>350</a:t>
            </a:r>
            <a:r>
              <a:rPr lang="ja-JP" altLang="en-US" sz="3200" dirty="0"/>
              <a:t>万画素以上の</a:t>
            </a:r>
            <a:r>
              <a:rPr lang="ja-JP" altLang="en-US" sz="3200" dirty="0" smtClean="0"/>
              <a:t>センサー</a:t>
            </a:r>
            <a:endParaRPr lang="en-US" altLang="ja-JP" sz="3200" dirty="0" smtClean="0"/>
          </a:p>
          <a:p>
            <a:pPr marL="457200" indent="-457200" algn="just">
              <a:buFont typeface="Wingdings" panose="05000000000000000000" pitchFamily="2" charset="2"/>
              <a:buChar char="Ø"/>
            </a:pPr>
            <a:r>
              <a:rPr lang="en-US" altLang="ja-JP" sz="3200" dirty="0" smtClean="0"/>
              <a:t>35mm</a:t>
            </a:r>
            <a:r>
              <a:rPr lang="ja-JP" altLang="en-US" sz="3200" dirty="0"/>
              <a:t>換算で焦点距離</a:t>
            </a:r>
            <a:r>
              <a:rPr lang="en-US" altLang="ja-JP" sz="3200" dirty="0"/>
              <a:t>280mm</a:t>
            </a:r>
            <a:r>
              <a:rPr lang="ja-JP" altLang="en-US" sz="3200" dirty="0"/>
              <a:t>以上の</a:t>
            </a:r>
            <a:r>
              <a:rPr lang="ja-JP" altLang="en-US" sz="3200" dirty="0" smtClean="0"/>
              <a:t>レンズ</a:t>
            </a:r>
            <a:endParaRPr lang="en-US" altLang="ja-JP" sz="3200" dirty="0" smtClean="0"/>
          </a:p>
          <a:p>
            <a:pPr marL="457200" indent="-457200" algn="just">
              <a:buFont typeface="Wingdings" panose="05000000000000000000" pitchFamily="2" charset="2"/>
              <a:buChar char="Ø"/>
            </a:pPr>
            <a:r>
              <a:rPr lang="en-US" altLang="ja-JP" sz="3200" dirty="0" smtClean="0"/>
              <a:t>PC</a:t>
            </a:r>
            <a:r>
              <a:rPr lang="ja-JP" altLang="en-US" sz="3200" dirty="0"/>
              <a:t>に有線</a:t>
            </a:r>
            <a:r>
              <a:rPr lang="ja-JP" altLang="en-US" sz="3200" dirty="0" smtClean="0"/>
              <a:t>接続</a:t>
            </a:r>
            <a:endParaRPr lang="en-US" altLang="ja-JP" sz="3200" dirty="0" smtClean="0"/>
          </a:p>
        </p:txBody>
      </p:sp>
      <p:sp>
        <p:nvSpPr>
          <p:cNvPr id="89" name="テキスト ボックス 88"/>
          <p:cNvSpPr txBox="1"/>
          <p:nvPr/>
        </p:nvSpPr>
        <p:spPr>
          <a:xfrm>
            <a:off x="23400107" y="26096401"/>
            <a:ext cx="4605873" cy="830997"/>
          </a:xfrm>
          <a:prstGeom prst="rect">
            <a:avLst/>
          </a:prstGeom>
          <a:noFill/>
          <a:ln>
            <a:solidFill>
              <a:schemeClr val="bg2">
                <a:lumMod val="25000"/>
              </a:schemeClr>
            </a:solidFill>
          </a:ln>
        </p:spPr>
        <p:txBody>
          <a:bodyPr wrap="square" rtlCol="0">
            <a:spAutoFit/>
          </a:bodyPr>
          <a:lstStyle/>
          <a:p>
            <a:pPr algn="ctr"/>
            <a:r>
              <a:rPr lang="ja-JP" altLang="en-US" sz="2400" dirty="0" smtClean="0"/>
              <a:t>赤⇒黄緑⇒青の順でストップ径を徐々に小さくして計算している</a:t>
            </a:r>
            <a:endParaRPr lang="ja-JP" altLang="en-US" sz="2400" dirty="0"/>
          </a:p>
        </p:txBody>
      </p:sp>
      <p:pic>
        <p:nvPicPr>
          <p:cNvPr id="30" name="図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747743" y="27193810"/>
            <a:ext cx="704921" cy="702531"/>
          </a:xfrm>
          <a:prstGeom prst="rect">
            <a:avLst/>
          </a:prstGeom>
        </p:spPr>
      </p:pic>
      <p:pic>
        <p:nvPicPr>
          <p:cNvPr id="31" name="図 30"/>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0697480" y="28187834"/>
            <a:ext cx="704920" cy="700141"/>
          </a:xfrm>
          <a:prstGeom prst="rect">
            <a:avLst/>
          </a:prstGeom>
        </p:spPr>
      </p:pic>
      <p:sp>
        <p:nvSpPr>
          <p:cNvPr id="98" name="テキスト ボックス 97"/>
          <p:cNvSpPr txBox="1"/>
          <p:nvPr/>
        </p:nvSpPr>
        <p:spPr>
          <a:xfrm>
            <a:off x="18010614" y="24736433"/>
            <a:ext cx="10778986" cy="707886"/>
          </a:xfrm>
          <a:prstGeom prst="rect">
            <a:avLst/>
          </a:prstGeom>
          <a:noFill/>
          <a:ln>
            <a:solidFill>
              <a:srgbClr val="CC00CC"/>
            </a:solidFill>
          </a:ln>
        </p:spPr>
        <p:txBody>
          <a:bodyPr wrap="square" rtlCol="0">
            <a:spAutoFit/>
          </a:bodyPr>
          <a:lstStyle/>
          <a:p>
            <a:r>
              <a:rPr lang="ja-JP" altLang="en-US" sz="2000" dirty="0"/>
              <a:t>これ</a:t>
            </a:r>
            <a:r>
              <a:rPr lang="ja-JP" altLang="en-US" sz="2000" dirty="0" smtClean="0"/>
              <a:t>はスループットの</a:t>
            </a:r>
            <a:r>
              <a:rPr lang="ja-JP" altLang="en-US" sz="2000" dirty="0"/>
              <a:t>低下が「</a:t>
            </a:r>
            <a:r>
              <a:rPr lang="en-US" altLang="ja-JP" sz="2000" dirty="0"/>
              <a:t>0.5%</a:t>
            </a:r>
            <a:r>
              <a:rPr lang="ja-JP" altLang="en-US" sz="2000" dirty="0"/>
              <a:t>」となる値をつないだ線</a:t>
            </a:r>
            <a:r>
              <a:rPr lang="en-US" altLang="ja-JP" sz="2000" dirty="0"/>
              <a:t/>
            </a:r>
            <a:br>
              <a:rPr lang="en-US" altLang="ja-JP" sz="2000" dirty="0"/>
            </a:br>
            <a:r>
              <a:rPr lang="ja-JP" altLang="en-US" sz="2000" dirty="0"/>
              <a:t>⇒ミラーは</a:t>
            </a:r>
            <a:r>
              <a:rPr lang="en-US" altLang="ja-JP" sz="2000" dirty="0"/>
              <a:t>2</a:t>
            </a:r>
            <a:r>
              <a:rPr lang="ja-JP" altLang="en-US" sz="2000" dirty="0"/>
              <a:t>つある</a:t>
            </a:r>
            <a:r>
              <a:rPr lang="ja-JP" altLang="en-US" sz="2000" dirty="0" smtClean="0"/>
              <a:t>ため測光</a:t>
            </a:r>
            <a:r>
              <a:rPr lang="ja-JP" altLang="en-US" sz="2000" dirty="0"/>
              <a:t>精度 </a:t>
            </a:r>
            <a:r>
              <a:rPr lang="en-US" altLang="ja-JP" sz="2000" dirty="0"/>
              <a:t>1</a:t>
            </a:r>
            <a:r>
              <a:rPr lang="en-US" altLang="ja-JP" sz="2000" dirty="0" smtClean="0"/>
              <a:t>%</a:t>
            </a:r>
            <a:r>
              <a:rPr lang="ja-JP" altLang="en-US" sz="2000" dirty="0" smtClean="0"/>
              <a:t>の達成</a:t>
            </a:r>
            <a:r>
              <a:rPr lang="en-US" altLang="ja-JP" sz="2000" dirty="0" smtClean="0"/>
              <a:t> </a:t>
            </a:r>
            <a:r>
              <a:rPr lang="ja-JP" altLang="en-US" sz="2000" dirty="0" smtClean="0"/>
              <a:t>⇒</a:t>
            </a:r>
            <a:r>
              <a:rPr lang="en-US" altLang="ja-JP" sz="2000" dirty="0" smtClean="0"/>
              <a:t> </a:t>
            </a:r>
            <a:r>
              <a:rPr lang="ja-JP" altLang="en-US" sz="2000" dirty="0"/>
              <a:t>ピックアップ鏡一枚当たりのスループット安定性 </a:t>
            </a:r>
            <a:r>
              <a:rPr lang="en-US" altLang="ja-JP" sz="2000" dirty="0"/>
              <a:t>0.5</a:t>
            </a:r>
            <a:r>
              <a:rPr lang="en-US" altLang="ja-JP" sz="2000" dirty="0" smtClean="0"/>
              <a:t>%</a:t>
            </a:r>
            <a:endParaRPr lang="en-US" altLang="ja-JP" sz="2000" dirty="0"/>
          </a:p>
        </p:txBody>
      </p:sp>
      <p:pic>
        <p:nvPicPr>
          <p:cNvPr id="2" name="図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001179" y="24761284"/>
            <a:ext cx="712089" cy="712089"/>
          </a:xfrm>
          <a:prstGeom prst="rect">
            <a:avLst/>
          </a:prstGeom>
        </p:spPr>
      </p:pic>
      <p:sp>
        <p:nvSpPr>
          <p:cNvPr id="111" name="円/楕円 110"/>
          <p:cNvSpPr>
            <a:spLocks noChangeAspect="1"/>
          </p:cNvSpPr>
          <p:nvPr/>
        </p:nvSpPr>
        <p:spPr>
          <a:xfrm>
            <a:off x="20718197" y="28203056"/>
            <a:ext cx="663486" cy="66348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28524" y="12412525"/>
            <a:ext cx="5930128" cy="3392967"/>
          </a:xfrm>
          <a:prstGeom prst="rect">
            <a:avLst/>
          </a:prstGeom>
        </p:spPr>
      </p:pic>
      <p:pic>
        <p:nvPicPr>
          <p:cNvPr id="33" name="図 3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6710" y="12655063"/>
            <a:ext cx="7252855" cy="3512127"/>
          </a:xfrm>
          <a:prstGeom prst="rect">
            <a:avLst/>
          </a:prstGeom>
        </p:spPr>
      </p:pic>
      <p:pic>
        <p:nvPicPr>
          <p:cNvPr id="52" name="図 5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49954" y="8932562"/>
            <a:ext cx="3338571" cy="3655160"/>
          </a:xfrm>
          <a:prstGeom prst="rect">
            <a:avLst/>
          </a:prstGeom>
        </p:spPr>
      </p:pic>
      <p:sp>
        <p:nvSpPr>
          <p:cNvPr id="102" name="テキスト ボックス 101"/>
          <p:cNvSpPr txBox="1"/>
          <p:nvPr/>
        </p:nvSpPr>
        <p:spPr>
          <a:xfrm>
            <a:off x="7229378" y="23936214"/>
            <a:ext cx="3356962" cy="2308324"/>
          </a:xfrm>
          <a:prstGeom prst="rect">
            <a:avLst/>
          </a:prstGeom>
          <a:noFill/>
          <a:ln>
            <a:solidFill>
              <a:schemeClr val="bg2">
                <a:lumMod val="50000"/>
              </a:schemeClr>
            </a:solidFill>
          </a:ln>
        </p:spPr>
        <p:txBody>
          <a:bodyPr wrap="square" rtlCol="0">
            <a:spAutoFit/>
          </a:bodyPr>
          <a:lstStyle/>
          <a:p>
            <a:pPr algn="just"/>
            <a:r>
              <a:rPr lang="ja-JP" altLang="en-US" sz="3600" dirty="0" smtClean="0"/>
              <a:t>可動部</a:t>
            </a:r>
            <a:endParaRPr lang="en-US" altLang="ja-JP" sz="3600" dirty="0"/>
          </a:p>
          <a:p>
            <a:pPr algn="just"/>
            <a:r>
              <a:rPr lang="ja-JP" altLang="en-US" sz="3600" dirty="0"/>
              <a:t>　</a:t>
            </a:r>
            <a:r>
              <a:rPr lang="en-US" altLang="ja-JP" sz="3600" dirty="0" smtClean="0"/>
              <a:t>-</a:t>
            </a:r>
            <a:r>
              <a:rPr lang="ja-JP" altLang="en-US" sz="3600" dirty="0" smtClean="0"/>
              <a:t>傾斜</a:t>
            </a:r>
            <a:r>
              <a:rPr lang="ja-JP" altLang="en-US" sz="3600" dirty="0"/>
              <a:t>ステージ</a:t>
            </a:r>
            <a:endParaRPr lang="en-US" altLang="ja-JP" sz="3600" dirty="0"/>
          </a:p>
          <a:p>
            <a:pPr algn="just"/>
            <a:r>
              <a:rPr lang="ja-JP" altLang="en-US" sz="3600" dirty="0"/>
              <a:t>　</a:t>
            </a:r>
            <a:r>
              <a:rPr lang="en-US" altLang="ja-JP" sz="3600" dirty="0" smtClean="0"/>
              <a:t>-</a:t>
            </a:r>
            <a:r>
              <a:rPr lang="ja-JP" altLang="en-US" sz="3600" dirty="0" smtClean="0"/>
              <a:t>直動</a:t>
            </a:r>
            <a:r>
              <a:rPr lang="ja-JP" altLang="en-US" sz="3600" dirty="0"/>
              <a:t>ステージ</a:t>
            </a:r>
            <a:endParaRPr lang="en-US" altLang="ja-JP" sz="3600" dirty="0"/>
          </a:p>
          <a:p>
            <a:pPr algn="just"/>
            <a:r>
              <a:rPr lang="ja-JP" altLang="en-US" sz="3600" dirty="0"/>
              <a:t>　</a:t>
            </a:r>
            <a:r>
              <a:rPr lang="en-US" altLang="ja-JP" sz="3600" dirty="0" smtClean="0"/>
              <a:t>-</a:t>
            </a:r>
            <a:r>
              <a:rPr lang="ja-JP" altLang="en-US" sz="3600" dirty="0" smtClean="0"/>
              <a:t>回転</a:t>
            </a:r>
            <a:r>
              <a:rPr lang="ja-JP" altLang="en-US" sz="3600" dirty="0"/>
              <a:t>ステージ</a:t>
            </a:r>
            <a:endParaRPr lang="en-US" altLang="ja-JP" sz="3600" dirty="0"/>
          </a:p>
        </p:txBody>
      </p:sp>
      <p:sp>
        <p:nvSpPr>
          <p:cNvPr id="103" name="テキスト ボックス 102"/>
          <p:cNvSpPr txBox="1"/>
          <p:nvPr/>
        </p:nvSpPr>
        <p:spPr>
          <a:xfrm>
            <a:off x="10682553" y="23936214"/>
            <a:ext cx="4067116" cy="2308324"/>
          </a:xfrm>
          <a:prstGeom prst="rect">
            <a:avLst/>
          </a:prstGeom>
          <a:noFill/>
          <a:ln>
            <a:solidFill>
              <a:schemeClr val="bg2">
                <a:lumMod val="50000"/>
              </a:schemeClr>
            </a:solidFill>
          </a:ln>
        </p:spPr>
        <p:txBody>
          <a:bodyPr wrap="square" rtlCol="0">
            <a:spAutoFit/>
          </a:bodyPr>
          <a:lstStyle/>
          <a:p>
            <a:pPr algn="just"/>
            <a:r>
              <a:rPr lang="ja-JP" altLang="en-US" sz="3600" dirty="0" smtClean="0"/>
              <a:t>ミラー</a:t>
            </a:r>
            <a:endParaRPr lang="en-US" altLang="ja-JP" sz="3600" dirty="0"/>
          </a:p>
          <a:p>
            <a:pPr algn="just"/>
            <a:r>
              <a:rPr lang="ja-JP" altLang="en-US" sz="3600" dirty="0"/>
              <a:t>　</a:t>
            </a:r>
            <a:r>
              <a:rPr lang="en-US" altLang="ja-JP" sz="3600" dirty="0" smtClean="0"/>
              <a:t>-</a:t>
            </a:r>
            <a:r>
              <a:rPr lang="ja-JP" altLang="en-US" sz="3600" dirty="0" smtClean="0"/>
              <a:t>ピックアップミラー</a:t>
            </a:r>
            <a:endParaRPr lang="en-US" altLang="ja-JP" sz="3600" dirty="0" smtClean="0"/>
          </a:p>
          <a:p>
            <a:pPr algn="just"/>
            <a:r>
              <a:rPr lang="ja-JP" altLang="en-US" sz="3600" dirty="0"/>
              <a:t>　</a:t>
            </a:r>
            <a:r>
              <a:rPr lang="ja-JP" altLang="en-US" sz="3600" dirty="0" smtClean="0"/>
              <a:t>  </a:t>
            </a:r>
            <a:r>
              <a:rPr lang="en-US" altLang="ja-JP" sz="3600" dirty="0" smtClean="0"/>
              <a:t>×</a:t>
            </a:r>
            <a:r>
              <a:rPr lang="en-US" altLang="ja-JP" sz="3600" dirty="0"/>
              <a:t>2</a:t>
            </a:r>
          </a:p>
          <a:p>
            <a:pPr algn="just"/>
            <a:r>
              <a:rPr lang="ja-JP" altLang="en-US" sz="3600" dirty="0"/>
              <a:t>　</a:t>
            </a:r>
            <a:r>
              <a:rPr lang="en-US" altLang="ja-JP" sz="3600" dirty="0" smtClean="0"/>
              <a:t>-</a:t>
            </a:r>
            <a:r>
              <a:rPr lang="ja-JP" altLang="en-US" sz="3600" dirty="0" smtClean="0"/>
              <a:t>視野合成鏡</a:t>
            </a:r>
            <a:endParaRPr lang="en-US" altLang="ja-JP" sz="3600" dirty="0"/>
          </a:p>
        </p:txBody>
      </p:sp>
      <p:pic>
        <p:nvPicPr>
          <p:cNvPr id="57" name="図 5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84139" y="22154034"/>
            <a:ext cx="6045976" cy="4508645"/>
          </a:xfrm>
          <a:prstGeom prst="rect">
            <a:avLst/>
          </a:prstGeom>
        </p:spPr>
      </p:pic>
      <p:sp>
        <p:nvSpPr>
          <p:cNvPr id="113" name="テキスト ボックス 112"/>
          <p:cNvSpPr txBox="1"/>
          <p:nvPr/>
        </p:nvSpPr>
        <p:spPr>
          <a:xfrm>
            <a:off x="7949635" y="35885750"/>
            <a:ext cx="6742004" cy="2554545"/>
          </a:xfrm>
          <a:prstGeom prst="rect">
            <a:avLst/>
          </a:prstGeom>
          <a:noFill/>
          <a:ln>
            <a:solidFill>
              <a:schemeClr val="bg2">
                <a:lumMod val="50000"/>
              </a:schemeClr>
            </a:solidFill>
          </a:ln>
        </p:spPr>
        <p:txBody>
          <a:bodyPr wrap="square" rtlCol="0">
            <a:spAutoFit/>
          </a:bodyPr>
          <a:lstStyle/>
          <a:p>
            <a:pPr algn="just"/>
            <a:r>
              <a:rPr lang="ja-JP" altLang="en-US" sz="3200" dirty="0" smtClean="0"/>
              <a:t>従来の中間赤外線では較正のためにポインティング変更が必要だった。</a:t>
            </a:r>
            <a:endParaRPr lang="en-US" altLang="ja-JP" sz="3200" dirty="0" smtClean="0"/>
          </a:p>
          <a:p>
            <a:pPr algn="just"/>
            <a:r>
              <a:rPr lang="ja-JP" altLang="en-US" sz="3200" dirty="0"/>
              <a:t>⇒</a:t>
            </a:r>
            <a:r>
              <a:rPr lang="en-US" altLang="ja-JP" sz="3200" dirty="0" smtClean="0"/>
              <a:t>F/S</a:t>
            </a:r>
            <a:r>
              <a:rPr lang="ja-JP" altLang="en-US" sz="3200" dirty="0" smtClean="0"/>
              <a:t>を使って参照</a:t>
            </a:r>
            <a:r>
              <a:rPr lang="ja-JP" altLang="en-US" sz="3200" dirty="0"/>
              <a:t>星を同時観測</a:t>
            </a:r>
            <a:r>
              <a:rPr lang="ja-JP" altLang="en-US" sz="3200" dirty="0" smtClean="0"/>
              <a:t>すれば「</a:t>
            </a:r>
            <a:r>
              <a:rPr lang="ja-JP" altLang="en-US" sz="3200" dirty="0"/>
              <a:t>大気の透過率変動」に起因</a:t>
            </a:r>
            <a:r>
              <a:rPr lang="ja-JP" altLang="en-US" sz="3200" dirty="0" smtClean="0"/>
              <a:t>する精度</a:t>
            </a:r>
            <a:r>
              <a:rPr lang="ja-JP" altLang="en-US" sz="3200" dirty="0"/>
              <a:t>劣化を抑制できる</a:t>
            </a:r>
            <a:r>
              <a:rPr lang="ja-JP" altLang="en-US" sz="3200" dirty="0" smtClean="0"/>
              <a:t>。</a:t>
            </a:r>
            <a:endParaRPr lang="en-US" altLang="ja-JP" sz="3200" dirty="0" smtClean="0"/>
          </a:p>
        </p:txBody>
      </p:sp>
      <p:sp>
        <p:nvSpPr>
          <p:cNvPr id="91" name="テキスト ボックス 90"/>
          <p:cNvSpPr txBox="1"/>
          <p:nvPr/>
        </p:nvSpPr>
        <p:spPr>
          <a:xfrm>
            <a:off x="6010341" y="19421552"/>
            <a:ext cx="6460739" cy="1200329"/>
          </a:xfrm>
          <a:prstGeom prst="rect">
            <a:avLst/>
          </a:prstGeom>
          <a:noFill/>
          <a:ln>
            <a:solidFill>
              <a:srgbClr val="FF0000"/>
            </a:solidFill>
          </a:ln>
        </p:spPr>
        <p:txBody>
          <a:bodyPr wrap="square" rtlCol="0">
            <a:spAutoFit/>
          </a:bodyPr>
          <a:lstStyle/>
          <a:p>
            <a:r>
              <a:rPr lang="ja-JP" altLang="en-US" sz="3600" dirty="0" smtClean="0"/>
              <a:t>⇒</a:t>
            </a:r>
            <a:r>
              <a:rPr lang="en-US" altLang="ja-JP" sz="3600" dirty="0">
                <a:solidFill>
                  <a:srgbClr val="FF0000"/>
                </a:solidFill>
              </a:rPr>
              <a:t>1</a:t>
            </a:r>
            <a:r>
              <a:rPr lang="en-US" altLang="ja-JP" sz="3600" dirty="0" smtClean="0">
                <a:solidFill>
                  <a:srgbClr val="FF0000"/>
                </a:solidFill>
              </a:rPr>
              <a:t>%</a:t>
            </a:r>
            <a:r>
              <a:rPr lang="ja-JP" altLang="en-US" sz="3600" dirty="0" smtClean="0">
                <a:solidFill>
                  <a:srgbClr val="FF0000"/>
                </a:solidFill>
              </a:rPr>
              <a:t>の</a:t>
            </a:r>
            <a:r>
              <a:rPr lang="ja-JP" altLang="en-US" sz="3600" dirty="0">
                <a:solidFill>
                  <a:srgbClr val="FF0000"/>
                </a:solidFill>
              </a:rPr>
              <a:t>測光精度</a:t>
            </a:r>
            <a:r>
              <a:rPr lang="ja-JP" altLang="en-US" sz="3600" dirty="0"/>
              <a:t>を実現すべく</a:t>
            </a:r>
            <a:r>
              <a:rPr lang="ja-JP" altLang="en-US" sz="3600" dirty="0" smtClean="0"/>
              <a:t>、その</a:t>
            </a:r>
            <a:r>
              <a:rPr lang="ja-JP" altLang="en-US" sz="3600" dirty="0"/>
              <a:t>仕様検討と評価試験を実施</a:t>
            </a:r>
            <a:endParaRPr lang="en-US" altLang="ja-JP" sz="3200" dirty="0"/>
          </a:p>
        </p:txBody>
      </p:sp>
      <p:pic>
        <p:nvPicPr>
          <p:cNvPr id="3" name="図 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730846" y="10678067"/>
            <a:ext cx="3842376" cy="4813082"/>
          </a:xfrm>
          <a:prstGeom prst="rect">
            <a:avLst/>
          </a:prstGeom>
          <a:ln>
            <a:solidFill>
              <a:schemeClr val="bg2">
                <a:lumMod val="50000"/>
              </a:schemeClr>
            </a:solidFill>
          </a:ln>
        </p:spPr>
      </p:pic>
      <p:sp>
        <p:nvSpPr>
          <p:cNvPr id="99" name="テキスト ボックス 98"/>
          <p:cNvSpPr txBox="1"/>
          <p:nvPr/>
        </p:nvSpPr>
        <p:spPr>
          <a:xfrm>
            <a:off x="18943451" y="19750507"/>
            <a:ext cx="10912425" cy="1077218"/>
          </a:xfrm>
          <a:prstGeom prst="rect">
            <a:avLst/>
          </a:prstGeom>
          <a:noFill/>
          <a:ln>
            <a:solidFill>
              <a:schemeClr val="bg2">
                <a:lumMod val="50000"/>
              </a:schemeClr>
            </a:solidFill>
          </a:ln>
        </p:spPr>
        <p:txBody>
          <a:bodyPr wrap="square" rtlCol="0">
            <a:spAutoFit/>
          </a:bodyPr>
          <a:lstStyle/>
          <a:p>
            <a:pPr algn="just"/>
            <a:r>
              <a:rPr lang="ja-JP" altLang="en-US" sz="3200" dirty="0" smtClean="0"/>
              <a:t>コールドストップを</a:t>
            </a:r>
            <a:r>
              <a:rPr lang="ja-JP" altLang="en-US" sz="3200" dirty="0"/>
              <a:t>副鏡上</a:t>
            </a:r>
            <a:r>
              <a:rPr lang="ja-JP" altLang="en-US" sz="3200" dirty="0" smtClean="0"/>
              <a:t>に正しく向ける</a:t>
            </a:r>
            <a:r>
              <a:rPr lang="ja-JP" altLang="en-US" sz="3200" dirty="0"/>
              <a:t>必要</a:t>
            </a:r>
            <a:r>
              <a:rPr lang="ja-JP" altLang="en-US" sz="3200" dirty="0" smtClean="0"/>
              <a:t>があ</a:t>
            </a:r>
            <a:r>
              <a:rPr lang="ja-JP" altLang="en-US" sz="3200" dirty="0"/>
              <a:t>る</a:t>
            </a:r>
            <a:endParaRPr lang="en-US" altLang="ja-JP" sz="3200" dirty="0" smtClean="0"/>
          </a:p>
          <a:p>
            <a:pPr algn="just"/>
            <a:r>
              <a:rPr lang="ja-JP" altLang="en-US" sz="3200" dirty="0" smtClean="0"/>
              <a:t>⇒高精度な測光観測には</a:t>
            </a:r>
            <a:r>
              <a:rPr lang="ja-JP" altLang="en-US" sz="3200" u="sng" dirty="0" smtClean="0"/>
              <a:t>ピックアップミラーの</a:t>
            </a:r>
            <a:r>
              <a:rPr lang="ja-JP" altLang="en-US" sz="3200" u="sng" dirty="0"/>
              <a:t>指向精度</a:t>
            </a:r>
            <a:r>
              <a:rPr lang="ja-JP" altLang="en-US" sz="3200" dirty="0"/>
              <a:t>が</a:t>
            </a:r>
            <a:r>
              <a:rPr lang="ja-JP" altLang="en-US" sz="3200" dirty="0" smtClean="0"/>
              <a:t>重要</a:t>
            </a:r>
            <a:endParaRPr lang="ja-JP" altLang="en-US" sz="3200" dirty="0"/>
          </a:p>
        </p:txBody>
      </p:sp>
      <p:sp>
        <p:nvSpPr>
          <p:cNvPr id="105" name="テキスト ボックス 104"/>
          <p:cNvSpPr txBox="1"/>
          <p:nvPr/>
        </p:nvSpPr>
        <p:spPr>
          <a:xfrm>
            <a:off x="22437151" y="15624891"/>
            <a:ext cx="7218544" cy="2062103"/>
          </a:xfrm>
          <a:prstGeom prst="rect">
            <a:avLst/>
          </a:prstGeom>
          <a:noFill/>
          <a:ln>
            <a:noFill/>
          </a:ln>
        </p:spPr>
        <p:txBody>
          <a:bodyPr wrap="square" rtlCol="0">
            <a:spAutoFit/>
          </a:bodyPr>
          <a:lstStyle/>
          <a:p>
            <a:pPr defTabSz="914400">
              <a:defRPr/>
            </a:pPr>
            <a:r>
              <a:rPr lang="ja-JP" altLang="en-US" sz="3200" dirty="0"/>
              <a:t>・</a:t>
            </a:r>
            <a:r>
              <a:rPr lang="en-US" altLang="ja-JP" sz="3200" dirty="0" smtClean="0"/>
              <a:t>A</a:t>
            </a:r>
            <a:r>
              <a:rPr lang="ja-JP" altLang="en-US" sz="3200" dirty="0" smtClean="0"/>
              <a:t>は正しいが</a:t>
            </a:r>
            <a:r>
              <a:rPr lang="en-US" altLang="ja-JP" sz="3200" dirty="0" smtClean="0"/>
              <a:t>B</a:t>
            </a:r>
            <a:r>
              <a:rPr lang="ja-JP" altLang="en-US" sz="3200" dirty="0" smtClean="0"/>
              <a:t>がズレ</a:t>
            </a:r>
            <a:r>
              <a:rPr lang="ja-JP" altLang="en-US" sz="3200" dirty="0" err="1" smtClean="0"/>
              <a:t>た</a:t>
            </a:r>
            <a:r>
              <a:rPr lang="ja-JP" altLang="en-US" sz="3200" dirty="0" smtClean="0"/>
              <a:t>場合</a:t>
            </a:r>
            <a:endParaRPr lang="en-US" altLang="ja-JP" sz="3200" dirty="0" smtClean="0"/>
          </a:p>
          <a:p>
            <a:pPr defTabSz="914400">
              <a:defRPr/>
            </a:pPr>
            <a:r>
              <a:rPr lang="en-US" altLang="ja-JP" sz="3200" dirty="0" smtClean="0"/>
              <a:t>A</a:t>
            </a:r>
            <a:r>
              <a:rPr lang="ja-JP" altLang="en-US" sz="3200" dirty="0"/>
              <a:t>と</a:t>
            </a:r>
            <a:r>
              <a:rPr lang="en-US" altLang="ja-JP" sz="3200" dirty="0"/>
              <a:t>B</a:t>
            </a:r>
            <a:r>
              <a:rPr lang="ja-JP" altLang="en-US" sz="3200" dirty="0"/>
              <a:t>でスループットに差があり、得られる明るさの情報が</a:t>
            </a:r>
            <a:r>
              <a:rPr lang="en-US" altLang="ja-JP" sz="3200" dirty="0"/>
              <a:t>A,B</a:t>
            </a:r>
            <a:r>
              <a:rPr lang="ja-JP" altLang="en-US" sz="3200" dirty="0"/>
              <a:t>で異なるため正しく較正できない</a:t>
            </a:r>
            <a:endParaRPr lang="en-US" altLang="ja-JP" sz="3200" dirty="0"/>
          </a:p>
        </p:txBody>
      </p:sp>
      <p:sp>
        <p:nvSpPr>
          <p:cNvPr id="106" name="テキスト ボックス 105"/>
          <p:cNvSpPr txBox="1"/>
          <p:nvPr/>
        </p:nvSpPr>
        <p:spPr>
          <a:xfrm>
            <a:off x="22515404" y="17912958"/>
            <a:ext cx="7254135" cy="1569660"/>
          </a:xfrm>
          <a:prstGeom prst="rect">
            <a:avLst/>
          </a:prstGeom>
          <a:noFill/>
          <a:ln>
            <a:noFill/>
          </a:ln>
        </p:spPr>
        <p:txBody>
          <a:bodyPr wrap="square" rtlCol="0">
            <a:spAutoFit/>
          </a:bodyPr>
          <a:lstStyle/>
          <a:p>
            <a:pPr defTabSz="914400">
              <a:defRPr/>
            </a:pPr>
            <a:r>
              <a:rPr lang="ja-JP" altLang="en-US" sz="3200" dirty="0" smtClean="0"/>
              <a:t>・</a:t>
            </a:r>
            <a:r>
              <a:rPr lang="en-US" altLang="ja-JP" sz="3200" dirty="0" smtClean="0"/>
              <a:t>A,B</a:t>
            </a:r>
            <a:r>
              <a:rPr lang="ja-JP" altLang="en-US" sz="3200" dirty="0" smtClean="0"/>
              <a:t>両方とも正しく向けられた場合</a:t>
            </a:r>
            <a:r>
              <a:rPr lang="en-US" altLang="ja-JP" sz="3200" dirty="0" smtClean="0"/>
              <a:t/>
            </a:r>
            <a:br>
              <a:rPr lang="en-US" altLang="ja-JP" sz="3200" dirty="0" smtClean="0"/>
            </a:br>
            <a:r>
              <a:rPr lang="en-US" altLang="ja-JP" sz="3200" dirty="0" smtClean="0"/>
              <a:t>A</a:t>
            </a:r>
            <a:r>
              <a:rPr lang="ja-JP" altLang="en-US" sz="3200" dirty="0"/>
              <a:t>と</a:t>
            </a:r>
            <a:r>
              <a:rPr lang="en-US" altLang="ja-JP" sz="3200" dirty="0"/>
              <a:t>B</a:t>
            </a:r>
            <a:r>
              <a:rPr lang="ja-JP" altLang="en-US" sz="3200" dirty="0"/>
              <a:t>でスループットに差</a:t>
            </a:r>
            <a:r>
              <a:rPr lang="ja-JP" altLang="en-US" sz="3200" dirty="0" smtClean="0"/>
              <a:t>がな</a:t>
            </a:r>
            <a:r>
              <a:rPr lang="ja-JP" altLang="en-US" sz="3200" dirty="0"/>
              <a:t>く</a:t>
            </a:r>
            <a:r>
              <a:rPr lang="ja-JP" altLang="en-US" sz="3200" dirty="0" smtClean="0"/>
              <a:t>、測光精度が良い</a:t>
            </a:r>
            <a:endParaRPr lang="en-US" altLang="ja-JP" sz="3200" dirty="0"/>
          </a:p>
        </p:txBody>
      </p:sp>
      <p:pic>
        <p:nvPicPr>
          <p:cNvPr id="8" name="図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5622835" y="8874026"/>
            <a:ext cx="4032859" cy="1634051"/>
          </a:xfrm>
          <a:prstGeom prst="rect">
            <a:avLst/>
          </a:prstGeom>
        </p:spPr>
      </p:pic>
      <p:sp>
        <p:nvSpPr>
          <p:cNvPr id="112" name="テキスト ボックス 111"/>
          <p:cNvSpPr txBox="1"/>
          <p:nvPr/>
        </p:nvSpPr>
        <p:spPr>
          <a:xfrm>
            <a:off x="15407906" y="32638954"/>
            <a:ext cx="5369294" cy="3600986"/>
          </a:xfrm>
          <a:prstGeom prst="rect">
            <a:avLst/>
          </a:prstGeom>
          <a:noFill/>
          <a:ln>
            <a:noFill/>
          </a:ln>
        </p:spPr>
        <p:txBody>
          <a:bodyPr wrap="square" rtlCol="0">
            <a:spAutoFit/>
          </a:bodyPr>
          <a:lstStyle/>
          <a:p>
            <a:pPr algn="just"/>
            <a:r>
              <a:rPr lang="ja-JP" altLang="en-US" sz="3600" b="1" dirty="0"/>
              <a:t>駆動</a:t>
            </a:r>
            <a:r>
              <a:rPr lang="ja-JP" altLang="en-US" sz="3600" b="1" dirty="0" smtClean="0"/>
              <a:t>精度の測定実験</a:t>
            </a:r>
            <a:endParaRPr lang="en-US" altLang="ja-JP" sz="3600" b="1" dirty="0" smtClean="0"/>
          </a:p>
          <a:p>
            <a:pPr algn="just"/>
            <a:r>
              <a:rPr lang="ja-JP" altLang="en-US" sz="3200" dirty="0"/>
              <a:t>実験に</a:t>
            </a:r>
            <a:r>
              <a:rPr lang="ja-JP" altLang="en-US" sz="3200" dirty="0" smtClean="0"/>
              <a:t>より各ステージ</a:t>
            </a:r>
            <a:r>
              <a:rPr lang="ja-JP" altLang="en-US" sz="3200" dirty="0"/>
              <a:t>の駆動精度の評価を進めて</a:t>
            </a:r>
            <a:r>
              <a:rPr lang="ja-JP" altLang="en-US" sz="3200" dirty="0" smtClean="0"/>
              <a:t>いる。</a:t>
            </a:r>
            <a:endParaRPr lang="en-US" altLang="ja-JP" sz="3200" dirty="0" smtClean="0"/>
          </a:p>
          <a:p>
            <a:pPr algn="just"/>
            <a:endParaRPr lang="en-US" altLang="ja-JP" sz="3200" dirty="0" smtClean="0"/>
          </a:p>
          <a:p>
            <a:pPr algn="just"/>
            <a:r>
              <a:rPr lang="ja-JP" altLang="en-US" sz="3200" dirty="0" smtClean="0"/>
              <a:t>傾斜</a:t>
            </a:r>
            <a:r>
              <a:rPr lang="ja-JP" altLang="en-US" sz="3200" dirty="0"/>
              <a:t>ステージのみ測定が終わっており、</a:t>
            </a:r>
            <a:r>
              <a:rPr lang="en-US" altLang="ja-JP" sz="3200" dirty="0"/>
              <a:t>0.015°</a:t>
            </a:r>
            <a:r>
              <a:rPr lang="ja-JP" altLang="en-US" sz="3200" dirty="0" smtClean="0"/>
              <a:t>以内で</a:t>
            </a:r>
            <a:r>
              <a:rPr lang="ja-JP" altLang="en-US" sz="3200" dirty="0"/>
              <a:t>制御できることが分かった</a:t>
            </a:r>
            <a:r>
              <a:rPr lang="ja-JP" altLang="en-US" sz="3200" dirty="0" smtClean="0"/>
              <a:t>。</a:t>
            </a:r>
            <a:endParaRPr lang="ja-JP" altLang="en-US" sz="3200" dirty="0"/>
          </a:p>
        </p:txBody>
      </p:sp>
      <p:pic>
        <p:nvPicPr>
          <p:cNvPr id="37" name="図 3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5328757" y="32997107"/>
            <a:ext cx="4561236" cy="2713888"/>
          </a:xfrm>
          <a:prstGeom prst="rect">
            <a:avLst/>
          </a:prstGeom>
        </p:spPr>
      </p:pic>
      <p:pic>
        <p:nvPicPr>
          <p:cNvPr id="117" name="図 11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5622836" y="38164511"/>
            <a:ext cx="1770254" cy="2759807"/>
          </a:xfrm>
          <a:prstGeom prst="rect">
            <a:avLst/>
          </a:prstGeom>
          <a:ln>
            <a:solidFill>
              <a:schemeClr val="bg2">
                <a:lumMod val="75000"/>
              </a:schemeClr>
            </a:solidFill>
          </a:ln>
        </p:spPr>
      </p:pic>
      <p:pic>
        <p:nvPicPr>
          <p:cNvPr id="15" name="図 1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099204" y="27404300"/>
            <a:ext cx="5351377" cy="1743707"/>
          </a:xfrm>
          <a:prstGeom prst="rect">
            <a:avLst/>
          </a:prstGeom>
        </p:spPr>
      </p:pic>
      <p:sp>
        <p:nvSpPr>
          <p:cNvPr id="114" name="テキスト ボックス 113"/>
          <p:cNvSpPr txBox="1"/>
          <p:nvPr/>
        </p:nvSpPr>
        <p:spPr>
          <a:xfrm>
            <a:off x="15442924" y="38080099"/>
            <a:ext cx="9968464" cy="2554545"/>
          </a:xfrm>
          <a:prstGeom prst="rect">
            <a:avLst/>
          </a:prstGeom>
          <a:noFill/>
          <a:ln>
            <a:noFill/>
          </a:ln>
        </p:spPr>
        <p:txBody>
          <a:bodyPr wrap="square" rtlCol="0">
            <a:spAutoFit/>
          </a:bodyPr>
          <a:lstStyle/>
          <a:p>
            <a:pPr algn="just"/>
            <a:r>
              <a:rPr lang="ja-JP" altLang="en-US" sz="3200" dirty="0" smtClean="0"/>
              <a:t>リアルタイムでピックアップミラー</a:t>
            </a:r>
            <a:r>
              <a:rPr lang="ja-JP" altLang="en-US" sz="3200" dirty="0" smtClean="0"/>
              <a:t>の</a:t>
            </a:r>
            <a:r>
              <a:rPr lang="ja-JP" altLang="en-US" sz="3200" dirty="0"/>
              <a:t>指向状態を確認する装置も</a:t>
            </a:r>
            <a:r>
              <a:rPr lang="ja-JP" altLang="en-US" sz="3200" dirty="0" smtClean="0"/>
              <a:t>検討している。</a:t>
            </a:r>
            <a:r>
              <a:rPr lang="ja-JP" altLang="en-US" sz="3200" dirty="0"/>
              <a:t>視野合成</a:t>
            </a:r>
            <a:r>
              <a:rPr lang="ja-JP" altLang="en-US" sz="3200" dirty="0" smtClean="0"/>
              <a:t>鏡部に小型カメラ搭載し、ピックアップミラーを通して副鏡を見る。</a:t>
            </a:r>
            <a:endParaRPr lang="en-US" altLang="ja-JP" sz="3200" dirty="0" smtClean="0"/>
          </a:p>
          <a:p>
            <a:pPr algn="just"/>
            <a:r>
              <a:rPr lang="ja-JP" altLang="en-US" sz="3200" dirty="0" smtClean="0"/>
              <a:t>角度</a:t>
            </a:r>
            <a:r>
              <a:rPr lang="ja-JP" altLang="en-US" sz="3200" dirty="0"/>
              <a:t>のエラーを</a:t>
            </a:r>
            <a:r>
              <a:rPr lang="en-US" altLang="ja-JP" sz="3200" dirty="0"/>
              <a:t>0.01</a:t>
            </a:r>
            <a:r>
              <a:rPr lang="ja-JP" altLang="en-US" sz="3200" dirty="0"/>
              <a:t>度の精度で</a:t>
            </a:r>
            <a:r>
              <a:rPr lang="ja-JP" altLang="en-US" sz="3200" dirty="0" smtClean="0"/>
              <a:t>検出できることが望ましく</a:t>
            </a:r>
            <a:r>
              <a:rPr lang="ja-JP" altLang="en-US" sz="3200" dirty="0"/>
              <a:t>、</a:t>
            </a:r>
            <a:r>
              <a:rPr lang="ja-JP" altLang="en-US" sz="3200" dirty="0" smtClean="0"/>
              <a:t>以下に算出</a:t>
            </a:r>
            <a:r>
              <a:rPr lang="ja-JP" altLang="en-US" sz="3200" dirty="0" smtClean="0"/>
              <a:t>した</a:t>
            </a:r>
            <a:r>
              <a:rPr lang="ja-JP" altLang="en-US" sz="3200" dirty="0"/>
              <a:t>要求</a:t>
            </a:r>
            <a:r>
              <a:rPr lang="ja-JP" altLang="en-US" sz="3200" dirty="0" smtClean="0"/>
              <a:t>スペック</a:t>
            </a:r>
            <a:r>
              <a:rPr lang="ja-JP" altLang="en-US" sz="3200" dirty="0" smtClean="0"/>
              <a:t>をのせる。</a:t>
            </a:r>
          </a:p>
        </p:txBody>
      </p:sp>
      <p:sp>
        <p:nvSpPr>
          <p:cNvPr id="115" name="テキスト ボックス 114"/>
          <p:cNvSpPr txBox="1"/>
          <p:nvPr/>
        </p:nvSpPr>
        <p:spPr>
          <a:xfrm>
            <a:off x="26167404" y="41021718"/>
            <a:ext cx="3688472" cy="1323439"/>
          </a:xfrm>
          <a:prstGeom prst="rect">
            <a:avLst/>
          </a:prstGeom>
          <a:noFill/>
          <a:ln>
            <a:noFill/>
          </a:ln>
        </p:spPr>
        <p:txBody>
          <a:bodyPr wrap="square" rtlCol="0">
            <a:spAutoFit/>
          </a:bodyPr>
          <a:lstStyle/>
          <a:p>
            <a:pPr algn="just"/>
            <a:r>
              <a:rPr lang="ja-JP" altLang="en-US" sz="2400" dirty="0" smtClean="0"/>
              <a:t>要求</a:t>
            </a:r>
            <a:r>
              <a:rPr lang="ja-JP" altLang="en-US" sz="2400" dirty="0"/>
              <a:t>を満たすようなカメラ・レンズが見つかり、実現の見込みがある</a:t>
            </a:r>
            <a:r>
              <a:rPr lang="ja-JP" altLang="en-US" sz="3200" dirty="0" smtClean="0"/>
              <a:t>。</a:t>
            </a:r>
          </a:p>
        </p:txBody>
      </p:sp>
      <p:pic>
        <p:nvPicPr>
          <p:cNvPr id="42" name="図 4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7591406" y="38161485"/>
            <a:ext cx="2136491" cy="2804802"/>
          </a:xfrm>
          <a:prstGeom prst="rect">
            <a:avLst/>
          </a:prstGeom>
        </p:spPr>
      </p:pic>
      <p:cxnSp>
        <p:nvCxnSpPr>
          <p:cNvPr id="46" name="直線コネクタ 45"/>
          <p:cNvCxnSpPr/>
          <p:nvPr/>
        </p:nvCxnSpPr>
        <p:spPr>
          <a:xfrm flipH="1">
            <a:off x="25341523" y="40239950"/>
            <a:ext cx="1125278" cy="273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H="1">
            <a:off x="25355894" y="40786680"/>
            <a:ext cx="1110906" cy="1362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a:stCxn id="2" idx="2"/>
          </p:cNvCxnSpPr>
          <p:nvPr/>
        </p:nvCxnSpPr>
        <p:spPr>
          <a:xfrm>
            <a:off x="17357224" y="25473373"/>
            <a:ext cx="10026" cy="4203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a:stCxn id="30" idx="0"/>
          </p:cNvCxnSpPr>
          <p:nvPr/>
        </p:nvCxnSpPr>
        <p:spPr>
          <a:xfrm flipH="1" flipV="1">
            <a:off x="19082863" y="26985687"/>
            <a:ext cx="17341" cy="208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H="1" flipV="1">
            <a:off x="20777200" y="28057841"/>
            <a:ext cx="63500" cy="218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25622835" y="35731672"/>
            <a:ext cx="4015907" cy="830997"/>
          </a:xfrm>
          <a:prstGeom prst="rect">
            <a:avLst/>
          </a:prstGeom>
          <a:noFill/>
          <a:ln>
            <a:noFill/>
          </a:ln>
        </p:spPr>
        <p:txBody>
          <a:bodyPr wrap="square" rtlCol="0">
            <a:spAutoFit/>
          </a:bodyPr>
          <a:lstStyle/>
          <a:p>
            <a:pPr algn="ctr"/>
            <a:r>
              <a:rPr lang="ja-JP" altLang="en-US" sz="2400" dirty="0" smtClean="0"/>
              <a:t>傾斜ステージの駆動精度の測定結果</a:t>
            </a:r>
            <a:endParaRPr lang="ja-JP" altLang="en-US" sz="2400" dirty="0"/>
          </a:p>
        </p:txBody>
      </p:sp>
      <p:pic>
        <p:nvPicPr>
          <p:cNvPr id="40" name="図 3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69636" y="22288986"/>
            <a:ext cx="1439710" cy="1165109"/>
          </a:xfrm>
          <a:prstGeom prst="rect">
            <a:avLst/>
          </a:prstGeom>
        </p:spPr>
      </p:pic>
      <p:sp>
        <p:nvSpPr>
          <p:cNvPr id="122" name="テキスト ボックス 121"/>
          <p:cNvSpPr txBox="1"/>
          <p:nvPr/>
        </p:nvSpPr>
        <p:spPr>
          <a:xfrm>
            <a:off x="312752" y="23440743"/>
            <a:ext cx="1633832" cy="461665"/>
          </a:xfrm>
          <a:prstGeom prst="rect">
            <a:avLst/>
          </a:prstGeom>
          <a:noFill/>
          <a:ln>
            <a:noFill/>
          </a:ln>
        </p:spPr>
        <p:txBody>
          <a:bodyPr wrap="square" rtlCol="0">
            <a:spAutoFit/>
          </a:bodyPr>
          <a:lstStyle/>
          <a:p>
            <a:pPr algn="ctr"/>
            <a:r>
              <a:rPr lang="ja-JP" altLang="en-US" sz="2400" dirty="0" smtClean="0"/>
              <a:t>実物</a:t>
            </a:r>
            <a:endParaRPr lang="ja-JP" altLang="en-US" sz="2400" dirty="0"/>
          </a:p>
        </p:txBody>
      </p:sp>
      <p:pic>
        <p:nvPicPr>
          <p:cNvPr id="123" name="図 12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6633684" y="27072647"/>
            <a:ext cx="212714" cy="758372"/>
          </a:xfrm>
          <a:prstGeom prst="rect">
            <a:avLst/>
          </a:prstGeom>
        </p:spPr>
      </p:pic>
    </p:spTree>
    <p:extLst>
      <p:ext uri="{BB962C8B-B14F-4D97-AF65-F5344CB8AC3E}">
        <p14:creationId xmlns:p14="http://schemas.microsoft.com/office/powerpoint/2010/main" val="348601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1663</TotalTime>
  <Words>1122</Words>
  <Application>Microsoft Office PowerPoint</Application>
  <PresentationFormat>ユーザー設定</PresentationFormat>
  <Paragraphs>85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Arial</vt:lpstr>
      <vt:lpstr>Calibri</vt:lpstr>
      <vt:lpstr>Calibri Light</vt:lpstr>
      <vt:lpstr>Wingdings</vt:lpstr>
      <vt:lpstr>Office テーマ</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内山允史</dc:creator>
  <cp:lastModifiedBy>内山允史</cp:lastModifiedBy>
  <cp:revision>150</cp:revision>
  <cp:lastPrinted>2014-12-04T01:12:58Z</cp:lastPrinted>
  <dcterms:created xsi:type="dcterms:W3CDTF">2014-11-28T07:42:52Z</dcterms:created>
  <dcterms:modified xsi:type="dcterms:W3CDTF">2014-12-04T03:27:13Z</dcterms:modified>
</cp:coreProperties>
</file>