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803600" cy="43205400"/>
  <p:notesSz cx="6858000" cy="9144000"/>
  <p:defaultTextStyle>
    <a:defPPr>
      <a:defRPr lang="ja-JP"/>
    </a:defPPr>
    <a:lvl1pPr marL="0" algn="l" defTabSz="3703320" rtl="0" eaLnBrk="1" latinLnBrk="0" hangingPunct="1">
      <a:defRPr kumimoji="1" sz="7300" kern="1200">
        <a:solidFill>
          <a:schemeClr val="tx1"/>
        </a:solidFill>
        <a:latin typeface="+mn-lt"/>
        <a:ea typeface="+mn-ea"/>
        <a:cs typeface="+mn-cs"/>
      </a:defRPr>
    </a:lvl1pPr>
    <a:lvl2pPr marL="1851660" algn="l" defTabSz="3703320" rtl="0" eaLnBrk="1" latinLnBrk="0" hangingPunct="1">
      <a:defRPr kumimoji="1" sz="7300" kern="1200">
        <a:solidFill>
          <a:schemeClr val="tx1"/>
        </a:solidFill>
        <a:latin typeface="+mn-lt"/>
        <a:ea typeface="+mn-ea"/>
        <a:cs typeface="+mn-cs"/>
      </a:defRPr>
    </a:lvl2pPr>
    <a:lvl3pPr marL="3703320" algn="l" defTabSz="3703320" rtl="0" eaLnBrk="1" latinLnBrk="0" hangingPunct="1">
      <a:defRPr kumimoji="1" sz="7300" kern="1200">
        <a:solidFill>
          <a:schemeClr val="tx1"/>
        </a:solidFill>
        <a:latin typeface="+mn-lt"/>
        <a:ea typeface="+mn-ea"/>
        <a:cs typeface="+mn-cs"/>
      </a:defRPr>
    </a:lvl3pPr>
    <a:lvl4pPr marL="5554980" algn="l" defTabSz="3703320" rtl="0" eaLnBrk="1" latinLnBrk="0" hangingPunct="1">
      <a:defRPr kumimoji="1" sz="7300" kern="1200">
        <a:solidFill>
          <a:schemeClr val="tx1"/>
        </a:solidFill>
        <a:latin typeface="+mn-lt"/>
        <a:ea typeface="+mn-ea"/>
        <a:cs typeface="+mn-cs"/>
      </a:defRPr>
    </a:lvl4pPr>
    <a:lvl5pPr marL="7406640" algn="l" defTabSz="3703320" rtl="0" eaLnBrk="1" latinLnBrk="0" hangingPunct="1">
      <a:defRPr kumimoji="1" sz="7300" kern="1200">
        <a:solidFill>
          <a:schemeClr val="tx1"/>
        </a:solidFill>
        <a:latin typeface="+mn-lt"/>
        <a:ea typeface="+mn-ea"/>
        <a:cs typeface="+mn-cs"/>
      </a:defRPr>
    </a:lvl5pPr>
    <a:lvl6pPr marL="9258300" algn="l" defTabSz="3703320" rtl="0" eaLnBrk="1" latinLnBrk="0" hangingPunct="1">
      <a:defRPr kumimoji="1" sz="7300" kern="1200">
        <a:solidFill>
          <a:schemeClr val="tx1"/>
        </a:solidFill>
        <a:latin typeface="+mn-lt"/>
        <a:ea typeface="+mn-ea"/>
        <a:cs typeface="+mn-cs"/>
      </a:defRPr>
    </a:lvl6pPr>
    <a:lvl7pPr marL="11109960" algn="l" defTabSz="3703320" rtl="0" eaLnBrk="1" latinLnBrk="0" hangingPunct="1">
      <a:defRPr kumimoji="1" sz="7300" kern="1200">
        <a:solidFill>
          <a:schemeClr val="tx1"/>
        </a:solidFill>
        <a:latin typeface="+mn-lt"/>
        <a:ea typeface="+mn-ea"/>
        <a:cs typeface="+mn-cs"/>
      </a:defRPr>
    </a:lvl7pPr>
    <a:lvl8pPr marL="12961620" algn="l" defTabSz="3703320" rtl="0" eaLnBrk="1" latinLnBrk="0" hangingPunct="1">
      <a:defRPr kumimoji="1" sz="7300" kern="1200">
        <a:solidFill>
          <a:schemeClr val="tx1"/>
        </a:solidFill>
        <a:latin typeface="+mn-lt"/>
        <a:ea typeface="+mn-ea"/>
        <a:cs typeface="+mn-cs"/>
      </a:defRPr>
    </a:lvl8pPr>
    <a:lvl9pPr marL="14813280" algn="l" defTabSz="3703320" rtl="0" eaLnBrk="1" latinLnBrk="0" hangingPunct="1">
      <a:defRPr kumimoji="1" sz="7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051" y="-58"/>
      </p:cViewPr>
      <p:guideLst>
        <p:guide orient="horz" pos="13608"/>
        <p:guide pos="9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B2638F-8E0B-4312-BC3B-A575D6197B57}" type="datetimeFigureOut">
              <a:rPr kumimoji="1" lang="ja-JP" altLang="en-US" smtClean="0"/>
              <a:t>2014/11/10</a:t>
            </a:fld>
            <a:endParaRPr kumimoji="1" lang="ja-JP" altLang="en-US"/>
          </a:p>
        </p:txBody>
      </p:sp>
      <p:sp>
        <p:nvSpPr>
          <p:cNvPr id="4" name="スライド イメージ プレースホルダー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19284-C05A-4AAA-9EED-1D8A0F1F9668}" type="slidenum">
              <a:rPr kumimoji="1" lang="ja-JP" altLang="en-US" smtClean="0"/>
              <a:t>‹#›</a:t>
            </a:fld>
            <a:endParaRPr kumimoji="1" lang="ja-JP" altLang="en-US"/>
          </a:p>
        </p:txBody>
      </p:sp>
    </p:spTree>
    <p:extLst>
      <p:ext uri="{BB962C8B-B14F-4D97-AF65-F5344CB8AC3E}">
        <p14:creationId xmlns:p14="http://schemas.microsoft.com/office/powerpoint/2010/main" val="3399953173"/>
      </p:ext>
    </p:extLst>
  </p:cSld>
  <p:clrMap bg1="lt1" tx1="dk1" bg2="lt2" tx2="dk2" accent1="accent1" accent2="accent2" accent3="accent3" accent4="accent4" accent5="accent5" accent6="accent6" hlink="hlink" folHlink="folHlink"/>
  <p:notesStyle>
    <a:lvl1pPr marL="0" algn="l" defTabSz="3703320" rtl="0" eaLnBrk="1" latinLnBrk="0" hangingPunct="1">
      <a:defRPr kumimoji="1" sz="4900" kern="1200">
        <a:solidFill>
          <a:schemeClr val="tx1"/>
        </a:solidFill>
        <a:latin typeface="+mn-lt"/>
        <a:ea typeface="+mn-ea"/>
        <a:cs typeface="+mn-cs"/>
      </a:defRPr>
    </a:lvl1pPr>
    <a:lvl2pPr marL="1851660" algn="l" defTabSz="3703320" rtl="0" eaLnBrk="1" latinLnBrk="0" hangingPunct="1">
      <a:defRPr kumimoji="1" sz="4900" kern="1200">
        <a:solidFill>
          <a:schemeClr val="tx1"/>
        </a:solidFill>
        <a:latin typeface="+mn-lt"/>
        <a:ea typeface="+mn-ea"/>
        <a:cs typeface="+mn-cs"/>
      </a:defRPr>
    </a:lvl2pPr>
    <a:lvl3pPr marL="3703320" algn="l" defTabSz="3703320" rtl="0" eaLnBrk="1" latinLnBrk="0" hangingPunct="1">
      <a:defRPr kumimoji="1" sz="4900" kern="1200">
        <a:solidFill>
          <a:schemeClr val="tx1"/>
        </a:solidFill>
        <a:latin typeface="+mn-lt"/>
        <a:ea typeface="+mn-ea"/>
        <a:cs typeface="+mn-cs"/>
      </a:defRPr>
    </a:lvl3pPr>
    <a:lvl4pPr marL="5554980" algn="l" defTabSz="3703320" rtl="0" eaLnBrk="1" latinLnBrk="0" hangingPunct="1">
      <a:defRPr kumimoji="1" sz="4900" kern="1200">
        <a:solidFill>
          <a:schemeClr val="tx1"/>
        </a:solidFill>
        <a:latin typeface="+mn-lt"/>
        <a:ea typeface="+mn-ea"/>
        <a:cs typeface="+mn-cs"/>
      </a:defRPr>
    </a:lvl4pPr>
    <a:lvl5pPr marL="7406640" algn="l" defTabSz="3703320" rtl="0" eaLnBrk="1" latinLnBrk="0" hangingPunct="1">
      <a:defRPr kumimoji="1" sz="4900" kern="1200">
        <a:solidFill>
          <a:schemeClr val="tx1"/>
        </a:solidFill>
        <a:latin typeface="+mn-lt"/>
        <a:ea typeface="+mn-ea"/>
        <a:cs typeface="+mn-cs"/>
      </a:defRPr>
    </a:lvl5pPr>
    <a:lvl6pPr marL="9258300" algn="l" defTabSz="3703320" rtl="0" eaLnBrk="1" latinLnBrk="0" hangingPunct="1">
      <a:defRPr kumimoji="1" sz="4900" kern="1200">
        <a:solidFill>
          <a:schemeClr val="tx1"/>
        </a:solidFill>
        <a:latin typeface="+mn-lt"/>
        <a:ea typeface="+mn-ea"/>
        <a:cs typeface="+mn-cs"/>
      </a:defRPr>
    </a:lvl6pPr>
    <a:lvl7pPr marL="11109960" algn="l" defTabSz="3703320" rtl="0" eaLnBrk="1" latinLnBrk="0" hangingPunct="1">
      <a:defRPr kumimoji="1" sz="4900" kern="1200">
        <a:solidFill>
          <a:schemeClr val="tx1"/>
        </a:solidFill>
        <a:latin typeface="+mn-lt"/>
        <a:ea typeface="+mn-ea"/>
        <a:cs typeface="+mn-cs"/>
      </a:defRPr>
    </a:lvl7pPr>
    <a:lvl8pPr marL="12961620" algn="l" defTabSz="3703320" rtl="0" eaLnBrk="1" latinLnBrk="0" hangingPunct="1">
      <a:defRPr kumimoji="1" sz="4900" kern="1200">
        <a:solidFill>
          <a:schemeClr val="tx1"/>
        </a:solidFill>
        <a:latin typeface="+mn-lt"/>
        <a:ea typeface="+mn-ea"/>
        <a:cs typeface="+mn-cs"/>
      </a:defRPr>
    </a:lvl8pPr>
    <a:lvl9pPr marL="14813280" algn="l" defTabSz="3703320" rtl="0" eaLnBrk="1" latinLnBrk="0" hangingPunct="1">
      <a:defRPr kumimoji="1" sz="4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219284-C05A-4AAA-9EED-1D8A0F1F9668}" type="slidenum">
              <a:rPr kumimoji="1" lang="ja-JP" altLang="en-US" smtClean="0"/>
              <a:t>1</a:t>
            </a:fld>
            <a:endParaRPr kumimoji="1" lang="ja-JP" altLang="en-US"/>
          </a:p>
        </p:txBody>
      </p:sp>
    </p:spTree>
    <p:extLst>
      <p:ext uri="{BB962C8B-B14F-4D97-AF65-F5344CB8AC3E}">
        <p14:creationId xmlns:p14="http://schemas.microsoft.com/office/powerpoint/2010/main" val="1559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60270" y="13421683"/>
            <a:ext cx="24483060" cy="9261157"/>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4320540" y="24483062"/>
            <a:ext cx="20162520" cy="11041380"/>
          </a:xfrm>
        </p:spPr>
        <p:txBody>
          <a:bodyPr/>
          <a:lstStyle>
            <a:lvl1pPr marL="0" indent="0" algn="ctr">
              <a:buNone/>
              <a:defRPr>
                <a:solidFill>
                  <a:schemeClr val="tx1">
                    <a:tint val="75000"/>
                  </a:schemeClr>
                </a:solidFill>
              </a:defRPr>
            </a:lvl1pPr>
            <a:lvl2pPr marL="1851660" indent="0" algn="ctr">
              <a:buNone/>
              <a:defRPr>
                <a:solidFill>
                  <a:schemeClr val="tx1">
                    <a:tint val="75000"/>
                  </a:schemeClr>
                </a:solidFill>
              </a:defRPr>
            </a:lvl2pPr>
            <a:lvl3pPr marL="3703320" indent="0" algn="ctr">
              <a:buNone/>
              <a:defRPr>
                <a:solidFill>
                  <a:schemeClr val="tx1">
                    <a:tint val="75000"/>
                  </a:schemeClr>
                </a:solidFill>
              </a:defRPr>
            </a:lvl3pPr>
            <a:lvl4pPr marL="5554980" indent="0" algn="ctr">
              <a:buNone/>
              <a:defRPr>
                <a:solidFill>
                  <a:schemeClr val="tx1">
                    <a:tint val="75000"/>
                  </a:schemeClr>
                </a:solidFill>
              </a:defRPr>
            </a:lvl4pPr>
            <a:lvl5pPr marL="7406640" indent="0" algn="ctr">
              <a:buNone/>
              <a:defRPr>
                <a:solidFill>
                  <a:schemeClr val="tx1">
                    <a:tint val="75000"/>
                  </a:schemeClr>
                </a:solidFill>
              </a:defRPr>
            </a:lvl5pPr>
            <a:lvl6pPr marL="9258300" indent="0" algn="ctr">
              <a:buNone/>
              <a:defRPr>
                <a:solidFill>
                  <a:schemeClr val="tx1">
                    <a:tint val="75000"/>
                  </a:schemeClr>
                </a:solidFill>
              </a:defRPr>
            </a:lvl6pPr>
            <a:lvl7pPr marL="11109960" indent="0" algn="ctr">
              <a:buNone/>
              <a:defRPr>
                <a:solidFill>
                  <a:schemeClr val="tx1">
                    <a:tint val="75000"/>
                  </a:schemeClr>
                </a:solidFill>
              </a:defRPr>
            </a:lvl7pPr>
            <a:lvl8pPr marL="12961620" indent="0" algn="ctr">
              <a:buNone/>
              <a:defRPr>
                <a:solidFill>
                  <a:schemeClr val="tx1">
                    <a:tint val="75000"/>
                  </a:schemeClr>
                </a:solidFill>
              </a:defRPr>
            </a:lvl8pPr>
            <a:lvl9pPr marL="1481328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306651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53608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0882610" y="1730224"/>
            <a:ext cx="6480810" cy="3686460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1440180" y="1730224"/>
            <a:ext cx="18962370" cy="3686460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10150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242736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275286" y="27763476"/>
            <a:ext cx="24483060" cy="8581072"/>
          </a:xfrm>
        </p:spPr>
        <p:txBody>
          <a:bodyPr anchor="t"/>
          <a:lstStyle>
            <a:lvl1pPr algn="l">
              <a:defRPr sz="162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2275286" y="18312296"/>
            <a:ext cx="24483060" cy="9451178"/>
          </a:xfrm>
        </p:spPr>
        <p:txBody>
          <a:bodyPr anchor="b"/>
          <a:lstStyle>
            <a:lvl1pPr marL="0" indent="0">
              <a:buNone/>
              <a:defRPr sz="8100">
                <a:solidFill>
                  <a:schemeClr val="tx1">
                    <a:tint val="75000"/>
                  </a:schemeClr>
                </a:solidFill>
              </a:defRPr>
            </a:lvl1pPr>
            <a:lvl2pPr marL="1851660" indent="0">
              <a:buNone/>
              <a:defRPr sz="7300">
                <a:solidFill>
                  <a:schemeClr val="tx1">
                    <a:tint val="75000"/>
                  </a:schemeClr>
                </a:solidFill>
              </a:defRPr>
            </a:lvl2pPr>
            <a:lvl3pPr marL="3703320" indent="0">
              <a:buNone/>
              <a:defRPr sz="6500">
                <a:solidFill>
                  <a:schemeClr val="tx1">
                    <a:tint val="75000"/>
                  </a:schemeClr>
                </a:solidFill>
              </a:defRPr>
            </a:lvl3pPr>
            <a:lvl4pPr marL="5554980" indent="0">
              <a:buNone/>
              <a:defRPr sz="5700">
                <a:solidFill>
                  <a:schemeClr val="tx1">
                    <a:tint val="75000"/>
                  </a:schemeClr>
                </a:solidFill>
              </a:defRPr>
            </a:lvl4pPr>
            <a:lvl5pPr marL="7406640" indent="0">
              <a:buNone/>
              <a:defRPr sz="5700">
                <a:solidFill>
                  <a:schemeClr val="tx1">
                    <a:tint val="75000"/>
                  </a:schemeClr>
                </a:solidFill>
              </a:defRPr>
            </a:lvl5pPr>
            <a:lvl6pPr marL="9258300" indent="0">
              <a:buNone/>
              <a:defRPr sz="5700">
                <a:solidFill>
                  <a:schemeClr val="tx1">
                    <a:tint val="75000"/>
                  </a:schemeClr>
                </a:solidFill>
              </a:defRPr>
            </a:lvl6pPr>
            <a:lvl7pPr marL="11109960" indent="0">
              <a:buNone/>
              <a:defRPr sz="5700">
                <a:solidFill>
                  <a:schemeClr val="tx1">
                    <a:tint val="75000"/>
                  </a:schemeClr>
                </a:solidFill>
              </a:defRPr>
            </a:lvl7pPr>
            <a:lvl8pPr marL="12961620" indent="0">
              <a:buNone/>
              <a:defRPr sz="5700">
                <a:solidFill>
                  <a:schemeClr val="tx1">
                    <a:tint val="75000"/>
                  </a:schemeClr>
                </a:solidFill>
              </a:defRPr>
            </a:lvl8pPr>
            <a:lvl9pPr marL="14813280" indent="0">
              <a:buNone/>
              <a:defRPr sz="57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211542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1440180" y="10081265"/>
            <a:ext cx="12721590" cy="28513568"/>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14641830" y="10081265"/>
            <a:ext cx="12721590" cy="28513568"/>
          </a:xfrm>
        </p:spPr>
        <p:txBody>
          <a:bodyPr/>
          <a:lstStyle>
            <a:lvl1pPr>
              <a:defRPr sz="11300"/>
            </a:lvl1pPr>
            <a:lvl2pPr>
              <a:defRPr sz="9700"/>
            </a:lvl2pPr>
            <a:lvl3pPr>
              <a:defRPr sz="8100"/>
            </a:lvl3pPr>
            <a:lvl4pPr>
              <a:defRPr sz="7300"/>
            </a:lvl4pPr>
            <a:lvl5pPr>
              <a:defRPr sz="7300"/>
            </a:lvl5pPr>
            <a:lvl6pPr>
              <a:defRPr sz="7300"/>
            </a:lvl6pPr>
            <a:lvl7pPr>
              <a:defRPr sz="7300"/>
            </a:lvl7pPr>
            <a:lvl8pPr>
              <a:defRPr sz="7300"/>
            </a:lvl8pPr>
            <a:lvl9pPr>
              <a:defRPr sz="7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169694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440180" y="9671212"/>
            <a:ext cx="12726592" cy="4030501"/>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440180" y="13701712"/>
            <a:ext cx="12726592" cy="24893114"/>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14631834" y="9671212"/>
            <a:ext cx="12731591" cy="4030501"/>
          </a:xfrm>
        </p:spPr>
        <p:txBody>
          <a:bodyPr anchor="b"/>
          <a:lstStyle>
            <a:lvl1pPr marL="0" indent="0">
              <a:buNone/>
              <a:defRPr sz="9700" b="1"/>
            </a:lvl1pPr>
            <a:lvl2pPr marL="1851660" indent="0">
              <a:buNone/>
              <a:defRPr sz="8100" b="1"/>
            </a:lvl2pPr>
            <a:lvl3pPr marL="3703320" indent="0">
              <a:buNone/>
              <a:defRPr sz="7300" b="1"/>
            </a:lvl3pPr>
            <a:lvl4pPr marL="5554980" indent="0">
              <a:buNone/>
              <a:defRPr sz="6500" b="1"/>
            </a:lvl4pPr>
            <a:lvl5pPr marL="7406640" indent="0">
              <a:buNone/>
              <a:defRPr sz="6500" b="1"/>
            </a:lvl5pPr>
            <a:lvl6pPr marL="9258300" indent="0">
              <a:buNone/>
              <a:defRPr sz="6500" b="1"/>
            </a:lvl6pPr>
            <a:lvl7pPr marL="11109960" indent="0">
              <a:buNone/>
              <a:defRPr sz="6500" b="1"/>
            </a:lvl7pPr>
            <a:lvl8pPr marL="12961620" indent="0">
              <a:buNone/>
              <a:defRPr sz="6500" b="1"/>
            </a:lvl8pPr>
            <a:lvl9pPr marL="14813280" indent="0">
              <a:buNone/>
              <a:defRPr sz="65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14631834" y="13701712"/>
            <a:ext cx="12731591" cy="24893114"/>
          </a:xfrm>
        </p:spPr>
        <p:txBody>
          <a:bodyPr/>
          <a:lstStyle>
            <a:lvl1pPr>
              <a:defRPr sz="97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42906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2729663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186907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82" y="1720217"/>
            <a:ext cx="9476186" cy="7320915"/>
          </a:xfrm>
        </p:spPr>
        <p:txBody>
          <a:bodyPr anchor="b"/>
          <a:lstStyle>
            <a:lvl1pPr algn="l">
              <a:defRPr sz="8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11261411" y="1720220"/>
            <a:ext cx="16102013" cy="36874611"/>
          </a:xfrm>
        </p:spPr>
        <p:txBody>
          <a:bodyPr/>
          <a:lstStyle>
            <a:lvl1pPr>
              <a:defRPr sz="13000"/>
            </a:lvl1pPr>
            <a:lvl2pPr>
              <a:defRPr sz="11300"/>
            </a:lvl2pPr>
            <a:lvl3pPr>
              <a:defRPr sz="9700"/>
            </a:lvl3pPr>
            <a:lvl4pPr>
              <a:defRPr sz="8100"/>
            </a:lvl4pPr>
            <a:lvl5pPr>
              <a:defRPr sz="8100"/>
            </a:lvl5pPr>
            <a:lvl6pPr>
              <a:defRPr sz="8100"/>
            </a:lvl6pPr>
            <a:lvl7pPr>
              <a:defRPr sz="8100"/>
            </a:lvl7pPr>
            <a:lvl8pPr>
              <a:defRPr sz="8100"/>
            </a:lvl8pPr>
            <a:lvl9pPr>
              <a:defRPr sz="8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1440182" y="9041135"/>
            <a:ext cx="9476186" cy="29553697"/>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110833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645707" y="30243781"/>
            <a:ext cx="17282160" cy="3570451"/>
          </a:xfrm>
        </p:spPr>
        <p:txBody>
          <a:bodyPr anchor="b"/>
          <a:lstStyle>
            <a:lvl1pPr algn="l">
              <a:defRPr sz="8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645707" y="3860483"/>
            <a:ext cx="17282160" cy="25923240"/>
          </a:xfrm>
        </p:spPr>
        <p:txBody>
          <a:bodyPr/>
          <a:lstStyle>
            <a:lvl1pPr marL="0" indent="0">
              <a:buNone/>
              <a:defRPr sz="13000"/>
            </a:lvl1pPr>
            <a:lvl2pPr marL="1851660" indent="0">
              <a:buNone/>
              <a:defRPr sz="11300"/>
            </a:lvl2pPr>
            <a:lvl3pPr marL="3703320" indent="0">
              <a:buNone/>
              <a:defRPr sz="9700"/>
            </a:lvl3pPr>
            <a:lvl4pPr marL="5554980" indent="0">
              <a:buNone/>
              <a:defRPr sz="8100"/>
            </a:lvl4pPr>
            <a:lvl5pPr marL="7406640" indent="0">
              <a:buNone/>
              <a:defRPr sz="8100"/>
            </a:lvl5pPr>
            <a:lvl6pPr marL="9258300" indent="0">
              <a:buNone/>
              <a:defRPr sz="8100"/>
            </a:lvl6pPr>
            <a:lvl7pPr marL="11109960" indent="0">
              <a:buNone/>
              <a:defRPr sz="8100"/>
            </a:lvl7pPr>
            <a:lvl8pPr marL="12961620" indent="0">
              <a:buNone/>
              <a:defRPr sz="8100"/>
            </a:lvl8pPr>
            <a:lvl9pPr marL="14813280" indent="0">
              <a:buNone/>
              <a:defRPr sz="8100"/>
            </a:lvl9pPr>
          </a:lstStyle>
          <a:p>
            <a:endParaRPr kumimoji="1" lang="ja-JP" altLang="en-US"/>
          </a:p>
        </p:txBody>
      </p:sp>
      <p:sp>
        <p:nvSpPr>
          <p:cNvPr id="4" name="テキスト プレースホルダー 3"/>
          <p:cNvSpPr>
            <a:spLocks noGrp="1"/>
          </p:cNvSpPr>
          <p:nvPr>
            <p:ph type="body" sz="half" idx="2"/>
          </p:nvPr>
        </p:nvSpPr>
        <p:spPr>
          <a:xfrm>
            <a:off x="5645707" y="33814230"/>
            <a:ext cx="17282160" cy="5070632"/>
          </a:xfrm>
        </p:spPr>
        <p:txBody>
          <a:bodyPr/>
          <a:lstStyle>
            <a:lvl1pPr marL="0" indent="0">
              <a:buNone/>
              <a:defRPr sz="5700"/>
            </a:lvl1pPr>
            <a:lvl2pPr marL="1851660" indent="0">
              <a:buNone/>
              <a:defRPr sz="4900"/>
            </a:lvl2pPr>
            <a:lvl3pPr marL="3703320" indent="0">
              <a:buNone/>
              <a:defRPr sz="4100"/>
            </a:lvl3pPr>
            <a:lvl4pPr marL="5554980" indent="0">
              <a:buNone/>
              <a:defRPr sz="3600"/>
            </a:lvl4pPr>
            <a:lvl5pPr marL="7406640" indent="0">
              <a:buNone/>
              <a:defRPr sz="3600"/>
            </a:lvl5pPr>
            <a:lvl6pPr marL="9258300" indent="0">
              <a:buNone/>
              <a:defRPr sz="3600"/>
            </a:lvl6pPr>
            <a:lvl7pPr marL="11109960" indent="0">
              <a:buNone/>
              <a:defRPr sz="3600"/>
            </a:lvl7pPr>
            <a:lvl8pPr marL="12961620" indent="0">
              <a:buNone/>
              <a:defRPr sz="3600"/>
            </a:lvl8pPr>
            <a:lvl9pPr marL="14813280" indent="0">
              <a:buNone/>
              <a:defRPr sz="36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9E79DC-92BE-44D3-B253-C56B5078AE6D}" type="datetimeFigureOut">
              <a:rPr kumimoji="1" lang="ja-JP" altLang="en-US" smtClean="0"/>
              <a:t>2014/11/10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1450436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440180" y="1730222"/>
            <a:ext cx="25923240" cy="7200900"/>
          </a:xfrm>
          <a:prstGeom prst="rect">
            <a:avLst/>
          </a:prstGeom>
        </p:spPr>
        <p:txBody>
          <a:bodyPr vert="horz" lIns="370332" tIns="185166" rIns="370332" bIns="18516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440180" y="10081265"/>
            <a:ext cx="25923240" cy="28513568"/>
          </a:xfrm>
          <a:prstGeom prst="rect">
            <a:avLst/>
          </a:prstGeom>
        </p:spPr>
        <p:txBody>
          <a:bodyPr vert="horz" lIns="370332" tIns="185166" rIns="370332" bIns="18516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1440180" y="40045008"/>
            <a:ext cx="6720840" cy="2300288"/>
          </a:xfrm>
          <a:prstGeom prst="rect">
            <a:avLst/>
          </a:prstGeom>
        </p:spPr>
        <p:txBody>
          <a:bodyPr vert="horz" lIns="370332" tIns="185166" rIns="370332" bIns="185166" rtlCol="0" anchor="ctr"/>
          <a:lstStyle>
            <a:lvl1pPr algn="l">
              <a:defRPr sz="4900">
                <a:solidFill>
                  <a:schemeClr val="tx1">
                    <a:tint val="75000"/>
                  </a:schemeClr>
                </a:solidFill>
              </a:defRPr>
            </a:lvl1pPr>
          </a:lstStyle>
          <a:p>
            <a:fld id="{1C9E79DC-92BE-44D3-B253-C56B5078AE6D}" type="datetimeFigureOut">
              <a:rPr kumimoji="1" lang="ja-JP" altLang="en-US" smtClean="0"/>
              <a:t>2014/11/10</a:t>
            </a:fld>
            <a:endParaRPr kumimoji="1" lang="ja-JP" altLang="en-US"/>
          </a:p>
        </p:txBody>
      </p:sp>
      <p:sp>
        <p:nvSpPr>
          <p:cNvPr id="5" name="フッター プレースホルダー 4"/>
          <p:cNvSpPr>
            <a:spLocks noGrp="1"/>
          </p:cNvSpPr>
          <p:nvPr>
            <p:ph type="ftr" sz="quarter" idx="3"/>
          </p:nvPr>
        </p:nvSpPr>
        <p:spPr>
          <a:xfrm>
            <a:off x="9841230" y="40045008"/>
            <a:ext cx="9121140" cy="2300288"/>
          </a:xfrm>
          <a:prstGeom prst="rect">
            <a:avLst/>
          </a:prstGeom>
        </p:spPr>
        <p:txBody>
          <a:bodyPr vert="horz" lIns="370332" tIns="185166" rIns="370332" bIns="185166" rtlCol="0" anchor="ctr"/>
          <a:lstStyle>
            <a:lvl1pPr algn="ctr">
              <a:defRPr sz="4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20642580" y="40045008"/>
            <a:ext cx="6720840" cy="2300288"/>
          </a:xfrm>
          <a:prstGeom prst="rect">
            <a:avLst/>
          </a:prstGeom>
        </p:spPr>
        <p:txBody>
          <a:bodyPr vert="horz" lIns="370332" tIns="185166" rIns="370332" bIns="185166" rtlCol="0" anchor="ctr"/>
          <a:lstStyle>
            <a:lvl1pPr algn="r">
              <a:defRPr sz="4900">
                <a:solidFill>
                  <a:schemeClr val="tx1">
                    <a:tint val="75000"/>
                  </a:schemeClr>
                </a:solidFill>
              </a:defRPr>
            </a:lvl1pPr>
          </a:lstStyle>
          <a:p>
            <a:fld id="{0A8F229B-A42E-41EC-ADF8-86D4151C9BCB}" type="slidenum">
              <a:rPr kumimoji="1" lang="ja-JP" altLang="en-US" smtClean="0"/>
              <a:t>‹#›</a:t>
            </a:fld>
            <a:endParaRPr kumimoji="1" lang="ja-JP" altLang="en-US"/>
          </a:p>
        </p:txBody>
      </p:sp>
    </p:spTree>
    <p:extLst>
      <p:ext uri="{BB962C8B-B14F-4D97-AF65-F5344CB8AC3E}">
        <p14:creationId xmlns:p14="http://schemas.microsoft.com/office/powerpoint/2010/main" val="2276151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03320" rtl="0" eaLnBrk="1" latinLnBrk="0" hangingPunct="1">
        <a:spcBef>
          <a:spcPct val="0"/>
        </a:spcBef>
        <a:buNone/>
        <a:defRPr kumimoji="1" sz="17800" kern="1200">
          <a:solidFill>
            <a:schemeClr val="tx1"/>
          </a:solidFill>
          <a:latin typeface="+mj-lt"/>
          <a:ea typeface="+mj-ea"/>
          <a:cs typeface="+mj-cs"/>
        </a:defRPr>
      </a:lvl1pPr>
    </p:titleStyle>
    <p:bodyStyle>
      <a:lvl1pPr marL="1388745" indent="-1388745" algn="l" defTabSz="3703320" rtl="0" eaLnBrk="1" latinLnBrk="0" hangingPunct="1">
        <a:spcBef>
          <a:spcPct val="20000"/>
        </a:spcBef>
        <a:buFont typeface="Arial" panose="020B0604020202020204" pitchFamily="34" charset="0"/>
        <a:buChar char="•"/>
        <a:defRPr kumimoji="1" sz="13000" kern="1200">
          <a:solidFill>
            <a:schemeClr val="tx1"/>
          </a:solidFill>
          <a:latin typeface="+mn-lt"/>
          <a:ea typeface="+mn-ea"/>
          <a:cs typeface="+mn-cs"/>
        </a:defRPr>
      </a:lvl1pPr>
      <a:lvl2pPr marL="3008948" indent="-1157288" algn="l" defTabSz="3703320" rtl="0" eaLnBrk="1" latinLnBrk="0" hangingPunct="1">
        <a:spcBef>
          <a:spcPct val="20000"/>
        </a:spcBef>
        <a:buFont typeface="Arial" panose="020B0604020202020204" pitchFamily="34" charset="0"/>
        <a:buChar char="–"/>
        <a:defRPr kumimoji="1" sz="11300" kern="1200">
          <a:solidFill>
            <a:schemeClr val="tx1"/>
          </a:solidFill>
          <a:latin typeface="+mn-lt"/>
          <a:ea typeface="+mn-ea"/>
          <a:cs typeface="+mn-cs"/>
        </a:defRPr>
      </a:lvl2pPr>
      <a:lvl3pPr marL="4629150" indent="-925830" algn="l" defTabSz="3703320" rtl="0" eaLnBrk="1" latinLnBrk="0" hangingPunct="1">
        <a:spcBef>
          <a:spcPct val="20000"/>
        </a:spcBef>
        <a:buFont typeface="Arial" panose="020B0604020202020204" pitchFamily="34" charset="0"/>
        <a:buChar char="•"/>
        <a:defRPr kumimoji="1" sz="9700" kern="1200">
          <a:solidFill>
            <a:schemeClr val="tx1"/>
          </a:solidFill>
          <a:latin typeface="+mn-lt"/>
          <a:ea typeface="+mn-ea"/>
          <a:cs typeface="+mn-cs"/>
        </a:defRPr>
      </a:lvl3pPr>
      <a:lvl4pPr marL="6480810" indent="-925830" algn="l" defTabSz="3703320" rtl="0" eaLnBrk="1" latinLnBrk="0" hangingPunct="1">
        <a:spcBef>
          <a:spcPct val="20000"/>
        </a:spcBef>
        <a:buFont typeface="Arial" panose="020B0604020202020204" pitchFamily="34" charset="0"/>
        <a:buChar char="–"/>
        <a:defRPr kumimoji="1" sz="8100" kern="1200">
          <a:solidFill>
            <a:schemeClr val="tx1"/>
          </a:solidFill>
          <a:latin typeface="+mn-lt"/>
          <a:ea typeface="+mn-ea"/>
          <a:cs typeface="+mn-cs"/>
        </a:defRPr>
      </a:lvl4pPr>
      <a:lvl5pPr marL="8332470" indent="-925830" algn="l" defTabSz="3703320" rtl="0" eaLnBrk="1" latinLnBrk="0" hangingPunct="1">
        <a:spcBef>
          <a:spcPct val="20000"/>
        </a:spcBef>
        <a:buFont typeface="Arial" panose="020B0604020202020204" pitchFamily="34" charset="0"/>
        <a:buChar char="»"/>
        <a:defRPr kumimoji="1" sz="8100" kern="1200">
          <a:solidFill>
            <a:schemeClr val="tx1"/>
          </a:solidFill>
          <a:latin typeface="+mn-lt"/>
          <a:ea typeface="+mn-ea"/>
          <a:cs typeface="+mn-cs"/>
        </a:defRPr>
      </a:lvl5pPr>
      <a:lvl6pPr marL="10184130" indent="-925830" algn="l" defTabSz="3703320" rtl="0" eaLnBrk="1" latinLnBrk="0" hangingPunct="1">
        <a:spcBef>
          <a:spcPct val="20000"/>
        </a:spcBef>
        <a:buFont typeface="Arial" panose="020B0604020202020204" pitchFamily="34" charset="0"/>
        <a:buChar char="•"/>
        <a:defRPr kumimoji="1" sz="8100" kern="1200">
          <a:solidFill>
            <a:schemeClr val="tx1"/>
          </a:solidFill>
          <a:latin typeface="+mn-lt"/>
          <a:ea typeface="+mn-ea"/>
          <a:cs typeface="+mn-cs"/>
        </a:defRPr>
      </a:lvl6pPr>
      <a:lvl7pPr marL="12035790" indent="-925830" algn="l" defTabSz="3703320" rtl="0" eaLnBrk="1" latinLnBrk="0" hangingPunct="1">
        <a:spcBef>
          <a:spcPct val="20000"/>
        </a:spcBef>
        <a:buFont typeface="Arial" panose="020B0604020202020204" pitchFamily="34" charset="0"/>
        <a:buChar char="•"/>
        <a:defRPr kumimoji="1" sz="8100" kern="1200">
          <a:solidFill>
            <a:schemeClr val="tx1"/>
          </a:solidFill>
          <a:latin typeface="+mn-lt"/>
          <a:ea typeface="+mn-ea"/>
          <a:cs typeface="+mn-cs"/>
        </a:defRPr>
      </a:lvl7pPr>
      <a:lvl8pPr marL="13887450" indent="-925830" algn="l" defTabSz="3703320" rtl="0" eaLnBrk="1" latinLnBrk="0" hangingPunct="1">
        <a:spcBef>
          <a:spcPct val="20000"/>
        </a:spcBef>
        <a:buFont typeface="Arial" panose="020B0604020202020204" pitchFamily="34" charset="0"/>
        <a:buChar char="•"/>
        <a:defRPr kumimoji="1" sz="8100" kern="1200">
          <a:solidFill>
            <a:schemeClr val="tx1"/>
          </a:solidFill>
          <a:latin typeface="+mn-lt"/>
          <a:ea typeface="+mn-ea"/>
          <a:cs typeface="+mn-cs"/>
        </a:defRPr>
      </a:lvl8pPr>
      <a:lvl9pPr marL="15739110" indent="-925830" algn="l" defTabSz="3703320" rtl="0" eaLnBrk="1" latinLnBrk="0" hangingPunct="1">
        <a:spcBef>
          <a:spcPct val="20000"/>
        </a:spcBef>
        <a:buFont typeface="Arial" panose="020B0604020202020204" pitchFamily="34" charset="0"/>
        <a:buChar char="•"/>
        <a:defRPr kumimoji="1" sz="8100" kern="1200">
          <a:solidFill>
            <a:schemeClr val="tx1"/>
          </a:solidFill>
          <a:latin typeface="+mn-lt"/>
          <a:ea typeface="+mn-ea"/>
          <a:cs typeface="+mn-cs"/>
        </a:defRPr>
      </a:lvl9pPr>
    </p:bodyStyle>
    <p:otherStyle>
      <a:defPPr>
        <a:defRPr lang="ja-JP"/>
      </a:defPPr>
      <a:lvl1pPr marL="0" algn="l" defTabSz="3703320" rtl="0" eaLnBrk="1" latinLnBrk="0" hangingPunct="1">
        <a:defRPr kumimoji="1" sz="7300" kern="1200">
          <a:solidFill>
            <a:schemeClr val="tx1"/>
          </a:solidFill>
          <a:latin typeface="+mn-lt"/>
          <a:ea typeface="+mn-ea"/>
          <a:cs typeface="+mn-cs"/>
        </a:defRPr>
      </a:lvl1pPr>
      <a:lvl2pPr marL="1851660" algn="l" defTabSz="3703320" rtl="0" eaLnBrk="1" latinLnBrk="0" hangingPunct="1">
        <a:defRPr kumimoji="1" sz="7300" kern="1200">
          <a:solidFill>
            <a:schemeClr val="tx1"/>
          </a:solidFill>
          <a:latin typeface="+mn-lt"/>
          <a:ea typeface="+mn-ea"/>
          <a:cs typeface="+mn-cs"/>
        </a:defRPr>
      </a:lvl2pPr>
      <a:lvl3pPr marL="3703320" algn="l" defTabSz="3703320" rtl="0" eaLnBrk="1" latinLnBrk="0" hangingPunct="1">
        <a:defRPr kumimoji="1" sz="7300" kern="1200">
          <a:solidFill>
            <a:schemeClr val="tx1"/>
          </a:solidFill>
          <a:latin typeface="+mn-lt"/>
          <a:ea typeface="+mn-ea"/>
          <a:cs typeface="+mn-cs"/>
        </a:defRPr>
      </a:lvl3pPr>
      <a:lvl4pPr marL="5554980" algn="l" defTabSz="3703320" rtl="0" eaLnBrk="1" latinLnBrk="0" hangingPunct="1">
        <a:defRPr kumimoji="1" sz="7300" kern="1200">
          <a:solidFill>
            <a:schemeClr val="tx1"/>
          </a:solidFill>
          <a:latin typeface="+mn-lt"/>
          <a:ea typeface="+mn-ea"/>
          <a:cs typeface="+mn-cs"/>
        </a:defRPr>
      </a:lvl4pPr>
      <a:lvl5pPr marL="7406640" algn="l" defTabSz="3703320" rtl="0" eaLnBrk="1" latinLnBrk="0" hangingPunct="1">
        <a:defRPr kumimoji="1" sz="7300" kern="1200">
          <a:solidFill>
            <a:schemeClr val="tx1"/>
          </a:solidFill>
          <a:latin typeface="+mn-lt"/>
          <a:ea typeface="+mn-ea"/>
          <a:cs typeface="+mn-cs"/>
        </a:defRPr>
      </a:lvl5pPr>
      <a:lvl6pPr marL="9258300" algn="l" defTabSz="3703320" rtl="0" eaLnBrk="1" latinLnBrk="0" hangingPunct="1">
        <a:defRPr kumimoji="1" sz="7300" kern="1200">
          <a:solidFill>
            <a:schemeClr val="tx1"/>
          </a:solidFill>
          <a:latin typeface="+mn-lt"/>
          <a:ea typeface="+mn-ea"/>
          <a:cs typeface="+mn-cs"/>
        </a:defRPr>
      </a:lvl6pPr>
      <a:lvl7pPr marL="11109960" algn="l" defTabSz="3703320" rtl="0" eaLnBrk="1" latinLnBrk="0" hangingPunct="1">
        <a:defRPr kumimoji="1" sz="7300" kern="1200">
          <a:solidFill>
            <a:schemeClr val="tx1"/>
          </a:solidFill>
          <a:latin typeface="+mn-lt"/>
          <a:ea typeface="+mn-ea"/>
          <a:cs typeface="+mn-cs"/>
        </a:defRPr>
      </a:lvl7pPr>
      <a:lvl8pPr marL="12961620" algn="l" defTabSz="3703320" rtl="0" eaLnBrk="1" latinLnBrk="0" hangingPunct="1">
        <a:defRPr kumimoji="1" sz="7300" kern="1200">
          <a:solidFill>
            <a:schemeClr val="tx1"/>
          </a:solidFill>
          <a:latin typeface="+mn-lt"/>
          <a:ea typeface="+mn-ea"/>
          <a:cs typeface="+mn-cs"/>
        </a:defRPr>
      </a:lvl8pPr>
      <a:lvl9pPr marL="14813280" algn="l" defTabSz="3703320" rtl="0" eaLnBrk="1" latinLnBrk="0" hangingPunct="1">
        <a:defRPr kumimoji="1"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jp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tiff"/><Relationship Id="rId19" Type="http://schemas.openxmlformats.org/officeDocument/2006/relationships/image" Target="../media/image17.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タイトル 1"/>
          <p:cNvSpPr txBox="1">
            <a:spLocks/>
          </p:cNvSpPr>
          <p:nvPr/>
        </p:nvSpPr>
        <p:spPr>
          <a:xfrm>
            <a:off x="1944246" y="425148"/>
            <a:ext cx="24483060" cy="2455472"/>
          </a:xfrm>
          <a:prstGeom prst="rect">
            <a:avLst/>
          </a:prstGeom>
        </p:spPr>
        <p:txBody>
          <a:bodyPr vert="horz" lIns="370332" tIns="185166" rIns="370332" bIns="185166" rtlCol="0" anchor="ctr">
            <a:normAutofit/>
          </a:bodyPr>
          <a:lstStyle>
            <a:lvl1pPr algn="ctr" defTabSz="3703320" rtl="0" eaLnBrk="1" latinLnBrk="0" hangingPunct="1">
              <a:spcBef>
                <a:spcPct val="0"/>
              </a:spcBef>
              <a:buNone/>
              <a:defRPr kumimoji="1" sz="17800" kern="1200">
                <a:solidFill>
                  <a:schemeClr val="tx1"/>
                </a:solidFill>
                <a:latin typeface="+mj-lt"/>
                <a:ea typeface="+mj-ea"/>
                <a:cs typeface="+mj-cs"/>
              </a:defRPr>
            </a:lvl1pPr>
          </a:lstStyle>
          <a:p>
            <a:r>
              <a:rPr lang="ja-JP" altLang="en-US" sz="8000" dirty="0" smtClean="0"/>
              <a:t>近赤外域で高色分散をもつ</a:t>
            </a:r>
            <a:r>
              <a:rPr lang="en-US" altLang="ja-JP" sz="8000" dirty="0" smtClean="0"/>
              <a:t>SrTiO</a:t>
            </a:r>
            <a:r>
              <a:rPr lang="en-US" altLang="ja-JP" sz="8000" baseline="-25000" dirty="0" smtClean="0"/>
              <a:t>3</a:t>
            </a:r>
            <a:r>
              <a:rPr lang="ja-JP" altLang="en-US" sz="8000" dirty="0" smtClean="0"/>
              <a:t>結晶の低温特性</a:t>
            </a:r>
            <a:endParaRPr lang="ja-JP" altLang="en-US" sz="8000" dirty="0"/>
          </a:p>
        </p:txBody>
      </p:sp>
      <p:sp>
        <p:nvSpPr>
          <p:cNvPr id="80" name="テキスト ボックス 79"/>
          <p:cNvSpPr txBox="1"/>
          <p:nvPr/>
        </p:nvSpPr>
        <p:spPr>
          <a:xfrm>
            <a:off x="9459088" y="2736604"/>
            <a:ext cx="8100294" cy="707886"/>
          </a:xfrm>
          <a:prstGeom prst="rect">
            <a:avLst/>
          </a:prstGeom>
          <a:noFill/>
        </p:spPr>
        <p:txBody>
          <a:bodyPr wrap="none" rtlCol="0">
            <a:spAutoFit/>
          </a:bodyPr>
          <a:lstStyle/>
          <a:p>
            <a:r>
              <a:rPr kumimoji="1" lang="ja-JP" altLang="en-US" sz="4000" dirty="0" smtClean="0"/>
              <a:t>国立</a:t>
            </a:r>
            <a:r>
              <a:rPr lang="ja-JP" altLang="en-US" sz="4000" dirty="0"/>
              <a:t>天文台</a:t>
            </a:r>
            <a:r>
              <a:rPr kumimoji="1" lang="ja-JP" altLang="en-US" sz="4000" dirty="0" smtClean="0"/>
              <a:t>ハワイ観測所　高遠徳尚</a:t>
            </a:r>
            <a:endParaRPr kumimoji="1" lang="ja-JP" altLang="en-US" sz="4000" dirty="0"/>
          </a:p>
        </p:txBody>
      </p:sp>
      <p:sp>
        <p:nvSpPr>
          <p:cNvPr id="81" name="テキスト ボックス 80"/>
          <p:cNvSpPr txBox="1"/>
          <p:nvPr/>
        </p:nvSpPr>
        <p:spPr>
          <a:xfrm>
            <a:off x="1357438" y="4761539"/>
            <a:ext cx="12259558" cy="3847207"/>
          </a:xfrm>
          <a:prstGeom prst="rect">
            <a:avLst/>
          </a:prstGeom>
          <a:noFill/>
        </p:spPr>
        <p:txBody>
          <a:bodyPr wrap="square" rtlCol="0">
            <a:spAutoFit/>
          </a:bodyPr>
          <a:lstStyle/>
          <a:p>
            <a:r>
              <a:rPr kumimoji="1" lang="ja-JP" altLang="en-US" sz="2800" dirty="0" smtClean="0"/>
              <a:t>　</a:t>
            </a:r>
            <a:r>
              <a:rPr kumimoji="1" lang="en-US" altLang="ja-JP" sz="2400" dirty="0" smtClean="0"/>
              <a:t>SrTiO</a:t>
            </a:r>
            <a:r>
              <a:rPr kumimoji="1" lang="en-US" altLang="ja-JP" sz="2400" baseline="-25000" dirty="0" smtClean="0"/>
              <a:t>3</a:t>
            </a:r>
            <a:r>
              <a:rPr kumimoji="1" lang="ja-JP" altLang="en-US" sz="2400" dirty="0" err="1" smtClean="0"/>
              <a:t>は近</a:t>
            </a:r>
            <a:r>
              <a:rPr kumimoji="1" lang="ja-JP" altLang="en-US" sz="2400" dirty="0" smtClean="0"/>
              <a:t>赤外線域（１～５</a:t>
            </a:r>
            <a:r>
              <a:rPr kumimoji="1" lang="en-US" altLang="ja-JP" sz="2400" dirty="0" smtClean="0"/>
              <a:t>μ</a:t>
            </a:r>
            <a:r>
              <a:rPr kumimoji="1" lang="ja-JP" altLang="en-US" sz="2400" dirty="0" smtClean="0"/>
              <a:t>ｍ）で高い色分散で、かつ高透過率である、数少ない結晶の一つである。我々はこの結晶を用いて、</a:t>
            </a:r>
            <a:r>
              <a:rPr lang="en-US" altLang="ja-JP" sz="2400" dirty="0"/>
              <a:t>2</a:t>
            </a:r>
            <a:r>
              <a:rPr lang="ja-JP" altLang="en-US" sz="2400" dirty="0"/>
              <a:t>～</a:t>
            </a:r>
            <a:r>
              <a:rPr lang="en-US" altLang="ja-JP" sz="2400" dirty="0" smtClean="0"/>
              <a:t>4μ</a:t>
            </a:r>
            <a:r>
              <a:rPr lang="ja-JP" altLang="en-US" sz="2400" dirty="0" smtClean="0"/>
              <a:t>ｍ（</a:t>
            </a:r>
            <a:r>
              <a:rPr lang="en-US" altLang="ja-JP" sz="2400" dirty="0" smtClean="0"/>
              <a:t>K-L</a:t>
            </a:r>
            <a:r>
              <a:rPr lang="ja-JP" altLang="en-US" sz="2400" dirty="0" smtClean="0"/>
              <a:t>バンド）のスペクトルが同時に得られる直視プリズムを、</a:t>
            </a:r>
            <a:r>
              <a:rPr kumimoji="1" lang="ja-JP" altLang="en-US" sz="2400" dirty="0" smtClean="0"/>
              <a:t>すばる望遠鏡の観測装置</a:t>
            </a:r>
            <a:r>
              <a:rPr kumimoji="1" lang="en-US" altLang="ja-JP" sz="2400" dirty="0" smtClean="0"/>
              <a:t>IRCS</a:t>
            </a:r>
            <a:r>
              <a:rPr kumimoji="1" lang="ja-JP" altLang="en-US" sz="2400" dirty="0" smtClean="0"/>
              <a:t>用に開発した</a:t>
            </a:r>
            <a:r>
              <a:rPr lang="ja-JP" altLang="en-US" sz="2400" dirty="0" smtClean="0"/>
              <a:t>（</a:t>
            </a:r>
            <a:r>
              <a:rPr kumimoji="1" lang="ja-JP" altLang="en-US" sz="2400" dirty="0" smtClean="0"/>
              <a:t>図１、</a:t>
            </a:r>
            <a:r>
              <a:rPr kumimoji="1" lang="en-US" altLang="ja-JP" sz="2400" dirty="0" err="1" smtClean="0"/>
              <a:t>Takato</a:t>
            </a:r>
            <a:r>
              <a:rPr kumimoji="1" lang="en-US" altLang="ja-JP" sz="2400" dirty="0" smtClean="0"/>
              <a:t> &amp; Terada 2006)</a:t>
            </a:r>
            <a:r>
              <a:rPr kumimoji="1" lang="ja-JP" altLang="en-US" sz="2400" dirty="0" err="1" smtClean="0"/>
              <a:t>。</a:t>
            </a:r>
            <a:endParaRPr kumimoji="1" lang="en-US" altLang="ja-JP" sz="2400" dirty="0" smtClean="0"/>
          </a:p>
          <a:p>
            <a:r>
              <a:rPr lang="ja-JP" altLang="en-US" sz="2400" dirty="0" smtClean="0"/>
              <a:t>　このプリズムは水氷や水質変性鉱物に特徴的な波長</a:t>
            </a:r>
            <a:r>
              <a:rPr lang="en-US" altLang="ja-JP" sz="2400" dirty="0" smtClean="0"/>
              <a:t>3μ</a:t>
            </a:r>
            <a:r>
              <a:rPr lang="ja-JP" altLang="en-US" sz="2400" dirty="0" err="1" smtClean="0"/>
              <a:t>ｍ</a:t>
            </a:r>
            <a:r>
              <a:rPr lang="ja-JP" altLang="en-US" sz="2400" dirty="0" smtClean="0"/>
              <a:t>付近の吸収を検出する目的で製作された。波長範囲、分解能、透過率等はすべて設計通りの物が得られたが、星像が一点に焦点を結ばないという致命的な欠陥があることが分かった。空間方向、波長方向にデータをビニングすれば一応実用にはなっているが（例えば図２）、像がボケることにより検出感度が低下してしまう。</a:t>
            </a:r>
            <a:endParaRPr lang="en-US" altLang="ja-JP" sz="2400" dirty="0" smtClean="0"/>
          </a:p>
          <a:p>
            <a:r>
              <a:rPr kumimoji="1" lang="ja-JP" altLang="en-US" sz="2400" dirty="0" smtClean="0"/>
              <a:t>　この星像悪化の原因</a:t>
            </a:r>
            <a:r>
              <a:rPr lang="ja-JP" altLang="en-US" sz="2400" dirty="0" smtClean="0"/>
              <a:t>を特定した結果、光学系の冷却にともなう</a:t>
            </a:r>
            <a:r>
              <a:rPr lang="en-US" altLang="ja-JP" sz="2400" dirty="0" smtClean="0"/>
              <a:t>SrTiO</a:t>
            </a:r>
            <a:r>
              <a:rPr lang="en-US" altLang="ja-JP" sz="2400" baseline="-25000" dirty="0" smtClean="0"/>
              <a:t>3</a:t>
            </a:r>
            <a:r>
              <a:rPr lang="ja-JP" altLang="en-US" sz="2400" dirty="0" smtClean="0"/>
              <a:t>結晶の相転移によって結晶内部に強いひずみが生じたためである可能性が高いことが分かった。</a:t>
            </a:r>
            <a:endParaRPr lang="en-US" altLang="ja-JP" sz="2400" dirty="0" smtClean="0"/>
          </a:p>
        </p:txBody>
      </p:sp>
      <p:pic>
        <p:nvPicPr>
          <p:cNvPr id="82" name="図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186" y="9020121"/>
            <a:ext cx="5027766" cy="4582500"/>
          </a:xfrm>
          <a:prstGeom prst="rect">
            <a:avLst/>
          </a:prstGeom>
        </p:spPr>
      </p:pic>
      <p:pic>
        <p:nvPicPr>
          <p:cNvPr id="83" name="図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842" y="8629289"/>
            <a:ext cx="4536504" cy="5052531"/>
          </a:xfrm>
          <a:prstGeom prst="rect">
            <a:avLst/>
          </a:prstGeom>
        </p:spPr>
      </p:pic>
      <p:sp>
        <p:nvSpPr>
          <p:cNvPr id="84" name="テキスト ボックス 83"/>
          <p:cNvSpPr txBox="1"/>
          <p:nvPr/>
        </p:nvSpPr>
        <p:spPr>
          <a:xfrm>
            <a:off x="1944640" y="13806672"/>
            <a:ext cx="6689652" cy="523220"/>
          </a:xfrm>
          <a:prstGeom prst="rect">
            <a:avLst/>
          </a:prstGeom>
          <a:noFill/>
        </p:spPr>
        <p:txBody>
          <a:bodyPr wrap="none" rtlCol="0">
            <a:spAutoFit/>
          </a:bodyPr>
          <a:lstStyle/>
          <a:p>
            <a:r>
              <a:rPr kumimoji="1" lang="ja-JP" altLang="en-US" sz="2800" dirty="0" smtClean="0"/>
              <a:t>図１　</a:t>
            </a:r>
            <a:r>
              <a:rPr kumimoji="1" lang="en-US" altLang="ja-JP" sz="2800" dirty="0" smtClean="0"/>
              <a:t>KL</a:t>
            </a:r>
            <a:r>
              <a:rPr kumimoji="1" lang="ja-JP" altLang="en-US" sz="2800" dirty="0" smtClean="0"/>
              <a:t>バンドプリズムの外観とその光学系</a:t>
            </a:r>
            <a:endParaRPr kumimoji="1" lang="ja-JP" altLang="en-US" sz="2800" dirty="0"/>
          </a:p>
        </p:txBody>
      </p:sp>
      <p:pic>
        <p:nvPicPr>
          <p:cNvPr id="85" name="図 8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426" y="14473908"/>
            <a:ext cx="7409679" cy="4754443"/>
          </a:xfrm>
          <a:prstGeom prst="rect">
            <a:avLst/>
          </a:prstGeom>
        </p:spPr>
      </p:pic>
      <p:sp>
        <p:nvSpPr>
          <p:cNvPr id="86" name="テキスト ボックス 85"/>
          <p:cNvSpPr txBox="1"/>
          <p:nvPr/>
        </p:nvSpPr>
        <p:spPr>
          <a:xfrm>
            <a:off x="1682224" y="19298444"/>
            <a:ext cx="10945216" cy="954107"/>
          </a:xfrm>
          <a:prstGeom prst="rect">
            <a:avLst/>
          </a:prstGeom>
          <a:noFill/>
        </p:spPr>
        <p:txBody>
          <a:bodyPr wrap="square" rtlCol="0">
            <a:spAutoFit/>
          </a:bodyPr>
          <a:lstStyle/>
          <a:p>
            <a:r>
              <a:rPr kumimoji="1" lang="ja-JP" altLang="en-US" sz="2800" dirty="0" smtClean="0"/>
              <a:t>図２　</a:t>
            </a:r>
            <a:r>
              <a:rPr kumimoji="1" lang="en-US" altLang="ja-JP" sz="2800" dirty="0" smtClean="0"/>
              <a:t>IRCS+KL</a:t>
            </a:r>
            <a:r>
              <a:rPr kumimoji="1" lang="ja-JP" altLang="en-US" sz="2800" dirty="0" smtClean="0"/>
              <a:t>プリズムで得られた小惑星</a:t>
            </a:r>
            <a:r>
              <a:rPr kumimoji="1" lang="en-US" altLang="ja-JP" sz="2800" dirty="0" smtClean="0"/>
              <a:t>24 Themis </a:t>
            </a:r>
            <a:r>
              <a:rPr kumimoji="1" lang="ja-JP" altLang="en-US" sz="2800" dirty="0" smtClean="0"/>
              <a:t>の反射スペクトル。</a:t>
            </a:r>
            <a:endParaRPr kumimoji="1" lang="en-US" altLang="ja-JP" sz="2800" dirty="0" smtClean="0"/>
          </a:p>
          <a:p>
            <a:r>
              <a:rPr lang="ja-JP" altLang="en-US" sz="2800" dirty="0"/>
              <a:t>　</a:t>
            </a:r>
            <a:r>
              <a:rPr lang="ja-JP" altLang="en-US" sz="2800" dirty="0" smtClean="0"/>
              <a:t>　　</a:t>
            </a:r>
            <a:r>
              <a:rPr kumimoji="1" lang="ja-JP" altLang="en-US" sz="2400" dirty="0" smtClean="0"/>
              <a:t>水氷による</a:t>
            </a:r>
            <a:r>
              <a:rPr kumimoji="1" lang="en-US" altLang="ja-JP" sz="2400" dirty="0" smtClean="0"/>
              <a:t>3μ</a:t>
            </a:r>
            <a:r>
              <a:rPr kumimoji="1" lang="ja-JP" altLang="en-US" sz="2400" dirty="0" err="1" smtClean="0"/>
              <a:t>ｍ</a:t>
            </a:r>
            <a:r>
              <a:rPr kumimoji="1" lang="ja-JP" altLang="en-US" sz="2400" dirty="0" smtClean="0"/>
              <a:t>付近の吸収が明瞭に捉えられている。</a:t>
            </a:r>
            <a:endParaRPr kumimoji="1" lang="ja-JP" altLang="en-US" sz="2400" dirty="0"/>
          </a:p>
        </p:txBody>
      </p:sp>
      <p:sp>
        <p:nvSpPr>
          <p:cNvPr id="87" name="テキスト ボックス 86"/>
          <p:cNvSpPr txBox="1"/>
          <p:nvPr/>
        </p:nvSpPr>
        <p:spPr>
          <a:xfrm>
            <a:off x="3873452" y="15063452"/>
            <a:ext cx="2505429" cy="584775"/>
          </a:xfrm>
          <a:prstGeom prst="rect">
            <a:avLst/>
          </a:prstGeom>
          <a:noFill/>
        </p:spPr>
        <p:txBody>
          <a:bodyPr wrap="none" rtlCol="0">
            <a:spAutoFit/>
          </a:bodyPr>
          <a:lstStyle/>
          <a:p>
            <a:r>
              <a:rPr kumimoji="1" lang="en-US" altLang="ja-JP" sz="1600" dirty="0" smtClean="0"/>
              <a:t>24 Themis</a:t>
            </a:r>
          </a:p>
          <a:p>
            <a:r>
              <a:rPr lang="en-US" altLang="ja-JP" sz="1600" dirty="0" smtClean="0"/>
              <a:t>2006.07.25 UT, Subaru/IRCS</a:t>
            </a:r>
            <a:endParaRPr kumimoji="1" lang="ja-JP" altLang="en-US" sz="1600" dirty="0"/>
          </a:p>
        </p:txBody>
      </p:sp>
      <p:sp>
        <p:nvSpPr>
          <p:cNvPr id="88" name="テキスト ボックス 87"/>
          <p:cNvSpPr txBox="1"/>
          <p:nvPr/>
        </p:nvSpPr>
        <p:spPr>
          <a:xfrm>
            <a:off x="1382139" y="20651702"/>
            <a:ext cx="5849678" cy="707886"/>
          </a:xfrm>
          <a:prstGeom prst="rect">
            <a:avLst/>
          </a:prstGeom>
          <a:noFill/>
        </p:spPr>
        <p:txBody>
          <a:bodyPr wrap="none" rtlCol="0">
            <a:spAutoFit/>
          </a:bodyPr>
          <a:lstStyle/>
          <a:p>
            <a:r>
              <a:rPr lang="ja-JP" altLang="en-US" sz="4000" dirty="0"/>
              <a:t>２</a:t>
            </a:r>
            <a:r>
              <a:rPr lang="ja-JP" altLang="en-US" sz="4000" dirty="0" smtClean="0"/>
              <a:t>．</a:t>
            </a:r>
            <a:r>
              <a:rPr lang="en-US" altLang="ja-JP" sz="4000" dirty="0" smtClean="0"/>
              <a:t>SrTiO</a:t>
            </a:r>
            <a:r>
              <a:rPr lang="en-US" altLang="ja-JP" sz="4000" baseline="-25000" dirty="0" smtClean="0"/>
              <a:t>3</a:t>
            </a:r>
            <a:r>
              <a:rPr lang="ja-JP" altLang="en-US" sz="4000" dirty="0" smtClean="0"/>
              <a:t>結晶の光学特性</a:t>
            </a:r>
            <a:endParaRPr kumimoji="1" lang="ja-JP" altLang="en-US" sz="4000" dirty="0"/>
          </a:p>
        </p:txBody>
      </p:sp>
      <p:pic>
        <p:nvPicPr>
          <p:cNvPr id="89" name="図 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1292" y="21236746"/>
            <a:ext cx="4911011" cy="3828495"/>
          </a:xfrm>
          <a:prstGeom prst="rect">
            <a:avLst/>
          </a:prstGeom>
        </p:spPr>
      </p:pic>
      <p:pic>
        <p:nvPicPr>
          <p:cNvPr id="90" name="図 8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5128" y="21236746"/>
            <a:ext cx="4882202" cy="3806036"/>
          </a:xfrm>
          <a:prstGeom prst="rect">
            <a:avLst/>
          </a:prstGeom>
        </p:spPr>
      </p:pic>
      <p:pic>
        <p:nvPicPr>
          <p:cNvPr id="9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7148" y="27793878"/>
            <a:ext cx="5472608" cy="451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6049" y="27937138"/>
            <a:ext cx="5190373" cy="441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テキスト ボックス 95"/>
          <p:cNvSpPr txBox="1"/>
          <p:nvPr/>
        </p:nvSpPr>
        <p:spPr>
          <a:xfrm>
            <a:off x="15121880" y="4176761"/>
            <a:ext cx="3610284" cy="584775"/>
          </a:xfrm>
          <a:prstGeom prst="rect">
            <a:avLst/>
          </a:prstGeom>
          <a:noFill/>
        </p:spPr>
        <p:txBody>
          <a:bodyPr wrap="none" rtlCol="0">
            <a:spAutoFit/>
          </a:bodyPr>
          <a:lstStyle/>
          <a:p>
            <a:r>
              <a:rPr kumimoji="1" lang="ja-JP" altLang="en-US" sz="3200" dirty="0" smtClean="0"/>
              <a:t>４．星像悪化の原因</a:t>
            </a:r>
            <a:endParaRPr kumimoji="1" lang="ja-JP" altLang="en-US" sz="3200" dirty="0"/>
          </a:p>
        </p:txBody>
      </p:sp>
      <p:sp>
        <p:nvSpPr>
          <p:cNvPr id="97" name="テキスト ボックス 96"/>
          <p:cNvSpPr txBox="1"/>
          <p:nvPr/>
        </p:nvSpPr>
        <p:spPr>
          <a:xfrm>
            <a:off x="15121880" y="17787582"/>
            <a:ext cx="5742278" cy="584775"/>
          </a:xfrm>
          <a:prstGeom prst="rect">
            <a:avLst/>
          </a:prstGeom>
          <a:noFill/>
        </p:spPr>
        <p:txBody>
          <a:bodyPr wrap="none" rtlCol="0">
            <a:spAutoFit/>
          </a:bodyPr>
          <a:lstStyle/>
          <a:p>
            <a:r>
              <a:rPr kumimoji="1" lang="en-US" altLang="ja-JP" sz="3200" dirty="0" smtClean="0"/>
              <a:t>4.2</a:t>
            </a:r>
            <a:r>
              <a:rPr lang="ja-JP" altLang="en-US" sz="3200" dirty="0" smtClean="0"/>
              <a:t>　相転移による内部ひずみ？</a:t>
            </a:r>
            <a:endParaRPr kumimoji="1" lang="en-US" altLang="ja-JP" sz="3200" dirty="0" smtClean="0"/>
          </a:p>
        </p:txBody>
      </p:sp>
      <p:sp>
        <p:nvSpPr>
          <p:cNvPr id="98" name="テキスト ボックス 97"/>
          <p:cNvSpPr txBox="1"/>
          <p:nvPr/>
        </p:nvSpPr>
        <p:spPr>
          <a:xfrm>
            <a:off x="15265896" y="4766870"/>
            <a:ext cx="5878532" cy="584775"/>
          </a:xfrm>
          <a:prstGeom prst="rect">
            <a:avLst/>
          </a:prstGeom>
          <a:noFill/>
        </p:spPr>
        <p:txBody>
          <a:bodyPr wrap="none" rtlCol="0">
            <a:spAutoFit/>
          </a:bodyPr>
          <a:lstStyle/>
          <a:p>
            <a:r>
              <a:rPr kumimoji="1" lang="en-US" altLang="ja-JP" sz="3200" dirty="0" smtClean="0"/>
              <a:t>4.1</a:t>
            </a:r>
            <a:r>
              <a:rPr lang="ja-JP" altLang="en-US" sz="3200" dirty="0" smtClean="0"/>
              <a:t>　結晶成長時の内部ひずみ？</a:t>
            </a:r>
            <a:endParaRPr kumimoji="1" lang="en-US" altLang="ja-JP" sz="3200" dirty="0" smtClean="0"/>
          </a:p>
        </p:txBody>
      </p:sp>
      <p:pic>
        <p:nvPicPr>
          <p:cNvPr id="99" name="Picture 1" descr="KL_AmichiPrism20051107contour.tif"/>
          <p:cNvPicPr>
            <a:picLocks noChangeAspect="1"/>
          </p:cNvPicPr>
          <p:nvPr/>
        </p:nvPicPr>
        <p:blipFill>
          <a:blip r:embed="rId10" cstate="print"/>
          <a:stretch>
            <a:fillRect/>
          </a:stretch>
        </p:blipFill>
        <p:spPr>
          <a:xfrm>
            <a:off x="16202039" y="12361387"/>
            <a:ext cx="6636991" cy="3469465"/>
          </a:xfrm>
          <a:prstGeom prst="rect">
            <a:avLst/>
          </a:prstGeom>
        </p:spPr>
      </p:pic>
      <p:pic>
        <p:nvPicPr>
          <p:cNvPr id="100" name="Picture 3" descr="imageKL.jpg"/>
          <p:cNvPicPr>
            <a:picLocks noChangeAspect="1"/>
          </p:cNvPicPr>
          <p:nvPr/>
        </p:nvPicPr>
        <p:blipFill>
          <a:blip r:embed="rId11" cstate="print"/>
          <a:stretch>
            <a:fillRect/>
          </a:stretch>
        </p:blipFill>
        <p:spPr>
          <a:xfrm>
            <a:off x="23258821" y="12432228"/>
            <a:ext cx="3026142" cy="3327779"/>
          </a:xfrm>
          <a:prstGeom prst="rect">
            <a:avLst/>
          </a:prstGeom>
        </p:spPr>
      </p:pic>
      <p:sp>
        <p:nvSpPr>
          <p:cNvPr id="101" name="TextBox 4"/>
          <p:cNvSpPr txBox="1"/>
          <p:nvPr/>
        </p:nvSpPr>
        <p:spPr>
          <a:xfrm>
            <a:off x="16644732" y="15963826"/>
            <a:ext cx="502026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smtClean="0">
                <a:ln>
                  <a:noFill/>
                </a:ln>
                <a:solidFill>
                  <a:prstClr val="black"/>
                </a:solidFill>
                <a:effectLst/>
                <a:uLnTx/>
                <a:uFillTx/>
              </a:rPr>
              <a:t>1.2 λ@635nm  =&gt;  1/4 λ @ 3 </a:t>
            </a:r>
            <a:r>
              <a:rPr kumimoji="0" lang="en-US" altLang="ja-JP" sz="2400" b="0" i="0" u="none" strike="noStrike" kern="0" cap="none" spc="0" normalizeH="0" baseline="0" noProof="0" dirty="0" err="1" smtClean="0">
                <a:ln>
                  <a:noFill/>
                </a:ln>
                <a:solidFill>
                  <a:prstClr val="black"/>
                </a:solidFill>
                <a:effectLst/>
                <a:uLnTx/>
                <a:uFillTx/>
              </a:rPr>
              <a:t>μm</a:t>
            </a:r>
            <a:endParaRPr kumimoji="0" lang="ja-JP" altLang="en-US" sz="2400" b="0" i="0" u="none" strike="noStrike" kern="0" cap="none" spc="0" normalizeH="0" baseline="0" noProof="0" dirty="0">
              <a:ln>
                <a:noFill/>
              </a:ln>
              <a:solidFill>
                <a:prstClr val="black"/>
              </a:solidFill>
              <a:effectLst/>
              <a:uLnTx/>
              <a:uFillTx/>
            </a:endParaRPr>
          </a:p>
        </p:txBody>
      </p:sp>
      <p:sp>
        <p:nvSpPr>
          <p:cNvPr id="102" name="TextBox 5"/>
          <p:cNvSpPr txBox="1"/>
          <p:nvPr/>
        </p:nvSpPr>
        <p:spPr>
          <a:xfrm>
            <a:off x="23352391" y="15836380"/>
            <a:ext cx="268374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smtClean="0">
                <a:ln>
                  <a:noFill/>
                </a:ln>
                <a:solidFill>
                  <a:prstClr val="black"/>
                </a:solidFill>
                <a:effectLst/>
                <a:uLnTx/>
                <a:uFillTx/>
              </a:rPr>
              <a:t>SR = 0.13  @ 635nm</a:t>
            </a:r>
            <a:endParaRPr kumimoji="0" lang="ja-JP" altLang="en-US" sz="2400" b="0" i="0" u="none" strike="noStrike" kern="0" cap="none" spc="0" normalizeH="0" baseline="0" noProof="0" dirty="0">
              <a:ln>
                <a:noFill/>
              </a:ln>
              <a:solidFill>
                <a:prstClr val="black"/>
              </a:solidFill>
              <a:effectLst/>
              <a:uLnTx/>
              <a:uFillTx/>
            </a:endParaRPr>
          </a:p>
        </p:txBody>
      </p:sp>
      <p:sp>
        <p:nvSpPr>
          <p:cNvPr id="103" name="Text Box 4"/>
          <p:cNvSpPr txBox="1">
            <a:spLocks noChangeArrowheads="1"/>
          </p:cNvSpPr>
          <p:nvPr/>
        </p:nvSpPr>
        <p:spPr bwMode="auto">
          <a:xfrm>
            <a:off x="16435925" y="14096165"/>
            <a:ext cx="2021707" cy="369332"/>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prstClr val="black"/>
                </a:solidFill>
                <a:effectLst/>
                <a:uLnTx/>
                <a:uFillTx/>
              </a:rPr>
              <a:t>MTI</a:t>
            </a:r>
            <a:r>
              <a:rPr kumimoji="0" lang="ja-JP" altLang="en-US" sz="1800" b="1" i="0" u="none" strike="noStrike" kern="0" cap="none" spc="0" normalizeH="0" baseline="0" noProof="0">
                <a:ln>
                  <a:noFill/>
                </a:ln>
                <a:solidFill>
                  <a:prstClr val="black"/>
                </a:solidFill>
                <a:effectLst/>
                <a:uLnTx/>
                <a:uFillTx/>
              </a:rPr>
              <a:t>　</a:t>
            </a:r>
            <a:r>
              <a:rPr kumimoji="0" lang="en-US" altLang="ja-JP" sz="1800" b="1" i="0" u="none" strike="noStrike" kern="0" cap="none" spc="0" normalizeH="0" baseline="0" noProof="0">
                <a:ln>
                  <a:noFill/>
                </a:ln>
                <a:solidFill>
                  <a:prstClr val="black"/>
                </a:solidFill>
                <a:effectLst/>
                <a:uLnTx/>
                <a:uFillTx/>
              </a:rPr>
              <a:t>Co.</a:t>
            </a:r>
            <a:r>
              <a:rPr kumimoji="0" lang="en-US" altLang="ja-JP" sz="1800" b="0" i="0" u="none" strike="noStrike" kern="0" cap="none" spc="0" normalizeH="0" baseline="0" noProof="0">
                <a:ln>
                  <a:noFill/>
                </a:ln>
                <a:solidFill>
                  <a:prstClr val="black"/>
                </a:solidFill>
                <a:effectLst/>
                <a:uLnTx/>
                <a:uFillTx/>
              </a:rPr>
              <a:t> (φ32 mm)</a:t>
            </a:r>
          </a:p>
        </p:txBody>
      </p:sp>
      <p:pic>
        <p:nvPicPr>
          <p:cNvPr id="104" name="Picture 2" descr="20091118_023673s.JPG"/>
          <p:cNvPicPr>
            <a:picLocks noChangeAspect="1"/>
          </p:cNvPicPr>
          <p:nvPr/>
        </p:nvPicPr>
        <p:blipFill>
          <a:blip r:embed="rId12" cstate="print"/>
          <a:stretch>
            <a:fillRect/>
          </a:stretch>
        </p:blipFill>
        <p:spPr>
          <a:xfrm>
            <a:off x="16383316" y="24620388"/>
            <a:ext cx="4581258" cy="4553947"/>
          </a:xfrm>
          <a:prstGeom prst="rect">
            <a:avLst/>
          </a:prstGeom>
        </p:spPr>
      </p:pic>
      <p:pic>
        <p:nvPicPr>
          <p:cNvPr id="105" name="Picture 3" descr="20091118_023680s.JPG"/>
          <p:cNvPicPr>
            <a:picLocks noChangeAspect="1"/>
          </p:cNvPicPr>
          <p:nvPr/>
        </p:nvPicPr>
        <p:blipFill>
          <a:blip r:embed="rId13" cstate="print"/>
          <a:stretch>
            <a:fillRect/>
          </a:stretch>
        </p:blipFill>
        <p:spPr>
          <a:xfrm>
            <a:off x="22143956" y="24620388"/>
            <a:ext cx="4581258" cy="4553947"/>
          </a:xfrm>
          <a:prstGeom prst="rect">
            <a:avLst/>
          </a:prstGeom>
        </p:spPr>
      </p:pic>
      <p:sp>
        <p:nvSpPr>
          <p:cNvPr id="106" name="Striped Right Arrow 4"/>
          <p:cNvSpPr/>
          <p:nvPr/>
        </p:nvSpPr>
        <p:spPr>
          <a:xfrm>
            <a:off x="21252095" y="26504633"/>
            <a:ext cx="686901" cy="598029"/>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107" name="TextBox 5"/>
          <p:cNvSpPr txBox="1"/>
          <p:nvPr/>
        </p:nvSpPr>
        <p:spPr>
          <a:xfrm>
            <a:off x="16855113" y="29232152"/>
            <a:ext cx="293702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800" b="0" i="0" u="none" strike="noStrike" kern="0" cap="none" spc="0" normalizeH="0" baseline="0" noProof="0" dirty="0" smtClean="0">
                <a:ln>
                  <a:noFill/>
                </a:ln>
                <a:solidFill>
                  <a:prstClr val="black"/>
                </a:solidFill>
                <a:effectLst/>
                <a:uLnTx/>
                <a:uFillTx/>
              </a:rPr>
              <a:t>~ 300 K</a:t>
            </a:r>
            <a:r>
              <a:rPr kumimoji="0" lang="ja-JP" altLang="en-US" sz="2800" b="0" i="0" u="none" strike="noStrike" kern="0" cap="none" spc="0" normalizeH="0" baseline="0" noProof="0" dirty="0" smtClean="0">
                <a:ln>
                  <a:noFill/>
                </a:ln>
                <a:solidFill>
                  <a:prstClr val="black"/>
                </a:solidFill>
                <a:effectLst/>
                <a:uLnTx/>
                <a:uFillTx/>
              </a:rPr>
              <a:t>　等軸晶系</a:t>
            </a:r>
            <a:endParaRPr kumimoji="0" lang="ja-JP" altLang="en-US" sz="2800" b="0" i="0" u="none" strike="noStrike" kern="0" cap="none" spc="0" normalizeH="0" baseline="0" noProof="0" dirty="0">
              <a:ln>
                <a:noFill/>
              </a:ln>
              <a:solidFill>
                <a:prstClr val="black"/>
              </a:solidFill>
              <a:effectLst/>
              <a:uLnTx/>
              <a:uFillTx/>
            </a:endParaRPr>
          </a:p>
        </p:txBody>
      </p:sp>
      <p:sp>
        <p:nvSpPr>
          <p:cNvPr id="108" name="TextBox 6"/>
          <p:cNvSpPr txBox="1"/>
          <p:nvPr/>
        </p:nvSpPr>
        <p:spPr>
          <a:xfrm>
            <a:off x="23180316" y="29293708"/>
            <a:ext cx="275428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800" b="0" i="0" u="none" strike="noStrike" kern="0" cap="none" spc="0" normalizeH="0" baseline="0" noProof="0" dirty="0" smtClean="0">
                <a:ln>
                  <a:noFill/>
                </a:ln>
                <a:solidFill>
                  <a:prstClr val="black"/>
                </a:solidFill>
                <a:effectLst/>
                <a:uLnTx/>
                <a:uFillTx/>
              </a:rPr>
              <a:t>~ 90 K</a:t>
            </a:r>
            <a:r>
              <a:rPr kumimoji="0" lang="ja-JP" altLang="en-US" sz="2800" b="0" i="0" u="none" strike="noStrike" kern="0" cap="none" spc="0" normalizeH="0" baseline="0" noProof="0" dirty="0" smtClean="0">
                <a:ln>
                  <a:noFill/>
                </a:ln>
                <a:solidFill>
                  <a:prstClr val="black"/>
                </a:solidFill>
                <a:effectLst/>
                <a:uLnTx/>
                <a:uFillTx/>
              </a:rPr>
              <a:t>　正方晶系</a:t>
            </a:r>
            <a:endParaRPr kumimoji="0" lang="ja-JP" altLang="en-US" sz="2800" b="0" i="0" u="none" strike="noStrike" kern="0" cap="none" spc="0" normalizeH="0" baseline="0" noProof="0" dirty="0">
              <a:ln>
                <a:noFill/>
              </a:ln>
              <a:solidFill>
                <a:prstClr val="black"/>
              </a:solidFill>
              <a:effectLst/>
              <a:uLnTx/>
              <a:uFillTx/>
            </a:endParaRPr>
          </a:p>
        </p:txBody>
      </p:sp>
      <p:sp>
        <p:nvSpPr>
          <p:cNvPr id="109" name="TextBox 7"/>
          <p:cNvSpPr txBox="1"/>
          <p:nvPr/>
        </p:nvSpPr>
        <p:spPr>
          <a:xfrm>
            <a:off x="21052181" y="29256773"/>
            <a:ext cx="880369" cy="461665"/>
          </a:xfrm>
          <a:prstGeom prst="rect">
            <a:avLst/>
          </a:prstGeom>
          <a:solidFill>
            <a:srgbClr val="4BACC6">
              <a:lumMod val="60000"/>
              <a:lumOff val="40000"/>
            </a:srgbClr>
          </a:solidFill>
          <a:ln w="25400" cap="flat" cmpd="sng" algn="ctr">
            <a:solidFill>
              <a:srgbClr val="C0504D"/>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smtClean="0">
                <a:ln>
                  <a:noFill/>
                </a:ln>
                <a:solidFill>
                  <a:prstClr val="black"/>
                </a:solidFill>
                <a:effectLst/>
                <a:uLnTx/>
                <a:uFillTx/>
                <a:latin typeface="Calibri"/>
                <a:ea typeface="ＭＳ Ｐゴシック"/>
                <a:cs typeface="+mn-cs"/>
              </a:rPr>
              <a:t>105 K</a:t>
            </a:r>
            <a:endParaRPr kumimoji="0" lang="ja-JP" altLang="en-US" sz="2400" b="0" i="0" u="none" strike="noStrike" kern="0" cap="none" spc="0" normalizeH="0" baseline="0" noProof="0">
              <a:ln>
                <a:noFill/>
              </a:ln>
              <a:solidFill>
                <a:prstClr val="black"/>
              </a:solidFill>
              <a:effectLst/>
              <a:uLnTx/>
              <a:uFillTx/>
              <a:latin typeface="Calibri"/>
              <a:ea typeface="ＭＳ Ｐゴシック"/>
              <a:cs typeface="+mn-cs"/>
            </a:endParaRPr>
          </a:p>
        </p:txBody>
      </p:sp>
      <p:sp>
        <p:nvSpPr>
          <p:cNvPr id="110" name="Striped Right Arrow 8"/>
          <p:cNvSpPr/>
          <p:nvPr/>
        </p:nvSpPr>
        <p:spPr>
          <a:xfrm>
            <a:off x="19956462" y="29326024"/>
            <a:ext cx="936104" cy="335476"/>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pic>
        <p:nvPicPr>
          <p:cNvPr id="112" name="Picture 2" descr="20091222_023871s.JPG"/>
          <p:cNvPicPr>
            <a:picLocks noChangeAspect="1"/>
          </p:cNvPicPr>
          <p:nvPr/>
        </p:nvPicPr>
        <p:blipFill>
          <a:blip r:embed="rId14" cstate="print"/>
          <a:stretch>
            <a:fillRect/>
          </a:stretch>
        </p:blipFill>
        <p:spPr>
          <a:xfrm>
            <a:off x="22560267" y="36444967"/>
            <a:ext cx="4514941" cy="4282542"/>
          </a:xfrm>
          <a:prstGeom prst="rect">
            <a:avLst/>
          </a:prstGeom>
        </p:spPr>
      </p:pic>
      <p:sp>
        <p:nvSpPr>
          <p:cNvPr id="114" name="TextBox 8"/>
          <p:cNvSpPr txBox="1"/>
          <p:nvPr/>
        </p:nvSpPr>
        <p:spPr>
          <a:xfrm>
            <a:off x="15838598" y="39259844"/>
            <a:ext cx="1013419" cy="461665"/>
          </a:xfrm>
          <a:prstGeom prst="rect">
            <a:avLst/>
          </a:prstGeom>
          <a:solidFill>
            <a:srgbClr val="C0504D">
              <a:lumMod val="60000"/>
              <a:lumOff val="40000"/>
            </a:srgbClr>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smtClean="0">
                <a:ln>
                  <a:noFill/>
                </a:ln>
                <a:solidFill>
                  <a:prstClr val="black"/>
                </a:solidFill>
                <a:effectLst/>
                <a:uLnTx/>
                <a:uFillTx/>
              </a:rPr>
              <a:t>SrTiO3</a:t>
            </a:r>
            <a:endParaRPr kumimoji="0" lang="ja-JP" altLang="en-US" sz="2400" b="0" i="0" u="none" strike="noStrike" kern="0" cap="none" spc="0" normalizeH="0" baseline="0" noProof="0" dirty="0">
              <a:ln>
                <a:noFill/>
              </a:ln>
              <a:solidFill>
                <a:prstClr val="black"/>
              </a:solidFill>
              <a:effectLst/>
              <a:uLnTx/>
              <a:uFillTx/>
            </a:endParaRPr>
          </a:p>
        </p:txBody>
      </p:sp>
      <p:pic>
        <p:nvPicPr>
          <p:cNvPr id="115" name="Picture 10" descr="20091222_023882cJPG.JPG"/>
          <p:cNvPicPr>
            <a:picLocks noChangeAspect="1"/>
          </p:cNvPicPr>
          <p:nvPr/>
        </p:nvPicPr>
        <p:blipFill>
          <a:blip r:embed="rId15" cstate="print"/>
          <a:stretch>
            <a:fillRect/>
          </a:stretch>
        </p:blipFill>
        <p:spPr>
          <a:xfrm>
            <a:off x="17365535" y="36436348"/>
            <a:ext cx="4545686" cy="4291161"/>
          </a:xfrm>
          <a:prstGeom prst="rect">
            <a:avLst/>
          </a:prstGeom>
        </p:spPr>
      </p:pic>
      <p:sp>
        <p:nvSpPr>
          <p:cNvPr id="117" name="TextBox 15"/>
          <p:cNvSpPr txBox="1"/>
          <p:nvPr/>
        </p:nvSpPr>
        <p:spPr>
          <a:xfrm>
            <a:off x="15674792" y="37611394"/>
            <a:ext cx="1048685" cy="461665"/>
          </a:xfrm>
          <a:prstGeom prst="rect">
            <a:avLst/>
          </a:prstGeom>
          <a:solidFill>
            <a:srgbClr val="C0504D">
              <a:lumMod val="20000"/>
              <a:lumOff val="80000"/>
            </a:srgbClr>
          </a:solidFill>
          <a:ln w="25400" cap="flat" cmpd="sng" algn="ctr">
            <a:solidFill>
              <a:srgbClr val="C0504D"/>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smtClean="0">
                <a:ln>
                  <a:noFill/>
                </a:ln>
                <a:solidFill>
                  <a:prstClr val="black"/>
                </a:solidFill>
                <a:effectLst/>
                <a:uLnTx/>
                <a:uFillTx/>
                <a:latin typeface="Calibri"/>
                <a:ea typeface="ＭＳ Ｐゴシック"/>
                <a:cs typeface="+mn-cs"/>
              </a:rPr>
              <a:t>ZrO</a:t>
            </a:r>
            <a:r>
              <a:rPr kumimoji="0" lang="en-US" altLang="ja-JP" sz="2400" b="0" i="0" u="none" strike="noStrike" kern="0" cap="none" spc="0" normalizeH="0" baseline="-25000" noProof="0" dirty="0" smtClean="0">
                <a:ln>
                  <a:noFill/>
                </a:ln>
                <a:solidFill>
                  <a:prstClr val="black"/>
                </a:solidFill>
                <a:effectLst/>
                <a:uLnTx/>
                <a:uFillTx/>
                <a:latin typeface="Calibri"/>
                <a:ea typeface="ＭＳ Ｐゴシック"/>
                <a:cs typeface="+mn-cs"/>
              </a:rPr>
              <a:t>2</a:t>
            </a:r>
            <a:r>
              <a:rPr kumimoji="0" lang="ja-JP" altLang="en-US" sz="2400" b="0" i="0" u="none" strike="noStrike" kern="0" cap="none" spc="0" normalizeH="0" baseline="0" noProof="0" dirty="0" smtClean="0">
                <a:ln>
                  <a:noFill/>
                </a:ln>
                <a:solidFill>
                  <a:prstClr val="black"/>
                </a:solidFill>
                <a:effectLst/>
                <a:uLnTx/>
                <a:uFillTx/>
                <a:latin typeface="Calibri"/>
                <a:ea typeface="ＭＳ Ｐゴシック"/>
                <a:cs typeface="+mn-cs"/>
              </a:rPr>
              <a:t>：</a:t>
            </a:r>
            <a:r>
              <a:rPr kumimoji="0" lang="en-US" altLang="ja-JP" sz="2400" b="0" i="0" u="none" strike="noStrike" kern="0" cap="none" spc="0" normalizeH="0" baseline="0" noProof="0" dirty="0" smtClean="0">
                <a:ln>
                  <a:noFill/>
                </a:ln>
                <a:solidFill>
                  <a:prstClr val="black"/>
                </a:solidFill>
                <a:effectLst/>
                <a:uLnTx/>
                <a:uFillTx/>
                <a:latin typeface="Calibri"/>
                <a:ea typeface="ＭＳ Ｐゴシック"/>
                <a:cs typeface="+mn-cs"/>
              </a:rPr>
              <a:t>Y</a:t>
            </a:r>
            <a:endParaRPr kumimoji="0" lang="ja-JP" altLang="en-US" sz="2400" b="0" i="0" u="none" strike="noStrike" kern="0" cap="none" spc="0" normalizeH="0" baseline="0" noProof="0" dirty="0">
              <a:ln>
                <a:noFill/>
              </a:ln>
              <a:solidFill>
                <a:prstClr val="black"/>
              </a:solidFill>
              <a:effectLst/>
              <a:uLnTx/>
              <a:uFillTx/>
              <a:latin typeface="Calibri"/>
              <a:ea typeface="ＭＳ Ｐゴシック"/>
              <a:cs typeface="+mn-cs"/>
            </a:endParaRPr>
          </a:p>
        </p:txBody>
      </p:sp>
      <p:pic>
        <p:nvPicPr>
          <p:cNvPr id="11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693769" y="7573045"/>
            <a:ext cx="2879725"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46519" y="7561139"/>
            <a:ext cx="3024187" cy="284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706092" y="7561140"/>
            <a:ext cx="29527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 name="Text Box 8"/>
          <p:cNvSpPr txBox="1">
            <a:spLocks noChangeArrowheads="1"/>
          </p:cNvSpPr>
          <p:nvPr/>
        </p:nvSpPr>
        <p:spPr bwMode="auto">
          <a:xfrm>
            <a:off x="17029942" y="10585326"/>
            <a:ext cx="24956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ja-JP" altLang="en-US" sz="1800" dirty="0">
                <a:solidFill>
                  <a:srgbClr val="000000"/>
                </a:solidFill>
                <a:latin typeface="Arial" charset="0"/>
              </a:rPr>
              <a:t>プリズム１</a:t>
            </a:r>
          </a:p>
          <a:p>
            <a:pPr defTabSz="914400" fontAlgn="base">
              <a:spcBef>
                <a:spcPct val="0"/>
              </a:spcBef>
              <a:spcAft>
                <a:spcPct val="0"/>
              </a:spcAft>
            </a:pPr>
            <a:r>
              <a:rPr lang="en-US" altLang="ja-JP" sz="1800" dirty="0">
                <a:solidFill>
                  <a:srgbClr val="000000"/>
                </a:solidFill>
                <a:latin typeface="Arial" charset="0"/>
              </a:rPr>
              <a:t>(SrTiO</a:t>
            </a:r>
            <a:r>
              <a:rPr lang="en-US" altLang="ja-JP" sz="1800" baseline="-25000" dirty="0">
                <a:solidFill>
                  <a:srgbClr val="000000"/>
                </a:solidFill>
                <a:latin typeface="Arial" charset="0"/>
              </a:rPr>
              <a:t>3</a:t>
            </a:r>
            <a:r>
              <a:rPr lang="en-US" altLang="ja-JP" sz="1800" dirty="0">
                <a:solidFill>
                  <a:srgbClr val="000000"/>
                </a:solidFill>
                <a:latin typeface="Arial" charset="0"/>
              </a:rPr>
              <a:t>: </a:t>
            </a:r>
            <a:r>
              <a:rPr lang="ja-JP" altLang="en-US" sz="1800" dirty="0">
                <a:solidFill>
                  <a:srgbClr val="000000"/>
                </a:solidFill>
                <a:latin typeface="Arial" charset="0"/>
              </a:rPr>
              <a:t>フルウチ化学</a:t>
            </a:r>
            <a:r>
              <a:rPr lang="en-US" altLang="ja-JP" sz="1800" dirty="0">
                <a:solidFill>
                  <a:srgbClr val="000000"/>
                </a:solidFill>
                <a:latin typeface="Arial" charset="0"/>
              </a:rPr>
              <a:t>)</a:t>
            </a:r>
          </a:p>
        </p:txBody>
      </p:sp>
      <p:sp>
        <p:nvSpPr>
          <p:cNvPr id="123" name="Text Box 9"/>
          <p:cNvSpPr txBox="1">
            <a:spLocks noChangeArrowheads="1"/>
          </p:cNvSpPr>
          <p:nvPr/>
        </p:nvSpPr>
        <p:spPr bwMode="auto">
          <a:xfrm>
            <a:off x="20343054" y="10585326"/>
            <a:ext cx="2198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ja-JP" altLang="en-US" sz="1800">
                <a:solidFill>
                  <a:srgbClr val="000000"/>
                </a:solidFill>
                <a:latin typeface="Arial" charset="0"/>
              </a:rPr>
              <a:t>プリズム２</a:t>
            </a:r>
          </a:p>
          <a:p>
            <a:pPr defTabSz="914400" fontAlgn="base">
              <a:spcBef>
                <a:spcPct val="0"/>
              </a:spcBef>
              <a:spcAft>
                <a:spcPct val="0"/>
              </a:spcAft>
            </a:pPr>
            <a:r>
              <a:rPr lang="ja-JP" altLang="en-US" sz="1800">
                <a:solidFill>
                  <a:srgbClr val="000000"/>
                </a:solidFill>
                <a:latin typeface="Arial" charset="0"/>
              </a:rPr>
              <a:t>（</a:t>
            </a:r>
            <a:r>
              <a:rPr lang="en-US" altLang="ja-JP" sz="1800">
                <a:solidFill>
                  <a:srgbClr val="000000"/>
                </a:solidFill>
                <a:latin typeface="Arial" charset="0"/>
              </a:rPr>
              <a:t>ZnS: II-VI infrared)</a:t>
            </a:r>
          </a:p>
        </p:txBody>
      </p:sp>
      <p:sp>
        <p:nvSpPr>
          <p:cNvPr id="124" name="Text Box 10"/>
          <p:cNvSpPr txBox="1">
            <a:spLocks noChangeArrowheads="1"/>
          </p:cNvSpPr>
          <p:nvPr/>
        </p:nvSpPr>
        <p:spPr bwMode="auto">
          <a:xfrm>
            <a:off x="23006880" y="10656764"/>
            <a:ext cx="25212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ja-JP" altLang="en-US" sz="1800" dirty="0">
                <a:solidFill>
                  <a:srgbClr val="000000"/>
                </a:solidFill>
                <a:latin typeface="Arial" charset="0"/>
              </a:rPr>
              <a:t>プリズム３</a:t>
            </a:r>
          </a:p>
          <a:p>
            <a:pPr defTabSz="914400" fontAlgn="base">
              <a:spcBef>
                <a:spcPct val="0"/>
              </a:spcBef>
              <a:spcAft>
                <a:spcPct val="0"/>
              </a:spcAft>
            </a:pPr>
            <a:r>
              <a:rPr lang="ja-JP" altLang="en-US" sz="1800" dirty="0">
                <a:solidFill>
                  <a:srgbClr val="000000"/>
                </a:solidFill>
                <a:latin typeface="Arial" charset="0"/>
              </a:rPr>
              <a:t>（</a:t>
            </a:r>
            <a:r>
              <a:rPr lang="en-US" altLang="ja-JP" sz="1800" dirty="0">
                <a:solidFill>
                  <a:srgbClr val="000000"/>
                </a:solidFill>
                <a:latin typeface="Arial" charset="0"/>
              </a:rPr>
              <a:t>SrTiO</a:t>
            </a:r>
            <a:r>
              <a:rPr lang="en-US" altLang="ja-JP" sz="1800" baseline="-25000" dirty="0">
                <a:solidFill>
                  <a:srgbClr val="000000"/>
                </a:solidFill>
                <a:latin typeface="Arial" charset="0"/>
              </a:rPr>
              <a:t>3</a:t>
            </a:r>
            <a:r>
              <a:rPr lang="ja-JP" altLang="en-US" sz="1800" dirty="0">
                <a:solidFill>
                  <a:srgbClr val="000000"/>
                </a:solidFill>
                <a:latin typeface="Arial" charset="0"/>
              </a:rPr>
              <a:t>：フルウチ化学</a:t>
            </a:r>
            <a:r>
              <a:rPr lang="en-US" altLang="ja-JP" sz="1800" dirty="0">
                <a:solidFill>
                  <a:srgbClr val="000000"/>
                </a:solidFill>
                <a:latin typeface="Arial" charset="0"/>
              </a:rPr>
              <a:t>)</a:t>
            </a:r>
          </a:p>
        </p:txBody>
      </p:sp>
      <p:sp>
        <p:nvSpPr>
          <p:cNvPr id="127" name="テキスト ボックス 126"/>
          <p:cNvSpPr txBox="1"/>
          <p:nvPr/>
        </p:nvSpPr>
        <p:spPr>
          <a:xfrm>
            <a:off x="8478567" y="23733342"/>
            <a:ext cx="1362874" cy="461665"/>
          </a:xfrm>
          <a:prstGeom prst="rect">
            <a:avLst/>
          </a:prstGeom>
          <a:solidFill>
            <a:schemeClr val="bg1"/>
          </a:solidFill>
        </p:spPr>
        <p:txBody>
          <a:bodyPr wrap="none" rtlCol="0">
            <a:spAutoFit/>
          </a:bodyPr>
          <a:lstStyle/>
          <a:p>
            <a:r>
              <a:rPr lang="en-US" altLang="ja-JP" sz="2400" dirty="0"/>
              <a:t> </a:t>
            </a:r>
            <a:r>
              <a:rPr lang="en-US" altLang="ja-JP" sz="2400" dirty="0" smtClean="0"/>
              <a:t>t = 8 mm</a:t>
            </a:r>
            <a:endParaRPr kumimoji="1" lang="ja-JP" altLang="en-US" sz="2400" dirty="0"/>
          </a:p>
        </p:txBody>
      </p:sp>
      <p:sp>
        <p:nvSpPr>
          <p:cNvPr id="128" name="テキスト ボックス 127"/>
          <p:cNvSpPr txBox="1"/>
          <p:nvPr/>
        </p:nvSpPr>
        <p:spPr>
          <a:xfrm>
            <a:off x="1224336" y="25203100"/>
            <a:ext cx="5849678" cy="2431435"/>
          </a:xfrm>
          <a:prstGeom prst="rect">
            <a:avLst/>
          </a:prstGeom>
          <a:noFill/>
        </p:spPr>
        <p:txBody>
          <a:bodyPr wrap="square" rtlCol="0">
            <a:spAutoFit/>
          </a:bodyPr>
          <a:lstStyle/>
          <a:p>
            <a:r>
              <a:rPr lang="ja-JP" altLang="en-US" sz="2800" dirty="0" smtClean="0"/>
              <a:t>図３　近赤外線域で透過率が高い結晶の屈折率の波長依存性</a:t>
            </a:r>
            <a:endParaRPr lang="en-US" altLang="ja-JP" sz="2800" dirty="0" smtClean="0"/>
          </a:p>
          <a:p>
            <a:r>
              <a:rPr kumimoji="1" lang="en-US" altLang="ja-JP" sz="2400" dirty="0" smtClean="0"/>
              <a:t>SrTiO</a:t>
            </a:r>
            <a:r>
              <a:rPr kumimoji="1" lang="en-US" altLang="ja-JP" sz="2400" baseline="-25000" dirty="0" smtClean="0"/>
              <a:t>3</a:t>
            </a:r>
            <a:r>
              <a:rPr kumimoji="1" lang="en-US" altLang="ja-JP" sz="2400" dirty="0" smtClean="0"/>
              <a:t> </a:t>
            </a:r>
            <a:r>
              <a:rPr kumimoji="1" lang="ja-JP" altLang="en-US" sz="2400" dirty="0" smtClean="0"/>
              <a:t>（赤実線）はこの波長域で使用できる複屈折のない結晶では唯一色分散が大きい結晶であるため、分散素子としての価値が高い。</a:t>
            </a:r>
            <a:endParaRPr kumimoji="1" lang="ja-JP" altLang="en-US" sz="2400" dirty="0"/>
          </a:p>
        </p:txBody>
      </p:sp>
      <p:sp>
        <p:nvSpPr>
          <p:cNvPr id="129" name="テキスト ボックス 128"/>
          <p:cNvSpPr txBox="1"/>
          <p:nvPr/>
        </p:nvSpPr>
        <p:spPr>
          <a:xfrm>
            <a:off x="7298625" y="25234491"/>
            <a:ext cx="5849678" cy="1261884"/>
          </a:xfrm>
          <a:prstGeom prst="rect">
            <a:avLst/>
          </a:prstGeom>
          <a:noFill/>
        </p:spPr>
        <p:txBody>
          <a:bodyPr wrap="square" rtlCol="0">
            <a:spAutoFit/>
          </a:bodyPr>
          <a:lstStyle/>
          <a:p>
            <a:r>
              <a:rPr lang="ja-JP" altLang="en-US" sz="2800" dirty="0" smtClean="0"/>
              <a:t>図４　</a:t>
            </a:r>
            <a:r>
              <a:rPr lang="en-US" altLang="ja-JP" sz="2800" dirty="0" smtClean="0"/>
              <a:t>SrTiO</a:t>
            </a:r>
            <a:r>
              <a:rPr lang="en-US" altLang="ja-JP" sz="2800" baseline="-25000" dirty="0" smtClean="0"/>
              <a:t>3</a:t>
            </a:r>
            <a:r>
              <a:rPr lang="ja-JP" altLang="en-US" sz="2800" dirty="0" smtClean="0"/>
              <a:t>の内部透過率（厚さ</a:t>
            </a:r>
            <a:r>
              <a:rPr lang="en-US" altLang="ja-JP" sz="2800" dirty="0" smtClean="0"/>
              <a:t>8mm</a:t>
            </a:r>
            <a:r>
              <a:rPr lang="ja-JP" altLang="en-US" sz="2800" dirty="0" smtClean="0"/>
              <a:t>）</a:t>
            </a:r>
            <a:endParaRPr lang="en-US" altLang="ja-JP" sz="2800" dirty="0" smtClean="0"/>
          </a:p>
          <a:p>
            <a:r>
              <a:rPr kumimoji="1" lang="ja-JP" altLang="en-US" sz="2400" dirty="0" smtClean="0"/>
              <a:t>波長</a:t>
            </a:r>
            <a:r>
              <a:rPr kumimoji="1" lang="en-US" altLang="ja-JP" sz="2400" dirty="0" smtClean="0"/>
              <a:t>0.6μm</a:t>
            </a:r>
            <a:r>
              <a:rPr lang="ja-JP" altLang="en-US" sz="2400" dirty="0" smtClean="0"/>
              <a:t>～</a:t>
            </a:r>
            <a:r>
              <a:rPr lang="en-US" altLang="ja-JP" sz="2400" dirty="0" smtClean="0"/>
              <a:t>4μm</a:t>
            </a:r>
            <a:r>
              <a:rPr lang="ja-JP" altLang="en-US" sz="2400" dirty="0" smtClean="0"/>
              <a:t>で非常に高い透過率を有している。</a:t>
            </a:r>
            <a:endParaRPr lang="en-US" altLang="ja-JP" sz="2400" dirty="0" smtClean="0"/>
          </a:p>
        </p:txBody>
      </p:sp>
      <p:sp>
        <p:nvSpPr>
          <p:cNvPr id="130" name="テキスト ボックス 129"/>
          <p:cNvSpPr txBox="1"/>
          <p:nvPr/>
        </p:nvSpPr>
        <p:spPr>
          <a:xfrm>
            <a:off x="1357438" y="32598321"/>
            <a:ext cx="5823133" cy="954107"/>
          </a:xfrm>
          <a:prstGeom prst="rect">
            <a:avLst/>
          </a:prstGeom>
          <a:noFill/>
        </p:spPr>
        <p:txBody>
          <a:bodyPr wrap="none" rtlCol="0">
            <a:spAutoFit/>
          </a:bodyPr>
          <a:lstStyle/>
          <a:p>
            <a:r>
              <a:rPr kumimoji="1" lang="ja-JP" altLang="en-US" sz="2800" dirty="0" smtClean="0"/>
              <a:t>図５　</a:t>
            </a:r>
            <a:r>
              <a:rPr kumimoji="1" lang="en-US" altLang="ja-JP" sz="2800" dirty="0" smtClean="0"/>
              <a:t>SrTiO</a:t>
            </a:r>
            <a:r>
              <a:rPr kumimoji="1" lang="en-US" altLang="ja-JP" sz="2800" baseline="-25000" dirty="0" smtClean="0"/>
              <a:t>3</a:t>
            </a:r>
            <a:r>
              <a:rPr kumimoji="1" lang="ja-JP" altLang="en-US" sz="2800" dirty="0" smtClean="0"/>
              <a:t>の屈折率の温度係数</a:t>
            </a:r>
            <a:endParaRPr kumimoji="1" lang="en-US" altLang="ja-JP" sz="2800" dirty="0" smtClean="0"/>
          </a:p>
          <a:p>
            <a:r>
              <a:rPr lang="en-US" altLang="ja-JP" sz="2800" dirty="0" err="1" smtClean="0"/>
              <a:t>Lenzen</a:t>
            </a:r>
            <a:r>
              <a:rPr lang="en-US" altLang="ja-JP" sz="2800" dirty="0" smtClean="0"/>
              <a:t> </a:t>
            </a:r>
            <a:r>
              <a:rPr lang="ja-JP" altLang="en-US" sz="2800" dirty="0" smtClean="0"/>
              <a:t>（</a:t>
            </a:r>
            <a:r>
              <a:rPr lang="en-US" altLang="ja-JP" sz="2800" dirty="0" smtClean="0"/>
              <a:t>2005</a:t>
            </a:r>
            <a:r>
              <a:rPr lang="ja-JP" altLang="en-US" sz="2800" dirty="0" smtClean="0"/>
              <a:t>）</a:t>
            </a:r>
            <a:r>
              <a:rPr lang="en-US" altLang="ja-JP" sz="2800" dirty="0" smtClean="0"/>
              <a:t> private communication</a:t>
            </a:r>
            <a:endParaRPr kumimoji="1" lang="ja-JP" altLang="en-US" sz="2800" dirty="0"/>
          </a:p>
        </p:txBody>
      </p:sp>
      <p:sp>
        <p:nvSpPr>
          <p:cNvPr id="131" name="テキスト ボックス 130"/>
          <p:cNvSpPr txBox="1"/>
          <p:nvPr/>
        </p:nvSpPr>
        <p:spPr>
          <a:xfrm>
            <a:off x="7286428" y="32420737"/>
            <a:ext cx="6330568" cy="2431435"/>
          </a:xfrm>
          <a:prstGeom prst="rect">
            <a:avLst/>
          </a:prstGeom>
          <a:noFill/>
        </p:spPr>
        <p:txBody>
          <a:bodyPr wrap="square" rtlCol="0">
            <a:spAutoFit/>
          </a:bodyPr>
          <a:lstStyle/>
          <a:p>
            <a:r>
              <a:rPr kumimoji="1" lang="ja-JP" altLang="en-US" sz="2800" dirty="0" smtClean="0"/>
              <a:t>図</a:t>
            </a:r>
            <a:r>
              <a:rPr lang="ja-JP" altLang="en-US" sz="2800" dirty="0"/>
              <a:t>６</a:t>
            </a:r>
            <a:r>
              <a:rPr kumimoji="1" lang="ja-JP" altLang="en-US" sz="2800" dirty="0" smtClean="0"/>
              <a:t>　光学結晶の屈折率温度係数と線膨張係数の関係</a:t>
            </a:r>
            <a:endParaRPr kumimoji="1" lang="en-US" altLang="ja-JP" sz="2800" dirty="0" smtClean="0"/>
          </a:p>
          <a:p>
            <a:r>
              <a:rPr kumimoji="1" lang="ja-JP" altLang="en-US" sz="2400" dirty="0" smtClean="0"/>
              <a:t>黒丸は各種の結晶の値、赤丸と青丸は</a:t>
            </a:r>
            <a:r>
              <a:rPr kumimoji="1" lang="en-US" altLang="ja-JP" sz="2400" dirty="0" smtClean="0"/>
              <a:t>SrTiO</a:t>
            </a:r>
            <a:r>
              <a:rPr kumimoji="1" lang="en-US" altLang="ja-JP" sz="2400" baseline="-25000" dirty="0" smtClean="0"/>
              <a:t>3</a:t>
            </a:r>
            <a:r>
              <a:rPr kumimoji="1" lang="ja-JP" altLang="en-US" sz="2400" dirty="0" smtClean="0"/>
              <a:t>の実測値。</a:t>
            </a:r>
            <a:r>
              <a:rPr kumimoji="1" lang="en-US" altLang="ja-JP" sz="2400" dirty="0" err="1" smtClean="0"/>
              <a:t>Gaydon</a:t>
            </a:r>
            <a:r>
              <a:rPr kumimoji="1" lang="en-US" altLang="ja-JP" sz="2400" dirty="0" smtClean="0"/>
              <a:t>(1955)</a:t>
            </a:r>
            <a:r>
              <a:rPr kumimoji="1" lang="ja-JP" altLang="en-US" sz="2400" dirty="0" smtClean="0"/>
              <a:t>の方が他の結晶の傾向に近いが、我々のプリズムを組み上げた結果は</a:t>
            </a:r>
            <a:r>
              <a:rPr kumimoji="1" lang="en-US" altLang="ja-JP" sz="2400" dirty="0" err="1" smtClean="0"/>
              <a:t>Lenzen</a:t>
            </a:r>
            <a:r>
              <a:rPr kumimoji="1" lang="ja-JP" altLang="en-US" sz="2400" dirty="0" smtClean="0"/>
              <a:t>（</a:t>
            </a:r>
            <a:r>
              <a:rPr kumimoji="1" lang="en-US" altLang="ja-JP" sz="2400" dirty="0" smtClean="0"/>
              <a:t>2005</a:t>
            </a:r>
            <a:r>
              <a:rPr kumimoji="1" lang="ja-JP" altLang="en-US" sz="2400" dirty="0" smtClean="0"/>
              <a:t>）</a:t>
            </a:r>
            <a:r>
              <a:rPr lang="ja-JP" altLang="en-US" sz="2400" dirty="0" smtClean="0"/>
              <a:t>の値に近いことが分かった。</a:t>
            </a:r>
            <a:endParaRPr kumimoji="1" lang="en-US" altLang="ja-JP" sz="2400" dirty="0" smtClean="0"/>
          </a:p>
        </p:txBody>
      </p:sp>
      <p:sp>
        <p:nvSpPr>
          <p:cNvPr id="132" name="テキスト ボックス 131"/>
          <p:cNvSpPr txBox="1"/>
          <p:nvPr/>
        </p:nvSpPr>
        <p:spPr>
          <a:xfrm>
            <a:off x="15228765" y="5336000"/>
            <a:ext cx="11846443" cy="2000548"/>
          </a:xfrm>
          <a:prstGeom prst="rect">
            <a:avLst/>
          </a:prstGeom>
          <a:noFill/>
        </p:spPr>
        <p:txBody>
          <a:bodyPr wrap="square" rtlCol="0">
            <a:spAutoFit/>
          </a:bodyPr>
          <a:lstStyle/>
          <a:p>
            <a:r>
              <a:rPr kumimoji="1" lang="ja-JP" altLang="en-US" sz="2800" dirty="0" smtClean="0"/>
              <a:t>　</a:t>
            </a:r>
            <a:r>
              <a:rPr kumimoji="1" lang="ja-JP" altLang="en-US" sz="2400" dirty="0" smtClean="0"/>
              <a:t>プリズムを構成する</a:t>
            </a:r>
            <a:r>
              <a:rPr kumimoji="1" lang="en-US" altLang="ja-JP" sz="2400" dirty="0" smtClean="0"/>
              <a:t>3</a:t>
            </a:r>
            <a:r>
              <a:rPr kumimoji="1" lang="ja-JP" altLang="en-US" sz="2400" dirty="0" smtClean="0"/>
              <a:t>枚の要素プリズムの透過波面を干渉計で観察した画像を図８に示す。</a:t>
            </a:r>
            <a:r>
              <a:rPr kumimoji="1" lang="en-US" altLang="ja-JP" sz="2400" dirty="0" err="1" smtClean="0"/>
              <a:t>ZnS</a:t>
            </a:r>
            <a:r>
              <a:rPr kumimoji="1" lang="ja-JP" altLang="en-US" sz="2400" dirty="0" smtClean="0"/>
              <a:t>プリズムは特に問題ないが、</a:t>
            </a:r>
            <a:r>
              <a:rPr kumimoji="1" lang="en-US" altLang="ja-JP" sz="2400" dirty="0" smtClean="0"/>
              <a:t>SrTiO</a:t>
            </a:r>
            <a:r>
              <a:rPr kumimoji="1" lang="en-US" altLang="ja-JP" sz="2400" baseline="-25000" dirty="0" smtClean="0"/>
              <a:t>3</a:t>
            </a:r>
            <a:r>
              <a:rPr kumimoji="1" lang="ja-JP" altLang="en-US" sz="2400" dirty="0" smtClean="0"/>
              <a:t>プリズムは</a:t>
            </a:r>
            <a:r>
              <a:rPr kumimoji="1" lang="en-US" altLang="ja-JP" sz="2400" dirty="0" smtClean="0"/>
              <a:t>2</a:t>
            </a:r>
            <a:r>
              <a:rPr kumimoji="1" lang="ja-JP" altLang="en-US" sz="2400" dirty="0" smtClean="0"/>
              <a:t>枚とも四葉のクローバー型の屈折率が不連続の領域が見られる。これはベルヌーイ法で製作した</a:t>
            </a:r>
            <a:r>
              <a:rPr kumimoji="1" lang="en-US" altLang="ja-JP" sz="2400" dirty="0" smtClean="0"/>
              <a:t>SrTiO</a:t>
            </a:r>
            <a:r>
              <a:rPr kumimoji="1" lang="en-US" altLang="ja-JP" sz="2400" baseline="-25000" dirty="0" smtClean="0"/>
              <a:t>3</a:t>
            </a:r>
            <a:r>
              <a:rPr kumimoji="1" lang="ja-JP" altLang="en-US" sz="2400" dirty="0" smtClean="0"/>
              <a:t>結晶に一般的にみられる格子欠陥である。</a:t>
            </a:r>
            <a:r>
              <a:rPr lang="en-US" altLang="ja-JP" sz="2400" dirty="0" smtClean="0">
                <a:solidFill>
                  <a:srgbClr val="FF0000"/>
                </a:solidFill>
              </a:rPr>
              <a:t>3</a:t>
            </a:r>
            <a:r>
              <a:rPr lang="ja-JP" altLang="en-US" sz="2400" dirty="0" smtClean="0">
                <a:solidFill>
                  <a:srgbClr val="FF0000"/>
                </a:solidFill>
              </a:rPr>
              <a:t>枚を組み合わせた</a:t>
            </a:r>
            <a:r>
              <a:rPr kumimoji="1" lang="ja-JP" altLang="en-US" sz="2400" dirty="0" smtClean="0">
                <a:solidFill>
                  <a:srgbClr val="FF0000"/>
                </a:solidFill>
              </a:rPr>
              <a:t>波面エラーの測定結果は、図９に示すとおり波長３</a:t>
            </a:r>
            <a:r>
              <a:rPr kumimoji="1" lang="en-US" altLang="ja-JP" sz="2400" dirty="0" smtClean="0">
                <a:solidFill>
                  <a:srgbClr val="FF0000"/>
                </a:solidFill>
              </a:rPr>
              <a:t>μ</a:t>
            </a:r>
            <a:r>
              <a:rPr kumimoji="1" lang="ja-JP" altLang="en-US" sz="2400" dirty="0" err="1" smtClean="0">
                <a:solidFill>
                  <a:srgbClr val="FF0000"/>
                </a:solidFill>
              </a:rPr>
              <a:t>ｍ</a:t>
            </a:r>
            <a:r>
              <a:rPr kumimoji="1" lang="ja-JP" altLang="en-US" sz="2400" dirty="0" smtClean="0">
                <a:solidFill>
                  <a:srgbClr val="FF0000"/>
                </a:solidFill>
              </a:rPr>
              <a:t>では</a:t>
            </a:r>
            <a:r>
              <a:rPr kumimoji="1" lang="en-US" altLang="ja-JP" sz="2400" dirty="0" smtClean="0">
                <a:solidFill>
                  <a:srgbClr val="FF0000"/>
                </a:solidFill>
              </a:rPr>
              <a:t>1/4λ</a:t>
            </a:r>
            <a:r>
              <a:rPr kumimoji="1" lang="ja-JP" altLang="en-US" sz="2400" dirty="0" smtClean="0">
                <a:solidFill>
                  <a:srgbClr val="FF0000"/>
                </a:solidFill>
              </a:rPr>
              <a:t>程度であり、星像には影響がない</a:t>
            </a:r>
            <a:r>
              <a:rPr kumimoji="1" lang="ja-JP" altLang="en-US" sz="2400" dirty="0" smtClean="0"/>
              <a:t>ことがわかる。</a:t>
            </a:r>
            <a:endParaRPr kumimoji="1" lang="ja-JP" altLang="en-US" sz="2400" dirty="0"/>
          </a:p>
        </p:txBody>
      </p:sp>
      <p:sp>
        <p:nvSpPr>
          <p:cNvPr id="133" name="テキスト ボックス 132"/>
          <p:cNvSpPr txBox="1"/>
          <p:nvPr/>
        </p:nvSpPr>
        <p:spPr>
          <a:xfrm>
            <a:off x="15889319" y="11319762"/>
            <a:ext cx="11017224" cy="523220"/>
          </a:xfrm>
          <a:prstGeom prst="rect">
            <a:avLst/>
          </a:prstGeom>
          <a:noFill/>
        </p:spPr>
        <p:txBody>
          <a:bodyPr wrap="square" rtlCol="0">
            <a:spAutoFit/>
          </a:bodyPr>
          <a:lstStyle/>
          <a:p>
            <a:r>
              <a:rPr kumimoji="1" lang="ja-JP" altLang="en-US" sz="2800" dirty="0" smtClean="0"/>
              <a:t>図８</a:t>
            </a:r>
            <a:r>
              <a:rPr lang="ja-JP" altLang="en-US" sz="2800" dirty="0" smtClean="0"/>
              <a:t>　直視プリズムを構成する</a:t>
            </a:r>
            <a:r>
              <a:rPr lang="en-US" altLang="ja-JP" sz="2800" dirty="0" smtClean="0"/>
              <a:t>3</a:t>
            </a:r>
            <a:r>
              <a:rPr lang="ja-JP" altLang="en-US" sz="2800" dirty="0" smtClean="0"/>
              <a:t>枚の要素プリズムの透過波面の干渉像</a:t>
            </a:r>
            <a:endParaRPr kumimoji="1" lang="en-US" altLang="ja-JP" sz="2800" dirty="0" smtClean="0"/>
          </a:p>
        </p:txBody>
      </p:sp>
      <p:sp>
        <p:nvSpPr>
          <p:cNvPr id="134" name="テキスト ボックス 133"/>
          <p:cNvSpPr txBox="1"/>
          <p:nvPr/>
        </p:nvSpPr>
        <p:spPr>
          <a:xfrm>
            <a:off x="15979329" y="16556656"/>
            <a:ext cx="10837204" cy="892552"/>
          </a:xfrm>
          <a:prstGeom prst="rect">
            <a:avLst/>
          </a:prstGeom>
          <a:noFill/>
        </p:spPr>
        <p:txBody>
          <a:bodyPr wrap="square" rtlCol="0">
            <a:spAutoFit/>
          </a:bodyPr>
          <a:lstStyle/>
          <a:p>
            <a:r>
              <a:rPr kumimoji="1" lang="ja-JP" altLang="en-US" sz="2800" dirty="0" smtClean="0"/>
              <a:t>図９</a:t>
            </a:r>
            <a:r>
              <a:rPr lang="ja-JP" altLang="en-US" sz="2800" dirty="0" smtClean="0"/>
              <a:t>　</a:t>
            </a:r>
            <a:r>
              <a:rPr lang="en-US" altLang="ja-JP" sz="2800" dirty="0" smtClean="0"/>
              <a:t>3</a:t>
            </a:r>
            <a:r>
              <a:rPr lang="ja-JP" altLang="en-US" sz="2800" dirty="0" smtClean="0"/>
              <a:t>枚の要素プリズムを組み合わせた時の透過波面および</a:t>
            </a:r>
            <a:r>
              <a:rPr lang="en-US" altLang="ja-JP" sz="2800" dirty="0" smtClean="0"/>
              <a:t>PSF</a:t>
            </a:r>
          </a:p>
          <a:p>
            <a:r>
              <a:rPr kumimoji="1" lang="ja-JP" altLang="en-US" sz="2400" dirty="0" smtClean="0"/>
              <a:t>波長</a:t>
            </a:r>
            <a:r>
              <a:rPr kumimoji="1" lang="en-US" altLang="ja-JP" sz="2400" dirty="0" smtClean="0"/>
              <a:t>3μ</a:t>
            </a:r>
            <a:r>
              <a:rPr kumimoji="1" lang="ja-JP" altLang="en-US" sz="2400" dirty="0" err="1" smtClean="0"/>
              <a:t>ｍ</a:t>
            </a:r>
            <a:r>
              <a:rPr kumimoji="1" lang="ja-JP" altLang="en-US" sz="2400" dirty="0" smtClean="0"/>
              <a:t>では</a:t>
            </a:r>
            <a:r>
              <a:rPr kumimoji="1" lang="en-US" altLang="ja-JP" sz="2400" dirty="0" smtClean="0"/>
              <a:t>1/4λ</a:t>
            </a:r>
            <a:r>
              <a:rPr kumimoji="1" lang="ja-JP" altLang="en-US" sz="2400" dirty="0" smtClean="0"/>
              <a:t>程度であり、星像には問題ないはず。</a:t>
            </a:r>
            <a:endParaRPr kumimoji="1" lang="en-US" altLang="ja-JP" sz="2400" dirty="0" smtClean="0"/>
          </a:p>
        </p:txBody>
      </p:sp>
      <p:sp>
        <p:nvSpPr>
          <p:cNvPr id="135" name="テキスト ボックス 134"/>
          <p:cNvSpPr txBox="1"/>
          <p:nvPr/>
        </p:nvSpPr>
        <p:spPr>
          <a:xfrm>
            <a:off x="15228765" y="18490669"/>
            <a:ext cx="12149191" cy="5632311"/>
          </a:xfrm>
          <a:prstGeom prst="rect">
            <a:avLst/>
          </a:prstGeom>
          <a:noFill/>
        </p:spPr>
        <p:txBody>
          <a:bodyPr wrap="square" rtlCol="0">
            <a:spAutoFit/>
          </a:bodyPr>
          <a:lstStyle/>
          <a:p>
            <a:r>
              <a:rPr kumimoji="1" lang="ja-JP" altLang="en-US" sz="2400" dirty="0" smtClean="0"/>
              <a:t>　</a:t>
            </a:r>
            <a:r>
              <a:rPr kumimoji="1" lang="en-US" altLang="ja-JP" sz="2400" dirty="0" smtClean="0">
                <a:solidFill>
                  <a:srgbClr val="FF0000"/>
                </a:solidFill>
              </a:rPr>
              <a:t>SrTiO</a:t>
            </a:r>
            <a:r>
              <a:rPr kumimoji="1" lang="en-US" altLang="ja-JP" sz="2400" baseline="-25000" dirty="0" smtClean="0">
                <a:solidFill>
                  <a:srgbClr val="FF0000"/>
                </a:solidFill>
              </a:rPr>
              <a:t>3</a:t>
            </a:r>
            <a:r>
              <a:rPr kumimoji="1" lang="ja-JP" altLang="en-US" sz="2400" dirty="0" smtClean="0">
                <a:solidFill>
                  <a:srgbClr val="FF0000"/>
                </a:solidFill>
              </a:rPr>
              <a:t>は</a:t>
            </a:r>
            <a:r>
              <a:rPr lang="ja-JP" altLang="en-US" sz="2400" dirty="0" smtClean="0">
                <a:solidFill>
                  <a:srgbClr val="FF0000"/>
                </a:solidFill>
              </a:rPr>
              <a:t>温度</a:t>
            </a:r>
            <a:r>
              <a:rPr lang="en-US" altLang="ja-JP" sz="2400" dirty="0" smtClean="0">
                <a:solidFill>
                  <a:srgbClr val="FF0000"/>
                </a:solidFill>
              </a:rPr>
              <a:t>105K</a:t>
            </a:r>
            <a:r>
              <a:rPr lang="ja-JP" altLang="en-US" sz="2400" dirty="0" err="1" smtClean="0">
                <a:solidFill>
                  <a:srgbClr val="FF0000"/>
                </a:solidFill>
              </a:rPr>
              <a:t>で等</a:t>
            </a:r>
            <a:r>
              <a:rPr lang="ja-JP" altLang="en-US" sz="2400" dirty="0" smtClean="0">
                <a:solidFill>
                  <a:srgbClr val="FF0000"/>
                </a:solidFill>
              </a:rPr>
              <a:t>軸晶系から正方晶系に構造相転移を起こす</a:t>
            </a:r>
            <a:r>
              <a:rPr lang="ja-JP" altLang="en-US" sz="2400" dirty="0" smtClean="0"/>
              <a:t>ことが知られている。図１０は新たに用意した</a:t>
            </a:r>
            <a:r>
              <a:rPr lang="en-US" altLang="ja-JP" sz="2400" dirty="0" smtClean="0"/>
              <a:t>SrTiO</a:t>
            </a:r>
            <a:r>
              <a:rPr lang="en-US" altLang="ja-JP" sz="2400" baseline="-25000" dirty="0" smtClean="0"/>
              <a:t>3</a:t>
            </a:r>
            <a:r>
              <a:rPr lang="ja-JP" altLang="en-US" sz="2400" dirty="0" smtClean="0"/>
              <a:t>結晶（厚さ</a:t>
            </a:r>
            <a:r>
              <a:rPr lang="en-US" altLang="ja-JP" sz="2400" dirty="0" smtClean="0"/>
              <a:t>13㎜</a:t>
            </a:r>
            <a:r>
              <a:rPr lang="ja-JP" altLang="en-US" sz="2400" dirty="0" smtClean="0"/>
              <a:t>）を真空低温チェンバー内で冷却していった時の、偏光の変化の様子を示している。光源はハロゲンランプで、結晶を直交させた</a:t>
            </a:r>
            <a:r>
              <a:rPr lang="en-US" altLang="ja-JP" sz="2400" dirty="0" smtClean="0"/>
              <a:t>2</a:t>
            </a:r>
            <a:r>
              <a:rPr lang="ja-JP" altLang="en-US" sz="2400" dirty="0" smtClean="0"/>
              <a:t>枚の直線偏光板の間に挟んで撮影している。複屈折のために色づいて見える。</a:t>
            </a:r>
            <a:r>
              <a:rPr lang="ja-JP" altLang="en-US" sz="2400" dirty="0"/>
              <a:t>干渉</a:t>
            </a:r>
            <a:r>
              <a:rPr lang="ja-JP" altLang="en-US" sz="2400" dirty="0" smtClean="0"/>
              <a:t>色からこの結晶の複屈折率は、常温で最大　</a:t>
            </a:r>
            <a:r>
              <a:rPr lang="en-US" altLang="ja-JP" sz="2400" dirty="0" smtClean="0"/>
              <a:t>5 x 10</a:t>
            </a:r>
            <a:r>
              <a:rPr lang="en-US" altLang="ja-JP" sz="2400" baseline="30000" dirty="0" smtClean="0"/>
              <a:t>-5</a:t>
            </a:r>
            <a:r>
              <a:rPr lang="ja-JP" altLang="en-US" sz="2400" dirty="0" err="1" smtClean="0"/>
              <a:t>、</a:t>
            </a:r>
            <a:r>
              <a:rPr lang="ja-JP" altLang="en-US" sz="2400" dirty="0" smtClean="0"/>
              <a:t>相転移後で</a:t>
            </a:r>
            <a:r>
              <a:rPr lang="ja-JP" altLang="en-US" sz="2400" dirty="0"/>
              <a:t> </a:t>
            </a:r>
            <a:r>
              <a:rPr lang="en-US" altLang="ja-JP" sz="2400" dirty="0"/>
              <a:t>3</a:t>
            </a:r>
            <a:r>
              <a:rPr lang="en-US" altLang="ja-JP" sz="2400" dirty="0" smtClean="0"/>
              <a:t> x 10</a:t>
            </a:r>
            <a:r>
              <a:rPr lang="en-US" altLang="ja-JP" sz="2400" baseline="30000" dirty="0" smtClean="0"/>
              <a:t>-5 </a:t>
            </a:r>
            <a:r>
              <a:rPr lang="ja-JP" altLang="en-US" sz="2400" dirty="0" smtClean="0"/>
              <a:t>であることがわかる。</a:t>
            </a:r>
            <a:r>
              <a:rPr lang="ja-JP" altLang="en-US" sz="2400" dirty="0"/>
              <a:t>相</a:t>
            </a:r>
            <a:r>
              <a:rPr lang="ja-JP" altLang="en-US" sz="2400" dirty="0" smtClean="0"/>
              <a:t>転移後の方が却って複屈折が小さくなっている。この画像で見えている面は（</a:t>
            </a:r>
            <a:r>
              <a:rPr lang="en-US" altLang="ja-JP" sz="2400" dirty="0" smtClean="0"/>
              <a:t>1 0 0</a:t>
            </a:r>
            <a:r>
              <a:rPr lang="ja-JP" altLang="en-US" sz="2400" dirty="0" smtClean="0"/>
              <a:t>）面である。</a:t>
            </a:r>
            <a:endParaRPr lang="en-US" altLang="ja-JP" sz="2400" dirty="0" smtClean="0"/>
          </a:p>
          <a:p>
            <a:r>
              <a:rPr lang="ja-JP" altLang="en-US" sz="2400" dirty="0"/>
              <a:t>　</a:t>
            </a:r>
            <a:r>
              <a:rPr lang="ja-JP" altLang="en-US" sz="2400" dirty="0" smtClean="0"/>
              <a:t>一番大きな変化は、四葉状の構造があった場所をつなぐように直線的な構造が現れることである。これは複屈折ムラの構造というより、屈折率そのものが違った筋状の領域のように見える。偏光板を通さなくても筋が良く見える。この筋状の構造が星像を悪化させた原因である可能性が高い。更に確かめるためには、この結晶をとおして結像させてみると良いが、まだ確認できていない。</a:t>
            </a:r>
            <a:endParaRPr lang="en-US" altLang="ja-JP" sz="2400" dirty="0" smtClean="0"/>
          </a:p>
          <a:p>
            <a:r>
              <a:rPr lang="ja-JP" altLang="en-US" sz="2400" dirty="0"/>
              <a:t>　</a:t>
            </a:r>
            <a:r>
              <a:rPr lang="en-US" altLang="ja-JP" sz="2400" dirty="0" smtClean="0"/>
              <a:t>IRCS</a:t>
            </a:r>
            <a:r>
              <a:rPr lang="ja-JP" altLang="en-US" sz="2400" dirty="0" smtClean="0"/>
              <a:t>では光学系の温度は</a:t>
            </a:r>
            <a:r>
              <a:rPr lang="en-US" altLang="ja-JP" sz="2400" dirty="0" smtClean="0"/>
              <a:t>65K</a:t>
            </a:r>
            <a:r>
              <a:rPr lang="ja-JP" altLang="en-US" sz="2400" dirty="0" smtClean="0"/>
              <a:t>付近で使用するが、</a:t>
            </a:r>
            <a:r>
              <a:rPr lang="en-US" altLang="ja-JP" sz="2400" dirty="0" smtClean="0"/>
              <a:t>SrTiO</a:t>
            </a:r>
            <a:r>
              <a:rPr lang="en-US" altLang="ja-JP" sz="2400" baseline="-25000" dirty="0" smtClean="0"/>
              <a:t>3</a:t>
            </a:r>
            <a:r>
              <a:rPr lang="ja-JP" altLang="en-US" sz="2400" dirty="0" smtClean="0"/>
              <a:t>は</a:t>
            </a:r>
            <a:r>
              <a:rPr lang="en-US" altLang="ja-JP" sz="2400" dirty="0" smtClean="0"/>
              <a:t>65K</a:t>
            </a:r>
            <a:r>
              <a:rPr lang="ja-JP" altLang="en-US" sz="2400" dirty="0" smtClean="0"/>
              <a:t>付近でさらに相転移を起こして斜方晶系になることも知られている。今回の実験ではそこまで冷却できなかったが、使用温度が正方晶系から斜方晶系への相転移温度に近いため、この温度付近での振る舞いも調べる必要がある。</a:t>
            </a:r>
            <a:endParaRPr lang="en-US" altLang="ja-JP" sz="2400" dirty="0" smtClean="0"/>
          </a:p>
        </p:txBody>
      </p:sp>
      <p:sp>
        <p:nvSpPr>
          <p:cNvPr id="136" name="テキスト ボックス 135"/>
          <p:cNvSpPr txBox="1"/>
          <p:nvPr/>
        </p:nvSpPr>
        <p:spPr>
          <a:xfrm>
            <a:off x="1271751" y="35359421"/>
            <a:ext cx="1968809" cy="584775"/>
          </a:xfrm>
          <a:prstGeom prst="rect">
            <a:avLst/>
          </a:prstGeom>
          <a:noFill/>
        </p:spPr>
        <p:txBody>
          <a:bodyPr wrap="none" rtlCol="0">
            <a:spAutoFit/>
          </a:bodyPr>
          <a:lstStyle/>
          <a:p>
            <a:r>
              <a:rPr kumimoji="1" lang="ja-JP" altLang="en-US" sz="3200" dirty="0" smtClean="0"/>
              <a:t>３．問題点</a:t>
            </a:r>
            <a:endParaRPr kumimoji="1" lang="ja-JP" altLang="en-US" sz="3200" dirty="0"/>
          </a:p>
        </p:txBody>
      </p:sp>
      <p:sp>
        <p:nvSpPr>
          <p:cNvPr id="137" name="テキスト ボックス 136"/>
          <p:cNvSpPr txBox="1"/>
          <p:nvPr/>
        </p:nvSpPr>
        <p:spPr>
          <a:xfrm>
            <a:off x="2089797" y="36093591"/>
            <a:ext cx="9152650" cy="1077218"/>
          </a:xfrm>
          <a:prstGeom prst="rect">
            <a:avLst/>
          </a:prstGeom>
          <a:solidFill>
            <a:schemeClr val="tx2">
              <a:lumMod val="20000"/>
              <a:lumOff val="80000"/>
            </a:schemeClr>
          </a:solidFill>
        </p:spPr>
        <p:txBody>
          <a:bodyPr wrap="square" rtlCol="0">
            <a:spAutoFit/>
          </a:bodyPr>
          <a:lstStyle/>
          <a:p>
            <a:pPr marL="571500" indent="-571500">
              <a:buFont typeface="Arial" panose="020B0604020202020204" pitchFamily="34" charset="0"/>
              <a:buChar char="•"/>
            </a:pPr>
            <a:r>
              <a:rPr kumimoji="1" lang="ja-JP" altLang="en-US" sz="3200" dirty="0" smtClean="0"/>
              <a:t>スペクトル像が何本かに分離してボケ</a:t>
            </a:r>
            <a:r>
              <a:rPr kumimoji="1" lang="ja-JP" altLang="en-US" sz="3200" dirty="0" err="1" smtClean="0"/>
              <a:t>て</a:t>
            </a:r>
            <a:r>
              <a:rPr kumimoji="1" lang="ja-JP" altLang="en-US" sz="3200" dirty="0" smtClean="0"/>
              <a:t>いる</a:t>
            </a:r>
            <a:endParaRPr lang="en-US" altLang="ja-JP" sz="3200" dirty="0"/>
          </a:p>
          <a:p>
            <a:pPr marL="571500" indent="-571500">
              <a:buFont typeface="Arial" panose="020B0604020202020204" pitchFamily="34" charset="0"/>
              <a:buChar char="•"/>
            </a:pPr>
            <a:r>
              <a:rPr lang="ja-JP" altLang="en-US" sz="3200" dirty="0" smtClean="0"/>
              <a:t>ゴースト</a:t>
            </a:r>
            <a:endParaRPr kumimoji="1" lang="ja-JP" altLang="en-US" sz="3200" dirty="0"/>
          </a:p>
        </p:txBody>
      </p:sp>
      <p:sp>
        <p:nvSpPr>
          <p:cNvPr id="138" name="テキスト ボックス 137"/>
          <p:cNvSpPr txBox="1"/>
          <p:nvPr/>
        </p:nvSpPr>
        <p:spPr>
          <a:xfrm>
            <a:off x="3383666" y="40547617"/>
            <a:ext cx="8904351" cy="523220"/>
          </a:xfrm>
          <a:prstGeom prst="rect">
            <a:avLst/>
          </a:prstGeom>
          <a:noFill/>
        </p:spPr>
        <p:txBody>
          <a:bodyPr wrap="square" rtlCol="0">
            <a:spAutoFit/>
          </a:bodyPr>
          <a:lstStyle/>
          <a:p>
            <a:r>
              <a:rPr kumimoji="1" lang="ja-JP" altLang="en-US" sz="2800" dirty="0" smtClean="0"/>
              <a:t>図</a:t>
            </a:r>
            <a:r>
              <a:rPr lang="ja-JP" altLang="en-US" sz="2800" dirty="0" smtClean="0"/>
              <a:t>７　</a:t>
            </a:r>
            <a:r>
              <a:rPr lang="en-US" altLang="ja-JP" sz="2800" dirty="0" smtClean="0"/>
              <a:t>IRCS</a:t>
            </a:r>
            <a:r>
              <a:rPr lang="ja-JP" altLang="en-US" sz="2800" dirty="0" smtClean="0"/>
              <a:t>で得られたスペクトル画像</a:t>
            </a:r>
            <a:endParaRPr kumimoji="1" lang="en-US" altLang="ja-JP" sz="2800" dirty="0" smtClean="0"/>
          </a:p>
        </p:txBody>
      </p:sp>
      <p:pic>
        <p:nvPicPr>
          <p:cNvPr id="139"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93153" y="37199599"/>
            <a:ext cx="9745938" cy="297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 name="右矢印 139"/>
          <p:cNvSpPr/>
          <p:nvPr/>
        </p:nvSpPr>
        <p:spPr>
          <a:xfrm rot="10800000">
            <a:off x="11381055" y="38927790"/>
            <a:ext cx="348386"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右矢印 140"/>
          <p:cNvSpPr/>
          <p:nvPr/>
        </p:nvSpPr>
        <p:spPr>
          <a:xfrm rot="10800000">
            <a:off x="11370871" y="38783774"/>
            <a:ext cx="348386" cy="1440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277655" y="4176763"/>
            <a:ext cx="2250937" cy="584775"/>
          </a:xfrm>
          <a:prstGeom prst="rect">
            <a:avLst/>
          </a:prstGeom>
        </p:spPr>
        <p:txBody>
          <a:bodyPr wrap="none">
            <a:spAutoFit/>
          </a:bodyPr>
          <a:lstStyle/>
          <a:p>
            <a:pPr lvl="0"/>
            <a:r>
              <a:rPr lang="ja-JP" altLang="en-US" sz="3200" dirty="0">
                <a:solidFill>
                  <a:prstClr val="black"/>
                </a:solidFill>
              </a:rPr>
              <a:t>１．はじめに</a:t>
            </a:r>
            <a:endParaRPr lang="en-US" altLang="ja-JP" sz="2800" dirty="0">
              <a:solidFill>
                <a:prstClr val="black"/>
              </a:solidFill>
            </a:endParaRPr>
          </a:p>
        </p:txBody>
      </p:sp>
      <p:sp>
        <p:nvSpPr>
          <p:cNvPr id="143" name="テキスト ボックス 142"/>
          <p:cNvSpPr txBox="1"/>
          <p:nvPr/>
        </p:nvSpPr>
        <p:spPr>
          <a:xfrm>
            <a:off x="17137907" y="29955628"/>
            <a:ext cx="11017224" cy="523220"/>
          </a:xfrm>
          <a:prstGeom prst="rect">
            <a:avLst/>
          </a:prstGeom>
          <a:noFill/>
        </p:spPr>
        <p:txBody>
          <a:bodyPr wrap="square" rtlCol="0">
            <a:spAutoFit/>
          </a:bodyPr>
          <a:lstStyle/>
          <a:p>
            <a:r>
              <a:rPr kumimoji="1" lang="ja-JP" altLang="en-US" sz="2800" dirty="0" smtClean="0"/>
              <a:t>図１０</a:t>
            </a:r>
            <a:r>
              <a:rPr lang="ja-JP" altLang="en-US" sz="2800" dirty="0" smtClean="0"/>
              <a:t>　</a:t>
            </a:r>
            <a:r>
              <a:rPr lang="en-US" altLang="ja-JP" sz="2800" dirty="0" smtClean="0"/>
              <a:t>SrTiO</a:t>
            </a:r>
            <a:r>
              <a:rPr lang="en-US" altLang="ja-JP" sz="2800" baseline="-25000" dirty="0" smtClean="0"/>
              <a:t>3</a:t>
            </a:r>
            <a:r>
              <a:rPr lang="ja-JP" altLang="en-US" sz="2800" dirty="0" smtClean="0"/>
              <a:t>結晶の相転移前後の透過光（直交ニコル）</a:t>
            </a:r>
            <a:endParaRPr kumimoji="1" lang="en-US" altLang="ja-JP" sz="2800" dirty="0" smtClean="0"/>
          </a:p>
        </p:txBody>
      </p:sp>
      <p:sp>
        <p:nvSpPr>
          <p:cNvPr id="144" name="テキスト ボックス 143"/>
          <p:cNvSpPr txBox="1"/>
          <p:nvPr/>
        </p:nvSpPr>
        <p:spPr>
          <a:xfrm>
            <a:off x="15228765" y="30891485"/>
            <a:ext cx="2954655" cy="584775"/>
          </a:xfrm>
          <a:prstGeom prst="rect">
            <a:avLst/>
          </a:prstGeom>
          <a:noFill/>
        </p:spPr>
        <p:txBody>
          <a:bodyPr wrap="none" rtlCol="0">
            <a:spAutoFit/>
          </a:bodyPr>
          <a:lstStyle/>
          <a:p>
            <a:r>
              <a:rPr lang="ja-JP" altLang="en-US" sz="3200" dirty="0"/>
              <a:t>５</a:t>
            </a:r>
            <a:r>
              <a:rPr kumimoji="1" lang="ja-JP" altLang="en-US" sz="3200" dirty="0" smtClean="0"/>
              <a:t>．まとめと今後</a:t>
            </a:r>
            <a:endParaRPr kumimoji="1" lang="ja-JP" altLang="en-US" sz="3200" dirty="0"/>
          </a:p>
        </p:txBody>
      </p:sp>
      <p:sp>
        <p:nvSpPr>
          <p:cNvPr id="145" name="Striped Right Arrow 8"/>
          <p:cNvSpPr/>
          <p:nvPr/>
        </p:nvSpPr>
        <p:spPr>
          <a:xfrm>
            <a:off x="22119239" y="29326024"/>
            <a:ext cx="936104" cy="335476"/>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a:cs typeface="+mn-cs"/>
            </a:endParaRPr>
          </a:p>
        </p:txBody>
      </p:sp>
      <p:sp>
        <p:nvSpPr>
          <p:cNvPr id="58" name="テキスト ボックス 57"/>
          <p:cNvSpPr txBox="1"/>
          <p:nvPr/>
        </p:nvSpPr>
        <p:spPr>
          <a:xfrm>
            <a:off x="15265896" y="31551993"/>
            <a:ext cx="11878784" cy="4524315"/>
          </a:xfrm>
          <a:prstGeom prst="rect">
            <a:avLst/>
          </a:prstGeom>
          <a:noFill/>
        </p:spPr>
        <p:txBody>
          <a:bodyPr wrap="square" rtlCol="0">
            <a:spAutoFit/>
          </a:bodyPr>
          <a:lstStyle/>
          <a:p>
            <a:r>
              <a:rPr kumimoji="1" lang="ja-JP" altLang="en-US" sz="2400" dirty="0" smtClean="0"/>
              <a:t>今回製作したプリズムの星像が分離・ぼやける原因は、低温に冷却して使用する</a:t>
            </a:r>
            <a:r>
              <a:rPr lang="ja-JP" altLang="en-US" sz="2400" dirty="0" smtClean="0"/>
              <a:t>ために </a:t>
            </a:r>
            <a:r>
              <a:rPr lang="en-US" altLang="ja-JP" sz="2400" dirty="0" smtClean="0">
                <a:solidFill>
                  <a:srgbClr val="FF0000"/>
                </a:solidFill>
              </a:rPr>
              <a:t>S</a:t>
            </a:r>
            <a:r>
              <a:rPr kumimoji="1" lang="en-US" altLang="ja-JP" sz="2400" dirty="0" smtClean="0">
                <a:solidFill>
                  <a:srgbClr val="FF0000"/>
                </a:solidFill>
              </a:rPr>
              <a:t>rTiO</a:t>
            </a:r>
            <a:r>
              <a:rPr kumimoji="1" lang="en-US" altLang="ja-JP" sz="2400" baseline="-25000" dirty="0" smtClean="0">
                <a:solidFill>
                  <a:srgbClr val="FF0000"/>
                </a:solidFill>
              </a:rPr>
              <a:t>3</a:t>
            </a:r>
            <a:r>
              <a:rPr kumimoji="1" lang="ja-JP" altLang="en-US" sz="2400" dirty="0" smtClean="0">
                <a:solidFill>
                  <a:srgbClr val="FF0000"/>
                </a:solidFill>
              </a:rPr>
              <a:t>結晶構造に相転移が起こり、内部に強いひずみ（筋状の構造）が出来てしまうための可能せいが高い。</a:t>
            </a:r>
            <a:r>
              <a:rPr kumimoji="1" lang="ja-JP" altLang="en-US" sz="2400" dirty="0" smtClean="0"/>
              <a:t>プリズムの使用温度を</a:t>
            </a:r>
            <a:r>
              <a:rPr kumimoji="1" lang="en-US" altLang="ja-JP" sz="2400" dirty="0" smtClean="0"/>
              <a:t>105K</a:t>
            </a:r>
            <a:r>
              <a:rPr kumimoji="1" lang="ja-JP" altLang="en-US" sz="2400" dirty="0" smtClean="0"/>
              <a:t>以上にすれば回避できると思われるが、</a:t>
            </a:r>
            <a:r>
              <a:rPr kumimoji="1" lang="en-US" altLang="ja-JP" sz="2400" dirty="0" smtClean="0"/>
              <a:t>IRCS</a:t>
            </a:r>
            <a:r>
              <a:rPr kumimoji="1" lang="ja-JP" altLang="en-US" sz="2400" dirty="0" smtClean="0"/>
              <a:t>の構造上それはできない。</a:t>
            </a:r>
            <a:endParaRPr kumimoji="1" lang="en-US" altLang="ja-JP" sz="2400" dirty="0" smtClean="0"/>
          </a:p>
          <a:p>
            <a:r>
              <a:rPr lang="ja-JP" altLang="en-US" sz="2400" dirty="0"/>
              <a:t>　</a:t>
            </a:r>
            <a:r>
              <a:rPr lang="ja-JP" altLang="en-US" sz="2400" dirty="0" smtClean="0"/>
              <a:t>結晶メーカーに依頼して、結晶成長条件（成長時間、種結晶の方位）を変えたりアニーリングスト（</a:t>
            </a:r>
            <a:r>
              <a:rPr lang="en-US" altLang="ja-JP" sz="2400" dirty="0" smtClean="0"/>
              <a:t>1800℃</a:t>
            </a:r>
            <a:r>
              <a:rPr lang="ja-JP" altLang="en-US" sz="2400" dirty="0" smtClean="0"/>
              <a:t>）をすることで、常温でのひずみを低減できないか試してみたが、効果は無かった。たとえ常温でひずみの少ない結晶が得られても、相転移後のひずみが小さくなる保証はない。図１０を見ると筋状構造は</a:t>
            </a:r>
            <a:r>
              <a:rPr lang="en-US" altLang="ja-JP" sz="2400" dirty="0" smtClean="0"/>
              <a:t>(1 1 0)</a:t>
            </a:r>
            <a:r>
              <a:rPr lang="ja-JP" altLang="en-US" sz="2400" dirty="0" smtClean="0"/>
              <a:t>面に沿って形成されているようなので、その面に垂直に光が当たるように使用すると良いかもしれない。</a:t>
            </a:r>
            <a:r>
              <a:rPr lang="en-US" altLang="ja-JP" sz="2400" dirty="0" smtClean="0"/>
              <a:t>(1 1 0)</a:t>
            </a:r>
            <a:r>
              <a:rPr lang="ja-JP" altLang="en-US" sz="2400" dirty="0" smtClean="0"/>
              <a:t>面で切断したサンプルは既に用意が出来ている。</a:t>
            </a:r>
            <a:endParaRPr lang="en-US" altLang="ja-JP" sz="2400" dirty="0" smtClean="0"/>
          </a:p>
          <a:p>
            <a:r>
              <a:rPr kumimoji="1" lang="ja-JP" altLang="en-US" sz="2400" dirty="0"/>
              <a:t>　</a:t>
            </a:r>
            <a:r>
              <a:rPr kumimoji="1" lang="ja-JP" altLang="en-US" sz="2400" dirty="0" smtClean="0"/>
              <a:t>また</a:t>
            </a:r>
            <a:r>
              <a:rPr kumimoji="1" lang="en-US" altLang="ja-JP" sz="2400" dirty="0" smtClean="0"/>
              <a:t>SrTiO</a:t>
            </a:r>
            <a:r>
              <a:rPr kumimoji="1" lang="en-US" altLang="ja-JP" sz="2400" baseline="-25000" dirty="0" smtClean="0"/>
              <a:t>3</a:t>
            </a:r>
            <a:r>
              <a:rPr kumimoji="1" lang="ja-JP" altLang="en-US" sz="2400" dirty="0" smtClean="0"/>
              <a:t>に代わる</a:t>
            </a:r>
            <a:r>
              <a:rPr lang="ja-JP" altLang="en-US" sz="2400" dirty="0" smtClean="0"/>
              <a:t>結晶として</a:t>
            </a:r>
            <a:r>
              <a:rPr lang="en-US" altLang="ja-JP" sz="2400" dirty="0" smtClean="0"/>
              <a:t>ZrO</a:t>
            </a:r>
            <a:r>
              <a:rPr lang="en-US" altLang="ja-JP" sz="2400" baseline="-25000" dirty="0" smtClean="0"/>
              <a:t>2</a:t>
            </a:r>
            <a:r>
              <a:rPr lang="ja-JP" altLang="en-US" sz="2400" dirty="0" smtClean="0"/>
              <a:t>：</a:t>
            </a:r>
            <a:r>
              <a:rPr lang="en-US" altLang="ja-JP" sz="2400" dirty="0" smtClean="0"/>
              <a:t>Y</a:t>
            </a:r>
            <a:r>
              <a:rPr lang="ja-JP" altLang="en-US" sz="2400" dirty="0" smtClean="0"/>
              <a:t>を検討している。フラックス法で成長させたひずみに少ない結晶が入手可能である。しかし分散が小さいためより低分散にならざるをない。</a:t>
            </a:r>
            <a:endParaRPr kumimoji="1" lang="ja-JP" altLang="en-US" sz="2400" dirty="0"/>
          </a:p>
        </p:txBody>
      </p:sp>
      <p:cxnSp>
        <p:nvCxnSpPr>
          <p:cNvPr id="66" name="直線矢印コネクタ 65"/>
          <p:cNvCxnSpPr/>
          <p:nvPr/>
        </p:nvCxnSpPr>
        <p:spPr>
          <a:xfrm flipH="1">
            <a:off x="16861165" y="37453825"/>
            <a:ext cx="827903" cy="403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直線矢印コネクタ 148"/>
          <p:cNvCxnSpPr/>
          <p:nvPr/>
        </p:nvCxnSpPr>
        <p:spPr>
          <a:xfrm flipH="1">
            <a:off x="16979856" y="39252226"/>
            <a:ext cx="1465446" cy="201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15912615" y="40910209"/>
            <a:ext cx="11522633" cy="523220"/>
          </a:xfrm>
          <a:prstGeom prst="rect">
            <a:avLst/>
          </a:prstGeom>
          <a:noFill/>
        </p:spPr>
        <p:txBody>
          <a:bodyPr wrap="square" rtlCol="0">
            <a:spAutoFit/>
          </a:bodyPr>
          <a:lstStyle/>
          <a:p>
            <a:r>
              <a:rPr kumimoji="1" lang="ja-JP" altLang="en-US" sz="2800" dirty="0" smtClean="0"/>
              <a:t>図１１</a:t>
            </a:r>
            <a:r>
              <a:rPr lang="ja-JP" altLang="en-US" sz="2800" dirty="0" smtClean="0"/>
              <a:t>　</a:t>
            </a:r>
            <a:r>
              <a:rPr lang="en-US" altLang="ja-JP" sz="2800" dirty="0" smtClean="0"/>
              <a:t>SrTiO</a:t>
            </a:r>
            <a:r>
              <a:rPr lang="en-US" altLang="ja-JP" sz="2800" baseline="-25000" dirty="0" smtClean="0"/>
              <a:t>3</a:t>
            </a:r>
            <a:r>
              <a:rPr lang="ja-JP" altLang="en-US" sz="2800" dirty="0" smtClean="0"/>
              <a:t>と</a:t>
            </a:r>
            <a:r>
              <a:rPr lang="en-US" altLang="ja-JP" sz="2800" dirty="0" smtClean="0"/>
              <a:t>ZrO</a:t>
            </a:r>
            <a:r>
              <a:rPr lang="en-US" altLang="ja-JP" sz="2800" baseline="-25000" dirty="0" smtClean="0"/>
              <a:t>2</a:t>
            </a:r>
            <a:r>
              <a:rPr lang="en-US" altLang="ja-JP" sz="2800" dirty="0" smtClean="0"/>
              <a:t>:Y</a:t>
            </a:r>
            <a:r>
              <a:rPr lang="ja-JP" altLang="en-US" sz="2800" dirty="0" smtClean="0"/>
              <a:t>の </a:t>
            </a:r>
            <a:r>
              <a:rPr lang="en-US" altLang="ja-JP" sz="2800" dirty="0" smtClean="0"/>
              <a:t>~90K</a:t>
            </a:r>
            <a:r>
              <a:rPr lang="ja-JP" altLang="en-US" sz="2800" dirty="0" err="1" smtClean="0"/>
              <a:t>での</a:t>
            </a:r>
            <a:r>
              <a:rPr lang="ja-JP" altLang="en-US" sz="2800" dirty="0" smtClean="0"/>
              <a:t>透過光（左：直交ニコル、右：偏光板なし）</a:t>
            </a:r>
            <a:endParaRPr kumimoji="1" lang="en-US" altLang="ja-JP" sz="2800" dirty="0" smtClean="0"/>
          </a:p>
        </p:txBody>
      </p:sp>
      <p:sp>
        <p:nvSpPr>
          <p:cNvPr id="69" name="テキスト ボックス 68"/>
          <p:cNvSpPr txBox="1"/>
          <p:nvPr/>
        </p:nvSpPr>
        <p:spPr>
          <a:xfrm>
            <a:off x="14626018" y="41980964"/>
            <a:ext cx="13158539" cy="523220"/>
          </a:xfrm>
          <a:prstGeom prst="rect">
            <a:avLst/>
          </a:prstGeom>
          <a:noFill/>
        </p:spPr>
        <p:txBody>
          <a:bodyPr wrap="none" rtlCol="0">
            <a:spAutoFit/>
          </a:bodyPr>
          <a:lstStyle/>
          <a:p>
            <a:r>
              <a:rPr kumimoji="1" lang="ja-JP" altLang="en-US" sz="2800" b="1" dirty="0" smtClean="0"/>
              <a:t>謝辞</a:t>
            </a:r>
            <a:r>
              <a:rPr kumimoji="1" lang="ja-JP" altLang="en-US" sz="2800" dirty="0" smtClean="0"/>
              <a:t>：プリズムの低温試験に当たっては、ハワイ観測所の</a:t>
            </a:r>
            <a:r>
              <a:rPr kumimoji="1" lang="en-US" altLang="ja-JP" sz="2800" dirty="0" smtClean="0"/>
              <a:t>W. Gorman</a:t>
            </a:r>
            <a:r>
              <a:rPr lang="ja-JP" altLang="en-US" sz="2800" dirty="0" smtClean="0"/>
              <a:t>氏に協力頂いた</a:t>
            </a:r>
            <a:r>
              <a:rPr lang="ja-JP" altLang="en-US" sz="2800" dirty="0"/>
              <a:t>。</a:t>
            </a:r>
            <a:endParaRPr kumimoji="1" lang="ja-JP" altLang="en-US" sz="2800" dirty="0"/>
          </a:p>
        </p:txBody>
      </p:sp>
      <p:sp>
        <p:nvSpPr>
          <p:cNvPr id="71" name="テキスト ボックス 70"/>
          <p:cNvSpPr txBox="1"/>
          <p:nvPr/>
        </p:nvSpPr>
        <p:spPr>
          <a:xfrm>
            <a:off x="1415403" y="41811686"/>
            <a:ext cx="6348148" cy="461665"/>
          </a:xfrm>
          <a:prstGeom prst="rect">
            <a:avLst/>
          </a:prstGeom>
          <a:noFill/>
        </p:spPr>
        <p:txBody>
          <a:bodyPr wrap="none" rtlCol="0">
            <a:spAutoFit/>
          </a:bodyPr>
          <a:lstStyle/>
          <a:p>
            <a:r>
              <a:rPr lang="ja-JP" altLang="en-US" sz="2400" dirty="0" smtClean="0"/>
              <a:t>参考文献：</a:t>
            </a:r>
            <a:r>
              <a:rPr lang="en-US" altLang="ja-JP" sz="2400" dirty="0" err="1" smtClean="0"/>
              <a:t>Takato</a:t>
            </a:r>
            <a:r>
              <a:rPr lang="en-US" altLang="ja-JP" sz="2400" dirty="0" smtClean="0"/>
              <a:t> &amp; Terada, SPIE Vol. 6269 (2006)</a:t>
            </a:r>
            <a:endParaRPr kumimoji="1" lang="ja-JP" altLang="en-US" sz="2400" dirty="0"/>
          </a:p>
        </p:txBody>
      </p:sp>
      <p:sp>
        <p:nvSpPr>
          <p:cNvPr id="72" name="テキスト ボックス 71"/>
          <p:cNvSpPr txBox="1"/>
          <p:nvPr/>
        </p:nvSpPr>
        <p:spPr>
          <a:xfrm>
            <a:off x="25882604" y="110726"/>
            <a:ext cx="2524153" cy="523220"/>
          </a:xfrm>
          <a:prstGeom prst="rect">
            <a:avLst/>
          </a:prstGeom>
          <a:noFill/>
        </p:spPr>
        <p:txBody>
          <a:bodyPr wrap="none" rtlCol="0">
            <a:spAutoFit/>
          </a:bodyPr>
          <a:lstStyle/>
          <a:p>
            <a:r>
              <a:rPr kumimoji="1" lang="ja-JP" altLang="en-US" sz="1400" dirty="0" smtClean="0"/>
              <a:t>第４回可視赤外線観測技術</a:t>
            </a:r>
            <a:r>
              <a:rPr kumimoji="1" lang="en-US" altLang="ja-JP" sz="1400" dirty="0" smtClean="0"/>
              <a:t>WS</a:t>
            </a:r>
            <a:endParaRPr lang="en-US" altLang="ja-JP" sz="1400" dirty="0" smtClean="0"/>
          </a:p>
          <a:p>
            <a:r>
              <a:rPr kumimoji="1" lang="en-US" altLang="ja-JP" sz="1400" dirty="0" smtClean="0"/>
              <a:t>2014.12.03-04 </a:t>
            </a:r>
            <a:r>
              <a:rPr kumimoji="1" lang="ja-JP" altLang="en-US" sz="1400" dirty="0" smtClean="0"/>
              <a:t>　於三鷹</a:t>
            </a:r>
            <a:endParaRPr kumimoji="1" lang="en-US" altLang="ja-JP" sz="1400" dirty="0" smtClean="0"/>
          </a:p>
        </p:txBody>
      </p:sp>
      <p:sp>
        <p:nvSpPr>
          <p:cNvPr id="2" name="角丸四角形 1"/>
          <p:cNvSpPr/>
          <p:nvPr/>
        </p:nvSpPr>
        <p:spPr>
          <a:xfrm>
            <a:off x="1137148" y="4104756"/>
            <a:ext cx="12688588" cy="16261981"/>
          </a:xfrm>
          <a:prstGeom prst="roundRect">
            <a:avLst>
              <a:gd name="adj" fmla="val 211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角丸四角形 69"/>
          <p:cNvSpPr/>
          <p:nvPr/>
        </p:nvSpPr>
        <p:spPr>
          <a:xfrm>
            <a:off x="1165617" y="20651702"/>
            <a:ext cx="12660119" cy="14282935"/>
          </a:xfrm>
          <a:prstGeom prst="roundRect">
            <a:avLst>
              <a:gd name="adj" fmla="val 211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1178824" y="35140204"/>
            <a:ext cx="12660119" cy="6480720"/>
          </a:xfrm>
          <a:prstGeom prst="roundRect">
            <a:avLst>
              <a:gd name="adj" fmla="val 211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p:nvPr/>
        </p:nvSpPr>
        <p:spPr>
          <a:xfrm>
            <a:off x="14620280" y="4086660"/>
            <a:ext cx="12814968" cy="26392188"/>
          </a:xfrm>
          <a:prstGeom prst="roundRect">
            <a:avLst>
              <a:gd name="adj" fmla="val 211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p:nvPr/>
        </p:nvSpPr>
        <p:spPr>
          <a:xfrm>
            <a:off x="14620280" y="30819724"/>
            <a:ext cx="12814968" cy="10801200"/>
          </a:xfrm>
          <a:prstGeom prst="roundRect">
            <a:avLst>
              <a:gd name="adj" fmla="val 211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77997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250</Words>
  <Application>Microsoft Office PowerPoint</Application>
  <PresentationFormat>ユーザー設定</PresentationFormat>
  <Paragraphs>60</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近赤外域で高色分散をもつSrTiO3結晶の低温特性</dc:title>
  <dc:creator>Takato</dc:creator>
  <cp:lastModifiedBy>Takato</cp:lastModifiedBy>
  <cp:revision>46</cp:revision>
  <dcterms:created xsi:type="dcterms:W3CDTF">2014-11-09T20:51:40Z</dcterms:created>
  <dcterms:modified xsi:type="dcterms:W3CDTF">2014-11-10T21:57:12Z</dcterms:modified>
</cp:coreProperties>
</file>