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Lst>
  <p:notesMasterIdLst>
    <p:notesMasterId r:id="rId21"/>
  </p:notesMasterIdLst>
  <p:sldIdLst>
    <p:sldId id="411" r:id="rId3"/>
    <p:sldId id="483" r:id="rId4"/>
    <p:sldId id="484" r:id="rId5"/>
    <p:sldId id="472" r:id="rId6"/>
    <p:sldId id="474" r:id="rId7"/>
    <p:sldId id="481" r:id="rId8"/>
    <p:sldId id="489" r:id="rId9"/>
    <p:sldId id="460" r:id="rId10"/>
    <p:sldId id="454" r:id="rId11"/>
    <p:sldId id="480" r:id="rId12"/>
    <p:sldId id="485" r:id="rId13"/>
    <p:sldId id="458" r:id="rId14"/>
    <p:sldId id="477" r:id="rId15"/>
    <p:sldId id="478" r:id="rId16"/>
    <p:sldId id="453" r:id="rId17"/>
    <p:sldId id="482" r:id="rId18"/>
    <p:sldId id="461" r:id="rId19"/>
    <p:sldId id="476"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D70000"/>
    <a:srgbClr val="FF0000"/>
    <a:srgbClr val="66FFFF"/>
    <a:srgbClr val="99FF33"/>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2009" autoAdjust="0"/>
  </p:normalViewPr>
  <p:slideViewPr>
    <p:cSldViewPr snapToGrid="0" snapToObjects="1">
      <p:cViewPr varScale="1">
        <p:scale>
          <a:sx n="85" d="100"/>
          <a:sy n="85" d="100"/>
        </p:scale>
        <p:origin x="1134"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mii\Documents\&#65296;&#65294;&#12490;&#12494;&#12503;&#12521;&#12483;&#12488;&#12501;&#12457;&#12540;&#12512;\&#65303;&#65294;PF&#26989;&#21209;&#35413;&#20385;\H29&#30456;&#20114;&#35413;&#20385;&#65288;H26,27,28&#23455;&#32318;&#65289;%20-%20&#12467;&#12500;&#12540;\1.%20&#25903;&#25588;&#23455;&#32318;\H25&#24180;&#24230;&#65374;H28&#24180;&#24230;&#65288;&#36895;&#22577;&#65289;_&#21033;&#29992;&#23455;&#32318;&#38598;&#35336;_2017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'H24-28比較_graph'!$F$5</c:f>
              <c:strCache>
                <c:ptCount val="1"/>
                <c:pt idx="0">
                  <c:v>大企業</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'H24-28比較_graph'!$C$6:$C$10</c:f>
              <c:strCache>
                <c:ptCount val="5"/>
                <c:pt idx="0">
                  <c:v>H24（7～3月）</c:v>
                </c:pt>
                <c:pt idx="1">
                  <c:v>H25（4～3月）</c:v>
                </c:pt>
                <c:pt idx="2">
                  <c:v>H26（4～3月)</c:v>
                </c:pt>
                <c:pt idx="3">
                  <c:v>H27（4～3月）</c:v>
                </c:pt>
                <c:pt idx="4">
                  <c:v>H28（4～3月）</c:v>
                </c:pt>
              </c:strCache>
            </c:strRef>
          </c:cat>
          <c:val>
            <c:numRef>
              <c:f>'H24-28比較_graph'!$F$6:$F$10</c:f>
              <c:numCache>
                <c:formatCode>General</c:formatCode>
                <c:ptCount val="5"/>
                <c:pt idx="0" formatCode="#,##0_);[Red]\(#,##0\)">
                  <c:v>248</c:v>
                </c:pt>
                <c:pt idx="1">
                  <c:v>302</c:v>
                </c:pt>
                <c:pt idx="2" formatCode="#,##0_);[Red]\(#,##0\)">
                  <c:v>283</c:v>
                </c:pt>
                <c:pt idx="3" formatCode="#,##0_);[Red]\(#,##0\)">
                  <c:v>254</c:v>
                </c:pt>
                <c:pt idx="4" formatCode="#,##0_);[Red]\(#,##0\)">
                  <c:v>278</c:v>
                </c:pt>
              </c:numCache>
            </c:numRef>
          </c:val>
        </c:ser>
        <c:ser>
          <c:idx val="1"/>
          <c:order val="1"/>
          <c:tx>
            <c:strRef>
              <c:f>'H24-28比較_graph'!$G$5</c:f>
              <c:strCache>
                <c:ptCount val="1"/>
                <c:pt idx="0">
                  <c:v>中小企業</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'H24-28比較_graph'!$C$6:$C$10</c:f>
              <c:strCache>
                <c:ptCount val="5"/>
                <c:pt idx="0">
                  <c:v>H24（7～3月）</c:v>
                </c:pt>
                <c:pt idx="1">
                  <c:v>H25（4～3月）</c:v>
                </c:pt>
                <c:pt idx="2">
                  <c:v>H26（4～3月)</c:v>
                </c:pt>
                <c:pt idx="3">
                  <c:v>H27（4～3月）</c:v>
                </c:pt>
                <c:pt idx="4">
                  <c:v>H28（4～3月）</c:v>
                </c:pt>
              </c:strCache>
            </c:strRef>
          </c:cat>
          <c:val>
            <c:numRef>
              <c:f>'H24-28比較_graph'!$G$6:$G$10</c:f>
              <c:numCache>
                <c:formatCode>General</c:formatCode>
                <c:ptCount val="5"/>
                <c:pt idx="0" formatCode="#,##0_);[Red]\(#,##0\)">
                  <c:v>82</c:v>
                </c:pt>
                <c:pt idx="1">
                  <c:v>86</c:v>
                </c:pt>
                <c:pt idx="2" formatCode="#,##0_);[Red]\(#,##0\)">
                  <c:v>157</c:v>
                </c:pt>
                <c:pt idx="3" formatCode="#,##0_);[Red]\(#,##0\)">
                  <c:v>121</c:v>
                </c:pt>
                <c:pt idx="4" formatCode="#,##0_);[Red]\(#,##0\)">
                  <c:v>117</c:v>
                </c:pt>
              </c:numCache>
            </c:numRef>
          </c:val>
        </c:ser>
        <c:ser>
          <c:idx val="6"/>
          <c:order val="2"/>
          <c:tx>
            <c:strRef>
              <c:f>'H24-28比較_graph'!$H$5</c:f>
              <c:strCache>
                <c:ptCount val="1"/>
                <c:pt idx="0">
                  <c:v>その他企業</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'H24-28比較_graph'!$C$6:$C$10</c:f>
              <c:strCache>
                <c:ptCount val="5"/>
                <c:pt idx="0">
                  <c:v>H24（7～3月）</c:v>
                </c:pt>
                <c:pt idx="1">
                  <c:v>H25（4～3月）</c:v>
                </c:pt>
                <c:pt idx="2">
                  <c:v>H26（4～3月)</c:v>
                </c:pt>
                <c:pt idx="3">
                  <c:v>H27（4～3月）</c:v>
                </c:pt>
                <c:pt idx="4">
                  <c:v>H28（4～3月）</c:v>
                </c:pt>
              </c:strCache>
            </c:strRef>
          </c:cat>
          <c:val>
            <c:numRef>
              <c:f>'H24-28比較_graph'!$H$6:$H$10</c:f>
              <c:numCache>
                <c:formatCode>General</c:formatCode>
                <c:ptCount val="5"/>
                <c:pt idx="3" formatCode="#,##0_);[Red]\(#,##0\)">
                  <c:v>19</c:v>
                </c:pt>
                <c:pt idx="4" formatCode="#,##0_);[Red]\(#,##0\)">
                  <c:v>15</c:v>
                </c:pt>
              </c:numCache>
            </c:numRef>
          </c:val>
        </c:ser>
        <c:ser>
          <c:idx val="2"/>
          <c:order val="3"/>
          <c:tx>
            <c:strRef>
              <c:f>'H24-28比較_graph'!$I$5</c:f>
              <c:strCache>
                <c:ptCount val="1"/>
                <c:pt idx="0">
                  <c:v>他大学</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'H24-28比較_graph'!$C$6:$C$10</c:f>
              <c:strCache>
                <c:ptCount val="5"/>
                <c:pt idx="0">
                  <c:v>H24（7～3月）</c:v>
                </c:pt>
                <c:pt idx="1">
                  <c:v>H25（4～3月）</c:v>
                </c:pt>
                <c:pt idx="2">
                  <c:v>H26（4～3月)</c:v>
                </c:pt>
                <c:pt idx="3">
                  <c:v>H27（4～3月）</c:v>
                </c:pt>
                <c:pt idx="4">
                  <c:v>H28（4～3月）</c:v>
                </c:pt>
              </c:strCache>
            </c:strRef>
          </c:cat>
          <c:val>
            <c:numRef>
              <c:f>'H24-28比較_graph'!$I$6:$I$10</c:f>
              <c:numCache>
                <c:formatCode>General</c:formatCode>
                <c:ptCount val="5"/>
                <c:pt idx="0" formatCode="#,##0_);[Red]\(#,##0\)">
                  <c:v>292</c:v>
                </c:pt>
                <c:pt idx="1">
                  <c:v>342</c:v>
                </c:pt>
                <c:pt idx="2" formatCode="#,##0_);[Red]\(#,##0\)">
                  <c:v>392</c:v>
                </c:pt>
                <c:pt idx="3" formatCode="#,##0_);[Red]\(#,##0\)">
                  <c:v>441</c:v>
                </c:pt>
                <c:pt idx="4" formatCode="#,##0_);[Red]\(#,##0\)">
                  <c:v>388</c:v>
                </c:pt>
              </c:numCache>
            </c:numRef>
          </c:val>
        </c:ser>
        <c:ser>
          <c:idx val="3"/>
          <c:order val="4"/>
          <c:tx>
            <c:strRef>
              <c:f>'H24-28比較_graph'!$J$5</c:f>
              <c:strCache>
                <c:ptCount val="1"/>
                <c:pt idx="0">
                  <c:v>学内他部局</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'H24-28比較_graph'!$C$6:$C$10</c:f>
              <c:strCache>
                <c:ptCount val="5"/>
                <c:pt idx="0">
                  <c:v>H24（7～3月）</c:v>
                </c:pt>
                <c:pt idx="1">
                  <c:v>H25（4～3月）</c:v>
                </c:pt>
                <c:pt idx="2">
                  <c:v>H26（4～3月)</c:v>
                </c:pt>
                <c:pt idx="3">
                  <c:v>H27（4～3月）</c:v>
                </c:pt>
                <c:pt idx="4">
                  <c:v>H28（4～3月）</c:v>
                </c:pt>
              </c:strCache>
            </c:strRef>
          </c:cat>
          <c:val>
            <c:numRef>
              <c:f>'H24-28比較_graph'!$J$6:$J$10</c:f>
              <c:numCache>
                <c:formatCode>General</c:formatCode>
                <c:ptCount val="5"/>
                <c:pt idx="0" formatCode="#,##0_);[Red]\(#,##0\)">
                  <c:v>382</c:v>
                </c:pt>
                <c:pt idx="1">
                  <c:v>416</c:v>
                </c:pt>
                <c:pt idx="2" formatCode="#,##0_);[Red]\(#,##0\)">
                  <c:v>451</c:v>
                </c:pt>
                <c:pt idx="3" formatCode="#,##0_);[Red]\(#,##0\)">
                  <c:v>404</c:v>
                </c:pt>
                <c:pt idx="4" formatCode="#,##0_);[Red]\(#,##0\)">
                  <c:v>445</c:v>
                </c:pt>
              </c:numCache>
            </c:numRef>
          </c:val>
        </c:ser>
        <c:ser>
          <c:idx val="4"/>
          <c:order val="5"/>
          <c:tx>
            <c:strRef>
              <c:f>'H24-28比較_graph'!$K$4:$K$5</c:f>
              <c:strCache>
                <c:ptCount val="2"/>
                <c:pt idx="0">
                  <c:v>公的研究機関</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'H24-28比較_graph'!$C$6:$C$10</c:f>
              <c:strCache>
                <c:ptCount val="5"/>
                <c:pt idx="0">
                  <c:v>H24（7～3月）</c:v>
                </c:pt>
                <c:pt idx="1">
                  <c:v>H25（4～3月）</c:v>
                </c:pt>
                <c:pt idx="2">
                  <c:v>H26（4～3月)</c:v>
                </c:pt>
                <c:pt idx="3">
                  <c:v>H27（4～3月）</c:v>
                </c:pt>
                <c:pt idx="4">
                  <c:v>H28（4～3月）</c:v>
                </c:pt>
              </c:strCache>
            </c:strRef>
          </c:cat>
          <c:val>
            <c:numRef>
              <c:f>'H24-28比較_graph'!$K$6:$K$10</c:f>
              <c:numCache>
                <c:formatCode>General</c:formatCode>
                <c:ptCount val="5"/>
                <c:pt idx="0" formatCode="#,##0_);[Red]\(#,##0\)">
                  <c:v>66</c:v>
                </c:pt>
                <c:pt idx="1">
                  <c:v>77</c:v>
                </c:pt>
                <c:pt idx="2" formatCode="#,##0_);[Red]\(#,##0\)">
                  <c:v>74</c:v>
                </c:pt>
                <c:pt idx="3" formatCode="#,##0_);[Red]\(#,##0\)">
                  <c:v>78</c:v>
                </c:pt>
                <c:pt idx="4" formatCode="#,##0_);[Red]\(#,##0\)">
                  <c:v>78</c:v>
                </c:pt>
              </c:numCache>
            </c:numRef>
          </c:val>
        </c:ser>
        <c:ser>
          <c:idx val="5"/>
          <c:order val="6"/>
          <c:tx>
            <c:strRef>
              <c:f>'H24-28比較_graph'!$L$4:$L$5</c:f>
              <c:strCache>
                <c:ptCount val="2"/>
                <c:pt idx="0">
                  <c:v>その他</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'H24-28比較_graph'!$C$6:$C$10</c:f>
              <c:strCache>
                <c:ptCount val="5"/>
                <c:pt idx="0">
                  <c:v>H24（7～3月）</c:v>
                </c:pt>
                <c:pt idx="1">
                  <c:v>H25（4～3月）</c:v>
                </c:pt>
                <c:pt idx="2">
                  <c:v>H26（4～3月)</c:v>
                </c:pt>
                <c:pt idx="3">
                  <c:v>H27（4～3月）</c:v>
                </c:pt>
                <c:pt idx="4">
                  <c:v>H28（4～3月）</c:v>
                </c:pt>
              </c:strCache>
            </c:strRef>
          </c:cat>
          <c:val>
            <c:numRef>
              <c:f>'H24-28比較_graph'!$L$6:$L$10</c:f>
              <c:numCache>
                <c:formatCode>General</c:formatCode>
                <c:ptCount val="5"/>
                <c:pt idx="0" formatCode="#,##0_);[Red]\(#,##0\)">
                  <c:v>4</c:v>
                </c:pt>
                <c:pt idx="1">
                  <c:v>2</c:v>
                </c:pt>
                <c:pt idx="2" formatCode="#,##0_);[Red]\(#,##0\)">
                  <c:v>0</c:v>
                </c:pt>
                <c:pt idx="3" formatCode="#,##0_);[Red]\(#,##0\)">
                  <c:v>5</c:v>
                </c:pt>
                <c:pt idx="4" formatCode="#,##0_);[Red]\(#,##0\)">
                  <c:v>5</c:v>
                </c:pt>
              </c:numCache>
            </c:numRef>
          </c:val>
        </c:ser>
        <c:dLbls>
          <c:dLblPos val="ctr"/>
          <c:showLegendKey val="0"/>
          <c:showVal val="1"/>
          <c:showCatName val="0"/>
          <c:showSerName val="0"/>
          <c:showPercent val="0"/>
          <c:showBubbleSize val="0"/>
        </c:dLbls>
        <c:gapWidth val="79"/>
        <c:overlap val="100"/>
        <c:serLines>
          <c:spPr>
            <a:ln w="9525">
              <a:solidFill>
                <a:schemeClr val="tx1">
                  <a:lumMod val="35000"/>
                  <a:lumOff val="65000"/>
                </a:schemeClr>
              </a:solidFill>
              <a:round/>
            </a:ln>
            <a:effectLst/>
          </c:spPr>
        </c:serLines>
        <c:axId val="170717720"/>
        <c:axId val="171176880"/>
      </c:barChart>
      <c:catAx>
        <c:axId val="170717720"/>
        <c:scaling>
          <c:orientation val="maxMin"/>
        </c:scaling>
        <c:delete val="1"/>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crossAx val="171176880"/>
        <c:crosses val="autoZero"/>
        <c:auto val="1"/>
        <c:lblAlgn val="ctr"/>
        <c:lblOffset val="100"/>
        <c:noMultiLvlLbl val="0"/>
      </c:catAx>
      <c:valAx>
        <c:axId val="171176880"/>
        <c:scaling>
          <c:orientation val="minMax"/>
        </c:scaling>
        <c:delete val="1"/>
        <c:axPos val="t"/>
        <c:numFmt formatCode="#,##0_);[Red]\(#,##0\)" sourceLinked="0"/>
        <c:majorTickMark val="none"/>
        <c:minorTickMark val="none"/>
        <c:tickLblPos val="nextTo"/>
        <c:crossAx val="17071772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1"/>
            <a:ext cx="2950374" cy="497367"/>
          </a:xfrm>
          <a:prstGeom prst="rect">
            <a:avLst/>
          </a:prstGeom>
        </p:spPr>
        <p:txBody>
          <a:bodyPr vert="horz" lIns="92236" tIns="46118" rIns="92236" bIns="46118" rtlCol="0"/>
          <a:lstStyle>
            <a:lvl1pPr algn="r">
              <a:defRPr sz="1200"/>
            </a:lvl1pPr>
          </a:lstStyle>
          <a:p>
            <a:fld id="{0084DFE0-2672-487D-83D8-4E797A814B00}" type="datetimeFigureOut">
              <a:rPr kumimoji="1" lang="ja-JP" altLang="en-US" smtClean="0"/>
              <a:t>2017/11/17</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20985"/>
            <a:ext cx="5446723" cy="44731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372"/>
            <a:ext cx="2950375" cy="4973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lIns="92236" tIns="46118" rIns="92236" bIns="46118" rtlCol="0" anchor="b"/>
          <a:lstStyle>
            <a:lvl1pPr algn="r">
              <a:defRPr sz="1200"/>
            </a:lvl1pPr>
          </a:lstStyle>
          <a:p>
            <a:fld id="{1E99859B-0576-4F4D-BB5A-FBF8572F2220}" type="slidenum">
              <a:rPr kumimoji="1" lang="ja-JP" altLang="en-US" smtClean="0"/>
              <a:t>‹#›</a:t>
            </a:fld>
            <a:endParaRPr kumimoji="1" lang="ja-JP" altLang="en-US"/>
          </a:p>
        </p:txBody>
      </p:sp>
    </p:spTree>
    <p:extLst>
      <p:ext uri="{BB962C8B-B14F-4D97-AF65-F5344CB8AC3E}">
        <p14:creationId xmlns:p14="http://schemas.microsoft.com/office/powerpoint/2010/main" val="37219464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99859B-0576-4F4D-BB5A-FBF8572F2220}" type="slidenum">
              <a:rPr kumimoji="1" lang="ja-JP" altLang="en-US" smtClean="0"/>
              <a:t>1</a:t>
            </a:fld>
            <a:endParaRPr kumimoji="1" lang="ja-JP" altLang="en-US"/>
          </a:p>
        </p:txBody>
      </p:sp>
    </p:spTree>
    <p:extLst>
      <p:ext uri="{BB962C8B-B14F-4D97-AF65-F5344CB8AC3E}">
        <p14:creationId xmlns:p14="http://schemas.microsoft.com/office/powerpoint/2010/main" val="1972084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99859B-0576-4F4D-BB5A-FBF8572F2220}" type="slidenum">
              <a:rPr kumimoji="1" lang="ja-JP" altLang="en-US" smtClean="0"/>
              <a:t>6</a:t>
            </a:fld>
            <a:endParaRPr kumimoji="1" lang="ja-JP" altLang="en-US"/>
          </a:p>
        </p:txBody>
      </p:sp>
    </p:spTree>
    <p:extLst>
      <p:ext uri="{BB962C8B-B14F-4D97-AF65-F5344CB8AC3E}">
        <p14:creationId xmlns:p14="http://schemas.microsoft.com/office/powerpoint/2010/main" val="385115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99859B-0576-4F4D-BB5A-FBF8572F2220}" type="slidenum">
              <a:rPr kumimoji="1" lang="ja-JP" altLang="en-US" smtClean="0"/>
              <a:t>10</a:t>
            </a:fld>
            <a:endParaRPr kumimoji="1" lang="ja-JP" altLang="en-US"/>
          </a:p>
        </p:txBody>
      </p:sp>
    </p:spTree>
    <p:extLst>
      <p:ext uri="{BB962C8B-B14F-4D97-AF65-F5344CB8AC3E}">
        <p14:creationId xmlns:p14="http://schemas.microsoft.com/office/powerpoint/2010/main" val="396032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99859B-0576-4F4D-BB5A-FBF8572F2220}" type="slidenum">
              <a:rPr kumimoji="1" lang="ja-JP" altLang="en-US" smtClean="0"/>
              <a:t>12</a:t>
            </a:fld>
            <a:endParaRPr kumimoji="1" lang="ja-JP" altLang="en-US"/>
          </a:p>
        </p:txBody>
      </p:sp>
    </p:spTree>
    <p:extLst>
      <p:ext uri="{BB962C8B-B14F-4D97-AF65-F5344CB8AC3E}">
        <p14:creationId xmlns:p14="http://schemas.microsoft.com/office/powerpoint/2010/main" val="31115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E99859B-0576-4F4D-BB5A-FBF8572F2220}" type="slidenum">
              <a:rPr kumimoji="1" lang="ja-JP" altLang="en-US" smtClean="0"/>
              <a:t>14</a:t>
            </a:fld>
            <a:endParaRPr kumimoji="1" lang="ja-JP" altLang="en-US"/>
          </a:p>
        </p:txBody>
      </p:sp>
    </p:spTree>
    <p:extLst>
      <p:ext uri="{BB962C8B-B14F-4D97-AF65-F5344CB8AC3E}">
        <p14:creationId xmlns:p14="http://schemas.microsoft.com/office/powerpoint/2010/main" val="147764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0D7F5E0-0A07-4950-9BF3-028081DACA24}" type="datetime1">
              <a:rPr kumimoji="1" lang="ja-JP" altLang="en-US" smtClean="0"/>
              <a:t>2017/11/17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2DD447-7B29-4638-A157-A05B7B6853A1}" type="slidenum">
              <a:rPr kumimoji="1" lang="ja-JP" altLang="en-US" smtClean="0"/>
              <a:t>‹#›</a:t>
            </a:fld>
            <a:endParaRPr kumimoji="1" lang="ja-JP" altLang="en-US"/>
          </a:p>
        </p:txBody>
      </p:sp>
    </p:spTree>
    <p:extLst>
      <p:ext uri="{BB962C8B-B14F-4D97-AF65-F5344CB8AC3E}">
        <p14:creationId xmlns:p14="http://schemas.microsoft.com/office/powerpoint/2010/main" val="376787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522752A-A343-4518-B14B-EE58883833C2}" type="datetime1">
              <a:rPr kumimoji="1" lang="ja-JP" altLang="en-US" smtClean="0"/>
              <a:t>2017/11/17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2DD447-7B29-4638-A157-A05B7B6853A1}" type="slidenum">
              <a:rPr kumimoji="1" lang="ja-JP" altLang="en-US" smtClean="0"/>
              <a:t>‹#›</a:t>
            </a:fld>
            <a:endParaRPr kumimoji="1" lang="ja-JP" altLang="en-US"/>
          </a:p>
        </p:txBody>
      </p:sp>
    </p:spTree>
    <p:extLst>
      <p:ext uri="{BB962C8B-B14F-4D97-AF65-F5344CB8AC3E}">
        <p14:creationId xmlns:p14="http://schemas.microsoft.com/office/powerpoint/2010/main" val="246060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3A2C6F-ACB3-4A75-B832-5BD728FFA5F8}" type="datetime1">
              <a:rPr kumimoji="1" lang="ja-JP" altLang="en-US" smtClean="0"/>
              <a:t>2017/11/17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2DD447-7B29-4638-A157-A05B7B6853A1}" type="slidenum">
              <a:rPr kumimoji="1" lang="ja-JP" altLang="en-US" smtClean="0"/>
              <a:t>‹#›</a:t>
            </a:fld>
            <a:endParaRPr kumimoji="1" lang="ja-JP" altLang="en-US"/>
          </a:p>
        </p:txBody>
      </p:sp>
    </p:spTree>
    <p:extLst>
      <p:ext uri="{BB962C8B-B14F-4D97-AF65-F5344CB8AC3E}">
        <p14:creationId xmlns:p14="http://schemas.microsoft.com/office/powerpoint/2010/main" val="3292698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11FDF3A-6A57-4AC4-906D-6C3FDDD7DEEC}" type="datetime1">
              <a:rPr lang="ja-JP" altLang="en-US" smtClean="0">
                <a:solidFill>
                  <a:prstClr val="black">
                    <a:tint val="75000"/>
                  </a:prstClr>
                </a:solidFill>
              </a:rPr>
              <a:pPr/>
              <a:t>2017/11/17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10</a:t>
            </a:r>
            <a:r>
              <a:rPr lang="zh-TW" altLang="en-US">
                <a:solidFill>
                  <a:prstClr val="black">
                    <a:tint val="75000"/>
                  </a:prstClr>
                </a:solidFill>
              </a:rPr>
              <a:t>回運営統括会議</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3EB5303-DBA5-4E7D-A5E4-CEE129E58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410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lvl1pPr marL="342900" indent="-342900">
              <a:buFont typeface="Wingdings" panose="05000000000000000000" pitchFamily="2" charset="2"/>
              <a:buChar char="n"/>
              <a:defRPr/>
            </a:lvl1pPr>
            <a:lvl2pPr marL="742950" indent="-285750">
              <a:buFont typeface="Wingdings" panose="05000000000000000000" pitchFamily="2" charset="2"/>
              <a:buChar char="l"/>
              <a:defRPr/>
            </a:lvl2pPr>
            <a:lvl3pPr marL="1143000" indent="-228600">
              <a:buFont typeface="Calibri" panose="020F0502020204030204" pitchFamily="34" charset="0"/>
              <a:buChar char="–"/>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ü"/>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FA5DCC34-B822-4B9B-92D9-65AC4264463C}" type="datetime1">
              <a:rPr lang="ja-JP" altLang="en-US" smtClean="0">
                <a:solidFill>
                  <a:prstClr val="black">
                    <a:tint val="75000"/>
                  </a:prstClr>
                </a:solidFill>
              </a:rPr>
              <a:pPr/>
              <a:t>2017/11/17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10</a:t>
            </a:r>
            <a:r>
              <a:rPr lang="zh-TW" altLang="en-US">
                <a:solidFill>
                  <a:prstClr val="black">
                    <a:tint val="75000"/>
                  </a:prstClr>
                </a:solidFill>
              </a:rPr>
              <a:t>回運営統括会議</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3EB5303-DBA5-4E7D-A5E4-CEE129E58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7679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70ED0E8-C8C0-4CBC-BD08-C3AFD3ED0695}" type="datetime1">
              <a:rPr lang="ja-JP" altLang="en-US" smtClean="0">
                <a:solidFill>
                  <a:prstClr val="black">
                    <a:tint val="75000"/>
                  </a:prstClr>
                </a:solidFill>
              </a:rPr>
              <a:pPr/>
              <a:t>2017/11/17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10</a:t>
            </a:r>
            <a:r>
              <a:rPr lang="zh-TW" altLang="en-US">
                <a:solidFill>
                  <a:prstClr val="black">
                    <a:tint val="75000"/>
                  </a:prstClr>
                </a:solidFill>
              </a:rPr>
              <a:t>回運営統括会議</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3EB5303-DBA5-4E7D-A5E4-CEE129E58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58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6F7F60B-BA5C-40BD-ADBA-D5C8DA7C6931}" type="datetime1">
              <a:rPr lang="ja-JP" altLang="en-US" smtClean="0">
                <a:solidFill>
                  <a:prstClr val="black">
                    <a:tint val="75000"/>
                  </a:prstClr>
                </a:solidFill>
              </a:rPr>
              <a:pPr/>
              <a:t>2017/11/17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10</a:t>
            </a:r>
            <a:r>
              <a:rPr lang="zh-TW" altLang="en-US">
                <a:solidFill>
                  <a:prstClr val="black">
                    <a:tint val="75000"/>
                  </a:prstClr>
                </a:solidFill>
              </a:rPr>
              <a:t>回運営統括会議</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3EB5303-DBA5-4E7D-A5E4-CEE129E58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435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3B4FCB1-C8C6-481F-9D37-C309B8EFE02D}" type="datetime1">
              <a:rPr lang="ja-JP" altLang="en-US" smtClean="0">
                <a:solidFill>
                  <a:prstClr val="black">
                    <a:tint val="75000"/>
                  </a:prstClr>
                </a:solidFill>
              </a:rPr>
              <a:pPr/>
              <a:t>2017/11/17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10</a:t>
            </a:r>
            <a:r>
              <a:rPr lang="zh-TW" altLang="en-US">
                <a:solidFill>
                  <a:prstClr val="black">
                    <a:tint val="75000"/>
                  </a:prstClr>
                </a:solidFill>
              </a:rPr>
              <a:t>回運営統括会議</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3EB5303-DBA5-4E7D-A5E4-CEE129E58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2289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895BF3-503E-429F-8281-86B46B12B0CB}" type="datetime1">
              <a:rPr lang="ja-JP" altLang="en-US" smtClean="0">
                <a:solidFill>
                  <a:prstClr val="black">
                    <a:tint val="75000"/>
                  </a:prstClr>
                </a:solidFill>
              </a:rPr>
              <a:pPr/>
              <a:t>2017/11/17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10</a:t>
            </a:r>
            <a:r>
              <a:rPr lang="zh-TW" altLang="en-US">
                <a:solidFill>
                  <a:prstClr val="black">
                    <a:tint val="75000"/>
                  </a:prstClr>
                </a:solidFill>
              </a:rPr>
              <a:t>回運営統括会議</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3EB5303-DBA5-4E7D-A5E4-CEE129E58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9429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CC1B0E4-8E9F-4B75-B2CC-3EFBCE163611}" type="datetime1">
              <a:rPr lang="ja-JP" altLang="en-US" smtClean="0">
                <a:solidFill>
                  <a:prstClr val="black">
                    <a:tint val="75000"/>
                  </a:prstClr>
                </a:solidFill>
              </a:rPr>
              <a:pPr/>
              <a:t>2017/11/17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10</a:t>
            </a:r>
            <a:r>
              <a:rPr lang="zh-TW" altLang="en-US">
                <a:solidFill>
                  <a:prstClr val="black">
                    <a:tint val="75000"/>
                  </a:prstClr>
                </a:solidFill>
              </a:rPr>
              <a:t>回運営統括会議</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3EB5303-DBA5-4E7D-A5E4-CEE129E58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266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7777C87-C5A9-4534-A66E-63CEFB45E7DA}" type="datetime1">
              <a:rPr lang="ja-JP" altLang="en-US" smtClean="0">
                <a:solidFill>
                  <a:prstClr val="black">
                    <a:tint val="75000"/>
                  </a:prstClr>
                </a:solidFill>
              </a:rPr>
              <a:pPr/>
              <a:t>2017/11/17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10</a:t>
            </a:r>
            <a:r>
              <a:rPr lang="zh-TW" altLang="en-US">
                <a:solidFill>
                  <a:prstClr val="black">
                    <a:tint val="75000"/>
                  </a:prstClr>
                </a:solidFill>
              </a:rPr>
              <a:t>回運営統括会議</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3EB5303-DBA5-4E7D-A5E4-CEE129E58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930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C47620-42E8-40CF-913B-C161E4DAE2A8}" type="datetime1">
              <a:rPr kumimoji="1" lang="ja-JP" altLang="en-US" smtClean="0"/>
              <a:t>2017/11/17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2DD447-7B29-4638-A157-A05B7B6853A1}" type="slidenum">
              <a:rPr kumimoji="1" lang="ja-JP" altLang="en-US" smtClean="0"/>
              <a:t>‹#›</a:t>
            </a:fld>
            <a:endParaRPr kumimoji="1" lang="ja-JP" altLang="en-US"/>
          </a:p>
        </p:txBody>
      </p:sp>
    </p:spTree>
    <p:extLst>
      <p:ext uri="{BB962C8B-B14F-4D97-AF65-F5344CB8AC3E}">
        <p14:creationId xmlns:p14="http://schemas.microsoft.com/office/powerpoint/2010/main" val="2300296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BC3DCD-8852-420A-B6EF-2FF552A45935}" type="datetime1">
              <a:rPr lang="ja-JP" altLang="en-US" smtClean="0">
                <a:solidFill>
                  <a:prstClr val="black">
                    <a:tint val="75000"/>
                  </a:prstClr>
                </a:solidFill>
              </a:rPr>
              <a:pPr/>
              <a:t>2017/11/17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10</a:t>
            </a:r>
            <a:r>
              <a:rPr lang="zh-TW" altLang="en-US">
                <a:solidFill>
                  <a:prstClr val="black">
                    <a:tint val="75000"/>
                  </a:prstClr>
                </a:solidFill>
              </a:rPr>
              <a:t>回運営統括会議</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3EB5303-DBA5-4E7D-A5E4-CEE129E58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0868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0D246BD-8432-47BC-99B9-BBCB89D51BF5}" type="datetime1">
              <a:rPr lang="ja-JP" altLang="en-US" smtClean="0">
                <a:solidFill>
                  <a:prstClr val="black">
                    <a:tint val="75000"/>
                  </a:prstClr>
                </a:solidFill>
              </a:rPr>
              <a:pPr/>
              <a:t>2017/11/17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10</a:t>
            </a:r>
            <a:r>
              <a:rPr lang="zh-TW" altLang="en-US">
                <a:solidFill>
                  <a:prstClr val="black">
                    <a:tint val="75000"/>
                  </a:prstClr>
                </a:solidFill>
              </a:rPr>
              <a:t>回運営統括会議</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3EB5303-DBA5-4E7D-A5E4-CEE129E58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830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47A1A3-0BF6-4335-B954-ABCDC48426F3}" type="datetime1">
              <a:rPr lang="ja-JP" altLang="en-US" smtClean="0">
                <a:solidFill>
                  <a:prstClr val="black">
                    <a:tint val="75000"/>
                  </a:prstClr>
                </a:solidFill>
              </a:rPr>
              <a:pPr/>
              <a:t>2017/11/17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zh-TW" altLang="en-US">
                <a:solidFill>
                  <a:prstClr val="black">
                    <a:tint val="75000"/>
                  </a:prstClr>
                </a:solidFill>
              </a:rPr>
              <a:t>第</a:t>
            </a:r>
            <a:r>
              <a:rPr lang="en-US" altLang="zh-TW">
                <a:solidFill>
                  <a:prstClr val="black">
                    <a:tint val="75000"/>
                  </a:prstClr>
                </a:solidFill>
              </a:rPr>
              <a:t>10</a:t>
            </a:r>
            <a:r>
              <a:rPr lang="zh-TW" altLang="en-US">
                <a:solidFill>
                  <a:prstClr val="black">
                    <a:tint val="75000"/>
                  </a:prstClr>
                </a:solidFill>
              </a:rPr>
              <a:t>回運営統括会議</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3EB5303-DBA5-4E7D-A5E4-CEE129E58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583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1FE3AC9-0F4A-4F93-9F76-BC271D7211C4}" type="datetime1">
              <a:rPr kumimoji="1" lang="ja-JP" altLang="en-US" smtClean="0"/>
              <a:t>2017/11/17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12DD447-7B29-4638-A157-A05B7B6853A1}" type="slidenum">
              <a:rPr kumimoji="1" lang="ja-JP" altLang="en-US" smtClean="0"/>
              <a:t>‹#›</a:t>
            </a:fld>
            <a:endParaRPr kumimoji="1" lang="ja-JP" altLang="en-US"/>
          </a:p>
        </p:txBody>
      </p:sp>
    </p:spTree>
    <p:extLst>
      <p:ext uri="{BB962C8B-B14F-4D97-AF65-F5344CB8AC3E}">
        <p14:creationId xmlns:p14="http://schemas.microsoft.com/office/powerpoint/2010/main" val="274048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3AEFD1F-2A60-45F9-99D8-B63136162CF7}" type="datetime1">
              <a:rPr kumimoji="1" lang="ja-JP" altLang="en-US" smtClean="0"/>
              <a:t>2017/11/17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2DD447-7B29-4638-A157-A05B7B6853A1}" type="slidenum">
              <a:rPr kumimoji="1" lang="ja-JP" altLang="en-US" smtClean="0"/>
              <a:t>‹#›</a:t>
            </a:fld>
            <a:endParaRPr kumimoji="1" lang="ja-JP" altLang="en-US"/>
          </a:p>
        </p:txBody>
      </p:sp>
    </p:spTree>
    <p:extLst>
      <p:ext uri="{BB962C8B-B14F-4D97-AF65-F5344CB8AC3E}">
        <p14:creationId xmlns:p14="http://schemas.microsoft.com/office/powerpoint/2010/main" val="239539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0CE1A94-F723-4C8C-968E-913C183CF12F}" type="datetime1">
              <a:rPr kumimoji="1" lang="ja-JP" altLang="en-US" smtClean="0"/>
              <a:t>2017/11/17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12DD447-7B29-4638-A157-A05B7B6853A1}" type="slidenum">
              <a:rPr kumimoji="1" lang="ja-JP" altLang="en-US" smtClean="0"/>
              <a:t>‹#›</a:t>
            </a:fld>
            <a:endParaRPr kumimoji="1" lang="ja-JP" altLang="en-US"/>
          </a:p>
        </p:txBody>
      </p:sp>
    </p:spTree>
    <p:extLst>
      <p:ext uri="{BB962C8B-B14F-4D97-AF65-F5344CB8AC3E}">
        <p14:creationId xmlns:p14="http://schemas.microsoft.com/office/powerpoint/2010/main" val="387972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37280AC-F26E-4C99-8C31-A07FD096B644}" type="datetime1">
              <a:rPr kumimoji="1" lang="ja-JP" altLang="en-US" smtClean="0"/>
              <a:t>2017/11/17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12DD447-7B29-4638-A157-A05B7B6853A1}" type="slidenum">
              <a:rPr kumimoji="1" lang="ja-JP" altLang="en-US" smtClean="0"/>
              <a:t>‹#›</a:t>
            </a:fld>
            <a:endParaRPr kumimoji="1" lang="ja-JP" altLang="en-US"/>
          </a:p>
        </p:txBody>
      </p:sp>
    </p:spTree>
    <p:extLst>
      <p:ext uri="{BB962C8B-B14F-4D97-AF65-F5344CB8AC3E}">
        <p14:creationId xmlns:p14="http://schemas.microsoft.com/office/powerpoint/2010/main" val="192485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FB755C-3987-4EB0-9C47-27E171CFAE8F}" type="datetime1">
              <a:rPr kumimoji="1" lang="ja-JP" altLang="en-US" smtClean="0"/>
              <a:t>2017/11/17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12DD447-7B29-4638-A157-A05B7B6853A1}" type="slidenum">
              <a:rPr kumimoji="1" lang="ja-JP" altLang="en-US" smtClean="0"/>
              <a:t>‹#›</a:t>
            </a:fld>
            <a:endParaRPr kumimoji="1" lang="ja-JP" altLang="en-US"/>
          </a:p>
        </p:txBody>
      </p:sp>
    </p:spTree>
    <p:extLst>
      <p:ext uri="{BB962C8B-B14F-4D97-AF65-F5344CB8AC3E}">
        <p14:creationId xmlns:p14="http://schemas.microsoft.com/office/powerpoint/2010/main" val="220217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BAC084-58A8-4010-800B-027B781E9978}" type="datetime1">
              <a:rPr kumimoji="1" lang="ja-JP" altLang="en-US" smtClean="0"/>
              <a:t>2017/11/17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2DD447-7B29-4638-A157-A05B7B6853A1}" type="slidenum">
              <a:rPr kumimoji="1" lang="ja-JP" altLang="en-US" smtClean="0"/>
              <a:t>‹#›</a:t>
            </a:fld>
            <a:endParaRPr kumimoji="1" lang="ja-JP" altLang="en-US"/>
          </a:p>
        </p:txBody>
      </p:sp>
    </p:spTree>
    <p:extLst>
      <p:ext uri="{BB962C8B-B14F-4D97-AF65-F5344CB8AC3E}">
        <p14:creationId xmlns:p14="http://schemas.microsoft.com/office/powerpoint/2010/main" val="322520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25E6B3-B14E-4E18-9D69-7DA214A1CE28}" type="datetime1">
              <a:rPr kumimoji="1" lang="ja-JP" altLang="en-US" smtClean="0"/>
              <a:t>2017/11/17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12DD447-7B29-4638-A157-A05B7B6853A1}" type="slidenum">
              <a:rPr kumimoji="1" lang="ja-JP" altLang="en-US" smtClean="0"/>
              <a:t>‹#›</a:t>
            </a:fld>
            <a:endParaRPr kumimoji="1" lang="ja-JP" altLang="en-US"/>
          </a:p>
        </p:txBody>
      </p:sp>
    </p:spTree>
    <p:extLst>
      <p:ext uri="{BB962C8B-B14F-4D97-AF65-F5344CB8AC3E}">
        <p14:creationId xmlns:p14="http://schemas.microsoft.com/office/powerpoint/2010/main" val="4046913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31F07-FE40-4602-8251-9391F79FD532}" type="datetime1">
              <a:rPr kumimoji="1" lang="ja-JP" altLang="en-US" smtClean="0"/>
              <a:t>2017/11/17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solidFill>
              </a:defRPr>
            </a:lvl1pPr>
          </a:lstStyle>
          <a:p>
            <a:fld id="{C12DD447-7B29-4638-A157-A05B7B6853A1}" type="slidenum">
              <a:rPr lang="ja-JP" altLang="en-US" smtClean="0"/>
              <a:pPr/>
              <a:t>‹#›</a:t>
            </a:fld>
            <a:endParaRPr lang="ja-JP" altLang="en-US"/>
          </a:p>
        </p:txBody>
      </p:sp>
    </p:spTree>
    <p:extLst>
      <p:ext uri="{BB962C8B-B14F-4D97-AF65-F5344CB8AC3E}">
        <p14:creationId xmlns:p14="http://schemas.microsoft.com/office/powerpoint/2010/main" val="1748832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FBC97-CD04-4E65-8F92-1C0823781388}" type="datetime1">
              <a:rPr lang="ja-JP" altLang="en-US" smtClean="0">
                <a:solidFill>
                  <a:prstClr val="black">
                    <a:tint val="75000"/>
                  </a:prstClr>
                </a:solidFill>
              </a:rPr>
              <a:pPr/>
              <a:t>2017/11/17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TW" altLang="en-US">
                <a:solidFill>
                  <a:prstClr val="black">
                    <a:tint val="75000"/>
                  </a:prstClr>
                </a:solidFill>
              </a:rPr>
              <a:t>第</a:t>
            </a:r>
            <a:r>
              <a:rPr lang="en-US" altLang="zh-TW">
                <a:solidFill>
                  <a:prstClr val="black">
                    <a:tint val="75000"/>
                  </a:prstClr>
                </a:solidFill>
              </a:rPr>
              <a:t>10</a:t>
            </a:r>
            <a:r>
              <a:rPr lang="zh-TW" altLang="en-US">
                <a:solidFill>
                  <a:prstClr val="black">
                    <a:tint val="75000"/>
                  </a:prstClr>
                </a:solidFill>
              </a:rPr>
              <a:t>回運営統括会議</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B5303-DBA5-4E7D-A5E4-CEE129E580B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15756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29053" y="4678933"/>
            <a:ext cx="6490947" cy="817531"/>
          </a:xfrm>
          <a:prstGeom prst="rect">
            <a:avLst/>
          </a:prstGeom>
          <a:noFill/>
        </p:spPr>
        <p:txBody>
          <a:bodyPr wrap="square" rtlCol="0">
            <a:spAutoFit/>
          </a:bodyPr>
          <a:lstStyle/>
          <a:p>
            <a:pPr algn="ctr">
              <a:lnSpc>
                <a:spcPts val="3000"/>
              </a:lnSpc>
            </a:pPr>
            <a:r>
              <a:rPr lang="ja-JP" altLang="en-US" sz="24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微細加工プラットフォーム 代表</a:t>
            </a:r>
            <a:r>
              <a:rPr lang="ja-JP" altLang="en-US" sz="24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機関</a:t>
            </a:r>
            <a:endParaRPr lang="en-US" altLang="ja-JP" sz="24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a:p>
            <a:pPr algn="ctr">
              <a:lnSpc>
                <a:spcPts val="3000"/>
              </a:lnSpc>
            </a:pPr>
            <a:r>
              <a:rPr lang="ja-JP" altLang="en-US" sz="2400" dirty="0" smtClean="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京都大学　富井和志</a:t>
            </a:r>
            <a:endParaRPr lang="en-US" altLang="ja-JP" sz="24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p:cNvSpPr txBox="1"/>
          <p:nvPr/>
        </p:nvSpPr>
        <p:spPr>
          <a:xfrm>
            <a:off x="296883" y="1723317"/>
            <a:ext cx="8265225" cy="1938992"/>
          </a:xfrm>
          <a:prstGeom prst="rect">
            <a:avLst/>
          </a:prstGeom>
          <a:noFill/>
        </p:spPr>
        <p:txBody>
          <a:bodyPr wrap="square" rtlCol="0">
            <a:spAutoFit/>
          </a:bodyPr>
          <a:lstStyle/>
          <a:p>
            <a:pPr algn="ctr"/>
            <a:r>
              <a:rPr kumimoji="1" lang="ja-JP" altLang="en-US" sz="2800" b="1" dirty="0">
                <a:solidFill>
                  <a:srgbClr val="0000FF"/>
                </a:solidFill>
                <a:latin typeface="ＭＳ Ｐゴシック" pitchFamily="50" charset="-128"/>
                <a:ea typeface="ＭＳ Ｐゴシック" pitchFamily="50" charset="-128"/>
              </a:rPr>
              <a:t>文部</a:t>
            </a:r>
            <a:r>
              <a:rPr kumimoji="1" lang="ja-JP" altLang="en-US" sz="2800" b="1" dirty="0" smtClean="0">
                <a:solidFill>
                  <a:srgbClr val="0000FF"/>
                </a:solidFill>
                <a:latin typeface="ＭＳ Ｐゴシック" pitchFamily="50" charset="-128"/>
                <a:ea typeface="ＭＳ Ｐゴシック" pitchFamily="50" charset="-128"/>
              </a:rPr>
              <a:t>科学省ナノテクノロジープラットフォーム事業</a:t>
            </a:r>
            <a:endParaRPr kumimoji="1" lang="en-US" altLang="ja-JP" sz="2800" b="1" dirty="0" smtClean="0">
              <a:solidFill>
                <a:srgbClr val="0000FF"/>
              </a:solidFill>
              <a:latin typeface="ＭＳ Ｐゴシック" pitchFamily="50" charset="-128"/>
              <a:ea typeface="ＭＳ Ｐゴシック" pitchFamily="50" charset="-128"/>
            </a:endParaRPr>
          </a:p>
          <a:p>
            <a:pPr algn="ctr"/>
            <a:endParaRPr lang="en-US" altLang="ja-JP" sz="2800" b="1" dirty="0">
              <a:solidFill>
                <a:srgbClr val="0000FF"/>
              </a:solidFill>
              <a:latin typeface="ＭＳ Ｐゴシック" pitchFamily="50" charset="-128"/>
              <a:ea typeface="ＭＳ Ｐゴシック" pitchFamily="50" charset="-128"/>
            </a:endParaRPr>
          </a:p>
          <a:p>
            <a:pPr algn="ctr"/>
            <a:r>
              <a:rPr lang="ja-JP" altLang="en-US" sz="3600" b="1" dirty="0">
                <a:solidFill>
                  <a:srgbClr val="0000FF"/>
                </a:solidFill>
              </a:rPr>
              <a:t>「共用施設が拓くデバイスイノベーション</a:t>
            </a:r>
            <a:r>
              <a:rPr lang="ja-JP" altLang="en-US" sz="3600" b="1" dirty="0" smtClean="0">
                <a:solidFill>
                  <a:srgbClr val="0000FF"/>
                </a:solidFill>
              </a:rPr>
              <a:t>」</a:t>
            </a:r>
            <a:endParaRPr lang="en-US" altLang="ja-JP" sz="3600" b="1" dirty="0" smtClean="0">
              <a:solidFill>
                <a:srgbClr val="0000FF"/>
              </a:solidFill>
            </a:endParaRPr>
          </a:p>
          <a:p>
            <a:pPr algn="ctr"/>
            <a:r>
              <a:rPr lang="ja-JP" altLang="en-US" sz="2800" b="1" dirty="0" smtClean="0">
                <a:solidFill>
                  <a:srgbClr val="0000FF"/>
                </a:solidFill>
              </a:rPr>
              <a:t>－</a:t>
            </a:r>
            <a:r>
              <a:rPr lang="ja-JP" altLang="en-US" sz="2800" b="1" dirty="0">
                <a:solidFill>
                  <a:srgbClr val="0000FF"/>
                </a:solidFill>
              </a:rPr>
              <a:t>微細加工プラットフォーム</a:t>
            </a:r>
            <a:r>
              <a:rPr lang="ja-JP" altLang="en-US" sz="2800" b="1" dirty="0" smtClean="0">
                <a:solidFill>
                  <a:srgbClr val="0000FF"/>
                </a:solidFill>
              </a:rPr>
              <a:t>のご紹介－</a:t>
            </a:r>
            <a:endParaRPr kumimoji="1" lang="en-US" altLang="ja-JP" sz="2800" b="1" dirty="0">
              <a:solidFill>
                <a:srgbClr val="0000FF"/>
              </a:solidFill>
              <a:latin typeface="ＭＳ Ｐゴシック" pitchFamily="50" charset="-128"/>
              <a:ea typeface="ＭＳ Ｐゴシック" pitchFamily="50" charset="-128"/>
            </a:endParaRPr>
          </a:p>
        </p:txBody>
      </p:sp>
      <p:pic>
        <p:nvPicPr>
          <p:cNvPr id="8" name="図 2" descr="NanoFabPF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C12DD447-7B29-4638-A157-A05B7B6853A1}" type="slidenum">
              <a:rPr kumimoji="1" lang="ja-JP" altLang="en-US" smtClean="0"/>
              <a:t>1</a:t>
            </a:fld>
            <a:endParaRPr kumimoji="1" lang="ja-JP" altLang="en-US" dirty="0"/>
          </a:p>
        </p:txBody>
      </p:sp>
      <p:sp>
        <p:nvSpPr>
          <p:cNvPr id="2" name="テキスト ボックス 1"/>
          <p:cNvSpPr txBox="1"/>
          <p:nvPr/>
        </p:nvSpPr>
        <p:spPr>
          <a:xfrm>
            <a:off x="2268821" y="6187613"/>
            <a:ext cx="4211409" cy="584775"/>
          </a:xfrm>
          <a:prstGeom prst="rect">
            <a:avLst/>
          </a:prstGeom>
          <a:noFill/>
        </p:spPr>
        <p:txBody>
          <a:bodyPr wrap="none" rtlCol="0">
            <a:spAutoFit/>
          </a:bodyPr>
          <a:lstStyle/>
          <a:p>
            <a:pPr algn="ctr"/>
            <a:r>
              <a:rPr kumimoji="1" lang="en-US" altLang="ja-JP" sz="1600" dirty="0" smtClean="0">
                <a:latin typeface="HGP創英角ｺﾞｼｯｸUB" panose="020B0900000000000000" pitchFamily="50" charset="-128"/>
                <a:ea typeface="HGP創英角ｺﾞｼｯｸUB" panose="020B0900000000000000" pitchFamily="50" charset="-128"/>
              </a:rPr>
              <a:t>20</a:t>
            </a:r>
            <a:r>
              <a:rPr lang="en-US" altLang="ja-JP" sz="1600" dirty="0" smtClean="0">
                <a:latin typeface="HGP創英角ｺﾞｼｯｸUB" panose="020B0900000000000000" pitchFamily="50" charset="-128"/>
                <a:ea typeface="HGP創英角ｺﾞｼｯｸUB" panose="020B0900000000000000" pitchFamily="50" charset="-128"/>
              </a:rPr>
              <a:t>17</a:t>
            </a:r>
            <a:r>
              <a:rPr kumimoji="1" lang="ja-JP" altLang="en-US" sz="1600" dirty="0" smtClean="0">
                <a:latin typeface="HGP創英角ｺﾞｼｯｸUB" panose="020B0900000000000000" pitchFamily="50" charset="-128"/>
                <a:ea typeface="HGP創英角ｺﾞｼｯｸUB" panose="020B0900000000000000" pitchFamily="50" charset="-128"/>
              </a:rPr>
              <a:t>年</a:t>
            </a:r>
            <a:r>
              <a:rPr kumimoji="1" lang="en-US" altLang="ja-JP" sz="1600" dirty="0" smtClean="0">
                <a:latin typeface="HGP創英角ｺﾞｼｯｸUB" panose="020B0900000000000000" pitchFamily="50" charset="-128"/>
                <a:ea typeface="HGP創英角ｺﾞｼｯｸUB" panose="020B0900000000000000" pitchFamily="50" charset="-128"/>
              </a:rPr>
              <a:t>11</a:t>
            </a:r>
            <a:r>
              <a:rPr kumimoji="1" lang="ja-JP" altLang="en-US" sz="1600" dirty="0" smtClean="0">
                <a:latin typeface="HGP創英角ｺﾞｼｯｸUB" panose="020B0900000000000000" pitchFamily="50" charset="-128"/>
                <a:ea typeface="HGP創英角ｺﾞｼｯｸUB" panose="020B0900000000000000" pitchFamily="50" charset="-128"/>
              </a:rPr>
              <a:t>月</a:t>
            </a:r>
            <a:r>
              <a:rPr kumimoji="1" lang="en-US" altLang="ja-JP" sz="1600" dirty="0" smtClean="0">
                <a:latin typeface="HGP創英角ｺﾞｼｯｸUB" panose="020B0900000000000000" pitchFamily="50" charset="-128"/>
                <a:ea typeface="HGP創英角ｺﾞｼｯｸUB" panose="020B0900000000000000" pitchFamily="50" charset="-128"/>
              </a:rPr>
              <a:t>17</a:t>
            </a:r>
            <a:r>
              <a:rPr kumimoji="1" lang="ja-JP" altLang="en-US" sz="1600" dirty="0" smtClean="0">
                <a:latin typeface="HGP創英角ｺﾞｼｯｸUB" panose="020B0900000000000000" pitchFamily="50" charset="-128"/>
                <a:ea typeface="HGP創英角ｺﾞｼｯｸUB" panose="020B0900000000000000" pitchFamily="50" charset="-128"/>
              </a:rPr>
              <a:t>日</a:t>
            </a:r>
            <a:endParaRPr kumimoji="1" lang="en-US" altLang="ja-JP" sz="1600" dirty="0" smtClean="0">
              <a:latin typeface="HGP創英角ｺﾞｼｯｸUB" panose="020B0900000000000000" pitchFamily="50" charset="-128"/>
              <a:ea typeface="HGP創英角ｺﾞｼｯｸUB" panose="020B0900000000000000" pitchFamily="50" charset="-128"/>
            </a:endParaRPr>
          </a:p>
          <a:p>
            <a:pPr algn="ctr"/>
            <a:r>
              <a:rPr lang="ja-JP" altLang="en-US" sz="1600" dirty="0" smtClean="0">
                <a:latin typeface="HGP創英角ｺﾞｼｯｸUB" panose="020B0900000000000000" pitchFamily="50" charset="-128"/>
                <a:ea typeface="HGP創英角ｺﾞｼｯｸUB" panose="020B0900000000000000" pitchFamily="50" charset="-128"/>
              </a:rPr>
              <a:t>第</a:t>
            </a:r>
            <a:r>
              <a:rPr lang="en-US" altLang="ja-JP" sz="1600" dirty="0" smtClean="0">
                <a:latin typeface="HGP創英角ｺﾞｼｯｸUB" panose="020B0900000000000000" pitchFamily="50" charset="-128"/>
                <a:ea typeface="HGP創英角ｺﾞｼｯｸUB" panose="020B0900000000000000" pitchFamily="50" charset="-128"/>
              </a:rPr>
              <a:t>7</a:t>
            </a:r>
            <a:r>
              <a:rPr lang="ja-JP" altLang="en-US" sz="1600" dirty="0" smtClean="0">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600" dirty="0">
              <a:latin typeface="HGP創英角ｺﾞｼｯｸUB" panose="020B0900000000000000" pitchFamily="50" charset="-128"/>
              <a:ea typeface="HGP創英角ｺﾞｼｯｸUB" panose="020B0900000000000000" pitchFamily="50" charset="-128"/>
            </a:endParaRP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310" y="92757"/>
            <a:ext cx="1589834" cy="750392"/>
          </a:xfrm>
          <a:prstGeom prst="rect">
            <a:avLst/>
          </a:prstGeom>
        </p:spPr>
      </p:pic>
    </p:spTree>
    <p:extLst>
      <p:ext uri="{BB962C8B-B14F-4D97-AF65-F5344CB8AC3E}">
        <p14:creationId xmlns:p14="http://schemas.microsoft.com/office/powerpoint/2010/main" val="1260809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4"/>
          <p:cNvSpPr txBox="1">
            <a:spLocks/>
          </p:cNvSpPr>
          <p:nvPr/>
        </p:nvSpPr>
        <p:spPr bwMode="auto">
          <a:xfrm>
            <a:off x="421980" y="813750"/>
            <a:ext cx="8204335" cy="908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417232" tIns="208616" rIns="417232" bIns="208616"/>
          <a:lstStyle>
            <a:lvl1pPr defTabSz="4171950">
              <a:spcBef>
                <a:spcPct val="20000"/>
              </a:spcBef>
              <a:buFont typeface="Arial" panose="020B0604020202020204" pitchFamily="34" charset="0"/>
              <a:buChar char="•"/>
              <a:defRPr kumimoji="1" sz="14600">
                <a:solidFill>
                  <a:schemeClr val="tx1"/>
                </a:solidFill>
                <a:latin typeface="Calibri" panose="020F0502020204030204" pitchFamily="34" charset="0"/>
                <a:ea typeface="ＭＳ Ｐゴシック" panose="020B0600070205080204" pitchFamily="50" charset="-128"/>
              </a:defRPr>
            </a:lvl1pPr>
            <a:lvl2pPr marL="457200" defTabSz="4171950">
              <a:spcBef>
                <a:spcPct val="20000"/>
              </a:spcBef>
              <a:buFont typeface="Arial" panose="020B0604020202020204" pitchFamily="34" charset="0"/>
              <a:buChar char="–"/>
              <a:defRPr kumimoji="1" sz="12800">
                <a:solidFill>
                  <a:schemeClr val="tx1"/>
                </a:solidFill>
                <a:latin typeface="Calibri" panose="020F0502020204030204" pitchFamily="34" charset="0"/>
                <a:ea typeface="ＭＳ Ｐゴシック" panose="020B0600070205080204" pitchFamily="50" charset="-128"/>
              </a:defRPr>
            </a:lvl2pPr>
            <a:lvl3pPr marL="4171950" indent="-1042988" defTabSz="4171950">
              <a:spcBef>
                <a:spcPct val="20000"/>
              </a:spcBef>
              <a:buFont typeface="Arial" panose="020B0604020202020204" pitchFamily="34" charset="0"/>
              <a:buChar char="•"/>
              <a:defRPr kumimoji="1" sz="11000">
                <a:solidFill>
                  <a:schemeClr val="tx1"/>
                </a:solidFill>
                <a:latin typeface="Calibri" panose="020F0502020204030204" pitchFamily="34" charset="0"/>
                <a:ea typeface="ＭＳ Ｐゴシック" panose="020B0600070205080204" pitchFamily="50" charset="-128"/>
              </a:defRPr>
            </a:lvl3pPr>
            <a:lvl4pPr marL="6257925" indent="-1042988" defTabSz="4171950">
              <a:spcBef>
                <a:spcPct val="20000"/>
              </a:spcBef>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4pPr>
            <a:lvl5pPr marL="8343900" indent="-1042988" defTabSz="4171950">
              <a:spcBef>
                <a:spcPct val="20000"/>
              </a:spcBef>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5pPr>
            <a:lvl6pPr marL="8801100" indent="-1042988" defTabSz="4171950" eaLnBrk="0" fontAlgn="base" hangingPunct="0">
              <a:spcBef>
                <a:spcPct val="20000"/>
              </a:spcBef>
              <a:spcAft>
                <a:spcPct val="0"/>
              </a:spcAft>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6pPr>
            <a:lvl7pPr marL="9258300" indent="-1042988" defTabSz="4171950" eaLnBrk="0" fontAlgn="base" hangingPunct="0">
              <a:spcBef>
                <a:spcPct val="20000"/>
              </a:spcBef>
              <a:spcAft>
                <a:spcPct val="0"/>
              </a:spcAft>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7pPr>
            <a:lvl8pPr marL="9715500" indent="-1042988" defTabSz="4171950" eaLnBrk="0" fontAlgn="base" hangingPunct="0">
              <a:spcBef>
                <a:spcPct val="20000"/>
              </a:spcBef>
              <a:spcAft>
                <a:spcPct val="0"/>
              </a:spcAft>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8pPr>
            <a:lvl9pPr marL="10172700" indent="-1042988" defTabSz="4171950" eaLnBrk="0" fontAlgn="base" hangingPunct="0">
              <a:spcBef>
                <a:spcPct val="20000"/>
              </a:spcBef>
              <a:spcAft>
                <a:spcPct val="0"/>
              </a:spcAft>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スクール（講習会や実習）</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a:buFont typeface="Arial" panose="020B0604020202020204" pitchFamily="34" charset="0"/>
              <a:buNone/>
            </a:pPr>
            <a:r>
              <a:rPr lang="en-US" altLang="ja-JP" sz="2000" b="1" i="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i="1" dirty="0">
                <a:latin typeface="メイリオ" panose="020B0604030504040204" pitchFamily="50" charset="-128"/>
                <a:ea typeface="メイリオ" panose="020B0604030504040204" pitchFamily="50" charset="-128"/>
                <a:cs typeface="メイリオ" panose="020B0604030504040204" pitchFamily="50" charset="-128"/>
              </a:rPr>
              <a:t>設備を利用実績のないユーザ様も微細加工技術を修得できます</a:t>
            </a:r>
            <a:endParaRPr lang="en-US" altLang="ja-JP" sz="1600" b="1" i="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1"/>
          <p:cNvSpPr>
            <a:spLocks noChangeArrowheads="1"/>
          </p:cNvSpPr>
          <p:nvPr/>
        </p:nvSpPr>
        <p:spPr bwMode="auto">
          <a:xfrm>
            <a:off x="749089" y="3705038"/>
            <a:ext cx="8092325"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8200">
                <a:solidFill>
                  <a:schemeClr val="tx1"/>
                </a:solidFill>
                <a:latin typeface="Calibri" panose="020F0502020204030204" pitchFamily="34" charset="0"/>
                <a:ea typeface="ＭＳ Ｐゴシック" panose="020B0600070205080204" pitchFamily="50" charset="-128"/>
              </a:defRPr>
            </a:lvl1pPr>
            <a:lvl2pPr marL="457200">
              <a:defRPr kumimoji="1" sz="8200">
                <a:solidFill>
                  <a:schemeClr val="tx1"/>
                </a:solidFill>
                <a:latin typeface="Calibri" panose="020F0502020204030204" pitchFamily="34" charset="0"/>
                <a:ea typeface="ＭＳ Ｐゴシック" panose="020B0600070205080204" pitchFamily="50" charset="-128"/>
              </a:defRPr>
            </a:lvl2pPr>
            <a:lvl3pPr>
              <a:defRPr kumimoji="1" sz="8200">
                <a:solidFill>
                  <a:schemeClr val="tx1"/>
                </a:solidFill>
                <a:latin typeface="Calibri" panose="020F0502020204030204" pitchFamily="34" charset="0"/>
                <a:ea typeface="ＭＳ Ｐゴシック" panose="020B0600070205080204" pitchFamily="50" charset="-128"/>
              </a:defRPr>
            </a:lvl3pPr>
            <a:lvl4pPr>
              <a:defRPr kumimoji="1" sz="8200">
                <a:solidFill>
                  <a:schemeClr val="tx1"/>
                </a:solidFill>
                <a:latin typeface="Calibri" panose="020F0502020204030204" pitchFamily="34" charset="0"/>
                <a:ea typeface="ＭＳ Ｐゴシック" panose="020B0600070205080204" pitchFamily="50" charset="-128"/>
              </a:defRPr>
            </a:lvl4pPr>
            <a:lvl5pPr>
              <a:defRPr kumimoji="1" sz="8200">
                <a:solidFill>
                  <a:schemeClr val="tx1"/>
                </a:solidFill>
                <a:latin typeface="Calibri" panose="020F0502020204030204" pitchFamily="34" charset="0"/>
                <a:ea typeface="ＭＳ Ｐゴシック" panose="020B0600070205080204" pitchFamily="50" charset="-128"/>
              </a:defRPr>
            </a:lvl5pPr>
            <a:lvl6pPr marL="8809038" indent="-6523038" defTabSz="4175125" eaLnBrk="0" fontAlgn="base" hangingPunct="0">
              <a:spcBef>
                <a:spcPct val="0"/>
              </a:spcBef>
              <a:spcAft>
                <a:spcPct val="0"/>
              </a:spcAft>
              <a:defRPr kumimoji="1" sz="8200">
                <a:solidFill>
                  <a:schemeClr val="tx1"/>
                </a:solidFill>
                <a:latin typeface="Calibri" panose="020F0502020204030204" pitchFamily="34" charset="0"/>
                <a:ea typeface="ＭＳ Ｐゴシック" panose="020B0600070205080204" pitchFamily="50" charset="-128"/>
              </a:defRPr>
            </a:lvl6pPr>
            <a:lvl7pPr marL="9266238" indent="-6523038" defTabSz="4175125" eaLnBrk="0" fontAlgn="base" hangingPunct="0">
              <a:spcBef>
                <a:spcPct val="0"/>
              </a:spcBef>
              <a:spcAft>
                <a:spcPct val="0"/>
              </a:spcAft>
              <a:defRPr kumimoji="1" sz="8200">
                <a:solidFill>
                  <a:schemeClr val="tx1"/>
                </a:solidFill>
                <a:latin typeface="Calibri" panose="020F0502020204030204" pitchFamily="34" charset="0"/>
                <a:ea typeface="ＭＳ Ｐゴシック" panose="020B0600070205080204" pitchFamily="50" charset="-128"/>
              </a:defRPr>
            </a:lvl7pPr>
            <a:lvl8pPr marL="9723438" indent="-6523038" defTabSz="4175125" eaLnBrk="0" fontAlgn="base" hangingPunct="0">
              <a:spcBef>
                <a:spcPct val="0"/>
              </a:spcBef>
              <a:spcAft>
                <a:spcPct val="0"/>
              </a:spcAft>
              <a:defRPr kumimoji="1" sz="8200">
                <a:solidFill>
                  <a:schemeClr val="tx1"/>
                </a:solidFill>
                <a:latin typeface="Calibri" panose="020F0502020204030204" pitchFamily="34" charset="0"/>
                <a:ea typeface="ＭＳ Ｐゴシック" panose="020B0600070205080204" pitchFamily="50" charset="-128"/>
              </a:defRPr>
            </a:lvl8pPr>
            <a:lvl9pPr marL="10180638" indent="-6523038" defTabSz="4175125" eaLnBrk="0" fontAlgn="base" hangingPunct="0">
              <a:spcBef>
                <a:spcPct val="0"/>
              </a:spcBef>
              <a:spcAft>
                <a:spcPct val="0"/>
              </a:spcAft>
              <a:defRPr kumimoji="1" sz="8200">
                <a:solidFill>
                  <a:schemeClr val="tx1"/>
                </a:solidFill>
                <a:latin typeface="Calibri" panose="020F0502020204030204" pitchFamily="34" charset="0"/>
                <a:ea typeface="ＭＳ Ｐゴシック" panose="020B0600070205080204" pitchFamily="50" charset="-128"/>
              </a:defRPr>
            </a:lvl9p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シンポジウム等 交流活動</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プラットフォームの利用によりユーザ様の技術課題がどのように解決されたか、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などの情報を発信します</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Rectangle 4"/>
          <p:cNvSpPr>
            <a:spLocks noChangeArrowheads="1"/>
          </p:cNvSpPr>
          <p:nvPr/>
        </p:nvSpPr>
        <p:spPr bwMode="auto">
          <a:xfrm>
            <a:off x="540766" y="3326873"/>
            <a:ext cx="435765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Font typeface="Arial" panose="020B0604020202020204" pitchFamily="34" charset="0"/>
              <a:buChar char="•"/>
              <a:defRPr kumimoji="1" sz="14600">
                <a:solidFill>
                  <a:schemeClr val="tx1"/>
                </a:solidFill>
                <a:latin typeface="Calibri" panose="020F0502020204030204" pitchFamily="34" charset="0"/>
                <a:ea typeface="ＭＳ Ｐゴシック" panose="020B0600070205080204" pitchFamily="50" charset="-128"/>
              </a:defRPr>
            </a:lvl1pPr>
            <a:lvl2pPr marL="3389313" indent="-1303338">
              <a:spcBef>
                <a:spcPct val="20000"/>
              </a:spcBef>
              <a:buFont typeface="Arial" panose="020B0604020202020204" pitchFamily="34" charset="0"/>
              <a:buChar char="–"/>
              <a:defRPr kumimoji="1" sz="12800">
                <a:solidFill>
                  <a:schemeClr val="tx1"/>
                </a:solidFill>
                <a:latin typeface="Calibri" panose="020F0502020204030204" pitchFamily="34" charset="0"/>
                <a:ea typeface="ＭＳ Ｐゴシック" panose="020B0600070205080204" pitchFamily="50" charset="-128"/>
              </a:defRPr>
            </a:lvl2pPr>
            <a:lvl3pPr marL="5214938" indent="-1042988">
              <a:spcBef>
                <a:spcPct val="20000"/>
              </a:spcBef>
              <a:buFont typeface="Arial" panose="020B0604020202020204" pitchFamily="34" charset="0"/>
              <a:buChar char="•"/>
              <a:defRPr kumimoji="1" sz="11000">
                <a:solidFill>
                  <a:schemeClr val="tx1"/>
                </a:solidFill>
                <a:latin typeface="Calibri" panose="020F0502020204030204" pitchFamily="34" charset="0"/>
                <a:ea typeface="ＭＳ Ｐゴシック" panose="020B0600070205080204" pitchFamily="50" charset="-128"/>
              </a:defRPr>
            </a:lvl3pPr>
            <a:lvl4pPr marL="7300913" indent="-1042988">
              <a:spcBef>
                <a:spcPct val="20000"/>
              </a:spcBef>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4pPr>
            <a:lvl5pPr marL="9386888" indent="-1042988">
              <a:spcBef>
                <a:spcPct val="20000"/>
              </a:spcBef>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5pPr>
            <a:lvl6pPr marL="9844088" indent="-1042988" eaLnBrk="0" fontAlgn="base" hangingPunct="0">
              <a:spcBef>
                <a:spcPct val="20000"/>
              </a:spcBef>
              <a:spcAft>
                <a:spcPct val="0"/>
              </a:spcAft>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6pPr>
            <a:lvl7pPr marL="10301288" indent="-1042988" eaLnBrk="0" fontAlgn="base" hangingPunct="0">
              <a:spcBef>
                <a:spcPct val="20000"/>
              </a:spcBef>
              <a:spcAft>
                <a:spcPct val="0"/>
              </a:spcAft>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7pPr>
            <a:lvl8pPr marL="10758488" indent="-1042988" eaLnBrk="0" fontAlgn="base" hangingPunct="0">
              <a:spcBef>
                <a:spcPct val="20000"/>
              </a:spcBef>
              <a:spcAft>
                <a:spcPct val="0"/>
              </a:spcAft>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8pPr>
            <a:lvl9pPr marL="11215688" indent="-1042988" eaLnBrk="0" fontAlgn="base" hangingPunct="0">
              <a:spcBef>
                <a:spcPct val="20000"/>
              </a:spcBef>
              <a:spcAft>
                <a:spcPct val="0"/>
              </a:spcAft>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9pPr>
          </a:lstStyle>
          <a:p>
            <a:pPr algn="ctr" defTabSz="914400">
              <a:spcBef>
                <a:spcPct val="0"/>
              </a:spcBef>
              <a:buFontTx/>
              <a:buNone/>
            </a:pPr>
            <a:r>
              <a:rPr kumimoji="0" lang="en-US" altLang="ja-JP" sz="12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kumimoji="0" lang="ja-JP" altLang="en-US" sz="12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ビームテクノロジー＆ナノ加工実践セミナー</a:t>
            </a:r>
            <a:r>
              <a:rPr kumimoji="0" lang="en-US" altLang="ja-JP" sz="12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kumimoji="0" lang="ja-JP" altLang="en-US" sz="12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kumimoji="0" lang="en-US" altLang="ja-JP" sz="12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2017.10</a:t>
            </a:r>
            <a:r>
              <a:rPr kumimoji="0" lang="ja-JP" altLang="en-US" sz="1200" dirty="0" smtClean="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kumimoji="0" lang="en-US" altLang="ja-JP"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kumimoji="0" lang="ja-JP" altLang="en-US"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東大）</a:t>
            </a:r>
            <a:endParaRPr kumimoji="0" lang="ja-JP" altLang="en-US" sz="105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644" y="1085900"/>
            <a:ext cx="237573" cy="240304"/>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980" y="3745733"/>
            <a:ext cx="237573" cy="240304"/>
          </a:xfrm>
          <a:prstGeom prst="rect">
            <a:avLst/>
          </a:prstGeom>
        </p:spPr>
      </p:pic>
      <p:pic>
        <p:nvPicPr>
          <p:cNvPr id="10" name="図 9" descr="C:\Users\naonobu\AppData\Local\Microsoft\Windows\INetCache\Content.Word\会場の様子.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6925" y="4588447"/>
            <a:ext cx="3235115" cy="1521328"/>
          </a:xfrm>
          <a:prstGeom prst="rect">
            <a:avLst/>
          </a:prstGeom>
          <a:noFill/>
          <a:ln>
            <a:noFill/>
          </a:ln>
        </p:spPr>
      </p:pic>
      <p:sp>
        <p:nvSpPr>
          <p:cNvPr id="11" name="Rectangle 4"/>
          <p:cNvSpPr>
            <a:spLocks noChangeArrowheads="1"/>
          </p:cNvSpPr>
          <p:nvPr/>
        </p:nvSpPr>
        <p:spPr bwMode="auto">
          <a:xfrm>
            <a:off x="5184037" y="4742737"/>
            <a:ext cx="2873576"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Font typeface="Arial" panose="020B0604020202020204" pitchFamily="34" charset="0"/>
              <a:buChar char="•"/>
              <a:defRPr kumimoji="1" sz="14600">
                <a:solidFill>
                  <a:schemeClr val="tx1"/>
                </a:solidFill>
                <a:latin typeface="Calibri" panose="020F0502020204030204" pitchFamily="34" charset="0"/>
                <a:ea typeface="ＭＳ Ｐゴシック" panose="020B0600070205080204" pitchFamily="50" charset="-128"/>
              </a:defRPr>
            </a:lvl1pPr>
            <a:lvl2pPr marL="3389313" indent="-1303338">
              <a:spcBef>
                <a:spcPct val="20000"/>
              </a:spcBef>
              <a:buFont typeface="Arial" panose="020B0604020202020204" pitchFamily="34" charset="0"/>
              <a:buChar char="–"/>
              <a:defRPr kumimoji="1" sz="12800">
                <a:solidFill>
                  <a:schemeClr val="tx1"/>
                </a:solidFill>
                <a:latin typeface="Calibri" panose="020F0502020204030204" pitchFamily="34" charset="0"/>
                <a:ea typeface="ＭＳ Ｐゴシック" panose="020B0600070205080204" pitchFamily="50" charset="-128"/>
              </a:defRPr>
            </a:lvl2pPr>
            <a:lvl3pPr marL="5214938" indent="-1042988">
              <a:spcBef>
                <a:spcPct val="20000"/>
              </a:spcBef>
              <a:buFont typeface="Arial" panose="020B0604020202020204" pitchFamily="34" charset="0"/>
              <a:buChar char="•"/>
              <a:defRPr kumimoji="1" sz="11000">
                <a:solidFill>
                  <a:schemeClr val="tx1"/>
                </a:solidFill>
                <a:latin typeface="Calibri" panose="020F0502020204030204" pitchFamily="34" charset="0"/>
                <a:ea typeface="ＭＳ Ｐゴシック" panose="020B0600070205080204" pitchFamily="50" charset="-128"/>
              </a:defRPr>
            </a:lvl3pPr>
            <a:lvl4pPr marL="7300913" indent="-1042988">
              <a:spcBef>
                <a:spcPct val="20000"/>
              </a:spcBef>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4pPr>
            <a:lvl5pPr marL="9386888" indent="-1042988">
              <a:spcBef>
                <a:spcPct val="20000"/>
              </a:spcBef>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5pPr>
            <a:lvl6pPr marL="9844088" indent="-1042988" eaLnBrk="0" fontAlgn="base" hangingPunct="0">
              <a:spcBef>
                <a:spcPct val="20000"/>
              </a:spcBef>
              <a:spcAft>
                <a:spcPct val="0"/>
              </a:spcAft>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6pPr>
            <a:lvl7pPr marL="10301288" indent="-1042988" eaLnBrk="0" fontAlgn="base" hangingPunct="0">
              <a:spcBef>
                <a:spcPct val="20000"/>
              </a:spcBef>
              <a:spcAft>
                <a:spcPct val="0"/>
              </a:spcAft>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7pPr>
            <a:lvl8pPr marL="10758488" indent="-1042988" eaLnBrk="0" fontAlgn="base" hangingPunct="0">
              <a:spcBef>
                <a:spcPct val="20000"/>
              </a:spcBef>
              <a:spcAft>
                <a:spcPct val="0"/>
              </a:spcAft>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8pPr>
            <a:lvl9pPr marL="11215688" indent="-1042988" eaLnBrk="0" fontAlgn="base" hangingPunct="0">
              <a:spcBef>
                <a:spcPct val="20000"/>
              </a:spcBef>
              <a:spcAft>
                <a:spcPct val="0"/>
              </a:spcAft>
              <a:buFont typeface="Arial" panose="020B0604020202020204" pitchFamily="34" charset="0"/>
              <a:buChar char="»"/>
              <a:defRPr kumimoji="1" sz="9100">
                <a:solidFill>
                  <a:schemeClr val="tx1"/>
                </a:solidFill>
                <a:latin typeface="Calibri" panose="020F0502020204030204" pitchFamily="34" charset="0"/>
                <a:ea typeface="ＭＳ Ｐゴシック" panose="020B0600070205080204" pitchFamily="50" charset="-128"/>
              </a:defRPr>
            </a:lvl9pPr>
          </a:lstStyle>
          <a:p>
            <a:pPr defTabSz="914400">
              <a:spcBef>
                <a:spcPct val="0"/>
              </a:spcBef>
              <a:buFontTx/>
              <a:buNone/>
            </a:pPr>
            <a:r>
              <a:rPr kumimoji="0" lang="ja-JP" altLang="en-US"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シンポジウム</a:t>
            </a:r>
            <a:endParaRPr kumimoji="0" lang="en-US" altLang="ja-JP"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defTabSz="914400">
              <a:spcBef>
                <a:spcPct val="0"/>
              </a:spcBef>
              <a:buFontTx/>
              <a:buNone/>
            </a:pPr>
            <a:r>
              <a:rPr kumimoji="0" lang="en-US" altLang="ja-JP"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kumimoji="0" lang="ja-JP" altLang="en-US"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共用施設から生まれるイノベーション</a:t>
            </a:r>
            <a:endParaRPr kumimoji="0" lang="en-US" altLang="ja-JP"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defTabSz="914400">
              <a:spcBef>
                <a:spcPct val="0"/>
              </a:spcBef>
              <a:buFontTx/>
              <a:buNone/>
            </a:pPr>
            <a:r>
              <a:rPr kumimoji="0" lang="ja-JP" altLang="en-US"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～ナノテクが拓く未来～</a:t>
            </a:r>
            <a:r>
              <a:rPr kumimoji="0" lang="en-US" altLang="ja-JP"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p>
          <a:p>
            <a:pPr defTabSz="914400">
              <a:spcBef>
                <a:spcPct val="0"/>
              </a:spcBef>
              <a:buFontTx/>
              <a:buNone/>
            </a:pPr>
            <a:r>
              <a:rPr kumimoji="0" lang="ja-JP" altLang="en-US"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kumimoji="0" lang="en-US" altLang="ja-JP"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2016.3</a:t>
            </a:r>
            <a:r>
              <a:rPr kumimoji="0" lang="ja-JP" altLang="en-US"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kumimoji="0" lang="en-US" altLang="ja-JP"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kumimoji="0" lang="ja-JP" altLang="en-US" sz="12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東大）</a:t>
            </a:r>
            <a:endParaRPr kumimoji="0" lang="ja-JP" altLang="en-US" sz="105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13" name="正方形/長方形 12"/>
          <p:cNvSpPr/>
          <p:nvPr/>
        </p:nvSpPr>
        <p:spPr>
          <a:xfrm>
            <a:off x="1992984" y="434604"/>
            <a:ext cx="4968027" cy="584775"/>
          </a:xfrm>
          <a:prstGeom prst="rect">
            <a:avLst/>
          </a:prstGeom>
        </p:spPr>
        <p:txBody>
          <a:bodyPr wrap="none">
            <a:spAutoFit/>
          </a:bodyPr>
          <a:lstStyle/>
          <a:p>
            <a:pPr defTabSz="819150">
              <a:defRPr/>
            </a:pPr>
            <a:r>
              <a:rPr lang="ja-JP" altLang="en-US" sz="3200" spc="600" dirty="0" smtClean="0">
                <a:solidFill>
                  <a:srgbClr val="0000FF"/>
                </a:solidFill>
                <a:latin typeface="HGPｺﾞｼｯｸE" panose="020B0900000000000000" pitchFamily="50" charset="-128"/>
                <a:ea typeface="HGPｺﾞｼｯｸE" panose="020B0900000000000000" pitchFamily="50" charset="-128"/>
                <a:cs typeface="Meiryo UI" panose="020B0604030504040204" pitchFamily="50" charset="-128"/>
              </a:rPr>
              <a:t>人材</a:t>
            </a:r>
            <a:r>
              <a:rPr lang="ja-JP" altLang="en-US" sz="3200" spc="600" dirty="0">
                <a:solidFill>
                  <a:srgbClr val="0000FF"/>
                </a:solidFill>
                <a:latin typeface="HGPｺﾞｼｯｸE" panose="020B0900000000000000" pitchFamily="50" charset="-128"/>
                <a:ea typeface="HGPｺﾞｼｯｸE" panose="020B0900000000000000" pitchFamily="50" charset="-128"/>
                <a:cs typeface="Meiryo UI" panose="020B0604030504040204" pitchFamily="50" charset="-128"/>
              </a:rPr>
              <a:t>育成</a:t>
            </a:r>
            <a:r>
              <a:rPr lang="ja-JP" altLang="en-US" sz="3200" spc="600" dirty="0" smtClean="0">
                <a:solidFill>
                  <a:srgbClr val="0000FF"/>
                </a:solidFill>
                <a:latin typeface="HGPｺﾞｼｯｸE" panose="020B0900000000000000" pitchFamily="50" charset="-128"/>
                <a:ea typeface="HGPｺﾞｼｯｸE" panose="020B0900000000000000" pitchFamily="50" charset="-128"/>
                <a:cs typeface="Meiryo UI" panose="020B0604030504040204" pitchFamily="50" charset="-128"/>
              </a:rPr>
              <a:t>と</a:t>
            </a:r>
            <a:r>
              <a:rPr lang="ja-JP" altLang="en-US" sz="3200" spc="600" dirty="0">
                <a:solidFill>
                  <a:srgbClr val="0000FF"/>
                </a:solidFill>
                <a:latin typeface="HGPｺﾞｼｯｸE" panose="020B0900000000000000" pitchFamily="50" charset="-128"/>
                <a:ea typeface="HGPｺﾞｼｯｸE" panose="020B0900000000000000" pitchFamily="50" charset="-128"/>
                <a:cs typeface="Meiryo UI" panose="020B0604030504040204" pitchFamily="50" charset="-128"/>
              </a:rPr>
              <a:t>情報の発信</a:t>
            </a:r>
          </a:p>
        </p:txBody>
      </p:sp>
      <p:pic>
        <p:nvPicPr>
          <p:cNvPr id="14" name="Picture 2" descr="C:\Users\knaka\Desktop\IMG_42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4037" y="1769673"/>
            <a:ext cx="2335802" cy="15572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正方形/長方形 14"/>
          <p:cNvSpPr/>
          <p:nvPr/>
        </p:nvSpPr>
        <p:spPr>
          <a:xfrm>
            <a:off x="4422805" y="3326611"/>
            <a:ext cx="4249198" cy="276999"/>
          </a:xfrm>
          <a:prstGeom prst="rect">
            <a:avLst/>
          </a:prstGeom>
        </p:spPr>
        <p:txBody>
          <a:bodyPr wrap="square">
            <a:spAutoFit/>
          </a:bodyPr>
          <a:lstStyle/>
          <a:p>
            <a:pPr lvl="1"/>
            <a:r>
              <a:rPr lang="en-US" altLang="ja-JP" sz="1200" dirty="0">
                <a:latin typeface="HGP創英角ｺﾞｼｯｸUB" panose="020B0900000000000000" pitchFamily="50" charset="-128"/>
                <a:ea typeface="HGP創英角ｺﾞｼｯｸUB" panose="020B0900000000000000" pitchFamily="50" charset="-128"/>
              </a:rPr>
              <a:t>『3</a:t>
            </a:r>
            <a:r>
              <a:rPr lang="ja-JP" altLang="en-US" sz="1200" dirty="0">
                <a:latin typeface="HGP創英角ｺﾞｼｯｸUB" panose="020B0900000000000000" pitchFamily="50" charset="-128"/>
                <a:ea typeface="HGP創英角ｺﾞｼｯｸUB" panose="020B0900000000000000" pitchFamily="50" charset="-128"/>
              </a:rPr>
              <a:t>次元造形 </a:t>
            </a:r>
            <a:r>
              <a:rPr lang="en-US" altLang="ja-JP" sz="1200" dirty="0">
                <a:latin typeface="HGP創英角ｺﾞｼｯｸUB" panose="020B0900000000000000" pitchFamily="50" charset="-128"/>
                <a:ea typeface="HGP創英角ｺﾞｼｯｸUB" panose="020B0900000000000000" pitchFamily="50" charset="-128"/>
              </a:rPr>
              <a:t>&amp; </a:t>
            </a:r>
            <a:r>
              <a:rPr lang="ja-JP" altLang="en-US" sz="1200" dirty="0">
                <a:latin typeface="HGP創英角ｺﾞｼｯｸUB" panose="020B0900000000000000" pitchFamily="50" charset="-128"/>
                <a:ea typeface="HGP創英角ｺﾞｼｯｸUB" panose="020B0900000000000000" pitchFamily="50" charset="-128"/>
              </a:rPr>
              <a:t>薄膜実践セミナー</a:t>
            </a:r>
            <a:r>
              <a:rPr lang="en-US" altLang="ja-JP" sz="1200" dirty="0" smtClean="0">
                <a:latin typeface="HGP創英角ｺﾞｼｯｸUB" panose="020B0900000000000000" pitchFamily="50" charset="-128"/>
                <a:ea typeface="HGP創英角ｺﾞｼｯｸUB" panose="020B0900000000000000" pitchFamily="50" charset="-128"/>
              </a:rPr>
              <a:t>』</a:t>
            </a:r>
            <a:r>
              <a:rPr lang="ja-JP" altLang="en-US" sz="1200" dirty="0" smtClean="0">
                <a:latin typeface="HGP創英角ｺﾞｼｯｸUB" panose="020B0900000000000000" pitchFamily="50" charset="-128"/>
                <a:ea typeface="HGP創英角ｺﾞｼｯｸUB" panose="020B0900000000000000" pitchFamily="50" charset="-128"/>
              </a:rPr>
              <a:t>（</a:t>
            </a:r>
            <a:r>
              <a:rPr lang="en-US" altLang="ja-JP" sz="1200" dirty="0">
                <a:latin typeface="HGP創英角ｺﾞｼｯｸUB" panose="020B0900000000000000" pitchFamily="50" charset="-128"/>
                <a:ea typeface="HGP創英角ｺﾞｼｯｸUB" panose="020B0900000000000000" pitchFamily="50" charset="-128"/>
              </a:rPr>
              <a:t>2014.9 @</a:t>
            </a:r>
            <a:r>
              <a:rPr lang="ja-JP" altLang="en-US" sz="1200" dirty="0">
                <a:latin typeface="HGP創英角ｺﾞｼｯｸUB" panose="020B0900000000000000" pitchFamily="50" charset="-128"/>
                <a:ea typeface="HGP創英角ｺﾞｼｯｸUB" panose="020B0900000000000000" pitchFamily="50" charset="-128"/>
              </a:rPr>
              <a:t>東工大）</a:t>
            </a:r>
            <a:endParaRPr lang="en-US" altLang="ja-JP" sz="1200" dirty="0">
              <a:latin typeface="HGP創英角ｺﾞｼｯｸUB" panose="020B0900000000000000" pitchFamily="50" charset="-128"/>
              <a:ea typeface="HGP創英角ｺﾞｼｯｸUB" panose="020B0900000000000000" pitchFamily="50" charset="-128"/>
            </a:endParaRPr>
          </a:p>
        </p:txBody>
      </p:sp>
      <p:sp>
        <p:nvSpPr>
          <p:cNvPr id="16" name="スライド番号プレースホルダー 5"/>
          <p:cNvSpPr>
            <a:spLocks noGrp="1"/>
          </p:cNvSpPr>
          <p:nvPr>
            <p:ph type="sldNum" sz="quarter" idx="12"/>
          </p:nvPr>
        </p:nvSpPr>
        <p:spPr>
          <a:xfrm>
            <a:off x="8641895" y="6431970"/>
            <a:ext cx="502105" cy="365125"/>
          </a:xfrm>
        </p:spPr>
        <p:txBody>
          <a:bodyPr/>
          <a:lstStyle/>
          <a:p>
            <a:r>
              <a:rPr kumimoji="1" lang="en-US" altLang="ja-JP" sz="1600" dirty="0">
                <a:solidFill>
                  <a:schemeClr val="tx1"/>
                </a:solidFill>
              </a:rPr>
              <a:t>11</a:t>
            </a:r>
            <a:endParaRPr kumimoji="1" lang="ja-JP" altLang="en-US" sz="1600" dirty="0">
              <a:solidFill>
                <a:schemeClr val="tx1"/>
              </a:solidFill>
            </a:endParaRPr>
          </a:p>
        </p:txBody>
      </p:sp>
      <p:pic>
        <p:nvPicPr>
          <p:cNvPr id="17" name="図 2" descr="NanoFabPF_white.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正方形/長方形 17"/>
          <p:cNvSpPr/>
          <p:nvPr/>
        </p:nvSpPr>
        <p:spPr>
          <a:xfrm>
            <a:off x="73826" y="10900"/>
            <a:ext cx="4403172" cy="400110"/>
          </a:xfrm>
          <a:prstGeom prst="rect">
            <a:avLst/>
          </a:prstGeom>
        </p:spPr>
        <p:txBody>
          <a:bodyPr wrap="square" anchor="ctr">
            <a:spAutoFit/>
          </a:bodyPr>
          <a:lstStyle/>
          <a:p>
            <a:pPr defTabSz="819150">
              <a:defRPr/>
            </a:pPr>
            <a:r>
              <a:rPr lang="ja-JP" altLang="en-US" sz="2000" spc="600" dirty="0">
                <a:solidFill>
                  <a:srgbClr val="0000FF"/>
                </a:solidFill>
                <a:latin typeface="+mj-ea"/>
                <a:ea typeface="+mj-ea"/>
                <a:cs typeface="メイリオ" panose="020B0604030504040204" pitchFamily="50" charset="-128"/>
              </a:rPr>
              <a:t>微細加工プラットフォームとは</a:t>
            </a:r>
          </a:p>
        </p:txBody>
      </p:sp>
      <p:sp>
        <p:nvSpPr>
          <p:cNvPr id="19" name="テキスト ボックス 18"/>
          <p:cNvSpPr txBox="1"/>
          <p:nvPr/>
        </p:nvSpPr>
        <p:spPr>
          <a:xfrm>
            <a:off x="540766" y="6164408"/>
            <a:ext cx="8289449" cy="369332"/>
          </a:xfrm>
          <a:prstGeom prst="rect">
            <a:avLst/>
          </a:prstGeom>
          <a:noFill/>
        </p:spPr>
        <p:txBody>
          <a:bodyPr wrap="none" rtlCol="0">
            <a:spAutoFit/>
          </a:bodyPr>
          <a:lstStyle/>
          <a:p>
            <a:r>
              <a:rPr kumimoji="1" lang="en-US" altLang="ja-JP" b="1" dirty="0" smtClean="0">
                <a:solidFill>
                  <a:srgbClr val="FF0000"/>
                </a:solidFill>
              </a:rPr>
              <a:t>2018</a:t>
            </a:r>
            <a:r>
              <a:rPr kumimoji="1" lang="ja-JP" altLang="en-US" b="1" dirty="0" smtClean="0">
                <a:solidFill>
                  <a:srgbClr val="FF0000"/>
                </a:solidFill>
              </a:rPr>
              <a:t>年</a:t>
            </a:r>
            <a:r>
              <a:rPr kumimoji="1" lang="en-US" altLang="ja-JP" b="1" dirty="0" smtClean="0">
                <a:solidFill>
                  <a:srgbClr val="FF0000"/>
                </a:solidFill>
              </a:rPr>
              <a:t>3</a:t>
            </a:r>
            <a:r>
              <a:rPr kumimoji="1" lang="ja-JP" altLang="en-US" b="1" dirty="0" smtClean="0">
                <a:solidFill>
                  <a:srgbClr val="FF0000"/>
                </a:solidFill>
              </a:rPr>
              <a:t>月</a:t>
            </a:r>
            <a:r>
              <a:rPr kumimoji="1" lang="en-US" altLang="ja-JP" b="1" dirty="0" smtClean="0">
                <a:solidFill>
                  <a:srgbClr val="FF0000"/>
                </a:solidFill>
              </a:rPr>
              <a:t>9</a:t>
            </a:r>
            <a:r>
              <a:rPr kumimoji="1" lang="ja-JP" altLang="en-US" b="1" dirty="0" smtClean="0">
                <a:solidFill>
                  <a:srgbClr val="FF0000"/>
                </a:solidFill>
              </a:rPr>
              <a:t>日に「微細加工プラットフォームシンポジウム」（＠東大）を開催します</a:t>
            </a:r>
            <a:endParaRPr kumimoji="1" lang="ja-JP" altLang="en-US" b="1" dirty="0">
              <a:solidFill>
                <a:srgbClr val="FF0000"/>
              </a:solidFill>
            </a:endParaRPr>
          </a:p>
        </p:txBody>
      </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7200" y="1778156"/>
            <a:ext cx="2040151" cy="1530113"/>
          </a:xfrm>
          <a:prstGeom prst="rect">
            <a:avLst/>
          </a:prstGeom>
        </p:spPr>
      </p:pic>
      <p:sp>
        <p:nvSpPr>
          <p:cNvPr id="20" name="テキスト ボックス 19"/>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25969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12DD447-7B29-4638-A157-A05B7B6853A1}" type="slidenum">
              <a:rPr kumimoji="1" lang="ja-JP" altLang="en-US" smtClean="0"/>
              <a:t>11</a:t>
            </a:fld>
            <a:endParaRPr kumimoji="1" lang="ja-JP" altLang="en-US"/>
          </a:p>
        </p:txBody>
      </p:sp>
      <p:sp>
        <p:nvSpPr>
          <p:cNvPr id="5" name="正方形/長方形 4"/>
          <p:cNvSpPr/>
          <p:nvPr/>
        </p:nvSpPr>
        <p:spPr>
          <a:xfrm>
            <a:off x="819397" y="2591654"/>
            <a:ext cx="7778338" cy="769441"/>
          </a:xfrm>
          <a:prstGeom prst="rect">
            <a:avLst/>
          </a:prstGeom>
        </p:spPr>
        <p:txBody>
          <a:bodyPr wrap="square" anchor="ctr">
            <a:spAutoFit/>
          </a:bodyPr>
          <a:lstStyle/>
          <a:p>
            <a:pPr algn="ctr" defTabSz="819150">
              <a:defRPr/>
            </a:pPr>
            <a:r>
              <a:rPr lang="ja-JP" altLang="en-US" sz="4400" spc="600" dirty="0" smtClean="0">
                <a:solidFill>
                  <a:srgbClr val="0000FF"/>
                </a:solidFill>
                <a:latin typeface="+mj-ea"/>
                <a:ea typeface="+mj-ea"/>
                <a:cs typeface="メイリオ" panose="020B0604030504040204" pitchFamily="50" charset="-128"/>
              </a:rPr>
              <a:t>利用</a:t>
            </a:r>
            <a:r>
              <a:rPr lang="ja-JP" altLang="en-US" sz="4400" spc="600" dirty="0">
                <a:solidFill>
                  <a:srgbClr val="0000FF"/>
                </a:solidFill>
                <a:latin typeface="+mj-ea"/>
                <a:ea typeface="+mj-ea"/>
                <a:cs typeface="メイリオ" panose="020B0604030504040204" pitchFamily="50" charset="-128"/>
              </a:rPr>
              <a:t>事例</a:t>
            </a:r>
          </a:p>
        </p:txBody>
      </p:sp>
      <p:pic>
        <p:nvPicPr>
          <p:cNvPr id="7" name="図 2" descr="NanoFabPF_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テキスト ボックス 5"/>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57783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4"/>
          <p:cNvSpPr txBox="1">
            <a:spLocks/>
          </p:cNvSpPr>
          <p:nvPr/>
        </p:nvSpPr>
        <p:spPr>
          <a:xfrm>
            <a:off x="264760" y="261733"/>
            <a:ext cx="8229600" cy="9978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solidFill>
                  <a:srgbClr val="0000FF"/>
                </a:solidFill>
                <a:latin typeface="HGPｺﾞｼｯｸE" panose="020B0900000000000000" pitchFamily="50" charset="-128"/>
                <a:ea typeface="HGPｺﾞｼｯｸE" panose="020B0900000000000000" pitchFamily="50" charset="-128"/>
              </a:rPr>
              <a:t>過去の利用事例を</a:t>
            </a:r>
            <a:r>
              <a:rPr lang="ja-JP" altLang="en-US" sz="3200" dirty="0" smtClean="0">
                <a:solidFill>
                  <a:srgbClr val="0000FF"/>
                </a:solidFill>
                <a:latin typeface="HGPｺﾞｼｯｸE" panose="020B0900000000000000" pitchFamily="50" charset="-128"/>
                <a:ea typeface="HGPｺﾞｼｯｸE" panose="020B0900000000000000" pitchFamily="50" charset="-128"/>
              </a:rPr>
              <a:t>閲覧できます</a:t>
            </a:r>
            <a:endParaRPr lang="en-US" altLang="ja-JP" sz="3200" dirty="0">
              <a:solidFill>
                <a:srgbClr val="0000FF"/>
              </a:solidFill>
              <a:latin typeface="HGPｺﾞｼｯｸE" panose="020B0900000000000000" pitchFamily="50" charset="-128"/>
              <a:ea typeface="HGPｺﾞｼｯｸE" panose="020B0900000000000000" pitchFamily="50" charset="-128"/>
            </a:endParaRPr>
          </a:p>
          <a:p>
            <a:r>
              <a:rPr lang="ja-JP" altLang="en-US" sz="1800" dirty="0">
                <a:solidFill>
                  <a:schemeClr val="accent5">
                    <a:lumMod val="50000"/>
                  </a:schemeClr>
                </a:solidFill>
                <a:latin typeface="HGPｺﾞｼｯｸE" panose="020B0900000000000000" pitchFamily="50" charset="-128"/>
                <a:ea typeface="HGPｺﾞｼｯｸE" panose="020B0900000000000000" pitchFamily="50" charset="-128"/>
              </a:rPr>
              <a:t>～研究・開発の課題を解決するヒントがあるかもしれません～</a:t>
            </a:r>
            <a:endParaRPr lang="ja-JP" altLang="ja-JP" sz="1800" dirty="0">
              <a:solidFill>
                <a:schemeClr val="accent5">
                  <a:lumMod val="50000"/>
                </a:schemeClr>
              </a:solidFill>
              <a:latin typeface="HGPｺﾞｼｯｸE" panose="020B0900000000000000" pitchFamily="50" charset="-128"/>
              <a:ea typeface="HGPｺﾞｼｯｸE" panose="020B0900000000000000" pitchFamily="50" charset="-128"/>
            </a:endParaRPr>
          </a:p>
        </p:txBody>
      </p:sp>
      <p:sp>
        <p:nvSpPr>
          <p:cNvPr id="11" name="正方形/長方形 10"/>
          <p:cNvSpPr/>
          <p:nvPr/>
        </p:nvSpPr>
        <p:spPr>
          <a:xfrm>
            <a:off x="486892" y="1242496"/>
            <a:ext cx="7303321" cy="461665"/>
          </a:xfrm>
          <a:prstGeom prst="rect">
            <a:avLst/>
          </a:prstGeom>
        </p:spPr>
        <p:txBody>
          <a:bodyPr wrap="square">
            <a:spAutoFit/>
          </a:bodyPr>
          <a:lstStyle/>
          <a:p>
            <a:r>
              <a:rPr lang="ja-JP" altLang="en-US" sz="2400" dirty="0">
                <a:latin typeface="HGPｺﾞｼｯｸE" panose="020B0900000000000000" pitchFamily="50" charset="-128"/>
                <a:ea typeface="HGPｺﾞｼｯｸE" panose="020B0900000000000000" pitchFamily="50" charset="-128"/>
              </a:rPr>
              <a:t>■　利用報告書をホームページで無料公開しています</a:t>
            </a:r>
          </a:p>
        </p:txBody>
      </p:sp>
      <p:grpSp>
        <p:nvGrpSpPr>
          <p:cNvPr id="16" name="グループ化 15"/>
          <p:cNvGrpSpPr>
            <a:grpSpLocks noChangeAspect="1"/>
          </p:cNvGrpSpPr>
          <p:nvPr/>
        </p:nvGrpSpPr>
        <p:grpSpPr>
          <a:xfrm>
            <a:off x="636884" y="1667400"/>
            <a:ext cx="3542339" cy="4778268"/>
            <a:chOff x="364992" y="1393786"/>
            <a:chExt cx="3542339" cy="5183753"/>
          </a:xfrm>
        </p:grpSpPr>
        <p:pic>
          <p:nvPicPr>
            <p:cNvPr id="4" name="図 3"/>
            <p:cNvPicPr>
              <a:picLocks noChangeAspect="1"/>
            </p:cNvPicPr>
            <p:nvPr/>
          </p:nvPicPr>
          <p:blipFill rotWithShape="1">
            <a:blip r:embed="rId3"/>
            <a:srcRect l="30757" t="9496" r="31512" b="4991"/>
            <a:stretch/>
          </p:blipFill>
          <p:spPr>
            <a:xfrm>
              <a:off x="457200" y="1690493"/>
              <a:ext cx="3450131" cy="4887046"/>
            </a:xfrm>
            <a:prstGeom prst="rect">
              <a:avLst/>
            </a:prstGeom>
          </p:spPr>
        </p:pic>
        <p:sp>
          <p:nvSpPr>
            <p:cNvPr id="9" name="正方形/長方形 8"/>
            <p:cNvSpPr/>
            <p:nvPr/>
          </p:nvSpPr>
          <p:spPr>
            <a:xfrm>
              <a:off x="364992" y="1393786"/>
              <a:ext cx="2516330" cy="369332"/>
            </a:xfrm>
            <a:prstGeom prst="rect">
              <a:avLst/>
            </a:prstGeom>
          </p:spPr>
          <p:txBody>
            <a:bodyPr wrap="none">
              <a:spAutoFit/>
            </a:bodyPr>
            <a:lstStyle/>
            <a:p>
              <a:r>
                <a:rPr lang="en-US" altLang="ja-JP" dirty="0"/>
                <a:t>http://nsn.kyoto-u.ac.jp/</a:t>
              </a:r>
              <a:endParaRPr lang="ja-JP" altLang="en-US" dirty="0"/>
            </a:p>
          </p:txBody>
        </p:sp>
        <p:sp>
          <p:nvSpPr>
            <p:cNvPr id="13" name="矢印: 左 12"/>
            <p:cNvSpPr/>
            <p:nvPr/>
          </p:nvSpPr>
          <p:spPr>
            <a:xfrm rot="19607847">
              <a:off x="2512410" y="5036498"/>
              <a:ext cx="301179" cy="24830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a:grpSpLocks noChangeAspect="1"/>
          </p:cNvGrpSpPr>
          <p:nvPr/>
        </p:nvGrpSpPr>
        <p:grpSpPr>
          <a:xfrm>
            <a:off x="4643251" y="1704161"/>
            <a:ext cx="3851109" cy="2541717"/>
            <a:chOff x="4089776" y="1315651"/>
            <a:chExt cx="3649919" cy="2408930"/>
          </a:xfrm>
        </p:grpSpPr>
        <p:pic>
          <p:nvPicPr>
            <p:cNvPr id="6" name="図 5"/>
            <p:cNvPicPr>
              <a:picLocks noChangeAspect="1"/>
            </p:cNvPicPr>
            <p:nvPr/>
          </p:nvPicPr>
          <p:blipFill rotWithShape="1">
            <a:blip r:embed="rId4"/>
            <a:srcRect l="9748" t="10706" r="10420" b="4992"/>
            <a:stretch/>
          </p:blipFill>
          <p:spPr>
            <a:xfrm>
              <a:off x="4089776" y="1315651"/>
              <a:ext cx="3649919" cy="2408930"/>
            </a:xfrm>
            <a:prstGeom prst="rect">
              <a:avLst/>
            </a:prstGeom>
          </p:spPr>
        </p:pic>
        <p:sp>
          <p:nvSpPr>
            <p:cNvPr id="14" name="矢印: 左 13"/>
            <p:cNvSpPr/>
            <p:nvPr/>
          </p:nvSpPr>
          <p:spPr>
            <a:xfrm rot="19607847">
              <a:off x="5263642" y="1914830"/>
              <a:ext cx="301179" cy="24830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p:cNvGrpSpPr>
            <a:grpSpLocks noChangeAspect="1"/>
          </p:cNvGrpSpPr>
          <p:nvPr/>
        </p:nvGrpSpPr>
        <p:grpSpPr>
          <a:xfrm>
            <a:off x="4907974" y="2198911"/>
            <a:ext cx="3851109" cy="2539202"/>
            <a:chOff x="4327321" y="4063754"/>
            <a:chExt cx="3327227" cy="2193789"/>
          </a:xfrm>
        </p:grpSpPr>
        <p:pic>
          <p:nvPicPr>
            <p:cNvPr id="10" name="図 9"/>
            <p:cNvPicPr>
              <a:picLocks noChangeAspect="1"/>
            </p:cNvPicPr>
            <p:nvPr/>
          </p:nvPicPr>
          <p:blipFill rotWithShape="1">
            <a:blip r:embed="rId5"/>
            <a:srcRect l="10084" t="10975" r="17142" b="12252"/>
            <a:stretch/>
          </p:blipFill>
          <p:spPr>
            <a:xfrm>
              <a:off x="4327321" y="4063754"/>
              <a:ext cx="3327227" cy="2193789"/>
            </a:xfrm>
            <a:prstGeom prst="rect">
              <a:avLst/>
            </a:prstGeom>
          </p:spPr>
        </p:pic>
        <p:sp>
          <p:nvSpPr>
            <p:cNvPr id="15" name="矢印: 左 14"/>
            <p:cNvSpPr/>
            <p:nvPr/>
          </p:nvSpPr>
          <p:spPr>
            <a:xfrm rot="19607847">
              <a:off x="5572188" y="4812665"/>
              <a:ext cx="301179" cy="24830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p:cNvPicPr>
            <a:picLocks noChangeAspect="1"/>
          </p:cNvPicPr>
          <p:nvPr/>
        </p:nvPicPr>
        <p:blipFill rotWithShape="1">
          <a:blip r:embed="rId6"/>
          <a:srcRect l="34538" t="10570" r="34622" b="23072"/>
          <a:stretch/>
        </p:blipFill>
        <p:spPr>
          <a:xfrm>
            <a:off x="5900942" y="2796504"/>
            <a:ext cx="2896034" cy="3894525"/>
          </a:xfrm>
          <a:prstGeom prst="rect">
            <a:avLst/>
          </a:prstGeom>
        </p:spPr>
      </p:pic>
      <p:sp>
        <p:nvSpPr>
          <p:cNvPr id="19" name="スライド番号プレースホルダー 5"/>
          <p:cNvSpPr>
            <a:spLocks noGrp="1"/>
          </p:cNvSpPr>
          <p:nvPr>
            <p:ph type="sldNum" sz="quarter" idx="12"/>
          </p:nvPr>
        </p:nvSpPr>
        <p:spPr>
          <a:xfrm>
            <a:off x="8641895" y="6431970"/>
            <a:ext cx="502105" cy="365125"/>
          </a:xfrm>
        </p:spPr>
        <p:txBody>
          <a:bodyPr/>
          <a:lstStyle/>
          <a:p>
            <a:r>
              <a:rPr kumimoji="1" lang="en-US" altLang="ja-JP" sz="1600" dirty="0">
                <a:solidFill>
                  <a:schemeClr val="tx1"/>
                </a:solidFill>
              </a:rPr>
              <a:t>21</a:t>
            </a:r>
          </a:p>
        </p:txBody>
      </p:sp>
      <p:pic>
        <p:nvPicPr>
          <p:cNvPr id="20" name="図 2" descr="NanoFabPF_whit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正方形/長方形 20"/>
          <p:cNvSpPr/>
          <p:nvPr/>
        </p:nvSpPr>
        <p:spPr>
          <a:xfrm>
            <a:off x="73826" y="10900"/>
            <a:ext cx="1861852" cy="400110"/>
          </a:xfrm>
          <a:prstGeom prst="rect">
            <a:avLst/>
          </a:prstGeom>
        </p:spPr>
        <p:txBody>
          <a:bodyPr wrap="square" anchor="ctr">
            <a:spAutoFit/>
          </a:bodyPr>
          <a:lstStyle/>
          <a:p>
            <a:pPr defTabSz="819150">
              <a:defRPr/>
            </a:pPr>
            <a:r>
              <a:rPr lang="ja-JP" altLang="en-US" sz="2000" spc="600" dirty="0" smtClean="0">
                <a:solidFill>
                  <a:srgbClr val="0000FF"/>
                </a:solidFill>
                <a:latin typeface="+mj-ea"/>
                <a:ea typeface="+mj-ea"/>
                <a:cs typeface="メイリオ" panose="020B0604030504040204" pitchFamily="50" charset="-128"/>
              </a:rPr>
              <a:t>利用事例</a:t>
            </a:r>
            <a:endParaRPr lang="ja-JP" altLang="en-US" sz="2000" spc="600" dirty="0">
              <a:solidFill>
                <a:srgbClr val="0000FF"/>
              </a:solidFill>
              <a:latin typeface="+mj-ea"/>
              <a:ea typeface="+mj-ea"/>
              <a:cs typeface="メイリオ" panose="020B0604030504040204" pitchFamily="50" charset="-128"/>
            </a:endParaRPr>
          </a:p>
        </p:txBody>
      </p:sp>
      <p:sp>
        <p:nvSpPr>
          <p:cNvPr id="22" name="テキスト ボックス 21"/>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90515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12DD447-7B29-4638-A157-A05B7B6853A1}" type="slidenum">
              <a:rPr kumimoji="1" lang="ja-JP" altLang="en-US" smtClean="0"/>
              <a:t>13</a:t>
            </a:fld>
            <a:endParaRPr kumimoji="1" lang="ja-JP" altLang="en-US"/>
          </a:p>
        </p:txBody>
      </p:sp>
      <p:sp>
        <p:nvSpPr>
          <p:cNvPr id="5" name="正方形/長方形 4"/>
          <p:cNvSpPr/>
          <p:nvPr/>
        </p:nvSpPr>
        <p:spPr>
          <a:xfrm>
            <a:off x="819397" y="2591654"/>
            <a:ext cx="7778338" cy="769441"/>
          </a:xfrm>
          <a:prstGeom prst="rect">
            <a:avLst/>
          </a:prstGeom>
        </p:spPr>
        <p:txBody>
          <a:bodyPr wrap="square" anchor="ctr">
            <a:spAutoFit/>
          </a:bodyPr>
          <a:lstStyle/>
          <a:p>
            <a:pPr algn="ctr" defTabSz="819150">
              <a:defRPr/>
            </a:pPr>
            <a:r>
              <a:rPr lang="ja-JP" altLang="en-US" sz="4400" spc="600" dirty="0" smtClean="0">
                <a:solidFill>
                  <a:srgbClr val="0000FF"/>
                </a:solidFill>
                <a:latin typeface="+mj-ea"/>
                <a:ea typeface="+mj-ea"/>
                <a:cs typeface="メイリオ" panose="020B0604030504040204" pitchFamily="50" charset="-128"/>
              </a:rPr>
              <a:t>ご利用方法</a:t>
            </a:r>
            <a:endParaRPr lang="ja-JP" altLang="en-US" sz="4400" spc="600" dirty="0">
              <a:solidFill>
                <a:srgbClr val="0000FF"/>
              </a:solidFill>
              <a:latin typeface="+mj-ea"/>
              <a:ea typeface="+mj-ea"/>
              <a:cs typeface="メイリオ" panose="020B0604030504040204" pitchFamily="50" charset="-128"/>
            </a:endParaRPr>
          </a:p>
        </p:txBody>
      </p:sp>
      <p:pic>
        <p:nvPicPr>
          <p:cNvPr id="7" name="図 2" descr="NanoFabPF_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テキスト ボックス 5"/>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18858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06766" y="380153"/>
            <a:ext cx="8229600" cy="504056"/>
          </a:xfrm>
        </p:spPr>
        <p:txBody>
          <a:bodyPr>
            <a:normAutofit fontScale="90000"/>
          </a:bodyPr>
          <a:lstStyle/>
          <a:p>
            <a:r>
              <a:rPr kumimoji="1" lang="ja-JP" altLang="en-US" dirty="0" smtClean="0">
                <a:solidFill>
                  <a:srgbClr val="0000FF"/>
                </a:solidFill>
                <a:latin typeface="HGPｺﾞｼｯｸE" panose="020B0900000000000000" pitchFamily="50" charset="-128"/>
                <a:ea typeface="HGPｺﾞｼｯｸE" panose="020B0900000000000000" pitchFamily="50" charset="-128"/>
              </a:rPr>
              <a:t>簡単なご利用手続き</a:t>
            </a:r>
            <a:endParaRPr kumimoji="1" lang="ja-JP" altLang="en-US" dirty="0">
              <a:solidFill>
                <a:srgbClr val="0000FF"/>
              </a:solidFill>
              <a:latin typeface="HGPｺﾞｼｯｸE" panose="020B0900000000000000" pitchFamily="50" charset="-128"/>
              <a:ea typeface="HGPｺﾞｼｯｸE" panose="020B0900000000000000" pitchFamily="50" charset="-128"/>
            </a:endParaRPr>
          </a:p>
        </p:txBody>
      </p:sp>
      <p:sp>
        <p:nvSpPr>
          <p:cNvPr id="7" name="コンテンツ プレースホルダー 6"/>
          <p:cNvSpPr>
            <a:spLocks noGrp="1"/>
          </p:cNvSpPr>
          <p:nvPr>
            <p:ph idx="1"/>
          </p:nvPr>
        </p:nvSpPr>
        <p:spPr>
          <a:xfrm>
            <a:off x="1858723" y="4960042"/>
            <a:ext cx="6004613" cy="1617699"/>
          </a:xfrm>
        </p:spPr>
        <p:txBody>
          <a:bodyPr>
            <a:normAutofit fontScale="92500" lnSpcReduction="10000"/>
          </a:bodyPr>
          <a:lstStyle/>
          <a:p>
            <a:pPr marL="174625" indent="-174625">
              <a:buFont typeface="Arial" panose="020B0604020202020204" pitchFamily="34" charset="0"/>
              <a:buChar char="•"/>
            </a:pPr>
            <a:r>
              <a:rPr lang="ja-JP" altLang="en-US" sz="1800" dirty="0">
                <a:solidFill>
                  <a:prstClr val="black"/>
                </a:solidFill>
                <a:latin typeface="ＭＳ Ｐゴシック" pitchFamily="50" charset="-128"/>
              </a:rPr>
              <a:t>必要に応じて秘密保持契約を締結</a:t>
            </a:r>
            <a:r>
              <a:rPr lang="ja-JP" altLang="en-US" sz="1800" dirty="0" smtClean="0">
                <a:solidFill>
                  <a:prstClr val="black"/>
                </a:solidFill>
                <a:latin typeface="ＭＳ Ｐゴシック" pitchFamily="50" charset="-128"/>
              </a:rPr>
              <a:t>します</a:t>
            </a:r>
            <a:endParaRPr lang="ja-JP" altLang="en-US" sz="1800" dirty="0">
              <a:solidFill>
                <a:prstClr val="black"/>
              </a:solidFill>
              <a:latin typeface="ＭＳ Ｐゴシック" pitchFamily="50" charset="-128"/>
            </a:endParaRPr>
          </a:p>
          <a:p>
            <a:pPr marL="174625" indent="-174625">
              <a:buFont typeface="Arial" panose="020B0604020202020204" pitchFamily="34" charset="0"/>
              <a:buChar char="•"/>
            </a:pPr>
            <a:r>
              <a:rPr lang="ja-JP" altLang="en-US" sz="1800" dirty="0" smtClean="0">
                <a:solidFill>
                  <a:prstClr val="black"/>
                </a:solidFill>
                <a:latin typeface="ＭＳ Ｐゴシック" pitchFamily="50" charset="-128"/>
              </a:rPr>
              <a:t>利用後は簡単な報告書のご提出を</a:t>
            </a:r>
            <a:r>
              <a:rPr lang="ja-JP" altLang="en-US" sz="1800" dirty="0">
                <a:solidFill>
                  <a:prstClr val="black"/>
                </a:solidFill>
                <a:latin typeface="ＭＳ Ｐゴシック" pitchFamily="50" charset="-128"/>
              </a:rPr>
              <a:t>お願いして</a:t>
            </a:r>
            <a:r>
              <a:rPr lang="ja-JP" altLang="en-US" sz="1800" dirty="0" smtClean="0">
                <a:solidFill>
                  <a:prstClr val="black"/>
                </a:solidFill>
                <a:latin typeface="ＭＳ Ｐゴシック" pitchFamily="50" charset="-128"/>
              </a:rPr>
              <a:t>おります</a:t>
            </a:r>
            <a:endParaRPr lang="en-US" altLang="ja-JP" sz="1800" dirty="0" smtClean="0">
              <a:solidFill>
                <a:prstClr val="black"/>
              </a:solidFill>
              <a:latin typeface="ＭＳ Ｐゴシック" pitchFamily="50" charset="-128"/>
            </a:endParaRPr>
          </a:p>
          <a:p>
            <a:pPr marL="174625" indent="-174625">
              <a:buFont typeface="Arial" panose="020B0604020202020204" pitchFamily="34" charset="0"/>
              <a:buChar char="•"/>
            </a:pPr>
            <a:r>
              <a:rPr lang="ja-JP" altLang="en-US" sz="1800" dirty="0" smtClean="0">
                <a:solidFill>
                  <a:prstClr val="black"/>
                </a:solidFill>
                <a:latin typeface="ＭＳ Ｐゴシック" pitchFamily="50" charset="-128"/>
              </a:rPr>
              <a:t>（報告書 </a:t>
            </a:r>
            <a:r>
              <a:rPr lang="en-US" altLang="ja-JP" sz="1800" dirty="0" smtClean="0">
                <a:solidFill>
                  <a:prstClr val="black"/>
                </a:solidFill>
                <a:latin typeface="ＭＳ Ｐゴシック" pitchFamily="50" charset="-128"/>
              </a:rPr>
              <a:t>A4</a:t>
            </a:r>
            <a:r>
              <a:rPr lang="ja-JP" altLang="en-US" sz="1800" dirty="0" err="1">
                <a:solidFill>
                  <a:prstClr val="black"/>
                </a:solidFill>
                <a:latin typeface="ＭＳ Ｐゴシック" pitchFamily="50" charset="-128"/>
              </a:rPr>
              <a:t>、</a:t>
            </a:r>
            <a:r>
              <a:rPr lang="en-US" altLang="ja-JP" sz="1800" dirty="0" smtClean="0">
                <a:solidFill>
                  <a:prstClr val="black"/>
                </a:solidFill>
                <a:latin typeface="ＭＳ Ｐゴシック" pitchFamily="50" charset="-128"/>
              </a:rPr>
              <a:t>1</a:t>
            </a:r>
            <a:r>
              <a:rPr lang="ja-JP" altLang="en-US" sz="1800" dirty="0" smtClean="0">
                <a:solidFill>
                  <a:prstClr val="black"/>
                </a:solidFill>
                <a:latin typeface="ＭＳ Ｐゴシック" pitchFamily="50" charset="-128"/>
              </a:rPr>
              <a:t>枚</a:t>
            </a:r>
            <a:r>
              <a:rPr lang="en-US" altLang="ja-JP" sz="1800" dirty="0" smtClean="0">
                <a:solidFill>
                  <a:prstClr val="black"/>
                </a:solidFill>
                <a:latin typeface="ＭＳ Ｐゴシック" pitchFamily="50" charset="-128"/>
              </a:rPr>
              <a:t>)</a:t>
            </a:r>
          </a:p>
          <a:p>
            <a:pPr marL="460375" lvl="1" indent="-174625">
              <a:buFont typeface="Arial" panose="020B0604020202020204" pitchFamily="34" charset="0"/>
              <a:buChar char="•"/>
            </a:pPr>
            <a:r>
              <a:rPr lang="ja-JP" altLang="en-US" sz="1400" dirty="0" smtClean="0">
                <a:solidFill>
                  <a:prstClr val="black"/>
                </a:solidFill>
                <a:latin typeface="ＭＳ Ｐゴシック" pitchFamily="50" charset="-128"/>
              </a:rPr>
              <a:t>公開までの延期は最大</a:t>
            </a:r>
            <a:r>
              <a:rPr lang="en-US" altLang="ja-JP" sz="1400" dirty="0">
                <a:solidFill>
                  <a:prstClr val="black"/>
                </a:solidFill>
                <a:latin typeface="ＭＳ Ｐゴシック" pitchFamily="50" charset="-128"/>
              </a:rPr>
              <a:t>2</a:t>
            </a:r>
            <a:r>
              <a:rPr lang="ja-JP" altLang="en-US" sz="1400" dirty="0" smtClean="0">
                <a:solidFill>
                  <a:prstClr val="black"/>
                </a:solidFill>
                <a:latin typeface="ＭＳ Ｐゴシック" pitchFamily="50" charset="-128"/>
              </a:rPr>
              <a:t>年間（知財対策等を考慮します）</a:t>
            </a:r>
            <a:endParaRPr lang="en-US" altLang="ja-JP" sz="1400" dirty="0">
              <a:solidFill>
                <a:prstClr val="black"/>
              </a:solidFill>
              <a:latin typeface="ＭＳ Ｐゴシック" pitchFamily="50" charset="-128"/>
            </a:endParaRPr>
          </a:p>
          <a:p>
            <a:pPr marL="460375" lvl="1" indent="-174625">
              <a:buFont typeface="Arial" panose="020B0604020202020204" pitchFamily="34" charset="0"/>
              <a:buChar char="•"/>
            </a:pPr>
            <a:r>
              <a:rPr lang="ja-JP" altLang="en-US" sz="1400" dirty="0" smtClean="0">
                <a:solidFill>
                  <a:prstClr val="black"/>
                </a:solidFill>
                <a:latin typeface="ＭＳ Ｐゴシック" pitchFamily="50" charset="-128"/>
              </a:rPr>
              <a:t>非公開</a:t>
            </a:r>
            <a:r>
              <a:rPr lang="ja-JP" altLang="en-US" sz="1400" dirty="0">
                <a:solidFill>
                  <a:prstClr val="black"/>
                </a:solidFill>
                <a:latin typeface="ＭＳ Ｐゴシック" pitchFamily="50" charset="-128"/>
              </a:rPr>
              <a:t>利用をご希望の場合、</a:t>
            </a:r>
            <a:r>
              <a:rPr lang="ja-JP" altLang="en-US" sz="1400" dirty="0" smtClean="0">
                <a:solidFill>
                  <a:prstClr val="black"/>
                </a:solidFill>
                <a:latin typeface="ＭＳ Ｐゴシック" pitchFamily="50" charset="-128"/>
              </a:rPr>
              <a:t>各支援の実施機関</a:t>
            </a:r>
            <a:r>
              <a:rPr lang="ja-JP" altLang="en-US" sz="1400" dirty="0">
                <a:solidFill>
                  <a:prstClr val="black"/>
                </a:solidFill>
                <a:latin typeface="ＭＳ Ｐゴシック" pitchFamily="50" charset="-128"/>
              </a:rPr>
              <a:t>とのご相談により可能</a:t>
            </a:r>
            <a:r>
              <a:rPr lang="ja-JP" altLang="en-US" sz="1400" dirty="0" smtClean="0">
                <a:solidFill>
                  <a:prstClr val="black"/>
                </a:solidFill>
                <a:latin typeface="ＭＳ Ｐゴシック" pitchFamily="50" charset="-128"/>
              </a:rPr>
              <a:t>です</a:t>
            </a:r>
            <a:endParaRPr lang="en-US" altLang="ja-JP" sz="1400" dirty="0">
              <a:solidFill>
                <a:prstClr val="black"/>
              </a:solidFill>
              <a:latin typeface="ＭＳ Ｐゴシック" pitchFamily="50" charset="-128"/>
            </a:endParaRPr>
          </a:p>
          <a:p>
            <a:pPr marL="174625" indent="-174625">
              <a:buFont typeface="Arial" panose="020B0604020202020204" pitchFamily="34" charset="0"/>
              <a:buChar char="•"/>
            </a:pPr>
            <a:r>
              <a:rPr lang="ja-JP" altLang="en-US" sz="1800" dirty="0" smtClean="0">
                <a:solidFill>
                  <a:prstClr val="black"/>
                </a:solidFill>
                <a:latin typeface="ＭＳ Ｐゴシック" pitchFamily="50" charset="-128"/>
              </a:rPr>
              <a:t>支援の実施機関</a:t>
            </a:r>
            <a:r>
              <a:rPr lang="ja-JP" altLang="en-US" sz="1800" dirty="0">
                <a:solidFill>
                  <a:prstClr val="black"/>
                </a:solidFill>
                <a:latin typeface="ＭＳ Ｐゴシック" pitchFamily="50" charset="-128"/>
              </a:rPr>
              <a:t>ごとに利用料金を設定しております</a:t>
            </a:r>
            <a:endParaRPr kumimoji="1" lang="ja-JP" altLang="en-US" sz="1800" dirty="0"/>
          </a:p>
        </p:txBody>
      </p:sp>
      <p:sp>
        <p:nvSpPr>
          <p:cNvPr id="23" name="角丸四角形 22"/>
          <p:cNvSpPr/>
          <p:nvPr/>
        </p:nvSpPr>
        <p:spPr>
          <a:xfrm>
            <a:off x="1999687" y="1043364"/>
            <a:ext cx="5244990" cy="3883462"/>
          </a:xfrm>
          <a:prstGeom prst="roundRect">
            <a:avLst>
              <a:gd name="adj" fmla="val 7938"/>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テキスト ボックス 4"/>
          <p:cNvSpPr txBox="1"/>
          <p:nvPr/>
        </p:nvSpPr>
        <p:spPr>
          <a:xfrm>
            <a:off x="2271299" y="1436916"/>
            <a:ext cx="553998" cy="1323439"/>
          </a:xfrm>
          <a:prstGeom prst="rect">
            <a:avLst/>
          </a:prstGeom>
          <a:ln/>
        </p:spPr>
        <p:style>
          <a:lnRef idx="0">
            <a:schemeClr val="accent1"/>
          </a:lnRef>
          <a:fillRef idx="3">
            <a:schemeClr val="accent1"/>
          </a:fillRef>
          <a:effectRef idx="3">
            <a:schemeClr val="accent1"/>
          </a:effectRef>
          <a:fontRef idx="minor">
            <a:schemeClr val="lt1"/>
          </a:fontRef>
        </p:style>
        <p:txBody>
          <a:bodyPr vert="eaVert" wrap="none" rtlCol="0">
            <a:spAutoFit/>
          </a:bodyPr>
          <a:lstStyle/>
          <a:p>
            <a:pPr algn="ctr"/>
            <a:r>
              <a:rPr lang="ja-JP" altLang="en-US" sz="2400" dirty="0" smtClean="0">
                <a:solidFill>
                  <a:prstClr val="white"/>
                </a:solidFill>
              </a:rPr>
              <a:t>利用相談</a:t>
            </a:r>
            <a:endParaRPr lang="ja-JP" altLang="en-US" sz="2400" dirty="0">
              <a:solidFill>
                <a:prstClr val="white"/>
              </a:solidFill>
            </a:endParaRPr>
          </a:p>
        </p:txBody>
      </p:sp>
      <p:sp>
        <p:nvSpPr>
          <p:cNvPr id="12" name="テキスト ボックス 11"/>
          <p:cNvSpPr txBox="1"/>
          <p:nvPr/>
        </p:nvSpPr>
        <p:spPr>
          <a:xfrm>
            <a:off x="3319742" y="1436916"/>
            <a:ext cx="553998" cy="1323439"/>
          </a:xfrm>
          <a:prstGeom prst="rect">
            <a:avLst/>
          </a:prstGeom>
          <a:ln/>
        </p:spPr>
        <p:style>
          <a:lnRef idx="0">
            <a:schemeClr val="accent1"/>
          </a:lnRef>
          <a:fillRef idx="3">
            <a:schemeClr val="accent1"/>
          </a:fillRef>
          <a:effectRef idx="3">
            <a:schemeClr val="accent1"/>
          </a:effectRef>
          <a:fontRef idx="minor">
            <a:schemeClr val="lt1"/>
          </a:fontRef>
        </p:style>
        <p:txBody>
          <a:bodyPr vert="eaVert" wrap="none" rtlCol="0">
            <a:spAutoFit/>
          </a:bodyPr>
          <a:lstStyle/>
          <a:p>
            <a:pPr algn="ctr"/>
            <a:r>
              <a:rPr lang="ja-JP" altLang="en-US" sz="2400" dirty="0" smtClean="0">
                <a:solidFill>
                  <a:prstClr val="white"/>
                </a:solidFill>
              </a:rPr>
              <a:t>技術相談</a:t>
            </a:r>
            <a:endParaRPr lang="ja-JP" altLang="en-US" sz="2400" dirty="0">
              <a:solidFill>
                <a:prstClr val="white"/>
              </a:solidFill>
            </a:endParaRPr>
          </a:p>
        </p:txBody>
      </p:sp>
      <p:sp>
        <p:nvSpPr>
          <p:cNvPr id="13" name="テキスト ボックス 12"/>
          <p:cNvSpPr txBox="1"/>
          <p:nvPr/>
        </p:nvSpPr>
        <p:spPr>
          <a:xfrm>
            <a:off x="4289609" y="1464509"/>
            <a:ext cx="553998" cy="1607170"/>
          </a:xfrm>
          <a:prstGeom prst="rect">
            <a:avLst/>
          </a:prstGeom>
          <a:ln/>
        </p:spPr>
        <p:style>
          <a:lnRef idx="0">
            <a:schemeClr val="accent1"/>
          </a:lnRef>
          <a:fillRef idx="3">
            <a:schemeClr val="accent1"/>
          </a:fillRef>
          <a:effectRef idx="3">
            <a:schemeClr val="accent1"/>
          </a:effectRef>
          <a:fontRef idx="minor">
            <a:schemeClr val="lt1"/>
          </a:fontRef>
        </p:style>
        <p:txBody>
          <a:bodyPr vert="eaVert" wrap="none" rtlCol="0">
            <a:spAutoFit/>
          </a:bodyPr>
          <a:lstStyle/>
          <a:p>
            <a:pPr algn="ctr"/>
            <a:r>
              <a:rPr lang="ja-JP" altLang="en-US" sz="2400" dirty="0" smtClean="0">
                <a:solidFill>
                  <a:prstClr val="white"/>
                </a:solidFill>
              </a:rPr>
              <a:t>利用</a:t>
            </a:r>
            <a:r>
              <a:rPr lang="ja-JP" altLang="en-US" sz="2400" dirty="0">
                <a:solidFill>
                  <a:prstClr val="white"/>
                </a:solidFill>
              </a:rPr>
              <a:t>申込</a:t>
            </a:r>
            <a:r>
              <a:rPr lang="ja-JP" altLang="en-US" sz="2400" dirty="0" smtClean="0">
                <a:solidFill>
                  <a:prstClr val="white"/>
                </a:solidFill>
              </a:rPr>
              <a:t>み</a:t>
            </a:r>
            <a:endParaRPr lang="ja-JP" altLang="en-US" sz="2400" dirty="0">
              <a:solidFill>
                <a:prstClr val="white"/>
              </a:solidFill>
            </a:endParaRPr>
          </a:p>
        </p:txBody>
      </p:sp>
      <p:sp>
        <p:nvSpPr>
          <p:cNvPr id="14" name="テキスト ボックス 13"/>
          <p:cNvSpPr txBox="1"/>
          <p:nvPr/>
        </p:nvSpPr>
        <p:spPr>
          <a:xfrm>
            <a:off x="5363395" y="1464509"/>
            <a:ext cx="553998" cy="3264675"/>
          </a:xfrm>
          <a:prstGeom prst="rect">
            <a:avLst/>
          </a:prstGeom>
          <a:ln/>
        </p:spPr>
        <p:style>
          <a:lnRef idx="0">
            <a:schemeClr val="accent1"/>
          </a:lnRef>
          <a:fillRef idx="3">
            <a:schemeClr val="accent1"/>
          </a:fillRef>
          <a:effectRef idx="3">
            <a:schemeClr val="accent1"/>
          </a:effectRef>
          <a:fontRef idx="minor">
            <a:schemeClr val="lt1"/>
          </a:fontRef>
        </p:style>
        <p:txBody>
          <a:bodyPr vert="eaVert" wrap="none" rtlCol="0">
            <a:spAutoFit/>
          </a:bodyPr>
          <a:lstStyle/>
          <a:p>
            <a:pPr algn="ctr"/>
            <a:r>
              <a:rPr lang="ja-JP" altLang="en-US" sz="2400" dirty="0">
                <a:solidFill>
                  <a:prstClr val="white"/>
                </a:solidFill>
                <a:latin typeface="ＭＳ Ｐゴシック" panose="020B0600070205080204" pitchFamily="50" charset="-128"/>
              </a:rPr>
              <a:t>装置</a:t>
            </a:r>
            <a:r>
              <a:rPr lang="ja-JP" altLang="en-US" sz="2400" dirty="0" smtClean="0">
                <a:solidFill>
                  <a:prstClr val="white"/>
                </a:solidFill>
                <a:latin typeface="ＭＳ Ｐゴシック" panose="020B0600070205080204" pitchFamily="50" charset="-128"/>
              </a:rPr>
              <a:t>利用（実験・試作等</a:t>
            </a:r>
            <a:r>
              <a:rPr lang="en-US" altLang="ja-JP" sz="2400" dirty="0" smtClean="0">
                <a:solidFill>
                  <a:prstClr val="white"/>
                </a:solidFill>
                <a:latin typeface="ＭＳ Ｐゴシック" panose="020B0600070205080204" pitchFamily="50" charset="-128"/>
              </a:rPr>
              <a:t>)</a:t>
            </a:r>
            <a:endParaRPr lang="ja-JP" altLang="en-US" sz="2400" dirty="0">
              <a:solidFill>
                <a:prstClr val="white"/>
              </a:solidFill>
              <a:latin typeface="ＭＳ Ｐゴシック" panose="020B0600070205080204" pitchFamily="50" charset="-128"/>
            </a:endParaRPr>
          </a:p>
        </p:txBody>
      </p:sp>
      <p:sp>
        <p:nvSpPr>
          <p:cNvPr id="15" name="テキスト ボックス 14"/>
          <p:cNvSpPr txBox="1"/>
          <p:nvPr/>
        </p:nvSpPr>
        <p:spPr>
          <a:xfrm>
            <a:off x="6511613" y="1464509"/>
            <a:ext cx="553998" cy="3016210"/>
          </a:xfrm>
          <a:prstGeom prst="rect">
            <a:avLst/>
          </a:prstGeom>
          <a:ln/>
        </p:spPr>
        <p:style>
          <a:lnRef idx="0">
            <a:schemeClr val="accent1"/>
          </a:lnRef>
          <a:fillRef idx="3">
            <a:schemeClr val="accent1"/>
          </a:fillRef>
          <a:effectRef idx="3">
            <a:schemeClr val="accent1"/>
          </a:effectRef>
          <a:fontRef idx="minor">
            <a:schemeClr val="lt1"/>
          </a:fontRef>
        </p:style>
        <p:txBody>
          <a:bodyPr vert="eaVert" wrap="none" rtlCol="0">
            <a:spAutoFit/>
          </a:bodyPr>
          <a:lstStyle/>
          <a:p>
            <a:pPr algn="ctr"/>
            <a:r>
              <a:rPr lang="ja-JP" altLang="en-US" sz="2400" dirty="0" smtClean="0">
                <a:solidFill>
                  <a:prstClr val="white"/>
                </a:solidFill>
              </a:rPr>
              <a:t>報告書提出・料金支払</a:t>
            </a:r>
            <a:endParaRPr lang="ja-JP" altLang="en-US" sz="2400" dirty="0">
              <a:solidFill>
                <a:prstClr val="white"/>
              </a:solidFill>
            </a:endParaRPr>
          </a:p>
        </p:txBody>
      </p:sp>
      <p:sp>
        <p:nvSpPr>
          <p:cNvPr id="25" name="角丸四角形 24"/>
          <p:cNvSpPr/>
          <p:nvPr/>
        </p:nvSpPr>
        <p:spPr>
          <a:xfrm>
            <a:off x="605821" y="1025987"/>
            <a:ext cx="727313" cy="4344576"/>
          </a:xfrm>
          <a:prstGeom prst="roundRect">
            <a:avLst/>
          </a:prstGeom>
          <a:solidFill>
            <a:schemeClr val="bg1"/>
          </a:solidFill>
          <a:ln>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a:solidFill>
                  <a:prstClr val="black"/>
                </a:solidFill>
              </a:rPr>
              <a:t>　</a:t>
            </a:r>
            <a:r>
              <a:rPr lang="ja-JP" altLang="en-US" sz="2400" dirty="0" smtClean="0">
                <a:solidFill>
                  <a:prstClr val="black"/>
                </a:solidFill>
              </a:rPr>
              <a:t>ご利用希望</a:t>
            </a:r>
            <a:endParaRPr lang="en-US" altLang="ja-JP" sz="2400" dirty="0" smtClean="0">
              <a:solidFill>
                <a:prstClr val="black"/>
              </a:solidFill>
            </a:endParaRPr>
          </a:p>
        </p:txBody>
      </p:sp>
      <p:sp>
        <p:nvSpPr>
          <p:cNvPr id="6" name="右矢印 5"/>
          <p:cNvSpPr/>
          <p:nvPr/>
        </p:nvSpPr>
        <p:spPr>
          <a:xfrm>
            <a:off x="2870463" y="2062072"/>
            <a:ext cx="421568" cy="574036"/>
          </a:xfrm>
          <a:prstGeom prst="rightArrow">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右矢印 27"/>
          <p:cNvSpPr/>
          <p:nvPr/>
        </p:nvSpPr>
        <p:spPr>
          <a:xfrm>
            <a:off x="3894408" y="2039163"/>
            <a:ext cx="421568" cy="574036"/>
          </a:xfrm>
          <a:prstGeom prst="rightArrow">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右矢印 28"/>
          <p:cNvSpPr/>
          <p:nvPr/>
        </p:nvSpPr>
        <p:spPr>
          <a:xfrm>
            <a:off x="4900490" y="2039163"/>
            <a:ext cx="421568" cy="574036"/>
          </a:xfrm>
          <a:prstGeom prst="rightArrow">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右矢印 29"/>
          <p:cNvSpPr/>
          <p:nvPr/>
        </p:nvSpPr>
        <p:spPr>
          <a:xfrm>
            <a:off x="6026669" y="2039163"/>
            <a:ext cx="421568" cy="574036"/>
          </a:xfrm>
          <a:prstGeom prst="rightArrow">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1" name="図 2" descr="NanoFabPF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0047" y="3675816"/>
            <a:ext cx="819304" cy="68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1985684" y="4364974"/>
            <a:ext cx="3148289" cy="441166"/>
          </a:xfrm>
          <a:prstGeom prst="rect">
            <a:avLst/>
          </a:prstGeom>
          <a:noFill/>
        </p:spPr>
        <p:txBody>
          <a:bodyPr wrap="none" rtlCol="0">
            <a:spAutoFit/>
          </a:bodyPr>
          <a:lstStyle/>
          <a:p>
            <a:r>
              <a:rPr lang="ja-JP" altLang="en-US" dirty="0" smtClean="0">
                <a:solidFill>
                  <a:prstClr val="black"/>
                </a:solidFill>
              </a:rPr>
              <a:t>微細加工プラットフォーム</a:t>
            </a:r>
            <a:endParaRPr lang="ja-JP" altLang="en-US" dirty="0">
              <a:solidFill>
                <a:prstClr val="black"/>
              </a:solidFill>
            </a:endParaRPr>
          </a:p>
        </p:txBody>
      </p:sp>
      <p:sp>
        <p:nvSpPr>
          <p:cNvPr id="32" name="角丸四角形 31"/>
          <p:cNvSpPr/>
          <p:nvPr/>
        </p:nvSpPr>
        <p:spPr>
          <a:xfrm>
            <a:off x="7877339" y="1019273"/>
            <a:ext cx="787949" cy="4344575"/>
          </a:xfrm>
          <a:prstGeom prst="roundRect">
            <a:avLst/>
          </a:prstGeom>
          <a:solidFill>
            <a:schemeClr val="bg1"/>
          </a:solidFill>
          <a:ln>
            <a:solidFill>
              <a:schemeClr val="tx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smtClean="0">
                <a:solidFill>
                  <a:prstClr val="black"/>
                </a:solidFill>
              </a:rPr>
              <a:t>研究・開発成果へ</a:t>
            </a:r>
            <a:endParaRPr lang="ja-JP" altLang="en-US" sz="2400" dirty="0">
              <a:solidFill>
                <a:prstClr val="black"/>
              </a:solidFill>
            </a:endParaRPr>
          </a:p>
        </p:txBody>
      </p:sp>
      <p:sp>
        <p:nvSpPr>
          <p:cNvPr id="34" name="右矢印 33"/>
          <p:cNvSpPr/>
          <p:nvPr/>
        </p:nvSpPr>
        <p:spPr>
          <a:xfrm>
            <a:off x="1451367" y="2246416"/>
            <a:ext cx="421568" cy="574036"/>
          </a:xfrm>
          <a:prstGeom prst="rightArrow">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右矢印 34"/>
          <p:cNvSpPr/>
          <p:nvPr/>
        </p:nvSpPr>
        <p:spPr>
          <a:xfrm>
            <a:off x="7384947" y="2062072"/>
            <a:ext cx="421568" cy="574036"/>
          </a:xfrm>
          <a:prstGeom prst="rightArrow">
            <a:avLst/>
          </a:prstGeom>
          <a:solidFill>
            <a:schemeClr val="accent1">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4" name="図 2" descr="NanoFabPF_whit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正方形/長方形 25"/>
          <p:cNvSpPr/>
          <p:nvPr/>
        </p:nvSpPr>
        <p:spPr>
          <a:xfrm>
            <a:off x="73826" y="10900"/>
            <a:ext cx="1861852" cy="400110"/>
          </a:xfrm>
          <a:prstGeom prst="rect">
            <a:avLst/>
          </a:prstGeom>
        </p:spPr>
        <p:txBody>
          <a:bodyPr wrap="square" anchor="ctr">
            <a:spAutoFit/>
          </a:bodyPr>
          <a:lstStyle/>
          <a:p>
            <a:pPr defTabSz="819150">
              <a:defRPr/>
            </a:pPr>
            <a:r>
              <a:rPr lang="ja-JP" altLang="en-US" sz="2000" spc="600" dirty="0" smtClean="0">
                <a:solidFill>
                  <a:srgbClr val="0000FF"/>
                </a:solidFill>
                <a:latin typeface="+mj-ea"/>
                <a:ea typeface="+mj-ea"/>
                <a:cs typeface="メイリオ" panose="020B0604030504040204" pitchFamily="50" charset="-128"/>
              </a:rPr>
              <a:t>ご利用方法</a:t>
            </a:r>
            <a:endParaRPr lang="ja-JP" altLang="en-US" sz="2000" spc="600" dirty="0">
              <a:solidFill>
                <a:srgbClr val="0000FF"/>
              </a:solidFill>
              <a:latin typeface="+mj-ea"/>
              <a:ea typeface="+mj-ea"/>
              <a:cs typeface="メイリオ" panose="020B0604030504040204" pitchFamily="50" charset="-128"/>
            </a:endParaRPr>
          </a:p>
        </p:txBody>
      </p:sp>
      <p:sp>
        <p:nvSpPr>
          <p:cNvPr id="22" name="テキスト ボックス 21"/>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42300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txBox="1">
            <a:spLocks/>
          </p:cNvSpPr>
          <p:nvPr/>
        </p:nvSpPr>
        <p:spPr>
          <a:xfrm>
            <a:off x="297809" y="446127"/>
            <a:ext cx="8229600" cy="6481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a:solidFill>
                  <a:srgbClr val="0000FF"/>
                </a:solidFill>
                <a:latin typeface="HGSｺﾞｼｯｸE" panose="020B0900000000000000" pitchFamily="50" charset="-128"/>
                <a:ea typeface="HGSｺﾞｼｯｸE" panose="020B0900000000000000" pitchFamily="50" charset="-128"/>
                <a:cs typeface="メイリオ" panose="020B0604030504040204" pitchFamily="50" charset="-128"/>
              </a:rPr>
              <a:t>プラットフォームの利用形態</a:t>
            </a:r>
          </a:p>
        </p:txBody>
      </p:sp>
      <p:sp>
        <p:nvSpPr>
          <p:cNvPr id="6" name="テキスト ボックス 5"/>
          <p:cNvSpPr txBox="1"/>
          <p:nvPr/>
        </p:nvSpPr>
        <p:spPr>
          <a:xfrm>
            <a:off x="1024043" y="1225207"/>
            <a:ext cx="7109639" cy="5016758"/>
          </a:xfrm>
          <a:prstGeom prst="rect">
            <a:avLst/>
          </a:prstGeom>
          <a:noFill/>
        </p:spPr>
        <p:txBody>
          <a:bodyPr wrap="none" rtlCol="0">
            <a:spAutoFit/>
          </a:bodyPr>
          <a:lstStyle/>
          <a:p>
            <a:r>
              <a:rPr kumimoji="1"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１．技術相談</a:t>
            </a:r>
            <a:endParaRPr kumimoji="1"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利用者の相談に専門家として応えます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２．技術代行</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技術スタッフが利用者に代行して設備を操作します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３．機器利用</a:t>
            </a:r>
            <a:endParaRPr kumimoji="1"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利用者が自ら設備を操作します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４．技術補助</a:t>
            </a:r>
            <a:endParaRPr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技術スタッフが補助し、操作方法を指導しながら、</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利用者が設備を操作します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b="1" u="sng" dirty="0">
                <a:latin typeface="メイリオ" panose="020B0604030504040204" pitchFamily="50" charset="-128"/>
                <a:ea typeface="メイリオ" panose="020B0604030504040204" pitchFamily="50" charset="-128"/>
                <a:cs typeface="メイリオ" panose="020B0604030504040204" pitchFamily="50" charset="-128"/>
              </a:rPr>
              <a:t>５．共同研究</a:t>
            </a:r>
            <a:endParaRPr kumimoji="1" lang="en-US" altLang="ja-JP" sz="24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利用者と実施機関が共同で実施する成果公開型の研究</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5"/>
          <p:cNvSpPr>
            <a:spLocks noGrp="1"/>
          </p:cNvSpPr>
          <p:nvPr>
            <p:ph type="sldNum" sz="quarter" idx="12"/>
          </p:nvPr>
        </p:nvSpPr>
        <p:spPr>
          <a:xfrm>
            <a:off x="8641895" y="6431970"/>
            <a:ext cx="502105" cy="365125"/>
          </a:xfrm>
        </p:spPr>
        <p:txBody>
          <a:bodyPr/>
          <a:lstStyle/>
          <a:p>
            <a:r>
              <a:rPr kumimoji="1" lang="en-US" altLang="ja-JP" sz="1600" dirty="0">
                <a:solidFill>
                  <a:schemeClr val="tx1"/>
                </a:solidFill>
              </a:rPr>
              <a:t>19</a:t>
            </a:r>
          </a:p>
        </p:txBody>
      </p:sp>
      <p:pic>
        <p:nvPicPr>
          <p:cNvPr id="7" name="図 2" descr="NanoFabPF_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正方形/長方形 8"/>
          <p:cNvSpPr/>
          <p:nvPr/>
        </p:nvSpPr>
        <p:spPr>
          <a:xfrm>
            <a:off x="73826" y="10900"/>
            <a:ext cx="1861852" cy="400110"/>
          </a:xfrm>
          <a:prstGeom prst="rect">
            <a:avLst/>
          </a:prstGeom>
        </p:spPr>
        <p:txBody>
          <a:bodyPr wrap="square" anchor="ctr">
            <a:spAutoFit/>
          </a:bodyPr>
          <a:lstStyle/>
          <a:p>
            <a:pPr defTabSz="819150">
              <a:defRPr/>
            </a:pPr>
            <a:r>
              <a:rPr lang="ja-JP" altLang="en-US" sz="2000" spc="600" dirty="0" smtClean="0">
                <a:solidFill>
                  <a:srgbClr val="0000FF"/>
                </a:solidFill>
                <a:latin typeface="+mj-ea"/>
                <a:ea typeface="+mj-ea"/>
                <a:cs typeface="メイリオ" panose="020B0604030504040204" pitchFamily="50" charset="-128"/>
              </a:rPr>
              <a:t>ご利用方法</a:t>
            </a:r>
            <a:endParaRPr lang="ja-JP" altLang="en-US" sz="2000" spc="600" dirty="0">
              <a:solidFill>
                <a:srgbClr val="0000FF"/>
              </a:solidFill>
              <a:latin typeface="+mj-ea"/>
              <a:ea typeface="+mj-ea"/>
              <a:cs typeface="メイリオ" panose="020B0604030504040204" pitchFamily="50" charset="-128"/>
            </a:endParaRPr>
          </a:p>
        </p:txBody>
      </p:sp>
      <p:sp>
        <p:nvSpPr>
          <p:cNvPr id="8" name="テキスト ボックス 7"/>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82639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185933" y="997493"/>
            <a:ext cx="3163982" cy="5416697"/>
          </a:xfrm>
          <a:prstGeom prst="rect">
            <a:avLst/>
          </a:prstGeom>
          <a:ln>
            <a:solidFill>
              <a:schemeClr val="tx1"/>
            </a:solidFill>
          </a:ln>
        </p:spPr>
      </p:pic>
      <p:sp>
        <p:nvSpPr>
          <p:cNvPr id="6" name="正方形/長方形 5"/>
          <p:cNvSpPr/>
          <p:nvPr/>
        </p:nvSpPr>
        <p:spPr>
          <a:xfrm>
            <a:off x="380397" y="1975105"/>
            <a:ext cx="4669355" cy="523220"/>
          </a:xfrm>
          <a:prstGeom prst="rect">
            <a:avLst/>
          </a:prstGeom>
        </p:spPr>
        <p:txBody>
          <a:bodyPr wrap="none">
            <a:spAutoFit/>
          </a:bodyPr>
          <a:lstStyle/>
          <a:p>
            <a:r>
              <a:rPr lang="ja-JP" altLang="en-US" sz="2800" dirty="0"/>
              <a:t>http://nanonet.mext.go.jp/yp/</a:t>
            </a:r>
          </a:p>
        </p:txBody>
      </p:sp>
      <p:sp>
        <p:nvSpPr>
          <p:cNvPr id="7" name="正方形/長方形 6"/>
          <p:cNvSpPr/>
          <p:nvPr/>
        </p:nvSpPr>
        <p:spPr>
          <a:xfrm>
            <a:off x="705679" y="237965"/>
            <a:ext cx="7555274" cy="584775"/>
          </a:xfrm>
          <a:prstGeom prst="rect">
            <a:avLst/>
          </a:prstGeom>
        </p:spPr>
        <p:txBody>
          <a:bodyPr wrap="none">
            <a:spAutoFit/>
          </a:bodyPr>
          <a:lstStyle/>
          <a:p>
            <a:pPr algn="ctr"/>
            <a:r>
              <a:rPr lang="ja-JP" altLang="en-US" sz="3200" dirty="0">
                <a:solidFill>
                  <a:srgbClr val="0000FF"/>
                </a:solidFill>
                <a:latin typeface="HGPｺﾞｼｯｸE" panose="020B0900000000000000" pitchFamily="50" charset="-128"/>
                <a:ea typeface="HGPｺﾞｼｯｸE" panose="020B0900000000000000" pitchFamily="50" charset="-128"/>
              </a:rPr>
              <a:t>共用装置の</a:t>
            </a:r>
            <a:r>
              <a:rPr lang="ja-JP" altLang="en-US" sz="3200" dirty="0" smtClean="0">
                <a:solidFill>
                  <a:srgbClr val="0000FF"/>
                </a:solidFill>
                <a:latin typeface="HGPｺﾞｼｯｸE" panose="020B0900000000000000" pitchFamily="50" charset="-128"/>
                <a:ea typeface="HGPｺﾞｼｯｸE" panose="020B0900000000000000" pitchFamily="50" charset="-128"/>
              </a:rPr>
              <a:t>データベース（イエローページ）</a:t>
            </a:r>
            <a:endParaRPr lang="ja-JP" altLang="en-US" sz="3200" dirty="0">
              <a:solidFill>
                <a:srgbClr val="0000FF"/>
              </a:solidFill>
              <a:latin typeface="HGPｺﾞｼｯｸE" panose="020B0900000000000000" pitchFamily="50" charset="-128"/>
              <a:ea typeface="HGPｺﾞｼｯｸE" panose="020B0900000000000000" pitchFamily="50" charset="-128"/>
            </a:endParaRPr>
          </a:p>
        </p:txBody>
      </p:sp>
      <p:sp>
        <p:nvSpPr>
          <p:cNvPr id="8" name="角丸四角形吹き出し 7"/>
          <p:cNvSpPr/>
          <p:nvPr/>
        </p:nvSpPr>
        <p:spPr>
          <a:xfrm>
            <a:off x="705679" y="2841395"/>
            <a:ext cx="3842258" cy="2957825"/>
          </a:xfrm>
          <a:prstGeom prst="wedgeRoundRectCallout">
            <a:avLst>
              <a:gd name="adj1" fmla="val 111368"/>
              <a:gd name="adj2" fmla="val 1989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rPr>
              <a:t>ナノテクノロジー</a:t>
            </a:r>
            <a:endParaRPr kumimoji="1" lang="en-US" altLang="ja-JP" sz="2800" dirty="0" smtClean="0">
              <a:solidFill>
                <a:schemeClr val="tx1"/>
              </a:solidFill>
            </a:endParaRPr>
          </a:p>
          <a:p>
            <a:r>
              <a:rPr kumimoji="1" lang="ja-JP" altLang="en-US" sz="2800" dirty="0" smtClean="0">
                <a:solidFill>
                  <a:schemeClr val="tx1"/>
                </a:solidFill>
              </a:rPr>
              <a:t>プラットフォームの</a:t>
            </a:r>
            <a:endParaRPr kumimoji="1" lang="en-US" altLang="ja-JP" sz="2800" dirty="0" smtClean="0">
              <a:solidFill>
                <a:schemeClr val="tx1"/>
              </a:solidFill>
            </a:endParaRPr>
          </a:p>
          <a:p>
            <a:r>
              <a:rPr kumimoji="1" lang="ja-JP" altLang="en-US" sz="2800" dirty="0" smtClean="0">
                <a:solidFill>
                  <a:schemeClr val="tx1"/>
                </a:solidFill>
              </a:rPr>
              <a:t>共用設備が</a:t>
            </a:r>
            <a:endParaRPr kumimoji="1" lang="en-US" altLang="ja-JP" sz="2800" dirty="0" smtClean="0">
              <a:solidFill>
                <a:schemeClr val="tx1"/>
              </a:solidFill>
            </a:endParaRPr>
          </a:p>
          <a:p>
            <a:r>
              <a:rPr kumimoji="1" lang="ja-JP" altLang="en-US" sz="2800" dirty="0" smtClean="0">
                <a:solidFill>
                  <a:schemeClr val="tx1"/>
                </a:solidFill>
              </a:rPr>
              <a:t>　・カテゴリー別</a:t>
            </a:r>
            <a:endParaRPr kumimoji="1" lang="en-US" altLang="ja-JP" sz="2800" dirty="0" smtClean="0">
              <a:solidFill>
                <a:schemeClr val="tx1"/>
              </a:solidFill>
            </a:endParaRPr>
          </a:p>
          <a:p>
            <a:r>
              <a:rPr lang="ja-JP" altLang="en-US" sz="2800" dirty="0" smtClean="0">
                <a:solidFill>
                  <a:schemeClr val="tx1"/>
                </a:solidFill>
              </a:rPr>
              <a:t>　・拠点別</a:t>
            </a:r>
            <a:endParaRPr lang="en-US" altLang="ja-JP" sz="2800" dirty="0" smtClean="0">
              <a:solidFill>
                <a:schemeClr val="tx1"/>
              </a:solidFill>
            </a:endParaRPr>
          </a:p>
          <a:p>
            <a:r>
              <a:rPr kumimoji="1" lang="ja-JP" altLang="en-US" sz="2800" dirty="0" smtClean="0">
                <a:solidFill>
                  <a:schemeClr val="tx1"/>
                </a:solidFill>
              </a:rPr>
              <a:t>に検索できます。</a:t>
            </a:r>
            <a:endParaRPr kumimoji="1" lang="en-US" altLang="ja-JP" sz="2800" dirty="0" smtClean="0">
              <a:solidFill>
                <a:schemeClr val="tx1"/>
              </a:solidFill>
            </a:endParaRPr>
          </a:p>
        </p:txBody>
      </p:sp>
      <p:pic>
        <p:nvPicPr>
          <p:cNvPr id="9" name="図 2" descr="NanoFabPF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テキスト ボックス 9"/>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44718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15319" t="17037" r="48367" b="4641"/>
          <a:stretch/>
        </p:blipFill>
        <p:spPr>
          <a:xfrm>
            <a:off x="601668" y="1656054"/>
            <a:ext cx="3425887" cy="4607742"/>
          </a:xfrm>
          <a:prstGeom prst="rect">
            <a:avLst/>
          </a:prstGeom>
        </p:spPr>
      </p:pic>
      <p:sp>
        <p:nvSpPr>
          <p:cNvPr id="5" name="角丸四角形吹き出し 4"/>
          <p:cNvSpPr/>
          <p:nvPr/>
        </p:nvSpPr>
        <p:spPr>
          <a:xfrm>
            <a:off x="4548453" y="5366539"/>
            <a:ext cx="3253635" cy="712519"/>
          </a:xfrm>
          <a:prstGeom prst="wedgeRoundRectCallout">
            <a:avLst>
              <a:gd name="adj1" fmla="val -123584"/>
              <a:gd name="adj2" fmla="val -57383"/>
              <a:gd name="adj3" fmla="val 16667"/>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prstClr val="black"/>
                </a:solidFill>
              </a:rPr>
              <a:t>ホームページに相談窓口</a:t>
            </a:r>
            <a:r>
              <a:rPr lang="ja-JP" altLang="en-US" sz="2000" dirty="0" smtClean="0">
                <a:solidFill>
                  <a:prstClr val="black"/>
                </a:solidFill>
              </a:rPr>
              <a:t>が</a:t>
            </a:r>
            <a:endParaRPr lang="en-US" altLang="ja-JP" sz="2000" dirty="0" smtClean="0">
              <a:solidFill>
                <a:prstClr val="black"/>
              </a:solidFill>
            </a:endParaRPr>
          </a:p>
          <a:p>
            <a:r>
              <a:rPr lang="ja-JP" altLang="en-US" sz="2000" dirty="0" smtClean="0">
                <a:solidFill>
                  <a:prstClr val="black"/>
                </a:solidFill>
              </a:rPr>
              <a:t>あります</a:t>
            </a:r>
            <a:endParaRPr lang="en-US" altLang="ja-JP" sz="2000" dirty="0">
              <a:solidFill>
                <a:prstClr val="black"/>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555" y="1917312"/>
            <a:ext cx="4871505" cy="289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タイトル 4"/>
          <p:cNvSpPr txBox="1">
            <a:spLocks/>
          </p:cNvSpPr>
          <p:nvPr/>
        </p:nvSpPr>
        <p:spPr>
          <a:xfrm>
            <a:off x="308613" y="226578"/>
            <a:ext cx="8229600" cy="9046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b="1" dirty="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rPr>
              <a:t>One Stop</a:t>
            </a:r>
            <a:r>
              <a:rPr lang="ja-JP" altLang="en-US" sz="3600" b="1" dirty="0" smtClean="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rPr>
              <a:t>サービス</a:t>
            </a:r>
            <a:endParaRPr lang="en-US" altLang="ja-JP" sz="3600" b="1" dirty="0" smtClean="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endParaRPr>
          </a:p>
          <a:p>
            <a:r>
              <a:rPr lang="ja-JP" altLang="en-US" sz="2400" b="1" dirty="0" smtClean="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rPr>
              <a:t>～まずはご相談下さい～</a:t>
            </a:r>
            <a:endParaRPr lang="ja-JP" altLang="en-US" sz="2400" b="1" dirty="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8" name="スライド番号プレースホルダー 5"/>
          <p:cNvSpPr>
            <a:spLocks noGrp="1"/>
          </p:cNvSpPr>
          <p:nvPr>
            <p:ph type="sldNum" sz="quarter" idx="12"/>
          </p:nvPr>
        </p:nvSpPr>
        <p:spPr>
          <a:xfrm>
            <a:off x="8641895" y="6431970"/>
            <a:ext cx="502105" cy="365125"/>
          </a:xfrm>
        </p:spPr>
        <p:txBody>
          <a:bodyPr/>
          <a:lstStyle/>
          <a:p>
            <a:r>
              <a:rPr kumimoji="1" lang="en-US" altLang="ja-JP" sz="1600" dirty="0">
                <a:solidFill>
                  <a:schemeClr val="tx1"/>
                </a:solidFill>
              </a:rPr>
              <a:t>20</a:t>
            </a:r>
          </a:p>
        </p:txBody>
      </p:sp>
      <p:pic>
        <p:nvPicPr>
          <p:cNvPr id="9" name="図 2" descr="NanoFabPF_whit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正方形/長方形 1"/>
          <p:cNvSpPr/>
          <p:nvPr/>
        </p:nvSpPr>
        <p:spPr>
          <a:xfrm>
            <a:off x="601668" y="1150995"/>
            <a:ext cx="7652891" cy="461665"/>
          </a:xfrm>
          <a:prstGeom prst="rect">
            <a:avLst/>
          </a:prstGeom>
        </p:spPr>
        <p:txBody>
          <a:bodyPr wrap="square">
            <a:spAutoFit/>
          </a:bodyPr>
          <a:lstStyle/>
          <a:p>
            <a:r>
              <a:rPr lang="ja-JP" altLang="en-US" sz="2400" b="1" dirty="0" smtClean="0">
                <a:solidFill>
                  <a:prstClr val="black"/>
                </a:solidFill>
              </a:rPr>
              <a:t>■専属</a:t>
            </a:r>
            <a:r>
              <a:rPr lang="ja-JP" altLang="en-US" sz="2400" b="1" dirty="0">
                <a:solidFill>
                  <a:prstClr val="black"/>
                </a:solidFill>
              </a:rPr>
              <a:t>コーディネータ</a:t>
            </a:r>
            <a:r>
              <a:rPr lang="ja-JP" altLang="en-US" sz="2400" dirty="0">
                <a:solidFill>
                  <a:prstClr val="black"/>
                </a:solidFill>
              </a:rPr>
              <a:t>が、最適な支援機関を</a:t>
            </a:r>
            <a:r>
              <a:rPr lang="ja-JP" altLang="en-US" sz="2400" dirty="0" smtClean="0">
                <a:solidFill>
                  <a:prstClr val="black"/>
                </a:solidFill>
              </a:rPr>
              <a:t>ご紹介します</a:t>
            </a:r>
            <a:endParaRPr lang="ja-JP" altLang="en-US" sz="2400" dirty="0">
              <a:solidFill>
                <a:prstClr val="black"/>
              </a:solidFill>
            </a:endParaRPr>
          </a:p>
        </p:txBody>
      </p:sp>
      <p:sp>
        <p:nvSpPr>
          <p:cNvPr id="10" name="正方形/長方形 9"/>
          <p:cNvSpPr/>
          <p:nvPr/>
        </p:nvSpPr>
        <p:spPr>
          <a:xfrm>
            <a:off x="73826" y="10900"/>
            <a:ext cx="1861852" cy="400110"/>
          </a:xfrm>
          <a:prstGeom prst="rect">
            <a:avLst/>
          </a:prstGeom>
        </p:spPr>
        <p:txBody>
          <a:bodyPr wrap="square" anchor="ctr">
            <a:spAutoFit/>
          </a:bodyPr>
          <a:lstStyle/>
          <a:p>
            <a:pPr defTabSz="819150">
              <a:defRPr/>
            </a:pPr>
            <a:r>
              <a:rPr lang="ja-JP" altLang="en-US" sz="2000" spc="600" dirty="0" smtClean="0">
                <a:solidFill>
                  <a:srgbClr val="0000FF"/>
                </a:solidFill>
                <a:latin typeface="+mj-ea"/>
                <a:ea typeface="+mj-ea"/>
                <a:cs typeface="メイリオ" panose="020B0604030504040204" pitchFamily="50" charset="-128"/>
              </a:rPr>
              <a:t>ご利用方法</a:t>
            </a:r>
            <a:endParaRPr lang="ja-JP" altLang="en-US" sz="2000" spc="600" dirty="0">
              <a:solidFill>
                <a:srgbClr val="0000FF"/>
              </a:solidFill>
              <a:latin typeface="+mj-ea"/>
              <a:ea typeface="+mj-ea"/>
              <a:cs typeface="メイリオ" panose="020B0604030504040204" pitchFamily="50" charset="-128"/>
            </a:endParaRPr>
          </a:p>
        </p:txBody>
      </p:sp>
      <p:sp>
        <p:nvSpPr>
          <p:cNvPr id="11" name="テキスト ボックス 10"/>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83202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円/楕円 22"/>
          <p:cNvSpPr/>
          <p:nvPr/>
        </p:nvSpPr>
        <p:spPr>
          <a:xfrm>
            <a:off x="6812869" y="5553102"/>
            <a:ext cx="1478182" cy="551894"/>
          </a:xfrm>
          <a:prstGeom prst="ellips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222603" y="5661428"/>
            <a:ext cx="1538915" cy="551894"/>
          </a:xfrm>
          <a:prstGeom prst="ellips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あ</a:t>
            </a:r>
            <a:endParaRPr kumimoji="1" lang="ja-JP" altLang="en-US" dirty="0"/>
          </a:p>
        </p:txBody>
      </p:sp>
      <p:sp>
        <p:nvSpPr>
          <p:cNvPr id="21" name="円/楕円 20"/>
          <p:cNvSpPr/>
          <p:nvPr/>
        </p:nvSpPr>
        <p:spPr>
          <a:xfrm>
            <a:off x="3288292" y="5672089"/>
            <a:ext cx="1927895" cy="551894"/>
          </a:xfrm>
          <a:prstGeom prst="ellips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1233148" y="5576645"/>
            <a:ext cx="2078182" cy="551894"/>
          </a:xfrm>
          <a:prstGeom prst="ellips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C12DD447-7B29-4638-A157-A05B7B6853A1}" type="slidenum">
              <a:rPr kumimoji="1" lang="ja-JP" altLang="en-US" smtClean="0"/>
              <a:t>18</a:t>
            </a:fld>
            <a:endParaRPr kumimoji="1" lang="ja-JP" altLang="en-US"/>
          </a:p>
        </p:txBody>
      </p:sp>
      <p:sp>
        <p:nvSpPr>
          <p:cNvPr id="6" name="正方形/長方形 5"/>
          <p:cNvSpPr/>
          <p:nvPr/>
        </p:nvSpPr>
        <p:spPr>
          <a:xfrm>
            <a:off x="1330691" y="5674865"/>
            <a:ext cx="1751610" cy="369332"/>
          </a:xfrm>
          <a:prstGeom prst="rect">
            <a:avLst/>
          </a:prstGeom>
        </p:spPr>
        <p:txBody>
          <a:bodyPr wrap="square">
            <a:spAutoFit/>
          </a:bodyPr>
          <a:lstStyle/>
          <a:p>
            <a:pPr algn="ctr"/>
            <a:r>
              <a:rPr lang="en-US" altLang="ja-JP" dirty="0" smtClean="0"/>
              <a:t>MEMS/NEMS</a:t>
            </a:r>
            <a:endParaRPr lang="en-US" altLang="ja-JP" dirty="0"/>
          </a:p>
        </p:txBody>
      </p:sp>
      <p:sp>
        <p:nvSpPr>
          <p:cNvPr id="7" name="正方形/長方形 6"/>
          <p:cNvSpPr/>
          <p:nvPr/>
        </p:nvSpPr>
        <p:spPr>
          <a:xfrm>
            <a:off x="5443625" y="5763215"/>
            <a:ext cx="1027845" cy="369332"/>
          </a:xfrm>
          <a:prstGeom prst="rect">
            <a:avLst/>
          </a:prstGeom>
        </p:spPr>
        <p:txBody>
          <a:bodyPr wrap="none">
            <a:spAutoFit/>
          </a:bodyPr>
          <a:lstStyle/>
          <a:p>
            <a:pPr algn="ctr"/>
            <a:r>
              <a:rPr lang="ja-JP" altLang="en-US" dirty="0" smtClean="0"/>
              <a:t>ナノ加工</a:t>
            </a:r>
            <a:endParaRPr lang="en-US" altLang="ja-JP" dirty="0"/>
          </a:p>
        </p:txBody>
      </p:sp>
      <p:sp>
        <p:nvSpPr>
          <p:cNvPr id="8" name="テキスト ボックス 7"/>
          <p:cNvSpPr txBox="1"/>
          <p:nvPr/>
        </p:nvSpPr>
        <p:spPr>
          <a:xfrm>
            <a:off x="7038037" y="5665961"/>
            <a:ext cx="1027845" cy="369332"/>
          </a:xfrm>
          <a:prstGeom prst="rect">
            <a:avLst/>
          </a:prstGeom>
          <a:noFill/>
        </p:spPr>
        <p:txBody>
          <a:bodyPr wrap="none" rtlCol="0">
            <a:spAutoFit/>
          </a:bodyPr>
          <a:lstStyle/>
          <a:p>
            <a:pPr algn="ctr"/>
            <a:r>
              <a:rPr kumimoji="1" lang="ja-JP" altLang="en-US" dirty="0" smtClean="0"/>
              <a:t>ナノ材料</a:t>
            </a:r>
            <a:endParaRPr kumimoji="1" lang="ja-JP" altLang="en-US" dirty="0"/>
          </a:p>
        </p:txBody>
      </p:sp>
      <p:sp>
        <p:nvSpPr>
          <p:cNvPr id="11" name="テキスト ボックス 10"/>
          <p:cNvSpPr txBox="1"/>
          <p:nvPr/>
        </p:nvSpPr>
        <p:spPr>
          <a:xfrm>
            <a:off x="3423914" y="5774127"/>
            <a:ext cx="1569660" cy="369332"/>
          </a:xfrm>
          <a:prstGeom prst="rect">
            <a:avLst/>
          </a:prstGeom>
          <a:noFill/>
        </p:spPr>
        <p:txBody>
          <a:bodyPr wrap="none" rtlCol="0">
            <a:spAutoFit/>
          </a:bodyPr>
          <a:lstStyle/>
          <a:p>
            <a:pPr algn="ctr"/>
            <a:r>
              <a:rPr kumimoji="1" lang="ja-JP" altLang="en-US" dirty="0" smtClean="0"/>
              <a:t>微細加工技術</a:t>
            </a:r>
            <a:endParaRPr kumimoji="1" lang="ja-JP" altLang="en-US" dirty="0"/>
          </a:p>
        </p:txBody>
      </p:sp>
      <p:pic>
        <p:nvPicPr>
          <p:cNvPr id="16" name="図 2" descr="NanoFabPF_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1050" y="49108"/>
            <a:ext cx="852949" cy="717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図 1"/>
          <p:cNvPicPr>
            <a:picLocks noChangeAspect="1"/>
          </p:cNvPicPr>
          <p:nvPr/>
        </p:nvPicPr>
        <p:blipFill>
          <a:blip r:embed="rId3"/>
          <a:stretch>
            <a:fillRect/>
          </a:stretch>
        </p:blipFill>
        <p:spPr>
          <a:xfrm>
            <a:off x="901430" y="1712995"/>
            <a:ext cx="7550640" cy="2368485"/>
          </a:xfrm>
          <a:prstGeom prst="rect">
            <a:avLst/>
          </a:prstGeom>
        </p:spPr>
      </p:pic>
      <p:sp>
        <p:nvSpPr>
          <p:cNvPr id="10" name="円/楕円 9"/>
          <p:cNvSpPr/>
          <p:nvPr/>
        </p:nvSpPr>
        <p:spPr>
          <a:xfrm>
            <a:off x="989089" y="5136609"/>
            <a:ext cx="7664065" cy="604294"/>
          </a:xfrm>
          <a:prstGeom prst="ellipse">
            <a:avLst/>
          </a:prstGeom>
          <a:effectLst>
            <a:outerShdw blurRad="50800" dir="5400000" algn="ctr" rotWithShape="0">
              <a:srgbClr val="000000">
                <a:alpha val="43137"/>
              </a:srgbClr>
            </a:outerShdw>
          </a:effectLst>
          <a:scene3d>
            <a:camera prst="perspectiveRelaxedModerately"/>
            <a:lightRig rig="threePt" dir="t"/>
          </a:scene3d>
          <a:sp3d z="25400">
            <a:bevelT w="12065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6283711" y="5044316"/>
            <a:ext cx="1644802" cy="459380"/>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403836" y="5079393"/>
            <a:ext cx="1404552" cy="369332"/>
          </a:xfrm>
          <a:prstGeom prst="rect">
            <a:avLst/>
          </a:prstGeom>
          <a:noFill/>
        </p:spPr>
        <p:txBody>
          <a:bodyPr wrap="none" rtlCol="0">
            <a:spAutoFit/>
          </a:bodyPr>
          <a:lstStyle/>
          <a:p>
            <a:r>
              <a:rPr kumimoji="1" lang="ja-JP" altLang="en-US" dirty="0" smtClean="0"/>
              <a:t>バイオチップ</a:t>
            </a:r>
            <a:endParaRPr kumimoji="1" lang="ja-JP" altLang="en-US" dirty="0"/>
          </a:p>
        </p:txBody>
      </p:sp>
      <p:sp>
        <p:nvSpPr>
          <p:cNvPr id="25" name="角丸四角形 24"/>
          <p:cNvSpPr/>
          <p:nvPr/>
        </p:nvSpPr>
        <p:spPr>
          <a:xfrm>
            <a:off x="4676750" y="4924475"/>
            <a:ext cx="1209454" cy="459380"/>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853556" y="4974791"/>
            <a:ext cx="825867" cy="369332"/>
          </a:xfrm>
          <a:prstGeom prst="rect">
            <a:avLst/>
          </a:prstGeom>
          <a:noFill/>
        </p:spPr>
        <p:txBody>
          <a:bodyPr wrap="none" rtlCol="0">
            <a:spAutoFit/>
          </a:bodyPr>
          <a:lstStyle/>
          <a:p>
            <a:r>
              <a:rPr kumimoji="1" lang="ja-JP" altLang="en-US" dirty="0" smtClean="0"/>
              <a:t>センサ</a:t>
            </a:r>
            <a:endParaRPr kumimoji="1" lang="ja-JP" altLang="en-US" dirty="0"/>
          </a:p>
        </p:txBody>
      </p:sp>
      <p:sp>
        <p:nvSpPr>
          <p:cNvPr id="26" name="角丸四角形 25"/>
          <p:cNvSpPr/>
          <p:nvPr/>
        </p:nvSpPr>
        <p:spPr>
          <a:xfrm>
            <a:off x="3318432" y="5074161"/>
            <a:ext cx="1021357" cy="459380"/>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372822" y="5118424"/>
            <a:ext cx="990977" cy="369332"/>
          </a:xfrm>
          <a:prstGeom prst="rect">
            <a:avLst/>
          </a:prstGeom>
          <a:noFill/>
        </p:spPr>
        <p:txBody>
          <a:bodyPr wrap="none" rtlCol="0">
            <a:spAutoFit/>
          </a:bodyPr>
          <a:lstStyle/>
          <a:p>
            <a:r>
              <a:rPr kumimoji="1" lang="en-US" altLang="ja-JP" dirty="0" smtClean="0"/>
              <a:t>AI</a:t>
            </a:r>
            <a:r>
              <a:rPr kumimoji="1" lang="ja-JP" altLang="en-US" dirty="0" smtClean="0"/>
              <a:t>チップ</a:t>
            </a:r>
            <a:endParaRPr kumimoji="1" lang="ja-JP" altLang="en-US" dirty="0"/>
          </a:p>
        </p:txBody>
      </p:sp>
      <p:sp>
        <p:nvSpPr>
          <p:cNvPr id="27" name="角丸四角形 26"/>
          <p:cNvSpPr/>
          <p:nvPr/>
        </p:nvSpPr>
        <p:spPr>
          <a:xfrm>
            <a:off x="1713258" y="4979376"/>
            <a:ext cx="1216165" cy="459380"/>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873906" y="5042585"/>
            <a:ext cx="922047" cy="369332"/>
          </a:xfrm>
          <a:prstGeom prst="rect">
            <a:avLst/>
          </a:prstGeom>
          <a:noFill/>
        </p:spPr>
        <p:txBody>
          <a:bodyPr wrap="none" rtlCol="0">
            <a:spAutoFit/>
          </a:bodyPr>
          <a:lstStyle/>
          <a:p>
            <a:r>
              <a:rPr kumimoji="1" lang="ja-JP" altLang="en-US" dirty="0" smtClean="0"/>
              <a:t>ロボット</a:t>
            </a:r>
            <a:endParaRPr kumimoji="1" lang="ja-JP" altLang="en-US" dirty="0"/>
          </a:p>
        </p:txBody>
      </p:sp>
      <p:sp>
        <p:nvSpPr>
          <p:cNvPr id="28" name="テキスト ボックス 27"/>
          <p:cNvSpPr txBox="1"/>
          <p:nvPr/>
        </p:nvSpPr>
        <p:spPr>
          <a:xfrm>
            <a:off x="389798" y="4872248"/>
            <a:ext cx="1063112" cy="369332"/>
          </a:xfrm>
          <a:prstGeom prst="rect">
            <a:avLst/>
          </a:prstGeom>
          <a:noFill/>
        </p:spPr>
        <p:txBody>
          <a:bodyPr wrap="none" rtlCol="0">
            <a:spAutoFit/>
          </a:bodyPr>
          <a:lstStyle/>
          <a:p>
            <a:r>
              <a:rPr kumimoji="1" lang="ja-JP" altLang="en-US" b="1" i="1" dirty="0" smtClean="0">
                <a:solidFill>
                  <a:srgbClr val="0000FF"/>
                </a:solidFill>
              </a:rPr>
              <a:t>デバイス</a:t>
            </a:r>
            <a:endParaRPr kumimoji="1" lang="ja-JP" altLang="en-US" b="1" i="1" dirty="0">
              <a:solidFill>
                <a:srgbClr val="0000FF"/>
              </a:solidFill>
            </a:endParaRPr>
          </a:p>
        </p:txBody>
      </p:sp>
      <p:sp>
        <p:nvSpPr>
          <p:cNvPr id="29" name="テキスト ボックス 28"/>
          <p:cNvSpPr txBox="1"/>
          <p:nvPr/>
        </p:nvSpPr>
        <p:spPr>
          <a:xfrm>
            <a:off x="322395" y="5986044"/>
            <a:ext cx="1107996" cy="369332"/>
          </a:xfrm>
          <a:prstGeom prst="rect">
            <a:avLst/>
          </a:prstGeom>
          <a:noFill/>
        </p:spPr>
        <p:txBody>
          <a:bodyPr wrap="none" rtlCol="0">
            <a:spAutoFit/>
          </a:bodyPr>
          <a:lstStyle/>
          <a:p>
            <a:r>
              <a:rPr kumimoji="1" lang="ja-JP" altLang="en-US" b="1" i="1" dirty="0" smtClean="0">
                <a:solidFill>
                  <a:srgbClr val="0000FF"/>
                </a:solidFill>
              </a:rPr>
              <a:t>基盤技術</a:t>
            </a:r>
            <a:endParaRPr kumimoji="1" lang="ja-JP" altLang="en-US" b="1" i="1" dirty="0">
              <a:solidFill>
                <a:srgbClr val="0000FF"/>
              </a:solidFill>
            </a:endParaRPr>
          </a:p>
        </p:txBody>
      </p:sp>
      <p:sp>
        <p:nvSpPr>
          <p:cNvPr id="30" name="テキスト ボックス 29"/>
          <p:cNvSpPr txBox="1"/>
          <p:nvPr/>
        </p:nvSpPr>
        <p:spPr>
          <a:xfrm>
            <a:off x="322395" y="4293962"/>
            <a:ext cx="8649516" cy="307777"/>
          </a:xfrm>
          <a:prstGeom prst="rect">
            <a:avLst/>
          </a:prstGeom>
          <a:noFill/>
          <a:ln>
            <a:solidFill>
              <a:schemeClr val="tx1"/>
            </a:solidFill>
          </a:ln>
        </p:spPr>
        <p:txBody>
          <a:bodyPr wrap="square" rtlCol="0">
            <a:spAutoFit/>
          </a:bodyPr>
          <a:lstStyle/>
          <a:p>
            <a:r>
              <a:rPr kumimoji="1" lang="ja-JP" altLang="en-US" sz="1400" dirty="0" smtClean="0"/>
              <a:t>研究開発活動を支える共通基盤技術、施設、設備、情報基盤の強化、オープンサイエンス体制の構築も重点課題</a:t>
            </a:r>
            <a:endParaRPr kumimoji="1" lang="ja-JP" altLang="en-US" sz="1400" dirty="0"/>
          </a:p>
        </p:txBody>
      </p:sp>
      <p:sp>
        <p:nvSpPr>
          <p:cNvPr id="5" name="テキスト ボックス 4"/>
          <p:cNvSpPr txBox="1"/>
          <p:nvPr/>
        </p:nvSpPr>
        <p:spPr>
          <a:xfrm>
            <a:off x="1869410" y="3929508"/>
            <a:ext cx="5614679" cy="307777"/>
          </a:xfrm>
          <a:prstGeom prst="rect">
            <a:avLst/>
          </a:prstGeom>
          <a:noFill/>
        </p:spPr>
        <p:txBody>
          <a:bodyPr wrap="none" rtlCol="0">
            <a:spAutoFit/>
          </a:bodyPr>
          <a:lstStyle/>
          <a:p>
            <a:r>
              <a:rPr lang="ja-JP" altLang="en-US" sz="1400" dirty="0" smtClean="0"/>
              <a:t>「超スマート社会」の実現（</a:t>
            </a:r>
            <a:r>
              <a:rPr lang="en-US" altLang="ja-JP" sz="1400" dirty="0" smtClean="0"/>
              <a:t>Society5.0</a:t>
            </a:r>
            <a:r>
              <a:rPr lang="ja-JP" altLang="en-US" sz="1400" dirty="0"/>
              <a:t>）　（第</a:t>
            </a:r>
            <a:r>
              <a:rPr lang="en-US" altLang="ja-JP" sz="1400" dirty="0"/>
              <a:t>5</a:t>
            </a:r>
            <a:r>
              <a:rPr lang="ja-JP" altLang="en-US" sz="1400" dirty="0"/>
              <a:t>期科学技術基本計画</a:t>
            </a:r>
            <a:r>
              <a:rPr lang="ja-JP" altLang="en-US" sz="1400" dirty="0" smtClean="0"/>
              <a:t>から）　</a:t>
            </a:r>
            <a:endParaRPr kumimoji="1" lang="ja-JP" altLang="en-US" sz="1400" dirty="0"/>
          </a:p>
        </p:txBody>
      </p:sp>
      <p:sp>
        <p:nvSpPr>
          <p:cNvPr id="33" name="テキスト ボックス 32"/>
          <p:cNvSpPr txBox="1"/>
          <p:nvPr/>
        </p:nvSpPr>
        <p:spPr>
          <a:xfrm>
            <a:off x="53600" y="179708"/>
            <a:ext cx="8310288" cy="954107"/>
          </a:xfrm>
          <a:prstGeom prst="rect">
            <a:avLst/>
          </a:prstGeom>
          <a:noFill/>
          <a:ln>
            <a:noFill/>
          </a:ln>
        </p:spPr>
        <p:txBody>
          <a:bodyPr wrap="none" rtlCol="0">
            <a:spAutoFit/>
          </a:bodyPr>
          <a:lstStyle/>
          <a:p>
            <a:r>
              <a:rPr kumimoji="1" lang="ja-JP" altLang="en-US" sz="2800" b="1" dirty="0" smtClean="0">
                <a:solidFill>
                  <a:srgbClr val="0000FF"/>
                </a:solidFill>
              </a:rPr>
              <a:t>微細加工プラットフォームは研究開発設備の共有化で</a:t>
            </a:r>
            <a:endParaRPr kumimoji="1" lang="en-US" altLang="ja-JP" sz="2800" b="1" dirty="0" smtClean="0">
              <a:solidFill>
                <a:srgbClr val="0000FF"/>
              </a:solidFill>
            </a:endParaRPr>
          </a:p>
          <a:p>
            <a:pPr algn="ctr"/>
            <a:r>
              <a:rPr kumimoji="1" lang="ja-JP" altLang="en-US" sz="2800" b="1" dirty="0" smtClean="0">
                <a:solidFill>
                  <a:srgbClr val="0000FF"/>
                </a:solidFill>
              </a:rPr>
              <a:t>イノベーションに貢献します</a:t>
            </a:r>
            <a:endParaRPr kumimoji="1" lang="ja-JP" altLang="en-US" sz="2800" b="1" dirty="0">
              <a:solidFill>
                <a:srgbClr val="0000FF"/>
              </a:solidFill>
            </a:endParaRPr>
          </a:p>
        </p:txBody>
      </p:sp>
      <p:sp>
        <p:nvSpPr>
          <p:cNvPr id="31" name="テキスト ボックス 30"/>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188212" y="1336052"/>
            <a:ext cx="4128053" cy="400110"/>
          </a:xfrm>
          <a:prstGeom prst="rect">
            <a:avLst/>
          </a:prstGeom>
          <a:noFill/>
          <a:ln>
            <a:solidFill>
              <a:srgbClr val="0000FF"/>
            </a:solidFill>
          </a:ln>
        </p:spPr>
        <p:txBody>
          <a:bodyPr wrap="none" rtlCol="0">
            <a:spAutoFit/>
          </a:bodyPr>
          <a:lstStyle/>
          <a:p>
            <a:r>
              <a:rPr kumimoji="1" lang="ja-JP" altLang="en-US" sz="2000" dirty="0" smtClean="0">
                <a:solidFill>
                  <a:srgbClr val="0000FF"/>
                </a:solidFill>
              </a:rPr>
              <a:t>超スマート社会を支えるナノテク技術</a:t>
            </a:r>
            <a:endParaRPr kumimoji="1" lang="ja-JP" altLang="en-US" sz="2000" dirty="0">
              <a:solidFill>
                <a:srgbClr val="0000FF"/>
              </a:solidFill>
            </a:endParaRPr>
          </a:p>
        </p:txBody>
      </p:sp>
    </p:spTree>
    <p:extLst>
      <p:ext uri="{BB962C8B-B14F-4D97-AF65-F5344CB8AC3E}">
        <p14:creationId xmlns:p14="http://schemas.microsoft.com/office/powerpoint/2010/main" val="2711494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12DD447-7B29-4638-A157-A05B7B6853A1}" type="slidenum">
              <a:rPr kumimoji="1" lang="ja-JP" altLang="en-US" smtClean="0"/>
              <a:t>2</a:t>
            </a:fld>
            <a:endParaRPr kumimoji="1" lang="ja-JP" altLang="en-US"/>
          </a:p>
        </p:txBody>
      </p:sp>
      <p:pic>
        <p:nvPicPr>
          <p:cNvPr id="5" name="図 2" descr="NanoFabPF_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正方形/長方形 5"/>
          <p:cNvSpPr/>
          <p:nvPr/>
        </p:nvSpPr>
        <p:spPr>
          <a:xfrm>
            <a:off x="1154874" y="1188436"/>
            <a:ext cx="7045132" cy="4154984"/>
          </a:xfrm>
          <a:prstGeom prst="rect">
            <a:avLst/>
          </a:prstGeom>
        </p:spPr>
        <p:txBody>
          <a:bodyPr wrap="square" anchor="ctr">
            <a:spAutoFit/>
          </a:bodyPr>
          <a:lstStyle/>
          <a:p>
            <a:pPr algn="ctr" defTabSz="819150">
              <a:defRPr/>
            </a:pPr>
            <a:r>
              <a:rPr lang="ja-JP" altLang="en-US" sz="4000" spc="600" dirty="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rPr>
              <a:t>本日</a:t>
            </a:r>
            <a:r>
              <a:rPr lang="ja-JP" altLang="en-US" sz="4000" spc="600" dirty="0" smtClean="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rPr>
              <a:t>の内容</a:t>
            </a:r>
            <a:endParaRPr lang="en-US" altLang="ja-JP" sz="4000" spc="600" dirty="0" smtClean="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endParaRPr>
          </a:p>
          <a:p>
            <a:pPr defTabSz="819150">
              <a:defRPr/>
            </a:pPr>
            <a:endParaRPr lang="en-US" altLang="ja-JP" sz="4000" spc="600" dirty="0" smtClean="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endParaRPr>
          </a:p>
          <a:p>
            <a:pPr defTabSz="819150">
              <a:defRPr/>
            </a:pPr>
            <a:r>
              <a:rPr lang="ja-JP" altLang="en-US" sz="3200" spc="600" dirty="0" smtClean="0">
                <a:latin typeface="HGPｺﾞｼｯｸE" panose="020B0900000000000000" pitchFamily="50" charset="-128"/>
                <a:ea typeface="HGPｺﾞｼｯｸE" panose="020B0900000000000000" pitchFamily="50" charset="-128"/>
                <a:cs typeface="メイリオ" panose="020B0604030504040204" pitchFamily="50" charset="-128"/>
              </a:rPr>
              <a:t>１</a:t>
            </a:r>
            <a:r>
              <a:rPr lang="en-US" altLang="ja-JP" sz="3200" spc="600" dirty="0" smtClean="0">
                <a:latin typeface="HGPｺﾞｼｯｸE" panose="020B0900000000000000" pitchFamily="50" charset="-128"/>
                <a:ea typeface="HGPｺﾞｼｯｸE" panose="020B0900000000000000" pitchFamily="50" charset="-128"/>
                <a:cs typeface="メイリオ" panose="020B0604030504040204" pitchFamily="50" charset="-128"/>
              </a:rPr>
              <a:t>)</a:t>
            </a:r>
            <a:r>
              <a:rPr lang="ja-JP" altLang="en-US" sz="3200" spc="600" dirty="0" smtClean="0">
                <a:latin typeface="HGPｺﾞｼｯｸE" panose="020B0900000000000000" pitchFamily="50" charset="-128"/>
                <a:ea typeface="HGPｺﾞｼｯｸE" panose="020B0900000000000000" pitchFamily="50" charset="-128"/>
                <a:cs typeface="メイリオ" panose="020B0604030504040204" pitchFamily="50" charset="-128"/>
              </a:rPr>
              <a:t>微細加工プラットフォームとは</a:t>
            </a:r>
            <a:endParaRPr lang="en-US" altLang="ja-JP" sz="3200" spc="600" dirty="0" smtClean="0">
              <a:latin typeface="HGPｺﾞｼｯｸE" panose="020B0900000000000000" pitchFamily="50" charset="-128"/>
              <a:ea typeface="HGPｺﾞｼｯｸE" panose="020B0900000000000000" pitchFamily="50" charset="-128"/>
              <a:cs typeface="メイリオ" panose="020B0604030504040204" pitchFamily="50" charset="-128"/>
            </a:endParaRPr>
          </a:p>
          <a:p>
            <a:pPr defTabSz="819150">
              <a:defRPr/>
            </a:pPr>
            <a:endParaRPr lang="en-US" altLang="ja-JP" sz="3200" spc="600" dirty="0" smtClean="0">
              <a:latin typeface="HGPｺﾞｼｯｸE" panose="020B0900000000000000" pitchFamily="50" charset="-128"/>
              <a:ea typeface="HGPｺﾞｼｯｸE" panose="020B0900000000000000" pitchFamily="50" charset="-128"/>
              <a:cs typeface="メイリオ" panose="020B0604030504040204" pitchFamily="50" charset="-128"/>
            </a:endParaRPr>
          </a:p>
          <a:p>
            <a:pPr defTabSz="819150">
              <a:defRPr/>
            </a:pPr>
            <a:r>
              <a:rPr lang="ja-JP" altLang="en-US" sz="3200" spc="600" dirty="0" smtClean="0">
                <a:latin typeface="HGPｺﾞｼｯｸE" panose="020B0900000000000000" pitchFamily="50" charset="-128"/>
                <a:ea typeface="HGPｺﾞｼｯｸE" panose="020B0900000000000000" pitchFamily="50" charset="-128"/>
                <a:cs typeface="メイリオ" panose="020B0604030504040204" pitchFamily="50" charset="-128"/>
              </a:rPr>
              <a:t>２）利用事例のご紹介</a:t>
            </a:r>
            <a:endParaRPr lang="en-US" altLang="ja-JP" sz="3200" spc="600" dirty="0" smtClean="0">
              <a:latin typeface="HGPｺﾞｼｯｸE" panose="020B0900000000000000" pitchFamily="50" charset="-128"/>
              <a:ea typeface="HGPｺﾞｼｯｸE" panose="020B0900000000000000" pitchFamily="50" charset="-128"/>
              <a:cs typeface="メイリオ" panose="020B0604030504040204" pitchFamily="50" charset="-128"/>
            </a:endParaRPr>
          </a:p>
          <a:p>
            <a:pPr defTabSz="819150">
              <a:defRPr/>
            </a:pPr>
            <a:endParaRPr lang="en-US" altLang="ja-JP" sz="3200" spc="600" dirty="0" smtClean="0">
              <a:latin typeface="HGPｺﾞｼｯｸE" panose="020B0900000000000000" pitchFamily="50" charset="-128"/>
              <a:ea typeface="HGPｺﾞｼｯｸE" panose="020B0900000000000000" pitchFamily="50" charset="-128"/>
              <a:cs typeface="メイリオ" panose="020B0604030504040204" pitchFamily="50" charset="-128"/>
            </a:endParaRPr>
          </a:p>
          <a:p>
            <a:pPr defTabSz="819150">
              <a:defRPr/>
            </a:pPr>
            <a:r>
              <a:rPr lang="ja-JP" altLang="en-US" sz="3200" spc="600" dirty="0" smtClean="0">
                <a:latin typeface="HGPｺﾞｼｯｸE" panose="020B0900000000000000" pitchFamily="50" charset="-128"/>
                <a:ea typeface="HGPｺﾞｼｯｸE" panose="020B0900000000000000" pitchFamily="50" charset="-128"/>
                <a:cs typeface="メイリオ" panose="020B0604030504040204" pitchFamily="50" charset="-128"/>
              </a:rPr>
              <a:t>３）ご利用方法</a:t>
            </a:r>
            <a:endParaRPr lang="en-US" altLang="ja-JP" sz="3200" spc="600" dirty="0" smtClean="0">
              <a:latin typeface="HGPｺﾞｼｯｸE" panose="020B0900000000000000" pitchFamily="50" charset="-128"/>
              <a:ea typeface="HGPｺﾞｼｯｸE" panose="020B0900000000000000" pitchFamily="50" charset="-128"/>
              <a:cs typeface="メイリオ" panose="020B0604030504040204" pitchFamily="50" charset="-128"/>
            </a:endParaRPr>
          </a:p>
          <a:p>
            <a:endParaRPr lang="en-US" altLang="ja-JP" sz="24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6620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343" y="2191025"/>
            <a:ext cx="7028611" cy="4344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41343" y="907274"/>
            <a:ext cx="8087096" cy="369332"/>
          </a:xfrm>
          <a:prstGeom prst="rect">
            <a:avLst/>
          </a:prstGeom>
          <a:noFill/>
          <a:ln>
            <a:noFill/>
          </a:ln>
        </p:spPr>
        <p:txBody>
          <a:bodyPr wrap="square" rtlCol="0">
            <a:spAutoFit/>
          </a:bodyPr>
          <a:lstStyle/>
          <a:p>
            <a:r>
              <a:rPr kumimoji="1" lang="ja-JP" altLang="en-US" dirty="0" smtClean="0">
                <a:solidFill>
                  <a:srgbClr val="0000FF"/>
                </a:solidFill>
                <a:latin typeface="HGP創英角ｺﾞｼｯｸUB" panose="020B0900000000000000" pitchFamily="50" charset="-128"/>
                <a:ea typeface="HGP創英角ｺﾞｼｯｸUB" panose="020B0900000000000000" pitchFamily="50" charset="-128"/>
              </a:rPr>
              <a:t>全国の大学、研究機関が保有する最先端研究設備を広く利用できる仕組みを運営</a:t>
            </a:r>
            <a:endParaRPr kumimoji="1" lang="en-US" altLang="ja-JP" dirty="0" smtClean="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624468" y="1267695"/>
            <a:ext cx="8182707" cy="923330"/>
          </a:xfrm>
          <a:prstGeom prst="rect">
            <a:avLst/>
          </a:prstGeom>
        </p:spPr>
        <p:txBody>
          <a:bodyPr wrap="square">
            <a:spAutoFit/>
          </a:bodyPr>
          <a:lstStyle/>
          <a:p>
            <a:r>
              <a:rPr lang="ja-JP" altLang="en-US" dirty="0" smtClean="0">
                <a:latin typeface="HGP創英角ｺﾞｼｯｸUB" panose="020B0900000000000000" pitchFamily="50" charset="-128"/>
                <a:ea typeface="HGP創英角ｺﾞｼｯｸUB" panose="020B0900000000000000" pitchFamily="50" charset="-128"/>
              </a:rPr>
              <a:t>■　</a:t>
            </a:r>
            <a:r>
              <a:rPr lang="en-US" altLang="ja-JP" dirty="0" smtClean="0">
                <a:latin typeface="HGP創英角ｺﾞｼｯｸUB" panose="020B0900000000000000" pitchFamily="50" charset="-128"/>
                <a:ea typeface="HGP創英角ｺﾞｼｯｸUB" panose="020B0900000000000000" pitchFamily="50" charset="-128"/>
              </a:rPr>
              <a:t>16</a:t>
            </a:r>
            <a:r>
              <a:rPr lang="ja-JP" altLang="en-US" dirty="0" smtClean="0">
                <a:latin typeface="HGP創英角ｺﾞｼｯｸUB" panose="020B0900000000000000" pitchFamily="50" charset="-128"/>
                <a:ea typeface="HGP創英角ｺﾞｼｯｸUB" panose="020B0900000000000000" pitchFamily="50" charset="-128"/>
              </a:rPr>
              <a:t>機関（</a:t>
            </a:r>
            <a:r>
              <a:rPr lang="en-US" altLang="ja-JP" dirty="0" smtClean="0">
                <a:latin typeface="HGP創英角ｺﾞｼｯｸUB" panose="020B0900000000000000" pitchFamily="50" charset="-128"/>
                <a:ea typeface="HGP創英角ｺﾞｼｯｸUB" panose="020B0900000000000000" pitchFamily="50" charset="-128"/>
              </a:rPr>
              <a:t>13</a:t>
            </a:r>
            <a:r>
              <a:rPr lang="ja-JP" altLang="en-US" dirty="0" smtClean="0">
                <a:latin typeface="HGP創英角ｺﾞｼｯｸUB" panose="020B0900000000000000" pitchFamily="50" charset="-128"/>
                <a:ea typeface="HGP創英角ｺﾞｼｯｸUB" panose="020B0900000000000000" pitchFamily="50" charset="-128"/>
              </a:rPr>
              <a:t>大学、</a:t>
            </a:r>
            <a:r>
              <a:rPr lang="en-US" altLang="ja-JP" dirty="0" smtClean="0">
                <a:latin typeface="HGP創英角ｺﾞｼｯｸUB" panose="020B0900000000000000" pitchFamily="50" charset="-128"/>
                <a:ea typeface="HGP創英角ｺﾞｼｯｸUB" panose="020B0900000000000000" pitchFamily="50" charset="-128"/>
              </a:rPr>
              <a:t>3</a:t>
            </a:r>
            <a:r>
              <a:rPr lang="ja-JP" altLang="en-US" dirty="0" smtClean="0">
                <a:latin typeface="HGP創英角ｺﾞｼｯｸUB" panose="020B0900000000000000" pitchFamily="50" charset="-128"/>
                <a:ea typeface="HGP創英角ｺﾞｼｯｸUB" panose="020B0900000000000000" pitchFamily="50" charset="-128"/>
              </a:rPr>
              <a:t>研究機関）で</a:t>
            </a:r>
            <a:r>
              <a:rPr lang="en-US" altLang="ja-JP" dirty="0" smtClean="0">
                <a:solidFill>
                  <a:srgbClr val="FF0000"/>
                </a:solidFill>
                <a:latin typeface="HGP創英角ｺﾞｼｯｸUB" panose="020B0900000000000000" pitchFamily="50" charset="-128"/>
                <a:ea typeface="HGP創英角ｺﾞｼｯｸUB" panose="020B0900000000000000" pitchFamily="50" charset="-128"/>
              </a:rPr>
              <a:t>500</a:t>
            </a: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台以上の装置</a:t>
            </a:r>
            <a:r>
              <a:rPr lang="ja-JP" altLang="en-US" dirty="0" smtClean="0">
                <a:latin typeface="HGP創英角ｺﾞｼｯｸUB" panose="020B0900000000000000" pitchFamily="50" charset="-128"/>
                <a:ea typeface="HGP創英角ｺﾞｼｯｸUB" panose="020B0900000000000000" pitchFamily="50" charset="-128"/>
              </a:rPr>
              <a:t>が利用できます</a:t>
            </a:r>
            <a:endParaRPr lang="en-US" altLang="ja-JP" dirty="0" smtClean="0">
              <a:latin typeface="HGP創英角ｺﾞｼｯｸUB" panose="020B0900000000000000" pitchFamily="50" charset="-128"/>
              <a:ea typeface="HGP創英角ｺﾞｼｯｸUB" panose="020B0900000000000000" pitchFamily="50" charset="-128"/>
            </a:endParaRPr>
          </a:p>
          <a:p>
            <a:r>
              <a:rPr lang="ja-JP" altLang="en-US" dirty="0" smtClean="0">
                <a:latin typeface="HGP創英角ｺﾞｼｯｸUB" panose="020B0900000000000000" pitchFamily="50" charset="-128"/>
                <a:ea typeface="HGP創英角ｺﾞｼｯｸUB" panose="020B0900000000000000" pitchFamily="50" charset="-128"/>
              </a:rPr>
              <a:t>■　各実施</a:t>
            </a:r>
            <a:r>
              <a:rPr lang="ja-JP" altLang="en-US" dirty="0">
                <a:latin typeface="HGP創英角ｺﾞｼｯｸUB" panose="020B0900000000000000" pitchFamily="50" charset="-128"/>
                <a:ea typeface="HGP創英角ｺﾞｼｯｸUB" panose="020B0900000000000000" pitchFamily="50" charset="-128"/>
              </a:rPr>
              <a:t>機関には得意分野があり</a:t>
            </a:r>
            <a:r>
              <a:rPr lang="ja-JP" altLang="en-US" dirty="0" smtClean="0">
                <a:latin typeface="HGP創英角ｺﾞｼｯｸUB" panose="020B0900000000000000" pitchFamily="50" charset="-128"/>
                <a:ea typeface="HGP創英角ｺﾞｼｯｸUB" panose="020B0900000000000000" pitchFamily="50" charset="-128"/>
              </a:rPr>
              <a:t>、</a:t>
            </a: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相互</a:t>
            </a:r>
            <a:r>
              <a:rPr lang="ja-JP" altLang="en-US" dirty="0">
                <a:solidFill>
                  <a:srgbClr val="FF0000"/>
                </a:solidFill>
                <a:latin typeface="HGP創英角ｺﾞｼｯｸUB" panose="020B0900000000000000" pitchFamily="50" charset="-128"/>
                <a:ea typeface="HGP創英角ｺﾞｼｯｸUB" panose="020B0900000000000000" pitchFamily="50" charset="-128"/>
              </a:rPr>
              <a:t>補完的、融合的</a:t>
            </a:r>
            <a:r>
              <a:rPr lang="ja-JP" altLang="en-US" dirty="0">
                <a:latin typeface="HGP創英角ｺﾞｼｯｸUB" panose="020B0900000000000000" pitchFamily="50" charset="-128"/>
                <a:ea typeface="HGP創英角ｺﾞｼｯｸUB" panose="020B0900000000000000" pitchFamily="50" charset="-128"/>
              </a:rPr>
              <a:t>な取り組みが可能</a:t>
            </a:r>
            <a:r>
              <a:rPr lang="ja-JP" altLang="en-US" dirty="0" smtClean="0">
                <a:latin typeface="HGP創英角ｺﾞｼｯｸUB" panose="020B0900000000000000" pitchFamily="50" charset="-128"/>
                <a:ea typeface="HGP創英角ｺﾞｼｯｸUB" panose="020B0900000000000000" pitchFamily="50" charset="-128"/>
              </a:rPr>
              <a:t>です</a:t>
            </a:r>
            <a:endParaRPr lang="en-US" altLang="ja-JP" dirty="0" smtClean="0">
              <a:latin typeface="HGP創英角ｺﾞｼｯｸUB" panose="020B0900000000000000" pitchFamily="50" charset="-128"/>
              <a:ea typeface="HGP創英角ｺﾞｼｯｸUB" panose="020B0900000000000000" pitchFamily="50" charset="-128"/>
            </a:endParaRPr>
          </a:p>
          <a:p>
            <a:r>
              <a:rPr lang="ja-JP" altLang="en-US" dirty="0" smtClean="0">
                <a:latin typeface="HGP創英角ｺﾞｼｯｸUB" panose="020B0900000000000000" pitchFamily="50" charset="-128"/>
                <a:ea typeface="HGP創英角ｺﾞｼｯｸUB" panose="020B0900000000000000" pitchFamily="50" charset="-128"/>
              </a:rPr>
              <a:t>■　</a:t>
            </a:r>
            <a:r>
              <a:rPr lang="ja-JP" altLang="en-US" dirty="0">
                <a:latin typeface="HGP創英角ｺﾞｼｯｸUB" panose="020B0900000000000000" pitchFamily="50" charset="-128"/>
                <a:ea typeface="HGP創英角ｺﾞｼｯｸUB" panose="020B0900000000000000" pitchFamily="50" charset="-128"/>
              </a:rPr>
              <a:t>高度な</a:t>
            </a:r>
            <a:r>
              <a:rPr lang="ja-JP" altLang="en-US" dirty="0">
                <a:solidFill>
                  <a:srgbClr val="FF0000"/>
                </a:solidFill>
                <a:latin typeface="HGP創英角ｺﾞｼｯｸUB" panose="020B0900000000000000" pitchFamily="50" charset="-128"/>
                <a:ea typeface="HGP創英角ｺﾞｼｯｸUB" panose="020B0900000000000000" pitchFamily="50" charset="-128"/>
              </a:rPr>
              <a:t>技術</a:t>
            </a:r>
            <a:r>
              <a:rPr lang="ja-JP" altLang="en-US" dirty="0" smtClean="0">
                <a:solidFill>
                  <a:srgbClr val="FF0000"/>
                </a:solidFill>
                <a:latin typeface="HGP創英角ｺﾞｼｯｸUB" panose="020B0900000000000000" pitchFamily="50" charset="-128"/>
                <a:ea typeface="HGP創英角ｺﾞｼｯｸUB" panose="020B0900000000000000" pitchFamily="50" charset="-128"/>
              </a:rPr>
              <a:t>支援者</a:t>
            </a: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がサポートします</a:t>
            </a:r>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3" name="テキスト ボックス 2"/>
          <p:cNvSpPr txBox="1"/>
          <p:nvPr/>
        </p:nvSpPr>
        <p:spPr>
          <a:xfrm>
            <a:off x="1809677" y="187949"/>
            <a:ext cx="5118709" cy="584775"/>
          </a:xfrm>
          <a:prstGeom prst="rect">
            <a:avLst/>
          </a:prstGeom>
          <a:noFill/>
        </p:spPr>
        <p:txBody>
          <a:bodyPr wrap="none" rtlCol="0">
            <a:spAutoFit/>
          </a:bodyPr>
          <a:lstStyle/>
          <a:p>
            <a:r>
              <a:rPr kumimoji="1" lang="ja-JP" altLang="en-US" sz="3200" dirty="0" smtClean="0">
                <a:solidFill>
                  <a:srgbClr val="0000FF"/>
                </a:solidFill>
                <a:latin typeface="HGP創英角ｺﾞｼｯｸUB" panose="020B0900000000000000" pitchFamily="50" charset="-128"/>
                <a:ea typeface="HGP創英角ｺﾞｼｯｸUB" panose="020B0900000000000000" pitchFamily="50" charset="-128"/>
              </a:rPr>
              <a:t>微細加工プラットフォーム</a:t>
            </a:r>
            <a:r>
              <a:rPr lang="ja-JP" altLang="en-US" sz="3200" dirty="0" smtClean="0">
                <a:solidFill>
                  <a:srgbClr val="0000FF"/>
                </a:solidFill>
                <a:latin typeface="HGP創英角ｺﾞｼｯｸUB" panose="020B0900000000000000" pitchFamily="50" charset="-128"/>
                <a:ea typeface="HGP創英角ｺﾞｼｯｸUB" panose="020B0900000000000000" pitchFamily="50" charset="-128"/>
              </a:rPr>
              <a:t>と</a:t>
            </a:r>
            <a:r>
              <a:rPr lang="ja-JP" altLang="en-US" sz="3200" dirty="0">
                <a:solidFill>
                  <a:srgbClr val="0000FF"/>
                </a:solidFill>
                <a:latin typeface="HGP創英角ｺﾞｼｯｸUB" panose="020B0900000000000000" pitchFamily="50" charset="-128"/>
                <a:ea typeface="HGP創英角ｺﾞｼｯｸUB" panose="020B0900000000000000" pitchFamily="50" charset="-128"/>
              </a:rPr>
              <a:t>は</a:t>
            </a:r>
            <a:endParaRPr kumimoji="1" lang="en-US" altLang="ja-JP" sz="3200" dirty="0" smtClean="0">
              <a:solidFill>
                <a:srgbClr val="0000FF"/>
              </a:solidFill>
              <a:latin typeface="HGP創英角ｺﾞｼｯｸUB" panose="020B0900000000000000" pitchFamily="50" charset="-128"/>
              <a:ea typeface="HGP創英角ｺﾞｼｯｸUB" panose="020B0900000000000000" pitchFamily="50" charset="-128"/>
            </a:endParaRPr>
          </a:p>
        </p:txBody>
      </p:sp>
      <p:pic>
        <p:nvPicPr>
          <p:cNvPr id="7" name="図 2" descr="NanoFabPF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テキスト ボックス 8"/>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85529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stretch>
            <a:fillRect/>
          </a:stretch>
        </p:blipFill>
        <p:spPr>
          <a:xfrm>
            <a:off x="3653519" y="4063030"/>
            <a:ext cx="1830763" cy="1438456"/>
          </a:xfrm>
          <a:prstGeom prst="rect">
            <a:avLst/>
          </a:prstGeom>
        </p:spPr>
      </p:pic>
      <p:sp>
        <p:nvSpPr>
          <p:cNvPr id="4" name="スライド番号プレースホルダー 3"/>
          <p:cNvSpPr>
            <a:spLocks noGrp="1"/>
          </p:cNvSpPr>
          <p:nvPr>
            <p:ph type="sldNum" sz="quarter" idx="12"/>
          </p:nvPr>
        </p:nvSpPr>
        <p:spPr/>
        <p:txBody>
          <a:bodyPr/>
          <a:lstStyle/>
          <a:p>
            <a:fld id="{C12DD447-7B29-4638-A157-A05B7B6853A1}" type="slidenum">
              <a:rPr kumimoji="1" lang="ja-JP" altLang="en-US" smtClean="0"/>
              <a:t>4</a:t>
            </a:fld>
            <a:endParaRPr kumimoji="1" lang="ja-JP" altLang="en-US"/>
          </a:p>
        </p:txBody>
      </p:sp>
      <p:sp>
        <p:nvSpPr>
          <p:cNvPr id="5" name="テキスト ボックス 4"/>
          <p:cNvSpPr txBox="1"/>
          <p:nvPr/>
        </p:nvSpPr>
        <p:spPr>
          <a:xfrm>
            <a:off x="2123357" y="381995"/>
            <a:ext cx="5506636" cy="461665"/>
          </a:xfrm>
          <a:prstGeom prst="rect">
            <a:avLst/>
          </a:prstGeom>
          <a:noFill/>
        </p:spPr>
        <p:txBody>
          <a:bodyPr wrap="none" rtlCol="0">
            <a:spAutoFit/>
          </a:bodyPr>
          <a:lstStyle/>
          <a:p>
            <a:r>
              <a:rPr kumimoji="1" lang="en-US" altLang="ja-JP" sz="2400" dirty="0" smtClean="0"/>
              <a:t>MEMS</a:t>
            </a:r>
            <a:r>
              <a:rPr kumimoji="1" lang="ja-JP" altLang="en-US" sz="2400" dirty="0" smtClean="0"/>
              <a:t>・</a:t>
            </a:r>
            <a:r>
              <a:rPr kumimoji="1" lang="en-US" altLang="ja-JP" sz="2400" dirty="0" smtClean="0"/>
              <a:t>NEMS</a:t>
            </a:r>
            <a:r>
              <a:rPr kumimoji="1" lang="ja-JP" altLang="en-US" sz="2400" dirty="0" smtClean="0"/>
              <a:t>デバイス研究開発者の方へ</a:t>
            </a:r>
            <a:endParaRPr kumimoji="1" lang="ja-JP" altLang="en-US" sz="2400" dirty="0"/>
          </a:p>
        </p:txBody>
      </p:sp>
      <p:sp>
        <p:nvSpPr>
          <p:cNvPr id="6" name="テキスト ボックス 5"/>
          <p:cNvSpPr txBox="1"/>
          <p:nvPr/>
        </p:nvSpPr>
        <p:spPr>
          <a:xfrm>
            <a:off x="598903" y="835743"/>
            <a:ext cx="7712368" cy="646331"/>
          </a:xfrm>
          <a:prstGeom prst="rect">
            <a:avLst/>
          </a:prstGeom>
          <a:solidFill>
            <a:schemeClr val="accent2">
              <a:lumMod val="75000"/>
            </a:schemeClr>
          </a:solidFill>
        </p:spPr>
        <p:txBody>
          <a:bodyPr wrap="none" rtlCol="0">
            <a:spAutoFit/>
          </a:bodyPr>
          <a:lstStyle/>
          <a:p>
            <a:r>
              <a:rPr kumimoji="1" lang="ja-JP" altLang="en-US" sz="3600" i="1" dirty="0" smtClean="0">
                <a:solidFill>
                  <a:schemeClr val="bg1"/>
                </a:solidFill>
              </a:rPr>
              <a:t>こんなことにお困りではありませんか？</a:t>
            </a:r>
            <a:endParaRPr kumimoji="1" lang="ja-JP" altLang="en-US" sz="3600" i="1" dirty="0">
              <a:solidFill>
                <a:schemeClr val="bg1"/>
              </a:solidFill>
            </a:endParaRPr>
          </a:p>
        </p:txBody>
      </p:sp>
      <p:sp>
        <p:nvSpPr>
          <p:cNvPr id="8" name="雲形吹き出し 7"/>
          <p:cNvSpPr/>
          <p:nvPr/>
        </p:nvSpPr>
        <p:spPr>
          <a:xfrm>
            <a:off x="317554" y="3254923"/>
            <a:ext cx="3929280" cy="1460665"/>
          </a:xfrm>
          <a:prstGeom prst="cloudCallout">
            <a:avLst>
              <a:gd name="adj1" fmla="val 37327"/>
              <a:gd name="adj2" fmla="val 5599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rgbClr val="0000FF"/>
                </a:solidFill>
                <a:ea typeface="小塚ゴシック Pro R" panose="020B0400000000000000"/>
              </a:rPr>
              <a:t>設計仕様が決まってないと外注も出来ないし・・</a:t>
            </a:r>
            <a:endParaRPr lang="en-US" altLang="ja-JP" sz="2000" b="1" dirty="0">
              <a:solidFill>
                <a:srgbClr val="0000FF"/>
              </a:solidFill>
              <a:ea typeface="小塚ゴシック Pro R" panose="020B0400000000000000"/>
            </a:endParaRPr>
          </a:p>
        </p:txBody>
      </p:sp>
      <p:sp>
        <p:nvSpPr>
          <p:cNvPr id="9" name="雲形吹き出し 8"/>
          <p:cNvSpPr/>
          <p:nvPr/>
        </p:nvSpPr>
        <p:spPr>
          <a:xfrm>
            <a:off x="4760702" y="3061449"/>
            <a:ext cx="3881386" cy="1460665"/>
          </a:xfrm>
          <a:prstGeom prst="cloudCallout">
            <a:avLst>
              <a:gd name="adj1" fmla="val -31663"/>
              <a:gd name="adj2" fmla="val 6737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rgbClr val="0000FF"/>
                </a:solidFill>
                <a:ea typeface="小塚ゴシック Pro R" panose="020B0400000000000000"/>
              </a:rPr>
              <a:t>デバイス試作をする装置が社内に無いんだけど・・</a:t>
            </a:r>
            <a:endParaRPr lang="en-US" altLang="ja-JP" sz="2000" b="1" dirty="0">
              <a:solidFill>
                <a:srgbClr val="0000FF"/>
              </a:solidFill>
              <a:ea typeface="小塚ゴシック Pro R" panose="020B0400000000000000"/>
            </a:endParaRPr>
          </a:p>
        </p:txBody>
      </p:sp>
      <p:sp>
        <p:nvSpPr>
          <p:cNvPr id="10" name="雲形吹き出し 9"/>
          <p:cNvSpPr/>
          <p:nvPr/>
        </p:nvSpPr>
        <p:spPr>
          <a:xfrm>
            <a:off x="831422" y="1556311"/>
            <a:ext cx="5090288" cy="1828586"/>
          </a:xfrm>
          <a:prstGeom prst="cloudCallout">
            <a:avLst>
              <a:gd name="adj1" fmla="val 18899"/>
              <a:gd name="adj2" fmla="val 70933"/>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rgbClr val="0000FF"/>
                </a:solidFill>
                <a:ea typeface="小塚ゴシック Pro R" panose="020B0400000000000000"/>
              </a:rPr>
              <a:t>新しいデバイス開発を考えていてまずは検証実験をしてみたいのだが・・</a:t>
            </a:r>
            <a:endParaRPr lang="en-US" altLang="ja-JP" sz="2000" b="1" dirty="0">
              <a:solidFill>
                <a:srgbClr val="0000FF"/>
              </a:solidFill>
              <a:ea typeface="小塚ゴシック Pro R" panose="020B0400000000000000"/>
            </a:endParaRPr>
          </a:p>
        </p:txBody>
      </p:sp>
      <p:sp>
        <p:nvSpPr>
          <p:cNvPr id="12" name="雲形吹き出し 11"/>
          <p:cNvSpPr/>
          <p:nvPr/>
        </p:nvSpPr>
        <p:spPr>
          <a:xfrm>
            <a:off x="4760702" y="1494244"/>
            <a:ext cx="4269102" cy="1678289"/>
          </a:xfrm>
          <a:prstGeom prst="cloudCallout">
            <a:avLst>
              <a:gd name="adj1" fmla="val -52237"/>
              <a:gd name="adj2" fmla="val 695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rgbClr val="0000FF"/>
                </a:solidFill>
                <a:ea typeface="小塚ゴシック Pro R" panose="020B0400000000000000"/>
              </a:rPr>
              <a:t>大学の先生に相談したいけど共同研究契約が大変そう・・</a:t>
            </a:r>
            <a:endParaRPr lang="en-US" altLang="ja-JP" sz="2000" b="1" dirty="0">
              <a:solidFill>
                <a:srgbClr val="0000FF"/>
              </a:solidFill>
              <a:ea typeface="小塚ゴシック Pro R" panose="020B0400000000000000"/>
            </a:endParaRPr>
          </a:p>
        </p:txBody>
      </p:sp>
      <p:sp>
        <p:nvSpPr>
          <p:cNvPr id="13" name="テキスト ボックス 12"/>
          <p:cNvSpPr txBox="1"/>
          <p:nvPr/>
        </p:nvSpPr>
        <p:spPr>
          <a:xfrm>
            <a:off x="598903" y="5959116"/>
            <a:ext cx="7939994" cy="523220"/>
          </a:xfrm>
          <a:prstGeom prst="rect">
            <a:avLst/>
          </a:prstGeom>
          <a:noFill/>
        </p:spPr>
        <p:txBody>
          <a:bodyPr wrap="none" rtlCol="0">
            <a:spAutoFit/>
          </a:bodyPr>
          <a:lstStyle/>
          <a:p>
            <a:r>
              <a:rPr kumimoji="1" lang="ja-JP" altLang="en-US" sz="2800" b="1" i="1" dirty="0" smtClean="0">
                <a:solidFill>
                  <a:srgbClr val="0070C0"/>
                </a:solidFill>
              </a:rPr>
              <a:t>ナノテクノロジープラットフォームが解決してくれます</a:t>
            </a:r>
            <a:endParaRPr kumimoji="1" lang="ja-JP" altLang="en-US" sz="2800" b="1" i="1" dirty="0">
              <a:solidFill>
                <a:srgbClr val="0070C0"/>
              </a:solidFill>
            </a:endParaRPr>
          </a:p>
        </p:txBody>
      </p:sp>
      <p:sp>
        <p:nvSpPr>
          <p:cNvPr id="14" name="下矢印 13"/>
          <p:cNvSpPr/>
          <p:nvPr/>
        </p:nvSpPr>
        <p:spPr>
          <a:xfrm>
            <a:off x="3941715" y="5575723"/>
            <a:ext cx="1254369" cy="39553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Picture 4" descr="C:\Users\knaka\Desktop\マスクレス露光装置.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1853" y="3876739"/>
            <a:ext cx="1244396" cy="1008698"/>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78" y="1924232"/>
            <a:ext cx="1581288" cy="1060488"/>
          </a:xfrm>
          <a:prstGeom prst="rect">
            <a:avLst/>
          </a:prstGeom>
          <a:ln>
            <a:noFill/>
          </a:ln>
          <a:effectLst>
            <a:softEdge rad="112500"/>
          </a:effectLst>
        </p:spPr>
      </p:pic>
      <p:sp>
        <p:nvSpPr>
          <p:cNvPr id="18" name="正方形/長方形 17"/>
          <p:cNvSpPr/>
          <p:nvPr/>
        </p:nvSpPr>
        <p:spPr>
          <a:xfrm>
            <a:off x="61888" y="-2509"/>
            <a:ext cx="4507010" cy="400110"/>
          </a:xfrm>
          <a:prstGeom prst="rect">
            <a:avLst/>
          </a:prstGeom>
        </p:spPr>
        <p:txBody>
          <a:bodyPr wrap="square" anchor="ctr">
            <a:spAutoFit/>
          </a:bodyPr>
          <a:lstStyle/>
          <a:p>
            <a:pPr defTabSz="819150">
              <a:defRPr/>
            </a:pPr>
            <a:r>
              <a:rPr lang="ja-JP" altLang="en-US" sz="2000" spc="600" dirty="0">
                <a:solidFill>
                  <a:srgbClr val="0000FF"/>
                </a:solidFill>
                <a:latin typeface="+mj-ea"/>
                <a:ea typeface="+mj-ea"/>
                <a:cs typeface="メイリオ" panose="020B0604030504040204" pitchFamily="50" charset="-128"/>
              </a:rPr>
              <a:t>微細加工プラットフォームとは</a:t>
            </a:r>
          </a:p>
        </p:txBody>
      </p:sp>
      <p:pic>
        <p:nvPicPr>
          <p:cNvPr id="19" name="図 2" descr="NanoFabPF_whit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テキスト ボックス 19"/>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89041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12DD447-7B29-4638-A157-A05B7B6853A1}" type="slidenum">
              <a:rPr kumimoji="1" lang="ja-JP" altLang="en-US" smtClean="0"/>
              <a:t>5</a:t>
            </a:fld>
            <a:endParaRPr kumimoji="1" lang="ja-JP" altLang="en-US"/>
          </a:p>
        </p:txBody>
      </p:sp>
      <p:sp>
        <p:nvSpPr>
          <p:cNvPr id="5" name="正方形/長方形 4"/>
          <p:cNvSpPr/>
          <p:nvPr/>
        </p:nvSpPr>
        <p:spPr>
          <a:xfrm>
            <a:off x="95378" y="829777"/>
            <a:ext cx="8986650" cy="523220"/>
          </a:xfrm>
          <a:prstGeom prst="rect">
            <a:avLst/>
          </a:prstGeom>
        </p:spPr>
        <p:txBody>
          <a:bodyPr wrap="square">
            <a:spAutoFit/>
          </a:bodyPr>
          <a:lstStyle/>
          <a:p>
            <a:pPr algn="ctr"/>
            <a:r>
              <a:rPr lang="ja-JP" altLang="ja-JP" sz="2800" b="1" dirty="0">
                <a:solidFill>
                  <a:srgbClr val="0000FF"/>
                </a:solidFill>
                <a:ea typeface="小塚ゴシック Pro R" panose="020B0400000000000000"/>
              </a:rPr>
              <a:t>大学</a:t>
            </a:r>
            <a:r>
              <a:rPr lang="ja-JP" altLang="en-US" sz="2800" b="1" dirty="0">
                <a:solidFill>
                  <a:srgbClr val="0000FF"/>
                </a:solidFill>
                <a:ea typeface="小塚ゴシック Pro R" panose="020B0400000000000000"/>
              </a:rPr>
              <a:t>や</a:t>
            </a:r>
            <a:r>
              <a:rPr lang="ja-JP" altLang="ja-JP" sz="2800" b="1" dirty="0">
                <a:solidFill>
                  <a:srgbClr val="0000FF"/>
                </a:solidFill>
                <a:ea typeface="小塚ゴシック Pro R" panose="020B0400000000000000"/>
              </a:rPr>
              <a:t>研究</a:t>
            </a:r>
            <a:r>
              <a:rPr lang="ja-JP" altLang="ja-JP" sz="2800" b="1" dirty="0" smtClean="0">
                <a:solidFill>
                  <a:srgbClr val="0000FF"/>
                </a:solidFill>
                <a:ea typeface="小塚ゴシック Pro R" panose="020B0400000000000000"/>
              </a:rPr>
              <a:t>機関</a:t>
            </a:r>
            <a:r>
              <a:rPr lang="ja-JP" altLang="en-US" sz="2800" b="1" dirty="0" smtClean="0">
                <a:solidFill>
                  <a:srgbClr val="0000FF"/>
                </a:solidFill>
                <a:ea typeface="小塚ゴシック Pro R" panose="020B0400000000000000"/>
              </a:rPr>
              <a:t>の</a:t>
            </a:r>
            <a:r>
              <a:rPr lang="ja-JP" altLang="ja-JP" sz="2800" b="1" dirty="0" smtClean="0">
                <a:solidFill>
                  <a:srgbClr val="0000FF"/>
                </a:solidFill>
                <a:ea typeface="小塚ゴシック Pro R" panose="020B0400000000000000"/>
              </a:rPr>
              <a:t>微細</a:t>
            </a:r>
            <a:r>
              <a:rPr lang="ja-JP" altLang="ja-JP" sz="2800" b="1" dirty="0">
                <a:solidFill>
                  <a:srgbClr val="0000FF"/>
                </a:solidFill>
                <a:ea typeface="小塚ゴシック Pro R" panose="020B0400000000000000"/>
              </a:rPr>
              <a:t>加工技術</a:t>
            </a:r>
            <a:r>
              <a:rPr lang="ja-JP" altLang="ja-JP" sz="2800" b="1" dirty="0" smtClean="0">
                <a:solidFill>
                  <a:srgbClr val="0000FF"/>
                </a:solidFill>
                <a:ea typeface="小塚ゴシック Pro R" panose="020B0400000000000000"/>
              </a:rPr>
              <a:t>が自由</a:t>
            </a:r>
            <a:r>
              <a:rPr lang="ja-JP" altLang="ja-JP" sz="2800" b="1" dirty="0">
                <a:solidFill>
                  <a:srgbClr val="0000FF"/>
                </a:solidFill>
                <a:ea typeface="小塚ゴシック Pro R" panose="020B0400000000000000"/>
              </a:rPr>
              <a:t>に</a:t>
            </a:r>
            <a:r>
              <a:rPr lang="ja-JP" altLang="ja-JP" sz="2800" b="1" dirty="0" smtClean="0">
                <a:solidFill>
                  <a:srgbClr val="0000FF"/>
                </a:solidFill>
                <a:ea typeface="小塚ゴシック Pro R" panose="020B0400000000000000"/>
              </a:rPr>
              <a:t>使えます</a:t>
            </a:r>
            <a:endParaRPr lang="en-US" altLang="ja-JP" sz="2800" b="1" dirty="0" smtClean="0">
              <a:solidFill>
                <a:srgbClr val="0000FF"/>
              </a:solidFill>
              <a:ea typeface="小塚ゴシック Pro R" panose="020B0400000000000000"/>
            </a:endParaRPr>
          </a:p>
        </p:txBody>
      </p:sp>
      <p:sp>
        <p:nvSpPr>
          <p:cNvPr id="6" name="正方形/長方形 5"/>
          <p:cNvSpPr/>
          <p:nvPr/>
        </p:nvSpPr>
        <p:spPr>
          <a:xfrm>
            <a:off x="411247" y="1377089"/>
            <a:ext cx="8484919" cy="1892826"/>
          </a:xfrm>
          <a:prstGeom prst="rect">
            <a:avLst/>
          </a:prstGeom>
          <a:solidFill>
            <a:schemeClr val="accent5">
              <a:lumMod val="40000"/>
              <a:lumOff val="60000"/>
            </a:schemeClr>
          </a:solidFill>
        </p:spPr>
        <p:txBody>
          <a:bodyPr wrap="square">
            <a:spAutoFit/>
          </a:bodyPr>
          <a:lstStyle/>
          <a:p>
            <a:pPr algn="ctr">
              <a:lnSpc>
                <a:spcPct val="150000"/>
              </a:lnSpc>
            </a:pPr>
            <a:r>
              <a:rPr lang="ja-JP" altLang="en-US" sz="2400" b="1" dirty="0">
                <a:ea typeface="小塚ゴシック Pro R" panose="020B0400000000000000"/>
              </a:rPr>
              <a:t>（例えばこんな使い方が出来ます</a:t>
            </a:r>
            <a:r>
              <a:rPr lang="ja-JP" altLang="en-US" sz="2400" b="1" dirty="0" smtClean="0">
                <a:ea typeface="小塚ゴシック Pro R" panose="020B0400000000000000"/>
              </a:rPr>
              <a:t>）</a:t>
            </a:r>
            <a:endParaRPr lang="en-US" altLang="ja-JP" b="1" dirty="0">
              <a:ea typeface="小塚ゴシック Pro R" panose="020B0400000000000000"/>
            </a:endParaRPr>
          </a:p>
          <a:p>
            <a:pPr>
              <a:lnSpc>
                <a:spcPct val="150000"/>
              </a:lnSpc>
            </a:pPr>
            <a:r>
              <a:rPr lang="ja-JP" altLang="en-US" b="1" i="1" dirty="0">
                <a:ea typeface="小塚ゴシック Pro R" panose="020B0400000000000000"/>
              </a:rPr>
              <a:t>〇</a:t>
            </a:r>
            <a:r>
              <a:rPr lang="ja-JP" altLang="ja-JP" b="1" i="1" dirty="0">
                <a:ea typeface="小塚ゴシック Pro R" panose="020B0400000000000000"/>
              </a:rPr>
              <a:t>大学にある</a:t>
            </a:r>
            <a:r>
              <a:rPr lang="ja-JP" altLang="en-US" b="1" i="1" dirty="0">
                <a:ea typeface="小塚ゴシック Pro R" panose="020B0400000000000000"/>
              </a:rPr>
              <a:t>最先端のプロセス、評価装置を</a:t>
            </a:r>
            <a:r>
              <a:rPr lang="ja-JP" altLang="ja-JP" b="1" i="1" dirty="0">
                <a:ea typeface="小塚ゴシック Pro R" panose="020B0400000000000000"/>
              </a:rPr>
              <a:t>時間単位で</a:t>
            </a:r>
            <a:r>
              <a:rPr lang="ja-JP" altLang="ja-JP" b="1" i="1" dirty="0" smtClean="0">
                <a:ea typeface="小塚ゴシック Pro R" panose="020B0400000000000000"/>
              </a:rPr>
              <a:t>使えます</a:t>
            </a:r>
            <a:endParaRPr lang="en-US" altLang="ja-JP" b="1" i="1" dirty="0" smtClean="0">
              <a:ea typeface="小塚ゴシック Pro R" panose="020B0400000000000000"/>
            </a:endParaRPr>
          </a:p>
          <a:p>
            <a:pPr lvl="0">
              <a:lnSpc>
                <a:spcPct val="150000"/>
              </a:lnSpc>
            </a:pPr>
            <a:r>
              <a:rPr lang="ja-JP" altLang="en-US" b="1" i="1" dirty="0" smtClean="0">
                <a:ea typeface="小塚ゴシック Pro R" panose="020B0400000000000000"/>
              </a:rPr>
              <a:t>〇デバイス</a:t>
            </a:r>
            <a:r>
              <a:rPr lang="ja-JP" altLang="ja-JP" b="1" i="1" dirty="0" smtClean="0">
                <a:ea typeface="小塚ゴシック Pro R" panose="020B0400000000000000"/>
              </a:rPr>
              <a:t>に</a:t>
            </a:r>
            <a:r>
              <a:rPr lang="ja-JP" altLang="ja-JP" b="1" i="1" dirty="0">
                <a:ea typeface="小塚ゴシック Pro R" panose="020B0400000000000000"/>
              </a:rPr>
              <a:t>最適な</a:t>
            </a:r>
            <a:r>
              <a:rPr lang="ja-JP" altLang="ja-JP" b="1" i="1" dirty="0" smtClean="0">
                <a:ea typeface="小塚ゴシック Pro R" panose="020B0400000000000000"/>
              </a:rPr>
              <a:t>材料</a:t>
            </a:r>
            <a:r>
              <a:rPr lang="ja-JP" altLang="en-US" b="1" i="1" dirty="0" smtClean="0">
                <a:ea typeface="小塚ゴシック Pro R" panose="020B0400000000000000"/>
              </a:rPr>
              <a:t>／</a:t>
            </a:r>
            <a:r>
              <a:rPr lang="ja-JP" altLang="ja-JP" b="1" i="1" dirty="0" smtClean="0">
                <a:ea typeface="小塚ゴシック Pro R" panose="020B0400000000000000"/>
              </a:rPr>
              <a:t>構造</a:t>
            </a:r>
            <a:r>
              <a:rPr lang="ja-JP" altLang="en-US" b="1" i="1" dirty="0" smtClean="0">
                <a:ea typeface="小塚ゴシック Pro R" panose="020B0400000000000000"/>
              </a:rPr>
              <a:t>／</a:t>
            </a:r>
            <a:r>
              <a:rPr lang="ja-JP" altLang="ja-JP" b="1" i="1" dirty="0" smtClean="0">
                <a:ea typeface="小塚ゴシック Pro R" panose="020B0400000000000000"/>
              </a:rPr>
              <a:t>プロセス</a:t>
            </a:r>
            <a:r>
              <a:rPr lang="ja-JP" altLang="ja-JP" b="1" i="1" dirty="0">
                <a:ea typeface="小塚ゴシック Pro R" panose="020B0400000000000000"/>
              </a:rPr>
              <a:t>の選定から作製</a:t>
            </a:r>
            <a:r>
              <a:rPr lang="ja-JP" altLang="en-US" b="1" i="1" dirty="0">
                <a:ea typeface="小塚ゴシック Pro R" panose="020B0400000000000000"/>
              </a:rPr>
              <a:t>方法</a:t>
            </a:r>
            <a:r>
              <a:rPr lang="ja-JP" altLang="ja-JP" b="1" i="1" dirty="0">
                <a:ea typeface="小塚ゴシック Pro R" panose="020B0400000000000000"/>
              </a:rPr>
              <a:t>まで相談</a:t>
            </a:r>
            <a:r>
              <a:rPr lang="ja-JP" altLang="en-US" b="1" i="1" dirty="0" smtClean="0">
                <a:ea typeface="小塚ゴシック Pro R" panose="020B0400000000000000"/>
              </a:rPr>
              <a:t>できま</a:t>
            </a:r>
            <a:r>
              <a:rPr lang="ja-JP" altLang="ja-JP" b="1" i="1" dirty="0" smtClean="0">
                <a:ea typeface="小塚ゴシック Pro R" panose="020B0400000000000000"/>
              </a:rPr>
              <a:t>す</a:t>
            </a:r>
            <a:endParaRPr lang="ja-JP" altLang="ja-JP" b="1" i="1" dirty="0">
              <a:ea typeface="小塚ゴシック Pro R" panose="020B0400000000000000"/>
            </a:endParaRPr>
          </a:p>
          <a:p>
            <a:pPr lvl="0">
              <a:lnSpc>
                <a:spcPct val="150000"/>
              </a:lnSpc>
            </a:pPr>
            <a:r>
              <a:rPr lang="ja-JP" altLang="en-US" b="1" i="1" dirty="0" smtClean="0">
                <a:ea typeface="小塚ゴシック Pro R" panose="020B0400000000000000"/>
              </a:rPr>
              <a:t>〇専任</a:t>
            </a:r>
            <a:r>
              <a:rPr lang="ja-JP" altLang="ja-JP" b="1" i="1" dirty="0">
                <a:ea typeface="小塚ゴシック Pro R" panose="020B0400000000000000"/>
              </a:rPr>
              <a:t>の技術スタッフが装置の選定からオペレートまで丁寧に指導</a:t>
            </a:r>
            <a:r>
              <a:rPr lang="ja-JP" altLang="ja-JP" b="1" i="1" dirty="0" smtClean="0">
                <a:ea typeface="小塚ゴシック Pro R" panose="020B0400000000000000"/>
              </a:rPr>
              <a:t>します</a:t>
            </a:r>
            <a:endParaRPr lang="en-US" altLang="ja-JP" b="1" i="1" dirty="0" smtClean="0">
              <a:ea typeface="小塚ゴシック Pro R" panose="020B0400000000000000"/>
            </a:endParaRPr>
          </a:p>
        </p:txBody>
      </p:sp>
      <p:sp>
        <p:nvSpPr>
          <p:cNvPr id="67" name="AutoShape 32"/>
          <p:cNvSpPr>
            <a:spLocks noChangeArrowheads="1"/>
          </p:cNvSpPr>
          <p:nvPr/>
        </p:nvSpPr>
        <p:spPr bwMode="auto">
          <a:xfrm>
            <a:off x="320723" y="3431336"/>
            <a:ext cx="8710851" cy="3024316"/>
          </a:xfrm>
          <a:prstGeom prst="roundRect">
            <a:avLst>
              <a:gd name="adj" fmla="val 4250"/>
            </a:avLst>
          </a:prstGeom>
          <a:gradFill flip="none" rotWithShape="1">
            <a:gsLst>
              <a:gs pos="0">
                <a:srgbClr val="FCF2D4"/>
              </a:gs>
              <a:gs pos="50000">
                <a:srgbClr val="FEF9DE"/>
              </a:gs>
              <a:gs pos="100000">
                <a:schemeClr val="bg1">
                  <a:alpha val="0"/>
                </a:schemeClr>
              </a:gs>
            </a:gsLst>
            <a:lin ang="18900000" scaled="1"/>
            <a:tileRect/>
          </a:gradFill>
          <a:ln w="50800">
            <a:noFill/>
            <a:round/>
            <a:headEnd/>
            <a:tailEnd/>
          </a:ln>
          <a:effectLst>
            <a:outerShdw dist="35921" dir="2700000" algn="ctr" rotWithShape="0">
              <a:schemeClr val="bg2"/>
            </a:outerShdw>
          </a:effectLst>
        </p:spPr>
        <p:txBody>
          <a:bodyPr wrap="none" lIns="720000" tIns="46800" rIns="90000" bIns="46800"/>
          <a:lstStyle/>
          <a:p>
            <a:pPr algn="ctr" defTabSz="819150">
              <a:defRPr/>
            </a:pPr>
            <a:r>
              <a:rPr lang="ja-JP" altLang="en-US" sz="1100" dirty="0">
                <a:solidFill>
                  <a:prstClr val="white"/>
                </a:solidFill>
                <a:ea typeface="HGPｺﾞｼｯｸE" pitchFamily="50" charset="-128"/>
              </a:rPr>
              <a:t>（</a:t>
            </a:r>
          </a:p>
        </p:txBody>
      </p:sp>
      <p:sp>
        <p:nvSpPr>
          <p:cNvPr id="68" name="テキスト ボックス 67"/>
          <p:cNvSpPr txBox="1"/>
          <p:nvPr/>
        </p:nvSpPr>
        <p:spPr>
          <a:xfrm>
            <a:off x="640855" y="3995068"/>
            <a:ext cx="1726755" cy="523220"/>
          </a:xfrm>
          <a:prstGeom prst="rect">
            <a:avLst/>
          </a:prstGeom>
          <a:solidFill>
            <a:srgbClr val="92D050"/>
          </a:solidFill>
          <a:effectLst>
            <a:outerShdw blurRad="50800" dist="38100" dir="2700000" algn="tl" rotWithShape="0">
              <a:prstClr val="black">
                <a:alpha val="40000"/>
              </a:prstClr>
            </a:outerShdw>
          </a:effectLst>
        </p:spPr>
        <p:txBody>
          <a:bodyPr wrap="none" rtlCol="0">
            <a:spAutoFit/>
          </a:bodyPr>
          <a:lstStyle/>
          <a:p>
            <a:pPr algn="ctr"/>
            <a:r>
              <a:rPr lang="ja-JP" altLang="en-US" sz="1400" dirty="0">
                <a:solidFill>
                  <a:schemeClr val="bg1"/>
                </a:solidFill>
                <a:latin typeface="Arial" panose="020B0604020202020204" pitchFamily="34" charset="0"/>
                <a:ea typeface="小塚ゴシック Pro R" panose="020B0400000000000000"/>
                <a:cs typeface="Arial" panose="020B0604020202020204" pitchFamily="34" charset="0"/>
              </a:rPr>
              <a:t>薄膜形成</a:t>
            </a:r>
            <a:endParaRPr kumimoji="1" lang="en-US" altLang="ja-JP" sz="1400" dirty="0">
              <a:solidFill>
                <a:schemeClr val="bg1"/>
              </a:solidFill>
              <a:latin typeface="Arial" panose="020B0604020202020204" pitchFamily="34" charset="0"/>
              <a:ea typeface="小塚ゴシック Pro R" panose="020B0400000000000000"/>
              <a:cs typeface="Arial" panose="020B0604020202020204" pitchFamily="34" charset="0"/>
            </a:endParaRPr>
          </a:p>
          <a:p>
            <a:pPr algn="ctr"/>
            <a:r>
              <a:rPr kumimoji="1" lang="en-US" altLang="ja-JP" sz="1400" dirty="0">
                <a:solidFill>
                  <a:schemeClr val="bg1"/>
                </a:solidFill>
                <a:latin typeface="Arial" panose="020B0604020202020204" pitchFamily="34" charset="0"/>
                <a:ea typeface="小塚ゴシック Pro R" panose="020B0400000000000000"/>
                <a:cs typeface="Arial" panose="020B0604020202020204" pitchFamily="34" charset="0"/>
              </a:rPr>
              <a:t>Thin film deposition</a:t>
            </a:r>
            <a:endParaRPr kumimoji="1" lang="ja-JP" altLang="en-US" sz="1400" dirty="0">
              <a:solidFill>
                <a:schemeClr val="bg1"/>
              </a:solidFill>
              <a:latin typeface="Arial" panose="020B0604020202020204" pitchFamily="34" charset="0"/>
              <a:ea typeface="小塚ゴシック Pro R" panose="020B0400000000000000"/>
              <a:cs typeface="Arial" panose="020B0604020202020204" pitchFamily="34" charset="0"/>
            </a:endParaRPr>
          </a:p>
        </p:txBody>
      </p:sp>
      <p:sp>
        <p:nvSpPr>
          <p:cNvPr id="69" name="テキスト ボックス 68"/>
          <p:cNvSpPr txBox="1"/>
          <p:nvPr/>
        </p:nvSpPr>
        <p:spPr>
          <a:xfrm>
            <a:off x="3360471" y="3972789"/>
            <a:ext cx="1119217" cy="523220"/>
          </a:xfrm>
          <a:prstGeom prst="rect">
            <a:avLst/>
          </a:prstGeom>
          <a:solidFill>
            <a:srgbClr val="92D050"/>
          </a:solidFill>
          <a:effectLst>
            <a:outerShdw blurRad="50800" dist="38100" dir="2700000" algn="tl" rotWithShape="0">
              <a:prstClr val="black">
                <a:alpha val="40000"/>
              </a:prstClr>
            </a:outerShdw>
          </a:effectLst>
        </p:spPr>
        <p:txBody>
          <a:bodyPr wrap="none" rtlCol="0">
            <a:spAutoFit/>
          </a:bodyPr>
          <a:lstStyle/>
          <a:p>
            <a:pPr algn="ctr"/>
            <a:r>
              <a:rPr kumimoji="1" lang="ja-JP" altLang="en-US" sz="1400" dirty="0">
                <a:solidFill>
                  <a:schemeClr val="bg1"/>
                </a:solidFill>
                <a:latin typeface="Arial" panose="020B0604020202020204" pitchFamily="34" charset="0"/>
                <a:cs typeface="Arial" panose="020B0604020202020204" pitchFamily="34" charset="0"/>
              </a:rPr>
              <a:t>リソグラフィ</a:t>
            </a:r>
            <a:endParaRPr kumimoji="1" lang="en-US" altLang="ja-JP" sz="1400" dirty="0">
              <a:solidFill>
                <a:schemeClr val="bg1"/>
              </a:solidFill>
              <a:latin typeface="Arial" panose="020B0604020202020204" pitchFamily="34" charset="0"/>
              <a:cs typeface="Arial" panose="020B0604020202020204" pitchFamily="34" charset="0"/>
            </a:endParaRPr>
          </a:p>
          <a:p>
            <a:pPr algn="ctr"/>
            <a:r>
              <a:rPr kumimoji="1" lang="en-US" altLang="ja-JP" sz="1400" dirty="0">
                <a:solidFill>
                  <a:schemeClr val="bg1"/>
                </a:solidFill>
                <a:latin typeface="Arial" panose="020B0604020202020204" pitchFamily="34" charset="0"/>
                <a:cs typeface="Arial" panose="020B0604020202020204" pitchFamily="34" charset="0"/>
              </a:rPr>
              <a:t>Lithography</a:t>
            </a:r>
            <a:endParaRPr kumimoji="1" lang="ja-JP" altLang="en-US" sz="1400" dirty="0">
              <a:solidFill>
                <a:schemeClr val="bg1"/>
              </a:solidFill>
              <a:latin typeface="Arial" panose="020B0604020202020204" pitchFamily="34" charset="0"/>
              <a:cs typeface="Arial" panose="020B0604020202020204" pitchFamily="34" charset="0"/>
            </a:endParaRPr>
          </a:p>
        </p:txBody>
      </p:sp>
      <p:sp>
        <p:nvSpPr>
          <p:cNvPr id="70" name="テキスト ボックス 69"/>
          <p:cNvSpPr txBox="1"/>
          <p:nvPr/>
        </p:nvSpPr>
        <p:spPr>
          <a:xfrm>
            <a:off x="5744309" y="3964426"/>
            <a:ext cx="963725" cy="523220"/>
          </a:xfrm>
          <a:prstGeom prst="rect">
            <a:avLst/>
          </a:prstGeom>
          <a:solidFill>
            <a:srgbClr val="92D050"/>
          </a:solidFill>
          <a:effectLst>
            <a:outerShdw blurRad="50800" dist="38100" dir="2700000" algn="tl" rotWithShape="0">
              <a:prstClr val="black">
                <a:alpha val="40000"/>
              </a:prstClr>
            </a:outerShdw>
          </a:effectLst>
        </p:spPr>
        <p:txBody>
          <a:bodyPr wrap="none" rtlCol="0">
            <a:spAutoFit/>
          </a:bodyPr>
          <a:lstStyle/>
          <a:p>
            <a:pPr algn="ctr"/>
            <a:r>
              <a:rPr lang="ja-JP" altLang="en-US" sz="1400" dirty="0">
                <a:solidFill>
                  <a:schemeClr val="bg1"/>
                </a:solidFill>
                <a:latin typeface="Arial" panose="020B0604020202020204" pitchFamily="34" charset="0"/>
                <a:cs typeface="Arial" panose="020B0604020202020204" pitchFamily="34" charset="0"/>
              </a:rPr>
              <a:t>エッチング</a:t>
            </a:r>
            <a:endParaRPr lang="en-US" altLang="ja-JP" sz="1400" dirty="0">
              <a:solidFill>
                <a:schemeClr val="bg1"/>
              </a:solidFill>
              <a:latin typeface="Arial" panose="020B0604020202020204" pitchFamily="34" charset="0"/>
              <a:cs typeface="Arial" panose="020B0604020202020204" pitchFamily="34" charset="0"/>
            </a:endParaRPr>
          </a:p>
          <a:p>
            <a:pPr algn="ctr"/>
            <a:r>
              <a:rPr kumimoji="1" lang="en-US" altLang="ja-JP" sz="1400" dirty="0">
                <a:solidFill>
                  <a:schemeClr val="bg1"/>
                </a:solidFill>
                <a:latin typeface="Arial" panose="020B0604020202020204" pitchFamily="34" charset="0"/>
                <a:cs typeface="Arial" panose="020B0604020202020204" pitchFamily="34" charset="0"/>
              </a:rPr>
              <a:t>Etching</a:t>
            </a:r>
            <a:endParaRPr kumimoji="1" lang="ja-JP" altLang="en-US" sz="1400" dirty="0">
              <a:solidFill>
                <a:schemeClr val="bg1"/>
              </a:solidFill>
              <a:latin typeface="Arial" panose="020B0604020202020204" pitchFamily="34" charset="0"/>
              <a:cs typeface="Arial" panose="020B0604020202020204" pitchFamily="34" charset="0"/>
            </a:endParaRPr>
          </a:p>
        </p:txBody>
      </p:sp>
      <p:sp>
        <p:nvSpPr>
          <p:cNvPr id="73" name="右矢印 66"/>
          <p:cNvSpPr/>
          <p:nvPr/>
        </p:nvSpPr>
        <p:spPr>
          <a:xfrm>
            <a:off x="2638434" y="4757198"/>
            <a:ext cx="265986" cy="191473"/>
          </a:xfrm>
          <a:prstGeom prst="rightArrow">
            <a:avLst/>
          </a:prstGeom>
          <a:solidFill>
            <a:srgbClr val="F86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小塚ゴシック Pro R" panose="020B0400000000000000"/>
            </a:endParaRPr>
          </a:p>
        </p:txBody>
      </p:sp>
      <p:sp>
        <p:nvSpPr>
          <p:cNvPr id="74" name="右矢印 67"/>
          <p:cNvSpPr/>
          <p:nvPr/>
        </p:nvSpPr>
        <p:spPr>
          <a:xfrm>
            <a:off x="5077103" y="4746388"/>
            <a:ext cx="279502" cy="208435"/>
          </a:xfrm>
          <a:prstGeom prst="rightArrow">
            <a:avLst/>
          </a:prstGeom>
          <a:solidFill>
            <a:srgbClr val="F86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小塚ゴシック Pro R" panose="020B0400000000000000"/>
            </a:endParaRPr>
          </a:p>
        </p:txBody>
      </p:sp>
      <p:sp>
        <p:nvSpPr>
          <p:cNvPr id="75" name="右矢印 73"/>
          <p:cNvSpPr/>
          <p:nvPr/>
        </p:nvSpPr>
        <p:spPr>
          <a:xfrm>
            <a:off x="7004989" y="4726983"/>
            <a:ext cx="319828" cy="200120"/>
          </a:xfrm>
          <a:prstGeom prst="rightArrow">
            <a:avLst/>
          </a:prstGeom>
          <a:solidFill>
            <a:srgbClr val="F86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ea typeface="小塚ゴシック Pro R" panose="020B0400000000000000"/>
            </a:endParaRPr>
          </a:p>
        </p:txBody>
      </p:sp>
      <p:pic>
        <p:nvPicPr>
          <p:cNvPr id="77" name="図 1"/>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35834" y="4570772"/>
            <a:ext cx="901746" cy="77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テキスト ボックス 79"/>
          <p:cNvSpPr txBox="1"/>
          <p:nvPr/>
        </p:nvSpPr>
        <p:spPr>
          <a:xfrm>
            <a:off x="7530110" y="3976878"/>
            <a:ext cx="1021434" cy="523220"/>
          </a:xfrm>
          <a:prstGeom prst="rect">
            <a:avLst/>
          </a:prstGeom>
          <a:solidFill>
            <a:srgbClr val="92D050"/>
          </a:solidFill>
          <a:effectLst>
            <a:outerShdw blurRad="50800" dist="38100" dir="2700000" algn="tl" rotWithShape="0">
              <a:prstClr val="black">
                <a:alpha val="40000"/>
              </a:prstClr>
            </a:outerShdw>
          </a:effectLst>
        </p:spPr>
        <p:txBody>
          <a:bodyPr wrap="none" rtlCol="0">
            <a:spAutoFit/>
          </a:bodyPr>
          <a:lstStyle/>
          <a:p>
            <a:pPr algn="ctr"/>
            <a:r>
              <a:rPr kumimoji="1" lang="ja-JP" altLang="en-US" sz="1400" dirty="0">
                <a:solidFill>
                  <a:schemeClr val="bg1"/>
                </a:solidFill>
              </a:rPr>
              <a:t>評価</a:t>
            </a:r>
            <a:endParaRPr kumimoji="1" lang="en-US" altLang="ja-JP" sz="1400" dirty="0">
              <a:solidFill>
                <a:schemeClr val="bg1"/>
              </a:solidFill>
            </a:endParaRPr>
          </a:p>
          <a:p>
            <a:pPr algn="ctr"/>
            <a:r>
              <a:rPr kumimoji="1" lang="en-US" altLang="ja-JP" sz="1400" dirty="0">
                <a:solidFill>
                  <a:schemeClr val="bg1"/>
                </a:solidFill>
                <a:latin typeface="Arial" panose="020B0604020202020204" pitchFamily="34" charset="0"/>
                <a:cs typeface="Arial" panose="020B0604020202020204" pitchFamily="34" charset="0"/>
              </a:rPr>
              <a:t>Evaluation</a:t>
            </a:r>
            <a:endParaRPr kumimoji="1" lang="ja-JP" altLang="en-US" sz="1400" dirty="0">
              <a:solidFill>
                <a:schemeClr val="bg1"/>
              </a:solidFill>
              <a:latin typeface="Arial" panose="020B0604020202020204" pitchFamily="34" charset="0"/>
              <a:cs typeface="Arial" panose="020B0604020202020204" pitchFamily="34" charset="0"/>
            </a:endParaRPr>
          </a:p>
        </p:txBody>
      </p:sp>
      <p:grpSp>
        <p:nvGrpSpPr>
          <p:cNvPr id="81" name="グループ化 80"/>
          <p:cNvGrpSpPr/>
          <p:nvPr/>
        </p:nvGrpSpPr>
        <p:grpSpPr>
          <a:xfrm>
            <a:off x="5555662" y="4108901"/>
            <a:ext cx="1345338" cy="1421521"/>
            <a:chOff x="5019356" y="-327159"/>
            <a:chExt cx="3058886" cy="3058886"/>
          </a:xfrm>
        </p:grpSpPr>
        <p:sp>
          <p:nvSpPr>
            <p:cNvPr id="82" name="円/楕円 157"/>
            <p:cNvSpPr/>
            <p:nvPr/>
          </p:nvSpPr>
          <p:spPr>
            <a:xfrm>
              <a:off x="5019356" y="-327159"/>
              <a:ext cx="3058886" cy="3058886"/>
            </a:xfrm>
            <a:prstGeom prst="ellipse">
              <a:avLst/>
            </a:prstGeom>
            <a:solidFill>
              <a:schemeClr val="accent3">
                <a:lumMod val="75000"/>
              </a:schemeClr>
            </a:solidFill>
            <a:scene3d>
              <a:camera prst="isometricOffAxis2Top"/>
              <a:lightRig rig="threePt" dir="t"/>
            </a:scene3d>
            <a:sp3d extrusionH="95250">
              <a:bevelT w="6985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grpSp>
          <p:nvGrpSpPr>
            <p:cNvPr id="83" name="グループ化 82"/>
            <p:cNvGrpSpPr/>
            <p:nvPr/>
          </p:nvGrpSpPr>
          <p:grpSpPr>
            <a:xfrm>
              <a:off x="5385147" y="420603"/>
              <a:ext cx="2350686" cy="1495558"/>
              <a:chOff x="875895" y="1736053"/>
              <a:chExt cx="2350686" cy="1495558"/>
            </a:xfrm>
            <a:solidFill>
              <a:schemeClr val="accent1"/>
            </a:solidFill>
            <a:scene3d>
              <a:camera prst="isometricOffAxis2Top"/>
              <a:lightRig rig="threePt" dir="t"/>
            </a:scene3d>
          </p:grpSpPr>
          <p:sp>
            <p:nvSpPr>
              <p:cNvPr id="84" name="正方形/長方形 83"/>
              <p:cNvSpPr/>
              <p:nvPr/>
            </p:nvSpPr>
            <p:spPr>
              <a:xfrm>
                <a:off x="1024325" y="1821679"/>
                <a:ext cx="111034" cy="1088571"/>
              </a:xfrm>
              <a:prstGeom prst="rect">
                <a:avLst/>
              </a:prstGeom>
              <a:grpFill/>
              <a:ln>
                <a:noFill/>
              </a:ln>
              <a:sp3d extrusionH="444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85" name="正方形/長方形 84"/>
              <p:cNvSpPr/>
              <p:nvPr/>
            </p:nvSpPr>
            <p:spPr>
              <a:xfrm>
                <a:off x="1669949" y="1839039"/>
                <a:ext cx="112222" cy="1088571"/>
              </a:xfrm>
              <a:prstGeom prst="rect">
                <a:avLst/>
              </a:prstGeom>
              <a:grpFill/>
              <a:ln>
                <a:noFill/>
              </a:ln>
              <a:sp3d extrusionH="444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86" name="正方形/長方形 85"/>
              <p:cNvSpPr/>
              <p:nvPr/>
            </p:nvSpPr>
            <p:spPr>
              <a:xfrm>
                <a:off x="2305475" y="1841910"/>
                <a:ext cx="112222" cy="1088571"/>
              </a:xfrm>
              <a:prstGeom prst="rect">
                <a:avLst/>
              </a:prstGeom>
              <a:grpFill/>
              <a:ln>
                <a:noFill/>
              </a:ln>
              <a:sp3d extrusionH="444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87" name="正方形/長方形 86"/>
              <p:cNvSpPr/>
              <p:nvPr/>
            </p:nvSpPr>
            <p:spPr>
              <a:xfrm>
                <a:off x="2945555" y="1821679"/>
                <a:ext cx="112222" cy="1088571"/>
              </a:xfrm>
              <a:prstGeom prst="rect">
                <a:avLst/>
              </a:prstGeom>
              <a:grpFill/>
              <a:ln>
                <a:noFill/>
              </a:ln>
              <a:sp3d extrusionH="444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88" name="角丸四角形 163"/>
              <p:cNvSpPr/>
              <p:nvPr/>
            </p:nvSpPr>
            <p:spPr>
              <a:xfrm>
                <a:off x="2785806" y="2884118"/>
                <a:ext cx="440775" cy="321361"/>
              </a:xfrm>
              <a:prstGeom prst="roundRect">
                <a:avLst/>
              </a:prstGeom>
              <a:grpFill/>
              <a:ln>
                <a:noFill/>
              </a:ln>
              <a:sp3d extrusionH="444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89" name="角丸四角形 164"/>
              <p:cNvSpPr/>
              <p:nvPr/>
            </p:nvSpPr>
            <p:spPr>
              <a:xfrm>
                <a:off x="875895" y="2910250"/>
                <a:ext cx="440775" cy="321361"/>
              </a:xfrm>
              <a:prstGeom prst="roundRect">
                <a:avLst/>
              </a:prstGeom>
              <a:grpFill/>
              <a:ln>
                <a:noFill/>
              </a:ln>
              <a:sp3d extrusionH="444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90" name="正方形/長方形 89"/>
              <p:cNvSpPr/>
              <p:nvPr/>
            </p:nvSpPr>
            <p:spPr>
              <a:xfrm>
                <a:off x="1027691" y="1736053"/>
                <a:ext cx="751114" cy="105857"/>
              </a:xfrm>
              <a:prstGeom prst="rect">
                <a:avLst/>
              </a:prstGeom>
              <a:grpFill/>
              <a:ln>
                <a:noFill/>
              </a:ln>
              <a:sp3d extrusionH="444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91" name="正方形/長方形 90"/>
              <p:cNvSpPr/>
              <p:nvPr/>
            </p:nvSpPr>
            <p:spPr>
              <a:xfrm>
                <a:off x="2303270" y="1745180"/>
                <a:ext cx="751114" cy="105857"/>
              </a:xfrm>
              <a:prstGeom prst="rect">
                <a:avLst/>
              </a:prstGeom>
              <a:grpFill/>
              <a:ln>
                <a:noFill/>
              </a:ln>
              <a:sp3d extrusionH="444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92" name="正方形/長方形 91"/>
              <p:cNvSpPr/>
              <p:nvPr/>
            </p:nvSpPr>
            <p:spPr>
              <a:xfrm>
                <a:off x="1668270" y="2921354"/>
                <a:ext cx="751114" cy="105857"/>
              </a:xfrm>
              <a:prstGeom prst="rect">
                <a:avLst/>
              </a:prstGeom>
              <a:grpFill/>
              <a:ln>
                <a:noFill/>
              </a:ln>
              <a:sp3d extrusionH="444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grpSp>
      </p:grpSp>
      <p:grpSp>
        <p:nvGrpSpPr>
          <p:cNvPr id="93" name="グループ化 92"/>
          <p:cNvGrpSpPr/>
          <p:nvPr/>
        </p:nvGrpSpPr>
        <p:grpSpPr>
          <a:xfrm>
            <a:off x="3241175" y="4062617"/>
            <a:ext cx="1417116" cy="1514088"/>
            <a:chOff x="824345" y="3720624"/>
            <a:chExt cx="3059647" cy="3093819"/>
          </a:xfrm>
        </p:grpSpPr>
        <p:sp>
          <p:nvSpPr>
            <p:cNvPr id="94" name="円/楕円 170"/>
            <p:cNvSpPr/>
            <p:nvPr/>
          </p:nvSpPr>
          <p:spPr>
            <a:xfrm>
              <a:off x="824345" y="3755557"/>
              <a:ext cx="3058886" cy="3058886"/>
            </a:xfrm>
            <a:prstGeom prst="ellipse">
              <a:avLst/>
            </a:prstGeom>
            <a:solidFill>
              <a:schemeClr val="accent1"/>
            </a:solidFill>
            <a:scene3d>
              <a:camera prst="isometricOffAxis2Top"/>
              <a:lightRig rig="threePt" dir="t"/>
            </a:scene3d>
            <a:sp3d extrusionH="95250" contourW="12700">
              <a:bevelT w="69850" h="0"/>
              <a:contourClr>
                <a:schemeClr val="tx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95" name="円/楕円 171"/>
            <p:cNvSpPr/>
            <p:nvPr/>
          </p:nvSpPr>
          <p:spPr>
            <a:xfrm>
              <a:off x="825106" y="3720624"/>
              <a:ext cx="3058886" cy="3058886"/>
            </a:xfrm>
            <a:prstGeom prst="ellipse">
              <a:avLst/>
            </a:prstGeom>
            <a:solidFill>
              <a:schemeClr val="accent1"/>
            </a:solidFill>
            <a:effectLst/>
            <a:scene3d>
              <a:camera prst="isometricOffAxis2Top"/>
              <a:lightRig rig="threePt" dir="t"/>
            </a:scene3d>
            <a:sp3d extrusionH="38100" contourW="1270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grpSp>
          <p:nvGrpSpPr>
            <p:cNvPr id="96" name="グループ化 95"/>
            <p:cNvGrpSpPr/>
            <p:nvPr/>
          </p:nvGrpSpPr>
          <p:grpSpPr>
            <a:xfrm>
              <a:off x="1226232" y="4455191"/>
              <a:ext cx="2350686" cy="1495558"/>
              <a:chOff x="875895" y="1736053"/>
              <a:chExt cx="2350686" cy="1495558"/>
            </a:xfrm>
            <a:solidFill>
              <a:srgbClr val="FFC000"/>
            </a:solidFill>
            <a:effectLst>
              <a:outerShdw blurRad="50800" dist="50800" dir="5400000" algn="ctr" rotWithShape="0">
                <a:schemeClr val="bg1"/>
              </a:outerShdw>
            </a:effectLst>
            <a:scene3d>
              <a:camera prst="isometricOffAxis2Top"/>
              <a:lightRig rig="threePt" dir="t"/>
            </a:scene3d>
          </p:grpSpPr>
          <p:sp>
            <p:nvSpPr>
              <p:cNvPr id="97" name="正方形/長方形 96"/>
              <p:cNvSpPr/>
              <p:nvPr/>
            </p:nvSpPr>
            <p:spPr>
              <a:xfrm>
                <a:off x="1024325" y="1821679"/>
                <a:ext cx="111034" cy="1088571"/>
              </a:xfrm>
              <a:prstGeom prst="rect">
                <a:avLst/>
              </a:pr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98" name="正方形/長方形 97"/>
              <p:cNvSpPr/>
              <p:nvPr/>
            </p:nvSpPr>
            <p:spPr>
              <a:xfrm>
                <a:off x="1669949" y="1839039"/>
                <a:ext cx="112222" cy="1088571"/>
              </a:xfrm>
              <a:prstGeom prst="rect">
                <a:avLst/>
              </a:pr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99" name="正方形/長方形 98"/>
              <p:cNvSpPr/>
              <p:nvPr/>
            </p:nvSpPr>
            <p:spPr>
              <a:xfrm>
                <a:off x="2305475" y="1841910"/>
                <a:ext cx="112222" cy="1088571"/>
              </a:xfrm>
              <a:prstGeom prst="rect">
                <a:avLst/>
              </a:pr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100" name="正方形/長方形 99"/>
              <p:cNvSpPr/>
              <p:nvPr/>
            </p:nvSpPr>
            <p:spPr>
              <a:xfrm>
                <a:off x="2945555" y="1821679"/>
                <a:ext cx="112222" cy="1088571"/>
              </a:xfrm>
              <a:prstGeom prst="rect">
                <a:avLst/>
              </a:pr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101" name="角丸四角形 177"/>
              <p:cNvSpPr/>
              <p:nvPr/>
            </p:nvSpPr>
            <p:spPr>
              <a:xfrm>
                <a:off x="2785806" y="2884118"/>
                <a:ext cx="440775" cy="321361"/>
              </a:xfrm>
              <a:prstGeom prst="roundRect">
                <a:avLst/>
              </a:pr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102" name="角丸四角形 178"/>
              <p:cNvSpPr/>
              <p:nvPr/>
            </p:nvSpPr>
            <p:spPr>
              <a:xfrm>
                <a:off x="875895" y="2910250"/>
                <a:ext cx="440775" cy="321361"/>
              </a:xfrm>
              <a:prstGeom prst="roundRect">
                <a:avLst/>
              </a:pr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103" name="正方形/長方形 102"/>
              <p:cNvSpPr/>
              <p:nvPr/>
            </p:nvSpPr>
            <p:spPr>
              <a:xfrm>
                <a:off x="1027691" y="1736053"/>
                <a:ext cx="751114" cy="105857"/>
              </a:xfrm>
              <a:prstGeom prst="rect">
                <a:avLst/>
              </a:pr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104" name="正方形/長方形 103"/>
              <p:cNvSpPr/>
              <p:nvPr/>
            </p:nvSpPr>
            <p:spPr>
              <a:xfrm>
                <a:off x="2303270" y="1745180"/>
                <a:ext cx="751114" cy="105857"/>
              </a:xfrm>
              <a:prstGeom prst="rect">
                <a:avLst/>
              </a:pr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105" name="正方形/長方形 104"/>
              <p:cNvSpPr/>
              <p:nvPr/>
            </p:nvSpPr>
            <p:spPr>
              <a:xfrm>
                <a:off x="1668270" y="2921354"/>
                <a:ext cx="751114" cy="105857"/>
              </a:xfrm>
              <a:prstGeom prst="rect">
                <a:avLst/>
              </a:pr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grpSp>
      </p:grpSp>
      <p:grpSp>
        <p:nvGrpSpPr>
          <p:cNvPr id="106" name="グループ化 105"/>
          <p:cNvGrpSpPr/>
          <p:nvPr/>
        </p:nvGrpSpPr>
        <p:grpSpPr>
          <a:xfrm>
            <a:off x="775150" y="4101057"/>
            <a:ext cx="1350629" cy="1437208"/>
            <a:chOff x="812313" y="1697773"/>
            <a:chExt cx="3070918" cy="3092642"/>
          </a:xfrm>
          <a:solidFill>
            <a:schemeClr val="accent1"/>
          </a:solidFill>
        </p:grpSpPr>
        <p:sp>
          <p:nvSpPr>
            <p:cNvPr id="107" name="円/楕円 116"/>
            <p:cNvSpPr/>
            <p:nvPr/>
          </p:nvSpPr>
          <p:spPr>
            <a:xfrm>
              <a:off x="824345" y="1731529"/>
              <a:ext cx="3058886" cy="3058886"/>
            </a:xfrm>
            <a:prstGeom prst="ellipse">
              <a:avLst/>
            </a:prstGeom>
            <a:grpFill/>
            <a:scene3d>
              <a:camera prst="isometricOffAxis2Top"/>
              <a:lightRig rig="threePt" dir="t"/>
            </a:scene3d>
            <a:sp3d extrusionH="95250" contourW="12700">
              <a:bevelT w="69850" h="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3507730" rtl="0" eaLnBrk="1" latinLnBrk="0" hangingPunct="1">
                <a:defRPr kumimoji="1" sz="6905" kern="1200">
                  <a:solidFill>
                    <a:schemeClr val="lt1"/>
                  </a:solidFill>
                  <a:latin typeface="+mn-lt"/>
                  <a:ea typeface="+mn-ea"/>
                  <a:cs typeface="+mn-cs"/>
                </a:defRPr>
              </a:lvl1pPr>
              <a:lvl2pPr marL="1753865" algn="l" defTabSz="3507730" rtl="0" eaLnBrk="1" latinLnBrk="0" hangingPunct="1">
                <a:defRPr kumimoji="1" sz="6905" kern="1200">
                  <a:solidFill>
                    <a:schemeClr val="lt1"/>
                  </a:solidFill>
                  <a:latin typeface="+mn-lt"/>
                  <a:ea typeface="+mn-ea"/>
                  <a:cs typeface="+mn-cs"/>
                </a:defRPr>
              </a:lvl2pPr>
              <a:lvl3pPr marL="3507730" algn="l" defTabSz="3507730" rtl="0" eaLnBrk="1" latinLnBrk="0" hangingPunct="1">
                <a:defRPr kumimoji="1" sz="6905" kern="1200">
                  <a:solidFill>
                    <a:schemeClr val="lt1"/>
                  </a:solidFill>
                  <a:latin typeface="+mn-lt"/>
                  <a:ea typeface="+mn-ea"/>
                  <a:cs typeface="+mn-cs"/>
                </a:defRPr>
              </a:lvl3pPr>
              <a:lvl4pPr marL="5261595" algn="l" defTabSz="3507730" rtl="0" eaLnBrk="1" latinLnBrk="0" hangingPunct="1">
                <a:defRPr kumimoji="1" sz="6905" kern="1200">
                  <a:solidFill>
                    <a:schemeClr val="lt1"/>
                  </a:solidFill>
                  <a:latin typeface="+mn-lt"/>
                  <a:ea typeface="+mn-ea"/>
                  <a:cs typeface="+mn-cs"/>
                </a:defRPr>
              </a:lvl4pPr>
              <a:lvl5pPr marL="7015460" algn="l" defTabSz="3507730" rtl="0" eaLnBrk="1" latinLnBrk="0" hangingPunct="1">
                <a:defRPr kumimoji="1" sz="6905" kern="1200">
                  <a:solidFill>
                    <a:schemeClr val="lt1"/>
                  </a:solidFill>
                  <a:latin typeface="+mn-lt"/>
                  <a:ea typeface="+mn-ea"/>
                  <a:cs typeface="+mn-cs"/>
                </a:defRPr>
              </a:lvl5pPr>
              <a:lvl6pPr marL="8769325" algn="l" defTabSz="3507730" rtl="0" eaLnBrk="1" latinLnBrk="0" hangingPunct="1">
                <a:defRPr kumimoji="1" sz="6905" kern="1200">
                  <a:solidFill>
                    <a:schemeClr val="lt1"/>
                  </a:solidFill>
                  <a:latin typeface="+mn-lt"/>
                  <a:ea typeface="+mn-ea"/>
                  <a:cs typeface="+mn-cs"/>
                </a:defRPr>
              </a:lvl6pPr>
              <a:lvl7pPr marL="10523190" algn="l" defTabSz="3507730" rtl="0" eaLnBrk="1" latinLnBrk="0" hangingPunct="1">
                <a:defRPr kumimoji="1" sz="6905" kern="1200">
                  <a:solidFill>
                    <a:schemeClr val="lt1"/>
                  </a:solidFill>
                  <a:latin typeface="+mn-lt"/>
                  <a:ea typeface="+mn-ea"/>
                  <a:cs typeface="+mn-cs"/>
                </a:defRPr>
              </a:lvl7pPr>
              <a:lvl8pPr marL="12277054" algn="l" defTabSz="3507730" rtl="0" eaLnBrk="1" latinLnBrk="0" hangingPunct="1">
                <a:defRPr kumimoji="1" sz="6905" kern="1200">
                  <a:solidFill>
                    <a:schemeClr val="lt1"/>
                  </a:solidFill>
                  <a:latin typeface="+mn-lt"/>
                  <a:ea typeface="+mn-ea"/>
                  <a:cs typeface="+mn-cs"/>
                </a:defRPr>
              </a:lvl8pPr>
              <a:lvl9pPr marL="14030919" algn="l" defTabSz="3507730" rtl="0" eaLnBrk="1" latinLnBrk="0" hangingPunct="1">
                <a:defRPr kumimoji="1" sz="6905" kern="1200">
                  <a:solidFill>
                    <a:schemeClr val="lt1"/>
                  </a:solidFill>
                  <a:latin typeface="+mn-lt"/>
                  <a:ea typeface="+mn-ea"/>
                  <a:cs typeface="+mn-cs"/>
                </a:defRPr>
              </a:lvl9pPr>
            </a:lstStyle>
            <a:p>
              <a:pPr algn="ctr"/>
              <a:endParaRPr kumimoji="1" lang="ja-JP" altLang="en-US" sz="1100" dirty="0"/>
            </a:p>
          </p:txBody>
        </p:sp>
        <p:sp>
          <p:nvSpPr>
            <p:cNvPr id="108" name="円/楕円 117"/>
            <p:cNvSpPr/>
            <p:nvPr/>
          </p:nvSpPr>
          <p:spPr>
            <a:xfrm>
              <a:off x="812313" y="1697773"/>
              <a:ext cx="3058886" cy="3058886"/>
            </a:xfrm>
            <a:prstGeom prst="ellipse">
              <a:avLst/>
            </a:prstGeom>
            <a:grpFill/>
            <a:scene3d>
              <a:camera prst="isometricOffAxis2Top"/>
              <a:lightRig rig="threePt" dir="t"/>
            </a:scene3d>
            <a:sp3d extrusionH="31750" contourW="12700">
              <a:bevelT w="69850" h="0"/>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3507730" rtl="0" eaLnBrk="1" latinLnBrk="0" hangingPunct="1">
                <a:defRPr kumimoji="1" sz="6905" kern="1200">
                  <a:solidFill>
                    <a:schemeClr val="lt1"/>
                  </a:solidFill>
                  <a:latin typeface="+mn-lt"/>
                  <a:ea typeface="+mn-ea"/>
                  <a:cs typeface="+mn-cs"/>
                </a:defRPr>
              </a:lvl1pPr>
              <a:lvl2pPr marL="1753865" algn="l" defTabSz="3507730" rtl="0" eaLnBrk="1" latinLnBrk="0" hangingPunct="1">
                <a:defRPr kumimoji="1" sz="6905" kern="1200">
                  <a:solidFill>
                    <a:schemeClr val="lt1"/>
                  </a:solidFill>
                  <a:latin typeface="+mn-lt"/>
                  <a:ea typeface="+mn-ea"/>
                  <a:cs typeface="+mn-cs"/>
                </a:defRPr>
              </a:lvl2pPr>
              <a:lvl3pPr marL="3507730" algn="l" defTabSz="3507730" rtl="0" eaLnBrk="1" latinLnBrk="0" hangingPunct="1">
                <a:defRPr kumimoji="1" sz="6905" kern="1200">
                  <a:solidFill>
                    <a:schemeClr val="lt1"/>
                  </a:solidFill>
                  <a:latin typeface="+mn-lt"/>
                  <a:ea typeface="+mn-ea"/>
                  <a:cs typeface="+mn-cs"/>
                </a:defRPr>
              </a:lvl3pPr>
              <a:lvl4pPr marL="5261595" algn="l" defTabSz="3507730" rtl="0" eaLnBrk="1" latinLnBrk="0" hangingPunct="1">
                <a:defRPr kumimoji="1" sz="6905" kern="1200">
                  <a:solidFill>
                    <a:schemeClr val="lt1"/>
                  </a:solidFill>
                  <a:latin typeface="+mn-lt"/>
                  <a:ea typeface="+mn-ea"/>
                  <a:cs typeface="+mn-cs"/>
                </a:defRPr>
              </a:lvl4pPr>
              <a:lvl5pPr marL="7015460" algn="l" defTabSz="3507730" rtl="0" eaLnBrk="1" latinLnBrk="0" hangingPunct="1">
                <a:defRPr kumimoji="1" sz="6905" kern="1200">
                  <a:solidFill>
                    <a:schemeClr val="lt1"/>
                  </a:solidFill>
                  <a:latin typeface="+mn-lt"/>
                  <a:ea typeface="+mn-ea"/>
                  <a:cs typeface="+mn-cs"/>
                </a:defRPr>
              </a:lvl5pPr>
              <a:lvl6pPr marL="8769325" algn="l" defTabSz="3507730" rtl="0" eaLnBrk="1" latinLnBrk="0" hangingPunct="1">
                <a:defRPr kumimoji="1" sz="6905" kern="1200">
                  <a:solidFill>
                    <a:schemeClr val="lt1"/>
                  </a:solidFill>
                  <a:latin typeface="+mn-lt"/>
                  <a:ea typeface="+mn-ea"/>
                  <a:cs typeface="+mn-cs"/>
                </a:defRPr>
              </a:lvl6pPr>
              <a:lvl7pPr marL="10523190" algn="l" defTabSz="3507730" rtl="0" eaLnBrk="1" latinLnBrk="0" hangingPunct="1">
                <a:defRPr kumimoji="1" sz="6905" kern="1200">
                  <a:solidFill>
                    <a:schemeClr val="lt1"/>
                  </a:solidFill>
                  <a:latin typeface="+mn-lt"/>
                  <a:ea typeface="+mn-ea"/>
                  <a:cs typeface="+mn-cs"/>
                </a:defRPr>
              </a:lvl7pPr>
              <a:lvl8pPr marL="12277054" algn="l" defTabSz="3507730" rtl="0" eaLnBrk="1" latinLnBrk="0" hangingPunct="1">
                <a:defRPr kumimoji="1" sz="6905" kern="1200">
                  <a:solidFill>
                    <a:schemeClr val="lt1"/>
                  </a:solidFill>
                  <a:latin typeface="+mn-lt"/>
                  <a:ea typeface="+mn-ea"/>
                  <a:cs typeface="+mn-cs"/>
                </a:defRPr>
              </a:lvl8pPr>
              <a:lvl9pPr marL="14030919" algn="l" defTabSz="3507730" rtl="0" eaLnBrk="1" latinLnBrk="0" hangingPunct="1">
                <a:defRPr kumimoji="1" sz="6905" kern="1200">
                  <a:solidFill>
                    <a:schemeClr val="lt1"/>
                  </a:solidFill>
                  <a:latin typeface="+mn-lt"/>
                  <a:ea typeface="+mn-ea"/>
                  <a:cs typeface="+mn-cs"/>
                </a:defRPr>
              </a:lvl9pPr>
            </a:lstStyle>
            <a:p>
              <a:pPr algn="ctr"/>
              <a:endParaRPr kumimoji="1" lang="ja-JP" altLang="en-US" sz="1100" dirty="0"/>
            </a:p>
          </p:txBody>
        </p:sp>
      </p:grpSp>
      <p:sp>
        <p:nvSpPr>
          <p:cNvPr id="116" name="テキスト ボックス 115"/>
          <p:cNvSpPr txBox="1"/>
          <p:nvPr/>
        </p:nvSpPr>
        <p:spPr>
          <a:xfrm>
            <a:off x="945943" y="5405443"/>
            <a:ext cx="954107" cy="1015663"/>
          </a:xfrm>
          <a:prstGeom prst="rect">
            <a:avLst/>
          </a:prstGeom>
          <a:noFill/>
        </p:spPr>
        <p:txBody>
          <a:bodyPr wrap="none" rtlCol="0" anchor="t">
            <a:spAutoFit/>
          </a:bodyPr>
          <a:lstStyle/>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スパッタ</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蒸着</a:t>
            </a:r>
            <a:endPar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原子層堆積</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CVD</a:t>
            </a:r>
          </a:p>
          <a:p>
            <a:pPr algn="ctr"/>
            <a:r>
              <a:rPr kumimoji="1"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Arial" panose="020B0604020202020204" pitchFamily="34" charset="0"/>
                <a:ea typeface="小塚ゴシック Pro R" panose="020B0400000000000000"/>
                <a:cs typeface="Arial" panose="020B0604020202020204" pitchFamily="34" charset="0"/>
              </a:rPr>
              <a:t>・</a:t>
            </a:r>
            <a:endParaRPr kumimoji="1"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7" name="テキスト ボックス 116"/>
          <p:cNvSpPr txBox="1"/>
          <p:nvPr/>
        </p:nvSpPr>
        <p:spPr>
          <a:xfrm>
            <a:off x="3211566" y="5459527"/>
            <a:ext cx="1261884" cy="830997"/>
          </a:xfrm>
          <a:prstGeom prst="rect">
            <a:avLst/>
          </a:prstGeom>
          <a:noFill/>
        </p:spPr>
        <p:txBody>
          <a:bodyPr wrap="none" rtlCol="0" anchor="t">
            <a:spAutoFit/>
          </a:bodyPr>
          <a:lstStyle/>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電子ビーム描画</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latin typeface="Arial" panose="020B0604020202020204" pitchFamily="34" charset="0"/>
                <a:cs typeface="Arial" panose="020B0604020202020204" pitchFamily="34" charset="0"/>
              </a:rPr>
              <a:t>レーザー直描</a:t>
            </a:r>
            <a:endParaRPr lang="en-US" altLang="ja-JP" sz="1200" b="1" dirty="0" smtClean="0">
              <a:latin typeface="Arial" panose="020B0604020202020204" pitchFamily="34" charset="0"/>
              <a:cs typeface="Arial" panose="020B0604020202020204" pitchFamily="34" charset="0"/>
            </a:endParaRPr>
          </a:p>
          <a:p>
            <a:pPr algn="ctr"/>
            <a:r>
              <a:rPr lang="ja-JP" altLang="en-US" sz="1200" b="1" dirty="0" smtClean="0">
                <a:latin typeface="Arial" panose="020B0604020202020204" pitchFamily="34" charset="0"/>
                <a:cs typeface="Arial" panose="020B0604020202020204" pitchFamily="34" charset="0"/>
              </a:rPr>
              <a:t>ステッパ露光</a:t>
            </a:r>
            <a:endParaRPr lang="en-US" altLang="ja-JP" sz="1200" b="1" dirty="0" smtClean="0">
              <a:latin typeface="Arial" panose="020B0604020202020204" pitchFamily="34" charset="0"/>
              <a:cs typeface="Arial" panose="020B0604020202020204" pitchFamily="34" charset="0"/>
            </a:endParaRPr>
          </a:p>
          <a:p>
            <a:pPr algn="ctr"/>
            <a:r>
              <a:rPr lang="ja-JP" altLang="en-US" sz="1200" b="1" dirty="0" smtClean="0">
                <a:latin typeface="Arial" panose="020B0604020202020204" pitchFamily="34" charset="0"/>
                <a:cs typeface="Arial" panose="020B0604020202020204" pitchFamily="34" charset="0"/>
              </a:rPr>
              <a:t>・</a:t>
            </a:r>
            <a:r>
              <a:rPr lang="ja-JP" altLang="en-US" sz="1200" b="1" dirty="0">
                <a:latin typeface="Arial" panose="020B0604020202020204" pitchFamily="34" charset="0"/>
                <a:cs typeface="Arial" panose="020B0604020202020204" pitchFamily="34" charset="0"/>
              </a:rPr>
              <a:t>・</a:t>
            </a:r>
          </a:p>
        </p:txBody>
      </p:sp>
      <p:sp>
        <p:nvSpPr>
          <p:cNvPr id="118" name="テキスト ボックス 117"/>
          <p:cNvSpPr txBox="1"/>
          <p:nvPr/>
        </p:nvSpPr>
        <p:spPr>
          <a:xfrm>
            <a:off x="5217480" y="5452636"/>
            <a:ext cx="1877438" cy="1015663"/>
          </a:xfrm>
          <a:prstGeom prst="rect">
            <a:avLst/>
          </a:prstGeom>
          <a:noFill/>
        </p:spPr>
        <p:txBody>
          <a:bodyPr wrap="none" rtlCol="0" anchor="t">
            <a:spAutoFit/>
          </a:bodyPr>
          <a:lstStyle/>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ドライエッチング</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シリコン深堀エッチング</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ウェットエッチング</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レーザ加工</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5" name="テキスト ボックス 124"/>
          <p:cNvSpPr txBox="1"/>
          <p:nvPr/>
        </p:nvSpPr>
        <p:spPr>
          <a:xfrm>
            <a:off x="3486561" y="3481995"/>
            <a:ext cx="2379177" cy="400110"/>
          </a:xfrm>
          <a:prstGeom prst="rect">
            <a:avLst/>
          </a:prstGeom>
          <a:noFill/>
          <a:ln>
            <a:solidFill>
              <a:schemeClr val="tx1"/>
            </a:solidFill>
          </a:ln>
        </p:spPr>
        <p:txBody>
          <a:bodyPr wrap="none" rtlCol="0">
            <a:spAutoFit/>
          </a:bodyPr>
          <a:lstStyle/>
          <a:p>
            <a:r>
              <a:rPr kumimoji="1" lang="ja-JP" altLang="en-US" sz="2000" dirty="0"/>
              <a:t>加工プロセスの一例</a:t>
            </a:r>
          </a:p>
        </p:txBody>
      </p:sp>
      <p:sp>
        <p:nvSpPr>
          <p:cNvPr id="126" name="正方形/長方形 125"/>
          <p:cNvSpPr/>
          <p:nvPr/>
        </p:nvSpPr>
        <p:spPr>
          <a:xfrm>
            <a:off x="73826" y="10900"/>
            <a:ext cx="4442240" cy="400110"/>
          </a:xfrm>
          <a:prstGeom prst="rect">
            <a:avLst/>
          </a:prstGeom>
        </p:spPr>
        <p:txBody>
          <a:bodyPr wrap="square" anchor="ctr">
            <a:spAutoFit/>
          </a:bodyPr>
          <a:lstStyle/>
          <a:p>
            <a:pPr defTabSz="819150">
              <a:defRPr/>
            </a:pPr>
            <a:r>
              <a:rPr lang="ja-JP" altLang="en-US" sz="2000" spc="600" dirty="0">
                <a:solidFill>
                  <a:srgbClr val="0000FF"/>
                </a:solidFill>
                <a:latin typeface="+mj-ea"/>
                <a:ea typeface="+mj-ea"/>
                <a:cs typeface="メイリオ" panose="020B0604030504040204" pitchFamily="50" charset="-128"/>
              </a:rPr>
              <a:t>微細加工プラットフォームとは</a:t>
            </a:r>
          </a:p>
        </p:txBody>
      </p:sp>
      <p:pic>
        <p:nvPicPr>
          <p:cNvPr id="66" name="図 2" descr="NanoFabPF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7" name="テキスト ボックス 126"/>
          <p:cNvSpPr txBox="1"/>
          <p:nvPr/>
        </p:nvSpPr>
        <p:spPr>
          <a:xfrm>
            <a:off x="7094930" y="5452636"/>
            <a:ext cx="1877437" cy="1015663"/>
          </a:xfrm>
          <a:prstGeom prst="rect">
            <a:avLst/>
          </a:prstGeom>
          <a:noFill/>
        </p:spPr>
        <p:txBody>
          <a:bodyPr wrap="none" rtlCol="0" anchor="t">
            <a:spAutoFit/>
          </a:bodyPr>
          <a:lstStyle/>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高精度電子顕微鏡</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集束イオンビーム顕微鏡</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による形状観察</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各種物性測定</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テキスト ボックス 50"/>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0399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正方形/長方形 190"/>
          <p:cNvSpPr/>
          <p:nvPr/>
        </p:nvSpPr>
        <p:spPr>
          <a:xfrm>
            <a:off x="309539" y="615598"/>
            <a:ext cx="8334917" cy="769441"/>
          </a:xfrm>
          <a:prstGeom prst="rect">
            <a:avLst/>
          </a:prstGeom>
        </p:spPr>
        <p:txBody>
          <a:bodyPr wrap="square" anchor="ctr">
            <a:spAutoFit/>
          </a:bodyPr>
          <a:lstStyle/>
          <a:p>
            <a:pPr algn="ctr" defTabSz="819150">
              <a:defRPr/>
            </a:pPr>
            <a:r>
              <a:rPr lang="ja-JP" altLang="en-US" sz="2400" spc="600" dirty="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rPr>
              <a:t>微細加工プラットフォームで提供する</a:t>
            </a:r>
            <a:r>
              <a:rPr lang="ja-JP" altLang="en-US" sz="2400" spc="600" dirty="0" smtClean="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rPr>
              <a:t>プロセス</a:t>
            </a:r>
            <a:endParaRPr lang="en-US" altLang="ja-JP" sz="2400" spc="600" dirty="0" smtClean="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endParaRPr>
          </a:p>
          <a:p>
            <a:pPr algn="ctr" defTabSz="819150">
              <a:defRPr/>
            </a:pPr>
            <a:r>
              <a:rPr lang="ja-JP" altLang="en-US" sz="2000" dirty="0" smtClean="0">
                <a:latin typeface="HGPｺﾞｼｯｸE" panose="020B0900000000000000" pitchFamily="50" charset="-128"/>
                <a:ea typeface="HGPｺﾞｼｯｸE" panose="020B0900000000000000" pitchFamily="50" charset="-128"/>
                <a:cs typeface="メイリオ" panose="020B0604030504040204" pitchFamily="50" charset="-128"/>
              </a:rPr>
              <a:t>～全部</a:t>
            </a:r>
            <a:r>
              <a:rPr lang="ja-JP" altLang="en-US" sz="2000" dirty="0">
                <a:latin typeface="HGPｺﾞｼｯｸE" panose="020B0900000000000000" pitchFamily="50" charset="-128"/>
                <a:ea typeface="HGPｺﾞｼｯｸE" panose="020B0900000000000000" pitchFamily="50" charset="-128"/>
                <a:cs typeface="メイリオ" panose="020B0604030504040204" pitchFamily="50" charset="-128"/>
              </a:rPr>
              <a:t>で</a:t>
            </a:r>
            <a:r>
              <a:rPr lang="en-US" altLang="ja-JP" sz="2000" dirty="0">
                <a:latin typeface="HGPｺﾞｼｯｸE" panose="020B0900000000000000" pitchFamily="50" charset="-128"/>
                <a:ea typeface="HGPｺﾞｼｯｸE" panose="020B0900000000000000" pitchFamily="50" charset="-128"/>
                <a:cs typeface="メイリオ" panose="020B0604030504040204" pitchFamily="50" charset="-128"/>
              </a:rPr>
              <a:t>500</a:t>
            </a:r>
            <a:r>
              <a:rPr lang="ja-JP" altLang="en-US" sz="2000" dirty="0">
                <a:latin typeface="HGPｺﾞｼｯｸE" panose="020B0900000000000000" pitchFamily="50" charset="-128"/>
                <a:ea typeface="HGPｺﾞｼｯｸE" panose="020B0900000000000000" pitchFamily="50" charset="-128"/>
                <a:cs typeface="メイリオ" panose="020B0604030504040204" pitchFamily="50" charset="-128"/>
              </a:rPr>
              <a:t>台以上の装置が登録されて</a:t>
            </a:r>
            <a:r>
              <a:rPr lang="ja-JP" altLang="en-US" sz="2000" dirty="0" smtClean="0">
                <a:latin typeface="HGPｺﾞｼｯｸE" panose="020B0900000000000000" pitchFamily="50" charset="-128"/>
                <a:ea typeface="HGPｺﾞｼｯｸE" panose="020B0900000000000000" pitchFamily="50" charset="-128"/>
                <a:cs typeface="メイリオ" panose="020B0604030504040204" pitchFamily="50" charset="-128"/>
              </a:rPr>
              <a:t>います～</a:t>
            </a:r>
            <a:endParaRPr lang="en-US" altLang="ja-JP" sz="2000" dirty="0">
              <a:latin typeface="HGPｺﾞｼｯｸE" panose="020B0900000000000000" pitchFamily="50" charset="-128"/>
              <a:ea typeface="HGPｺﾞｼｯｸE" panose="020B0900000000000000" pitchFamily="50" charset="-128"/>
              <a:cs typeface="メイリオ" panose="020B0604030504040204" pitchFamily="50" charset="-128"/>
            </a:endParaRPr>
          </a:p>
        </p:txBody>
      </p:sp>
      <p:sp>
        <p:nvSpPr>
          <p:cNvPr id="63" name="スライド番号プレースホルダー 5"/>
          <p:cNvSpPr>
            <a:spLocks noGrp="1"/>
          </p:cNvSpPr>
          <p:nvPr>
            <p:ph type="sldNum" sz="quarter" idx="12"/>
          </p:nvPr>
        </p:nvSpPr>
        <p:spPr>
          <a:xfrm>
            <a:off x="8764936" y="6431970"/>
            <a:ext cx="379064" cy="365125"/>
          </a:xfrm>
        </p:spPr>
        <p:txBody>
          <a:bodyPr/>
          <a:lstStyle/>
          <a:p>
            <a:r>
              <a:rPr kumimoji="1" lang="en-US" altLang="ja-JP" sz="1600" dirty="0">
                <a:solidFill>
                  <a:schemeClr val="tx1"/>
                </a:solidFill>
              </a:rPr>
              <a:t>6</a:t>
            </a:r>
            <a:endParaRPr kumimoji="1" lang="ja-JP" altLang="en-US" sz="1600" dirty="0">
              <a:solidFill>
                <a:schemeClr val="tx1"/>
              </a:solidFill>
            </a:endParaRPr>
          </a:p>
        </p:txBody>
      </p:sp>
      <p:pic>
        <p:nvPicPr>
          <p:cNvPr id="64" name="図 2" descr="NanoFabPF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 name="正方形/長方形 64"/>
          <p:cNvSpPr/>
          <p:nvPr/>
        </p:nvSpPr>
        <p:spPr>
          <a:xfrm>
            <a:off x="73826" y="10900"/>
            <a:ext cx="4403172" cy="400110"/>
          </a:xfrm>
          <a:prstGeom prst="rect">
            <a:avLst/>
          </a:prstGeom>
        </p:spPr>
        <p:txBody>
          <a:bodyPr wrap="square" anchor="ctr">
            <a:spAutoFit/>
          </a:bodyPr>
          <a:lstStyle/>
          <a:p>
            <a:pPr defTabSz="819150">
              <a:defRPr/>
            </a:pPr>
            <a:r>
              <a:rPr lang="ja-JP" altLang="en-US" sz="2000" spc="600" dirty="0">
                <a:solidFill>
                  <a:srgbClr val="0000FF"/>
                </a:solidFill>
                <a:latin typeface="+mj-ea"/>
                <a:ea typeface="+mj-ea"/>
                <a:cs typeface="メイリオ" panose="020B0604030504040204" pitchFamily="50" charset="-128"/>
              </a:rPr>
              <a:t>微細加工プラットフォームとは</a:t>
            </a:r>
          </a:p>
        </p:txBody>
      </p:sp>
      <p:pic>
        <p:nvPicPr>
          <p:cNvPr id="2" name="図 1"/>
          <p:cNvPicPr>
            <a:picLocks noChangeAspect="1"/>
          </p:cNvPicPr>
          <p:nvPr/>
        </p:nvPicPr>
        <p:blipFill>
          <a:blip r:embed="rId4"/>
          <a:stretch>
            <a:fillRect/>
          </a:stretch>
        </p:blipFill>
        <p:spPr>
          <a:xfrm>
            <a:off x="285750" y="1385039"/>
            <a:ext cx="8572500" cy="4404360"/>
          </a:xfrm>
          <a:prstGeom prst="rect">
            <a:avLst/>
          </a:prstGeom>
        </p:spPr>
      </p:pic>
      <p:sp>
        <p:nvSpPr>
          <p:cNvPr id="7" name="正方形/長方形 6"/>
          <p:cNvSpPr/>
          <p:nvPr/>
        </p:nvSpPr>
        <p:spPr>
          <a:xfrm>
            <a:off x="1121504" y="5879852"/>
            <a:ext cx="6900992" cy="461665"/>
          </a:xfrm>
          <a:prstGeom prst="rect">
            <a:avLst/>
          </a:prstGeom>
          <a:ln>
            <a:solidFill>
              <a:schemeClr val="tx1"/>
            </a:solidFill>
          </a:ln>
        </p:spPr>
        <p:txBody>
          <a:bodyPr wrap="none">
            <a:spAutoFit/>
          </a:bodyPr>
          <a:lstStyle/>
          <a:p>
            <a:r>
              <a:rPr lang="ja-JP" altLang="en-US" sz="2400" dirty="0" smtClean="0"/>
              <a:t>登録装置検索サイト　 http</a:t>
            </a:r>
            <a:r>
              <a:rPr lang="ja-JP" altLang="en-US" sz="2400" dirty="0"/>
              <a:t>://nanonet.mext.go.jp/yp/</a:t>
            </a:r>
          </a:p>
        </p:txBody>
      </p:sp>
      <p:sp>
        <p:nvSpPr>
          <p:cNvPr id="9" name="テキスト ボックス 8"/>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43194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730693" y="2675831"/>
            <a:ext cx="742379" cy="2862322"/>
          </a:xfrm>
          <a:prstGeom prst="rect">
            <a:avLst/>
          </a:prstGeom>
          <a:solidFill>
            <a:schemeClr val="bg1"/>
          </a:solidFill>
        </p:spPr>
        <p:txBody>
          <a:bodyPr wrap="square" rtlCol="0">
            <a:spAutoFit/>
          </a:bodyPr>
          <a:lstStyle/>
          <a:p>
            <a:r>
              <a:rPr kumimoji="1" lang="en-US" altLang="ja-JP" sz="2000" dirty="0" smtClean="0"/>
              <a:t>2012</a:t>
            </a:r>
          </a:p>
          <a:p>
            <a:endParaRPr lang="en-US" altLang="ja-JP" sz="2000" dirty="0"/>
          </a:p>
          <a:p>
            <a:r>
              <a:rPr kumimoji="1" lang="en-US" altLang="ja-JP" sz="2000" dirty="0" smtClean="0"/>
              <a:t>2013</a:t>
            </a:r>
          </a:p>
          <a:p>
            <a:endParaRPr lang="en-US" altLang="ja-JP" sz="2000" dirty="0"/>
          </a:p>
          <a:p>
            <a:r>
              <a:rPr kumimoji="1" lang="en-US" altLang="ja-JP" sz="2000" dirty="0" smtClean="0"/>
              <a:t>2014</a:t>
            </a:r>
          </a:p>
          <a:p>
            <a:endParaRPr lang="en-US" altLang="ja-JP" sz="2000" dirty="0"/>
          </a:p>
          <a:p>
            <a:r>
              <a:rPr kumimoji="1" lang="en-US" altLang="ja-JP" sz="2000" dirty="0" smtClean="0"/>
              <a:t>2015</a:t>
            </a:r>
          </a:p>
          <a:p>
            <a:endParaRPr lang="en-US" altLang="ja-JP" sz="2000" dirty="0"/>
          </a:p>
          <a:p>
            <a:r>
              <a:rPr kumimoji="1" lang="en-US" altLang="ja-JP" sz="2000" dirty="0" smtClean="0"/>
              <a:t>2016</a:t>
            </a:r>
            <a:endParaRPr kumimoji="1" lang="ja-JP" altLang="en-US" sz="2000" dirty="0"/>
          </a:p>
        </p:txBody>
      </p:sp>
      <p:sp>
        <p:nvSpPr>
          <p:cNvPr id="5" name="コンテンツ プレースホルダー 2"/>
          <p:cNvSpPr>
            <a:spLocks noGrp="1"/>
          </p:cNvSpPr>
          <p:nvPr>
            <p:ph idx="1"/>
          </p:nvPr>
        </p:nvSpPr>
        <p:spPr>
          <a:xfrm>
            <a:off x="526727" y="952153"/>
            <a:ext cx="8398042" cy="1385668"/>
          </a:xfrm>
        </p:spPr>
        <p:txBody>
          <a:bodyPr>
            <a:normAutofit/>
          </a:bodyPr>
          <a:lstStyle/>
          <a:p>
            <a:r>
              <a:rPr lang="ja-JP" altLang="en-US" sz="2000" dirty="0">
                <a:latin typeface="HGP創英角ｺﾞｼｯｸUB" panose="020B0900000000000000" pitchFamily="50" charset="-128"/>
                <a:ea typeface="HGP創英角ｺﾞｼｯｸUB" panose="020B0900000000000000" pitchFamily="50" charset="-128"/>
              </a:rPr>
              <a:t>年間 </a:t>
            </a:r>
            <a:r>
              <a:rPr lang="en-US" altLang="ja-JP" sz="2000" dirty="0" smtClean="0">
                <a:latin typeface="HGP創英角ｺﾞｼｯｸUB" panose="020B0900000000000000" pitchFamily="50" charset="-128"/>
                <a:ea typeface="HGP創英角ｺﾞｼｯｸUB" panose="020B0900000000000000" pitchFamily="50" charset="-128"/>
              </a:rPr>
              <a:t>1,300</a:t>
            </a:r>
            <a:r>
              <a:rPr lang="ja-JP" altLang="en-US" sz="2000" dirty="0">
                <a:latin typeface="HGP創英角ｺﾞｼｯｸUB" panose="020B0900000000000000" pitchFamily="50" charset="-128"/>
                <a:ea typeface="HGP創英角ｺﾞｼｯｸUB" panose="020B0900000000000000" pitchFamily="50" charset="-128"/>
              </a:rPr>
              <a:t>件を超えるご利用にお応えしています</a:t>
            </a:r>
          </a:p>
          <a:p>
            <a:r>
              <a:rPr lang="ja-JP" altLang="en-US" sz="2000" dirty="0">
                <a:latin typeface="HGP創英角ｺﾞｼｯｸUB" panose="020B0900000000000000" pitchFamily="50" charset="-128"/>
                <a:ea typeface="HGP創英角ｺﾞｼｯｸUB" panose="020B0900000000000000" pitchFamily="50" charset="-128"/>
              </a:rPr>
              <a:t>企業の利用が</a:t>
            </a:r>
            <a:r>
              <a:rPr lang="en-US" altLang="ja-JP" sz="2000" dirty="0">
                <a:latin typeface="HGP創英角ｺﾞｼｯｸUB" panose="020B0900000000000000" pitchFamily="50" charset="-128"/>
                <a:ea typeface="HGP創英角ｺﾞｼｯｸUB" panose="020B0900000000000000" pitchFamily="50" charset="-128"/>
              </a:rPr>
              <a:t>3</a:t>
            </a:r>
            <a:r>
              <a:rPr lang="ja-JP" altLang="en-US" sz="2000" dirty="0">
                <a:latin typeface="HGP創英角ｺﾞｼｯｸUB" panose="020B0900000000000000" pitchFamily="50" charset="-128"/>
                <a:ea typeface="HGP創英角ｺﾞｼｯｸUB" panose="020B0900000000000000" pitchFamily="50" charset="-128"/>
              </a:rPr>
              <a:t>割、他大学の利用が</a:t>
            </a:r>
            <a:r>
              <a:rPr lang="en-US" altLang="ja-JP" sz="2000" dirty="0">
                <a:latin typeface="HGP創英角ｺﾞｼｯｸUB" panose="020B0900000000000000" pitchFamily="50" charset="-128"/>
                <a:ea typeface="HGP創英角ｺﾞｼｯｸUB" panose="020B0900000000000000" pitchFamily="50" charset="-128"/>
              </a:rPr>
              <a:t>3</a:t>
            </a:r>
            <a:r>
              <a:rPr lang="ja-JP" altLang="en-US" sz="2000" dirty="0">
                <a:latin typeface="HGP創英角ｺﾞｼｯｸUB" panose="020B0900000000000000" pitchFamily="50" charset="-128"/>
                <a:ea typeface="HGP創英角ｺﾞｼｯｸUB" panose="020B0900000000000000" pitchFamily="50" charset="-128"/>
              </a:rPr>
              <a:t>割を占める</a:t>
            </a:r>
            <a:r>
              <a:rPr lang="ja-JP" altLang="en-US" sz="2000" dirty="0" smtClean="0">
                <a:latin typeface="HGP創英角ｺﾞｼｯｸUB" panose="020B0900000000000000" pitchFamily="50" charset="-128"/>
                <a:ea typeface="HGP創英角ｺﾞｼｯｸUB" panose="020B0900000000000000" pitchFamily="50" charset="-128"/>
              </a:rPr>
              <a:t>、産学</a:t>
            </a:r>
            <a:r>
              <a:rPr lang="ja-JP" altLang="en-US" sz="2000" dirty="0">
                <a:latin typeface="HGP創英角ｺﾞｼｯｸUB" panose="020B0900000000000000" pitchFamily="50" charset="-128"/>
                <a:ea typeface="HGP創英角ｺﾞｼｯｸUB" panose="020B0900000000000000" pitchFamily="50" charset="-128"/>
              </a:rPr>
              <a:t>に広く</a:t>
            </a:r>
            <a:r>
              <a:rPr lang="ja-JP" altLang="en-US" sz="2000" dirty="0" smtClean="0">
                <a:latin typeface="HGP創英角ｺﾞｼｯｸUB" panose="020B0900000000000000" pitchFamily="50" charset="-128"/>
                <a:ea typeface="HGP創英角ｺﾞｼｯｸUB" panose="020B0900000000000000" pitchFamily="50" charset="-128"/>
              </a:rPr>
              <a:t>開かれた</a:t>
            </a:r>
            <a:endParaRPr lang="en-US" altLang="ja-JP" sz="2000" dirty="0" smtClean="0">
              <a:latin typeface="HGP創英角ｺﾞｼｯｸUB" panose="020B0900000000000000" pitchFamily="50" charset="-128"/>
              <a:ea typeface="HGP創英角ｺﾞｼｯｸUB" panose="020B0900000000000000" pitchFamily="50" charset="-128"/>
            </a:endParaRPr>
          </a:p>
          <a:p>
            <a:pPr marL="0" indent="0">
              <a:buNone/>
            </a:pPr>
            <a:r>
              <a:rPr lang="ja-JP" altLang="en-US" sz="2000" dirty="0">
                <a:latin typeface="HGP創英角ｺﾞｼｯｸUB" panose="020B0900000000000000" pitchFamily="50" charset="-128"/>
                <a:ea typeface="HGP創英角ｺﾞｼｯｸUB" panose="020B0900000000000000" pitchFamily="50" charset="-128"/>
              </a:rPr>
              <a:t>　</a:t>
            </a:r>
            <a:r>
              <a:rPr lang="ja-JP" altLang="en-US" sz="2000" dirty="0" smtClean="0">
                <a:latin typeface="HGP創英角ｺﾞｼｯｸUB" panose="020B0900000000000000" pitchFamily="50" charset="-128"/>
                <a:ea typeface="HGP創英角ｺﾞｼｯｸUB" panose="020B0900000000000000" pitchFamily="50" charset="-128"/>
              </a:rPr>
              <a:t>　プラットフォーム</a:t>
            </a:r>
            <a:r>
              <a:rPr lang="ja-JP" altLang="en-US" sz="2000" dirty="0">
                <a:latin typeface="HGP創英角ｺﾞｼｯｸUB" panose="020B0900000000000000" pitchFamily="50" charset="-128"/>
                <a:ea typeface="HGP創英角ｺﾞｼｯｸUB" panose="020B0900000000000000" pitchFamily="50" charset="-128"/>
              </a:rPr>
              <a:t>です</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6" name="タイトル 4"/>
          <p:cNvSpPr txBox="1">
            <a:spLocks/>
          </p:cNvSpPr>
          <p:nvPr/>
        </p:nvSpPr>
        <p:spPr>
          <a:xfrm>
            <a:off x="297809" y="493058"/>
            <a:ext cx="8229600" cy="5927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利用</a:t>
            </a:r>
            <a:r>
              <a:rPr lang="ja-JP" altLang="en-US" sz="3200" b="1" dirty="0" smtClean="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実績</a:t>
            </a:r>
            <a:endParaRPr lang="ja-JP" altLang="en-US" sz="3200" b="1"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左中かっこ 10"/>
          <p:cNvSpPr/>
          <p:nvPr/>
        </p:nvSpPr>
        <p:spPr>
          <a:xfrm rot="16200000">
            <a:off x="2340358" y="4842970"/>
            <a:ext cx="291911" cy="1690875"/>
          </a:xfrm>
          <a:prstGeom prst="leftBrace">
            <a:avLst>
              <a:gd name="adj1" fmla="val 42296"/>
              <a:gd name="adj2" fmla="val 5207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左中かっこ 11"/>
          <p:cNvSpPr/>
          <p:nvPr/>
        </p:nvSpPr>
        <p:spPr>
          <a:xfrm rot="16200000">
            <a:off x="5337788" y="5368389"/>
            <a:ext cx="294434" cy="642561"/>
          </a:xfrm>
          <a:prstGeom prst="leftBrace">
            <a:avLst>
              <a:gd name="adj1" fmla="val 42296"/>
              <a:gd name="adj2" fmla="val 4999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6187936" y="5883143"/>
            <a:ext cx="2015295" cy="369332"/>
          </a:xfrm>
          <a:prstGeom prst="rect">
            <a:avLst/>
          </a:prstGeom>
          <a:noFill/>
        </p:spPr>
        <p:txBody>
          <a:bodyPr wrap="none" rtlCol="0">
            <a:spAutoFit/>
          </a:bodyPr>
          <a:lstStyle/>
          <a:p>
            <a:r>
              <a:rPr lang="ja-JP" altLang="en-US" dirty="0">
                <a:solidFill>
                  <a:srgbClr val="FF0000"/>
                </a:solidFill>
                <a:latin typeface="HGPｺﾞｼｯｸE" panose="020B0900000000000000" pitchFamily="50" charset="-128"/>
                <a:ea typeface="HGPｺﾞｼｯｸE" panose="020B0900000000000000" pitchFamily="50" charset="-128"/>
              </a:rPr>
              <a:t>⇒　全体の約４０％</a:t>
            </a:r>
            <a:endParaRPr kumimoji="1" lang="ja-JP" altLang="en-US" dirty="0">
              <a:solidFill>
                <a:srgbClr val="FF0000"/>
              </a:solidFill>
              <a:latin typeface="HGPｺﾞｼｯｸE" panose="020B0900000000000000" pitchFamily="50" charset="-128"/>
              <a:ea typeface="HGPｺﾞｼｯｸE" panose="020B0900000000000000" pitchFamily="50" charset="-128"/>
            </a:endParaRPr>
          </a:p>
        </p:txBody>
      </p:sp>
      <p:sp>
        <p:nvSpPr>
          <p:cNvPr id="14" name="正方形/長方形 13"/>
          <p:cNvSpPr/>
          <p:nvPr/>
        </p:nvSpPr>
        <p:spPr>
          <a:xfrm>
            <a:off x="1514911" y="5874702"/>
            <a:ext cx="4728509" cy="4139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634896" y="5883143"/>
            <a:ext cx="2207656" cy="369332"/>
          </a:xfrm>
          <a:prstGeom prst="rect">
            <a:avLst/>
          </a:prstGeom>
        </p:spPr>
        <p:txBody>
          <a:bodyPr wrap="none">
            <a:spAutoFit/>
          </a:bodyPr>
          <a:lstStyle/>
          <a:p>
            <a:r>
              <a:rPr lang="ja-JP" altLang="en-US" dirty="0">
                <a:latin typeface="HGPｺﾞｼｯｸE" panose="020B0900000000000000" pitchFamily="50" charset="-128"/>
                <a:ea typeface="HGPｺﾞｼｯｸE" panose="020B0900000000000000" pitchFamily="50" charset="-128"/>
              </a:rPr>
              <a:t>企業の利用：約３０％</a:t>
            </a:r>
          </a:p>
        </p:txBody>
      </p:sp>
      <p:sp>
        <p:nvSpPr>
          <p:cNvPr id="16" name="正方形/長方形 15"/>
          <p:cNvSpPr/>
          <p:nvPr/>
        </p:nvSpPr>
        <p:spPr>
          <a:xfrm>
            <a:off x="4245706" y="5869934"/>
            <a:ext cx="1972015" cy="369332"/>
          </a:xfrm>
          <a:prstGeom prst="rect">
            <a:avLst/>
          </a:prstGeom>
        </p:spPr>
        <p:txBody>
          <a:bodyPr wrap="none">
            <a:spAutoFit/>
          </a:bodyPr>
          <a:lstStyle/>
          <a:p>
            <a:r>
              <a:rPr lang="ja-JP" altLang="en-US" dirty="0">
                <a:latin typeface="HGPｺﾞｼｯｸE" panose="020B0900000000000000" pitchFamily="50" charset="-128"/>
                <a:ea typeface="HGPｺﾞｼｯｸE" panose="020B0900000000000000" pitchFamily="50" charset="-128"/>
              </a:rPr>
              <a:t>企業との共同研究</a:t>
            </a:r>
          </a:p>
        </p:txBody>
      </p:sp>
      <p:sp>
        <p:nvSpPr>
          <p:cNvPr id="17" name="スライド番号プレースホルダー 5"/>
          <p:cNvSpPr>
            <a:spLocks noGrp="1"/>
          </p:cNvSpPr>
          <p:nvPr>
            <p:ph type="sldNum" sz="quarter" idx="12"/>
          </p:nvPr>
        </p:nvSpPr>
        <p:spPr>
          <a:xfrm>
            <a:off x="8764936" y="6431970"/>
            <a:ext cx="379064" cy="365125"/>
          </a:xfrm>
        </p:spPr>
        <p:txBody>
          <a:bodyPr/>
          <a:lstStyle/>
          <a:p>
            <a:r>
              <a:rPr kumimoji="1" lang="en-US" altLang="ja-JP" sz="1600" dirty="0">
                <a:solidFill>
                  <a:schemeClr val="tx1"/>
                </a:solidFill>
              </a:rPr>
              <a:t>9</a:t>
            </a:r>
            <a:endParaRPr kumimoji="1" lang="ja-JP" altLang="en-US" sz="1600" dirty="0">
              <a:solidFill>
                <a:schemeClr val="tx1"/>
              </a:solidFill>
            </a:endParaRPr>
          </a:p>
        </p:txBody>
      </p:sp>
      <p:graphicFrame>
        <p:nvGraphicFramePr>
          <p:cNvPr id="20" name="グラフ 19"/>
          <p:cNvGraphicFramePr>
            <a:graphicFrameLocks/>
          </p:cNvGraphicFramePr>
          <p:nvPr>
            <p:extLst>
              <p:ext uri="{D42A27DB-BD31-4B8C-83A1-F6EECF244321}">
                <p14:modId xmlns:p14="http://schemas.microsoft.com/office/powerpoint/2010/main" val="2577535373"/>
              </p:ext>
            </p:extLst>
          </p:nvPr>
        </p:nvGraphicFramePr>
        <p:xfrm>
          <a:off x="1473072" y="2433114"/>
          <a:ext cx="7381304" cy="3268254"/>
        </p:xfrm>
        <a:graphic>
          <a:graphicData uri="http://schemas.openxmlformats.org/drawingml/2006/chart">
            <c:chart xmlns:c="http://schemas.openxmlformats.org/drawingml/2006/chart" xmlns:r="http://schemas.openxmlformats.org/officeDocument/2006/relationships" r:id="rId2"/>
          </a:graphicData>
        </a:graphic>
      </p:graphicFrame>
      <p:sp>
        <p:nvSpPr>
          <p:cNvPr id="21" name="テキスト ボックス 20"/>
          <p:cNvSpPr txBox="1"/>
          <p:nvPr/>
        </p:nvSpPr>
        <p:spPr>
          <a:xfrm>
            <a:off x="6676523" y="2675831"/>
            <a:ext cx="883575" cy="369332"/>
          </a:xfrm>
          <a:prstGeom prst="rect">
            <a:avLst/>
          </a:prstGeom>
          <a:noFill/>
        </p:spPr>
        <p:txBody>
          <a:bodyPr wrap="none" rtlCol="0">
            <a:spAutoFit/>
          </a:bodyPr>
          <a:lstStyle/>
          <a:p>
            <a:r>
              <a:rPr kumimoji="1" lang="en-US" altLang="ja-JP" dirty="0" smtClean="0"/>
              <a:t>1074</a:t>
            </a:r>
            <a:r>
              <a:rPr kumimoji="1" lang="ja-JP" altLang="en-US" dirty="0" smtClean="0"/>
              <a:t>件</a:t>
            </a:r>
            <a:endParaRPr kumimoji="1" lang="ja-JP" altLang="en-US" dirty="0"/>
          </a:p>
        </p:txBody>
      </p:sp>
      <p:sp>
        <p:nvSpPr>
          <p:cNvPr id="22" name="テキスト ボックス 21"/>
          <p:cNvSpPr txBox="1"/>
          <p:nvPr/>
        </p:nvSpPr>
        <p:spPr>
          <a:xfrm>
            <a:off x="7211881" y="3282571"/>
            <a:ext cx="883575" cy="369332"/>
          </a:xfrm>
          <a:prstGeom prst="rect">
            <a:avLst/>
          </a:prstGeom>
          <a:noFill/>
        </p:spPr>
        <p:txBody>
          <a:bodyPr wrap="none" rtlCol="0">
            <a:spAutoFit/>
          </a:bodyPr>
          <a:lstStyle/>
          <a:p>
            <a:r>
              <a:rPr kumimoji="1" lang="en-US" altLang="ja-JP" dirty="0" smtClean="0"/>
              <a:t>1225</a:t>
            </a:r>
            <a:r>
              <a:rPr kumimoji="1" lang="ja-JP" altLang="en-US" dirty="0" smtClean="0"/>
              <a:t>件</a:t>
            </a:r>
            <a:endParaRPr kumimoji="1" lang="ja-JP" altLang="en-US" dirty="0"/>
          </a:p>
        </p:txBody>
      </p:sp>
      <p:sp>
        <p:nvSpPr>
          <p:cNvPr id="23" name="テキスト ボックス 22"/>
          <p:cNvSpPr txBox="1"/>
          <p:nvPr/>
        </p:nvSpPr>
        <p:spPr>
          <a:xfrm>
            <a:off x="7640748" y="3879421"/>
            <a:ext cx="883575" cy="369332"/>
          </a:xfrm>
          <a:prstGeom prst="rect">
            <a:avLst/>
          </a:prstGeom>
          <a:noFill/>
        </p:spPr>
        <p:txBody>
          <a:bodyPr wrap="none" rtlCol="0">
            <a:spAutoFit/>
          </a:bodyPr>
          <a:lstStyle/>
          <a:p>
            <a:r>
              <a:rPr kumimoji="1" lang="en-US" altLang="ja-JP" dirty="0" smtClean="0"/>
              <a:t>1357</a:t>
            </a:r>
            <a:r>
              <a:rPr kumimoji="1" lang="ja-JP" altLang="en-US" dirty="0" smtClean="0"/>
              <a:t>件</a:t>
            </a:r>
            <a:endParaRPr kumimoji="1" lang="ja-JP" altLang="en-US" dirty="0"/>
          </a:p>
        </p:txBody>
      </p:sp>
      <p:sp>
        <p:nvSpPr>
          <p:cNvPr id="24" name="テキスト ボックス 23"/>
          <p:cNvSpPr txBox="1"/>
          <p:nvPr/>
        </p:nvSpPr>
        <p:spPr>
          <a:xfrm>
            <a:off x="7579705" y="4501359"/>
            <a:ext cx="883575" cy="369332"/>
          </a:xfrm>
          <a:prstGeom prst="rect">
            <a:avLst/>
          </a:prstGeom>
          <a:noFill/>
        </p:spPr>
        <p:txBody>
          <a:bodyPr wrap="none" rtlCol="0">
            <a:spAutoFit/>
          </a:bodyPr>
          <a:lstStyle/>
          <a:p>
            <a:r>
              <a:rPr kumimoji="1" lang="en-US" altLang="ja-JP" dirty="0" smtClean="0"/>
              <a:t>1322</a:t>
            </a:r>
            <a:r>
              <a:rPr kumimoji="1" lang="ja-JP" altLang="en-US" dirty="0" smtClean="0"/>
              <a:t>件</a:t>
            </a:r>
            <a:endParaRPr kumimoji="1" lang="ja-JP" altLang="en-US" dirty="0"/>
          </a:p>
        </p:txBody>
      </p:sp>
      <p:sp>
        <p:nvSpPr>
          <p:cNvPr id="25" name="テキスト ボックス 24"/>
          <p:cNvSpPr txBox="1"/>
          <p:nvPr/>
        </p:nvSpPr>
        <p:spPr>
          <a:xfrm>
            <a:off x="7579706" y="5073759"/>
            <a:ext cx="883575" cy="369332"/>
          </a:xfrm>
          <a:prstGeom prst="rect">
            <a:avLst/>
          </a:prstGeom>
          <a:noFill/>
        </p:spPr>
        <p:txBody>
          <a:bodyPr wrap="none" rtlCol="0">
            <a:spAutoFit/>
          </a:bodyPr>
          <a:lstStyle/>
          <a:p>
            <a:r>
              <a:rPr kumimoji="1" lang="en-US" altLang="ja-JP" dirty="0" smtClean="0"/>
              <a:t>1326</a:t>
            </a:r>
            <a:r>
              <a:rPr kumimoji="1" lang="ja-JP" altLang="en-US" dirty="0" smtClean="0"/>
              <a:t>件</a:t>
            </a:r>
            <a:endParaRPr kumimoji="1" lang="ja-JP" altLang="en-US" dirty="0"/>
          </a:p>
        </p:txBody>
      </p:sp>
      <p:sp>
        <p:nvSpPr>
          <p:cNvPr id="26" name="テキスト ボックス 25"/>
          <p:cNvSpPr txBox="1"/>
          <p:nvPr/>
        </p:nvSpPr>
        <p:spPr>
          <a:xfrm>
            <a:off x="1649982" y="2221073"/>
            <a:ext cx="805029" cy="338554"/>
          </a:xfrm>
          <a:prstGeom prst="rect">
            <a:avLst/>
          </a:prstGeom>
          <a:noFill/>
        </p:spPr>
        <p:txBody>
          <a:bodyPr wrap="none" rtlCol="0">
            <a:spAutoFit/>
          </a:bodyPr>
          <a:lstStyle/>
          <a:p>
            <a:r>
              <a:rPr lang="ja-JP" altLang="en-US" sz="1600" b="1" dirty="0">
                <a:solidFill>
                  <a:srgbClr val="0070C0"/>
                </a:solidFill>
              </a:rPr>
              <a:t>大企業</a:t>
            </a:r>
            <a:endParaRPr kumimoji="1" lang="ja-JP" altLang="en-US" sz="1600" b="1" dirty="0">
              <a:solidFill>
                <a:srgbClr val="0070C0"/>
              </a:solidFill>
            </a:endParaRPr>
          </a:p>
        </p:txBody>
      </p:sp>
      <p:sp>
        <p:nvSpPr>
          <p:cNvPr id="27" name="テキスト ボックス 26"/>
          <p:cNvSpPr txBox="1"/>
          <p:nvPr/>
        </p:nvSpPr>
        <p:spPr>
          <a:xfrm>
            <a:off x="2584212" y="2115312"/>
            <a:ext cx="598241" cy="584775"/>
          </a:xfrm>
          <a:prstGeom prst="rect">
            <a:avLst/>
          </a:prstGeom>
          <a:noFill/>
        </p:spPr>
        <p:txBody>
          <a:bodyPr wrap="none" rtlCol="0">
            <a:spAutoFit/>
          </a:bodyPr>
          <a:lstStyle/>
          <a:p>
            <a:r>
              <a:rPr lang="ja-JP" altLang="en-US" sz="1600" b="1" dirty="0" smtClean="0">
                <a:solidFill>
                  <a:schemeClr val="accent2"/>
                </a:solidFill>
              </a:rPr>
              <a:t>中小</a:t>
            </a:r>
            <a:endParaRPr lang="en-US" altLang="ja-JP" sz="1600" b="1" dirty="0" smtClean="0">
              <a:solidFill>
                <a:schemeClr val="accent2"/>
              </a:solidFill>
            </a:endParaRPr>
          </a:p>
          <a:p>
            <a:r>
              <a:rPr lang="ja-JP" altLang="en-US" sz="1600" b="1" dirty="0" smtClean="0">
                <a:solidFill>
                  <a:schemeClr val="accent2"/>
                </a:solidFill>
              </a:rPr>
              <a:t>企業</a:t>
            </a:r>
            <a:endParaRPr kumimoji="1" lang="ja-JP" altLang="en-US" sz="1600" b="1" dirty="0">
              <a:solidFill>
                <a:schemeClr val="accent2"/>
              </a:solidFill>
            </a:endParaRPr>
          </a:p>
        </p:txBody>
      </p:sp>
      <p:sp>
        <p:nvSpPr>
          <p:cNvPr id="28" name="テキスト ボックス 27"/>
          <p:cNvSpPr txBox="1"/>
          <p:nvPr/>
        </p:nvSpPr>
        <p:spPr>
          <a:xfrm>
            <a:off x="3281142" y="2211013"/>
            <a:ext cx="805029" cy="338554"/>
          </a:xfrm>
          <a:prstGeom prst="rect">
            <a:avLst/>
          </a:prstGeom>
          <a:noFill/>
        </p:spPr>
        <p:txBody>
          <a:bodyPr wrap="none" rtlCol="0">
            <a:spAutoFit/>
          </a:bodyPr>
          <a:lstStyle/>
          <a:p>
            <a:r>
              <a:rPr lang="ja-JP" altLang="en-US" sz="1600" b="1" dirty="0" smtClean="0">
                <a:solidFill>
                  <a:schemeClr val="accent3"/>
                </a:solidFill>
              </a:rPr>
              <a:t>他大学</a:t>
            </a:r>
            <a:endParaRPr kumimoji="1" lang="ja-JP" altLang="en-US" sz="1600" b="1" dirty="0">
              <a:solidFill>
                <a:schemeClr val="accent3"/>
              </a:solidFill>
            </a:endParaRPr>
          </a:p>
        </p:txBody>
      </p:sp>
      <p:sp>
        <p:nvSpPr>
          <p:cNvPr id="29" name="テキスト ボックス 28"/>
          <p:cNvSpPr txBox="1"/>
          <p:nvPr/>
        </p:nvSpPr>
        <p:spPr>
          <a:xfrm>
            <a:off x="4412609" y="2211013"/>
            <a:ext cx="1218603" cy="338554"/>
          </a:xfrm>
          <a:prstGeom prst="rect">
            <a:avLst/>
          </a:prstGeom>
          <a:noFill/>
        </p:spPr>
        <p:txBody>
          <a:bodyPr wrap="none" rtlCol="0">
            <a:spAutoFit/>
          </a:bodyPr>
          <a:lstStyle/>
          <a:p>
            <a:r>
              <a:rPr lang="ja-JP" altLang="en-US" sz="1600" b="1" dirty="0" smtClean="0">
                <a:solidFill>
                  <a:schemeClr val="accent4"/>
                </a:solidFill>
              </a:rPr>
              <a:t>学内他部局</a:t>
            </a:r>
            <a:endParaRPr kumimoji="1" lang="ja-JP" altLang="en-US" sz="1600" b="1" dirty="0">
              <a:solidFill>
                <a:schemeClr val="accent4"/>
              </a:solidFill>
            </a:endParaRPr>
          </a:p>
        </p:txBody>
      </p:sp>
      <p:sp>
        <p:nvSpPr>
          <p:cNvPr id="30" name="テキスト ボックス 29"/>
          <p:cNvSpPr txBox="1"/>
          <p:nvPr/>
        </p:nvSpPr>
        <p:spPr>
          <a:xfrm>
            <a:off x="5772443" y="2078836"/>
            <a:ext cx="1011815" cy="584775"/>
          </a:xfrm>
          <a:prstGeom prst="rect">
            <a:avLst/>
          </a:prstGeom>
          <a:noFill/>
        </p:spPr>
        <p:txBody>
          <a:bodyPr wrap="none" rtlCol="0">
            <a:spAutoFit/>
          </a:bodyPr>
          <a:lstStyle/>
          <a:p>
            <a:pPr algn="ctr"/>
            <a:r>
              <a:rPr lang="ja-JP" altLang="en-US" sz="1600" b="1" dirty="0" smtClean="0">
                <a:solidFill>
                  <a:schemeClr val="accent5"/>
                </a:solidFill>
              </a:rPr>
              <a:t>公的</a:t>
            </a:r>
            <a:endParaRPr lang="en-US" altLang="ja-JP" sz="1600" b="1" dirty="0" smtClean="0">
              <a:solidFill>
                <a:schemeClr val="accent5"/>
              </a:solidFill>
            </a:endParaRPr>
          </a:p>
          <a:p>
            <a:pPr algn="ctr"/>
            <a:r>
              <a:rPr lang="ja-JP" altLang="en-US" sz="1600" b="1" dirty="0" smtClean="0">
                <a:solidFill>
                  <a:schemeClr val="accent5"/>
                </a:solidFill>
              </a:rPr>
              <a:t>研究機関</a:t>
            </a:r>
            <a:endParaRPr kumimoji="1" lang="ja-JP" altLang="en-US" sz="1600" b="1" dirty="0">
              <a:solidFill>
                <a:schemeClr val="accent5"/>
              </a:solidFill>
            </a:endParaRPr>
          </a:p>
        </p:txBody>
      </p:sp>
      <p:sp>
        <p:nvSpPr>
          <p:cNvPr id="32" name="正方形/長方形 31"/>
          <p:cNvSpPr/>
          <p:nvPr/>
        </p:nvSpPr>
        <p:spPr>
          <a:xfrm>
            <a:off x="73826" y="10900"/>
            <a:ext cx="4403172" cy="400110"/>
          </a:xfrm>
          <a:prstGeom prst="rect">
            <a:avLst/>
          </a:prstGeom>
        </p:spPr>
        <p:txBody>
          <a:bodyPr wrap="square" anchor="ctr">
            <a:spAutoFit/>
          </a:bodyPr>
          <a:lstStyle/>
          <a:p>
            <a:pPr defTabSz="819150">
              <a:defRPr/>
            </a:pPr>
            <a:r>
              <a:rPr lang="ja-JP" altLang="en-US" sz="2000" spc="600" dirty="0">
                <a:solidFill>
                  <a:srgbClr val="0000FF"/>
                </a:solidFill>
                <a:latin typeface="+mj-ea"/>
                <a:ea typeface="+mj-ea"/>
                <a:cs typeface="メイリオ" panose="020B0604030504040204" pitchFamily="50" charset="-128"/>
              </a:rPr>
              <a:t>微細加工プラットフォームとは</a:t>
            </a:r>
          </a:p>
        </p:txBody>
      </p:sp>
      <p:pic>
        <p:nvPicPr>
          <p:cNvPr id="33" name="図 2" descr="NanoFabPF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テキスト ボックス 34"/>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98083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193101" y="4271094"/>
            <a:ext cx="1742923" cy="5214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rgbClr val="000000"/>
                </a:solidFill>
                <a:latin typeface="+mn-ea"/>
              </a:rPr>
              <a:t>新しい技術シーズ</a:t>
            </a:r>
            <a:endParaRPr lang="en-US" altLang="ja-JP" sz="1400" b="1" dirty="0">
              <a:solidFill>
                <a:srgbClr val="000000"/>
              </a:solidFill>
              <a:latin typeface="+mn-ea"/>
            </a:endParaRPr>
          </a:p>
          <a:p>
            <a:pPr algn="ctr"/>
            <a:r>
              <a:rPr lang="ja-JP" altLang="en-US" sz="1400" b="1" dirty="0">
                <a:solidFill>
                  <a:srgbClr val="000000"/>
                </a:solidFill>
                <a:latin typeface="+mn-ea"/>
              </a:rPr>
              <a:t>の提供</a:t>
            </a:r>
            <a:endParaRPr lang="en-US" altLang="ja-JP" sz="1400" b="1" dirty="0">
              <a:solidFill>
                <a:srgbClr val="000000"/>
              </a:solidFill>
              <a:latin typeface="+mn-ea"/>
            </a:endParaRPr>
          </a:p>
        </p:txBody>
      </p:sp>
      <p:sp>
        <p:nvSpPr>
          <p:cNvPr id="22" name="左カーブ矢印 21"/>
          <p:cNvSpPr/>
          <p:nvPr/>
        </p:nvSpPr>
        <p:spPr>
          <a:xfrm rot="20774744" flipH="1" flipV="1">
            <a:off x="344757" y="3731782"/>
            <a:ext cx="616107" cy="1617598"/>
          </a:xfrm>
          <a:prstGeom prst="curvedLeftArrow">
            <a:avLst>
              <a:gd name="adj1" fmla="val 15345"/>
              <a:gd name="adj2" fmla="val 40422"/>
              <a:gd name="adj3" fmla="val 39252"/>
            </a:avLst>
          </a:prstGeom>
          <a:no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black"/>
              </a:solidFill>
              <a:latin typeface="+mn-ea"/>
            </a:endParaRPr>
          </a:p>
        </p:txBody>
      </p:sp>
      <p:sp>
        <p:nvSpPr>
          <p:cNvPr id="25" name="円/楕円 24"/>
          <p:cNvSpPr/>
          <p:nvPr/>
        </p:nvSpPr>
        <p:spPr>
          <a:xfrm>
            <a:off x="855747" y="5034166"/>
            <a:ext cx="7026442" cy="806581"/>
          </a:xfrm>
          <a:prstGeom prst="ellipse">
            <a:avLst/>
          </a:prstGeom>
          <a:gradFill flip="none" rotWithShape="1">
            <a:gsLst>
              <a:gs pos="0">
                <a:schemeClr val="accent1">
                  <a:lumMod val="91000"/>
                </a:schemeClr>
              </a:gs>
              <a:gs pos="50000">
                <a:srgbClr val="33CCFF"/>
              </a:gs>
              <a:gs pos="100000">
                <a:schemeClr val="accent1">
                  <a:lumMod val="30000"/>
                  <a:lumOff val="70000"/>
                </a:schemeClr>
              </a:gs>
            </a:gsLst>
            <a:path path="circle">
              <a:fillToRect l="50000" t="50000" r="50000" b="50000"/>
            </a:path>
            <a:tileRect/>
          </a:grad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latin typeface="+mn-ea"/>
            </a:endParaRPr>
          </a:p>
        </p:txBody>
      </p:sp>
      <p:sp>
        <p:nvSpPr>
          <p:cNvPr id="26" name="角丸四角形 25"/>
          <p:cNvSpPr/>
          <p:nvPr/>
        </p:nvSpPr>
        <p:spPr>
          <a:xfrm>
            <a:off x="2787935" y="5745435"/>
            <a:ext cx="2926863" cy="446804"/>
          </a:xfrm>
          <a:prstGeom prst="roundRect">
            <a:avLst/>
          </a:prstGeom>
          <a:solidFill>
            <a:srgbClr val="CC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0070C0"/>
                </a:solidFill>
                <a:latin typeface="+mn-ea"/>
              </a:rPr>
              <a:t>１６大学・研究機関</a:t>
            </a:r>
            <a:endParaRPr lang="en-US" altLang="ja-JP" sz="2400" b="1" dirty="0">
              <a:solidFill>
                <a:srgbClr val="0070C0"/>
              </a:solidFill>
              <a:latin typeface="+mn-ea"/>
            </a:endParaRPr>
          </a:p>
        </p:txBody>
      </p:sp>
      <p:sp>
        <p:nvSpPr>
          <p:cNvPr id="27" name="正方形/長方形 26"/>
          <p:cNvSpPr/>
          <p:nvPr/>
        </p:nvSpPr>
        <p:spPr>
          <a:xfrm>
            <a:off x="2132932" y="5173451"/>
            <a:ext cx="4447594" cy="528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n-ea"/>
              </a:rPr>
              <a:t>共用施設を取り囲む蓄積された</a:t>
            </a:r>
            <a:r>
              <a:rPr lang="en-US" altLang="ja-JP" b="1" dirty="0">
                <a:solidFill>
                  <a:schemeClr val="bg1"/>
                </a:solidFill>
                <a:latin typeface="+mn-ea"/>
                <a:cs typeface="Arial Unicode MS" panose="020B0604020202020204" pitchFamily="50" charset="-128"/>
              </a:rPr>
              <a:t>”</a:t>
            </a:r>
            <a:r>
              <a:rPr lang="ja-JP" altLang="en-US" b="1" dirty="0">
                <a:solidFill>
                  <a:schemeClr val="bg1"/>
                </a:solidFill>
                <a:latin typeface="+mn-ea"/>
              </a:rPr>
              <a:t>大学の知</a:t>
            </a:r>
            <a:r>
              <a:rPr lang="en-US" altLang="ja-JP" b="1" dirty="0">
                <a:solidFill>
                  <a:schemeClr val="bg1"/>
                </a:solidFill>
                <a:latin typeface="+mn-ea"/>
              </a:rPr>
              <a:t>”</a:t>
            </a:r>
          </a:p>
        </p:txBody>
      </p:sp>
      <p:sp>
        <p:nvSpPr>
          <p:cNvPr id="28" name="円/楕円 27"/>
          <p:cNvSpPr/>
          <p:nvPr/>
        </p:nvSpPr>
        <p:spPr>
          <a:xfrm>
            <a:off x="2010927" y="2981218"/>
            <a:ext cx="4013738" cy="2287288"/>
          </a:xfrm>
          <a:prstGeom prst="ellipse">
            <a:avLst/>
          </a:prstGeom>
          <a:gradFill flip="none" rotWithShape="1">
            <a:gsLst>
              <a:gs pos="0">
                <a:schemeClr val="accent1">
                  <a:tint val="66000"/>
                  <a:satMod val="160000"/>
                  <a:lumMod val="68000"/>
                </a:schemeClr>
              </a:gs>
              <a:gs pos="50000">
                <a:srgbClr val="00B0F0">
                  <a:lumMod val="58000"/>
                  <a:lumOff val="42000"/>
                </a:srgbClr>
              </a:gs>
              <a:gs pos="100000">
                <a:schemeClr val="accent1">
                  <a:tint val="23500"/>
                  <a:satMod val="160000"/>
                </a:schemeClr>
              </a:gs>
            </a:gsLst>
            <a:path path="circle">
              <a:fillToRect l="50000" t="50000" r="50000" b="50000"/>
            </a:path>
            <a:tileRect/>
          </a:gradFill>
          <a:ln w="190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latin typeface="+mn-ea"/>
            </a:endParaRPr>
          </a:p>
        </p:txBody>
      </p:sp>
      <p:sp>
        <p:nvSpPr>
          <p:cNvPr id="29" name="山形 28"/>
          <p:cNvSpPr/>
          <p:nvPr/>
        </p:nvSpPr>
        <p:spPr>
          <a:xfrm>
            <a:off x="2240171" y="2767860"/>
            <a:ext cx="2106196" cy="837235"/>
          </a:xfrm>
          <a:prstGeom prst="chevron">
            <a:avLst>
              <a:gd name="adj" fmla="val 3439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FF0000"/>
                </a:solidFill>
                <a:latin typeface="+mn-ea"/>
              </a:rPr>
              <a:t>アイデア</a:t>
            </a:r>
            <a:endParaRPr lang="en-US" altLang="ja-JP" sz="1600" b="1" dirty="0" smtClean="0">
              <a:solidFill>
                <a:srgbClr val="FF0000"/>
              </a:solidFill>
              <a:latin typeface="+mn-ea"/>
            </a:endParaRPr>
          </a:p>
          <a:p>
            <a:pPr algn="ctr"/>
            <a:r>
              <a:rPr lang="ja-JP" altLang="en-US" sz="1600" b="1" dirty="0" smtClean="0">
                <a:solidFill>
                  <a:srgbClr val="FF0000"/>
                </a:solidFill>
                <a:latin typeface="+mn-ea"/>
              </a:rPr>
              <a:t>検証</a:t>
            </a:r>
            <a:endParaRPr lang="en-US" altLang="ja-JP" sz="1600" b="1" dirty="0">
              <a:solidFill>
                <a:srgbClr val="FF0000"/>
              </a:solidFill>
              <a:latin typeface="+mn-ea"/>
            </a:endParaRPr>
          </a:p>
          <a:p>
            <a:pPr algn="ctr"/>
            <a:r>
              <a:rPr lang="ja-JP" altLang="en-US" sz="1600" b="1" dirty="0">
                <a:solidFill>
                  <a:srgbClr val="FF0000"/>
                </a:solidFill>
                <a:latin typeface="+mn-ea"/>
              </a:rPr>
              <a:t>課題抽出</a:t>
            </a:r>
          </a:p>
        </p:txBody>
      </p:sp>
      <p:sp>
        <p:nvSpPr>
          <p:cNvPr id="30" name="山形 29"/>
          <p:cNvSpPr/>
          <p:nvPr/>
        </p:nvSpPr>
        <p:spPr>
          <a:xfrm>
            <a:off x="4120736" y="2767860"/>
            <a:ext cx="1860402" cy="837235"/>
          </a:xfrm>
          <a:prstGeom prst="chevron">
            <a:avLst>
              <a:gd name="adj" fmla="val 34398"/>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rgbClr val="FF0000"/>
                </a:solidFill>
                <a:latin typeface="+mn-ea"/>
              </a:rPr>
              <a:t>試作</a:t>
            </a:r>
            <a:r>
              <a:rPr lang="ja-JP" altLang="en-US" sz="1600" b="1" dirty="0">
                <a:solidFill>
                  <a:srgbClr val="FF0000"/>
                </a:solidFill>
                <a:latin typeface="+mn-ea"/>
              </a:rPr>
              <a:t>・評価</a:t>
            </a:r>
          </a:p>
        </p:txBody>
      </p:sp>
      <p:sp>
        <p:nvSpPr>
          <p:cNvPr id="31" name="正方形/長方形 30"/>
          <p:cNvSpPr/>
          <p:nvPr/>
        </p:nvSpPr>
        <p:spPr>
          <a:xfrm>
            <a:off x="2279618" y="3986428"/>
            <a:ext cx="3435180" cy="986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latin typeface="+mn-ea"/>
              </a:rPr>
              <a:t>・最先端の機器</a:t>
            </a:r>
            <a:endParaRPr lang="en-US" altLang="ja-JP" b="1" dirty="0">
              <a:solidFill>
                <a:srgbClr val="FF0000"/>
              </a:solidFill>
              <a:latin typeface="+mn-ea"/>
            </a:endParaRPr>
          </a:p>
          <a:p>
            <a:pPr algn="ctr"/>
            <a:r>
              <a:rPr lang="ja-JP" altLang="en-US" b="1" dirty="0">
                <a:solidFill>
                  <a:srgbClr val="FF0000"/>
                </a:solidFill>
                <a:latin typeface="+mn-ea"/>
              </a:rPr>
              <a:t>・高度な技術人材</a:t>
            </a:r>
            <a:endParaRPr lang="en-US" altLang="ja-JP" b="1" dirty="0">
              <a:solidFill>
                <a:srgbClr val="FF0000"/>
              </a:solidFill>
              <a:latin typeface="+mn-ea"/>
            </a:endParaRPr>
          </a:p>
          <a:p>
            <a:pPr algn="ctr"/>
            <a:r>
              <a:rPr lang="ja-JP" altLang="en-US" b="1" dirty="0">
                <a:solidFill>
                  <a:srgbClr val="FF0000"/>
                </a:solidFill>
                <a:latin typeface="+mn-ea"/>
              </a:rPr>
              <a:t>・</a:t>
            </a:r>
            <a:r>
              <a:rPr lang="ja-JP" altLang="en-US" b="1" dirty="0" smtClean="0">
                <a:solidFill>
                  <a:srgbClr val="FF0000"/>
                </a:solidFill>
                <a:latin typeface="+mn-ea"/>
              </a:rPr>
              <a:t>蓄積された技術</a:t>
            </a:r>
            <a:r>
              <a:rPr lang="ja-JP" altLang="en-US" b="1" dirty="0">
                <a:solidFill>
                  <a:srgbClr val="FF0000"/>
                </a:solidFill>
                <a:latin typeface="+mn-ea"/>
              </a:rPr>
              <a:t>ノウハウ</a:t>
            </a:r>
          </a:p>
        </p:txBody>
      </p:sp>
      <p:sp>
        <p:nvSpPr>
          <p:cNvPr id="32" name="角丸四角形 31"/>
          <p:cNvSpPr/>
          <p:nvPr/>
        </p:nvSpPr>
        <p:spPr>
          <a:xfrm>
            <a:off x="2401077" y="3638004"/>
            <a:ext cx="3480094" cy="396163"/>
          </a:xfrm>
          <a:prstGeom prst="roundRect">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70C0"/>
                </a:solidFill>
                <a:latin typeface="+mn-ea"/>
              </a:rPr>
              <a:t>微細加工プラットフォーム</a:t>
            </a:r>
            <a:endParaRPr lang="en-US" altLang="ja-JP" sz="2400" b="1" dirty="0">
              <a:solidFill>
                <a:srgbClr val="0070C0"/>
              </a:solidFill>
              <a:latin typeface="+mn-ea"/>
            </a:endParaRPr>
          </a:p>
        </p:txBody>
      </p:sp>
      <p:sp>
        <p:nvSpPr>
          <p:cNvPr id="37" name="山形 36"/>
          <p:cNvSpPr/>
          <p:nvPr/>
        </p:nvSpPr>
        <p:spPr>
          <a:xfrm>
            <a:off x="399034" y="2535867"/>
            <a:ext cx="2046493" cy="1305914"/>
          </a:xfrm>
          <a:prstGeom prst="chevron">
            <a:avLst>
              <a:gd name="adj" fmla="val 33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mn-ea"/>
              </a:rPr>
              <a:t>企画・研究</a:t>
            </a:r>
            <a:endParaRPr lang="en-US" altLang="ja-JP" sz="1600" b="1" dirty="0">
              <a:solidFill>
                <a:prstClr val="black"/>
              </a:solidFill>
              <a:latin typeface="+mn-ea"/>
            </a:endParaRPr>
          </a:p>
          <a:p>
            <a:pPr algn="ctr"/>
            <a:r>
              <a:rPr lang="ja-JP" altLang="en-US" sz="1600" b="1" dirty="0">
                <a:solidFill>
                  <a:srgbClr val="FF0000"/>
                </a:solidFill>
                <a:latin typeface="+mn-ea"/>
              </a:rPr>
              <a:t>あなたの</a:t>
            </a:r>
            <a:endParaRPr lang="en-US" altLang="ja-JP" sz="1600" b="1" dirty="0">
              <a:solidFill>
                <a:srgbClr val="FF0000"/>
              </a:solidFill>
              <a:latin typeface="+mn-ea"/>
            </a:endParaRPr>
          </a:p>
          <a:p>
            <a:pPr algn="ctr"/>
            <a:r>
              <a:rPr lang="ja-JP" altLang="en-US" sz="1600" b="1" dirty="0">
                <a:solidFill>
                  <a:srgbClr val="FF0000"/>
                </a:solidFill>
                <a:latin typeface="+mn-ea"/>
              </a:rPr>
              <a:t>アイデア</a:t>
            </a:r>
            <a:endParaRPr lang="en-US" altLang="ja-JP" sz="1600" b="1" dirty="0">
              <a:solidFill>
                <a:srgbClr val="FF0000"/>
              </a:solidFill>
              <a:latin typeface="+mn-ea"/>
            </a:endParaRPr>
          </a:p>
        </p:txBody>
      </p:sp>
      <p:sp>
        <p:nvSpPr>
          <p:cNvPr id="38" name="山形 37"/>
          <p:cNvSpPr/>
          <p:nvPr/>
        </p:nvSpPr>
        <p:spPr>
          <a:xfrm>
            <a:off x="5818909" y="2770208"/>
            <a:ext cx="1392162" cy="837233"/>
          </a:xfrm>
          <a:prstGeom prst="chevron">
            <a:avLst>
              <a:gd name="adj" fmla="val 358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mn-ea"/>
              </a:rPr>
              <a:t>製品開発</a:t>
            </a:r>
            <a:endParaRPr lang="ja-JP" altLang="en-US" sz="1600" b="1" dirty="0">
              <a:solidFill>
                <a:prstClr val="black"/>
              </a:solidFill>
              <a:latin typeface="+mn-ea"/>
            </a:endParaRPr>
          </a:p>
        </p:txBody>
      </p:sp>
      <p:sp>
        <p:nvSpPr>
          <p:cNvPr id="39" name="山形 38"/>
          <p:cNvSpPr/>
          <p:nvPr/>
        </p:nvSpPr>
        <p:spPr>
          <a:xfrm>
            <a:off x="6987612" y="2763395"/>
            <a:ext cx="946886" cy="837233"/>
          </a:xfrm>
          <a:prstGeom prst="chevron">
            <a:avLst>
              <a:gd name="adj" fmla="val 3581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00" b="1" dirty="0">
                <a:solidFill>
                  <a:prstClr val="black"/>
                </a:solidFill>
                <a:latin typeface="+mn-ea"/>
              </a:rPr>
              <a:t>商品化</a:t>
            </a:r>
            <a:endParaRPr lang="en-US" altLang="ja-JP" sz="1600" b="1" dirty="0">
              <a:solidFill>
                <a:prstClr val="black"/>
              </a:solidFill>
              <a:latin typeface="+mn-ea"/>
            </a:endParaRPr>
          </a:p>
        </p:txBody>
      </p:sp>
      <p:sp>
        <p:nvSpPr>
          <p:cNvPr id="40" name="角丸四角形 39"/>
          <p:cNvSpPr/>
          <p:nvPr/>
        </p:nvSpPr>
        <p:spPr>
          <a:xfrm>
            <a:off x="7948594" y="2225067"/>
            <a:ext cx="797706" cy="31743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b="1" dirty="0">
                <a:solidFill>
                  <a:srgbClr val="FF0000"/>
                </a:solidFill>
                <a:latin typeface="+mn-ea"/>
              </a:rPr>
              <a:t>新しい価値の</a:t>
            </a:r>
            <a:r>
              <a:rPr lang="ja-JP" altLang="en-US" sz="2400" b="1" dirty="0" smtClean="0">
                <a:solidFill>
                  <a:srgbClr val="FF0000"/>
                </a:solidFill>
                <a:latin typeface="+mn-ea"/>
              </a:rPr>
              <a:t>創造</a:t>
            </a:r>
            <a:endParaRPr lang="en-US" altLang="ja-JP" sz="2400" b="1" dirty="0">
              <a:solidFill>
                <a:srgbClr val="FF0000"/>
              </a:solidFill>
              <a:latin typeface="+mn-ea"/>
            </a:endParaRPr>
          </a:p>
        </p:txBody>
      </p:sp>
      <p:sp>
        <p:nvSpPr>
          <p:cNvPr id="44" name="テキスト ボックス 43"/>
          <p:cNvSpPr txBox="1"/>
          <p:nvPr/>
        </p:nvSpPr>
        <p:spPr>
          <a:xfrm>
            <a:off x="1272809" y="1369064"/>
            <a:ext cx="6408377" cy="830997"/>
          </a:xfrm>
          <a:prstGeom prst="rect">
            <a:avLst/>
          </a:prstGeom>
          <a:solidFill>
            <a:schemeClr val="accent3">
              <a:lumMod val="20000"/>
              <a:lumOff val="80000"/>
            </a:schemeClr>
          </a:solidFill>
        </p:spPr>
        <p:txBody>
          <a:bodyPr wrap="square" rtlCol="0">
            <a:spAutoFit/>
          </a:bodyPr>
          <a:lstStyle/>
          <a:p>
            <a:r>
              <a:rPr lang="ja-JP" altLang="en-US" sz="2400" b="1" dirty="0" smtClean="0">
                <a:solidFill>
                  <a:prstClr val="black"/>
                </a:solidFill>
                <a:latin typeface="+mn-ea"/>
              </a:rPr>
              <a:t>・</a:t>
            </a:r>
            <a:r>
              <a:rPr lang="en-US" altLang="ja-JP" sz="2400" b="1" dirty="0" smtClean="0">
                <a:latin typeface="+mn-ea"/>
              </a:rPr>
              <a:t>16</a:t>
            </a:r>
            <a:r>
              <a:rPr lang="ja-JP" altLang="en-US" sz="2400" b="1" dirty="0">
                <a:latin typeface="+mn-ea"/>
              </a:rPr>
              <a:t>研究機関の研究ポテンシャルと最先端</a:t>
            </a:r>
            <a:r>
              <a:rPr lang="ja-JP" altLang="en-US" sz="2400" b="1" dirty="0" smtClean="0">
                <a:latin typeface="+mn-ea"/>
              </a:rPr>
              <a:t>機器</a:t>
            </a:r>
            <a:endParaRPr lang="en-US" altLang="ja-JP" sz="2400" b="1" dirty="0" smtClean="0">
              <a:latin typeface="+mn-ea"/>
            </a:endParaRPr>
          </a:p>
          <a:p>
            <a:r>
              <a:rPr lang="ja-JP" altLang="en-US" sz="2400" b="1" dirty="0" smtClean="0">
                <a:latin typeface="+mn-ea"/>
              </a:rPr>
              <a:t>・高度な人材（技術支援者）とそのネットワーク</a:t>
            </a:r>
            <a:endParaRPr lang="ja-JP" altLang="en-US" sz="2400" dirty="0">
              <a:latin typeface="+mn-ea"/>
            </a:endParaRPr>
          </a:p>
        </p:txBody>
      </p:sp>
      <p:sp>
        <p:nvSpPr>
          <p:cNvPr id="45" name="スライド番号プレースホルダー 5"/>
          <p:cNvSpPr>
            <a:spLocks noGrp="1"/>
          </p:cNvSpPr>
          <p:nvPr>
            <p:ph type="sldNum" sz="quarter" idx="12"/>
          </p:nvPr>
        </p:nvSpPr>
        <p:spPr>
          <a:xfrm>
            <a:off x="8764936" y="5968837"/>
            <a:ext cx="379064" cy="365125"/>
          </a:xfrm>
        </p:spPr>
        <p:txBody>
          <a:bodyPr/>
          <a:lstStyle/>
          <a:p>
            <a:r>
              <a:rPr kumimoji="1" lang="en-US" altLang="ja-JP" sz="1600" dirty="0">
                <a:solidFill>
                  <a:schemeClr val="tx1"/>
                </a:solidFill>
                <a:latin typeface="+mn-ea"/>
              </a:rPr>
              <a:t>5</a:t>
            </a:r>
            <a:endParaRPr kumimoji="1" lang="ja-JP" altLang="en-US" sz="1600" dirty="0">
              <a:solidFill>
                <a:schemeClr val="tx1"/>
              </a:solidFill>
              <a:latin typeface="+mn-ea"/>
            </a:endParaRPr>
          </a:p>
        </p:txBody>
      </p:sp>
      <p:pic>
        <p:nvPicPr>
          <p:cNvPr id="19" name="図 2" descr="NanoFabPF_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0006" y="49107"/>
            <a:ext cx="943994" cy="7940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正方形/長方形 42"/>
          <p:cNvSpPr/>
          <p:nvPr/>
        </p:nvSpPr>
        <p:spPr>
          <a:xfrm>
            <a:off x="0" y="639516"/>
            <a:ext cx="8536727" cy="564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rgbClr val="0000FF"/>
                </a:solidFill>
                <a:latin typeface="+mn-ea"/>
                <a:cs typeface="メイリオ" panose="020B0604030504040204" pitchFamily="50" charset="-128"/>
              </a:rPr>
              <a:t>研究</a:t>
            </a:r>
            <a:r>
              <a:rPr lang="ja-JP" altLang="en-US" sz="2800" b="1" dirty="0">
                <a:solidFill>
                  <a:srgbClr val="0000FF"/>
                </a:solidFill>
                <a:latin typeface="+mn-ea"/>
                <a:cs typeface="メイリオ" panose="020B0604030504040204" pitchFamily="50" charset="-128"/>
              </a:rPr>
              <a:t>開発の</a:t>
            </a:r>
            <a:r>
              <a:rPr lang="ja-JP" altLang="en-US" sz="2800" b="1" dirty="0" smtClean="0">
                <a:solidFill>
                  <a:srgbClr val="0000FF"/>
                </a:solidFill>
                <a:latin typeface="+mn-ea"/>
                <a:cs typeface="メイリオ" panose="020B0604030504040204" pitchFamily="50" charset="-128"/>
              </a:rPr>
              <a:t>バリューチェーンにおける</a:t>
            </a:r>
            <a:r>
              <a:rPr lang="ja-JP" altLang="en-US" sz="2800" b="1" dirty="0">
                <a:solidFill>
                  <a:srgbClr val="0000FF"/>
                </a:solidFill>
                <a:latin typeface="+mn-ea"/>
                <a:cs typeface="メイリオ" panose="020B0604030504040204" pitchFamily="50" charset="-128"/>
              </a:rPr>
              <a:t>共用施設の</a:t>
            </a:r>
            <a:r>
              <a:rPr lang="ja-JP" altLang="en-US" sz="2800" b="1" dirty="0" smtClean="0">
                <a:solidFill>
                  <a:srgbClr val="0000FF"/>
                </a:solidFill>
                <a:latin typeface="+mn-ea"/>
                <a:cs typeface="メイリオ" panose="020B0604030504040204" pitchFamily="50" charset="-128"/>
              </a:rPr>
              <a:t>活用</a:t>
            </a:r>
            <a:endParaRPr lang="en-US" altLang="ja-JP" sz="2800" b="1" dirty="0">
              <a:solidFill>
                <a:srgbClr val="0000FF"/>
              </a:solidFill>
              <a:latin typeface="+mn-ea"/>
              <a:cs typeface="メイリオ" panose="020B0604030504040204" pitchFamily="50" charset="-128"/>
            </a:endParaRPr>
          </a:p>
        </p:txBody>
      </p:sp>
      <p:sp>
        <p:nvSpPr>
          <p:cNvPr id="20" name="正方形/長方形 19"/>
          <p:cNvSpPr/>
          <p:nvPr/>
        </p:nvSpPr>
        <p:spPr>
          <a:xfrm>
            <a:off x="73826" y="10900"/>
            <a:ext cx="4403172" cy="400110"/>
          </a:xfrm>
          <a:prstGeom prst="rect">
            <a:avLst/>
          </a:prstGeom>
        </p:spPr>
        <p:txBody>
          <a:bodyPr wrap="square" anchor="ctr">
            <a:spAutoFit/>
          </a:bodyPr>
          <a:lstStyle/>
          <a:p>
            <a:pPr defTabSz="819150">
              <a:defRPr/>
            </a:pPr>
            <a:r>
              <a:rPr lang="ja-JP" altLang="en-US" sz="2000" spc="600" dirty="0">
                <a:solidFill>
                  <a:srgbClr val="0000FF"/>
                </a:solidFill>
                <a:latin typeface="+mj-ea"/>
                <a:ea typeface="+mj-ea"/>
                <a:cs typeface="メイリオ" panose="020B0604030504040204" pitchFamily="50" charset="-128"/>
              </a:rPr>
              <a:t>微細加工プラットフォームとは</a:t>
            </a:r>
          </a:p>
        </p:txBody>
      </p:sp>
      <p:sp>
        <p:nvSpPr>
          <p:cNvPr id="23" name="テキスト ボックス 22"/>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92568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89965" y="311554"/>
            <a:ext cx="7594056" cy="699094"/>
          </a:xfrm>
        </p:spPr>
        <p:txBody>
          <a:bodyPr>
            <a:noAutofit/>
          </a:bodyPr>
          <a:lstStyle/>
          <a:p>
            <a:pPr algn="l"/>
            <a:r>
              <a:rPr kumimoji="1" lang="ja-JP" altLang="en-US" sz="2800" b="1" dirty="0" smtClean="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rPr>
              <a:t>ナノテクノロジープラットフォームが支援する技術</a:t>
            </a:r>
            <a:endParaRPr kumimoji="1" lang="ja-JP" altLang="en-US" sz="3600" b="1" dirty="0">
              <a:solidFill>
                <a:srgbClr val="0000FF"/>
              </a:solidFill>
              <a:latin typeface="HGPｺﾞｼｯｸE" panose="020B0900000000000000" pitchFamily="50" charset="-128"/>
              <a:ea typeface="HGPｺﾞｼｯｸE" panose="020B0900000000000000" pitchFamily="50" charset="-128"/>
              <a:cs typeface="メイリオ" panose="020B0604030504040204"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642" y="1624696"/>
            <a:ext cx="4776716" cy="39105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9" name="テキスト ボックス 18"/>
          <p:cNvSpPr txBox="1"/>
          <p:nvPr/>
        </p:nvSpPr>
        <p:spPr>
          <a:xfrm>
            <a:off x="5003272" y="5457209"/>
            <a:ext cx="4000500" cy="923330"/>
          </a:xfrm>
          <a:prstGeom prst="rect">
            <a:avLst/>
          </a:prstGeom>
          <a:noFill/>
        </p:spPr>
        <p:txBody>
          <a:bodyPr wrap="square" rtlCol="0">
            <a:spAutoFit/>
          </a:bodyPr>
          <a:lstStyle/>
          <a:p>
            <a:pPr lvl="0" algn="just"/>
            <a:r>
              <a:rPr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最先端の電子顕微鏡、放射光、強磁場</a:t>
            </a:r>
            <a:r>
              <a:rPr lang="en-US" altLang="ja-JP"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NMR</a:t>
            </a:r>
            <a:r>
              <a:rPr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などの微細な構造解析手法による解析支援</a:t>
            </a:r>
            <a:r>
              <a:rPr lang="ja-JP" altLang="en-US" b="1"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b="1"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100" b="1"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の支援機関）</a:t>
            </a:r>
            <a:endParaRPr lang="ja-JP" altLang="en-US" sz="2000" b="1"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441315" y="5468124"/>
            <a:ext cx="3809288" cy="1084912"/>
          </a:xfrm>
          <a:prstGeom prst="rect">
            <a:avLst/>
          </a:prstGeom>
          <a:noFill/>
        </p:spPr>
        <p:txBody>
          <a:bodyPr wrap="square" rtlCol="0">
            <a:spAutoFit/>
          </a:bodyPr>
          <a:lstStyle/>
          <a:p>
            <a:pPr lvl="0" algn="just"/>
            <a:r>
              <a:rPr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金属・半導体・セラミックスなどへのナノレベルの微細な構造の作り込み、デバイス試作支援</a:t>
            </a:r>
            <a:endParaRPr lang="en-US" altLang="ja-JP"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lvl="0" algn="just"/>
            <a:r>
              <a:rPr lang="ja-JP" altLang="en-US" sz="1050" b="1"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b="1"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050" b="1"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の支援機関）</a:t>
            </a:r>
            <a:endParaRPr lang="ja-JP" altLang="en-US" b="1"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5344463" y="1641494"/>
            <a:ext cx="2810572" cy="646331"/>
          </a:xfrm>
          <a:prstGeom prst="rect">
            <a:avLst/>
          </a:prstGeom>
          <a:noFill/>
        </p:spPr>
        <p:txBody>
          <a:bodyPr wrap="square" rtlCol="0">
            <a:spAutoFit/>
          </a:bodyPr>
          <a:lstStyle/>
          <a:p>
            <a:pPr algn="just"/>
            <a:r>
              <a:rPr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新規の無機・有機材料の合成を支援　</a:t>
            </a:r>
            <a:r>
              <a:rPr lang="ja-JP" altLang="en-US" sz="11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1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の支援機関）</a:t>
            </a:r>
            <a:endParaRPr kumimoji="1" lang="ja-JP" altLang="en-US" sz="20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スライド番号プレースホルダー 5"/>
          <p:cNvSpPr>
            <a:spLocks noGrp="1"/>
          </p:cNvSpPr>
          <p:nvPr>
            <p:ph type="sldNum" sz="quarter" idx="12"/>
          </p:nvPr>
        </p:nvSpPr>
        <p:spPr>
          <a:xfrm>
            <a:off x="8307736" y="6356350"/>
            <a:ext cx="379064" cy="365125"/>
          </a:xfrm>
        </p:spPr>
        <p:txBody>
          <a:bodyPr/>
          <a:lstStyle/>
          <a:p>
            <a:r>
              <a:rPr kumimoji="1" lang="en-US" altLang="ja-JP" dirty="0"/>
              <a:t>3</a:t>
            </a:r>
            <a:endParaRPr kumimoji="1" lang="ja-JP" altLang="en-US" dirty="0"/>
          </a:p>
        </p:txBody>
      </p:sp>
      <p:pic>
        <p:nvPicPr>
          <p:cNvPr id="12" name="図 2" descr="NanoFabPF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1256" y="49107"/>
            <a:ext cx="1092744" cy="919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角丸四角形 2"/>
          <p:cNvSpPr/>
          <p:nvPr/>
        </p:nvSpPr>
        <p:spPr>
          <a:xfrm>
            <a:off x="166256" y="3914409"/>
            <a:ext cx="4120737" cy="2624503"/>
          </a:xfrm>
          <a:prstGeom prst="roundRect">
            <a:avLst>
              <a:gd name="adj" fmla="val 3851"/>
            </a:avLst>
          </a:prstGeom>
          <a:noFill/>
          <a:ln w="571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73826" y="10900"/>
            <a:ext cx="4403172" cy="400110"/>
          </a:xfrm>
          <a:prstGeom prst="rect">
            <a:avLst/>
          </a:prstGeom>
        </p:spPr>
        <p:txBody>
          <a:bodyPr wrap="square" anchor="ctr">
            <a:spAutoFit/>
          </a:bodyPr>
          <a:lstStyle/>
          <a:p>
            <a:pPr defTabSz="819150">
              <a:defRPr/>
            </a:pPr>
            <a:r>
              <a:rPr lang="ja-JP" altLang="en-US" sz="2000" spc="600" dirty="0">
                <a:solidFill>
                  <a:srgbClr val="0000FF"/>
                </a:solidFill>
                <a:latin typeface="+mj-ea"/>
                <a:ea typeface="+mj-ea"/>
                <a:cs typeface="メイリオ" panose="020B0604030504040204" pitchFamily="50" charset="-128"/>
              </a:rPr>
              <a:t>微細加工プラットフォームとは</a:t>
            </a:r>
          </a:p>
        </p:txBody>
      </p:sp>
      <p:sp>
        <p:nvSpPr>
          <p:cNvPr id="2" name="テキスト ボックス 1"/>
          <p:cNvSpPr txBox="1"/>
          <p:nvPr/>
        </p:nvSpPr>
        <p:spPr>
          <a:xfrm>
            <a:off x="489965" y="968269"/>
            <a:ext cx="8196836" cy="369332"/>
          </a:xfrm>
          <a:prstGeom prst="rect">
            <a:avLst/>
          </a:prstGeom>
          <a:noFill/>
        </p:spPr>
        <p:txBody>
          <a:bodyPr wrap="square" rtlCol="0">
            <a:spAutoFit/>
          </a:bodyPr>
          <a:lstStyle/>
          <a:p>
            <a:r>
              <a:rPr kumimoji="1" lang="ja-JP" altLang="en-US" b="1" dirty="0" smtClean="0"/>
              <a:t>■微細加工以外にも微細構造解析、分子・物質合成のプラットフォームがあります</a:t>
            </a:r>
            <a:endParaRPr kumimoji="1" lang="ja-JP" altLang="en-US" b="1" dirty="0"/>
          </a:p>
        </p:txBody>
      </p:sp>
      <p:sp>
        <p:nvSpPr>
          <p:cNvPr id="15" name="テキスト ボックス 14"/>
          <p:cNvSpPr txBox="1"/>
          <p:nvPr/>
        </p:nvSpPr>
        <p:spPr>
          <a:xfrm>
            <a:off x="2571176" y="6535634"/>
            <a:ext cx="3703257" cy="307777"/>
          </a:xfrm>
          <a:prstGeom prst="rect">
            <a:avLst/>
          </a:prstGeom>
          <a:noFill/>
        </p:spPr>
        <p:txBody>
          <a:bodyPr wrap="none" rtlCol="0">
            <a:spAutoFit/>
          </a:bodyPr>
          <a:lstStyle/>
          <a:p>
            <a:pPr algn="ct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第</a:t>
            </a:r>
            <a:r>
              <a:rPr lang="en-US" altLang="ja-JP"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7</a:t>
            </a:r>
            <a:r>
              <a:rPr lang="ja-JP" altLang="en-US" sz="1400" dirty="0" smtClean="0">
                <a:solidFill>
                  <a:schemeClr val="tx1">
                    <a:lumMod val="50000"/>
                    <a:lumOff val="50000"/>
                  </a:schemeClr>
                </a:solidFill>
                <a:latin typeface="HGP創英角ｺﾞｼｯｸUB" panose="020B0900000000000000" pitchFamily="50" charset="-128"/>
                <a:ea typeface="HGP創英角ｺﾞｼｯｸUB" panose="020B0900000000000000" pitchFamily="50" charset="-128"/>
              </a:rPr>
              <a:t>回 可視赤外線観測装置技術ワークショップ</a:t>
            </a:r>
            <a:endParaRPr kumimoji="1" lang="ja-JP" altLang="en-US" sz="1400" dirty="0">
              <a:solidFill>
                <a:schemeClr val="tx1">
                  <a:lumMod val="50000"/>
                  <a:lumOff val="50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516952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25436</TotalTime>
  <Words>1128</Words>
  <Application>Microsoft Office PowerPoint</Application>
  <PresentationFormat>画面に合わせる (4:3)</PresentationFormat>
  <Paragraphs>246</Paragraphs>
  <Slides>18</Slides>
  <Notes>5</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18</vt:i4>
      </vt:variant>
    </vt:vector>
  </HeadingPairs>
  <TitlesOfParts>
    <vt:vector size="33" baseType="lpstr">
      <vt:lpstr>Arial Unicode MS</vt:lpstr>
      <vt:lpstr>HGPｺﾞｼｯｸE</vt:lpstr>
      <vt:lpstr>HGP創英角ｺﾞｼｯｸUB</vt:lpstr>
      <vt:lpstr>HGSｺﾞｼｯｸE</vt:lpstr>
      <vt:lpstr>Meiryo UI</vt:lpstr>
      <vt:lpstr>ＭＳ Ｐゴシック</vt:lpstr>
      <vt:lpstr>新細明體</vt:lpstr>
      <vt:lpstr>メイリオ</vt:lpstr>
      <vt:lpstr>小塚ゴシック Pro R</vt:lpstr>
      <vt:lpstr>Arial</vt:lpstr>
      <vt:lpstr>Calibri</vt:lpstr>
      <vt:lpstr>Times New Roman</vt:lpstr>
      <vt:lpstr>Wingdings</vt:lpstr>
      <vt:lpstr>Office ​​テーマ</vt:lpstr>
      <vt:lpstr>7_Office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ナノテクノロジープラットフォームが支援する技術</vt:lpstr>
      <vt:lpstr>PowerPoint プレゼンテーション</vt:lpstr>
      <vt:lpstr>PowerPoint プレゼンテーション</vt:lpstr>
      <vt:lpstr>PowerPoint プレゼンテーション</vt:lpstr>
      <vt:lpstr>PowerPoint プレゼンテーション</vt:lpstr>
      <vt:lpstr>簡単なご利用手続き</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yasuo</dc:creator>
  <cp:lastModifiedBy>Tomii</cp:lastModifiedBy>
  <cp:revision>521</cp:revision>
  <cp:lastPrinted>2016-04-14T05:42:12Z</cp:lastPrinted>
  <dcterms:created xsi:type="dcterms:W3CDTF">2012-12-26T22:16:03Z</dcterms:created>
  <dcterms:modified xsi:type="dcterms:W3CDTF">2017-11-16T23:50:19Z</dcterms:modified>
</cp:coreProperties>
</file>