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434" r:id="rId2"/>
    <p:sldId id="477" r:id="rId3"/>
    <p:sldId id="449" r:id="rId4"/>
    <p:sldId id="465" r:id="rId5"/>
    <p:sldId id="473" r:id="rId6"/>
    <p:sldId id="474" r:id="rId7"/>
    <p:sldId id="466" r:id="rId8"/>
    <p:sldId id="468" r:id="rId9"/>
    <p:sldId id="475" r:id="rId10"/>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AF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29" autoAdjust="0"/>
  </p:normalViewPr>
  <p:slideViewPr>
    <p:cSldViewPr>
      <p:cViewPr varScale="1">
        <p:scale>
          <a:sx n="53" d="100"/>
          <a:sy n="53" d="100"/>
        </p:scale>
        <p:origin x="-9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5671" tIns="47835" rIns="95671" bIns="47835" rtlCol="0"/>
          <a:lstStyle>
            <a:lvl1pPr algn="l" fontAlgn="auto">
              <a:spcBef>
                <a:spcPts val="0"/>
              </a:spcBef>
              <a:spcAft>
                <a:spcPts val="0"/>
              </a:spcAft>
              <a:defRPr sz="13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wrap="square" lIns="95671" tIns="47835" rIns="95671" bIns="47835" numCol="1" anchor="t" anchorCtr="0" compatLnSpc="1">
            <a:prstTxWarp prst="textNoShape">
              <a:avLst/>
            </a:prstTxWarp>
          </a:bodyPr>
          <a:lstStyle>
            <a:lvl1pPr algn="r">
              <a:defRPr sz="1300">
                <a:latin typeface="Calibri" charset="0"/>
              </a:defRPr>
            </a:lvl1pPr>
          </a:lstStyle>
          <a:p>
            <a:pPr>
              <a:defRPr/>
            </a:pPr>
            <a:fld id="{1C41BEC3-3742-CC4E-9372-D586CACF0176}" type="datetime1">
              <a:rPr lang="ja-JP" altLang="en-US"/>
              <a:pPr>
                <a:defRPr/>
              </a:pPr>
              <a:t>2016/2/9</a:t>
            </a:fld>
            <a:endParaRPr lang="en-US" altLang="ja-JP"/>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71" tIns="47835" rIns="95671" bIns="47835" rtlCol="0" anchor="ctr"/>
          <a:lstStyle/>
          <a:p>
            <a:pPr lvl="0"/>
            <a:endParaRPr lang="ja-JP" altLang="en-US" noProof="0" smtClean="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wrap="square" lIns="95671" tIns="47835" rIns="95671" bIns="47835"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5671" tIns="47835" rIns="95671" bIns="47835" rtlCol="0" anchor="b"/>
          <a:lstStyle>
            <a:lvl1pPr algn="l" fontAlgn="auto">
              <a:spcBef>
                <a:spcPts val="0"/>
              </a:spcBef>
              <a:spcAft>
                <a:spcPts val="0"/>
              </a:spcAft>
              <a:defRPr sz="13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wrap="square" lIns="95671" tIns="47835" rIns="95671" bIns="47835" numCol="1" anchor="b" anchorCtr="0" compatLnSpc="1">
            <a:prstTxWarp prst="textNoShape">
              <a:avLst/>
            </a:prstTxWarp>
          </a:bodyPr>
          <a:lstStyle>
            <a:lvl1pPr algn="r">
              <a:defRPr sz="1300">
                <a:latin typeface="Calibri" charset="0"/>
              </a:defRPr>
            </a:lvl1pPr>
          </a:lstStyle>
          <a:p>
            <a:pPr>
              <a:defRPr/>
            </a:pPr>
            <a:fld id="{E621AE14-AACF-E54F-A77E-DA178B7C0831}" type="slidenum">
              <a:rPr lang="ja-JP" altLang="en-US"/>
              <a:pPr>
                <a:defRPr/>
              </a:pPr>
              <a:t>‹#›</a:t>
            </a:fld>
            <a:endParaRPr lang="en-US" altLang="ja-JP"/>
          </a:p>
        </p:txBody>
      </p:sp>
    </p:spTree>
    <p:extLst>
      <p:ext uri="{BB962C8B-B14F-4D97-AF65-F5344CB8AC3E}">
        <p14:creationId xmlns:p14="http://schemas.microsoft.com/office/powerpoint/2010/main" val="3619622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a:lstStyle/>
          <a:p>
            <a:endParaRPr lang="ja-JP" altLang="en-US"/>
          </a:p>
        </p:txBody>
      </p:sp>
      <p:sp>
        <p:nvSpPr>
          <p:cNvPr id="20484" name="スライド番号プレースホルダ 3"/>
          <p:cNvSpPr>
            <a:spLocks noGrp="1"/>
          </p:cNvSpPr>
          <p:nvPr>
            <p:ph type="sldNum" sz="quarter" idx="5"/>
          </p:nvPr>
        </p:nvSpPr>
        <p:spPr bwMode="auto">
          <a:noFill/>
          <a:ln>
            <a:miter lim="800000"/>
            <a:headEnd/>
            <a:tailEnd/>
          </a:ln>
        </p:spPr>
        <p:txBody>
          <a:bodyPr/>
          <a:lstStyle/>
          <a:p>
            <a:fld id="{D28DAC53-FE61-BB47-AC2A-2AF23B634577}" type="slidenum">
              <a:rPr lang="ja-JP" altLang="en-US" smtClean="0"/>
              <a:pPr/>
              <a:t>5</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a:lstStyle/>
          <a:p>
            <a:endParaRPr lang="ja-JP" altLang="en-US"/>
          </a:p>
        </p:txBody>
      </p:sp>
      <p:sp>
        <p:nvSpPr>
          <p:cNvPr id="20484" name="スライド番号プレースホルダ 3"/>
          <p:cNvSpPr>
            <a:spLocks noGrp="1"/>
          </p:cNvSpPr>
          <p:nvPr>
            <p:ph type="sldNum" sz="quarter" idx="5"/>
          </p:nvPr>
        </p:nvSpPr>
        <p:spPr bwMode="auto">
          <a:noFill/>
          <a:ln>
            <a:miter lim="800000"/>
            <a:headEnd/>
            <a:tailEnd/>
          </a:ln>
        </p:spPr>
        <p:txBody>
          <a:bodyPr/>
          <a:lstStyle/>
          <a:p>
            <a:fld id="{D28DAC53-FE61-BB47-AC2A-2AF23B634577}" type="slidenum">
              <a:rPr lang="ja-JP" altLang="en-US" smtClean="0"/>
              <a:pPr/>
              <a:t>6</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E35635E-1D9D-504E-A56C-57B7A92EF3D2}" type="datetime1">
              <a:rPr lang="ja-JP" altLang="en-US"/>
              <a:pPr>
                <a:defRPr/>
              </a:pPr>
              <a:t>2016/2/9</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E633530-1AA5-364F-9641-6349EE24B565}"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58F98DA-5207-C042-9009-FEABE387A460}" type="datetime1">
              <a:rPr lang="ja-JP" altLang="en-US"/>
              <a:pPr>
                <a:defRPr/>
              </a:pPr>
              <a:t>2016/2/9</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3D27ADC-8DDD-4B4C-83D5-066527123D69}"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EAF8108-0D29-3941-B293-A2F8BA612C5B}" type="datetime1">
              <a:rPr lang="ja-JP" altLang="en-US"/>
              <a:pPr>
                <a:defRPr/>
              </a:pPr>
              <a:t>2016/2/9</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7556C1C-14B4-D34D-990E-872715B2DC20}"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DCB34E1-458A-EB41-A712-0A28A04EDCBA}" type="datetime1">
              <a:rPr lang="ja-JP" altLang="en-US"/>
              <a:pPr>
                <a:defRPr/>
              </a:pPr>
              <a:t>2016/2/9</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12B3C0A-C849-7946-BB9E-69429C816657}"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B475EFD-BDB4-D646-86E5-A3BC6F614594}" type="datetime1">
              <a:rPr lang="ja-JP" altLang="en-US"/>
              <a:pPr>
                <a:defRPr/>
              </a:pPr>
              <a:t>2016/2/9</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77B8207-8D72-3747-BD16-7220B7257D21}"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BC94CAD-A2F3-DB48-9C87-97E2431AE76D}" type="datetime1">
              <a:rPr lang="ja-JP" altLang="en-US"/>
              <a:pPr>
                <a:defRPr/>
              </a:pPr>
              <a:t>2016/2/9</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1DF6C41-410C-E848-A875-247EFDC11D01}"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4DE453E-082A-7646-93AD-BA511A889E45}" type="datetime1">
              <a:rPr lang="ja-JP" altLang="en-US"/>
              <a:pPr>
                <a:defRPr/>
              </a:pPr>
              <a:t>2016/2/9</a:t>
            </a:fld>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10B24E2-FE2C-A946-8F86-BA43ED2C6D64}"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CB66BE2-F309-8345-8B9F-FF69CBB610D7}" type="datetime1">
              <a:rPr lang="ja-JP" altLang="en-US"/>
              <a:pPr>
                <a:defRPr/>
              </a:pPr>
              <a:t>2016/2/9</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C6140-1385-C54B-A3E2-37A9FDE088F0}"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066C58F-F908-0245-9B36-4398ABD7FB37}" type="datetime1">
              <a:rPr lang="ja-JP" altLang="en-US"/>
              <a:pPr>
                <a:defRPr/>
              </a:pPr>
              <a:t>2016/2/9</a:t>
            </a:fld>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9E69EAF-0030-334E-8808-0B4AD1E113A4}"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33F8CC0-4991-B747-BE73-4A82747A941E}" type="datetime1">
              <a:rPr lang="ja-JP" altLang="en-US"/>
              <a:pPr>
                <a:defRPr/>
              </a:pPr>
              <a:t>2016/2/9</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0069F2E-9FD0-6C4A-84E5-F39193E817D3}"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069D3F8-219E-EE48-85D6-B273B693EAE9}" type="datetime1">
              <a:rPr lang="ja-JP" altLang="en-US"/>
              <a:pPr>
                <a:defRPr/>
              </a:pPr>
              <a:t>2016/2/9</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614736-A0A8-954D-91AD-C3C280B1BDA1}"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A264137-A85C-7944-9BBB-501E3A95C304}" type="datetime1">
              <a:rPr lang="ja-JP" altLang="en-US"/>
              <a:pPr>
                <a:defRPr/>
              </a:pPr>
              <a:t>2016/2/9</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0A1187A-FF3B-BC42-A141-8A8701CB48FE}"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ctrTitle"/>
          </p:nvPr>
        </p:nvSpPr>
        <p:spPr/>
        <p:txBody>
          <a:bodyPr/>
          <a:lstStyle/>
          <a:p>
            <a:r>
              <a:rPr lang="ja-JP" altLang="en-US" dirty="0" smtClean="0"/>
              <a:t>光赤天連将来計画</a:t>
            </a:r>
            <a:r>
              <a:rPr lang="ja-JP" altLang="en-US" dirty="0" smtClean="0"/>
              <a:t>検討</a:t>
            </a:r>
            <a:r>
              <a:rPr lang="en-US" altLang="ja-JP" dirty="0" smtClean="0"/>
              <a:t/>
            </a:r>
            <a:br>
              <a:rPr lang="en-US" altLang="ja-JP" dirty="0" smtClean="0"/>
            </a:br>
            <a:r>
              <a:rPr lang="ja-JP" altLang="en-US" dirty="0" smtClean="0"/>
              <a:t>銀河系・局所銀河・近傍銀河</a:t>
            </a:r>
            <a:r>
              <a:rPr lang="en-US" altLang="ja-JP" dirty="0" smtClean="0"/>
              <a:t/>
            </a:r>
            <a:br>
              <a:rPr lang="en-US" altLang="ja-JP" dirty="0" smtClean="0"/>
            </a:br>
            <a:r>
              <a:rPr lang="en-US" altLang="ja-JP" dirty="0" smtClean="0"/>
              <a:t/>
            </a:r>
            <a:br>
              <a:rPr lang="en-US" altLang="ja-JP" dirty="0" smtClean="0"/>
            </a:br>
            <a:r>
              <a:rPr lang="ja-JP" altLang="en-US" dirty="0" smtClean="0"/>
              <a:t>特に星間</a:t>
            </a:r>
            <a:r>
              <a:rPr lang="ja-JP" altLang="en-US" smtClean="0"/>
              <a:t>物質班</a:t>
            </a:r>
            <a:r>
              <a:rPr lang="ja-JP" altLang="en-US" smtClean="0"/>
              <a:t>の報告事項</a:t>
            </a:r>
            <a:endParaRPr lang="ja-JP" altLang="en-US" dirty="0" smtClean="0"/>
          </a:p>
        </p:txBody>
      </p:sp>
      <p:sp>
        <p:nvSpPr>
          <p:cNvPr id="3" name="サブタイトル 2"/>
          <p:cNvSpPr>
            <a:spLocks noGrp="1"/>
          </p:cNvSpPr>
          <p:nvPr>
            <p:ph type="subTitle" idx="1"/>
          </p:nvPr>
        </p:nvSpPr>
        <p:spPr>
          <a:xfrm>
            <a:off x="533400" y="4724400"/>
            <a:ext cx="8305800" cy="914400"/>
          </a:xfrm>
        </p:spPr>
        <p:txBody>
          <a:bodyPr/>
          <a:lstStyle/>
          <a:p>
            <a:pPr>
              <a:defRPr/>
            </a:pPr>
            <a:r>
              <a:rPr lang="ja-JP" altLang="en-US" dirty="0" smtClean="0"/>
              <a:t>左近　樹</a:t>
            </a:r>
            <a:r>
              <a:rPr lang="en-US" altLang="ja-JP" dirty="0" smtClean="0"/>
              <a:t>(</a:t>
            </a:r>
            <a:r>
              <a:rPr lang="ja-JP" altLang="en-US" dirty="0" smtClean="0"/>
              <a:t>東京大学</a:t>
            </a:r>
            <a:r>
              <a:rPr lang="en-US" altLang="ja-JP" dirty="0" smtClean="0"/>
              <a:t>)</a:t>
            </a:r>
          </a:p>
          <a:p>
            <a:pPr>
              <a:defRPr/>
            </a:pPr>
            <a:r>
              <a:rPr lang="ja-JP" altLang="en-US" sz="2000" dirty="0" smtClean="0"/>
              <a:t>光赤天連「星間物質」班サイエンス検討チーム他</a:t>
            </a:r>
            <a:endParaRPr lang="ja-JP"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6-02-09 11.19.03）.png"/>
          <p:cNvPicPr>
            <a:picLocks noChangeAspect="1"/>
          </p:cNvPicPr>
          <p:nvPr/>
        </p:nvPicPr>
        <p:blipFill>
          <a:blip r:embed="rId2"/>
          <a:stretch>
            <a:fillRect/>
          </a:stretch>
        </p:blipFill>
        <p:spPr>
          <a:xfrm>
            <a:off x="29882" y="1484784"/>
            <a:ext cx="9037918" cy="2945938"/>
          </a:xfrm>
          <a:prstGeom prst="rect">
            <a:avLst/>
          </a:prstGeom>
        </p:spPr>
      </p:pic>
      <p:sp>
        <p:nvSpPr>
          <p:cNvPr id="5" name="テキスト ボックス 4"/>
          <p:cNvSpPr txBox="1"/>
          <p:nvPr/>
        </p:nvSpPr>
        <p:spPr>
          <a:xfrm>
            <a:off x="381000" y="533400"/>
            <a:ext cx="8458200" cy="954107"/>
          </a:xfrm>
          <a:prstGeom prst="rect">
            <a:avLst/>
          </a:prstGeom>
          <a:noFill/>
        </p:spPr>
        <p:txBody>
          <a:bodyPr wrap="square" rtlCol="0">
            <a:spAutoFit/>
          </a:bodyPr>
          <a:lstStyle/>
          <a:p>
            <a:pPr algn="ctr"/>
            <a:r>
              <a:rPr kumimoji="1" lang="ja-JP" altLang="en-US" sz="2800" dirty="0" smtClean="0"/>
              <a:t>２０２０年代の光赤外天文学</a:t>
            </a:r>
            <a:r>
              <a:rPr lang="en-US" altLang="ja-JP" sz="2800" dirty="0" smtClean="0"/>
              <a:t> </a:t>
            </a:r>
            <a:r>
              <a:rPr kumimoji="1" lang="ja-JP" altLang="en-US" sz="2800" dirty="0" smtClean="0"/>
              <a:t>将来計画検討報告書</a:t>
            </a:r>
            <a:r>
              <a:rPr kumimoji="1" lang="ja-JP" altLang="en-US" sz="2800" dirty="0" smtClean="0"/>
              <a:t>執筆</a:t>
            </a:r>
            <a:endParaRPr kumimoji="1" lang="en-US" altLang="ja-JP" sz="2800" dirty="0" smtClean="0"/>
          </a:p>
          <a:p>
            <a:pPr algn="ctr"/>
            <a:r>
              <a:rPr kumimoji="1" lang="en-US" altLang="ja-JP" sz="2800" dirty="0" smtClean="0"/>
              <a:t>3.8</a:t>
            </a:r>
            <a:r>
              <a:rPr kumimoji="1" lang="ja-JP" altLang="en-US" sz="2800" dirty="0" smtClean="0"/>
              <a:t>章</a:t>
            </a:r>
            <a:r>
              <a:rPr kumimoji="1" lang="en-US" altLang="ja-JP" sz="2800" dirty="0" smtClean="0"/>
              <a:t> </a:t>
            </a:r>
            <a:r>
              <a:rPr kumimoji="1" lang="ja-JP" altLang="en-US" sz="2800" dirty="0" smtClean="0"/>
              <a:t>星間物質</a:t>
            </a:r>
            <a:endParaRPr kumimoji="1" lang="ja-JP" altLang="en-US" sz="2800" dirty="0"/>
          </a:p>
        </p:txBody>
      </p:sp>
      <p:sp>
        <p:nvSpPr>
          <p:cNvPr id="2" name="テキスト ボックス 1"/>
          <p:cNvSpPr txBox="1"/>
          <p:nvPr/>
        </p:nvSpPr>
        <p:spPr>
          <a:xfrm>
            <a:off x="29882" y="4653136"/>
            <a:ext cx="9006614" cy="1785104"/>
          </a:xfrm>
          <a:prstGeom prst="rect">
            <a:avLst/>
          </a:prstGeom>
          <a:noFill/>
        </p:spPr>
        <p:txBody>
          <a:bodyPr wrap="square" rtlCol="0">
            <a:spAutoFit/>
          </a:bodyPr>
          <a:lstStyle/>
          <a:p>
            <a:pPr algn="ctr"/>
            <a:r>
              <a:rPr lang="ja-JP" altLang="en-US" sz="2200" b="1" dirty="0" smtClean="0"/>
              <a:t>主要なサイエンストピック</a:t>
            </a:r>
            <a:endParaRPr lang="en-US" altLang="ja-JP" sz="2200" b="1" dirty="0" smtClean="0"/>
          </a:p>
          <a:p>
            <a:r>
              <a:rPr lang="ja-JP" altLang="en-US" sz="2200" b="1" dirty="0" smtClean="0"/>
              <a:t>・原始</a:t>
            </a:r>
            <a:r>
              <a:rPr lang="ja-JP" altLang="en-US" sz="2200" b="1" dirty="0"/>
              <a:t>惑星系円盤における物質</a:t>
            </a:r>
            <a:r>
              <a:rPr lang="ja-JP" altLang="en-US" sz="2200" b="1" dirty="0" smtClean="0"/>
              <a:t>循環の理解</a:t>
            </a:r>
            <a:endParaRPr lang="en-US" altLang="ja-JP" sz="2200" b="1" dirty="0" smtClean="0"/>
          </a:p>
          <a:p>
            <a:r>
              <a:rPr lang="ja-JP" altLang="en-US" sz="2200" b="1" dirty="0" smtClean="0"/>
              <a:t>・ダスト</a:t>
            </a:r>
            <a:r>
              <a:rPr lang="ja-JP" altLang="en-US" sz="2200" b="1" dirty="0"/>
              <a:t>凝縮・核形成に関する物理パラメータの</a:t>
            </a:r>
            <a:r>
              <a:rPr lang="ja-JP" altLang="en-US" sz="2200" b="1" dirty="0" smtClean="0"/>
              <a:t>決定</a:t>
            </a:r>
            <a:endParaRPr lang="en-US" altLang="ja-JP" sz="2200" b="1" dirty="0" smtClean="0"/>
          </a:p>
          <a:p>
            <a:r>
              <a:rPr lang="ja-JP" altLang="en-US" sz="2200" b="1" dirty="0" smtClean="0"/>
              <a:t>・晩期型</a:t>
            </a:r>
            <a:r>
              <a:rPr lang="ja-JP" altLang="en-US" sz="2200" b="1" dirty="0"/>
              <a:t>巨星の星周ダストの形成および化学</a:t>
            </a:r>
            <a:r>
              <a:rPr lang="en-US" altLang="ja-JP" sz="2200" b="1" dirty="0"/>
              <a:t>/</a:t>
            </a:r>
            <a:r>
              <a:rPr lang="ja-JP" altLang="en-US" sz="2200" b="1" dirty="0"/>
              <a:t>鉱物学的進化の観測的</a:t>
            </a:r>
            <a:r>
              <a:rPr lang="ja-JP" altLang="en-US" sz="2200" b="1" dirty="0" smtClean="0"/>
              <a:t>理解</a:t>
            </a:r>
            <a:endParaRPr lang="en-US" altLang="ja-JP" sz="2200" b="1" dirty="0" smtClean="0"/>
          </a:p>
          <a:p>
            <a:r>
              <a:rPr lang="ja-JP" altLang="en-US" sz="2200" b="1" dirty="0" smtClean="0"/>
              <a:t>・水や有機物</a:t>
            </a:r>
            <a:r>
              <a:rPr lang="ja-JP" altLang="en-US" sz="2200" b="1" dirty="0"/>
              <a:t>の探査とその生成・進化過程の観測的</a:t>
            </a:r>
            <a:r>
              <a:rPr lang="ja-JP" altLang="en-US" sz="2200" b="1" dirty="0" smtClean="0"/>
              <a:t>理解</a:t>
            </a:r>
            <a:endParaRPr lang="en-US" altLang="ja-JP" sz="2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2036"/>
            <a:ext cx="9144000" cy="4537364"/>
          </a:xfrm>
          <a:prstGeom prst="rect">
            <a:avLst/>
          </a:prstGeom>
        </p:spPr>
      </p:pic>
      <p:sp>
        <p:nvSpPr>
          <p:cNvPr id="6" name="テキスト ボックス 5"/>
          <p:cNvSpPr txBox="1"/>
          <p:nvPr/>
        </p:nvSpPr>
        <p:spPr>
          <a:xfrm>
            <a:off x="-57653" y="304800"/>
            <a:ext cx="9059333" cy="584776"/>
          </a:xfrm>
          <a:prstGeom prst="rect">
            <a:avLst/>
          </a:prstGeom>
          <a:noFill/>
        </p:spPr>
        <p:txBody>
          <a:bodyPr wrap="square" rtlCol="0">
            <a:spAutoFit/>
          </a:bodyPr>
          <a:lstStyle/>
          <a:p>
            <a:pPr algn="ctr"/>
            <a:r>
              <a:rPr kumimoji="1" lang="ja-JP" altLang="en-US" sz="3200" dirty="0" smtClean="0">
                <a:latin typeface="+mn-ea"/>
                <a:ea typeface="+mn-ea"/>
                <a:cs typeface="HGｺﾞｼｯｸE"/>
              </a:rPr>
              <a:t>星周・星間物質の形成・進化の総合的理解</a:t>
            </a:r>
            <a:endParaRPr kumimoji="1" lang="en-US" altLang="ja-JP" sz="3200" dirty="0" smtClean="0">
              <a:latin typeface="+mn-ea"/>
              <a:ea typeface="+mn-ea"/>
              <a:cs typeface="HGｺﾞｼｯｸE"/>
            </a:endParaRPr>
          </a:p>
        </p:txBody>
      </p:sp>
      <p:sp>
        <p:nvSpPr>
          <p:cNvPr id="4" name="テキスト ボックス 3"/>
          <p:cNvSpPr txBox="1"/>
          <p:nvPr/>
        </p:nvSpPr>
        <p:spPr>
          <a:xfrm>
            <a:off x="94747" y="965537"/>
            <a:ext cx="9059333" cy="1015663"/>
          </a:xfrm>
          <a:prstGeom prst="rect">
            <a:avLst/>
          </a:prstGeom>
          <a:noFill/>
        </p:spPr>
        <p:txBody>
          <a:bodyPr wrap="square" rtlCol="0">
            <a:spAutoFit/>
          </a:bodyPr>
          <a:lstStyle/>
          <a:p>
            <a:r>
              <a:rPr lang="ja-JP" altLang="en-US" sz="2000" dirty="0" smtClean="0">
                <a:latin typeface="+mn-ea"/>
                <a:ea typeface="+mn-ea"/>
                <a:cs typeface="HGｺﾞｼｯｸE"/>
              </a:rPr>
              <a:t>様々な</a:t>
            </a:r>
            <a:r>
              <a:rPr kumimoji="1" lang="ja-JP" altLang="en-US" sz="2000" dirty="0" smtClean="0">
                <a:latin typeface="+mn-ea"/>
                <a:ea typeface="+mn-ea"/>
                <a:cs typeface="HGｺﾞｼｯｸE"/>
              </a:rPr>
              <a:t>物理相にある物質の性質を特定し、その化学進化を探る為には、近赤外線</a:t>
            </a:r>
            <a:endParaRPr kumimoji="1" lang="en-US" altLang="ja-JP" sz="2000" dirty="0" smtClean="0">
              <a:latin typeface="+mn-ea"/>
              <a:ea typeface="+mn-ea"/>
              <a:cs typeface="HGｺﾞｼｯｸE"/>
            </a:endParaRPr>
          </a:p>
          <a:p>
            <a:r>
              <a:rPr lang="en-US" altLang="ja-JP" sz="2000" dirty="0" smtClean="0">
                <a:latin typeface="+mn-ea"/>
                <a:ea typeface="+mn-ea"/>
                <a:cs typeface="HGｺﾞｼｯｸE"/>
              </a:rPr>
              <a:t>〜</a:t>
            </a:r>
            <a:r>
              <a:rPr kumimoji="1" lang="ja-JP" altLang="en-US" sz="2000" dirty="0" smtClean="0">
                <a:latin typeface="+mn-ea"/>
                <a:ea typeface="+mn-ea"/>
                <a:cs typeface="HGｺﾞｼｯｸE"/>
              </a:rPr>
              <a:t>ミリ波・サブミリ波にかけての分光観測が必要。その際、</a:t>
            </a:r>
            <a:r>
              <a:rPr kumimoji="1" lang="ja-JP" altLang="en-US" sz="2000" b="1" dirty="0" smtClean="0">
                <a:latin typeface="+mn-ea"/>
                <a:ea typeface="+mn-ea"/>
                <a:cs typeface="HGｺﾞｼｯｸE"/>
              </a:rPr>
              <a:t>ダスト</a:t>
            </a:r>
            <a:r>
              <a:rPr lang="ja-JP" altLang="en-US" sz="2000" b="1" dirty="0" smtClean="0">
                <a:latin typeface="+mn-ea"/>
                <a:ea typeface="+mn-ea"/>
                <a:cs typeface="HGｺﾞｼｯｸE"/>
              </a:rPr>
              <a:t>核</a:t>
            </a:r>
            <a:r>
              <a:rPr kumimoji="1" lang="ja-JP" altLang="en-US" sz="2000" b="1" dirty="0" smtClean="0">
                <a:latin typeface="+mn-ea"/>
                <a:ea typeface="+mn-ea"/>
                <a:cs typeface="HGｺﾞｼｯｸE"/>
              </a:rPr>
              <a:t>形成理論モデル、分子進化理論モデルおよび実験室宇宙物理・化学との分野横断的研究</a:t>
            </a:r>
            <a:r>
              <a:rPr kumimoji="1" lang="ja-JP" altLang="en-US" sz="2000" dirty="0" smtClean="0">
                <a:latin typeface="+mn-ea"/>
                <a:ea typeface="+mn-ea"/>
                <a:cs typeface="HGｺﾞｼｯｸE"/>
              </a:rPr>
              <a:t>が鍵である。</a:t>
            </a:r>
            <a:endParaRPr kumimoji="1" lang="en-US" altLang="ja-JP" sz="2000" dirty="0" smtClean="0">
              <a:latin typeface="+mn-ea"/>
              <a:ea typeface="+mn-ea"/>
              <a:cs typeface="HGｺﾞｼｯｸE"/>
            </a:endParaRPr>
          </a:p>
        </p:txBody>
      </p:sp>
      <p:sp>
        <p:nvSpPr>
          <p:cNvPr id="7" name="テキスト ボックス 6"/>
          <p:cNvSpPr txBox="1"/>
          <p:nvPr/>
        </p:nvSpPr>
        <p:spPr>
          <a:xfrm>
            <a:off x="6771785" y="6400800"/>
            <a:ext cx="1838815" cy="369332"/>
          </a:xfrm>
          <a:prstGeom prst="rect">
            <a:avLst/>
          </a:prstGeom>
          <a:noFill/>
        </p:spPr>
        <p:txBody>
          <a:bodyPr wrap="none" rtlCol="0">
            <a:spAutoFit/>
          </a:bodyPr>
          <a:lstStyle/>
          <a:p>
            <a:r>
              <a:rPr lang="en-US" altLang="en-US" dirty="0" smtClean="0"/>
              <a:t>(図版提供：</a:t>
            </a:r>
            <a:r>
              <a:rPr kumimoji="1" lang="ja-JP" altLang="en-US" dirty="0" smtClean="0"/>
              <a:t>下西</a:t>
            </a:r>
            <a:r>
              <a:rPr kumimoji="1" lang="en-US" altLang="ja-JP" dirty="0" smtClean="0"/>
              <a:t>)</a:t>
            </a:r>
            <a:endParaRPr kumimoji="1" lang="ja-JP" altLang="en-US" dirty="0"/>
          </a:p>
        </p:txBody>
      </p:sp>
    </p:spTree>
    <p:extLst>
      <p:ext uri="{BB962C8B-B14F-4D97-AF65-F5344CB8AC3E}">
        <p14:creationId xmlns:p14="http://schemas.microsoft.com/office/powerpoint/2010/main" val="32673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774" y="1370885"/>
            <a:ext cx="8994026" cy="5355313"/>
          </a:xfrm>
          <a:prstGeom prst="rect">
            <a:avLst/>
          </a:prstGeom>
          <a:noFill/>
        </p:spPr>
        <p:txBody>
          <a:bodyPr wrap="square" rtlCol="0">
            <a:spAutoFit/>
          </a:bodyPr>
          <a:lstStyle/>
          <a:p>
            <a:r>
              <a:rPr kumimoji="1" lang="ja-JP" altLang="en-US" dirty="0" smtClean="0">
                <a:solidFill>
                  <a:srgbClr val="FF0000"/>
                </a:solidFill>
              </a:rPr>
              <a:t>赤外衛星観測</a:t>
            </a:r>
            <a:r>
              <a:rPr kumimoji="1" lang="en-US" altLang="ja-JP" dirty="0" smtClean="0"/>
              <a:t>: </a:t>
            </a:r>
            <a:r>
              <a:rPr lang="ja-JP" altLang="en-US" dirty="0" smtClean="0"/>
              <a:t>高感度、赤外広帯域波長網羅性、</a:t>
            </a:r>
            <a:r>
              <a:rPr lang="en-US" altLang="ja-JP" dirty="0" smtClean="0"/>
              <a:t>1</a:t>
            </a:r>
            <a:r>
              <a:rPr lang="ja-JP" altLang="en-US" dirty="0" smtClean="0"/>
              <a:t>分以上拡がった拡散光を扱える</a:t>
            </a:r>
            <a:endParaRPr lang="en-US" altLang="ja-JP" dirty="0" smtClean="0"/>
          </a:p>
          <a:p>
            <a:pPr>
              <a:buFont typeface="Wingdings" charset="2"/>
              <a:buChar char="à"/>
            </a:pPr>
            <a:r>
              <a:rPr kumimoji="1" lang="ja-JP" altLang="en-US" dirty="0" smtClean="0">
                <a:sym typeface="Wingdings"/>
              </a:rPr>
              <a:t>星間環境に広い物理パラメータ範囲</a:t>
            </a:r>
            <a:r>
              <a:rPr kumimoji="1" lang="en-US" altLang="ja-JP" dirty="0" smtClean="0">
                <a:sym typeface="Wingdings"/>
              </a:rPr>
              <a:t>(</a:t>
            </a:r>
            <a:r>
              <a:rPr kumimoji="1" lang="ja-JP" altLang="en-US" dirty="0" smtClean="0">
                <a:sym typeface="Wingdings"/>
              </a:rPr>
              <a:t>金属量、輻射場硬度／強度、</a:t>
            </a:r>
            <a:r>
              <a:rPr kumimoji="1" lang="en-US" altLang="ja-JP" dirty="0" smtClean="0">
                <a:sym typeface="Wingdings"/>
              </a:rPr>
              <a:t>AGN)</a:t>
            </a:r>
            <a:r>
              <a:rPr kumimoji="1" lang="ja-JP" altLang="en-US" dirty="0" smtClean="0">
                <a:sym typeface="Wingdings"/>
              </a:rPr>
              <a:t>を得る事が可能</a:t>
            </a:r>
            <a:endParaRPr kumimoji="1" lang="en-US" altLang="ja-JP" dirty="0" smtClean="0">
              <a:sym typeface="Wingdings"/>
            </a:endParaRPr>
          </a:p>
          <a:p>
            <a:r>
              <a:rPr kumimoji="1" lang="ja-JP" altLang="en-US" dirty="0" smtClean="0">
                <a:solidFill>
                  <a:srgbClr val="002060"/>
                </a:solidFill>
                <a:sym typeface="Wingdings"/>
              </a:rPr>
              <a:t>対象：超近傍銀河の星周環境、近傍銀河の</a:t>
            </a:r>
            <a:r>
              <a:rPr lang="ja-JP" altLang="en-US" dirty="0" smtClean="0">
                <a:solidFill>
                  <a:srgbClr val="002060"/>
                </a:solidFill>
                <a:sym typeface="Wingdings"/>
              </a:rPr>
              <a:t>拡散光源、遠方銀河の星間ダスト放射</a:t>
            </a:r>
            <a:endParaRPr kumimoji="1" lang="en-US" altLang="ja-JP" dirty="0" smtClean="0">
              <a:solidFill>
                <a:srgbClr val="002060"/>
              </a:solidFill>
              <a:sym typeface="Wingdings"/>
            </a:endParaRPr>
          </a:p>
          <a:p>
            <a:r>
              <a:rPr kumimoji="1" lang="en-US" altLang="ja-JP" dirty="0" smtClean="0"/>
              <a:t>(</a:t>
            </a:r>
            <a:r>
              <a:rPr kumimoji="1" lang="ja-JP" altLang="en-US" dirty="0" smtClean="0"/>
              <a:t>例</a:t>
            </a:r>
            <a:r>
              <a:rPr kumimoji="1" lang="en-US" altLang="ja-JP" dirty="0" smtClean="0"/>
              <a:t>)</a:t>
            </a:r>
            <a:r>
              <a:rPr kumimoji="1" lang="ja-JP" altLang="en-US" dirty="0" smtClean="0"/>
              <a:t>　</a:t>
            </a:r>
            <a:r>
              <a:rPr lang="en-US" altLang="ja-JP" dirty="0" smtClean="0"/>
              <a:t>Spitzer</a:t>
            </a:r>
            <a:r>
              <a:rPr lang="ja-JP" altLang="en-US" dirty="0" smtClean="0"/>
              <a:t>宇宙望遠鏡</a:t>
            </a:r>
            <a:r>
              <a:rPr lang="en-US" altLang="ja-JP" dirty="0" smtClean="0"/>
              <a:t>(2003-)</a:t>
            </a:r>
          </a:p>
          <a:p>
            <a:r>
              <a:rPr lang="ja-JP" altLang="ja-JP" dirty="0" smtClean="0"/>
              <a:t>　</a:t>
            </a:r>
            <a:r>
              <a:rPr lang="ja-JP" altLang="en-US" dirty="0" smtClean="0"/>
              <a:t>　　</a:t>
            </a:r>
            <a:r>
              <a:rPr lang="en-US" altLang="ja-JP" dirty="0" smtClean="0"/>
              <a:t> </a:t>
            </a:r>
            <a:r>
              <a:rPr lang="ja-JP" altLang="en-US" dirty="0" smtClean="0"/>
              <a:t>あかり衛星</a:t>
            </a:r>
            <a:r>
              <a:rPr lang="en-US" altLang="ja-JP" dirty="0" smtClean="0"/>
              <a:t>(2006-2011)</a:t>
            </a:r>
          </a:p>
          <a:p>
            <a:r>
              <a:rPr lang="en-US" altLang="ja-JP" dirty="0" smtClean="0"/>
              <a:t>        Herschel</a:t>
            </a:r>
            <a:r>
              <a:rPr lang="ja-JP" altLang="en-US" dirty="0" smtClean="0"/>
              <a:t>宇宙望遠鏡</a:t>
            </a:r>
            <a:r>
              <a:rPr lang="en-US" altLang="ja-JP" dirty="0" smtClean="0"/>
              <a:t>(2009-2013)</a:t>
            </a:r>
          </a:p>
          <a:p>
            <a:r>
              <a:rPr lang="en-US" altLang="ja-JP" dirty="0" smtClean="0"/>
              <a:t>        JWST (2018[TBD]-)</a:t>
            </a:r>
          </a:p>
          <a:p>
            <a:r>
              <a:rPr kumimoji="1" lang="en-US" altLang="ja-JP" dirty="0" smtClean="0"/>
              <a:t>        SPICA (2020</a:t>
            </a:r>
            <a:r>
              <a:rPr kumimoji="1" lang="ja-JP" altLang="en-US" dirty="0" smtClean="0"/>
              <a:t>年代</a:t>
            </a:r>
            <a:r>
              <a:rPr kumimoji="1" lang="en-US" altLang="ja-JP" dirty="0" smtClean="0"/>
              <a:t>)</a:t>
            </a:r>
            <a:endParaRPr lang="en-US" altLang="ja-JP" dirty="0" smtClean="0"/>
          </a:p>
          <a:p>
            <a:r>
              <a:rPr kumimoji="1" lang="ja-JP" altLang="en-US" dirty="0" smtClean="0">
                <a:solidFill>
                  <a:srgbClr val="FF0000"/>
                </a:solidFill>
              </a:rPr>
              <a:t>地上赤外観測</a:t>
            </a:r>
            <a:r>
              <a:rPr kumimoji="1" lang="ja-JP" altLang="en-US" dirty="0" smtClean="0"/>
              <a:t>：</a:t>
            </a:r>
            <a:r>
              <a:rPr kumimoji="1" lang="en-US" altLang="ja-JP" dirty="0" smtClean="0"/>
              <a:t> </a:t>
            </a:r>
            <a:r>
              <a:rPr lang="ja-JP" altLang="en-US" dirty="0" smtClean="0"/>
              <a:t>高空間</a:t>
            </a:r>
            <a:r>
              <a:rPr kumimoji="1" lang="ja-JP" altLang="en-US" dirty="0" smtClean="0"/>
              <a:t>分解能、運用上の利点</a:t>
            </a:r>
            <a:endParaRPr kumimoji="1" lang="en-US" altLang="ja-JP" dirty="0" smtClean="0"/>
          </a:p>
          <a:p>
            <a:pPr>
              <a:buFont typeface="Wingdings" charset="2"/>
              <a:buChar char="à"/>
            </a:pPr>
            <a:r>
              <a:rPr lang="ja-JP" altLang="en-US" dirty="0" smtClean="0">
                <a:sym typeface="Wingdings"/>
              </a:rPr>
              <a:t>空間情報と併せて、ダストのエネルギー収支を比較的緻密にモデル計算結果と比較可能</a:t>
            </a:r>
            <a:endParaRPr lang="en-US" altLang="ja-JP" dirty="0" smtClean="0">
              <a:sym typeface="Wingdings"/>
            </a:endParaRPr>
          </a:p>
          <a:p>
            <a:r>
              <a:rPr kumimoji="1" lang="ja-JP" altLang="en-US" dirty="0" smtClean="0">
                <a:solidFill>
                  <a:srgbClr val="002060"/>
                </a:solidFill>
                <a:sym typeface="Wingdings"/>
              </a:rPr>
              <a:t>対象：系内の星周環境</a:t>
            </a:r>
            <a:r>
              <a:rPr kumimoji="1" lang="en-US" altLang="ja-JP" dirty="0" smtClean="0">
                <a:solidFill>
                  <a:srgbClr val="002060"/>
                </a:solidFill>
                <a:sym typeface="Wingdings"/>
              </a:rPr>
              <a:t> (</a:t>
            </a:r>
            <a:r>
              <a:rPr kumimoji="1" lang="ja-JP" altLang="en-US" dirty="0" smtClean="0">
                <a:solidFill>
                  <a:srgbClr val="002060"/>
                </a:solidFill>
                <a:sym typeface="Wingdings"/>
              </a:rPr>
              <a:t>数秒角の視野サイズの星周構造を</a:t>
            </a:r>
            <a:r>
              <a:rPr lang="ja-JP" altLang="en-US" dirty="0" smtClean="0">
                <a:solidFill>
                  <a:srgbClr val="002060"/>
                </a:solidFill>
                <a:sym typeface="Wingdings"/>
              </a:rPr>
              <a:t>詳細に空間分解</a:t>
            </a:r>
            <a:r>
              <a:rPr kumimoji="1" lang="en-US" altLang="ja-JP" dirty="0" smtClean="0">
                <a:solidFill>
                  <a:srgbClr val="002060"/>
                </a:solidFill>
                <a:sym typeface="Wingdings"/>
              </a:rPr>
              <a:t>)</a:t>
            </a:r>
          </a:p>
          <a:p>
            <a:pPr>
              <a:buNone/>
            </a:pPr>
            <a:r>
              <a:rPr lang="en-US" altLang="ja-JP" dirty="0" smtClean="0">
                <a:sym typeface="Wingdings"/>
              </a:rPr>
              <a:t>(</a:t>
            </a:r>
            <a:r>
              <a:rPr lang="ja-JP" altLang="en-US" dirty="0" smtClean="0">
                <a:sym typeface="Wingdings"/>
              </a:rPr>
              <a:t>例</a:t>
            </a:r>
            <a:r>
              <a:rPr lang="en-US" altLang="ja-JP" dirty="0" smtClean="0">
                <a:sym typeface="Wingdings"/>
              </a:rPr>
              <a:t>) </a:t>
            </a:r>
            <a:r>
              <a:rPr lang="en-US" altLang="ja-JP" dirty="0" smtClean="0"/>
              <a:t>Subaru/COMICS (8-25µm) 8m, 4200m, 2000-</a:t>
            </a:r>
          </a:p>
          <a:p>
            <a:pPr>
              <a:buNone/>
            </a:pPr>
            <a:r>
              <a:rPr lang="en-US" altLang="ja-JP" dirty="0" smtClean="0"/>
              <a:t>       SOFIA/FORCAST (5-40µm) 2.5m, airborne, 2010- </a:t>
            </a:r>
          </a:p>
          <a:p>
            <a:pPr>
              <a:buNone/>
            </a:pPr>
            <a:r>
              <a:rPr lang="en-US" altLang="ja-JP" dirty="0" smtClean="0"/>
              <a:t>       Subaru/MIMIZUKU (3-25µm) 8m, 4200m, 2017-</a:t>
            </a:r>
          </a:p>
          <a:p>
            <a:pPr>
              <a:buNone/>
            </a:pPr>
            <a:r>
              <a:rPr lang="en-US" altLang="ja-JP" dirty="0" smtClean="0"/>
              <a:t>       TAO/MIMIZUKU (3-38µm) 6.5m, 5500m, 2020 (TBD)-</a:t>
            </a:r>
          </a:p>
          <a:p>
            <a:pPr>
              <a:buNone/>
            </a:pPr>
            <a:r>
              <a:rPr lang="en-US" altLang="ja-JP" dirty="0" smtClean="0"/>
              <a:t>       TMT/MICHI (3-25µm) 30m, 4200m, (</a:t>
            </a:r>
            <a:r>
              <a:rPr lang="ja-JP" altLang="en-US" dirty="0" smtClean="0"/>
              <a:t>第二期装置を目指す；面分光機能</a:t>
            </a:r>
            <a:r>
              <a:rPr lang="en-US" altLang="ja-JP" dirty="0" smtClean="0"/>
              <a:t>) </a:t>
            </a:r>
          </a:p>
          <a:p>
            <a:pPr>
              <a:buNone/>
            </a:pPr>
            <a:r>
              <a:rPr lang="ja-JP" altLang="en-US" dirty="0" smtClean="0">
                <a:solidFill>
                  <a:srgbClr val="FF0000"/>
                </a:solidFill>
              </a:rPr>
              <a:t>実験天文学</a:t>
            </a:r>
            <a:r>
              <a:rPr lang="ja-JP" altLang="en-US" dirty="0" smtClean="0"/>
              <a:t>：</a:t>
            </a:r>
            <a:r>
              <a:rPr lang="en-US" altLang="ja-JP" dirty="0" smtClean="0"/>
              <a:t> </a:t>
            </a:r>
            <a:r>
              <a:rPr lang="ja-JP" altLang="en-US" dirty="0" smtClean="0"/>
              <a:t>限定的な物理パラメターしか扱えない実験室から、実宇宙環境での実験へ</a:t>
            </a:r>
            <a:endParaRPr lang="en-US" altLang="ja-JP" dirty="0" smtClean="0"/>
          </a:p>
          <a:p>
            <a:pPr>
              <a:buNone/>
            </a:pPr>
            <a:r>
              <a:rPr lang="ja-JP" altLang="en-US" dirty="0" smtClean="0">
                <a:sym typeface="Wingdings"/>
              </a:rPr>
              <a:t></a:t>
            </a:r>
            <a:r>
              <a:rPr lang="en-US" altLang="ja-JP" dirty="0" smtClean="0">
                <a:sym typeface="Wingdings"/>
              </a:rPr>
              <a:t> </a:t>
            </a:r>
            <a:r>
              <a:rPr lang="ja-JP" altLang="en-US" dirty="0" smtClean="0">
                <a:sym typeface="Wingdings"/>
              </a:rPr>
              <a:t>ダスト凝縮を制御するパラメータの導出</a:t>
            </a:r>
            <a:r>
              <a:rPr lang="en-US" altLang="ja-JP" dirty="0" smtClean="0">
                <a:sym typeface="Wingdings"/>
              </a:rPr>
              <a:t> </a:t>
            </a:r>
            <a:r>
              <a:rPr lang="en-US" altLang="ja-JP" dirty="0" smtClean="0">
                <a:sym typeface="Wingdings"/>
              </a:rPr>
              <a:t>(</a:t>
            </a:r>
            <a:r>
              <a:rPr lang="ja-JP" altLang="en-US" dirty="0" smtClean="0">
                <a:sym typeface="Wingdings"/>
              </a:rPr>
              <a:t>微小重力環境でのロケット</a:t>
            </a:r>
            <a:r>
              <a:rPr lang="ja-JP" altLang="en-US" dirty="0" smtClean="0">
                <a:sym typeface="Wingdings"/>
              </a:rPr>
              <a:t>実験など</a:t>
            </a:r>
            <a:r>
              <a:rPr lang="en-US" altLang="ja-JP" dirty="0" smtClean="0">
                <a:sym typeface="Wingdings"/>
              </a:rPr>
              <a:t>)</a:t>
            </a:r>
          </a:p>
          <a:p>
            <a:pPr>
              <a:buNone/>
            </a:pPr>
            <a:r>
              <a:rPr lang="ja-JP" altLang="en-US" dirty="0" smtClean="0">
                <a:sym typeface="Wingdings"/>
              </a:rPr>
              <a:t></a:t>
            </a:r>
            <a:r>
              <a:rPr lang="en-US" altLang="ja-JP" dirty="0" smtClean="0">
                <a:sym typeface="Wingdings"/>
              </a:rPr>
              <a:t> </a:t>
            </a:r>
            <a:r>
              <a:rPr lang="ja-JP" altLang="en-US" dirty="0" smtClean="0">
                <a:sym typeface="Wingdings"/>
              </a:rPr>
              <a:t>宇宙ダストの組成同定、変成過程の実証研究</a:t>
            </a:r>
            <a:r>
              <a:rPr lang="en-US" altLang="ja-JP" dirty="0" smtClean="0">
                <a:sym typeface="Wingdings"/>
              </a:rPr>
              <a:t>  (ISS</a:t>
            </a:r>
            <a:r>
              <a:rPr lang="ja-JP" altLang="en-US" dirty="0" smtClean="0">
                <a:sym typeface="Wingdings"/>
              </a:rPr>
              <a:t>を利用した宇宙曝露実験など</a:t>
            </a:r>
            <a:r>
              <a:rPr lang="en-US" altLang="ja-JP" dirty="0" smtClean="0">
                <a:sym typeface="Wingdings"/>
              </a:rPr>
              <a:t>)</a:t>
            </a:r>
            <a:endParaRPr lang="en-US" altLang="ja-JP" dirty="0" smtClean="0"/>
          </a:p>
        </p:txBody>
      </p:sp>
      <p:sp>
        <p:nvSpPr>
          <p:cNvPr id="5" name="テキスト ボックス 4"/>
          <p:cNvSpPr txBox="1"/>
          <p:nvPr/>
        </p:nvSpPr>
        <p:spPr>
          <a:xfrm>
            <a:off x="76200" y="76200"/>
            <a:ext cx="8220319" cy="523220"/>
          </a:xfrm>
          <a:prstGeom prst="rect">
            <a:avLst/>
          </a:prstGeom>
          <a:noFill/>
        </p:spPr>
        <p:txBody>
          <a:bodyPr wrap="none" rtlCol="0">
            <a:spAutoFit/>
          </a:bodyPr>
          <a:lstStyle/>
          <a:p>
            <a:r>
              <a:rPr kumimoji="1" lang="ja-JP" altLang="en-US" sz="2800" dirty="0" smtClean="0"/>
              <a:t>星間物質と赤外観測：原子ガス、分子ガス、ダスト、氷</a:t>
            </a:r>
            <a:endParaRPr kumimoji="1" lang="ja-JP" altLang="en-US" sz="2800" dirty="0"/>
          </a:p>
        </p:txBody>
      </p:sp>
      <p:sp>
        <p:nvSpPr>
          <p:cNvPr id="6" name="テキスト ボックス 5"/>
          <p:cNvSpPr txBox="1"/>
          <p:nvPr/>
        </p:nvSpPr>
        <p:spPr>
          <a:xfrm>
            <a:off x="650818" y="609600"/>
            <a:ext cx="6144631" cy="646331"/>
          </a:xfrm>
          <a:prstGeom prst="rect">
            <a:avLst/>
          </a:prstGeom>
          <a:noFill/>
        </p:spPr>
        <p:txBody>
          <a:bodyPr wrap="none" rtlCol="0">
            <a:spAutoFit/>
          </a:bodyPr>
          <a:lstStyle/>
          <a:p>
            <a:r>
              <a:rPr kumimoji="1" lang="en-US" altLang="ja-JP" dirty="0" smtClean="0"/>
              <a:t>- </a:t>
            </a:r>
            <a:r>
              <a:rPr kumimoji="1" lang="ja-JP" altLang="en-US" dirty="0" smtClean="0"/>
              <a:t>様々</a:t>
            </a:r>
            <a:r>
              <a:rPr kumimoji="1" lang="ja-JP" altLang="en-US" dirty="0" smtClean="0"/>
              <a:t>な物理相の星間物質の起源と進化の</a:t>
            </a:r>
            <a:r>
              <a:rPr lang="ja-JP" altLang="en-US" dirty="0" smtClean="0"/>
              <a:t>理解</a:t>
            </a:r>
            <a:endParaRPr lang="en-US" altLang="ja-JP" dirty="0" smtClean="0"/>
          </a:p>
          <a:p>
            <a:r>
              <a:rPr lang="en-US" altLang="ja-JP" dirty="0" smtClean="0"/>
              <a:t>- </a:t>
            </a:r>
            <a:r>
              <a:rPr lang="ja-JP" altLang="en-US" dirty="0" smtClean="0"/>
              <a:t>ダスト</a:t>
            </a:r>
            <a:r>
              <a:rPr lang="ja-JP" altLang="en-US" dirty="0"/>
              <a:t>の凝縮過程</a:t>
            </a:r>
            <a:r>
              <a:rPr lang="en-US" altLang="ja-JP" dirty="0"/>
              <a:t> (</a:t>
            </a:r>
            <a:r>
              <a:rPr lang="ja-JP" altLang="en-US" dirty="0"/>
              <a:t>化学組成、密度条件、凝縮温度、サイズ</a:t>
            </a:r>
            <a:r>
              <a:rPr lang="en-US" altLang="ja-JP" dirty="0" smtClean="0"/>
              <a:t>)</a:t>
            </a:r>
            <a:endParaRPr lang="en-US" altLang="ja-JP"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487362"/>
          </a:xfrm>
        </p:spPr>
        <p:txBody>
          <a:bodyPr/>
          <a:lstStyle/>
          <a:p>
            <a:r>
              <a:rPr lang="ja-JP" altLang="en-US" sz="3200" dirty="0" smtClean="0"/>
              <a:t>実験天文学に基づく星間物質研究の最新進捗</a:t>
            </a:r>
            <a:r>
              <a:rPr lang="en-US" altLang="ja-JP" sz="3200" dirty="0" smtClean="0"/>
              <a:t>(1)</a:t>
            </a:r>
            <a:endParaRPr lang="ja-JP" altLang="en-US" sz="3200" dirty="0" smtClean="0"/>
          </a:p>
        </p:txBody>
      </p:sp>
      <p:sp>
        <p:nvSpPr>
          <p:cNvPr id="19459" name="テキスト ボックス 3"/>
          <p:cNvSpPr txBox="1">
            <a:spLocks noChangeArrowheads="1"/>
          </p:cNvSpPr>
          <p:nvPr/>
        </p:nvSpPr>
        <p:spPr bwMode="auto">
          <a:xfrm>
            <a:off x="152400" y="685800"/>
            <a:ext cx="8915400" cy="3139321"/>
          </a:xfrm>
          <a:prstGeom prst="rect">
            <a:avLst/>
          </a:prstGeom>
          <a:noFill/>
          <a:ln w="9525">
            <a:noFill/>
            <a:miter lim="800000"/>
            <a:headEnd/>
            <a:tailEnd/>
          </a:ln>
        </p:spPr>
        <p:txBody>
          <a:bodyPr>
            <a:prstTxWarp prst="textNoShape">
              <a:avLst/>
            </a:prstTxWarp>
            <a:spAutoFit/>
          </a:bodyPr>
          <a:lstStyle/>
          <a:p>
            <a:r>
              <a:rPr lang="ja-JP" altLang="en-US" dirty="0" smtClean="0"/>
              <a:t>・</a:t>
            </a:r>
            <a:r>
              <a:rPr lang="ja-JP" altLang="en-US" dirty="0"/>
              <a:t>「宇宙環境利用科学委員会</a:t>
            </a:r>
            <a:r>
              <a:rPr lang="en-US" altLang="ja-JP" dirty="0"/>
              <a:t>WG/RT</a:t>
            </a:r>
            <a:r>
              <a:rPr lang="ja-JP" altLang="en-US" dirty="0"/>
              <a:t>活動」　</a:t>
            </a:r>
            <a:r>
              <a:rPr lang="en-US" altLang="ja-JP" dirty="0"/>
              <a:t>PI:</a:t>
            </a:r>
            <a:r>
              <a:rPr lang="ja-JP" altLang="en-US" dirty="0"/>
              <a:t>木村勇気（北大）</a:t>
            </a:r>
            <a:endParaRPr lang="en-US" altLang="ja-JP" dirty="0"/>
          </a:p>
          <a:p>
            <a:r>
              <a:rPr lang="ja-JP" altLang="en-US" dirty="0"/>
              <a:t>メンバー；木村勇気</a:t>
            </a:r>
            <a:r>
              <a:rPr lang="en-US" altLang="ja-JP" dirty="0"/>
              <a:t>(</a:t>
            </a:r>
            <a:r>
              <a:rPr lang="ja-JP" altLang="en-US" dirty="0"/>
              <a:t>北大</a:t>
            </a:r>
            <a:r>
              <a:rPr lang="en-US" altLang="ja-JP" dirty="0"/>
              <a:t>)</a:t>
            </a:r>
            <a:r>
              <a:rPr lang="ja-JP" altLang="en-US" dirty="0"/>
              <a:t>、田中今日子</a:t>
            </a:r>
            <a:r>
              <a:rPr lang="en-US" altLang="ja-JP" dirty="0"/>
              <a:t>(</a:t>
            </a:r>
            <a:r>
              <a:rPr lang="ja-JP" altLang="en-US" dirty="0"/>
              <a:t>北大</a:t>
            </a:r>
            <a:r>
              <a:rPr lang="en-US" altLang="ja-JP" dirty="0"/>
              <a:t>)</a:t>
            </a:r>
            <a:r>
              <a:rPr lang="ja-JP" altLang="en-US" dirty="0"/>
              <a:t>、三浦均</a:t>
            </a:r>
            <a:r>
              <a:rPr lang="en-US" altLang="ja-JP" dirty="0"/>
              <a:t>(</a:t>
            </a:r>
            <a:r>
              <a:rPr lang="ja-JP" altLang="en-US" dirty="0"/>
              <a:t>名古屋市立大</a:t>
            </a:r>
            <a:r>
              <a:rPr lang="en-US" altLang="ja-JP" dirty="0"/>
              <a:t>)</a:t>
            </a:r>
            <a:r>
              <a:rPr lang="ja-JP" altLang="en-US" dirty="0"/>
              <a:t>、稲富裕光</a:t>
            </a:r>
            <a:r>
              <a:rPr lang="en-US" altLang="ja-JP" dirty="0"/>
              <a:t>(ISAS/</a:t>
            </a:r>
          </a:p>
          <a:p>
            <a:r>
              <a:rPr lang="ja-JP" altLang="en-US" dirty="0"/>
              <a:t>　　　　　　</a:t>
            </a:r>
            <a:r>
              <a:rPr lang="en-US" altLang="ja-JP" dirty="0"/>
              <a:t>JAXA)</a:t>
            </a:r>
            <a:r>
              <a:rPr lang="ja-JP" altLang="en-US" dirty="0"/>
              <a:t>、野沢貴也</a:t>
            </a:r>
            <a:r>
              <a:rPr lang="en-US" altLang="ja-JP" dirty="0"/>
              <a:t>(</a:t>
            </a:r>
            <a:r>
              <a:rPr lang="ja-JP" altLang="en-US" dirty="0"/>
              <a:t>国立天文台</a:t>
            </a:r>
            <a:r>
              <a:rPr lang="en-US" altLang="ja-JP" dirty="0"/>
              <a:t>)</a:t>
            </a:r>
            <a:r>
              <a:rPr lang="ja-JP" altLang="en-US" dirty="0"/>
              <a:t>、左近　樹</a:t>
            </a:r>
            <a:r>
              <a:rPr lang="en-US" altLang="ja-JP" dirty="0"/>
              <a:t>(</a:t>
            </a:r>
            <a:r>
              <a:rPr lang="ja-JP" altLang="en-US" dirty="0"/>
              <a:t>東京大学</a:t>
            </a:r>
            <a:r>
              <a:rPr lang="en-US" altLang="ja-JP" dirty="0" smtClean="0"/>
              <a:t>)</a:t>
            </a:r>
          </a:p>
          <a:p>
            <a:endParaRPr lang="en-US" altLang="ja-JP" dirty="0" smtClean="0"/>
          </a:p>
          <a:p>
            <a:r>
              <a:rPr lang="ja-JP" altLang="en-US" dirty="0" smtClean="0"/>
              <a:t>「酸化物系宇宙ダストの核生成過程の解明」　</a:t>
            </a:r>
            <a:r>
              <a:rPr lang="en-US" altLang="ja-JP" dirty="0" smtClean="0"/>
              <a:t>PI:</a:t>
            </a:r>
            <a:r>
              <a:rPr lang="ja-JP" altLang="en-US" dirty="0" smtClean="0"/>
              <a:t>木村勇気</a:t>
            </a:r>
            <a:r>
              <a:rPr lang="en-US" altLang="ja-JP" dirty="0" smtClean="0"/>
              <a:t>(</a:t>
            </a:r>
            <a:r>
              <a:rPr lang="ja-JP" altLang="en-US" dirty="0" smtClean="0"/>
              <a:t>北大低温研</a:t>
            </a:r>
            <a:r>
              <a:rPr lang="en-US" altLang="ja-JP" dirty="0" smtClean="0"/>
              <a:t>)</a:t>
            </a:r>
          </a:p>
          <a:p>
            <a:r>
              <a:rPr lang="ja-JP" altLang="en-US" dirty="0" smtClean="0"/>
              <a:t>打上げロケット</a:t>
            </a:r>
            <a:r>
              <a:rPr lang="en-US" altLang="ja-JP" dirty="0" smtClean="0"/>
              <a:t>:S-520-30 </a:t>
            </a:r>
            <a:r>
              <a:rPr lang="ja-JP" altLang="en-US" dirty="0" smtClean="0"/>
              <a:t>号機</a:t>
            </a:r>
            <a:endParaRPr lang="en-US" altLang="ja-JP" dirty="0" smtClean="0"/>
          </a:p>
          <a:p>
            <a:r>
              <a:rPr lang="ja-JP" altLang="en-US" dirty="0" smtClean="0"/>
              <a:t>打上げ日時</a:t>
            </a:r>
            <a:r>
              <a:rPr lang="en-US" altLang="ja-JP" dirty="0" smtClean="0"/>
              <a:t>:</a:t>
            </a:r>
            <a:r>
              <a:rPr lang="ja-JP" altLang="en-US" dirty="0" smtClean="0"/>
              <a:t>平成</a:t>
            </a:r>
            <a:r>
              <a:rPr lang="en-US" altLang="ja-JP" dirty="0" smtClean="0"/>
              <a:t>27</a:t>
            </a:r>
            <a:r>
              <a:rPr lang="ja-JP" altLang="en-US" dirty="0" smtClean="0"/>
              <a:t>年</a:t>
            </a:r>
            <a:r>
              <a:rPr lang="en-US" altLang="ja-JP" dirty="0" smtClean="0"/>
              <a:t>9</a:t>
            </a:r>
            <a:r>
              <a:rPr lang="ja-JP" altLang="en-US" dirty="0" smtClean="0"/>
              <a:t>月</a:t>
            </a:r>
            <a:r>
              <a:rPr lang="en-US" altLang="ja-JP" dirty="0" smtClean="0"/>
              <a:t>11</a:t>
            </a:r>
            <a:r>
              <a:rPr lang="ja-JP" altLang="en-US" dirty="0" smtClean="0"/>
              <a:t>日</a:t>
            </a:r>
            <a:r>
              <a:rPr lang="en-US" altLang="ja-JP" dirty="0" smtClean="0"/>
              <a:t>(</a:t>
            </a:r>
            <a:r>
              <a:rPr lang="ja-JP" altLang="en-US" dirty="0" smtClean="0"/>
              <a:t>金</a:t>
            </a:r>
            <a:r>
              <a:rPr lang="en-US" altLang="ja-JP" dirty="0" smtClean="0"/>
              <a:t>)20</a:t>
            </a:r>
            <a:r>
              <a:rPr lang="ja-JP" altLang="en-US" dirty="0" smtClean="0"/>
              <a:t>時</a:t>
            </a:r>
            <a:r>
              <a:rPr lang="en-US" altLang="ja-JP" dirty="0" smtClean="0"/>
              <a:t>00</a:t>
            </a:r>
            <a:r>
              <a:rPr lang="ja-JP" altLang="en-US" dirty="0" smtClean="0"/>
              <a:t>分</a:t>
            </a:r>
            <a:r>
              <a:rPr lang="en-US" altLang="ja-JP" dirty="0" smtClean="0"/>
              <a:t>00</a:t>
            </a:r>
            <a:r>
              <a:rPr lang="ja-JP" altLang="en-US" dirty="0" smtClean="0"/>
              <a:t>秒</a:t>
            </a:r>
            <a:endParaRPr lang="en-US" altLang="ja-JP" dirty="0" smtClean="0"/>
          </a:p>
          <a:p>
            <a:r>
              <a:rPr lang="ja-JP" altLang="en-US" dirty="0" smtClean="0"/>
              <a:t>打上げ場所</a:t>
            </a:r>
            <a:r>
              <a:rPr lang="en-US" altLang="ja-JP" dirty="0" smtClean="0"/>
              <a:t>:</a:t>
            </a:r>
            <a:r>
              <a:rPr lang="ja-JP" altLang="en-US" dirty="0" smtClean="0"/>
              <a:t>内之浦宇宙空間観測所</a:t>
            </a:r>
            <a:r>
              <a:rPr lang="en-US" altLang="ja-JP" dirty="0" smtClean="0"/>
              <a:t>(</a:t>
            </a:r>
            <a:r>
              <a:rPr lang="ja-JP" altLang="en-US" dirty="0" smtClean="0"/>
              <a:t>鹿児島県肝属郡肝付町</a:t>
            </a:r>
            <a:r>
              <a:rPr lang="en-US" altLang="ja-JP" dirty="0" smtClean="0"/>
              <a:t>) </a:t>
            </a:r>
          </a:p>
          <a:p>
            <a:r>
              <a:rPr lang="ja-JP" altLang="en-US" dirty="0" smtClean="0"/>
              <a:t>最高到達高度</a:t>
            </a:r>
            <a:r>
              <a:rPr lang="en-US" altLang="ja-JP" dirty="0" smtClean="0"/>
              <a:t>:312 km(</a:t>
            </a:r>
            <a:r>
              <a:rPr lang="ja-JP" altLang="en-US" dirty="0" smtClean="0"/>
              <a:t>打上げ </a:t>
            </a:r>
            <a:r>
              <a:rPr lang="en-US" altLang="ja-JP" dirty="0" smtClean="0"/>
              <a:t>283 </a:t>
            </a:r>
            <a:r>
              <a:rPr lang="ja-JP" altLang="en-US" dirty="0" smtClean="0"/>
              <a:t>秒後</a:t>
            </a:r>
            <a:r>
              <a:rPr lang="en-US" altLang="ja-JP" dirty="0" smtClean="0"/>
              <a:t>)</a:t>
            </a:r>
          </a:p>
          <a:p>
            <a:r>
              <a:rPr lang="ja-JP" altLang="en-US" dirty="0" smtClean="0"/>
              <a:t>着水時刻</a:t>
            </a:r>
            <a:r>
              <a:rPr lang="en-US" altLang="ja-JP" dirty="0" smtClean="0"/>
              <a:t>:</a:t>
            </a:r>
            <a:r>
              <a:rPr lang="ja-JP" altLang="en-US" dirty="0" smtClean="0"/>
              <a:t>打ち上げ後 </a:t>
            </a:r>
            <a:r>
              <a:rPr lang="en-US" altLang="ja-JP" dirty="0" smtClean="0"/>
              <a:t>550 </a:t>
            </a:r>
            <a:r>
              <a:rPr lang="ja-JP" altLang="en-US" dirty="0" smtClean="0"/>
              <a:t>秒後 </a:t>
            </a:r>
            <a:endParaRPr lang="en-US" altLang="ja-JP" dirty="0" smtClean="0"/>
          </a:p>
          <a:p>
            <a:r>
              <a:rPr lang="ja-JP" altLang="en-US" dirty="0" smtClean="0"/>
              <a:t>参加研究機関</a:t>
            </a:r>
            <a:r>
              <a:rPr lang="en-US" altLang="ja-JP" dirty="0" smtClean="0"/>
              <a:t>:</a:t>
            </a:r>
            <a:r>
              <a:rPr lang="ja-JP" altLang="en-US" dirty="0" smtClean="0"/>
              <a:t>北海道大学</a:t>
            </a:r>
            <a:r>
              <a:rPr lang="en-US" altLang="ja-JP" dirty="0" smtClean="0"/>
              <a:t>,</a:t>
            </a:r>
            <a:r>
              <a:rPr lang="ja-JP" altLang="en-US" dirty="0" smtClean="0"/>
              <a:t>東京大学</a:t>
            </a:r>
            <a:r>
              <a:rPr lang="en-US" altLang="ja-JP" dirty="0" smtClean="0"/>
              <a:t>,</a:t>
            </a:r>
            <a:r>
              <a:rPr lang="ja-JP" altLang="en-US" dirty="0" smtClean="0"/>
              <a:t>東海大学</a:t>
            </a:r>
            <a:r>
              <a:rPr lang="en-US" altLang="ja-JP" dirty="0" smtClean="0"/>
              <a:t>,JAXA</a:t>
            </a:r>
          </a:p>
        </p:txBody>
      </p:sp>
      <p:pic>
        <p:nvPicPr>
          <p:cNvPr id="4" name="図 3" descr="スクリーンショット（2016-02-09 9.40.21）.png"/>
          <p:cNvPicPr>
            <a:picLocks noChangeAspect="1"/>
          </p:cNvPicPr>
          <p:nvPr/>
        </p:nvPicPr>
        <p:blipFill>
          <a:blip r:embed="rId3"/>
          <a:stretch>
            <a:fillRect/>
          </a:stretch>
        </p:blipFill>
        <p:spPr>
          <a:xfrm>
            <a:off x="76200" y="3886200"/>
            <a:ext cx="6172200" cy="2811780"/>
          </a:xfrm>
          <a:prstGeom prst="rect">
            <a:avLst/>
          </a:prstGeom>
        </p:spPr>
      </p:pic>
      <p:sp>
        <p:nvSpPr>
          <p:cNvPr id="5" name="テキスト ボックス 4"/>
          <p:cNvSpPr txBox="1"/>
          <p:nvPr/>
        </p:nvSpPr>
        <p:spPr>
          <a:xfrm>
            <a:off x="4191000" y="6397823"/>
            <a:ext cx="4456280" cy="307777"/>
          </a:xfrm>
          <a:prstGeom prst="rect">
            <a:avLst/>
          </a:prstGeom>
          <a:noFill/>
        </p:spPr>
        <p:txBody>
          <a:bodyPr wrap="none" rtlCol="0">
            <a:spAutoFit/>
          </a:bodyPr>
          <a:lstStyle/>
          <a:p>
            <a:r>
              <a:rPr lang="en-US" altLang="ja-JP" sz="1400" dirty="0" smtClean="0"/>
              <a:t>http://www.hokudai.ac.jp/news/150914_lowtem_pr.pdf</a:t>
            </a:r>
            <a:endParaRPr kumimoji="1" lang="ja-JP" altLang="en-US" sz="1400" dirty="0"/>
          </a:p>
        </p:txBody>
      </p:sp>
      <p:sp>
        <p:nvSpPr>
          <p:cNvPr id="6" name="テキスト ボックス 5"/>
          <p:cNvSpPr txBox="1"/>
          <p:nvPr/>
        </p:nvSpPr>
        <p:spPr>
          <a:xfrm>
            <a:off x="6191650" y="4114800"/>
            <a:ext cx="2963271" cy="738664"/>
          </a:xfrm>
          <a:prstGeom prst="rect">
            <a:avLst/>
          </a:prstGeom>
          <a:noFill/>
        </p:spPr>
        <p:txBody>
          <a:bodyPr wrap="none" rtlCol="0">
            <a:spAutoFit/>
          </a:bodyPr>
          <a:lstStyle/>
          <a:p>
            <a:r>
              <a:rPr lang="ja-JP" altLang="en-US" sz="1400" dirty="0" smtClean="0"/>
              <a:t>小型二波長レーザー干渉計を用いて</a:t>
            </a:r>
            <a:endParaRPr lang="en-US" altLang="ja-JP" sz="1400" dirty="0" smtClean="0"/>
          </a:p>
          <a:p>
            <a:r>
              <a:rPr lang="ja-JP" altLang="en-US" sz="1400" dirty="0" smtClean="0"/>
              <a:t>核生成時のガスの温度と密度を同時</a:t>
            </a:r>
            <a:endParaRPr lang="en-US" altLang="ja-JP" sz="1400" dirty="0" smtClean="0"/>
          </a:p>
          <a:p>
            <a:r>
              <a:rPr lang="ja-JP" altLang="en-US" sz="1400" dirty="0" smtClean="0"/>
              <a:t>に決定</a:t>
            </a:r>
            <a:endParaRPr kumimoji="1" lang="ja-JP" altLang="en-US" sz="1400" dirty="0"/>
          </a:p>
        </p:txBody>
      </p:sp>
      <p:sp>
        <p:nvSpPr>
          <p:cNvPr id="7" name="テキスト ボックス 6"/>
          <p:cNvSpPr txBox="1"/>
          <p:nvPr/>
        </p:nvSpPr>
        <p:spPr>
          <a:xfrm>
            <a:off x="6096000" y="4953000"/>
            <a:ext cx="3025075" cy="1384995"/>
          </a:xfrm>
          <a:prstGeom prst="rect">
            <a:avLst/>
          </a:prstGeom>
          <a:noFill/>
        </p:spPr>
        <p:txBody>
          <a:bodyPr wrap="none" rtlCol="0">
            <a:spAutoFit/>
          </a:bodyPr>
          <a:lstStyle/>
          <a:p>
            <a:r>
              <a:rPr lang="ja-JP" altLang="en-US" sz="1400" dirty="0" smtClean="0"/>
              <a:t>小型化した浮遊ダスト赤外スペクトル</a:t>
            </a:r>
            <a:endParaRPr lang="en-US" altLang="ja-JP" sz="1400" dirty="0" smtClean="0"/>
          </a:p>
          <a:p>
            <a:r>
              <a:rPr lang="ja-JP" altLang="en-US" sz="1400" dirty="0" smtClean="0"/>
              <a:t>その場測定装置を搭載し</a:t>
            </a:r>
            <a:r>
              <a:rPr lang="en-US" altLang="ja-JP" sz="1400" dirty="0" smtClean="0"/>
              <a:t>,</a:t>
            </a:r>
            <a:r>
              <a:rPr lang="ja-JP" altLang="en-US" sz="1400" dirty="0" smtClean="0"/>
              <a:t>核生成過程</a:t>
            </a:r>
            <a:endParaRPr lang="en-US" altLang="ja-JP" sz="1400" dirty="0" smtClean="0"/>
          </a:p>
          <a:p>
            <a:r>
              <a:rPr lang="ja-JP" altLang="en-US" sz="1400" dirty="0" smtClean="0"/>
              <a:t>の微粒子の赤外スペクトルを測定</a:t>
            </a:r>
            <a:endParaRPr lang="en-US" altLang="ja-JP" sz="1400" dirty="0" smtClean="0"/>
          </a:p>
          <a:p>
            <a:r>
              <a:rPr kumimoji="1" lang="en-US" altLang="ja-JP" sz="1400" dirty="0" smtClean="0"/>
              <a:t> </a:t>
            </a:r>
            <a:r>
              <a:rPr kumimoji="1" lang="ja-JP" altLang="en-US" sz="1400" dirty="0" smtClean="0"/>
              <a:t>（晩期型巨星周囲で見られる</a:t>
            </a:r>
            <a:r>
              <a:rPr kumimoji="1" lang="en-US" altLang="ja-JP" sz="1400" dirty="0" smtClean="0"/>
              <a:t>13µm</a:t>
            </a:r>
          </a:p>
          <a:p>
            <a:r>
              <a:rPr lang="en-US" altLang="ja-JP" sz="1400" dirty="0" smtClean="0"/>
              <a:t>  </a:t>
            </a:r>
            <a:r>
              <a:rPr kumimoji="1" lang="ja-JP" altLang="en-US" sz="1400" dirty="0" smtClean="0"/>
              <a:t>バンドの担い手と酸化アルミ二ウム</a:t>
            </a:r>
            <a:endParaRPr kumimoji="1" lang="en-US" altLang="ja-JP" sz="1400" dirty="0" smtClean="0"/>
          </a:p>
          <a:p>
            <a:r>
              <a:rPr lang="ja-JP" altLang="ja-JP" sz="1400" dirty="0" smtClean="0"/>
              <a:t>　</a:t>
            </a:r>
            <a:r>
              <a:rPr kumimoji="1" lang="ja-JP" altLang="en-US" sz="1400" dirty="0" smtClean="0"/>
              <a:t>の関連を調査）</a:t>
            </a:r>
            <a:endParaRPr kumimoji="1" lang="ja-JP"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487362"/>
          </a:xfrm>
        </p:spPr>
        <p:txBody>
          <a:bodyPr/>
          <a:lstStyle/>
          <a:p>
            <a:r>
              <a:rPr lang="ja-JP" altLang="en-US" sz="3200" dirty="0" smtClean="0"/>
              <a:t>実験天文学に基づく星間物質研究の最新進捗</a:t>
            </a:r>
            <a:r>
              <a:rPr lang="en-US" altLang="ja-JP" sz="3200" dirty="0" smtClean="0"/>
              <a:t>(2)</a:t>
            </a:r>
            <a:endParaRPr lang="ja-JP" altLang="en-US" sz="3200" dirty="0" smtClean="0"/>
          </a:p>
        </p:txBody>
      </p:sp>
      <p:sp>
        <p:nvSpPr>
          <p:cNvPr id="19459" name="テキスト ボックス 3"/>
          <p:cNvSpPr txBox="1">
            <a:spLocks noChangeArrowheads="1"/>
          </p:cNvSpPr>
          <p:nvPr/>
        </p:nvSpPr>
        <p:spPr bwMode="auto">
          <a:xfrm>
            <a:off x="152400" y="569416"/>
            <a:ext cx="8915400" cy="4154984"/>
          </a:xfrm>
          <a:prstGeom prst="rect">
            <a:avLst/>
          </a:prstGeom>
          <a:noFill/>
          <a:ln w="9525">
            <a:noFill/>
            <a:miter lim="800000"/>
            <a:headEnd/>
            <a:tailEnd/>
          </a:ln>
        </p:spPr>
        <p:txBody>
          <a:bodyPr>
            <a:prstTxWarp prst="textNoShape">
              <a:avLst/>
            </a:prstTxWarp>
            <a:spAutoFit/>
          </a:bodyPr>
          <a:lstStyle/>
          <a:p>
            <a:r>
              <a:rPr lang="ja-JP" altLang="en-US" dirty="0" smtClean="0"/>
              <a:t>・</a:t>
            </a:r>
            <a:r>
              <a:rPr lang="ja-JP" altLang="en-US" dirty="0"/>
              <a:t>「</a:t>
            </a:r>
            <a:r>
              <a:rPr lang="en-US" altLang="ja-JP" dirty="0"/>
              <a:t>ISS</a:t>
            </a:r>
            <a:r>
              <a:rPr lang="ja-JP" altLang="en-US" dirty="0"/>
              <a:t>きぼう実験棟船外取付</a:t>
            </a:r>
            <a:r>
              <a:rPr lang="en-US" altLang="ja-JP" dirty="0" err="1"/>
              <a:t>ExHAM</a:t>
            </a:r>
            <a:r>
              <a:rPr lang="ja-JP" altLang="en-US" dirty="0"/>
              <a:t>を用いた炭素質粒子の曝露実験」</a:t>
            </a:r>
            <a:r>
              <a:rPr lang="en-US" altLang="ja-JP" dirty="0"/>
              <a:t> PI: </a:t>
            </a:r>
            <a:r>
              <a:rPr lang="ja-JP" altLang="en-US" dirty="0"/>
              <a:t>左近</a:t>
            </a:r>
            <a:r>
              <a:rPr lang="en-US" altLang="ja-JP" dirty="0"/>
              <a:t> </a:t>
            </a:r>
            <a:r>
              <a:rPr lang="ja-JP" altLang="en-US" dirty="0"/>
              <a:t>樹</a:t>
            </a:r>
            <a:r>
              <a:rPr lang="en-US" altLang="ja-JP" dirty="0"/>
              <a:t>(</a:t>
            </a:r>
            <a:r>
              <a:rPr lang="ja-JP" altLang="en-US" dirty="0"/>
              <a:t>東大</a:t>
            </a:r>
            <a:r>
              <a:rPr lang="en-US" altLang="ja-JP" dirty="0"/>
              <a:t>)</a:t>
            </a:r>
          </a:p>
          <a:p>
            <a:r>
              <a:rPr lang="ja-JP" altLang="en-US" dirty="0"/>
              <a:t>メンバー；左近　樹</a:t>
            </a:r>
            <a:r>
              <a:rPr lang="en-US" altLang="ja-JP" dirty="0"/>
              <a:t>(</a:t>
            </a:r>
            <a:r>
              <a:rPr lang="ja-JP" altLang="en-US" dirty="0"/>
              <a:t>東大</a:t>
            </a:r>
            <a:r>
              <a:rPr lang="en-US" altLang="ja-JP" dirty="0"/>
              <a:t>)</a:t>
            </a:r>
            <a:r>
              <a:rPr lang="ja-JP" altLang="en-US" dirty="0"/>
              <a:t>、木村勇気</a:t>
            </a:r>
            <a:r>
              <a:rPr lang="en-US" altLang="ja-JP" dirty="0"/>
              <a:t>(</a:t>
            </a:r>
            <a:r>
              <a:rPr lang="ja-JP" altLang="en-US" dirty="0"/>
              <a:t>北大</a:t>
            </a:r>
            <a:r>
              <a:rPr lang="en-US" altLang="ja-JP" dirty="0"/>
              <a:t>)</a:t>
            </a:r>
            <a:r>
              <a:rPr lang="ja-JP" altLang="en-US" dirty="0"/>
              <a:t>、木村誠二</a:t>
            </a:r>
            <a:r>
              <a:rPr lang="en-US" altLang="ja-JP" dirty="0"/>
              <a:t>(</a:t>
            </a:r>
            <a:r>
              <a:rPr lang="ja-JP" altLang="en-US" dirty="0"/>
              <a:t>電通大</a:t>
            </a:r>
            <a:r>
              <a:rPr lang="en-US" altLang="ja-JP" dirty="0"/>
              <a:t>)</a:t>
            </a:r>
            <a:r>
              <a:rPr lang="ja-JP" altLang="en-US" dirty="0"/>
              <a:t>、中村正人</a:t>
            </a:r>
            <a:r>
              <a:rPr lang="en-US" altLang="ja-JP" dirty="0"/>
              <a:t>(</a:t>
            </a:r>
            <a:r>
              <a:rPr lang="ja-JP" altLang="en-US" dirty="0"/>
              <a:t>日大</a:t>
            </a:r>
            <a:r>
              <a:rPr lang="en-US" altLang="ja-JP" dirty="0"/>
              <a:t>)</a:t>
            </a:r>
            <a:r>
              <a:rPr lang="ja-JP" altLang="en-US" dirty="0"/>
              <a:t>、市村淳</a:t>
            </a:r>
            <a:r>
              <a:rPr lang="en-US" altLang="ja-JP" dirty="0"/>
              <a:t> </a:t>
            </a:r>
          </a:p>
          <a:p>
            <a:r>
              <a:rPr lang="en-US" altLang="ja-JP" dirty="0"/>
              <a:t>              (ISAS/JAXA)</a:t>
            </a:r>
            <a:r>
              <a:rPr lang="ja-JP" altLang="en-US" dirty="0"/>
              <a:t>、尾中敬</a:t>
            </a:r>
            <a:r>
              <a:rPr lang="en-US" altLang="ja-JP" dirty="0"/>
              <a:t>(</a:t>
            </a:r>
            <a:r>
              <a:rPr lang="ja-JP" altLang="en-US" dirty="0"/>
              <a:t>東大</a:t>
            </a:r>
            <a:r>
              <a:rPr lang="en-US" altLang="ja-JP" dirty="0"/>
              <a:t>)</a:t>
            </a:r>
            <a:r>
              <a:rPr lang="ja-JP" altLang="en-US" dirty="0"/>
              <a:t>、和田</a:t>
            </a:r>
            <a:r>
              <a:rPr lang="ja-JP" altLang="en-US" dirty="0" smtClean="0"/>
              <a:t>節子</a:t>
            </a:r>
            <a:endParaRPr lang="en-US" altLang="ja-JP" dirty="0" smtClean="0"/>
          </a:p>
          <a:p>
            <a:endParaRPr lang="en-US" altLang="ja-JP" dirty="0" smtClean="0"/>
          </a:p>
          <a:p>
            <a:r>
              <a:rPr lang="ja-JP" altLang="en-US" dirty="0" smtClean="0"/>
              <a:t>宇宙の炭素質物質の性質を調べる上で重要な実験室合成炭素質物質である急冷炭素質物質を含む</a:t>
            </a:r>
            <a:r>
              <a:rPr lang="en-US" altLang="ja-JP" dirty="0" smtClean="0"/>
              <a:t>40</a:t>
            </a:r>
            <a:r>
              <a:rPr lang="ja-JP" altLang="en-US" dirty="0" smtClean="0"/>
              <a:t>種以上の実験試料を</a:t>
            </a:r>
            <a:r>
              <a:rPr lang="en-US" altLang="ja-JP" dirty="0" smtClean="0"/>
              <a:t>2015</a:t>
            </a:r>
            <a:r>
              <a:rPr lang="ja-JP" altLang="en-US" dirty="0" smtClean="0"/>
              <a:t>年春打ち上げ用の実験供試体</a:t>
            </a:r>
            <a:r>
              <a:rPr lang="en-US" altLang="ja-JP" dirty="0" smtClean="0"/>
              <a:t>(EE64-I, EE64-II)</a:t>
            </a:r>
          </a:p>
          <a:p>
            <a:r>
              <a:rPr lang="ja-JP" altLang="en-US" dirty="0" smtClean="0"/>
              <a:t>と</a:t>
            </a:r>
            <a:r>
              <a:rPr lang="en-US" altLang="ja-JP" dirty="0" smtClean="0"/>
              <a:t>2016</a:t>
            </a:r>
            <a:r>
              <a:rPr lang="ja-JP" altLang="en-US" dirty="0" smtClean="0"/>
              <a:t>年春打ち上げ用の実験供試体</a:t>
            </a:r>
            <a:r>
              <a:rPr lang="en-US" altLang="ja-JP" dirty="0" smtClean="0"/>
              <a:t>(EE64-III)</a:t>
            </a:r>
            <a:r>
              <a:rPr lang="ja-JP" altLang="en-US" dirty="0" smtClean="0"/>
              <a:t>に搭載し、</a:t>
            </a:r>
            <a:r>
              <a:rPr lang="en-US" altLang="ja-JP" dirty="0" smtClean="0"/>
              <a:t>ISS</a:t>
            </a:r>
            <a:r>
              <a:rPr lang="ja-JP" altLang="en-US" dirty="0" smtClean="0"/>
              <a:t>軌道上曝露環境に約１年間晒し、その後回収し、曝露前後での赤外線特性、物性の変化を測定する。</a:t>
            </a:r>
            <a:endParaRPr lang="en-US" altLang="ja-JP" dirty="0" smtClean="0"/>
          </a:p>
          <a:p>
            <a:endParaRPr lang="en-US" altLang="ja-JP" dirty="0" smtClean="0"/>
          </a:p>
          <a:p>
            <a:r>
              <a:rPr lang="en-US" altLang="ja-JP" sz="1400" dirty="0" smtClean="0"/>
              <a:t>2015</a:t>
            </a:r>
            <a:r>
              <a:rPr lang="ja-JP" altLang="en-US" sz="1400" dirty="0" smtClean="0"/>
              <a:t>年</a:t>
            </a:r>
            <a:r>
              <a:rPr lang="en-US" altLang="ja-JP" sz="1400" dirty="0" smtClean="0"/>
              <a:t>4</a:t>
            </a:r>
            <a:r>
              <a:rPr lang="ja-JP" altLang="en-US" sz="1400" dirty="0" smtClean="0"/>
              <a:t>月</a:t>
            </a:r>
            <a:r>
              <a:rPr lang="en-US" altLang="ja-JP" sz="1400" dirty="0" smtClean="0"/>
              <a:t>15</a:t>
            </a:r>
            <a:r>
              <a:rPr lang="ja-JP" altLang="en-US" sz="1400" dirty="0" smtClean="0"/>
              <a:t>日</a:t>
            </a:r>
            <a:r>
              <a:rPr lang="en-US" altLang="ja-JP" sz="1400" dirty="0" smtClean="0"/>
              <a:t>   EE64-I</a:t>
            </a:r>
            <a:r>
              <a:rPr lang="ja-JP" altLang="en-US" sz="1400" dirty="0" smtClean="0"/>
              <a:t>および</a:t>
            </a:r>
            <a:r>
              <a:rPr lang="en-US" altLang="ja-JP" sz="1400" dirty="0" smtClean="0"/>
              <a:t>EE64-II</a:t>
            </a:r>
            <a:r>
              <a:rPr lang="ja-JP" altLang="en-US" sz="1400" dirty="0" smtClean="0"/>
              <a:t>が、米国スペース</a:t>
            </a:r>
            <a:r>
              <a:rPr lang="en-US" altLang="ja-JP" sz="1400" dirty="0" smtClean="0"/>
              <a:t>X</a:t>
            </a:r>
            <a:r>
              <a:rPr lang="ja-JP" altLang="en-US" sz="1400" dirty="0" smtClean="0"/>
              <a:t>社の無人補給船ドラゴン</a:t>
            </a:r>
            <a:r>
              <a:rPr lang="en-US" altLang="ja-JP" sz="1400" dirty="0" smtClean="0"/>
              <a:t>6</a:t>
            </a:r>
            <a:r>
              <a:rPr lang="ja-JP" altLang="en-US" sz="1400" dirty="0" smtClean="0"/>
              <a:t>号機に搭載され</a:t>
            </a:r>
            <a:r>
              <a:rPr lang="en-US" altLang="en-US" sz="1400" dirty="0" smtClean="0"/>
              <a:t>、</a:t>
            </a:r>
          </a:p>
          <a:p>
            <a:r>
              <a:rPr lang="ja-JP" altLang="en-US" sz="1400" dirty="0" smtClean="0"/>
              <a:t>　　　　　　　　　</a:t>
            </a:r>
            <a:r>
              <a:rPr lang="en-US" altLang="ja-JP" sz="1400" dirty="0" smtClean="0"/>
              <a:t>    </a:t>
            </a:r>
            <a:r>
              <a:rPr lang="ja-JP" altLang="en-US" sz="1400" dirty="0" smtClean="0"/>
              <a:t>　　</a:t>
            </a:r>
            <a:r>
              <a:rPr lang="en-US" altLang="ja-JP" sz="1400" dirty="0" smtClean="0"/>
              <a:t>Falcon 9</a:t>
            </a:r>
            <a:r>
              <a:rPr lang="ja-JP" altLang="en-US" sz="1400" dirty="0" smtClean="0"/>
              <a:t>ロケットで国際宇宙ステーション</a:t>
            </a:r>
            <a:r>
              <a:rPr lang="en-US" altLang="ja-JP" sz="1400" dirty="0" smtClean="0"/>
              <a:t>(ISS)</a:t>
            </a:r>
            <a:r>
              <a:rPr lang="ja-JP" altLang="en-US" sz="1400" dirty="0" smtClean="0"/>
              <a:t>に向け打ち上げ成功。</a:t>
            </a:r>
            <a:endParaRPr lang="en-US" altLang="ja-JP" sz="1400" dirty="0" smtClean="0"/>
          </a:p>
          <a:p>
            <a:r>
              <a:rPr lang="en-US" altLang="ja-JP" sz="1400" dirty="0" smtClean="0"/>
              <a:t>2015</a:t>
            </a:r>
            <a:r>
              <a:rPr lang="ja-JP" altLang="en-US" sz="1400" dirty="0" smtClean="0"/>
              <a:t>年</a:t>
            </a:r>
            <a:r>
              <a:rPr lang="en-US" altLang="ja-JP" sz="1400" dirty="0" smtClean="0"/>
              <a:t>5</a:t>
            </a:r>
            <a:r>
              <a:rPr lang="ja-JP" altLang="en-US" sz="1400" dirty="0" smtClean="0"/>
              <a:t>月</a:t>
            </a:r>
            <a:r>
              <a:rPr lang="en-US" altLang="ja-JP" sz="1400" dirty="0" smtClean="0"/>
              <a:t>17</a:t>
            </a:r>
            <a:r>
              <a:rPr lang="ja-JP" altLang="en-US" sz="1400" dirty="0" smtClean="0"/>
              <a:t>日</a:t>
            </a:r>
            <a:r>
              <a:rPr lang="en-US" altLang="ja-JP" sz="1400" dirty="0" smtClean="0"/>
              <a:t>   ISS</a:t>
            </a:r>
            <a:r>
              <a:rPr lang="ja-JP" altLang="en-US" sz="1400" dirty="0" smtClean="0"/>
              <a:t>「きぼう」実験棟内にて、</a:t>
            </a:r>
            <a:r>
              <a:rPr lang="en-US" sz="1400" dirty="0" err="1" smtClean="0"/>
              <a:t>ExHAM</a:t>
            </a:r>
            <a:r>
              <a:rPr lang="ja-JP" altLang="en-US" sz="1400" dirty="0" smtClean="0"/>
              <a:t>１号機に装着され、エアーロック内に移動・減圧開始。 </a:t>
            </a:r>
            <a:endParaRPr lang="en-US" altLang="ja-JP" sz="1400" dirty="0" smtClean="0"/>
          </a:p>
          <a:p>
            <a:r>
              <a:rPr lang="en-US" altLang="ja-JP" sz="1400" dirty="0" smtClean="0"/>
              <a:t>2015</a:t>
            </a:r>
            <a:r>
              <a:rPr lang="ja-JP" altLang="en-US" sz="1400" dirty="0" smtClean="0"/>
              <a:t>年</a:t>
            </a:r>
            <a:r>
              <a:rPr lang="en-US" altLang="ja-JP" sz="1400" dirty="0" smtClean="0"/>
              <a:t>5</a:t>
            </a:r>
            <a:r>
              <a:rPr lang="ja-JP" altLang="en-US" sz="1400" dirty="0" smtClean="0"/>
              <a:t>月</a:t>
            </a:r>
            <a:r>
              <a:rPr lang="en-US" altLang="ja-JP" sz="1400" dirty="0" smtClean="0"/>
              <a:t>26</a:t>
            </a:r>
            <a:r>
              <a:rPr lang="ja-JP" altLang="en-US" sz="1400" dirty="0" smtClean="0"/>
              <a:t>日</a:t>
            </a:r>
            <a:r>
              <a:rPr lang="en-US" altLang="ja-JP" sz="1400" dirty="0" smtClean="0"/>
              <a:t>   ISS</a:t>
            </a:r>
            <a:r>
              <a:rPr lang="ja-JP" altLang="en-US" sz="1400" dirty="0" smtClean="0"/>
              <a:t>「きぼう」実験棟の曝露部に、</a:t>
            </a:r>
            <a:r>
              <a:rPr lang="en-US" altLang="ja-JP" sz="1400" dirty="0" smtClean="0"/>
              <a:t>ExHAM1</a:t>
            </a:r>
            <a:r>
              <a:rPr lang="ja-JP" altLang="en-US" sz="1400" dirty="0" smtClean="0"/>
              <a:t>号機が設置され、宇宙環境への曝露が開始。 </a:t>
            </a:r>
            <a:endParaRPr lang="en-US" altLang="ja-JP" sz="1400" dirty="0" smtClean="0"/>
          </a:p>
          <a:p>
            <a:r>
              <a:rPr lang="en-US" altLang="ja-JP" sz="1400" dirty="0" smtClean="0"/>
              <a:t>2016</a:t>
            </a:r>
            <a:r>
              <a:rPr lang="ja-JP" altLang="en-US" sz="1400" dirty="0" smtClean="0"/>
              <a:t>年３月</a:t>
            </a:r>
            <a:r>
              <a:rPr lang="en-US" altLang="ja-JP" sz="1400" dirty="0" smtClean="0"/>
              <a:t>(TBD) EE64-III</a:t>
            </a:r>
            <a:r>
              <a:rPr lang="ja-JP" altLang="en-US" sz="1400" dirty="0" smtClean="0"/>
              <a:t>を、</a:t>
            </a:r>
            <a:r>
              <a:rPr lang="en-US" altLang="ja-JP" sz="1400" dirty="0" smtClean="0"/>
              <a:t>ISS</a:t>
            </a:r>
            <a:r>
              <a:rPr lang="ja-JP" altLang="en-US" sz="1400" dirty="0" smtClean="0"/>
              <a:t>に打ち上げ予定。</a:t>
            </a:r>
            <a:endParaRPr lang="en-US" altLang="ja-JP" sz="1400" dirty="0" smtClean="0"/>
          </a:p>
          <a:p>
            <a:r>
              <a:rPr lang="en-US" altLang="ja-JP" sz="1400" dirty="0" smtClean="0"/>
              <a:t>2016</a:t>
            </a:r>
            <a:r>
              <a:rPr lang="ja-JP" altLang="en-US" sz="1400" dirty="0" smtClean="0"/>
              <a:t>年</a:t>
            </a:r>
            <a:r>
              <a:rPr lang="en-US" altLang="ja-JP" sz="1400" dirty="0" smtClean="0"/>
              <a:t>6</a:t>
            </a:r>
            <a:r>
              <a:rPr lang="ja-JP" altLang="en-US" sz="1400" dirty="0" smtClean="0"/>
              <a:t>月</a:t>
            </a:r>
            <a:r>
              <a:rPr lang="en-US" altLang="ja-JP" sz="1400" dirty="0" smtClean="0"/>
              <a:t>(TBD)  EE64-I</a:t>
            </a:r>
            <a:r>
              <a:rPr lang="ja-JP" altLang="en-US" sz="1400" dirty="0" smtClean="0"/>
              <a:t>および</a:t>
            </a:r>
            <a:r>
              <a:rPr lang="en-US" altLang="ja-JP" sz="1400" dirty="0" smtClean="0"/>
              <a:t>EE64-II</a:t>
            </a:r>
            <a:r>
              <a:rPr lang="ja-JP" altLang="en-US" sz="1400" dirty="0" smtClean="0"/>
              <a:t>を、船内に回収、その後地上</a:t>
            </a:r>
            <a:r>
              <a:rPr lang="ja-JP" altLang="en-US" sz="1400" smtClean="0"/>
              <a:t>に持ち帰る予定。</a:t>
            </a:r>
            <a:endParaRPr lang="ja-JP" altLang="en-US" sz="1400" dirty="0" smtClean="0"/>
          </a:p>
          <a:p>
            <a:endParaRPr lang="en-US" altLang="ja-JP" dirty="0" smtClean="0"/>
          </a:p>
        </p:txBody>
      </p:sp>
      <p:pic>
        <p:nvPicPr>
          <p:cNvPr id="4" name="図 3" descr="sample_U-V.jpg"/>
          <p:cNvPicPr>
            <a:picLocks noChangeAspect="1"/>
          </p:cNvPicPr>
          <p:nvPr/>
        </p:nvPicPr>
        <p:blipFill>
          <a:blip r:embed="rId3"/>
          <a:stretch>
            <a:fillRect/>
          </a:stretch>
        </p:blipFill>
        <p:spPr>
          <a:xfrm>
            <a:off x="101600" y="4572001"/>
            <a:ext cx="2615547" cy="1905000"/>
          </a:xfrm>
          <a:prstGeom prst="rect">
            <a:avLst/>
          </a:prstGeom>
        </p:spPr>
      </p:pic>
      <p:pic>
        <p:nvPicPr>
          <p:cNvPr id="5" name="図 4" descr="スクリーンショット（2015-08-04 15.29.53）.png"/>
          <p:cNvPicPr>
            <a:picLocks noChangeAspect="1"/>
          </p:cNvPicPr>
          <p:nvPr/>
        </p:nvPicPr>
        <p:blipFill>
          <a:blip r:embed="rId4"/>
          <a:stretch>
            <a:fillRect/>
          </a:stretch>
        </p:blipFill>
        <p:spPr>
          <a:xfrm>
            <a:off x="2844800" y="4572001"/>
            <a:ext cx="3175000" cy="1905000"/>
          </a:xfrm>
          <a:prstGeom prst="rect">
            <a:avLst/>
          </a:prstGeom>
        </p:spPr>
      </p:pic>
      <p:pic>
        <p:nvPicPr>
          <p:cNvPr id="6" name="図 5" descr="43cbd21f10d89272c4059f7dbbaaa7da.jpg"/>
          <p:cNvPicPr>
            <a:picLocks noChangeAspect="1"/>
          </p:cNvPicPr>
          <p:nvPr/>
        </p:nvPicPr>
        <p:blipFill>
          <a:blip r:embed="rId5"/>
          <a:stretch>
            <a:fillRect/>
          </a:stretch>
        </p:blipFill>
        <p:spPr>
          <a:xfrm>
            <a:off x="6121400" y="4572000"/>
            <a:ext cx="2870200" cy="19134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554050"/>
            <a:ext cx="8669160" cy="642702"/>
          </a:xfrm>
        </p:spPr>
        <p:txBody>
          <a:bodyPr>
            <a:noAutofit/>
          </a:bodyPr>
          <a:lstStyle/>
          <a:p>
            <a:r>
              <a:rPr lang="ja-JP" altLang="en-US" sz="2600" dirty="0" smtClean="0"/>
              <a:t>新星：天体現象を利用したダスト形成過程を探る宇宙実験場</a:t>
            </a:r>
            <a:endParaRPr lang="ja-JP" altLang="en-US" sz="2600" dirty="0"/>
          </a:p>
        </p:txBody>
      </p:sp>
      <p:sp>
        <p:nvSpPr>
          <p:cNvPr id="3" name="コンテンツ プレースホルダ 2"/>
          <p:cNvSpPr>
            <a:spLocks noGrp="1"/>
          </p:cNvSpPr>
          <p:nvPr>
            <p:ph idx="1"/>
          </p:nvPr>
        </p:nvSpPr>
        <p:spPr>
          <a:xfrm>
            <a:off x="210240" y="1124744"/>
            <a:ext cx="8686800" cy="5733256"/>
          </a:xfrm>
        </p:spPr>
        <p:txBody>
          <a:bodyPr>
            <a:normAutofit fontScale="77500" lnSpcReduction="20000"/>
          </a:bodyPr>
          <a:lstStyle/>
          <a:p>
            <a:pPr>
              <a:buNone/>
            </a:pPr>
            <a:endParaRPr lang="en-US" altLang="ja-JP" sz="2000" dirty="0" smtClean="0"/>
          </a:p>
          <a:p>
            <a:pPr>
              <a:buNone/>
            </a:pPr>
            <a:r>
              <a:rPr lang="en-US" altLang="ja-JP" sz="2000" dirty="0" smtClean="0"/>
              <a:t>- Chemical composition of the nova </a:t>
            </a:r>
            <a:r>
              <a:rPr lang="en-US" altLang="ja-JP" sz="2000" dirty="0" err="1" smtClean="0"/>
              <a:t>ejecta</a:t>
            </a:r>
            <a:endParaRPr lang="en-US" altLang="ja-JP" sz="2000" dirty="0" smtClean="0"/>
          </a:p>
          <a:p>
            <a:pPr>
              <a:buNone/>
            </a:pPr>
            <a:r>
              <a:rPr lang="en-US" altLang="ja-JP" sz="2000" dirty="0" smtClean="0"/>
              <a:t>  C/O:  C-rich chemistry or O-rich chemistry (Waters 2004; Clayton et al. 2003)</a:t>
            </a:r>
          </a:p>
          <a:p>
            <a:pPr>
              <a:buNone/>
            </a:pPr>
            <a:r>
              <a:rPr lang="en-US" altLang="ja-JP" sz="2000" dirty="0" smtClean="0"/>
              <a:t>  C/H:  Hydrogenated Amorphous Carbon (with high aliphatic/aromatic ratio; Evans et al. 1997)  </a:t>
            </a:r>
          </a:p>
          <a:p>
            <a:pPr>
              <a:buNone/>
            </a:pPr>
            <a:r>
              <a:rPr lang="en-US" altLang="ja-JP" sz="2000" dirty="0" smtClean="0"/>
              <a:t>  C/N:  nitrogen inclusion (Kwok &amp; Zhang 2011; )</a:t>
            </a:r>
          </a:p>
          <a:p>
            <a:pPr>
              <a:buNone/>
            </a:pPr>
            <a:endParaRPr lang="en-US" altLang="ja-JP" sz="2000" dirty="0" smtClean="0"/>
          </a:p>
          <a:p>
            <a:pPr>
              <a:buNone/>
            </a:pPr>
            <a:r>
              <a:rPr lang="en-US" altLang="ja-JP" sz="2000" dirty="0" smtClean="0"/>
              <a:t>- Understanding of dust condensation process</a:t>
            </a:r>
          </a:p>
          <a:p>
            <a:pPr>
              <a:buNone/>
            </a:pPr>
            <a:r>
              <a:rPr lang="en-US" altLang="ja-JP" sz="2000" dirty="0" smtClean="0"/>
              <a:t>   Mass loss rate [M</a:t>
            </a:r>
            <a:r>
              <a:rPr lang="en-US" altLang="ja-JP" sz="2000" baseline="-25000" dirty="0" smtClean="0"/>
              <a:t>◉</a:t>
            </a:r>
            <a:r>
              <a:rPr lang="en-US" altLang="ja-JP" sz="2000" dirty="0" smtClean="0"/>
              <a:t>/yr], expansion velocity [km/</a:t>
            </a:r>
            <a:r>
              <a:rPr lang="en-US" altLang="ja-JP" sz="2000" dirty="0" err="1" smtClean="0"/>
              <a:t>s</a:t>
            </a:r>
            <a:r>
              <a:rPr lang="en-US" altLang="ja-JP" sz="2000" dirty="0" smtClean="0"/>
              <a:t>]</a:t>
            </a:r>
          </a:p>
          <a:p>
            <a:pPr>
              <a:buNone/>
            </a:pPr>
            <a:r>
              <a:rPr lang="en-US" altLang="ja-JP" sz="2000" dirty="0" smtClean="0"/>
              <a:t>   Temperature (</a:t>
            </a:r>
            <a:r>
              <a:rPr lang="en-US" altLang="ja-JP" sz="2000" dirty="0" err="1" smtClean="0"/>
              <a:t>Teff</a:t>
            </a:r>
            <a:r>
              <a:rPr lang="en-US" altLang="ja-JP" sz="2000" dirty="0" smtClean="0"/>
              <a:t> [K]) evolution of the heating sources (WD + Companion)</a:t>
            </a:r>
          </a:p>
          <a:p>
            <a:pPr>
              <a:buNone/>
            </a:pPr>
            <a:r>
              <a:rPr lang="en-US" altLang="ja-JP" sz="2000" dirty="0" smtClean="0"/>
              <a:t>   Luminosity (L [L</a:t>
            </a:r>
            <a:r>
              <a:rPr lang="en-US" altLang="ja-JP" sz="2000" baseline="-25000" dirty="0" smtClean="0"/>
              <a:t>◉</a:t>
            </a:r>
            <a:r>
              <a:rPr lang="en-US" altLang="ja-JP" sz="2000" dirty="0" smtClean="0"/>
              <a:t>]) evolution of the heating sources (WD + Companion)</a:t>
            </a:r>
          </a:p>
          <a:p>
            <a:pPr>
              <a:buNone/>
            </a:pPr>
            <a:r>
              <a:rPr lang="en-US" altLang="ja-JP" sz="2000" dirty="0" smtClean="0"/>
              <a:t> </a:t>
            </a:r>
          </a:p>
          <a:p>
            <a:pPr>
              <a:buFontTx/>
              <a:buChar char="-"/>
            </a:pPr>
            <a:r>
              <a:rPr lang="en-US" altLang="ja-JP" sz="2000" dirty="0" smtClean="0"/>
              <a:t>Geometry of the nova </a:t>
            </a:r>
            <a:r>
              <a:rPr lang="en-US" altLang="ja-JP" sz="2000" dirty="0" err="1" smtClean="0"/>
              <a:t>ejecta</a:t>
            </a:r>
            <a:endParaRPr lang="en-US" altLang="ja-JP" sz="2000" dirty="0" smtClean="0"/>
          </a:p>
          <a:p>
            <a:pPr>
              <a:buFontTx/>
              <a:buChar char="-"/>
            </a:pPr>
            <a:r>
              <a:rPr lang="en-US" altLang="ja-JP" sz="2000" dirty="0" smtClean="0"/>
              <a:t>Shocks with pre-existing </a:t>
            </a:r>
            <a:r>
              <a:rPr lang="en-US" altLang="ja-JP" sz="2000" dirty="0" err="1" smtClean="0"/>
              <a:t>circumstellar</a:t>
            </a:r>
            <a:r>
              <a:rPr lang="en-US" altLang="ja-JP" sz="2000" dirty="0" smtClean="0"/>
              <a:t> medium </a:t>
            </a:r>
          </a:p>
          <a:p>
            <a:pPr>
              <a:buNone/>
            </a:pPr>
            <a:r>
              <a:rPr lang="en-US" altLang="ja-JP" sz="2000" dirty="0" smtClean="0"/>
              <a:t>       (associated with past nova outbursts and/or in equatorial disk/torus)</a:t>
            </a:r>
          </a:p>
          <a:p>
            <a:pPr>
              <a:buFontTx/>
              <a:buChar char="-"/>
            </a:pPr>
            <a:endParaRPr lang="en-US" altLang="ja-JP" sz="2000" dirty="0" smtClean="0"/>
          </a:p>
          <a:p>
            <a:pPr>
              <a:buNone/>
            </a:pPr>
            <a:r>
              <a:rPr lang="en-US" altLang="ja-JP" sz="2000" dirty="0" smtClean="0"/>
              <a:t>- Precursor Molecules</a:t>
            </a:r>
          </a:p>
          <a:p>
            <a:pPr>
              <a:buNone/>
            </a:pPr>
            <a:r>
              <a:rPr lang="en-US" altLang="ja-JP" sz="2000" dirty="0" smtClean="0"/>
              <a:t>   Carbon monoxide (CO) </a:t>
            </a:r>
            <a:r>
              <a:rPr lang="ja-JP" altLang="en-US" sz="2000" dirty="0" smtClean="0">
                <a:sym typeface="Wingdings"/>
              </a:rPr>
              <a:t></a:t>
            </a:r>
            <a:r>
              <a:rPr lang="en-US" altLang="ja-JP" sz="2000" dirty="0" smtClean="0">
                <a:sym typeface="Wingdings"/>
              </a:rPr>
              <a:t> free carbon atoms as a result of the dissociation of CO </a:t>
            </a:r>
          </a:p>
          <a:p>
            <a:pPr>
              <a:buNone/>
            </a:pPr>
            <a:r>
              <a:rPr lang="en-US" altLang="ja-JP" sz="2000" dirty="0" smtClean="0">
                <a:sym typeface="Wingdings"/>
              </a:rPr>
              <a:t>                                                 (Clayton et al. 2003)</a:t>
            </a:r>
            <a:endParaRPr lang="en-US" altLang="ja-JP" sz="2000" dirty="0" smtClean="0"/>
          </a:p>
          <a:p>
            <a:pPr>
              <a:buNone/>
            </a:pPr>
            <a:r>
              <a:rPr lang="ja-JP" altLang="en-US" sz="2000" dirty="0" smtClean="0"/>
              <a:t>　</a:t>
            </a:r>
            <a:r>
              <a:rPr lang="en-US" altLang="ja-JP" sz="2000" dirty="0" smtClean="0"/>
              <a:t>Silicon monoxide (</a:t>
            </a:r>
            <a:r>
              <a:rPr lang="en-US" altLang="ja-JP" sz="2000" dirty="0" err="1" smtClean="0"/>
              <a:t>SiO</a:t>
            </a:r>
            <a:r>
              <a:rPr lang="en-US" altLang="ja-JP" sz="2000" dirty="0" smtClean="0"/>
              <a:t>) </a:t>
            </a:r>
            <a:r>
              <a:rPr lang="ja-JP" altLang="en-US" sz="2000" dirty="0" smtClean="0">
                <a:sym typeface="Wingdings"/>
              </a:rPr>
              <a:t></a:t>
            </a:r>
            <a:r>
              <a:rPr lang="en-US" altLang="ja-JP" sz="2000" dirty="0" smtClean="0">
                <a:sym typeface="Wingdings"/>
              </a:rPr>
              <a:t> leading to the formation of silicate (</a:t>
            </a:r>
            <a:r>
              <a:rPr lang="en-US" altLang="ja-JP" sz="2000" dirty="0" err="1" smtClean="0">
                <a:sym typeface="Wingdings"/>
              </a:rPr>
              <a:t>Kozasa</a:t>
            </a:r>
            <a:r>
              <a:rPr lang="en-US" altLang="ja-JP" sz="2000" dirty="0" smtClean="0">
                <a:sym typeface="Wingdings"/>
              </a:rPr>
              <a:t> et al. 1989)</a:t>
            </a:r>
            <a:endParaRPr lang="en-US" altLang="ja-JP" sz="2000" dirty="0" smtClean="0"/>
          </a:p>
          <a:p>
            <a:pPr>
              <a:buNone/>
            </a:pPr>
            <a:endParaRPr lang="en-US" altLang="ja-JP" sz="2000" dirty="0" smtClean="0"/>
          </a:p>
          <a:p>
            <a:pPr>
              <a:buNone/>
            </a:pPr>
            <a:r>
              <a:rPr lang="en-US" altLang="ja-JP" sz="2000" dirty="0" smtClean="0"/>
              <a:t>- Mineralogical Evolution</a:t>
            </a:r>
          </a:p>
          <a:p>
            <a:pPr>
              <a:buNone/>
            </a:pPr>
            <a:r>
              <a:rPr lang="en-US" altLang="ja-JP" sz="2000" dirty="0" smtClean="0"/>
              <a:t>   Crystallization by electron irradiation (</a:t>
            </a:r>
            <a:r>
              <a:rPr lang="en-US" altLang="ja-JP" sz="2000" dirty="0" err="1" smtClean="0"/>
              <a:t>Carrez</a:t>
            </a:r>
            <a:r>
              <a:rPr lang="en-US" altLang="ja-JP" sz="2000" dirty="0" smtClean="0"/>
              <a:t> et al. 2001)</a:t>
            </a:r>
          </a:p>
          <a:p>
            <a:pPr>
              <a:buNone/>
            </a:pPr>
            <a:r>
              <a:rPr lang="en-US" altLang="ja-JP" sz="2000" dirty="0" smtClean="0"/>
              <a:t>   Annealing by UV photons (</a:t>
            </a:r>
            <a:r>
              <a:rPr lang="en-US" altLang="ja-JP" sz="2000" dirty="0" err="1" smtClean="0"/>
              <a:t>Nuth</a:t>
            </a:r>
            <a:r>
              <a:rPr lang="en-US" altLang="ja-JP" sz="2000" dirty="0" smtClean="0"/>
              <a:t> &amp; Hecht)</a:t>
            </a:r>
            <a:endParaRPr lang="ja-JP"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900" y="16699"/>
            <a:ext cx="8712200" cy="745302"/>
          </a:xfrm>
        </p:spPr>
        <p:txBody>
          <a:bodyPr>
            <a:normAutofit fontScale="90000"/>
          </a:bodyPr>
          <a:lstStyle/>
          <a:p>
            <a:r>
              <a:rPr lang="en-US" altLang="ja-JP" sz="3600" dirty="0" smtClean="0"/>
              <a:t>Resolving Dust Structures around Nova</a:t>
            </a:r>
            <a:br>
              <a:rPr lang="en-US" altLang="ja-JP" sz="3600" dirty="0" smtClean="0"/>
            </a:br>
            <a:r>
              <a:rPr lang="en-US" altLang="ja-JP" sz="2667" dirty="0" smtClean="0"/>
              <a:t>(e.g., V1280Sco, d~1kpc; MIR obs. with 8m class telescopes)</a:t>
            </a:r>
            <a:endParaRPr lang="ja-JP" altLang="en-US" sz="2667" dirty="0"/>
          </a:p>
        </p:txBody>
      </p:sp>
      <p:cxnSp>
        <p:nvCxnSpPr>
          <p:cNvPr id="17" name="直線コネクタ 16"/>
          <p:cNvCxnSpPr/>
          <p:nvPr/>
        </p:nvCxnSpPr>
        <p:spPr>
          <a:xfrm rot="10800000" flipV="1">
            <a:off x="1485900" y="1393454"/>
            <a:ext cx="663386" cy="1"/>
          </a:xfrm>
          <a:prstGeom prst="line">
            <a:avLst/>
          </a:prstGeom>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1645263" y="990600"/>
            <a:ext cx="398254"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32" name="テキスト ボックス 31"/>
          <p:cNvSpPr txBox="1"/>
          <p:nvPr/>
        </p:nvSpPr>
        <p:spPr>
          <a:xfrm>
            <a:off x="437563" y="1440424"/>
            <a:ext cx="2918913" cy="738664"/>
          </a:xfrm>
          <a:prstGeom prst="rect">
            <a:avLst/>
          </a:prstGeom>
          <a:noFill/>
        </p:spPr>
        <p:txBody>
          <a:bodyPr wrap="none" rtlCol="0">
            <a:spAutoFit/>
          </a:bodyPr>
          <a:lstStyle/>
          <a:p>
            <a:pPr algn="ctr"/>
            <a:r>
              <a:rPr lang="en-US" altLang="ja-JP" sz="1400" dirty="0" smtClean="0"/>
              <a:t>1” c</a:t>
            </a:r>
            <a:r>
              <a:rPr kumimoji="1" lang="en-US" altLang="ja-JP" sz="1400" dirty="0" smtClean="0"/>
              <a:t>orresponds to the distance </a:t>
            </a:r>
          </a:p>
          <a:p>
            <a:pPr algn="ctr"/>
            <a:r>
              <a:rPr lang="en-US" altLang="ja-JP" sz="1400" dirty="0" smtClean="0"/>
              <a:t>at which the e</a:t>
            </a:r>
            <a:r>
              <a:rPr kumimoji="1" lang="en-US" altLang="ja-JP" sz="1400" dirty="0" smtClean="0"/>
              <a:t>jected materials </a:t>
            </a:r>
            <a:r>
              <a:rPr lang="en-US" altLang="ja-JP" sz="1400" dirty="0" smtClean="0"/>
              <a:t>wi</a:t>
            </a:r>
            <a:r>
              <a:rPr kumimoji="1" lang="en-US" altLang="ja-JP" sz="1400" dirty="0" smtClean="0"/>
              <a:t>th</a:t>
            </a:r>
          </a:p>
          <a:p>
            <a:pPr algn="ctr"/>
            <a:r>
              <a:rPr kumimoji="1" lang="en-US" altLang="ja-JP" sz="1400" dirty="0" smtClean="0"/>
              <a:t> </a:t>
            </a:r>
            <a:r>
              <a:rPr lang="en-US" altLang="ja-JP" sz="1400" dirty="0" smtClean="0"/>
              <a:t>50</a:t>
            </a:r>
            <a:r>
              <a:rPr kumimoji="1" lang="en-US" altLang="ja-JP" sz="1400" dirty="0" smtClean="0"/>
              <a:t>0km/s can travel in 3000 days</a:t>
            </a:r>
          </a:p>
        </p:txBody>
      </p:sp>
      <p:sp>
        <p:nvSpPr>
          <p:cNvPr id="33" name="テキスト ボックス 32"/>
          <p:cNvSpPr txBox="1"/>
          <p:nvPr/>
        </p:nvSpPr>
        <p:spPr>
          <a:xfrm>
            <a:off x="100419" y="2524780"/>
            <a:ext cx="3567804" cy="523220"/>
          </a:xfrm>
          <a:prstGeom prst="rect">
            <a:avLst/>
          </a:prstGeom>
          <a:noFill/>
        </p:spPr>
        <p:txBody>
          <a:bodyPr wrap="none" rtlCol="0">
            <a:spAutoFit/>
          </a:bodyPr>
          <a:lstStyle/>
          <a:p>
            <a:pPr algn="ctr"/>
            <a:r>
              <a:rPr kumimoji="1" lang="en-US" altLang="ja-JP" sz="1400" dirty="0" smtClean="0"/>
              <a:t>the distance </a:t>
            </a:r>
            <a:r>
              <a:rPr lang="en-US" altLang="ja-JP" sz="1400" dirty="0" smtClean="0"/>
              <a:t>at which the e</a:t>
            </a:r>
            <a:r>
              <a:rPr kumimoji="1" lang="en-US" altLang="ja-JP" sz="1400" dirty="0" smtClean="0"/>
              <a:t>jected materials </a:t>
            </a:r>
          </a:p>
          <a:p>
            <a:pPr algn="ctr"/>
            <a:r>
              <a:rPr lang="en-US" altLang="ja-JP" sz="1400" dirty="0" smtClean="0"/>
              <a:t>w</a:t>
            </a:r>
            <a:r>
              <a:rPr kumimoji="1" lang="en-US" altLang="ja-JP" sz="1400" dirty="0" smtClean="0"/>
              <a:t>ith </a:t>
            </a:r>
            <a:r>
              <a:rPr lang="en-US" altLang="ja-JP" sz="1400" dirty="0" smtClean="0"/>
              <a:t>50</a:t>
            </a:r>
            <a:r>
              <a:rPr kumimoji="1" lang="en-US" altLang="ja-JP" sz="1400" dirty="0" smtClean="0"/>
              <a:t>0km/s can travel in ~</a:t>
            </a:r>
            <a:r>
              <a:rPr lang="en-US" altLang="ja-JP" sz="1400" dirty="0" smtClean="0"/>
              <a:t>80</a:t>
            </a:r>
            <a:r>
              <a:rPr kumimoji="1" lang="en-US" altLang="ja-JP" sz="1400" dirty="0" smtClean="0"/>
              <a:t>0 days</a:t>
            </a:r>
          </a:p>
        </p:txBody>
      </p:sp>
      <p:sp>
        <p:nvSpPr>
          <p:cNvPr id="46" name="テキスト ボックス 45"/>
          <p:cNvSpPr txBox="1"/>
          <p:nvPr/>
        </p:nvSpPr>
        <p:spPr>
          <a:xfrm>
            <a:off x="150643" y="3439180"/>
            <a:ext cx="3567804" cy="523220"/>
          </a:xfrm>
          <a:prstGeom prst="rect">
            <a:avLst/>
          </a:prstGeom>
          <a:noFill/>
        </p:spPr>
        <p:txBody>
          <a:bodyPr wrap="none" rtlCol="0">
            <a:spAutoFit/>
          </a:bodyPr>
          <a:lstStyle/>
          <a:p>
            <a:pPr algn="ctr"/>
            <a:r>
              <a:rPr kumimoji="1" lang="en-US" altLang="ja-JP" sz="1400" dirty="0" smtClean="0"/>
              <a:t>the distance </a:t>
            </a:r>
            <a:r>
              <a:rPr lang="en-US" altLang="ja-JP" sz="1400" dirty="0" smtClean="0"/>
              <a:t>at which the e</a:t>
            </a:r>
            <a:r>
              <a:rPr kumimoji="1" lang="en-US" altLang="ja-JP" sz="1400" dirty="0" smtClean="0"/>
              <a:t>jected materials </a:t>
            </a:r>
          </a:p>
          <a:p>
            <a:pPr algn="ctr"/>
            <a:r>
              <a:rPr lang="en-US" altLang="ja-JP" sz="1400" dirty="0" smtClean="0"/>
              <a:t>w</a:t>
            </a:r>
            <a:r>
              <a:rPr kumimoji="1" lang="en-US" altLang="ja-JP" sz="1400" dirty="0" smtClean="0"/>
              <a:t>ith </a:t>
            </a:r>
            <a:r>
              <a:rPr lang="en-US" altLang="ja-JP" sz="1400" dirty="0" smtClean="0"/>
              <a:t>50</a:t>
            </a:r>
            <a:r>
              <a:rPr kumimoji="1" lang="en-US" altLang="ja-JP" sz="1400" dirty="0" smtClean="0"/>
              <a:t>0km/s can travel in ~1000 days</a:t>
            </a:r>
          </a:p>
        </p:txBody>
      </p:sp>
      <p:sp>
        <p:nvSpPr>
          <p:cNvPr id="47" name="テキスト ボックス 46"/>
          <p:cNvSpPr txBox="1"/>
          <p:nvPr/>
        </p:nvSpPr>
        <p:spPr>
          <a:xfrm>
            <a:off x="163343" y="4416297"/>
            <a:ext cx="3567804" cy="523220"/>
          </a:xfrm>
          <a:prstGeom prst="rect">
            <a:avLst/>
          </a:prstGeom>
          <a:noFill/>
        </p:spPr>
        <p:txBody>
          <a:bodyPr wrap="none" rtlCol="0">
            <a:spAutoFit/>
          </a:bodyPr>
          <a:lstStyle/>
          <a:p>
            <a:pPr algn="ctr"/>
            <a:r>
              <a:rPr kumimoji="1" lang="en-US" altLang="ja-JP" sz="1400" dirty="0" smtClean="0"/>
              <a:t>the distance </a:t>
            </a:r>
            <a:r>
              <a:rPr lang="en-US" altLang="ja-JP" sz="1400" dirty="0" smtClean="0"/>
              <a:t>at which the e</a:t>
            </a:r>
            <a:r>
              <a:rPr kumimoji="1" lang="en-US" altLang="ja-JP" sz="1400" dirty="0" smtClean="0"/>
              <a:t>jected materials </a:t>
            </a:r>
          </a:p>
          <a:p>
            <a:pPr algn="ctr"/>
            <a:r>
              <a:rPr lang="en-US" altLang="ja-JP" sz="1400" dirty="0" smtClean="0"/>
              <a:t>w</a:t>
            </a:r>
            <a:r>
              <a:rPr kumimoji="1" lang="en-US" altLang="ja-JP" sz="1400" dirty="0" smtClean="0"/>
              <a:t>ith </a:t>
            </a:r>
            <a:r>
              <a:rPr lang="en-US" altLang="ja-JP" sz="1400" dirty="0" smtClean="0"/>
              <a:t>50</a:t>
            </a:r>
            <a:r>
              <a:rPr kumimoji="1" lang="en-US" altLang="ja-JP" sz="1400" dirty="0" smtClean="0"/>
              <a:t>0km/s can travel in ~</a:t>
            </a:r>
            <a:r>
              <a:rPr lang="en-US" altLang="ja-JP" sz="1400" dirty="0" smtClean="0"/>
              <a:t>12</a:t>
            </a:r>
            <a:r>
              <a:rPr kumimoji="1" lang="en-US" altLang="ja-JP" sz="1400" dirty="0" smtClean="0"/>
              <a:t>00 days</a:t>
            </a:r>
          </a:p>
        </p:txBody>
      </p:sp>
      <p:sp>
        <p:nvSpPr>
          <p:cNvPr id="52" name="正方形/長方形 51"/>
          <p:cNvSpPr/>
          <p:nvPr/>
        </p:nvSpPr>
        <p:spPr>
          <a:xfrm>
            <a:off x="1716355" y="2438260"/>
            <a:ext cx="16394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478670" y="2094328"/>
            <a:ext cx="690514" cy="369332"/>
          </a:xfrm>
          <a:prstGeom prst="rect">
            <a:avLst/>
          </a:prstGeom>
          <a:noFill/>
        </p:spPr>
        <p:txBody>
          <a:bodyPr wrap="none" rtlCol="0">
            <a:spAutoFit/>
          </a:bodyPr>
          <a:lstStyle/>
          <a:p>
            <a:r>
              <a:rPr kumimoji="1" lang="en-US" altLang="ja-JP" dirty="0" smtClean="0"/>
              <a:t>0.25”</a:t>
            </a:r>
            <a:endParaRPr kumimoji="1" lang="ja-JP" altLang="en-US" dirty="0"/>
          </a:p>
        </p:txBody>
      </p:sp>
      <p:sp>
        <p:nvSpPr>
          <p:cNvPr id="55" name="テキスト ボックス 54"/>
          <p:cNvSpPr txBox="1"/>
          <p:nvPr/>
        </p:nvSpPr>
        <p:spPr>
          <a:xfrm>
            <a:off x="1491370" y="3022004"/>
            <a:ext cx="690514" cy="369332"/>
          </a:xfrm>
          <a:prstGeom prst="rect">
            <a:avLst/>
          </a:prstGeom>
          <a:noFill/>
        </p:spPr>
        <p:txBody>
          <a:bodyPr wrap="none" rtlCol="0">
            <a:spAutoFit/>
          </a:bodyPr>
          <a:lstStyle/>
          <a:p>
            <a:r>
              <a:rPr kumimoji="1" lang="en-US" altLang="ja-JP" dirty="0" smtClean="0"/>
              <a:t>0.32”</a:t>
            </a:r>
            <a:endParaRPr kumimoji="1" lang="ja-JP" altLang="en-US" dirty="0"/>
          </a:p>
        </p:txBody>
      </p:sp>
      <p:sp>
        <p:nvSpPr>
          <p:cNvPr id="58" name="正方形/長方形 57"/>
          <p:cNvSpPr/>
          <p:nvPr/>
        </p:nvSpPr>
        <p:spPr>
          <a:xfrm>
            <a:off x="1720401" y="3376905"/>
            <a:ext cx="211766" cy="525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729055" y="4300831"/>
            <a:ext cx="277881" cy="525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504070" y="3962400"/>
            <a:ext cx="690514" cy="369332"/>
          </a:xfrm>
          <a:prstGeom prst="rect">
            <a:avLst/>
          </a:prstGeom>
          <a:noFill/>
        </p:spPr>
        <p:txBody>
          <a:bodyPr wrap="none" rtlCol="0">
            <a:spAutoFit/>
          </a:bodyPr>
          <a:lstStyle/>
          <a:p>
            <a:r>
              <a:rPr kumimoji="1" lang="en-US" altLang="ja-JP" dirty="0" smtClean="0"/>
              <a:t>0.40”</a:t>
            </a:r>
            <a:endParaRPr kumimoji="1" lang="ja-JP" altLang="en-US" dirty="0"/>
          </a:p>
        </p:txBody>
      </p:sp>
      <p:grpSp>
        <p:nvGrpSpPr>
          <p:cNvPr id="21" name="図形グループ 8"/>
          <p:cNvGrpSpPr/>
          <p:nvPr/>
        </p:nvGrpSpPr>
        <p:grpSpPr>
          <a:xfrm>
            <a:off x="3942030" y="946495"/>
            <a:ext cx="4793434" cy="5184455"/>
            <a:chOff x="457200" y="1059599"/>
            <a:chExt cx="4793434" cy="5184455"/>
          </a:xfrm>
        </p:grpSpPr>
        <p:pic>
          <p:nvPicPr>
            <p:cNvPr id="22" name="図 21" descr="スクリーンショット（2012-11-29 10.13.00）.png"/>
            <p:cNvPicPr>
              <a:picLocks noChangeAspect="1"/>
            </p:cNvPicPr>
            <p:nvPr/>
          </p:nvPicPr>
          <p:blipFill>
            <a:blip r:embed="rId2"/>
            <a:stretch>
              <a:fillRect/>
            </a:stretch>
          </p:blipFill>
          <p:spPr>
            <a:xfrm>
              <a:off x="457200" y="1059599"/>
              <a:ext cx="4793434" cy="4815123"/>
            </a:xfrm>
            <a:prstGeom prst="rect">
              <a:avLst/>
            </a:prstGeom>
          </p:spPr>
        </p:pic>
        <p:sp>
          <p:nvSpPr>
            <p:cNvPr id="23" name="テキスト ボックス 22"/>
            <p:cNvSpPr txBox="1"/>
            <p:nvPr/>
          </p:nvSpPr>
          <p:spPr>
            <a:xfrm>
              <a:off x="457200" y="5874722"/>
              <a:ext cx="2348006" cy="369332"/>
            </a:xfrm>
            <a:prstGeom prst="rect">
              <a:avLst/>
            </a:prstGeom>
            <a:noFill/>
          </p:spPr>
          <p:txBody>
            <a:bodyPr wrap="none" rtlCol="0">
              <a:spAutoFit/>
            </a:bodyPr>
            <a:lstStyle/>
            <a:p>
              <a:r>
                <a:rPr kumimoji="1" lang="en-US" altLang="ja-JP" dirty="0" smtClean="0"/>
                <a:t>Day 150 (7</a:t>
              </a:r>
              <a:r>
                <a:rPr kumimoji="1" lang="en-US" altLang="ja-JP" baseline="30000" dirty="0" smtClean="0"/>
                <a:t>th</a:t>
              </a:r>
              <a:r>
                <a:rPr kumimoji="1" lang="en-US" altLang="ja-JP" dirty="0" smtClean="0"/>
                <a:t> July, 2007)</a:t>
              </a:r>
              <a:endParaRPr kumimoji="1" lang="ja-JP" altLang="en-US" dirty="0"/>
            </a:p>
          </p:txBody>
        </p:sp>
      </p:grpSp>
      <p:grpSp>
        <p:nvGrpSpPr>
          <p:cNvPr id="24" name="図形グループ 10"/>
          <p:cNvGrpSpPr/>
          <p:nvPr/>
        </p:nvGrpSpPr>
        <p:grpSpPr>
          <a:xfrm>
            <a:off x="3954730" y="924807"/>
            <a:ext cx="4793434" cy="5209293"/>
            <a:chOff x="221526" y="1168851"/>
            <a:chExt cx="4793434" cy="5209293"/>
          </a:xfrm>
        </p:grpSpPr>
        <p:pic>
          <p:nvPicPr>
            <p:cNvPr id="25" name="図 24" descr="スクリーンショット（2012-11-29 10.14.06）.png"/>
            <p:cNvPicPr>
              <a:picLocks noChangeAspect="1"/>
            </p:cNvPicPr>
            <p:nvPr/>
          </p:nvPicPr>
          <p:blipFill>
            <a:blip r:embed="rId3"/>
            <a:stretch>
              <a:fillRect/>
            </a:stretch>
          </p:blipFill>
          <p:spPr>
            <a:xfrm>
              <a:off x="221526" y="1168851"/>
              <a:ext cx="4793434" cy="4793434"/>
            </a:xfrm>
            <a:prstGeom prst="rect">
              <a:avLst/>
            </a:prstGeom>
          </p:spPr>
        </p:pic>
        <p:sp>
          <p:nvSpPr>
            <p:cNvPr id="26" name="テキスト ボックス 25"/>
            <p:cNvSpPr txBox="1"/>
            <p:nvPr/>
          </p:nvSpPr>
          <p:spPr>
            <a:xfrm>
              <a:off x="221526" y="6008812"/>
              <a:ext cx="2472815" cy="369332"/>
            </a:xfrm>
            <a:prstGeom prst="rect">
              <a:avLst/>
            </a:prstGeom>
            <a:noFill/>
          </p:spPr>
          <p:txBody>
            <a:bodyPr wrap="none" rtlCol="0">
              <a:spAutoFit/>
            </a:bodyPr>
            <a:lstStyle/>
            <a:p>
              <a:r>
                <a:rPr kumimoji="1" lang="en-US" altLang="ja-JP" dirty="0" smtClean="0"/>
                <a:t>Day 1272 (1</a:t>
              </a:r>
              <a:r>
                <a:rPr kumimoji="1" lang="en-US" altLang="ja-JP" baseline="30000" dirty="0" smtClean="0"/>
                <a:t>st</a:t>
              </a:r>
              <a:r>
                <a:rPr kumimoji="1" lang="en-US" altLang="ja-JP" dirty="0" smtClean="0"/>
                <a:t> Aug, 2010)</a:t>
              </a:r>
              <a:endParaRPr kumimoji="1" lang="ja-JP" altLang="en-US" dirty="0"/>
            </a:p>
          </p:txBody>
        </p:sp>
      </p:grpSp>
      <p:grpSp>
        <p:nvGrpSpPr>
          <p:cNvPr id="27" name="図形グループ 12"/>
          <p:cNvGrpSpPr/>
          <p:nvPr/>
        </p:nvGrpSpPr>
        <p:grpSpPr>
          <a:xfrm>
            <a:off x="3929330" y="962907"/>
            <a:ext cx="4782208" cy="5209293"/>
            <a:chOff x="221526" y="1168851"/>
            <a:chExt cx="4782208" cy="5209293"/>
          </a:xfrm>
        </p:grpSpPr>
        <p:pic>
          <p:nvPicPr>
            <p:cNvPr id="29" name="図 28" descr="スクリーンショット（2012-11-29 10.15.18）.png"/>
            <p:cNvPicPr>
              <a:picLocks noChangeAspect="1"/>
            </p:cNvPicPr>
            <p:nvPr/>
          </p:nvPicPr>
          <p:blipFill>
            <a:blip r:embed="rId4"/>
            <a:stretch>
              <a:fillRect/>
            </a:stretch>
          </p:blipFill>
          <p:spPr>
            <a:xfrm>
              <a:off x="240074" y="1168851"/>
              <a:ext cx="4763660" cy="4793434"/>
            </a:xfrm>
            <a:prstGeom prst="rect">
              <a:avLst/>
            </a:prstGeom>
          </p:spPr>
        </p:pic>
        <p:sp>
          <p:nvSpPr>
            <p:cNvPr id="30" name="テキスト ボックス 29"/>
            <p:cNvSpPr txBox="1"/>
            <p:nvPr/>
          </p:nvSpPr>
          <p:spPr>
            <a:xfrm>
              <a:off x="221526" y="6008812"/>
              <a:ext cx="2493967" cy="369332"/>
            </a:xfrm>
            <a:prstGeom prst="rect">
              <a:avLst/>
            </a:prstGeom>
            <a:noFill/>
          </p:spPr>
          <p:txBody>
            <a:bodyPr wrap="none" rtlCol="0">
              <a:spAutoFit/>
            </a:bodyPr>
            <a:lstStyle/>
            <a:p>
              <a:r>
                <a:rPr kumimoji="1" lang="en-US" altLang="ja-JP" dirty="0" smtClean="0"/>
                <a:t>Day 1616 (10</a:t>
              </a:r>
              <a:r>
                <a:rPr kumimoji="1" lang="en-US" altLang="ja-JP" baseline="30000" dirty="0" smtClean="0"/>
                <a:t>th</a:t>
              </a:r>
              <a:r>
                <a:rPr kumimoji="1" lang="en-US" altLang="ja-JP" dirty="0" smtClean="0"/>
                <a:t> Jul, 2011)</a:t>
              </a:r>
              <a:endParaRPr kumimoji="1" lang="ja-JP" altLang="en-US" dirty="0"/>
            </a:p>
          </p:txBody>
        </p:sp>
      </p:grpSp>
      <p:grpSp>
        <p:nvGrpSpPr>
          <p:cNvPr id="34" name="図形グループ 14"/>
          <p:cNvGrpSpPr/>
          <p:nvPr/>
        </p:nvGrpSpPr>
        <p:grpSpPr>
          <a:xfrm>
            <a:off x="3947878" y="861307"/>
            <a:ext cx="4815122" cy="5213009"/>
            <a:chOff x="214674" y="1164911"/>
            <a:chExt cx="4815122" cy="5213009"/>
          </a:xfrm>
        </p:grpSpPr>
        <p:pic>
          <p:nvPicPr>
            <p:cNvPr id="35" name="図 34" descr="スクリーンショット（2012-11-29 10.17.03）.png"/>
            <p:cNvPicPr>
              <a:picLocks noChangeAspect="1"/>
            </p:cNvPicPr>
            <p:nvPr/>
          </p:nvPicPr>
          <p:blipFill>
            <a:blip r:embed="rId5"/>
            <a:stretch>
              <a:fillRect/>
            </a:stretch>
          </p:blipFill>
          <p:spPr>
            <a:xfrm>
              <a:off x="214674" y="1164911"/>
              <a:ext cx="4815122" cy="4815122"/>
            </a:xfrm>
            <a:prstGeom prst="rect">
              <a:avLst/>
            </a:prstGeom>
          </p:spPr>
        </p:pic>
        <p:sp>
          <p:nvSpPr>
            <p:cNvPr id="36" name="テキスト ボックス 35"/>
            <p:cNvSpPr txBox="1"/>
            <p:nvPr/>
          </p:nvSpPr>
          <p:spPr>
            <a:xfrm>
              <a:off x="223665" y="6008588"/>
              <a:ext cx="2445276" cy="369332"/>
            </a:xfrm>
            <a:prstGeom prst="rect">
              <a:avLst/>
            </a:prstGeom>
            <a:noFill/>
          </p:spPr>
          <p:txBody>
            <a:bodyPr wrap="none" rtlCol="0">
              <a:spAutoFit/>
            </a:bodyPr>
            <a:lstStyle/>
            <a:p>
              <a:r>
                <a:rPr kumimoji="1" lang="en-US" altLang="ja-JP" dirty="0" smtClean="0"/>
                <a:t>Day 1947 (5</a:t>
              </a:r>
              <a:r>
                <a:rPr kumimoji="1" lang="en-US" altLang="ja-JP" baseline="30000" dirty="0" smtClean="0"/>
                <a:t>th</a:t>
              </a:r>
              <a:r>
                <a:rPr kumimoji="1" lang="en-US" altLang="ja-JP" dirty="0" smtClean="0"/>
                <a:t> Jun, 2012)</a:t>
              </a:r>
              <a:endParaRPr kumimoji="1" lang="ja-JP" altLang="en-US" dirty="0"/>
            </a:p>
          </p:txBody>
        </p:sp>
      </p:grpSp>
      <p:sp>
        <p:nvSpPr>
          <p:cNvPr id="37" name="テキスト ボックス 36"/>
          <p:cNvSpPr txBox="1"/>
          <p:nvPr/>
        </p:nvSpPr>
        <p:spPr>
          <a:xfrm>
            <a:off x="4040095" y="976119"/>
            <a:ext cx="4661415" cy="523220"/>
          </a:xfrm>
          <a:prstGeom prst="rect">
            <a:avLst/>
          </a:prstGeom>
          <a:noFill/>
        </p:spPr>
        <p:txBody>
          <a:bodyPr wrap="none" rtlCol="0">
            <a:spAutoFit/>
          </a:bodyPr>
          <a:lstStyle/>
          <a:p>
            <a:r>
              <a:rPr kumimoji="1" lang="en-US" altLang="ja-JP" sz="1400" dirty="0" smtClean="0">
                <a:solidFill>
                  <a:schemeClr val="bg1"/>
                </a:solidFill>
              </a:rPr>
              <a:t>Subaru/COMICS N11.7, Gemini-S/</a:t>
            </a:r>
            <a:r>
              <a:rPr kumimoji="1" lang="en-US" altLang="ja-JP" sz="1400" dirty="0" err="1" smtClean="0">
                <a:solidFill>
                  <a:schemeClr val="bg1"/>
                </a:solidFill>
              </a:rPr>
              <a:t>TReCS</a:t>
            </a:r>
            <a:r>
              <a:rPr kumimoji="1" lang="en-US" altLang="ja-JP" sz="1400" dirty="0" smtClean="0">
                <a:solidFill>
                  <a:schemeClr val="bg1"/>
                </a:solidFill>
              </a:rPr>
              <a:t> Si-5 (11.7</a:t>
            </a:r>
            <a:r>
              <a:rPr kumimoji="1" lang="en-US" altLang="ja-JP" sz="1400" dirty="0" smtClean="0">
                <a:solidFill>
                  <a:schemeClr val="bg1"/>
                </a:solidFill>
                <a:latin typeface="Symbol"/>
              </a:rPr>
              <a:t>m</a:t>
            </a:r>
            <a:r>
              <a:rPr kumimoji="1" lang="en-US" altLang="ja-JP" sz="1400" dirty="0" smtClean="0">
                <a:solidFill>
                  <a:schemeClr val="bg1"/>
                </a:solidFill>
              </a:rPr>
              <a:t>m)</a:t>
            </a:r>
          </a:p>
          <a:p>
            <a:r>
              <a:rPr lang="en-US" altLang="ja-JP" sz="1400" dirty="0" smtClean="0">
                <a:solidFill>
                  <a:schemeClr val="bg1"/>
                </a:solidFill>
              </a:rPr>
              <a:t>    (</a:t>
            </a:r>
            <a:r>
              <a:rPr lang="en-US" altLang="ja-JP" sz="1400" dirty="0" err="1" smtClean="0">
                <a:solidFill>
                  <a:schemeClr val="bg1"/>
                </a:solidFill>
              </a:rPr>
              <a:t>Sakon</a:t>
            </a:r>
            <a:r>
              <a:rPr lang="en-US" altLang="ja-JP" sz="1400" dirty="0" smtClean="0">
                <a:solidFill>
                  <a:schemeClr val="bg1"/>
                </a:solidFill>
              </a:rPr>
              <a:t> et al. 2016, </a:t>
            </a:r>
            <a:r>
              <a:rPr lang="en-US" altLang="ja-JP" sz="1400" dirty="0" err="1" smtClean="0">
                <a:solidFill>
                  <a:schemeClr val="bg1"/>
                </a:solidFill>
              </a:rPr>
              <a:t>ApJ</a:t>
            </a:r>
            <a:r>
              <a:rPr lang="en-US" altLang="ja-JP" sz="1400" dirty="0" smtClean="0">
                <a:solidFill>
                  <a:schemeClr val="bg1"/>
                </a:solidFill>
              </a:rPr>
              <a:t>, 817, 145)</a:t>
            </a:r>
            <a:endParaRPr kumimoji="1" lang="ja-JP" altLang="en-US" sz="1400" dirty="0">
              <a:solidFill>
                <a:schemeClr val="bg1"/>
              </a:solidFill>
            </a:endParaRPr>
          </a:p>
        </p:txBody>
      </p:sp>
      <p:sp>
        <p:nvSpPr>
          <p:cNvPr id="38" name="テキスト ボックス 37"/>
          <p:cNvSpPr txBox="1"/>
          <p:nvPr/>
        </p:nvSpPr>
        <p:spPr>
          <a:xfrm>
            <a:off x="7406110" y="5170096"/>
            <a:ext cx="1262723" cy="369332"/>
          </a:xfrm>
          <a:prstGeom prst="rect">
            <a:avLst/>
          </a:prstGeom>
          <a:noFill/>
        </p:spPr>
        <p:txBody>
          <a:bodyPr wrap="none" rtlCol="0">
            <a:spAutoFit/>
          </a:bodyPr>
          <a:lstStyle/>
          <a:p>
            <a:r>
              <a:rPr kumimoji="1" lang="en-US" altLang="ja-JP" dirty="0" smtClean="0">
                <a:solidFill>
                  <a:schemeClr val="bg1"/>
                </a:solidFill>
              </a:rPr>
              <a:t>V1280Sco</a:t>
            </a:r>
            <a:endParaRPr kumimoji="1" lang="ja-JP" altLang="en-US" dirty="0">
              <a:solidFill>
                <a:schemeClr val="bg1"/>
              </a:solidFill>
            </a:endParaRPr>
          </a:p>
        </p:txBody>
      </p:sp>
      <p:sp>
        <p:nvSpPr>
          <p:cNvPr id="39" name="テキスト ボックス 38"/>
          <p:cNvSpPr txBox="1"/>
          <p:nvPr/>
        </p:nvSpPr>
        <p:spPr>
          <a:xfrm>
            <a:off x="228600" y="6135469"/>
            <a:ext cx="8917300" cy="646331"/>
          </a:xfrm>
          <a:prstGeom prst="rect">
            <a:avLst/>
          </a:prstGeom>
          <a:noFill/>
        </p:spPr>
        <p:txBody>
          <a:bodyPr wrap="none" rtlCol="0">
            <a:spAutoFit/>
          </a:bodyPr>
          <a:lstStyle/>
          <a:p>
            <a:r>
              <a:rPr kumimoji="1" lang="ja-JP" altLang="en-US" dirty="0" smtClean="0"/>
              <a:t>ダスト形成過程</a:t>
            </a:r>
            <a:r>
              <a:rPr kumimoji="1" lang="en-US" altLang="ja-JP" dirty="0" smtClean="0"/>
              <a:t>(V1280Sco)</a:t>
            </a:r>
            <a:r>
              <a:rPr kumimoji="1" lang="ja-JP" altLang="en-US" dirty="0" smtClean="0"/>
              <a:t>：アモルファスカーボン</a:t>
            </a:r>
            <a:r>
              <a:rPr kumimoji="1" lang="en-US" altLang="ja-JP" dirty="0" smtClean="0"/>
              <a:t> </a:t>
            </a:r>
            <a:r>
              <a:rPr lang="en-US" altLang="ja-JP" dirty="0" err="1" smtClean="0"/>
              <a:t>M</a:t>
            </a:r>
            <a:r>
              <a:rPr lang="en-US" altLang="ja-JP" baseline="-25000" dirty="0" err="1" smtClean="0"/>
              <a:t>a.car</a:t>
            </a:r>
            <a:r>
              <a:rPr lang="en-US" altLang="ja-JP" dirty="0" smtClean="0"/>
              <a:t>∼ 8×10</a:t>
            </a:r>
            <a:r>
              <a:rPr lang="en-US" altLang="ja-JP" baseline="30000" dirty="0" smtClean="0"/>
              <a:t>−8</a:t>
            </a:r>
            <a:r>
              <a:rPr lang="en-US" altLang="ja-JP" dirty="0" smtClean="0"/>
              <a:t>M</a:t>
            </a:r>
            <a:r>
              <a:rPr lang="en-US" altLang="ja-JP" baseline="-25000" dirty="0" smtClean="0"/>
              <a:t>⊙</a:t>
            </a:r>
            <a:r>
              <a:rPr lang="en-US" altLang="ja-JP" dirty="0" smtClean="0"/>
              <a:t>, </a:t>
            </a:r>
            <a:r>
              <a:rPr lang="en-US" altLang="ja-JP" dirty="0" err="1" smtClean="0"/>
              <a:t>a</a:t>
            </a:r>
            <a:r>
              <a:rPr lang="en-US" altLang="ja-JP" baseline="-25000" dirty="0" err="1" smtClean="0"/>
              <a:t>a.car</a:t>
            </a:r>
            <a:r>
              <a:rPr lang="en-US" altLang="ja-JP" dirty="0" smtClean="0"/>
              <a:t> = 0.01 </a:t>
            </a:r>
            <a:r>
              <a:rPr lang="en-US" altLang="ja-JP" dirty="0" err="1" smtClean="0"/>
              <a:t>μm</a:t>
            </a:r>
            <a:endParaRPr lang="en-US" altLang="ja-JP" dirty="0" smtClean="0"/>
          </a:p>
          <a:p>
            <a:r>
              <a:rPr lang="en-US" altLang="ja-JP" dirty="0" smtClean="0"/>
              <a:t>           </a:t>
            </a:r>
            <a:r>
              <a:rPr lang="ja-JP" altLang="en-US" dirty="0" smtClean="0"/>
              <a:t>　　　　　　</a:t>
            </a:r>
            <a:r>
              <a:rPr lang="en-US" altLang="ja-JP" dirty="0" smtClean="0"/>
              <a:t>            </a:t>
            </a:r>
            <a:r>
              <a:rPr lang="ja-JP" altLang="en-US" dirty="0" smtClean="0"/>
              <a:t>アモルファスシリケイト</a:t>
            </a:r>
            <a:r>
              <a:rPr lang="en-US" altLang="ja-JP" dirty="0" smtClean="0"/>
              <a:t> </a:t>
            </a:r>
            <a:r>
              <a:rPr lang="en-US" altLang="ja-JP" dirty="0" err="1" smtClean="0"/>
              <a:t>M</a:t>
            </a:r>
            <a:r>
              <a:rPr lang="en-US" altLang="ja-JP" baseline="-25000" dirty="0" err="1" smtClean="0"/>
              <a:t>a.sil</a:t>
            </a:r>
            <a:r>
              <a:rPr lang="en-US" altLang="ja-JP" baseline="-25000" dirty="0" smtClean="0"/>
              <a:t>.</a:t>
            </a:r>
            <a:r>
              <a:rPr lang="en-US" altLang="ja-JP" dirty="0" smtClean="0"/>
              <a:t>∼ 4 × 10</a:t>
            </a:r>
            <a:r>
              <a:rPr lang="en-US" altLang="ja-JP" baseline="30000" dirty="0" smtClean="0"/>
              <a:t>−7</a:t>
            </a:r>
            <a:r>
              <a:rPr lang="en-US" altLang="ja-JP" dirty="0" smtClean="0"/>
              <a:t>M</a:t>
            </a:r>
            <a:r>
              <a:rPr lang="en-US" altLang="ja-JP" baseline="-25000" dirty="0" smtClean="0"/>
              <a:t>⊙</a:t>
            </a:r>
            <a:r>
              <a:rPr lang="en-US" altLang="ja-JP" dirty="0" smtClean="0"/>
              <a:t>, 0.3μm&lt; </a:t>
            </a:r>
            <a:r>
              <a:rPr lang="en-US" altLang="ja-JP" dirty="0" err="1" smtClean="0"/>
              <a:t>a</a:t>
            </a:r>
            <a:r>
              <a:rPr lang="en-US" altLang="ja-JP" baseline="-25000" dirty="0" err="1" smtClean="0"/>
              <a:t>a.sil</a:t>
            </a:r>
            <a:r>
              <a:rPr lang="en-US" altLang="ja-JP" baseline="-25000" dirty="0" smtClean="0"/>
              <a:t>.</a:t>
            </a:r>
            <a:r>
              <a:rPr lang="en-US" altLang="ja-JP" dirty="0" smtClean="0"/>
              <a:t>&lt; 0.5μm </a:t>
            </a:r>
            <a:endParaRPr kumimoji="1" lang="ja-JP" altLang="en-US" dirty="0"/>
          </a:p>
        </p:txBody>
      </p:sp>
      <p:sp>
        <p:nvSpPr>
          <p:cNvPr id="40" name="テキスト ボックス 39"/>
          <p:cNvSpPr txBox="1"/>
          <p:nvPr/>
        </p:nvSpPr>
        <p:spPr>
          <a:xfrm>
            <a:off x="201591" y="5105400"/>
            <a:ext cx="3303609" cy="923330"/>
          </a:xfrm>
          <a:prstGeom prst="rect">
            <a:avLst/>
          </a:prstGeom>
          <a:noFill/>
        </p:spPr>
        <p:txBody>
          <a:bodyPr wrap="none" rtlCol="0">
            <a:spAutoFit/>
          </a:bodyPr>
          <a:lstStyle/>
          <a:p>
            <a:r>
              <a:rPr kumimoji="1" lang="ja-JP" altLang="en-US" dirty="0" smtClean="0"/>
              <a:t>高空間分解赤外撮像・分光観測</a:t>
            </a:r>
            <a:endParaRPr kumimoji="1" lang="en-US" altLang="ja-JP" dirty="0" smtClean="0"/>
          </a:p>
          <a:p>
            <a:r>
              <a:rPr kumimoji="1" lang="ja-JP" altLang="en-US" dirty="0" smtClean="0">
                <a:sym typeface="Wingdings"/>
              </a:rPr>
              <a:t></a:t>
            </a:r>
            <a:r>
              <a:rPr kumimoji="1" lang="en-US" altLang="ja-JP" dirty="0" smtClean="0">
                <a:sym typeface="Wingdings"/>
              </a:rPr>
              <a:t> </a:t>
            </a:r>
            <a:r>
              <a:rPr kumimoji="1" lang="ja-JP" altLang="en-US" dirty="0" smtClean="0"/>
              <a:t>ダスト組成、サイズ、質量に</a:t>
            </a:r>
            <a:endParaRPr kumimoji="1" lang="en-US" altLang="ja-JP" dirty="0" smtClean="0"/>
          </a:p>
          <a:p>
            <a:r>
              <a:rPr kumimoji="1" lang="ja-JP" altLang="en-US" dirty="0" smtClean="0"/>
              <a:t>　</a:t>
            </a:r>
            <a:r>
              <a:rPr kumimoji="1" lang="en-US" altLang="ja-JP" dirty="0" smtClean="0"/>
              <a:t> </a:t>
            </a:r>
            <a:r>
              <a:rPr kumimoji="1" lang="ja-JP" altLang="en-US" dirty="0" smtClean="0"/>
              <a:t>対して強い制限が得られる。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76200"/>
            <a:ext cx="8229600" cy="1143000"/>
          </a:xfrm>
        </p:spPr>
        <p:txBody>
          <a:bodyPr/>
          <a:lstStyle/>
          <a:p>
            <a:r>
              <a:rPr lang="ja-JP" altLang="en-US" dirty="0" smtClean="0"/>
              <a:t>星間物質班</a:t>
            </a:r>
            <a:r>
              <a:rPr lang="en-US" altLang="ja-JP" dirty="0" smtClean="0"/>
              <a:t>(</a:t>
            </a:r>
            <a:r>
              <a:rPr lang="ja-JP" altLang="en-US" dirty="0" smtClean="0"/>
              <a:t>まとめ</a:t>
            </a:r>
            <a:r>
              <a:rPr lang="en-US" altLang="ja-JP" dirty="0" smtClean="0"/>
              <a:t>)</a:t>
            </a:r>
            <a:endParaRPr lang="ja-JP" altLang="en-US" dirty="0" smtClean="0"/>
          </a:p>
        </p:txBody>
      </p:sp>
      <p:sp>
        <p:nvSpPr>
          <p:cNvPr id="17411" name="テキスト ボックス 2"/>
          <p:cNvSpPr txBox="1">
            <a:spLocks noChangeArrowheads="1"/>
          </p:cNvSpPr>
          <p:nvPr/>
        </p:nvSpPr>
        <p:spPr bwMode="auto">
          <a:xfrm>
            <a:off x="304800" y="1149350"/>
            <a:ext cx="8656537" cy="5632311"/>
          </a:xfrm>
          <a:prstGeom prst="rect">
            <a:avLst/>
          </a:prstGeom>
          <a:noFill/>
          <a:ln w="9525">
            <a:noFill/>
            <a:miter lim="800000"/>
            <a:headEnd/>
            <a:tailEnd/>
          </a:ln>
        </p:spPr>
        <p:txBody>
          <a:bodyPr wrap="none">
            <a:prstTxWarp prst="textNoShape">
              <a:avLst/>
            </a:prstTxWarp>
            <a:spAutoFit/>
          </a:bodyPr>
          <a:lstStyle/>
          <a:p>
            <a:r>
              <a:rPr lang="ja-JP" altLang="en-US" dirty="0"/>
              <a:t>光赤外の枠組みの範囲で、様々な研究対象において、ダストの吸収／放射構造を利用</a:t>
            </a:r>
            <a:endParaRPr lang="en-US" altLang="ja-JP" dirty="0"/>
          </a:p>
          <a:p>
            <a:r>
              <a:rPr lang="ja-JP" altLang="en-US" dirty="0"/>
              <a:t>して物理・化学環境を測量する事がしばしば行われる。一方で、ダストの吸収／放射構</a:t>
            </a:r>
            <a:endParaRPr lang="en-US" altLang="ja-JP" dirty="0"/>
          </a:p>
          <a:p>
            <a:r>
              <a:rPr lang="ja-JP" altLang="en-US" dirty="0"/>
              <a:t>造を物理・化学環境診断の目的で利用するためには、</a:t>
            </a:r>
            <a:r>
              <a:rPr lang="ja-JP" altLang="en-US" b="1" dirty="0"/>
              <a:t>実際に宇宙に存在するダストの</a:t>
            </a:r>
            <a:endParaRPr lang="en-US" altLang="ja-JP" b="1" dirty="0"/>
          </a:p>
          <a:p>
            <a:r>
              <a:rPr lang="ja-JP" altLang="en-US" b="1" dirty="0"/>
              <a:t>組成理解や環境に対する赤外分光特性の応答</a:t>
            </a:r>
            <a:r>
              <a:rPr lang="en-US" altLang="ja-JP" b="1" dirty="0"/>
              <a:t>(</a:t>
            </a:r>
            <a:r>
              <a:rPr lang="ja-JP" altLang="en-US" b="1" dirty="0"/>
              <a:t>観測量</a:t>
            </a:r>
            <a:r>
              <a:rPr lang="en-US" altLang="ja-JP" b="1" dirty="0"/>
              <a:t>)</a:t>
            </a:r>
            <a:r>
              <a:rPr lang="ja-JP" altLang="en-US" b="1" dirty="0"/>
              <a:t>を較正する作業</a:t>
            </a:r>
            <a:r>
              <a:rPr lang="ja-JP" altLang="en-US" dirty="0"/>
              <a:t>が必要となる。</a:t>
            </a:r>
            <a:endParaRPr lang="en-US" altLang="ja-JP" dirty="0"/>
          </a:p>
          <a:p>
            <a:endParaRPr lang="en-US" altLang="ja-JP" dirty="0"/>
          </a:p>
          <a:p>
            <a:r>
              <a:rPr lang="ja-JP" altLang="en-US" dirty="0"/>
              <a:t>宇宙に存在するダストの組成は、主として赤外波長域のスペクトル構造を元に同定さ</a:t>
            </a:r>
            <a:endParaRPr lang="en-US" altLang="ja-JP" dirty="0"/>
          </a:p>
          <a:p>
            <a:r>
              <a:rPr lang="ja-JP" altLang="en-US" dirty="0"/>
              <a:t>れるが、例えば、</a:t>
            </a:r>
            <a:r>
              <a:rPr lang="ja-JP" altLang="en-US" b="1" dirty="0"/>
              <a:t>未同定赤外バンドの担い手などのように、具体的な組成同定や環境</a:t>
            </a:r>
            <a:endParaRPr lang="en-US" altLang="ja-JP" b="1" dirty="0"/>
          </a:p>
          <a:p>
            <a:r>
              <a:rPr lang="ja-JP" altLang="en-US" b="1" dirty="0"/>
              <a:t>に対する赤外分光特性の応答の定量的な理解がなされないまま、物理・化学環境診断</a:t>
            </a:r>
            <a:endParaRPr lang="en-US" altLang="ja-JP" b="1" dirty="0"/>
          </a:p>
          <a:p>
            <a:r>
              <a:rPr lang="ja-JP" altLang="en-US" b="1" dirty="0"/>
              <a:t>を目的とする利用が先行する状態にあり、この事態は極めて憂慮されるべき</a:t>
            </a:r>
            <a:r>
              <a:rPr lang="ja-JP" altLang="en-US" dirty="0"/>
              <a:t>である。</a:t>
            </a:r>
            <a:endParaRPr lang="en-US" altLang="ja-JP" dirty="0"/>
          </a:p>
          <a:p>
            <a:endParaRPr lang="en-US" altLang="ja-JP" dirty="0"/>
          </a:p>
          <a:p>
            <a:r>
              <a:rPr lang="ja-JP" altLang="en-US" dirty="0"/>
              <a:t>我々</a:t>
            </a:r>
            <a:r>
              <a:rPr lang="ja-JP" altLang="en-US" dirty="0" smtClean="0"/>
              <a:t>が</a:t>
            </a:r>
            <a:r>
              <a:rPr lang="en-US" altLang="ja-JP" dirty="0" smtClean="0"/>
              <a:t>SPICA</a:t>
            </a:r>
            <a:r>
              <a:rPr lang="ja-JP" altLang="en-US" dirty="0" smtClean="0"/>
              <a:t>や</a:t>
            </a:r>
            <a:r>
              <a:rPr lang="en-US" altLang="ja-JP" dirty="0" smtClean="0"/>
              <a:t>TMT</a:t>
            </a:r>
            <a:r>
              <a:rPr lang="ja-JP" altLang="en-US" dirty="0" smtClean="0"/>
              <a:t>など</a:t>
            </a:r>
            <a:r>
              <a:rPr lang="ja-JP" altLang="en-US" dirty="0"/>
              <a:t>新たな革新的観測手段を手にする</a:t>
            </a:r>
            <a:r>
              <a:rPr lang="en-US" altLang="ja-JP" dirty="0"/>
              <a:t>2020</a:t>
            </a:r>
            <a:r>
              <a:rPr lang="ja-JP" altLang="en-US" dirty="0"/>
              <a:t>年代に目指すべき</a:t>
            </a:r>
            <a:endParaRPr lang="en-US" altLang="ja-JP" dirty="0"/>
          </a:p>
          <a:p>
            <a:r>
              <a:rPr lang="ja-JP" altLang="en-US" dirty="0"/>
              <a:t>サイエンスは、</a:t>
            </a:r>
            <a:r>
              <a:rPr lang="ja-JP" altLang="en-US" b="1" dirty="0"/>
              <a:t>観測、理論、実験のバランスが取れた進捗のもとで実施されるよう、それ</a:t>
            </a:r>
            <a:endParaRPr lang="en-US" altLang="ja-JP" b="1" dirty="0"/>
          </a:p>
          <a:p>
            <a:r>
              <a:rPr lang="ja-JP" altLang="en-US" b="1" dirty="0"/>
              <a:t>までの期間の研究戦略を立てるべき</a:t>
            </a:r>
            <a:r>
              <a:rPr lang="ja-JP" altLang="en-US" dirty="0"/>
              <a:t>である。星間物質班は、特にダスト研究に於いて、</a:t>
            </a:r>
            <a:endParaRPr lang="en-US" altLang="ja-JP" dirty="0"/>
          </a:p>
          <a:p>
            <a:r>
              <a:rPr lang="ja-JP" altLang="en-US" dirty="0"/>
              <a:t>上記の意識を共有し理論や実験、およびそれに準拠した観測を、</a:t>
            </a:r>
            <a:r>
              <a:rPr lang="en-US" altLang="ja-JP" dirty="0"/>
              <a:t>2020</a:t>
            </a:r>
            <a:r>
              <a:rPr lang="ja-JP" altLang="en-US" dirty="0"/>
              <a:t>年代に向けて</a:t>
            </a:r>
            <a:endParaRPr lang="en-US" altLang="ja-JP" dirty="0"/>
          </a:p>
          <a:p>
            <a:r>
              <a:rPr lang="ja-JP" altLang="en-US" dirty="0"/>
              <a:t>主導的かつユニークに進めることを意識して、メンバーを組織している。</a:t>
            </a:r>
            <a:endParaRPr lang="en-US" altLang="ja-JP" dirty="0"/>
          </a:p>
          <a:p>
            <a:endParaRPr lang="en-US" altLang="ja-JP" dirty="0"/>
          </a:p>
          <a:p>
            <a:r>
              <a:rPr lang="ja-JP" altLang="en-US" dirty="0"/>
              <a:t>様々な主系列質量、恒星進化段階の天体において、その星周環境はダストの形成</a:t>
            </a:r>
            <a:endParaRPr lang="en-US" altLang="ja-JP" dirty="0"/>
          </a:p>
          <a:p>
            <a:r>
              <a:rPr lang="ja-JP" altLang="en-US" dirty="0"/>
              <a:t>過程や化学・物理・鉱物学的変性過程を探る上で、重要な実験場でもある。この観点</a:t>
            </a:r>
            <a:endParaRPr lang="en-US" altLang="ja-JP" dirty="0"/>
          </a:p>
          <a:p>
            <a:r>
              <a:rPr lang="ja-JP" altLang="en-US" dirty="0"/>
              <a:t>からも、星間物質班と恒星物理班は特にダスト研究の観点で、密な関係を築き組織的</a:t>
            </a:r>
            <a:endParaRPr lang="en-US" altLang="ja-JP" dirty="0"/>
          </a:p>
          <a:p>
            <a:r>
              <a:rPr lang="ja-JP" altLang="en-US" dirty="0"/>
              <a:t>に計画を検討する事が有意義である。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34081</TotalTime>
  <Words>1101</Words>
  <Application>Microsoft Office PowerPoint</Application>
  <PresentationFormat>画面に合わせる (4:3)</PresentationFormat>
  <Paragraphs>145</Paragraphs>
  <Slides>9</Slides>
  <Notes>2</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2_Office テーマ</vt:lpstr>
      <vt:lpstr>光赤天連将来計画検討 銀河系・局所銀河・近傍銀河  特に星間物質班の報告事項</vt:lpstr>
      <vt:lpstr>PowerPoint プレゼンテーション</vt:lpstr>
      <vt:lpstr>PowerPoint プレゼンテーション</vt:lpstr>
      <vt:lpstr>PowerPoint プレゼンテーション</vt:lpstr>
      <vt:lpstr>実験天文学に基づく星間物質研究の最新進捗(1)</vt:lpstr>
      <vt:lpstr>実験天文学に基づく星間物質研究の最新進捗(2)</vt:lpstr>
      <vt:lpstr>新星：天体現象を利用したダスト形成過程を探る宇宙実験場</vt:lpstr>
      <vt:lpstr>Resolving Dust Structures around Nova (e.g., V1280Sco, d~1kpc; MIR obs. with 8m class telescopes)</vt:lpstr>
      <vt:lpstr>星間物質班(まとめ)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SPICA Mission Requirement Document</dc:title>
  <dc:creator>maruma</dc:creator>
  <cp:lastModifiedBy>SAKON</cp:lastModifiedBy>
  <cp:revision>258</cp:revision>
  <dcterms:created xsi:type="dcterms:W3CDTF">2016-02-08T16:59:36Z</dcterms:created>
  <dcterms:modified xsi:type="dcterms:W3CDTF">2016-02-09T05:27:06Z</dcterms:modified>
</cp:coreProperties>
</file>