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31" r:id="rId2"/>
    <p:sldId id="257" r:id="rId3"/>
    <p:sldId id="344" r:id="rId4"/>
    <p:sldId id="352" r:id="rId5"/>
    <p:sldId id="353" r:id="rId6"/>
    <p:sldId id="354" r:id="rId7"/>
    <p:sldId id="345" r:id="rId8"/>
    <p:sldId id="363" r:id="rId9"/>
    <p:sldId id="364" r:id="rId10"/>
    <p:sldId id="350" r:id="rId11"/>
    <p:sldId id="286" r:id="rId12"/>
    <p:sldId id="299" r:id="rId13"/>
    <p:sldId id="298" r:id="rId14"/>
    <p:sldId id="296" r:id="rId15"/>
    <p:sldId id="297" r:id="rId16"/>
    <p:sldId id="366" r:id="rId17"/>
    <p:sldId id="351" r:id="rId18"/>
    <p:sldId id="343" r:id="rId19"/>
    <p:sldId id="358" r:id="rId20"/>
    <p:sldId id="348" r:id="rId21"/>
    <p:sldId id="359" r:id="rId22"/>
    <p:sldId id="360" r:id="rId23"/>
    <p:sldId id="361" r:id="rId24"/>
    <p:sldId id="362" r:id="rId25"/>
    <p:sldId id="365" r:id="rId26"/>
  </p:sldIdLst>
  <p:sldSz cx="9144000" cy="6858000" type="screen4x3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514" y="-7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zumiura\Desktop\Desktop\00A_&#23713;&#23665;&#22825;&#20307;&#29289;&#29702;&#35251;&#28204;&#25152;&#12395;&#38306;&#12431;&#12427;&#12371;&#12392;\A0-&#25152;&#38263;&#20181;&#20107;_&#24341;&#12365;&#32153;&#12366;20101012okita\common-use\&#25104;&#26524;\&#35542;&#25991;&#25968;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zumiura\Desktop\Desktop\00A_&#23713;&#23665;&#22825;&#20307;&#29289;&#29702;&#35251;&#28204;&#25152;&#12395;&#38306;&#12431;&#12427;&#12371;&#12392;\A0-&#25152;&#38263;&#20181;&#20107;_&#24341;&#12365;&#32153;&#12366;20101012okita\common-use\&#20849;&#21516;&#21033;&#29992;&#23455;&#26045;&#29366;&#27841;\&#20849;&#21516;&#21033;&#29992;&#30003;&#35531;&#25505;&#25246;&#32113;&#35336;3_revised20140811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zumiura\Desktop\Desktop\00A_&#23713;&#23665;&#22825;&#20307;&#29289;&#29702;&#35251;&#28204;&#25152;&#12395;&#38306;&#12431;&#12427;&#12371;&#12392;\A0-&#25152;&#38263;&#20181;&#20107;_&#24341;&#12365;&#32153;&#12366;20101012okita\common-use\&#20849;&#21516;&#21033;&#29992;&#23455;&#26045;&#29366;&#27841;\&#20849;&#21516;&#21033;&#29992;&#30003;&#35531;&#25505;&#25246;&#32113;&#35336;3_revised20140811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zumiura\Desktop\Desktop\00A_&#23713;&#23665;&#22825;&#20307;&#29289;&#29702;&#35251;&#28204;&#25152;&#12395;&#38306;&#12431;&#12427;&#12371;&#12392;\A0-&#25152;&#38263;&#20181;&#20107;_&#24341;&#12365;&#32153;&#12366;20101012okita\common-use\&#20849;&#21516;&#21033;&#29992;&#23455;&#26045;&#29366;&#27841;\&#20849;&#21516;&#21033;&#29992;&#30003;&#35531;&#25505;&#25246;&#32113;&#35336;3_revised20140811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zumiura\Desktop\Desktop\00A_&#23713;&#23665;&#22825;&#20307;&#29289;&#29702;&#35251;&#28204;&#25152;&#12395;&#38306;&#12431;&#12427;&#12371;&#12392;\A0-&#25152;&#38263;&#20181;&#20107;_&#24341;&#12365;&#32153;&#12366;20101012okita\common-use\&#20849;&#21516;&#21033;&#29992;&#23455;&#26045;&#29366;&#27841;\&#20849;&#21516;&#21033;&#29992;&#30003;&#35531;&#25505;&#25246;&#32113;&#35336;3_revised20140811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25" b="0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r>
              <a:rPr lang="ja-JP" altLang="en-US"/>
              <a:t>査読論文数（暦年別）</a:t>
            </a:r>
          </a:p>
        </c:rich>
      </c:tx>
      <c:layout>
        <c:manualLayout>
          <c:xMode val="edge"/>
          <c:yMode val="edge"/>
          <c:x val="0.42152529140135508"/>
          <c:y val="3.225806451612903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6137323747550579E-2"/>
          <c:y val="0.19434015976975175"/>
          <c:w val="0.8829075684123936"/>
          <c:h val="0.67169996968962742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統計!$A$4:$A$55</c:f>
              <c:numCache>
                <c:formatCode>General</c:formatCode>
                <c:ptCount val="52"/>
                <c:pt idx="0">
                  <c:v>1965</c:v>
                </c:pt>
                <c:pt idx="1">
                  <c:v>1966</c:v>
                </c:pt>
                <c:pt idx="2">
                  <c:v>1967</c:v>
                </c:pt>
                <c:pt idx="3">
                  <c:v>1968</c:v>
                </c:pt>
                <c:pt idx="4">
                  <c:v>1969</c:v>
                </c:pt>
                <c:pt idx="5">
                  <c:v>1970</c:v>
                </c:pt>
                <c:pt idx="6">
                  <c:v>1971</c:v>
                </c:pt>
                <c:pt idx="7">
                  <c:v>1972</c:v>
                </c:pt>
                <c:pt idx="8">
                  <c:v>1973</c:v>
                </c:pt>
                <c:pt idx="9">
                  <c:v>1974</c:v>
                </c:pt>
                <c:pt idx="10">
                  <c:v>1975</c:v>
                </c:pt>
                <c:pt idx="11">
                  <c:v>1976</c:v>
                </c:pt>
                <c:pt idx="12">
                  <c:v>1977</c:v>
                </c:pt>
                <c:pt idx="13">
                  <c:v>1978</c:v>
                </c:pt>
                <c:pt idx="14">
                  <c:v>1979</c:v>
                </c:pt>
                <c:pt idx="15">
                  <c:v>1980</c:v>
                </c:pt>
                <c:pt idx="16">
                  <c:v>1981</c:v>
                </c:pt>
                <c:pt idx="17">
                  <c:v>1982</c:v>
                </c:pt>
                <c:pt idx="18">
                  <c:v>1983</c:v>
                </c:pt>
                <c:pt idx="19">
                  <c:v>1984</c:v>
                </c:pt>
                <c:pt idx="20">
                  <c:v>1985</c:v>
                </c:pt>
                <c:pt idx="21">
                  <c:v>1986</c:v>
                </c:pt>
                <c:pt idx="22">
                  <c:v>1987</c:v>
                </c:pt>
                <c:pt idx="23">
                  <c:v>1988</c:v>
                </c:pt>
                <c:pt idx="24">
                  <c:v>1989</c:v>
                </c:pt>
                <c:pt idx="25">
                  <c:v>1990</c:v>
                </c:pt>
                <c:pt idx="26">
                  <c:v>1991</c:v>
                </c:pt>
                <c:pt idx="27">
                  <c:v>1992</c:v>
                </c:pt>
                <c:pt idx="28">
                  <c:v>1993</c:v>
                </c:pt>
                <c:pt idx="29">
                  <c:v>1994</c:v>
                </c:pt>
                <c:pt idx="30">
                  <c:v>1995</c:v>
                </c:pt>
                <c:pt idx="31">
                  <c:v>1996</c:v>
                </c:pt>
                <c:pt idx="32">
                  <c:v>1997</c:v>
                </c:pt>
                <c:pt idx="33">
                  <c:v>1998</c:v>
                </c:pt>
                <c:pt idx="34">
                  <c:v>1999</c:v>
                </c:pt>
                <c:pt idx="35">
                  <c:v>2000</c:v>
                </c:pt>
                <c:pt idx="36">
                  <c:v>2001</c:v>
                </c:pt>
                <c:pt idx="37">
                  <c:v>2002</c:v>
                </c:pt>
                <c:pt idx="38">
                  <c:v>2003</c:v>
                </c:pt>
                <c:pt idx="39">
                  <c:v>2004</c:v>
                </c:pt>
                <c:pt idx="40">
                  <c:v>2005</c:v>
                </c:pt>
                <c:pt idx="41">
                  <c:v>2006</c:v>
                </c:pt>
                <c:pt idx="42">
                  <c:v>2007</c:v>
                </c:pt>
                <c:pt idx="43">
                  <c:v>2008</c:v>
                </c:pt>
                <c:pt idx="44">
                  <c:v>2009</c:v>
                </c:pt>
                <c:pt idx="45">
                  <c:v>2010</c:v>
                </c:pt>
                <c:pt idx="46">
                  <c:v>2011</c:v>
                </c:pt>
                <c:pt idx="47">
                  <c:v>2012</c:v>
                </c:pt>
                <c:pt idx="48">
                  <c:v>2013</c:v>
                </c:pt>
                <c:pt idx="49">
                  <c:v>2014</c:v>
                </c:pt>
                <c:pt idx="50">
                  <c:v>2015</c:v>
                </c:pt>
                <c:pt idx="51">
                  <c:v>2016</c:v>
                </c:pt>
              </c:numCache>
            </c:numRef>
          </c:cat>
          <c:val>
            <c:numRef>
              <c:f>統計!$B$4:$B$55</c:f>
              <c:numCache>
                <c:formatCode>General</c:formatCode>
                <c:ptCount val="52"/>
                <c:pt idx="0">
                  <c:v>1</c:v>
                </c:pt>
                <c:pt idx="1">
                  <c:v>5</c:v>
                </c:pt>
                <c:pt idx="2">
                  <c:v>4</c:v>
                </c:pt>
                <c:pt idx="3">
                  <c:v>13</c:v>
                </c:pt>
                <c:pt idx="4">
                  <c:v>9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9</c:v>
                </c:pt>
                <c:pt idx="10">
                  <c:v>7</c:v>
                </c:pt>
                <c:pt idx="11">
                  <c:v>10</c:v>
                </c:pt>
                <c:pt idx="12">
                  <c:v>14</c:v>
                </c:pt>
                <c:pt idx="13">
                  <c:v>13</c:v>
                </c:pt>
                <c:pt idx="14">
                  <c:v>8</c:v>
                </c:pt>
                <c:pt idx="15">
                  <c:v>14</c:v>
                </c:pt>
                <c:pt idx="16">
                  <c:v>8</c:v>
                </c:pt>
                <c:pt idx="17">
                  <c:v>12</c:v>
                </c:pt>
                <c:pt idx="18">
                  <c:v>8</c:v>
                </c:pt>
                <c:pt idx="19">
                  <c:v>9</c:v>
                </c:pt>
                <c:pt idx="20">
                  <c:v>7</c:v>
                </c:pt>
                <c:pt idx="21">
                  <c:v>7</c:v>
                </c:pt>
                <c:pt idx="22">
                  <c:v>14</c:v>
                </c:pt>
                <c:pt idx="23">
                  <c:v>15</c:v>
                </c:pt>
                <c:pt idx="24">
                  <c:v>11</c:v>
                </c:pt>
                <c:pt idx="25">
                  <c:v>7</c:v>
                </c:pt>
                <c:pt idx="26">
                  <c:v>13</c:v>
                </c:pt>
                <c:pt idx="27">
                  <c:v>11</c:v>
                </c:pt>
                <c:pt idx="28">
                  <c:v>12</c:v>
                </c:pt>
                <c:pt idx="29">
                  <c:v>17</c:v>
                </c:pt>
                <c:pt idx="30">
                  <c:v>19</c:v>
                </c:pt>
                <c:pt idx="31">
                  <c:v>16</c:v>
                </c:pt>
                <c:pt idx="32">
                  <c:v>17</c:v>
                </c:pt>
                <c:pt idx="33">
                  <c:v>19</c:v>
                </c:pt>
                <c:pt idx="34">
                  <c:v>16</c:v>
                </c:pt>
                <c:pt idx="35">
                  <c:v>16</c:v>
                </c:pt>
                <c:pt idx="36">
                  <c:v>10</c:v>
                </c:pt>
                <c:pt idx="37">
                  <c:v>14</c:v>
                </c:pt>
                <c:pt idx="38">
                  <c:v>10</c:v>
                </c:pt>
                <c:pt idx="39">
                  <c:v>10</c:v>
                </c:pt>
                <c:pt idx="40">
                  <c:v>18</c:v>
                </c:pt>
                <c:pt idx="41">
                  <c:v>4</c:v>
                </c:pt>
                <c:pt idx="42">
                  <c:v>8</c:v>
                </c:pt>
                <c:pt idx="43">
                  <c:v>15</c:v>
                </c:pt>
                <c:pt idx="44">
                  <c:v>13</c:v>
                </c:pt>
                <c:pt idx="45">
                  <c:v>10</c:v>
                </c:pt>
                <c:pt idx="46">
                  <c:v>6</c:v>
                </c:pt>
                <c:pt idx="47">
                  <c:v>11</c:v>
                </c:pt>
                <c:pt idx="48">
                  <c:v>16</c:v>
                </c:pt>
                <c:pt idx="49">
                  <c:v>14</c:v>
                </c:pt>
                <c:pt idx="50">
                  <c:v>14</c:v>
                </c:pt>
                <c:pt idx="51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88519808"/>
        <c:axId val="88521344"/>
      </c:barChart>
      <c:catAx>
        <c:axId val="88519808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ja-JP"/>
          </a:p>
        </c:txPr>
        <c:crossAx val="88521344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88521344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in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25" b="0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ja-JP"/>
          </a:p>
        </c:txPr>
        <c:crossAx val="88519808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525" b="0" i="0" u="none" strike="noStrike" baseline="0">
          <a:solidFill>
            <a:srgbClr val="000000"/>
          </a:solidFill>
          <a:latin typeface="ＭＳ Ｐゴシック"/>
          <a:ea typeface="ＭＳ Ｐゴシック"/>
          <a:cs typeface="ＭＳ Ｐゴシック"/>
        </a:defRPr>
      </a:pPr>
      <a:endParaRPr lang="ja-JP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700" b="0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r>
              <a:rPr lang="ja-JP" altLang="en-US"/>
              <a:t>総申請件数と総採択件数（隙間含まず）</a:t>
            </a:r>
          </a:p>
        </c:rich>
      </c:tx>
      <c:layout>
        <c:manualLayout>
          <c:xMode val="edge"/>
          <c:yMode val="edge"/>
          <c:x val="0.29264121181932551"/>
          <c:y val="9.730805708110014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6583544035966366"/>
          <c:y val="0.20491247246680039"/>
          <c:w val="0.72501826957915483"/>
          <c:h val="0.56301164605745135"/>
        </c:manualLayout>
      </c:layout>
      <c:lineChart>
        <c:grouping val="standard"/>
        <c:varyColors val="0"/>
        <c:ser>
          <c:idx val="0"/>
          <c:order val="0"/>
          <c:tx>
            <c:v>申請件数</c:v>
          </c:tx>
          <c:spPr>
            <a:ln w="25400">
              <a:solidFill>
                <a:srgbClr val="000080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strRef>
              <c:f>'188cm申請採択'!$A$3:$A$32</c:f>
              <c:strCache>
                <c:ptCount val="30"/>
                <c:pt idx="0">
                  <c:v>2002前</c:v>
                </c:pt>
                <c:pt idx="1">
                  <c:v>2002後</c:v>
                </c:pt>
                <c:pt idx="2">
                  <c:v>2003前</c:v>
                </c:pt>
                <c:pt idx="3">
                  <c:v>2003後</c:v>
                </c:pt>
                <c:pt idx="4">
                  <c:v>2004前</c:v>
                </c:pt>
                <c:pt idx="5">
                  <c:v>2004後</c:v>
                </c:pt>
                <c:pt idx="6">
                  <c:v>2005前</c:v>
                </c:pt>
                <c:pt idx="7">
                  <c:v>2005後</c:v>
                </c:pt>
                <c:pt idx="8">
                  <c:v>2006前</c:v>
                </c:pt>
                <c:pt idx="9">
                  <c:v>2006後</c:v>
                </c:pt>
                <c:pt idx="10">
                  <c:v>2007前</c:v>
                </c:pt>
                <c:pt idx="11">
                  <c:v>2007後</c:v>
                </c:pt>
                <c:pt idx="12">
                  <c:v>2008前</c:v>
                </c:pt>
                <c:pt idx="13">
                  <c:v>2008後</c:v>
                </c:pt>
                <c:pt idx="14">
                  <c:v>2009前</c:v>
                </c:pt>
                <c:pt idx="15">
                  <c:v>2009後</c:v>
                </c:pt>
                <c:pt idx="16">
                  <c:v>2010前</c:v>
                </c:pt>
                <c:pt idx="17">
                  <c:v>2010後</c:v>
                </c:pt>
                <c:pt idx="18">
                  <c:v>2011前</c:v>
                </c:pt>
                <c:pt idx="19">
                  <c:v>2011後</c:v>
                </c:pt>
                <c:pt idx="20">
                  <c:v>2012前</c:v>
                </c:pt>
                <c:pt idx="21">
                  <c:v>2012後</c:v>
                </c:pt>
                <c:pt idx="22">
                  <c:v>2013前</c:v>
                </c:pt>
                <c:pt idx="23">
                  <c:v>2013後</c:v>
                </c:pt>
                <c:pt idx="24">
                  <c:v>2014前</c:v>
                </c:pt>
                <c:pt idx="25">
                  <c:v>2014後</c:v>
                </c:pt>
                <c:pt idx="26">
                  <c:v>2015前</c:v>
                </c:pt>
                <c:pt idx="27">
                  <c:v>2015後</c:v>
                </c:pt>
                <c:pt idx="28">
                  <c:v>2016前</c:v>
                </c:pt>
                <c:pt idx="29">
                  <c:v>2016後</c:v>
                </c:pt>
              </c:strCache>
            </c:strRef>
          </c:cat>
          <c:val>
            <c:numRef>
              <c:f>'188cm申請採択'!$H$3:$H$32</c:f>
              <c:numCache>
                <c:formatCode>General</c:formatCode>
                <c:ptCount val="30"/>
                <c:pt idx="0">
                  <c:v>12</c:v>
                </c:pt>
                <c:pt idx="1">
                  <c:v>22</c:v>
                </c:pt>
                <c:pt idx="2">
                  <c:v>7</c:v>
                </c:pt>
                <c:pt idx="3">
                  <c:v>24</c:v>
                </c:pt>
                <c:pt idx="4">
                  <c:v>18</c:v>
                </c:pt>
                <c:pt idx="5">
                  <c:v>22</c:v>
                </c:pt>
                <c:pt idx="6">
                  <c:v>12</c:v>
                </c:pt>
                <c:pt idx="7">
                  <c:v>15</c:v>
                </c:pt>
                <c:pt idx="8">
                  <c:v>10</c:v>
                </c:pt>
                <c:pt idx="9">
                  <c:v>18</c:v>
                </c:pt>
                <c:pt idx="10">
                  <c:v>19</c:v>
                </c:pt>
                <c:pt idx="11">
                  <c:v>16</c:v>
                </c:pt>
                <c:pt idx="12">
                  <c:v>20</c:v>
                </c:pt>
                <c:pt idx="13">
                  <c:v>18</c:v>
                </c:pt>
                <c:pt idx="14">
                  <c:v>20</c:v>
                </c:pt>
                <c:pt idx="15">
                  <c:v>24</c:v>
                </c:pt>
                <c:pt idx="16">
                  <c:v>22</c:v>
                </c:pt>
                <c:pt idx="17">
                  <c:v>22</c:v>
                </c:pt>
                <c:pt idx="18">
                  <c:v>15</c:v>
                </c:pt>
                <c:pt idx="19">
                  <c:v>19</c:v>
                </c:pt>
                <c:pt idx="20">
                  <c:v>12</c:v>
                </c:pt>
                <c:pt idx="21">
                  <c:v>20</c:v>
                </c:pt>
                <c:pt idx="22">
                  <c:v>3</c:v>
                </c:pt>
                <c:pt idx="23">
                  <c:v>20</c:v>
                </c:pt>
                <c:pt idx="24">
                  <c:v>18</c:v>
                </c:pt>
                <c:pt idx="25">
                  <c:v>14</c:v>
                </c:pt>
                <c:pt idx="26">
                  <c:v>20</c:v>
                </c:pt>
                <c:pt idx="27">
                  <c:v>23</c:v>
                </c:pt>
                <c:pt idx="28">
                  <c:v>24</c:v>
                </c:pt>
                <c:pt idx="29">
                  <c:v>23</c:v>
                </c:pt>
              </c:numCache>
            </c:numRef>
          </c:val>
          <c:smooth val="0"/>
        </c:ser>
        <c:ser>
          <c:idx val="1"/>
          <c:order val="1"/>
          <c:tx>
            <c:v>採択件数</c:v>
          </c:tx>
          <c:spPr>
            <a:ln w="25400">
              <a:solidFill>
                <a:srgbClr val="FF00FF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strRef>
              <c:f>'188cm申請採択'!$A$3:$A$32</c:f>
              <c:strCache>
                <c:ptCount val="30"/>
                <c:pt idx="0">
                  <c:v>2002前</c:v>
                </c:pt>
                <c:pt idx="1">
                  <c:v>2002後</c:v>
                </c:pt>
                <c:pt idx="2">
                  <c:v>2003前</c:v>
                </c:pt>
                <c:pt idx="3">
                  <c:v>2003後</c:v>
                </c:pt>
                <c:pt idx="4">
                  <c:v>2004前</c:v>
                </c:pt>
                <c:pt idx="5">
                  <c:v>2004後</c:v>
                </c:pt>
                <c:pt idx="6">
                  <c:v>2005前</c:v>
                </c:pt>
                <c:pt idx="7">
                  <c:v>2005後</c:v>
                </c:pt>
                <c:pt idx="8">
                  <c:v>2006前</c:v>
                </c:pt>
                <c:pt idx="9">
                  <c:v>2006後</c:v>
                </c:pt>
                <c:pt idx="10">
                  <c:v>2007前</c:v>
                </c:pt>
                <c:pt idx="11">
                  <c:v>2007後</c:v>
                </c:pt>
                <c:pt idx="12">
                  <c:v>2008前</c:v>
                </c:pt>
                <c:pt idx="13">
                  <c:v>2008後</c:v>
                </c:pt>
                <c:pt idx="14">
                  <c:v>2009前</c:v>
                </c:pt>
                <c:pt idx="15">
                  <c:v>2009後</c:v>
                </c:pt>
                <c:pt idx="16">
                  <c:v>2010前</c:v>
                </c:pt>
                <c:pt idx="17">
                  <c:v>2010後</c:v>
                </c:pt>
                <c:pt idx="18">
                  <c:v>2011前</c:v>
                </c:pt>
                <c:pt idx="19">
                  <c:v>2011後</c:v>
                </c:pt>
                <c:pt idx="20">
                  <c:v>2012前</c:v>
                </c:pt>
                <c:pt idx="21">
                  <c:v>2012後</c:v>
                </c:pt>
                <c:pt idx="22">
                  <c:v>2013前</c:v>
                </c:pt>
                <c:pt idx="23">
                  <c:v>2013後</c:v>
                </c:pt>
                <c:pt idx="24">
                  <c:v>2014前</c:v>
                </c:pt>
                <c:pt idx="25">
                  <c:v>2014後</c:v>
                </c:pt>
                <c:pt idx="26">
                  <c:v>2015前</c:v>
                </c:pt>
                <c:pt idx="27">
                  <c:v>2015後</c:v>
                </c:pt>
                <c:pt idx="28">
                  <c:v>2016前</c:v>
                </c:pt>
                <c:pt idx="29">
                  <c:v>2016後</c:v>
                </c:pt>
              </c:strCache>
            </c:strRef>
          </c:cat>
          <c:val>
            <c:numRef>
              <c:f>'188cm申請採択'!$K$3:$K$32</c:f>
              <c:numCache>
                <c:formatCode>General</c:formatCode>
                <c:ptCount val="30"/>
                <c:pt idx="0">
                  <c:v>9</c:v>
                </c:pt>
                <c:pt idx="1">
                  <c:v>12</c:v>
                </c:pt>
                <c:pt idx="2">
                  <c:v>7</c:v>
                </c:pt>
                <c:pt idx="3">
                  <c:v>13</c:v>
                </c:pt>
                <c:pt idx="4">
                  <c:v>10</c:v>
                </c:pt>
                <c:pt idx="5">
                  <c:v>11</c:v>
                </c:pt>
                <c:pt idx="6">
                  <c:v>11</c:v>
                </c:pt>
                <c:pt idx="7">
                  <c:v>9</c:v>
                </c:pt>
                <c:pt idx="8">
                  <c:v>9</c:v>
                </c:pt>
                <c:pt idx="9">
                  <c:v>11</c:v>
                </c:pt>
                <c:pt idx="10">
                  <c:v>12</c:v>
                </c:pt>
                <c:pt idx="11">
                  <c:v>10</c:v>
                </c:pt>
                <c:pt idx="12">
                  <c:v>14</c:v>
                </c:pt>
                <c:pt idx="13">
                  <c:v>11</c:v>
                </c:pt>
                <c:pt idx="14">
                  <c:v>14</c:v>
                </c:pt>
                <c:pt idx="15">
                  <c:v>13</c:v>
                </c:pt>
                <c:pt idx="16">
                  <c:v>14</c:v>
                </c:pt>
                <c:pt idx="17">
                  <c:v>12</c:v>
                </c:pt>
                <c:pt idx="18">
                  <c:v>11</c:v>
                </c:pt>
                <c:pt idx="19">
                  <c:v>11</c:v>
                </c:pt>
                <c:pt idx="20">
                  <c:v>11</c:v>
                </c:pt>
                <c:pt idx="21">
                  <c:v>10</c:v>
                </c:pt>
                <c:pt idx="22">
                  <c:v>3</c:v>
                </c:pt>
                <c:pt idx="23">
                  <c:v>15</c:v>
                </c:pt>
                <c:pt idx="24">
                  <c:v>14</c:v>
                </c:pt>
                <c:pt idx="25">
                  <c:v>14</c:v>
                </c:pt>
                <c:pt idx="26">
                  <c:v>15</c:v>
                </c:pt>
                <c:pt idx="27">
                  <c:v>15</c:v>
                </c:pt>
                <c:pt idx="28">
                  <c:v>16</c:v>
                </c:pt>
                <c:pt idx="29">
                  <c:v>15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503616"/>
        <c:axId val="87505920"/>
      </c:lineChart>
      <c:catAx>
        <c:axId val="875036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700" b="0" i="0" u="none" strike="noStrike" baseline="0">
                    <a:solidFill>
                      <a:srgbClr val="000000"/>
                    </a:solidFill>
                    <a:latin typeface="ＭＳ Ｐゴシック"/>
                    <a:ea typeface="ＭＳ Ｐゴシック"/>
                    <a:cs typeface="ＭＳ Ｐゴシック"/>
                  </a:defRPr>
                </a:pPr>
                <a:r>
                  <a:rPr lang="ja-JP" altLang="en-US"/>
                  <a:t>セメスター</a:t>
                </a:r>
              </a:p>
            </c:rich>
          </c:tx>
          <c:layout>
            <c:manualLayout>
              <c:xMode val="edge"/>
              <c:yMode val="edge"/>
              <c:x val="0.43807051490826415"/>
              <c:y val="0.90199717682348524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in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ja-JP"/>
          </a:p>
        </c:txPr>
        <c:crossAx val="875059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7505920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700" b="0" i="0" u="none" strike="noStrike" baseline="0">
                    <a:solidFill>
                      <a:srgbClr val="000000"/>
                    </a:solidFill>
                    <a:latin typeface="ＭＳ Ｐゴシック"/>
                    <a:ea typeface="ＭＳ Ｐゴシック"/>
                    <a:cs typeface="ＭＳ Ｐゴシック"/>
                  </a:defRPr>
                </a:pPr>
                <a:r>
                  <a:rPr lang="ja-JP" altLang="en-US"/>
                  <a:t>件数</a:t>
                </a:r>
              </a:p>
            </c:rich>
          </c:tx>
          <c:layout>
            <c:manualLayout>
              <c:xMode val="edge"/>
              <c:yMode val="edge"/>
              <c:x val="4.0831082246106098E-2"/>
              <c:y val="0.412391759853547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in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700" b="0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ja-JP"/>
          </a:p>
        </c:txPr>
        <c:crossAx val="87503616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25760304859072081"/>
          <c:y val="0.6208749284309224"/>
          <c:w val="0.18666692210918889"/>
          <c:h val="0.13445378151260501"/>
        </c:manualLayout>
      </c:layout>
      <c:overlay val="0"/>
      <c:spPr>
        <a:solidFill>
          <a:schemeClr val="bg1">
            <a:lumMod val="95000"/>
          </a:schemeClr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ＭＳ Ｐゴシック"/>
              <a:ea typeface="ＭＳ Ｐゴシック"/>
              <a:cs typeface="ＭＳ Ｐゴシック"/>
            </a:defRPr>
          </a:pPr>
          <a:endParaRPr lang="ja-JP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700" b="0" i="0" u="none" strike="noStrike" baseline="0">
          <a:solidFill>
            <a:srgbClr val="000000"/>
          </a:solidFill>
          <a:latin typeface="ＭＳ Ｐゴシック"/>
          <a:ea typeface="ＭＳ Ｐゴシック"/>
          <a:cs typeface="ＭＳ Ｐゴシック"/>
        </a:defRPr>
      </a:pPr>
      <a:endParaRPr lang="ja-JP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700" b="0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r>
              <a:rPr lang="ja-JP" altLang="en-US"/>
              <a:t>総申請夜数と総採択夜数（隙間含まず）</a:t>
            </a:r>
          </a:p>
        </c:rich>
      </c:tx>
      <c:layout>
        <c:manualLayout>
          <c:xMode val="edge"/>
          <c:yMode val="edge"/>
          <c:x val="0.30868424055688692"/>
          <c:y val="9.200055256250862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5560939680684796"/>
          <c:y val="0.2091499206206926"/>
          <c:w val="0.72609525402434216"/>
          <c:h val="0.53462240769729774"/>
        </c:manualLayout>
      </c:layout>
      <c:lineChart>
        <c:grouping val="standard"/>
        <c:varyColors val="0"/>
        <c:ser>
          <c:idx val="0"/>
          <c:order val="0"/>
          <c:tx>
            <c:v>申請夜数</c:v>
          </c:tx>
          <c:spPr>
            <a:ln w="25400">
              <a:solidFill>
                <a:srgbClr val="000080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strRef>
              <c:f>'188cm申請採択'!$A$3:$A$32</c:f>
              <c:strCache>
                <c:ptCount val="30"/>
                <c:pt idx="0">
                  <c:v>2002前</c:v>
                </c:pt>
                <c:pt idx="1">
                  <c:v>2002後</c:v>
                </c:pt>
                <c:pt idx="2">
                  <c:v>2003前</c:v>
                </c:pt>
                <c:pt idx="3">
                  <c:v>2003後</c:v>
                </c:pt>
                <c:pt idx="4">
                  <c:v>2004前</c:v>
                </c:pt>
                <c:pt idx="5">
                  <c:v>2004後</c:v>
                </c:pt>
                <c:pt idx="6">
                  <c:v>2005前</c:v>
                </c:pt>
                <c:pt idx="7">
                  <c:v>2005後</c:v>
                </c:pt>
                <c:pt idx="8">
                  <c:v>2006前</c:v>
                </c:pt>
                <c:pt idx="9">
                  <c:v>2006後</c:v>
                </c:pt>
                <c:pt idx="10">
                  <c:v>2007前</c:v>
                </c:pt>
                <c:pt idx="11">
                  <c:v>2007後</c:v>
                </c:pt>
                <c:pt idx="12">
                  <c:v>2008前</c:v>
                </c:pt>
                <c:pt idx="13">
                  <c:v>2008後</c:v>
                </c:pt>
                <c:pt idx="14">
                  <c:v>2009前</c:v>
                </c:pt>
                <c:pt idx="15">
                  <c:v>2009後</c:v>
                </c:pt>
                <c:pt idx="16">
                  <c:v>2010前</c:v>
                </c:pt>
                <c:pt idx="17">
                  <c:v>2010後</c:v>
                </c:pt>
                <c:pt idx="18">
                  <c:v>2011前</c:v>
                </c:pt>
                <c:pt idx="19">
                  <c:v>2011後</c:v>
                </c:pt>
                <c:pt idx="20">
                  <c:v>2012前</c:v>
                </c:pt>
                <c:pt idx="21">
                  <c:v>2012後</c:v>
                </c:pt>
                <c:pt idx="22">
                  <c:v>2013前</c:v>
                </c:pt>
                <c:pt idx="23">
                  <c:v>2013後</c:v>
                </c:pt>
                <c:pt idx="24">
                  <c:v>2014前</c:v>
                </c:pt>
                <c:pt idx="25">
                  <c:v>2014後</c:v>
                </c:pt>
                <c:pt idx="26">
                  <c:v>2015前</c:v>
                </c:pt>
                <c:pt idx="27">
                  <c:v>2015後</c:v>
                </c:pt>
                <c:pt idx="28">
                  <c:v>2016前</c:v>
                </c:pt>
                <c:pt idx="29">
                  <c:v>2016後</c:v>
                </c:pt>
              </c:strCache>
            </c:strRef>
          </c:cat>
          <c:val>
            <c:numRef>
              <c:f>'188cm申請採択'!$I$3:$I$32</c:f>
              <c:numCache>
                <c:formatCode>General</c:formatCode>
                <c:ptCount val="30"/>
                <c:pt idx="0">
                  <c:v>113</c:v>
                </c:pt>
                <c:pt idx="1">
                  <c:v>186</c:v>
                </c:pt>
                <c:pt idx="2">
                  <c:v>81</c:v>
                </c:pt>
                <c:pt idx="3">
                  <c:v>216</c:v>
                </c:pt>
                <c:pt idx="4">
                  <c:v>179</c:v>
                </c:pt>
                <c:pt idx="5">
                  <c:v>225</c:v>
                </c:pt>
                <c:pt idx="6">
                  <c:v>168</c:v>
                </c:pt>
                <c:pt idx="7">
                  <c:v>216</c:v>
                </c:pt>
                <c:pt idx="8">
                  <c:v>130</c:v>
                </c:pt>
                <c:pt idx="9">
                  <c:v>200</c:v>
                </c:pt>
                <c:pt idx="10">
                  <c:v>206.5</c:v>
                </c:pt>
                <c:pt idx="11">
                  <c:v>198</c:v>
                </c:pt>
                <c:pt idx="12">
                  <c:v>198</c:v>
                </c:pt>
                <c:pt idx="13">
                  <c:v>154.5</c:v>
                </c:pt>
                <c:pt idx="14">
                  <c:v>182</c:v>
                </c:pt>
                <c:pt idx="15">
                  <c:v>224</c:v>
                </c:pt>
                <c:pt idx="16">
                  <c:v>218</c:v>
                </c:pt>
                <c:pt idx="17">
                  <c:v>230.5</c:v>
                </c:pt>
                <c:pt idx="18">
                  <c:v>148.5</c:v>
                </c:pt>
                <c:pt idx="19">
                  <c:v>219</c:v>
                </c:pt>
                <c:pt idx="20">
                  <c:v>139</c:v>
                </c:pt>
                <c:pt idx="21">
                  <c:v>262</c:v>
                </c:pt>
                <c:pt idx="22">
                  <c:v>21</c:v>
                </c:pt>
                <c:pt idx="23">
                  <c:v>218</c:v>
                </c:pt>
                <c:pt idx="24">
                  <c:v>165.5</c:v>
                </c:pt>
                <c:pt idx="25">
                  <c:v>140</c:v>
                </c:pt>
                <c:pt idx="26">
                  <c:v>189.6</c:v>
                </c:pt>
                <c:pt idx="27">
                  <c:v>279.2</c:v>
                </c:pt>
                <c:pt idx="28">
                  <c:v>253.32</c:v>
                </c:pt>
                <c:pt idx="29">
                  <c:v>207.5</c:v>
                </c:pt>
              </c:numCache>
            </c:numRef>
          </c:val>
          <c:smooth val="0"/>
        </c:ser>
        <c:ser>
          <c:idx val="1"/>
          <c:order val="1"/>
          <c:tx>
            <c:v>採択夜数</c:v>
          </c:tx>
          <c:spPr>
            <a:ln w="25400">
              <a:solidFill>
                <a:srgbClr val="FF00FF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dPt>
            <c:idx val="16"/>
            <c:marker>
              <c:symbol val="auto"/>
            </c:marker>
            <c:bubble3D val="0"/>
          </c:dPt>
          <c:cat>
            <c:strRef>
              <c:f>'188cm申請採択'!$A$3:$A$32</c:f>
              <c:strCache>
                <c:ptCount val="30"/>
                <c:pt idx="0">
                  <c:v>2002前</c:v>
                </c:pt>
                <c:pt idx="1">
                  <c:v>2002後</c:v>
                </c:pt>
                <c:pt idx="2">
                  <c:v>2003前</c:v>
                </c:pt>
                <c:pt idx="3">
                  <c:v>2003後</c:v>
                </c:pt>
                <c:pt idx="4">
                  <c:v>2004前</c:v>
                </c:pt>
                <c:pt idx="5">
                  <c:v>2004後</c:v>
                </c:pt>
                <c:pt idx="6">
                  <c:v>2005前</c:v>
                </c:pt>
                <c:pt idx="7">
                  <c:v>2005後</c:v>
                </c:pt>
                <c:pt idx="8">
                  <c:v>2006前</c:v>
                </c:pt>
                <c:pt idx="9">
                  <c:v>2006後</c:v>
                </c:pt>
                <c:pt idx="10">
                  <c:v>2007前</c:v>
                </c:pt>
                <c:pt idx="11">
                  <c:v>2007後</c:v>
                </c:pt>
                <c:pt idx="12">
                  <c:v>2008前</c:v>
                </c:pt>
                <c:pt idx="13">
                  <c:v>2008後</c:v>
                </c:pt>
                <c:pt idx="14">
                  <c:v>2009前</c:v>
                </c:pt>
                <c:pt idx="15">
                  <c:v>2009後</c:v>
                </c:pt>
                <c:pt idx="16">
                  <c:v>2010前</c:v>
                </c:pt>
                <c:pt idx="17">
                  <c:v>2010後</c:v>
                </c:pt>
                <c:pt idx="18">
                  <c:v>2011前</c:v>
                </c:pt>
                <c:pt idx="19">
                  <c:v>2011後</c:v>
                </c:pt>
                <c:pt idx="20">
                  <c:v>2012前</c:v>
                </c:pt>
                <c:pt idx="21">
                  <c:v>2012後</c:v>
                </c:pt>
                <c:pt idx="22">
                  <c:v>2013前</c:v>
                </c:pt>
                <c:pt idx="23">
                  <c:v>2013後</c:v>
                </c:pt>
                <c:pt idx="24">
                  <c:v>2014前</c:v>
                </c:pt>
                <c:pt idx="25">
                  <c:v>2014後</c:v>
                </c:pt>
                <c:pt idx="26">
                  <c:v>2015前</c:v>
                </c:pt>
                <c:pt idx="27">
                  <c:v>2015後</c:v>
                </c:pt>
                <c:pt idx="28">
                  <c:v>2016前</c:v>
                </c:pt>
                <c:pt idx="29">
                  <c:v>2016後</c:v>
                </c:pt>
              </c:strCache>
            </c:strRef>
          </c:cat>
          <c:val>
            <c:numRef>
              <c:f>'188cm申請採択'!$L$3:$L$32</c:f>
              <c:numCache>
                <c:formatCode>General</c:formatCode>
                <c:ptCount val="30"/>
                <c:pt idx="0">
                  <c:v>108</c:v>
                </c:pt>
                <c:pt idx="1">
                  <c:v>124</c:v>
                </c:pt>
                <c:pt idx="2">
                  <c:v>84</c:v>
                </c:pt>
                <c:pt idx="3">
                  <c:v>103</c:v>
                </c:pt>
                <c:pt idx="4">
                  <c:v>100</c:v>
                </c:pt>
                <c:pt idx="5">
                  <c:v>109</c:v>
                </c:pt>
                <c:pt idx="6">
                  <c:v>117</c:v>
                </c:pt>
                <c:pt idx="7">
                  <c:v>107</c:v>
                </c:pt>
                <c:pt idx="8">
                  <c:v>109</c:v>
                </c:pt>
                <c:pt idx="9">
                  <c:v>112</c:v>
                </c:pt>
                <c:pt idx="10">
                  <c:v>121</c:v>
                </c:pt>
                <c:pt idx="11">
                  <c:v>111</c:v>
                </c:pt>
                <c:pt idx="12">
                  <c:v>122</c:v>
                </c:pt>
                <c:pt idx="13">
                  <c:v>107</c:v>
                </c:pt>
                <c:pt idx="14">
                  <c:v>117</c:v>
                </c:pt>
                <c:pt idx="15">
                  <c:v>111</c:v>
                </c:pt>
                <c:pt idx="16">
                  <c:v>118</c:v>
                </c:pt>
                <c:pt idx="17">
                  <c:v>109</c:v>
                </c:pt>
                <c:pt idx="18">
                  <c:v>117</c:v>
                </c:pt>
                <c:pt idx="19">
                  <c:v>115</c:v>
                </c:pt>
                <c:pt idx="20">
                  <c:v>122</c:v>
                </c:pt>
                <c:pt idx="21">
                  <c:v>109</c:v>
                </c:pt>
                <c:pt idx="22">
                  <c:v>21</c:v>
                </c:pt>
                <c:pt idx="23">
                  <c:v>95.5</c:v>
                </c:pt>
                <c:pt idx="24">
                  <c:v>122.5</c:v>
                </c:pt>
                <c:pt idx="25">
                  <c:v>110.5</c:v>
                </c:pt>
                <c:pt idx="26">
                  <c:v>110.1</c:v>
                </c:pt>
                <c:pt idx="27">
                  <c:v>120</c:v>
                </c:pt>
                <c:pt idx="28">
                  <c:v>118</c:v>
                </c:pt>
                <c:pt idx="29">
                  <c:v>107.5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624640"/>
        <c:axId val="122701312"/>
      </c:lineChart>
      <c:catAx>
        <c:axId val="1226246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700" b="0" i="0" u="none" strike="noStrike" baseline="0">
                    <a:solidFill>
                      <a:srgbClr val="000000"/>
                    </a:solidFill>
                    <a:latin typeface="ＭＳ Ｐゴシック"/>
                    <a:ea typeface="ＭＳ Ｐゴシック"/>
                    <a:cs typeface="ＭＳ Ｐゴシック"/>
                  </a:defRPr>
                </a:pPr>
                <a:r>
                  <a:rPr lang="ja-JP" altLang="en-US"/>
                  <a:t>セメスター</a:t>
                </a:r>
              </a:p>
            </c:rich>
          </c:tx>
          <c:layout>
            <c:manualLayout>
              <c:xMode val="edge"/>
              <c:yMode val="edge"/>
              <c:x val="0.39410184234217099"/>
              <c:y val="0.8956529907445780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in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ja-JP"/>
          </a:p>
        </c:txPr>
        <c:crossAx val="1227013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2701312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700" b="0" i="0" u="none" strike="noStrike" baseline="0">
                    <a:solidFill>
                      <a:srgbClr val="000000"/>
                    </a:solidFill>
                    <a:latin typeface="ＭＳ Ｐゴシック"/>
                    <a:ea typeface="ＭＳ Ｐゴシック"/>
                    <a:cs typeface="ＭＳ Ｐゴシック"/>
                  </a:defRPr>
                </a:pPr>
                <a:r>
                  <a:rPr lang="ja-JP" altLang="en-US"/>
                  <a:t>夜数</a:t>
                </a:r>
              </a:p>
            </c:rich>
          </c:tx>
          <c:layout>
            <c:manualLayout>
              <c:xMode val="edge"/>
              <c:yMode val="edge"/>
              <c:x val="2.1447753813382025E-2"/>
              <c:y val="0.41304379057880924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in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700" b="0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ja-JP"/>
          </a:p>
        </c:txPr>
        <c:crossAx val="122624640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24373822833784287"/>
          <c:y val="0.5890027382940769"/>
          <c:w val="0.18364601163984937"/>
          <c:h val="0.13707904406686011"/>
        </c:manualLayout>
      </c:layout>
      <c:overlay val="0"/>
      <c:spPr>
        <a:solidFill>
          <a:schemeClr val="bg1">
            <a:lumMod val="95000"/>
          </a:schemeClr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ＭＳ Ｐゴシック"/>
              <a:ea typeface="ＭＳ Ｐゴシック"/>
              <a:cs typeface="ＭＳ Ｐゴシック"/>
            </a:defRPr>
          </a:pPr>
          <a:endParaRPr lang="ja-JP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700" b="0" i="0" u="none" strike="noStrike" baseline="0">
          <a:solidFill>
            <a:srgbClr val="000000"/>
          </a:solidFill>
          <a:latin typeface="ＭＳ Ｐゴシック"/>
          <a:ea typeface="ＭＳ Ｐゴシック"/>
          <a:cs typeface="ＭＳ Ｐゴシック"/>
        </a:defRPr>
      </a:pPr>
      <a:endParaRPr lang="ja-JP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700" b="0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r>
              <a:rPr lang="ja-JP" altLang="en-US"/>
              <a:t>装置別申請件数（隙間含まず）</a:t>
            </a:r>
          </a:p>
        </c:rich>
      </c:tx>
      <c:layout>
        <c:manualLayout>
          <c:xMode val="edge"/>
          <c:yMode val="edge"/>
          <c:x val="0.16587606036424934"/>
          <c:y val="9.165513401733874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6684012156930281"/>
          <c:y val="0.21131250299013352"/>
          <c:w val="0.72960484931984049"/>
          <c:h val="0.54569245971140157"/>
        </c:manualLayout>
      </c:layout>
      <c:lineChart>
        <c:grouping val="standard"/>
        <c:varyColors val="0"/>
        <c:ser>
          <c:idx val="0"/>
          <c:order val="0"/>
          <c:tx>
            <c:strRef>
              <c:f>'188cm申請採択'!$B$2</c:f>
              <c:strCache>
                <c:ptCount val="1"/>
                <c:pt idx="0">
                  <c:v>OASIS-ISLE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'188cm申請採択'!$A$9:$A$32</c:f>
              <c:strCache>
                <c:ptCount val="24"/>
                <c:pt idx="0">
                  <c:v>2005前</c:v>
                </c:pt>
                <c:pt idx="1">
                  <c:v>2005後</c:v>
                </c:pt>
                <c:pt idx="2">
                  <c:v>2006前</c:v>
                </c:pt>
                <c:pt idx="3">
                  <c:v>2006後</c:v>
                </c:pt>
                <c:pt idx="4">
                  <c:v>2007前</c:v>
                </c:pt>
                <c:pt idx="5">
                  <c:v>2007後</c:v>
                </c:pt>
                <c:pt idx="6">
                  <c:v>2008前</c:v>
                </c:pt>
                <c:pt idx="7">
                  <c:v>2008後</c:v>
                </c:pt>
                <c:pt idx="8">
                  <c:v>2009前</c:v>
                </c:pt>
                <c:pt idx="9">
                  <c:v>2009後</c:v>
                </c:pt>
                <c:pt idx="10">
                  <c:v>2010前</c:v>
                </c:pt>
                <c:pt idx="11">
                  <c:v>2010後</c:v>
                </c:pt>
                <c:pt idx="12">
                  <c:v>2011前</c:v>
                </c:pt>
                <c:pt idx="13">
                  <c:v>2011後</c:v>
                </c:pt>
                <c:pt idx="14">
                  <c:v>2012前</c:v>
                </c:pt>
                <c:pt idx="15">
                  <c:v>2012後</c:v>
                </c:pt>
                <c:pt idx="16">
                  <c:v>2013前</c:v>
                </c:pt>
                <c:pt idx="17">
                  <c:v>2013後</c:v>
                </c:pt>
                <c:pt idx="18">
                  <c:v>2014前</c:v>
                </c:pt>
                <c:pt idx="19">
                  <c:v>2014後</c:v>
                </c:pt>
                <c:pt idx="20">
                  <c:v>2015前</c:v>
                </c:pt>
                <c:pt idx="21">
                  <c:v>2015後</c:v>
                </c:pt>
                <c:pt idx="22">
                  <c:v>2016前</c:v>
                </c:pt>
                <c:pt idx="23">
                  <c:v>2016後</c:v>
                </c:pt>
              </c:strCache>
            </c:strRef>
          </c:cat>
          <c:val>
            <c:numRef>
              <c:f>'188cm申請採択'!$B$9:$B$32</c:f>
              <c:numCache>
                <c:formatCode>General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</c:v>
                </c:pt>
                <c:pt idx="4">
                  <c:v>4</c:v>
                </c:pt>
                <c:pt idx="5">
                  <c:v>2</c:v>
                </c:pt>
                <c:pt idx="6">
                  <c:v>6</c:v>
                </c:pt>
                <c:pt idx="7">
                  <c:v>1</c:v>
                </c:pt>
                <c:pt idx="8">
                  <c:v>2</c:v>
                </c:pt>
                <c:pt idx="9">
                  <c:v>4</c:v>
                </c:pt>
                <c:pt idx="10">
                  <c:v>6</c:v>
                </c:pt>
                <c:pt idx="11">
                  <c:v>8</c:v>
                </c:pt>
                <c:pt idx="12">
                  <c:v>4</c:v>
                </c:pt>
                <c:pt idx="13">
                  <c:v>6</c:v>
                </c:pt>
                <c:pt idx="14">
                  <c:v>4</c:v>
                </c:pt>
                <c:pt idx="15">
                  <c:v>7</c:v>
                </c:pt>
                <c:pt idx="16">
                  <c:v>0</c:v>
                </c:pt>
                <c:pt idx="17">
                  <c:v>5</c:v>
                </c:pt>
                <c:pt idx="18">
                  <c:v>6</c:v>
                </c:pt>
                <c:pt idx="19">
                  <c:v>3</c:v>
                </c:pt>
                <c:pt idx="20">
                  <c:v>7</c:v>
                </c:pt>
                <c:pt idx="21">
                  <c:v>6</c:v>
                </c:pt>
                <c:pt idx="22">
                  <c:v>9</c:v>
                </c:pt>
                <c:pt idx="23">
                  <c:v>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'188cm申請採択'!$C$2</c:f>
              <c:strCache>
                <c:ptCount val="1"/>
                <c:pt idx="0">
                  <c:v>HIDES</c:v>
                </c:pt>
              </c:strCache>
            </c:strRef>
          </c:tx>
          <c:spPr>
            <a:ln w="25400">
              <a:solidFill>
                <a:srgbClr val="00B050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00B050"/>
              </a:solidFill>
              <a:ln>
                <a:solidFill>
                  <a:srgbClr val="00B050"/>
                </a:solidFill>
                <a:prstDash val="solid"/>
              </a:ln>
            </c:spPr>
          </c:marker>
          <c:cat>
            <c:strRef>
              <c:f>'188cm申請採択'!$A$9:$A$32</c:f>
              <c:strCache>
                <c:ptCount val="24"/>
                <c:pt idx="0">
                  <c:v>2005前</c:v>
                </c:pt>
                <c:pt idx="1">
                  <c:v>2005後</c:v>
                </c:pt>
                <c:pt idx="2">
                  <c:v>2006前</c:v>
                </c:pt>
                <c:pt idx="3">
                  <c:v>2006後</c:v>
                </c:pt>
                <c:pt idx="4">
                  <c:v>2007前</c:v>
                </c:pt>
                <c:pt idx="5">
                  <c:v>2007後</c:v>
                </c:pt>
                <c:pt idx="6">
                  <c:v>2008前</c:v>
                </c:pt>
                <c:pt idx="7">
                  <c:v>2008後</c:v>
                </c:pt>
                <c:pt idx="8">
                  <c:v>2009前</c:v>
                </c:pt>
                <c:pt idx="9">
                  <c:v>2009後</c:v>
                </c:pt>
                <c:pt idx="10">
                  <c:v>2010前</c:v>
                </c:pt>
                <c:pt idx="11">
                  <c:v>2010後</c:v>
                </c:pt>
                <c:pt idx="12">
                  <c:v>2011前</c:v>
                </c:pt>
                <c:pt idx="13">
                  <c:v>2011後</c:v>
                </c:pt>
                <c:pt idx="14">
                  <c:v>2012前</c:v>
                </c:pt>
                <c:pt idx="15">
                  <c:v>2012後</c:v>
                </c:pt>
                <c:pt idx="16">
                  <c:v>2013前</c:v>
                </c:pt>
                <c:pt idx="17">
                  <c:v>2013後</c:v>
                </c:pt>
                <c:pt idx="18">
                  <c:v>2014前</c:v>
                </c:pt>
                <c:pt idx="19">
                  <c:v>2014後</c:v>
                </c:pt>
                <c:pt idx="20">
                  <c:v>2015前</c:v>
                </c:pt>
                <c:pt idx="21">
                  <c:v>2015後</c:v>
                </c:pt>
                <c:pt idx="22">
                  <c:v>2016前</c:v>
                </c:pt>
                <c:pt idx="23">
                  <c:v>2016後</c:v>
                </c:pt>
              </c:strCache>
            </c:strRef>
          </c:cat>
          <c:val>
            <c:numRef>
              <c:f>'188cm申請採択'!$C$9:$C$32</c:f>
              <c:numCache>
                <c:formatCode>General</c:formatCode>
                <c:ptCount val="24"/>
                <c:pt idx="0">
                  <c:v>8</c:v>
                </c:pt>
                <c:pt idx="1">
                  <c:v>12</c:v>
                </c:pt>
                <c:pt idx="2">
                  <c:v>9</c:v>
                </c:pt>
                <c:pt idx="3">
                  <c:v>14</c:v>
                </c:pt>
                <c:pt idx="4">
                  <c:v>14</c:v>
                </c:pt>
                <c:pt idx="5">
                  <c:v>12</c:v>
                </c:pt>
                <c:pt idx="6">
                  <c:v>7</c:v>
                </c:pt>
                <c:pt idx="7">
                  <c:v>11</c:v>
                </c:pt>
                <c:pt idx="8">
                  <c:v>13</c:v>
                </c:pt>
                <c:pt idx="9">
                  <c:v>15</c:v>
                </c:pt>
                <c:pt idx="10">
                  <c:v>9</c:v>
                </c:pt>
                <c:pt idx="11">
                  <c:v>13</c:v>
                </c:pt>
                <c:pt idx="12">
                  <c:v>9</c:v>
                </c:pt>
                <c:pt idx="13">
                  <c:v>11</c:v>
                </c:pt>
                <c:pt idx="14">
                  <c:v>6</c:v>
                </c:pt>
                <c:pt idx="15">
                  <c:v>8</c:v>
                </c:pt>
                <c:pt idx="16">
                  <c:v>3</c:v>
                </c:pt>
                <c:pt idx="17">
                  <c:v>9</c:v>
                </c:pt>
                <c:pt idx="18">
                  <c:v>8</c:v>
                </c:pt>
                <c:pt idx="19">
                  <c:v>6</c:v>
                </c:pt>
                <c:pt idx="20">
                  <c:v>8</c:v>
                </c:pt>
                <c:pt idx="21">
                  <c:v>11</c:v>
                </c:pt>
                <c:pt idx="22">
                  <c:v>9</c:v>
                </c:pt>
                <c:pt idx="23">
                  <c:v>10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'188cm申請採択'!$D$2</c:f>
              <c:strCache>
                <c:ptCount val="1"/>
                <c:pt idx="0">
                  <c:v>HBS</c:v>
                </c:pt>
              </c:strCache>
            </c:strRef>
          </c:tx>
          <c:spPr>
            <a:ln w="25400">
              <a:solidFill>
                <a:srgbClr val="FFFF00"/>
              </a:solidFill>
              <a:prstDash val="solid"/>
            </a:ln>
          </c:spPr>
          <c:marker>
            <c:symbol val="triangle"/>
            <c:size val="10"/>
            <c:spPr>
              <a:solidFill>
                <a:srgbClr val="FFFF00"/>
              </a:solidFill>
              <a:ln>
                <a:solidFill>
                  <a:srgbClr val="FFFF00"/>
                </a:solidFill>
                <a:prstDash val="solid"/>
              </a:ln>
            </c:spPr>
          </c:marker>
          <c:cat>
            <c:strRef>
              <c:f>'188cm申請採択'!$A$9:$A$32</c:f>
              <c:strCache>
                <c:ptCount val="24"/>
                <c:pt idx="0">
                  <c:v>2005前</c:v>
                </c:pt>
                <c:pt idx="1">
                  <c:v>2005後</c:v>
                </c:pt>
                <c:pt idx="2">
                  <c:v>2006前</c:v>
                </c:pt>
                <c:pt idx="3">
                  <c:v>2006後</c:v>
                </c:pt>
                <c:pt idx="4">
                  <c:v>2007前</c:v>
                </c:pt>
                <c:pt idx="5">
                  <c:v>2007後</c:v>
                </c:pt>
                <c:pt idx="6">
                  <c:v>2008前</c:v>
                </c:pt>
                <c:pt idx="7">
                  <c:v>2008後</c:v>
                </c:pt>
                <c:pt idx="8">
                  <c:v>2009前</c:v>
                </c:pt>
                <c:pt idx="9">
                  <c:v>2009後</c:v>
                </c:pt>
                <c:pt idx="10">
                  <c:v>2010前</c:v>
                </c:pt>
                <c:pt idx="11">
                  <c:v>2010後</c:v>
                </c:pt>
                <c:pt idx="12">
                  <c:v>2011前</c:v>
                </c:pt>
                <c:pt idx="13">
                  <c:v>2011後</c:v>
                </c:pt>
                <c:pt idx="14">
                  <c:v>2012前</c:v>
                </c:pt>
                <c:pt idx="15">
                  <c:v>2012後</c:v>
                </c:pt>
                <c:pt idx="16">
                  <c:v>2013前</c:v>
                </c:pt>
                <c:pt idx="17">
                  <c:v>2013後</c:v>
                </c:pt>
                <c:pt idx="18">
                  <c:v>2014前</c:v>
                </c:pt>
                <c:pt idx="19">
                  <c:v>2014後</c:v>
                </c:pt>
                <c:pt idx="20">
                  <c:v>2015前</c:v>
                </c:pt>
                <c:pt idx="21">
                  <c:v>2015後</c:v>
                </c:pt>
                <c:pt idx="22">
                  <c:v>2016前</c:v>
                </c:pt>
                <c:pt idx="23">
                  <c:v>2016後</c:v>
                </c:pt>
              </c:strCache>
            </c:strRef>
          </c:cat>
          <c:val>
            <c:numRef>
              <c:f>'188cm申請採択'!$D$9:$D$21</c:f>
              <c:numCache>
                <c:formatCode>General</c:formatCode>
                <c:ptCount val="13"/>
                <c:pt idx="0">
                  <c:v>3</c:v>
                </c:pt>
                <c:pt idx="1">
                  <c:v>3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2</c:v>
                </c:pt>
                <c:pt idx="7">
                  <c:v>3</c:v>
                </c:pt>
                <c:pt idx="8">
                  <c:v>2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1</c:v>
                </c:pt>
              </c:numCache>
            </c:numRef>
          </c:val>
          <c:smooth val="0"/>
        </c:ser>
        <c:ser>
          <c:idx val="4"/>
          <c:order val="3"/>
          <c:tx>
            <c:v>KOOLS</c:v>
          </c:tx>
          <c:spPr>
            <a:ln w="25400">
              <a:solidFill>
                <a:srgbClr val="0070C0"/>
              </a:solidFill>
              <a:prstDash val="solid"/>
            </a:ln>
          </c:spPr>
          <c:marker>
            <c:symbol val="star"/>
            <c:size val="6"/>
            <c:spPr>
              <a:solidFill>
                <a:srgbClr val="0070C0"/>
              </a:solidFill>
              <a:ln>
                <a:solidFill>
                  <a:srgbClr val="0070C0"/>
                </a:solidFill>
                <a:prstDash val="solid"/>
              </a:ln>
            </c:spPr>
          </c:marker>
          <c:cat>
            <c:strRef>
              <c:f>'188cm申請採択'!$A$9:$A$32</c:f>
              <c:strCache>
                <c:ptCount val="24"/>
                <c:pt idx="0">
                  <c:v>2005前</c:v>
                </c:pt>
                <c:pt idx="1">
                  <c:v>2005後</c:v>
                </c:pt>
                <c:pt idx="2">
                  <c:v>2006前</c:v>
                </c:pt>
                <c:pt idx="3">
                  <c:v>2006後</c:v>
                </c:pt>
                <c:pt idx="4">
                  <c:v>2007前</c:v>
                </c:pt>
                <c:pt idx="5">
                  <c:v>2007後</c:v>
                </c:pt>
                <c:pt idx="6">
                  <c:v>2008前</c:v>
                </c:pt>
                <c:pt idx="7">
                  <c:v>2008後</c:v>
                </c:pt>
                <c:pt idx="8">
                  <c:v>2009前</c:v>
                </c:pt>
                <c:pt idx="9">
                  <c:v>2009後</c:v>
                </c:pt>
                <c:pt idx="10">
                  <c:v>2010前</c:v>
                </c:pt>
                <c:pt idx="11">
                  <c:v>2010後</c:v>
                </c:pt>
                <c:pt idx="12">
                  <c:v>2011前</c:v>
                </c:pt>
                <c:pt idx="13">
                  <c:v>2011後</c:v>
                </c:pt>
                <c:pt idx="14">
                  <c:v>2012前</c:v>
                </c:pt>
                <c:pt idx="15">
                  <c:v>2012後</c:v>
                </c:pt>
                <c:pt idx="16">
                  <c:v>2013前</c:v>
                </c:pt>
                <c:pt idx="17">
                  <c:v>2013後</c:v>
                </c:pt>
                <c:pt idx="18">
                  <c:v>2014前</c:v>
                </c:pt>
                <c:pt idx="19">
                  <c:v>2014後</c:v>
                </c:pt>
                <c:pt idx="20">
                  <c:v>2015前</c:v>
                </c:pt>
                <c:pt idx="21">
                  <c:v>2015後</c:v>
                </c:pt>
                <c:pt idx="22">
                  <c:v>2016前</c:v>
                </c:pt>
                <c:pt idx="23">
                  <c:v>2016後</c:v>
                </c:pt>
              </c:strCache>
            </c:strRef>
          </c:cat>
          <c:val>
            <c:numRef>
              <c:f>'188cm申請採択'!$F$9:$F$32</c:f>
              <c:numCache>
                <c:formatCode>General</c:formatCode>
                <c:ptCount val="24"/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5</c:v>
                </c:pt>
                <c:pt idx="7">
                  <c:v>3</c:v>
                </c:pt>
                <c:pt idx="8">
                  <c:v>3</c:v>
                </c:pt>
                <c:pt idx="9">
                  <c:v>4</c:v>
                </c:pt>
                <c:pt idx="10">
                  <c:v>7</c:v>
                </c:pt>
                <c:pt idx="11">
                  <c:v>1</c:v>
                </c:pt>
                <c:pt idx="12">
                  <c:v>1</c:v>
                </c:pt>
                <c:pt idx="13">
                  <c:v>2</c:v>
                </c:pt>
                <c:pt idx="14">
                  <c:v>2</c:v>
                </c:pt>
                <c:pt idx="15">
                  <c:v>5</c:v>
                </c:pt>
                <c:pt idx="16">
                  <c:v>0</c:v>
                </c:pt>
                <c:pt idx="17">
                  <c:v>6</c:v>
                </c:pt>
                <c:pt idx="18">
                  <c:v>5</c:v>
                </c:pt>
                <c:pt idx="19">
                  <c:v>6</c:v>
                </c:pt>
                <c:pt idx="20">
                  <c:v>4</c:v>
                </c:pt>
                <c:pt idx="21">
                  <c:v>4</c:v>
                </c:pt>
                <c:pt idx="22">
                  <c:v>4</c:v>
                </c:pt>
                <c:pt idx="23">
                  <c:v>4</c:v>
                </c:pt>
              </c:numCache>
            </c:numRef>
          </c:val>
          <c:smooth val="0"/>
        </c:ser>
        <c:ser>
          <c:idx val="3"/>
          <c:order val="4"/>
          <c:tx>
            <c:strRef>
              <c:f>'188cm申請採択'!$G$2</c:f>
              <c:strCache>
                <c:ptCount val="1"/>
                <c:pt idx="0">
                  <c:v>MuSCAT</c:v>
                </c:pt>
              </c:strCache>
            </c:strRef>
          </c:tx>
          <c:marker>
            <c:symbol val="circle"/>
            <c:size val="8"/>
          </c:marker>
          <c:cat>
            <c:strRef>
              <c:f>'188cm申請採択'!$A$9:$A$32</c:f>
              <c:strCache>
                <c:ptCount val="24"/>
                <c:pt idx="0">
                  <c:v>2005前</c:v>
                </c:pt>
                <c:pt idx="1">
                  <c:v>2005後</c:v>
                </c:pt>
                <c:pt idx="2">
                  <c:v>2006前</c:v>
                </c:pt>
                <c:pt idx="3">
                  <c:v>2006後</c:v>
                </c:pt>
                <c:pt idx="4">
                  <c:v>2007前</c:v>
                </c:pt>
                <c:pt idx="5">
                  <c:v>2007後</c:v>
                </c:pt>
                <c:pt idx="6">
                  <c:v>2008前</c:v>
                </c:pt>
                <c:pt idx="7">
                  <c:v>2008後</c:v>
                </c:pt>
                <c:pt idx="8">
                  <c:v>2009前</c:v>
                </c:pt>
                <c:pt idx="9">
                  <c:v>2009後</c:v>
                </c:pt>
                <c:pt idx="10">
                  <c:v>2010前</c:v>
                </c:pt>
                <c:pt idx="11">
                  <c:v>2010後</c:v>
                </c:pt>
                <c:pt idx="12">
                  <c:v>2011前</c:v>
                </c:pt>
                <c:pt idx="13">
                  <c:v>2011後</c:v>
                </c:pt>
                <c:pt idx="14">
                  <c:v>2012前</c:v>
                </c:pt>
                <c:pt idx="15">
                  <c:v>2012後</c:v>
                </c:pt>
                <c:pt idx="16">
                  <c:v>2013前</c:v>
                </c:pt>
                <c:pt idx="17">
                  <c:v>2013後</c:v>
                </c:pt>
                <c:pt idx="18">
                  <c:v>2014前</c:v>
                </c:pt>
                <c:pt idx="19">
                  <c:v>2014後</c:v>
                </c:pt>
                <c:pt idx="20">
                  <c:v>2015前</c:v>
                </c:pt>
                <c:pt idx="21">
                  <c:v>2015後</c:v>
                </c:pt>
                <c:pt idx="22">
                  <c:v>2016前</c:v>
                </c:pt>
                <c:pt idx="23">
                  <c:v>2016後</c:v>
                </c:pt>
              </c:strCache>
            </c:strRef>
          </c:cat>
          <c:val>
            <c:numRef>
              <c:f>'188cm申請採択'!$G$9:$G$32</c:f>
              <c:numCache>
                <c:formatCode>General</c:formatCode>
                <c:ptCount val="24"/>
                <c:pt idx="21">
                  <c:v>4</c:v>
                </c:pt>
                <c:pt idx="22">
                  <c:v>5</c:v>
                </c:pt>
                <c:pt idx="23">
                  <c:v>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6767488"/>
        <c:axId val="106769408"/>
      </c:lineChart>
      <c:catAx>
        <c:axId val="1067674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700" b="0" i="0" u="none" strike="noStrike" baseline="0">
                    <a:solidFill>
                      <a:srgbClr val="000000"/>
                    </a:solidFill>
                    <a:latin typeface="ＭＳ Ｐゴシック"/>
                    <a:ea typeface="ＭＳ Ｐゴシック"/>
                    <a:cs typeface="ＭＳ Ｐゴシック"/>
                  </a:defRPr>
                </a:pPr>
                <a:r>
                  <a:rPr lang="ja-JP" altLang="en-US"/>
                  <a:t>セメスター</a:t>
                </a:r>
              </a:p>
            </c:rich>
          </c:tx>
          <c:layout>
            <c:manualLayout>
              <c:xMode val="edge"/>
              <c:yMode val="edge"/>
              <c:x val="0.43130826595393529"/>
              <c:y val="0.91071138834918364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in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ja-JP"/>
          </a:p>
        </c:txPr>
        <c:crossAx val="1067694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6769408"/>
        <c:scaling>
          <c:orientation val="minMax"/>
          <c:max val="16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700" b="0" i="0" u="none" strike="noStrike" baseline="0">
                    <a:solidFill>
                      <a:srgbClr val="000000"/>
                    </a:solidFill>
                    <a:latin typeface="ＭＳ Ｐゴシック"/>
                    <a:ea typeface="ＭＳ Ｐゴシック"/>
                    <a:cs typeface="ＭＳ Ｐゴシック"/>
                  </a:defRPr>
                </a:pPr>
                <a:r>
                  <a:rPr lang="ja-JP" altLang="en-US"/>
                  <a:t>件数</a:t>
                </a:r>
              </a:p>
            </c:rich>
          </c:tx>
          <c:layout>
            <c:manualLayout>
              <c:xMode val="edge"/>
              <c:yMode val="edge"/>
              <c:x val="2.141898929300504E-2"/>
              <c:y val="0.4134208223972002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in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700" b="0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ja-JP"/>
          </a:p>
        </c:txPr>
        <c:crossAx val="106767488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1942359769131417"/>
          <c:y val="0.10735339900694231"/>
          <c:w val="0.16718846041680691"/>
          <c:h val="0.29487745849950575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ＭＳ Ｐゴシック"/>
              <a:ea typeface="ＭＳ Ｐゴシック"/>
              <a:cs typeface="ＭＳ Ｐゴシック"/>
            </a:defRPr>
          </a:pPr>
          <a:endParaRPr lang="ja-JP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700" b="0" i="0" u="none" strike="noStrike" baseline="0">
          <a:solidFill>
            <a:srgbClr val="000000"/>
          </a:solidFill>
          <a:latin typeface="ＭＳ Ｐゴシック"/>
          <a:ea typeface="ＭＳ Ｐゴシック"/>
          <a:cs typeface="ＭＳ Ｐゴシック"/>
        </a:defRPr>
      </a:pPr>
      <a:endParaRPr lang="ja-JP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700" b="0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r>
              <a:rPr lang="ja-JP" altLang="en-US"/>
              <a:t>装置別採択件数（隙間含まず）</a:t>
            </a:r>
          </a:p>
        </c:rich>
      </c:tx>
      <c:layout>
        <c:manualLayout>
          <c:xMode val="edge"/>
          <c:yMode val="edge"/>
          <c:x val="0.1508554287856875"/>
          <c:y val="8.572824725203086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3952068923908853"/>
          <c:y val="0.2043667181466472"/>
          <c:w val="0.75428365285451227"/>
          <c:h val="0.57162094870774838"/>
        </c:manualLayout>
      </c:layout>
      <c:lineChart>
        <c:grouping val="standard"/>
        <c:varyColors val="0"/>
        <c:ser>
          <c:idx val="0"/>
          <c:order val="0"/>
          <c:tx>
            <c:strRef>
              <c:f>'188cm申請採択'!$B$2</c:f>
              <c:strCache>
                <c:ptCount val="1"/>
                <c:pt idx="0">
                  <c:v>OASIS-ISLE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'188cm申請採択'!$A$9:$A$32</c:f>
              <c:strCache>
                <c:ptCount val="24"/>
                <c:pt idx="0">
                  <c:v>2005前</c:v>
                </c:pt>
                <c:pt idx="1">
                  <c:v>2005後</c:v>
                </c:pt>
                <c:pt idx="2">
                  <c:v>2006前</c:v>
                </c:pt>
                <c:pt idx="3">
                  <c:v>2006後</c:v>
                </c:pt>
                <c:pt idx="4">
                  <c:v>2007前</c:v>
                </c:pt>
                <c:pt idx="5">
                  <c:v>2007後</c:v>
                </c:pt>
                <c:pt idx="6">
                  <c:v>2008前</c:v>
                </c:pt>
                <c:pt idx="7">
                  <c:v>2008後</c:v>
                </c:pt>
                <c:pt idx="8">
                  <c:v>2009前</c:v>
                </c:pt>
                <c:pt idx="9">
                  <c:v>2009後</c:v>
                </c:pt>
                <c:pt idx="10">
                  <c:v>2010前</c:v>
                </c:pt>
                <c:pt idx="11">
                  <c:v>2010後</c:v>
                </c:pt>
                <c:pt idx="12">
                  <c:v>2011前</c:v>
                </c:pt>
                <c:pt idx="13">
                  <c:v>2011後</c:v>
                </c:pt>
                <c:pt idx="14">
                  <c:v>2012前</c:v>
                </c:pt>
                <c:pt idx="15">
                  <c:v>2012後</c:v>
                </c:pt>
                <c:pt idx="16">
                  <c:v>2013前</c:v>
                </c:pt>
                <c:pt idx="17">
                  <c:v>2013後</c:v>
                </c:pt>
                <c:pt idx="18">
                  <c:v>2014前</c:v>
                </c:pt>
                <c:pt idx="19">
                  <c:v>2014後</c:v>
                </c:pt>
                <c:pt idx="20">
                  <c:v>2015前</c:v>
                </c:pt>
                <c:pt idx="21">
                  <c:v>2015後</c:v>
                </c:pt>
                <c:pt idx="22">
                  <c:v>2016前</c:v>
                </c:pt>
                <c:pt idx="23">
                  <c:v>2016後</c:v>
                </c:pt>
              </c:strCache>
            </c:strRef>
          </c:cat>
          <c:val>
            <c:numRef>
              <c:f>'188cm申請採択'!$N$9:$N$32</c:f>
              <c:numCache>
                <c:formatCode>General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>
                  <c:v>3</c:v>
                </c:pt>
                <c:pt idx="5">
                  <c:v>2</c:v>
                </c:pt>
                <c:pt idx="6">
                  <c:v>4</c:v>
                </c:pt>
                <c:pt idx="7">
                  <c:v>0</c:v>
                </c:pt>
                <c:pt idx="8">
                  <c:v>2</c:v>
                </c:pt>
                <c:pt idx="9">
                  <c:v>2</c:v>
                </c:pt>
                <c:pt idx="10">
                  <c:v>3</c:v>
                </c:pt>
                <c:pt idx="11">
                  <c:v>5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0</c:v>
                </c:pt>
                <c:pt idx="17">
                  <c:v>4</c:v>
                </c:pt>
                <c:pt idx="18">
                  <c:v>7</c:v>
                </c:pt>
                <c:pt idx="19">
                  <c:v>3</c:v>
                </c:pt>
                <c:pt idx="20">
                  <c:v>5</c:v>
                </c:pt>
                <c:pt idx="21">
                  <c:v>3</c:v>
                </c:pt>
                <c:pt idx="22">
                  <c:v>5</c:v>
                </c:pt>
                <c:pt idx="23">
                  <c:v>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'188cm申請採択'!$C$2</c:f>
              <c:strCache>
                <c:ptCount val="1"/>
                <c:pt idx="0">
                  <c:v>HIDES</c:v>
                </c:pt>
              </c:strCache>
            </c:strRef>
          </c:tx>
          <c:spPr>
            <a:ln w="25400">
              <a:solidFill>
                <a:srgbClr val="00B050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00B050"/>
              </a:solidFill>
              <a:ln>
                <a:solidFill>
                  <a:srgbClr val="00B050"/>
                </a:solidFill>
                <a:prstDash val="solid"/>
              </a:ln>
            </c:spPr>
          </c:marker>
          <c:cat>
            <c:strRef>
              <c:f>'188cm申請採択'!$A$9:$A$32</c:f>
              <c:strCache>
                <c:ptCount val="24"/>
                <c:pt idx="0">
                  <c:v>2005前</c:v>
                </c:pt>
                <c:pt idx="1">
                  <c:v>2005後</c:v>
                </c:pt>
                <c:pt idx="2">
                  <c:v>2006前</c:v>
                </c:pt>
                <c:pt idx="3">
                  <c:v>2006後</c:v>
                </c:pt>
                <c:pt idx="4">
                  <c:v>2007前</c:v>
                </c:pt>
                <c:pt idx="5">
                  <c:v>2007後</c:v>
                </c:pt>
                <c:pt idx="6">
                  <c:v>2008前</c:v>
                </c:pt>
                <c:pt idx="7">
                  <c:v>2008後</c:v>
                </c:pt>
                <c:pt idx="8">
                  <c:v>2009前</c:v>
                </c:pt>
                <c:pt idx="9">
                  <c:v>2009後</c:v>
                </c:pt>
                <c:pt idx="10">
                  <c:v>2010前</c:v>
                </c:pt>
                <c:pt idx="11">
                  <c:v>2010後</c:v>
                </c:pt>
                <c:pt idx="12">
                  <c:v>2011前</c:v>
                </c:pt>
                <c:pt idx="13">
                  <c:v>2011後</c:v>
                </c:pt>
                <c:pt idx="14">
                  <c:v>2012前</c:v>
                </c:pt>
                <c:pt idx="15">
                  <c:v>2012後</c:v>
                </c:pt>
                <c:pt idx="16">
                  <c:v>2013前</c:v>
                </c:pt>
                <c:pt idx="17">
                  <c:v>2013後</c:v>
                </c:pt>
                <c:pt idx="18">
                  <c:v>2014前</c:v>
                </c:pt>
                <c:pt idx="19">
                  <c:v>2014後</c:v>
                </c:pt>
                <c:pt idx="20">
                  <c:v>2015前</c:v>
                </c:pt>
                <c:pt idx="21">
                  <c:v>2015後</c:v>
                </c:pt>
                <c:pt idx="22">
                  <c:v>2016前</c:v>
                </c:pt>
                <c:pt idx="23">
                  <c:v>2016後</c:v>
                </c:pt>
              </c:strCache>
            </c:strRef>
          </c:cat>
          <c:val>
            <c:numRef>
              <c:f>'188cm申請採択'!$O$9:$O$32</c:f>
              <c:numCache>
                <c:formatCode>General</c:formatCode>
                <c:ptCount val="24"/>
                <c:pt idx="0">
                  <c:v>7</c:v>
                </c:pt>
                <c:pt idx="1">
                  <c:v>7</c:v>
                </c:pt>
                <c:pt idx="2">
                  <c:v>8</c:v>
                </c:pt>
                <c:pt idx="3">
                  <c:v>8</c:v>
                </c:pt>
                <c:pt idx="4">
                  <c:v>8</c:v>
                </c:pt>
                <c:pt idx="5">
                  <c:v>6</c:v>
                </c:pt>
                <c:pt idx="6">
                  <c:v>6</c:v>
                </c:pt>
                <c:pt idx="7">
                  <c:v>7</c:v>
                </c:pt>
                <c:pt idx="8">
                  <c:v>9</c:v>
                </c:pt>
                <c:pt idx="9">
                  <c:v>8</c:v>
                </c:pt>
                <c:pt idx="10">
                  <c:v>7</c:v>
                </c:pt>
                <c:pt idx="11">
                  <c:v>7</c:v>
                </c:pt>
                <c:pt idx="12">
                  <c:v>6</c:v>
                </c:pt>
                <c:pt idx="13">
                  <c:v>7</c:v>
                </c:pt>
                <c:pt idx="14">
                  <c:v>6</c:v>
                </c:pt>
                <c:pt idx="15">
                  <c:v>6</c:v>
                </c:pt>
                <c:pt idx="16">
                  <c:v>3</c:v>
                </c:pt>
                <c:pt idx="17">
                  <c:v>6</c:v>
                </c:pt>
                <c:pt idx="18">
                  <c:v>6</c:v>
                </c:pt>
                <c:pt idx="19">
                  <c:v>6</c:v>
                </c:pt>
                <c:pt idx="20">
                  <c:v>7</c:v>
                </c:pt>
                <c:pt idx="21">
                  <c:v>9</c:v>
                </c:pt>
                <c:pt idx="22">
                  <c:v>8</c:v>
                </c:pt>
                <c:pt idx="23">
                  <c:v>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'188cm申請採択'!$P$2</c:f>
              <c:strCache>
                <c:ptCount val="1"/>
                <c:pt idx="0">
                  <c:v>HBS</c:v>
                </c:pt>
              </c:strCache>
            </c:strRef>
          </c:tx>
          <c:spPr>
            <a:ln w="25400">
              <a:solidFill>
                <a:srgbClr val="FFFF00"/>
              </a:solidFill>
              <a:prstDash val="solid"/>
            </a:ln>
          </c:spPr>
          <c:marker>
            <c:symbol val="triangle"/>
            <c:size val="10"/>
            <c:spPr>
              <a:solidFill>
                <a:srgbClr val="FFFF00"/>
              </a:solidFill>
              <a:ln>
                <a:solidFill>
                  <a:srgbClr val="FFFF00"/>
                </a:solidFill>
                <a:prstDash val="solid"/>
              </a:ln>
            </c:spPr>
          </c:marker>
          <c:cat>
            <c:strRef>
              <c:f>'188cm申請採択'!$A$9:$A$32</c:f>
              <c:strCache>
                <c:ptCount val="24"/>
                <c:pt idx="0">
                  <c:v>2005前</c:v>
                </c:pt>
                <c:pt idx="1">
                  <c:v>2005後</c:v>
                </c:pt>
                <c:pt idx="2">
                  <c:v>2006前</c:v>
                </c:pt>
                <c:pt idx="3">
                  <c:v>2006後</c:v>
                </c:pt>
                <c:pt idx="4">
                  <c:v>2007前</c:v>
                </c:pt>
                <c:pt idx="5">
                  <c:v>2007後</c:v>
                </c:pt>
                <c:pt idx="6">
                  <c:v>2008前</c:v>
                </c:pt>
                <c:pt idx="7">
                  <c:v>2008後</c:v>
                </c:pt>
                <c:pt idx="8">
                  <c:v>2009前</c:v>
                </c:pt>
                <c:pt idx="9">
                  <c:v>2009後</c:v>
                </c:pt>
                <c:pt idx="10">
                  <c:v>2010前</c:v>
                </c:pt>
                <c:pt idx="11">
                  <c:v>2010後</c:v>
                </c:pt>
                <c:pt idx="12">
                  <c:v>2011前</c:v>
                </c:pt>
                <c:pt idx="13">
                  <c:v>2011後</c:v>
                </c:pt>
                <c:pt idx="14">
                  <c:v>2012前</c:v>
                </c:pt>
                <c:pt idx="15">
                  <c:v>2012後</c:v>
                </c:pt>
                <c:pt idx="16">
                  <c:v>2013前</c:v>
                </c:pt>
                <c:pt idx="17">
                  <c:v>2013後</c:v>
                </c:pt>
                <c:pt idx="18">
                  <c:v>2014前</c:v>
                </c:pt>
                <c:pt idx="19">
                  <c:v>2014後</c:v>
                </c:pt>
                <c:pt idx="20">
                  <c:v>2015前</c:v>
                </c:pt>
                <c:pt idx="21">
                  <c:v>2015後</c:v>
                </c:pt>
                <c:pt idx="22">
                  <c:v>2016前</c:v>
                </c:pt>
                <c:pt idx="23">
                  <c:v>2016後</c:v>
                </c:pt>
              </c:strCache>
            </c:strRef>
          </c:cat>
          <c:val>
            <c:numRef>
              <c:f>'188cm申請採択'!$P$9:$P$21</c:f>
              <c:numCache>
                <c:formatCode>General</c:formatCode>
                <c:ptCount val="13"/>
                <c:pt idx="0">
                  <c:v>3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1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1</c:v>
                </c:pt>
              </c:numCache>
            </c:numRef>
          </c:val>
          <c:smooth val="0"/>
        </c:ser>
        <c:ser>
          <c:idx val="4"/>
          <c:order val="3"/>
          <c:tx>
            <c:v>KOOLS</c:v>
          </c:tx>
          <c:spPr>
            <a:ln w="25400">
              <a:solidFill>
                <a:srgbClr val="0070C0"/>
              </a:solidFill>
              <a:prstDash val="solid"/>
            </a:ln>
          </c:spPr>
          <c:marker>
            <c:symbol val="star"/>
            <c:size val="6"/>
            <c:spPr>
              <a:solidFill>
                <a:srgbClr val="0070C0"/>
              </a:solidFill>
              <a:ln>
                <a:solidFill>
                  <a:srgbClr val="0070C0"/>
                </a:solidFill>
                <a:prstDash val="solid"/>
              </a:ln>
            </c:spPr>
          </c:marker>
          <c:cat>
            <c:strRef>
              <c:f>'188cm申請採択'!$A$9:$A$32</c:f>
              <c:strCache>
                <c:ptCount val="24"/>
                <c:pt idx="0">
                  <c:v>2005前</c:v>
                </c:pt>
                <c:pt idx="1">
                  <c:v>2005後</c:v>
                </c:pt>
                <c:pt idx="2">
                  <c:v>2006前</c:v>
                </c:pt>
                <c:pt idx="3">
                  <c:v>2006後</c:v>
                </c:pt>
                <c:pt idx="4">
                  <c:v>2007前</c:v>
                </c:pt>
                <c:pt idx="5">
                  <c:v>2007後</c:v>
                </c:pt>
                <c:pt idx="6">
                  <c:v>2008前</c:v>
                </c:pt>
                <c:pt idx="7">
                  <c:v>2008後</c:v>
                </c:pt>
                <c:pt idx="8">
                  <c:v>2009前</c:v>
                </c:pt>
                <c:pt idx="9">
                  <c:v>2009後</c:v>
                </c:pt>
                <c:pt idx="10">
                  <c:v>2010前</c:v>
                </c:pt>
                <c:pt idx="11">
                  <c:v>2010後</c:v>
                </c:pt>
                <c:pt idx="12">
                  <c:v>2011前</c:v>
                </c:pt>
                <c:pt idx="13">
                  <c:v>2011後</c:v>
                </c:pt>
                <c:pt idx="14">
                  <c:v>2012前</c:v>
                </c:pt>
                <c:pt idx="15">
                  <c:v>2012後</c:v>
                </c:pt>
                <c:pt idx="16">
                  <c:v>2013前</c:v>
                </c:pt>
                <c:pt idx="17">
                  <c:v>2013後</c:v>
                </c:pt>
                <c:pt idx="18">
                  <c:v>2014前</c:v>
                </c:pt>
                <c:pt idx="19">
                  <c:v>2014後</c:v>
                </c:pt>
                <c:pt idx="20">
                  <c:v>2015前</c:v>
                </c:pt>
                <c:pt idx="21">
                  <c:v>2015後</c:v>
                </c:pt>
                <c:pt idx="22">
                  <c:v>2016前</c:v>
                </c:pt>
                <c:pt idx="23">
                  <c:v>2016後</c:v>
                </c:pt>
              </c:strCache>
            </c:strRef>
          </c:cat>
          <c:val>
            <c:numRef>
              <c:f>'188cm申請採択'!$R$9:$R$32</c:f>
              <c:numCache>
                <c:formatCode>General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3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4</c:v>
                </c:pt>
                <c:pt idx="11">
                  <c:v>0</c:v>
                </c:pt>
                <c:pt idx="12">
                  <c:v>1</c:v>
                </c:pt>
                <c:pt idx="13">
                  <c:v>1</c:v>
                </c:pt>
                <c:pt idx="14">
                  <c:v>2</c:v>
                </c:pt>
                <c:pt idx="15">
                  <c:v>1</c:v>
                </c:pt>
                <c:pt idx="16">
                  <c:v>0</c:v>
                </c:pt>
                <c:pt idx="17">
                  <c:v>5</c:v>
                </c:pt>
                <c:pt idx="18">
                  <c:v>4</c:v>
                </c:pt>
                <c:pt idx="19">
                  <c:v>6</c:v>
                </c:pt>
                <c:pt idx="20">
                  <c:v>4</c:v>
                </c:pt>
                <c:pt idx="21">
                  <c:v>2</c:v>
                </c:pt>
                <c:pt idx="22">
                  <c:v>3</c:v>
                </c:pt>
                <c:pt idx="23">
                  <c:v>1</c:v>
                </c:pt>
              </c:numCache>
            </c:numRef>
          </c:val>
          <c:smooth val="0"/>
        </c:ser>
        <c:ser>
          <c:idx val="3"/>
          <c:order val="4"/>
          <c:tx>
            <c:strRef>
              <c:f>'188cm申請採択'!$S$2</c:f>
              <c:strCache>
                <c:ptCount val="1"/>
                <c:pt idx="0">
                  <c:v>MuSCAT</c:v>
                </c:pt>
              </c:strCache>
            </c:strRef>
          </c:tx>
          <c:marker>
            <c:symbol val="circle"/>
            <c:size val="8"/>
          </c:marker>
          <c:cat>
            <c:strRef>
              <c:f>'188cm申請採択'!$A$9:$A$32</c:f>
              <c:strCache>
                <c:ptCount val="24"/>
                <c:pt idx="0">
                  <c:v>2005前</c:v>
                </c:pt>
                <c:pt idx="1">
                  <c:v>2005後</c:v>
                </c:pt>
                <c:pt idx="2">
                  <c:v>2006前</c:v>
                </c:pt>
                <c:pt idx="3">
                  <c:v>2006後</c:v>
                </c:pt>
                <c:pt idx="4">
                  <c:v>2007前</c:v>
                </c:pt>
                <c:pt idx="5">
                  <c:v>2007後</c:v>
                </c:pt>
                <c:pt idx="6">
                  <c:v>2008前</c:v>
                </c:pt>
                <c:pt idx="7">
                  <c:v>2008後</c:v>
                </c:pt>
                <c:pt idx="8">
                  <c:v>2009前</c:v>
                </c:pt>
                <c:pt idx="9">
                  <c:v>2009後</c:v>
                </c:pt>
                <c:pt idx="10">
                  <c:v>2010前</c:v>
                </c:pt>
                <c:pt idx="11">
                  <c:v>2010後</c:v>
                </c:pt>
                <c:pt idx="12">
                  <c:v>2011前</c:v>
                </c:pt>
                <c:pt idx="13">
                  <c:v>2011後</c:v>
                </c:pt>
                <c:pt idx="14">
                  <c:v>2012前</c:v>
                </c:pt>
                <c:pt idx="15">
                  <c:v>2012後</c:v>
                </c:pt>
                <c:pt idx="16">
                  <c:v>2013前</c:v>
                </c:pt>
                <c:pt idx="17">
                  <c:v>2013後</c:v>
                </c:pt>
                <c:pt idx="18">
                  <c:v>2014前</c:v>
                </c:pt>
                <c:pt idx="19">
                  <c:v>2014後</c:v>
                </c:pt>
                <c:pt idx="20">
                  <c:v>2015前</c:v>
                </c:pt>
                <c:pt idx="21">
                  <c:v>2015後</c:v>
                </c:pt>
                <c:pt idx="22">
                  <c:v>2016前</c:v>
                </c:pt>
                <c:pt idx="23">
                  <c:v>2016後</c:v>
                </c:pt>
              </c:strCache>
            </c:strRef>
          </c:cat>
          <c:val>
            <c:numRef>
              <c:f>'188cm申請採択'!$S$9:$S$32</c:f>
              <c:numCache>
                <c:formatCode>General</c:formatCode>
                <c:ptCount val="24"/>
                <c:pt idx="21">
                  <c:v>2</c:v>
                </c:pt>
                <c:pt idx="22">
                  <c:v>3</c:v>
                </c:pt>
                <c:pt idx="23">
                  <c:v>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2070016"/>
        <c:axId val="112085632"/>
      </c:lineChart>
      <c:catAx>
        <c:axId val="1120700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700" b="0" i="0" u="none" strike="noStrike" baseline="0">
                    <a:solidFill>
                      <a:srgbClr val="000000"/>
                    </a:solidFill>
                    <a:latin typeface="ＭＳ Ｐゴシック"/>
                    <a:ea typeface="ＭＳ Ｐゴシック"/>
                    <a:cs typeface="ＭＳ Ｐゴシック"/>
                  </a:defRPr>
                </a:pPr>
                <a:r>
                  <a:rPr lang="ja-JP" altLang="en-US"/>
                  <a:t>セメスター</a:t>
                </a:r>
              </a:p>
            </c:rich>
          </c:tx>
          <c:layout>
            <c:manualLayout>
              <c:xMode val="edge"/>
              <c:yMode val="edge"/>
              <c:x val="0.44787023470805642"/>
              <c:y val="0.92527564723955946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in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ja-JP"/>
          </a:p>
        </c:txPr>
        <c:crossAx val="1120856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2085632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700" b="0" i="0" u="none" strike="noStrike" baseline="0">
                    <a:solidFill>
                      <a:srgbClr val="000000"/>
                    </a:solidFill>
                    <a:latin typeface="ＭＳ Ｐゴシック"/>
                    <a:ea typeface="ＭＳ Ｐゴシック"/>
                    <a:cs typeface="ＭＳ Ｐゴシック"/>
                  </a:defRPr>
                </a:pPr>
                <a:r>
                  <a:rPr lang="ja-JP" altLang="en-US"/>
                  <a:t>件数</a:t>
                </a:r>
              </a:p>
            </c:rich>
          </c:tx>
          <c:layout>
            <c:manualLayout>
              <c:xMode val="edge"/>
              <c:yMode val="edge"/>
              <c:x val="2.1418961285301522E-2"/>
              <c:y val="0.4134208601894526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in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700" b="0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ja-JP"/>
          </a:p>
        </c:txPr>
        <c:crossAx val="112070016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5837062384008721"/>
          <c:y val="7.3558386195246114E-2"/>
          <c:w val="0.16429891641696048"/>
          <c:h val="0.2938956820462236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ＭＳ Ｐゴシック"/>
              <a:ea typeface="ＭＳ Ｐゴシック"/>
              <a:cs typeface="ＭＳ Ｐゴシック"/>
            </a:defRPr>
          </a:pPr>
          <a:endParaRPr lang="ja-JP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700" b="0" i="0" u="none" strike="noStrike" baseline="0">
          <a:solidFill>
            <a:srgbClr val="000000"/>
          </a:solidFill>
          <a:latin typeface="ＭＳ Ｐゴシック"/>
          <a:ea typeface="ＭＳ Ｐゴシック"/>
          <a:cs typeface="ＭＳ Ｐゴシック"/>
        </a:defRPr>
      </a:pPr>
      <a:endParaRPr lang="ja-JP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2CB53F4B-3001-4B91-8553-08A61200A735}" type="datetimeFigureOut">
              <a:rPr kumimoji="1" lang="ja-JP" altLang="en-US" smtClean="0"/>
              <a:t>2016/9/28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01A6918F-A6B1-4D99-AD67-A53AD8A6B4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7704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ノート プレースホル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 smtClean="0">
              <a:ea typeface="ＭＳ Ｐ明朝" pitchFamily="18" charset="-128"/>
            </a:endParaRPr>
          </a:p>
        </p:txBody>
      </p:sp>
      <p:sp>
        <p:nvSpPr>
          <p:cNvPr id="2458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40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1pPr>
            <a:lvl2pPr marL="742877" indent="-285722" defTabSz="95240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2pPr>
            <a:lvl3pPr marL="1142888" indent="-228578" defTabSz="95240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3pPr>
            <a:lvl4pPr marL="1600043" indent="-228578" defTabSz="95240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4pPr>
            <a:lvl5pPr marL="2057198" indent="-228578" defTabSz="95240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5pPr>
            <a:lvl6pPr marL="2514353" indent="-228578" defTabSz="95240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6pPr>
            <a:lvl7pPr marL="2971509" indent="-228578" defTabSz="95240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7pPr>
            <a:lvl8pPr marL="3428664" indent="-228578" defTabSz="95240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8pPr>
            <a:lvl9pPr marL="3885819" indent="-228578" defTabSz="95240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69B1E65-0906-4644-8A12-626EB871A28A}" type="slidenum">
              <a:rPr lang="en-US" altLang="ja-JP" sz="1300">
                <a:latin typeface="Times New Roman" pitchFamily="18" charset="0"/>
                <a:ea typeface="ＭＳ Ｐゴシック" charset="-128"/>
              </a:rPr>
              <a:pPr eaLnBrk="1" hangingPunct="1">
                <a:spcBef>
                  <a:spcPct val="0"/>
                </a:spcBef>
              </a:pPr>
              <a:t>11</a:t>
            </a:fld>
            <a:endParaRPr lang="en-US" altLang="ja-JP" sz="130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0E355-32A1-46BE-9BE2-44D9D0C92ACC}" type="datetimeFigureOut">
              <a:rPr kumimoji="1" lang="ja-JP" altLang="en-US" smtClean="0"/>
              <a:t>2016/9/28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82730-E9F6-4154-AC61-13F60F90AA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6925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0E355-32A1-46BE-9BE2-44D9D0C92ACC}" type="datetimeFigureOut">
              <a:rPr kumimoji="1" lang="ja-JP" altLang="en-US" smtClean="0"/>
              <a:t>2016/9/28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82730-E9F6-4154-AC61-13F60F90AA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4361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0E355-32A1-46BE-9BE2-44D9D0C92ACC}" type="datetimeFigureOut">
              <a:rPr kumimoji="1" lang="ja-JP" altLang="en-US" smtClean="0"/>
              <a:t>2016/9/28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82730-E9F6-4154-AC61-13F60F90AA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3748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0E355-32A1-46BE-9BE2-44D9D0C92ACC}" type="datetimeFigureOut">
              <a:rPr kumimoji="1" lang="ja-JP" altLang="en-US" smtClean="0"/>
              <a:t>2016/9/28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82730-E9F6-4154-AC61-13F60F90AA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9256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0E355-32A1-46BE-9BE2-44D9D0C92ACC}" type="datetimeFigureOut">
              <a:rPr kumimoji="1" lang="ja-JP" altLang="en-US" smtClean="0"/>
              <a:t>2016/9/28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82730-E9F6-4154-AC61-13F60F90AA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482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0E355-32A1-46BE-9BE2-44D9D0C92ACC}" type="datetimeFigureOut">
              <a:rPr kumimoji="1" lang="ja-JP" altLang="en-US" smtClean="0"/>
              <a:t>2016/9/28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82730-E9F6-4154-AC61-13F60F90AA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5027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0E355-32A1-46BE-9BE2-44D9D0C92ACC}" type="datetimeFigureOut">
              <a:rPr kumimoji="1" lang="ja-JP" altLang="en-US" smtClean="0"/>
              <a:t>2016/9/28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82730-E9F6-4154-AC61-13F60F90AA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7051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0E355-32A1-46BE-9BE2-44D9D0C92ACC}" type="datetimeFigureOut">
              <a:rPr kumimoji="1" lang="ja-JP" altLang="en-US" smtClean="0"/>
              <a:t>2016/9/28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82730-E9F6-4154-AC61-13F60F90AA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7171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0E355-32A1-46BE-9BE2-44D9D0C92ACC}" type="datetimeFigureOut">
              <a:rPr kumimoji="1" lang="ja-JP" altLang="en-US" smtClean="0"/>
              <a:t>2016/9/28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82730-E9F6-4154-AC61-13F60F90AA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8939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0E355-32A1-46BE-9BE2-44D9D0C92ACC}" type="datetimeFigureOut">
              <a:rPr kumimoji="1" lang="ja-JP" altLang="en-US" smtClean="0"/>
              <a:t>2016/9/28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82730-E9F6-4154-AC61-13F60F90AA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38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0E355-32A1-46BE-9BE2-44D9D0C92ACC}" type="datetimeFigureOut">
              <a:rPr kumimoji="1" lang="ja-JP" altLang="en-US" smtClean="0"/>
              <a:t>2016/9/28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82730-E9F6-4154-AC61-13F60F90AA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8416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0E355-32A1-46BE-9BE2-44D9D0C92ACC}" type="datetimeFigureOut">
              <a:rPr kumimoji="1" lang="ja-JP" altLang="en-US" smtClean="0"/>
              <a:t>2016/9/28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82730-E9F6-4154-AC61-13F60F90AA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6742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57200" y="2132856"/>
            <a:ext cx="8229600" cy="2002234"/>
          </a:xfrm>
          <a:noFill/>
        </p:spPr>
        <p:txBody>
          <a:bodyPr>
            <a:noAutofit/>
          </a:bodyPr>
          <a:lstStyle/>
          <a:p>
            <a:r>
              <a:rPr kumimoji="1" lang="ja-JP" altLang="en-US" dirty="0" smtClean="0"/>
              <a:t>岡山天体物理</a:t>
            </a:r>
            <a:r>
              <a:rPr kumimoji="1" lang="ja-JP" altLang="en-US" dirty="0" smtClean="0"/>
              <a:t>観測所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>188cm</a:t>
            </a:r>
            <a:r>
              <a:rPr kumimoji="1" lang="ja-JP" altLang="en-US" dirty="0" smtClean="0"/>
              <a:t>望遠鏡の共同</a:t>
            </a:r>
            <a:r>
              <a:rPr kumimoji="1" lang="ja-JP" altLang="en-US" dirty="0" smtClean="0"/>
              <a:t>利用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kumimoji="1" lang="en-US" altLang="ja-JP" dirty="0" smtClean="0"/>
              <a:t>2016-09-28</a:t>
            </a:r>
            <a:br>
              <a:rPr kumimoji="1" lang="en-US" altLang="ja-JP" dirty="0" smtClean="0"/>
            </a:br>
            <a:r>
              <a:rPr kumimoji="1" lang="ja-JP" altLang="en-US" dirty="0" smtClean="0"/>
              <a:t>　</a:t>
            </a:r>
            <a:r>
              <a:rPr lang="ja-JP" altLang="en-US" dirty="0" smtClean="0"/>
              <a:t>泉浦秀行</a:t>
            </a:r>
            <a:endParaRPr kumimoji="1" lang="ja-JP" alt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020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（共同）</a:t>
            </a:r>
            <a:r>
              <a:rPr kumimoji="1" lang="ja-JP" altLang="en-US" dirty="0" smtClean="0"/>
              <a:t>利用の歴史</a:t>
            </a:r>
            <a:r>
              <a:rPr kumimoji="1" lang="en-US" altLang="ja-JP" dirty="0" smtClean="0"/>
              <a:t>2</a:t>
            </a:r>
            <a:br>
              <a:rPr kumimoji="1" lang="en-US" altLang="ja-JP" dirty="0" smtClean="0"/>
            </a:br>
            <a:r>
              <a:rPr kumimoji="1" lang="ja-JP" altLang="en-US" dirty="0" smtClean="0"/>
              <a:t>国立天文台移行後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ja-JP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1987</a:t>
            </a:r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期制（</a:t>
            </a:r>
            <a:r>
              <a:rPr lang="en-US" altLang="ja-JP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</a:t>
            </a:r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</a:t>
            </a:r>
            <a:r>
              <a:rPr lang="en-US" altLang="ja-JP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6</a:t>
            </a:r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月、</a:t>
            </a:r>
            <a:r>
              <a:rPr lang="en-US" altLang="ja-JP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7</a:t>
            </a:r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</a:t>
            </a:r>
            <a:r>
              <a:rPr lang="en-US" altLang="ja-JP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12</a:t>
            </a:r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月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）移行</a:t>
            </a:r>
          </a:p>
          <a:p>
            <a:r>
              <a:rPr lang="en-US" altLang="ja-JP" sz="2000" b="1" dirty="0" smtClean="0">
                <a:solidFill>
                  <a:schemeClr val="bg1">
                    <a:lumMod val="6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1988</a:t>
            </a:r>
            <a:r>
              <a:rPr lang="ja-JP" altLang="en-US" sz="2000" b="1" dirty="0" smtClean="0">
                <a:solidFill>
                  <a:schemeClr val="bg1">
                    <a:lumMod val="6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</a:t>
            </a:r>
            <a:r>
              <a:rPr lang="en-US" altLang="ja-JP" sz="2000" b="1" dirty="0" smtClean="0">
                <a:solidFill>
                  <a:schemeClr val="bg1">
                    <a:lumMod val="6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2000" b="1" dirty="0" smtClean="0">
                <a:solidFill>
                  <a:schemeClr val="bg1">
                    <a:lumMod val="6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月 </a:t>
            </a:r>
            <a:r>
              <a:rPr lang="en-US" altLang="ja-JP" sz="2000" b="1" dirty="0" smtClean="0">
                <a:solidFill>
                  <a:schemeClr val="bg1">
                    <a:lumMod val="6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188cm</a:t>
            </a:r>
            <a:r>
              <a:rPr lang="ja-JP" altLang="en-US" sz="2000" b="1" dirty="0">
                <a:solidFill>
                  <a:schemeClr val="bg1">
                    <a:lumMod val="6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望遠鏡制御系</a:t>
            </a:r>
            <a:r>
              <a:rPr lang="ja-JP" altLang="en-US" sz="2000" b="1" dirty="0" smtClean="0">
                <a:solidFill>
                  <a:schemeClr val="bg1">
                    <a:lumMod val="6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改修</a:t>
            </a:r>
            <a:endParaRPr lang="en-US" altLang="ja-JP" sz="2000" b="1" dirty="0">
              <a:solidFill>
                <a:schemeClr val="bg1">
                  <a:lumMod val="6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>
              <a:buNone/>
            </a:pPr>
            <a:r>
              <a:rPr lang="ja-JP" altLang="en-US" sz="2000" b="1" dirty="0">
                <a:solidFill>
                  <a:schemeClr val="bg1">
                    <a:lumMod val="6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</a:t>
            </a:r>
            <a:r>
              <a:rPr lang="ja-JP" altLang="en-US" sz="2000" b="1" dirty="0" smtClean="0">
                <a:solidFill>
                  <a:schemeClr val="bg1">
                    <a:lumMod val="6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→</a:t>
            </a:r>
            <a:r>
              <a:rPr lang="ja-JP" altLang="en-US" sz="2000" b="1" dirty="0">
                <a:solidFill>
                  <a:schemeClr val="bg1">
                    <a:lumMod val="6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セルシン制御からエンコーダ＋ＰＣ９８制御</a:t>
            </a:r>
          </a:p>
          <a:p>
            <a:r>
              <a:rPr lang="en-US" altLang="ja-JP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1988</a:t>
            </a:r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</a:t>
            </a:r>
            <a:r>
              <a:rPr lang="en-US" altLang="ja-JP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7</a:t>
            </a:r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月 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文部省国立天</a:t>
            </a:r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文台へ改組</a:t>
            </a:r>
            <a:endParaRPr lang="en-US" altLang="ja-JP" sz="2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>
              <a:buNone/>
            </a:pPr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→国立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大学共同利用機関へ</a:t>
            </a:r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移行</a:t>
            </a:r>
            <a:endParaRPr lang="en-US" altLang="ja-JP" sz="2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>
              <a:buNone/>
            </a:pPr>
            <a:r>
              <a:rPr lang="ja-JP" altLang="en-US" sz="2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2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 →プログラム</a:t>
            </a:r>
            <a:r>
              <a:rPr lang="ja-JP" altLang="en-US" sz="2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小委員会（</a:t>
            </a:r>
            <a:r>
              <a:rPr lang="en-US" altLang="ja-JP" sz="2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TAC</a:t>
            </a:r>
            <a:r>
              <a:rPr lang="ja-JP" altLang="en-US" sz="2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</a:t>
            </a:r>
            <a:r>
              <a:rPr lang="ja-JP" altLang="en-US" sz="2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発足</a:t>
            </a:r>
            <a:endParaRPr lang="en-US" altLang="ja-JP" sz="2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ja-JP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1989</a:t>
            </a:r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年後期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スクリーニング制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（レフェリー制）</a:t>
            </a:r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導入</a:t>
            </a:r>
            <a:endParaRPr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ja-JP" sz="2000" b="1" dirty="0" smtClean="0">
                <a:solidFill>
                  <a:schemeClr val="bg1">
                    <a:lumMod val="6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1994</a:t>
            </a:r>
            <a:r>
              <a:rPr lang="ja-JP" altLang="en-US" sz="2000" b="1" dirty="0" smtClean="0">
                <a:solidFill>
                  <a:schemeClr val="bg1">
                    <a:lumMod val="6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 カセグレン分光器</a:t>
            </a:r>
            <a:r>
              <a:rPr lang="en-US" altLang="ja-JP" sz="2000" b="1" dirty="0" smtClean="0">
                <a:solidFill>
                  <a:schemeClr val="bg1">
                    <a:lumMod val="6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SNG</a:t>
            </a:r>
            <a:r>
              <a:rPr lang="ja-JP" altLang="en-US" sz="2000" b="1" dirty="0" smtClean="0">
                <a:solidFill>
                  <a:schemeClr val="bg1">
                    <a:lumMod val="6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モード使用開始</a:t>
            </a:r>
            <a:endParaRPr lang="ja-JP" altLang="en-US" sz="2000" b="1" dirty="0">
              <a:solidFill>
                <a:schemeClr val="bg1">
                  <a:lumMod val="6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ja-JP" sz="2000" b="1" dirty="0" smtClean="0">
                <a:solidFill>
                  <a:schemeClr val="bg1">
                    <a:lumMod val="6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1994</a:t>
            </a:r>
            <a:r>
              <a:rPr lang="ja-JP" altLang="en-US" sz="2000" b="1" dirty="0" smtClean="0">
                <a:solidFill>
                  <a:schemeClr val="bg1">
                    <a:lumMod val="6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 </a:t>
            </a:r>
            <a:r>
              <a:rPr lang="en-US" altLang="ja-JP" sz="2000" b="1" dirty="0" smtClean="0">
                <a:solidFill>
                  <a:schemeClr val="bg1">
                    <a:lumMod val="6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OASIS</a:t>
            </a:r>
            <a:r>
              <a:rPr lang="ja-JP" altLang="en-US" sz="2000" b="1" dirty="0" smtClean="0">
                <a:solidFill>
                  <a:schemeClr val="bg1">
                    <a:lumMod val="6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使用開始</a:t>
            </a:r>
            <a:r>
              <a:rPr lang="ja-JP" altLang="en-US" sz="2000" b="1" dirty="0">
                <a:solidFill>
                  <a:schemeClr val="bg1">
                    <a:lumMod val="6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</a:t>
            </a:r>
            <a:r>
              <a:rPr lang="en-US" altLang="ja-JP" sz="2000" b="1" dirty="0">
                <a:solidFill>
                  <a:schemeClr val="bg1">
                    <a:lumMod val="6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SL9</a:t>
            </a:r>
            <a:r>
              <a:rPr lang="ja-JP" altLang="en-US" sz="2000" b="1" dirty="0">
                <a:solidFill>
                  <a:schemeClr val="bg1">
                    <a:lumMod val="6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彗星木星衝突の近赤外観測</a:t>
            </a:r>
            <a:r>
              <a:rPr lang="ja-JP" altLang="en-US" sz="2000" b="1" dirty="0" smtClean="0">
                <a:solidFill>
                  <a:schemeClr val="bg1">
                    <a:lumMod val="6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</a:t>
            </a:r>
            <a:endParaRPr lang="en-US" altLang="ja-JP" sz="2000" b="1" dirty="0" smtClean="0">
              <a:solidFill>
                <a:schemeClr val="bg1">
                  <a:lumMod val="6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ja-JP" sz="2000" b="1" dirty="0" smtClean="0">
                <a:solidFill>
                  <a:schemeClr val="bg1">
                    <a:lumMod val="6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2000</a:t>
            </a:r>
            <a:r>
              <a:rPr lang="ja-JP" altLang="en-US" sz="2000" b="1" dirty="0" smtClean="0">
                <a:solidFill>
                  <a:schemeClr val="bg1">
                    <a:lumMod val="6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 </a:t>
            </a:r>
            <a:r>
              <a:rPr lang="en-US" altLang="ja-JP" sz="2000" b="1" dirty="0">
                <a:solidFill>
                  <a:schemeClr val="bg1">
                    <a:lumMod val="6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HIDES</a:t>
            </a:r>
            <a:r>
              <a:rPr lang="ja-JP" altLang="en-US" sz="2000" b="1" dirty="0">
                <a:solidFill>
                  <a:schemeClr val="bg1">
                    <a:lumMod val="6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運用開始（本格的高分散分光</a:t>
            </a:r>
            <a:r>
              <a:rPr lang="ja-JP" altLang="en-US" sz="2000" b="1" dirty="0" smtClean="0">
                <a:solidFill>
                  <a:schemeClr val="bg1">
                    <a:lumMod val="6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観測</a:t>
            </a:r>
            <a:r>
              <a:rPr lang="ja-JP" altLang="en-US" sz="2000" b="1" dirty="0">
                <a:solidFill>
                  <a:schemeClr val="bg1">
                    <a:lumMod val="6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</a:t>
            </a:r>
            <a:endParaRPr lang="en-US" altLang="ja-JP" sz="2000" b="1" dirty="0" smtClean="0">
              <a:solidFill>
                <a:schemeClr val="bg1">
                  <a:lumMod val="6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ja-JP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2000</a:t>
            </a:r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年前期 プロジェクト観測の開始</a:t>
            </a:r>
            <a:endParaRPr lang="en-US" altLang="ja-JP" sz="2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ja-JP" sz="24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2000</a:t>
            </a:r>
            <a:r>
              <a:rPr lang="ja-JP" altLang="en-US" sz="24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</a:t>
            </a:r>
            <a:r>
              <a:rPr lang="en-US" altLang="ja-JP" sz="24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12</a:t>
            </a:r>
            <a:r>
              <a:rPr lang="ja-JP" altLang="en-US" sz="24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月　すばる望遠鏡共同利用開始</a:t>
            </a:r>
            <a:endParaRPr lang="ja-JP" altLang="en-US" sz="2400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>
              <a:buNone/>
            </a:pP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kumimoji="1"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228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2405937"/>
              </p:ext>
            </p:extLst>
          </p:nvPr>
        </p:nvGraphicFramePr>
        <p:xfrm>
          <a:off x="107504" y="1412776"/>
          <a:ext cx="8928992" cy="5328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506" name="Rectangle 6"/>
          <p:cNvSpPr>
            <a:spLocks noGrp="1" noChangeArrowheads="1"/>
          </p:cNvSpPr>
          <p:nvPr>
            <p:ph type="title"/>
          </p:nvPr>
        </p:nvSpPr>
        <p:spPr>
          <a:xfrm>
            <a:off x="511175" y="166688"/>
            <a:ext cx="8229600" cy="13065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ja-JP" dirty="0" smtClean="0"/>
              <a:t>OAO</a:t>
            </a:r>
            <a:r>
              <a:rPr lang="ja-JP" altLang="en-US" dirty="0" smtClean="0"/>
              <a:t>のデータが使われた査読論文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sz="3100" dirty="0"/>
              <a:t>（暦年</a:t>
            </a:r>
            <a:r>
              <a:rPr lang="ja-JP" altLang="en-US" sz="3100" dirty="0" smtClean="0"/>
              <a:t>別、</a:t>
            </a:r>
            <a:r>
              <a:rPr lang="en-US" altLang="ja-JP" sz="3100" dirty="0" smtClean="0"/>
              <a:t>2016</a:t>
            </a:r>
            <a:r>
              <a:rPr lang="ja-JP" altLang="en-US" sz="3100" dirty="0" smtClean="0"/>
              <a:t>年</a:t>
            </a:r>
            <a:r>
              <a:rPr lang="en-US" altLang="ja-JP" sz="3100" dirty="0" smtClean="0"/>
              <a:t>9</a:t>
            </a:r>
            <a:r>
              <a:rPr lang="ja-JP" altLang="en-US" sz="3100" dirty="0" smtClean="0"/>
              <a:t>月</a:t>
            </a:r>
            <a:r>
              <a:rPr lang="en-US" altLang="ja-JP" sz="3100" dirty="0" smtClean="0"/>
              <a:t>7</a:t>
            </a:r>
            <a:r>
              <a:rPr lang="ja-JP" altLang="en-US" sz="3100" dirty="0" smtClean="0"/>
              <a:t>日現在）</a:t>
            </a:r>
          </a:p>
        </p:txBody>
      </p:sp>
      <p:cxnSp>
        <p:nvCxnSpPr>
          <p:cNvPr id="21508" name="AutoShape 2"/>
          <p:cNvCxnSpPr>
            <a:cxnSpLocks noChangeShapeType="1"/>
          </p:cNvCxnSpPr>
          <p:nvPr/>
        </p:nvCxnSpPr>
        <p:spPr bwMode="auto">
          <a:xfrm>
            <a:off x="6384075" y="2708920"/>
            <a:ext cx="0" cy="149522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09" name="Text Box 3"/>
          <p:cNvSpPr txBox="1">
            <a:spLocks noChangeArrowheads="1"/>
          </p:cNvSpPr>
          <p:nvPr/>
        </p:nvSpPr>
        <p:spPr bwMode="auto">
          <a:xfrm>
            <a:off x="6064275" y="2338388"/>
            <a:ext cx="883989" cy="4594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lIns="74295" tIns="8890" rIns="74295" bIns="8890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 smtClean="0">
                <a:latin typeface="Century" pitchFamily="18" charset="0"/>
              </a:rPr>
              <a:t>すばる時代の到来</a:t>
            </a:r>
            <a:endParaRPr lang="ja-JP" altLang="ja-JP" sz="1400" dirty="0"/>
          </a:p>
        </p:txBody>
      </p:sp>
      <p:sp>
        <p:nvSpPr>
          <p:cNvPr id="21511" name="Text Box 5"/>
          <p:cNvSpPr txBox="1">
            <a:spLocks noChangeArrowheads="1"/>
          </p:cNvSpPr>
          <p:nvPr/>
        </p:nvSpPr>
        <p:spPr bwMode="auto">
          <a:xfrm>
            <a:off x="6444208" y="1628800"/>
            <a:ext cx="1262597" cy="54006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lIns="74295" tIns="8890" rIns="74295" bIns="8890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 smtClean="0">
                <a:latin typeface="Century" pitchFamily="18" charset="0"/>
              </a:rPr>
              <a:t>2005</a:t>
            </a:r>
            <a:r>
              <a:rPr lang="ja-JP" altLang="en-US" sz="1400" dirty="0" smtClean="0">
                <a:latin typeface="Century" pitchFamily="18" charset="0"/>
              </a:rPr>
              <a:t>年</a:t>
            </a:r>
            <a:r>
              <a:rPr lang="en-US" altLang="ja-JP" sz="1400" dirty="0" smtClean="0">
                <a:latin typeface="Century" pitchFamily="18" charset="0"/>
              </a:rPr>
              <a:t>PASJ</a:t>
            </a:r>
            <a:r>
              <a:rPr lang="ja-JP" altLang="en-US" sz="1400" dirty="0" smtClean="0">
                <a:latin typeface="Century" pitchFamily="18" charset="0"/>
              </a:rPr>
              <a:t>特集号の影響</a:t>
            </a:r>
            <a:endParaRPr lang="ja-JP" altLang="ja-JP" sz="1400" dirty="0"/>
          </a:p>
        </p:txBody>
      </p:sp>
      <p:cxnSp>
        <p:nvCxnSpPr>
          <p:cNvPr id="21510" name="AutoShape 4"/>
          <p:cNvCxnSpPr>
            <a:cxnSpLocks noChangeShapeType="1"/>
          </p:cNvCxnSpPr>
          <p:nvPr/>
        </p:nvCxnSpPr>
        <p:spPr bwMode="auto">
          <a:xfrm>
            <a:off x="7164288" y="2060848"/>
            <a:ext cx="0" cy="297889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12" name="テキスト ボックス 8"/>
          <p:cNvSpPr txBox="1">
            <a:spLocks noChangeArrowheads="1"/>
          </p:cNvSpPr>
          <p:nvPr/>
        </p:nvSpPr>
        <p:spPr bwMode="auto">
          <a:xfrm>
            <a:off x="-1335088" y="1968500"/>
            <a:ext cx="185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cxnSp>
        <p:nvCxnSpPr>
          <p:cNvPr id="21515" name="AutoShape 4"/>
          <p:cNvCxnSpPr>
            <a:cxnSpLocks noChangeShapeType="1"/>
          </p:cNvCxnSpPr>
          <p:nvPr/>
        </p:nvCxnSpPr>
        <p:spPr bwMode="auto">
          <a:xfrm>
            <a:off x="7917708" y="2812355"/>
            <a:ext cx="0" cy="1840781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14" name="Text Box 5"/>
          <p:cNvSpPr txBox="1">
            <a:spLocks noChangeArrowheads="1"/>
          </p:cNvSpPr>
          <p:nvPr/>
        </p:nvSpPr>
        <p:spPr bwMode="auto">
          <a:xfrm>
            <a:off x="7740352" y="1628801"/>
            <a:ext cx="944959" cy="108012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lIns="74295" tIns="8890" rIns="74295" bIns="8890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 smtClean="0">
                <a:latin typeface="Century" pitchFamily="18" charset="0"/>
              </a:rPr>
              <a:t>2010</a:t>
            </a:r>
            <a:r>
              <a:rPr lang="ja-JP" altLang="en-US" sz="1400" dirty="0" smtClean="0">
                <a:latin typeface="Century" pitchFamily="18" charset="0"/>
              </a:rPr>
              <a:t>年の</a:t>
            </a:r>
            <a:r>
              <a:rPr lang="en-US" altLang="ja-JP" sz="1400" dirty="0">
                <a:latin typeface="Century" pitchFamily="18" charset="0"/>
              </a:rPr>
              <a:t>9</a:t>
            </a:r>
            <a:r>
              <a:rPr lang="ja-JP" altLang="en-US" sz="1400" dirty="0">
                <a:latin typeface="Century" pitchFamily="18" charset="0"/>
              </a:rPr>
              <a:t>カ</a:t>
            </a:r>
            <a:r>
              <a:rPr lang="ja-JP" altLang="en-US" sz="1400" dirty="0" smtClean="0">
                <a:latin typeface="Century" pitchFamily="18" charset="0"/>
              </a:rPr>
              <a:t>月間の所長職空席の影響か</a:t>
            </a:r>
            <a:r>
              <a:rPr lang="ja-JP" altLang="en-US" sz="1400" dirty="0">
                <a:latin typeface="Century" pitchFamily="18" charset="0"/>
              </a:rPr>
              <a:t>？</a:t>
            </a:r>
            <a:endParaRPr lang="ja-JP" altLang="ja-JP" sz="1400" dirty="0"/>
          </a:p>
        </p:txBody>
      </p:sp>
    </p:spTree>
    <p:extLst>
      <p:ext uri="{BB962C8B-B14F-4D97-AF65-F5344CB8AC3E}">
        <p14:creationId xmlns:p14="http://schemas.microsoft.com/office/powerpoint/2010/main" val="29109745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  <a:solidFill>
            <a:schemeClr val="bg1"/>
          </a:solidFill>
        </p:spPr>
        <p:txBody>
          <a:bodyPr/>
          <a:lstStyle/>
          <a:p>
            <a:r>
              <a:rPr lang="ja-JP" altLang="en-US" dirty="0" smtClean="0"/>
              <a:t>総申請件数と総採択件数</a:t>
            </a:r>
            <a:endParaRPr kumimoji="1" lang="ja-JP" altLang="en-US" dirty="0"/>
          </a:p>
        </p:txBody>
      </p:sp>
      <p:cxnSp>
        <p:nvCxnSpPr>
          <p:cNvPr id="7" name="直線矢印コネクタ 6"/>
          <p:cNvCxnSpPr/>
          <p:nvPr/>
        </p:nvCxnSpPr>
        <p:spPr>
          <a:xfrm flipV="1">
            <a:off x="5592745" y="4077072"/>
            <a:ext cx="576064" cy="28620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6228184" y="4077072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採択件数のジャンプ</a:t>
            </a:r>
            <a:endParaRPr kumimoji="1" lang="ja-JP" altLang="en-US" dirty="0"/>
          </a:p>
        </p:txBody>
      </p:sp>
      <p:graphicFrame>
        <p:nvGraphicFramePr>
          <p:cNvPr id="9" name="Chart 4"/>
          <p:cNvGraphicFramePr>
            <a:graphicFrameLocks/>
          </p:cNvGraphicFramePr>
          <p:nvPr/>
        </p:nvGraphicFramePr>
        <p:xfrm>
          <a:off x="631031" y="1223962"/>
          <a:ext cx="7881937" cy="4410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0734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  <a:solidFill>
            <a:schemeClr val="bg1"/>
          </a:solidFill>
        </p:spPr>
        <p:txBody>
          <a:bodyPr/>
          <a:lstStyle/>
          <a:p>
            <a:r>
              <a:rPr kumimoji="1" lang="ja-JP" altLang="en-US" dirty="0" smtClean="0"/>
              <a:t>総申請夜数と総採択夜数</a:t>
            </a:r>
            <a:endParaRPr kumimoji="1" lang="ja-JP" altLang="en-US" dirty="0"/>
          </a:p>
        </p:txBody>
      </p:sp>
      <p:graphicFrame>
        <p:nvGraphicFramePr>
          <p:cNvPr id="7" name="Chart 5"/>
          <p:cNvGraphicFramePr>
            <a:graphicFrameLocks/>
          </p:cNvGraphicFramePr>
          <p:nvPr/>
        </p:nvGraphicFramePr>
        <p:xfrm>
          <a:off x="602456" y="1228725"/>
          <a:ext cx="7939087" cy="4400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3585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75040" cy="99412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ja-JP" altLang="en-US" dirty="0" smtClean="0"/>
              <a:t>　　　　　装置別申請件数</a:t>
            </a:r>
            <a:endParaRPr kumimoji="1" lang="ja-JP" altLang="en-US" dirty="0"/>
          </a:p>
        </p:txBody>
      </p:sp>
      <p:graphicFrame>
        <p:nvGraphicFramePr>
          <p:cNvPr id="5" name="Chart 1"/>
          <p:cNvGraphicFramePr>
            <a:graphicFrameLocks/>
          </p:cNvGraphicFramePr>
          <p:nvPr/>
        </p:nvGraphicFramePr>
        <p:xfrm>
          <a:off x="645319" y="1290637"/>
          <a:ext cx="7853362" cy="4276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2528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1216" y="197768"/>
            <a:ext cx="59150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kumimoji="1" lang="ja-JP" altLang="en-US" dirty="0" smtClean="0"/>
              <a:t>　　　　装置別採択件数</a:t>
            </a:r>
            <a:endParaRPr kumimoji="1" lang="ja-JP" altLang="en-US" dirty="0"/>
          </a:p>
        </p:txBody>
      </p:sp>
      <p:graphicFrame>
        <p:nvGraphicFramePr>
          <p:cNvPr id="5" name="Chart 1"/>
          <p:cNvGraphicFramePr>
            <a:graphicFrameLocks/>
          </p:cNvGraphicFramePr>
          <p:nvPr/>
        </p:nvGraphicFramePr>
        <p:xfrm>
          <a:off x="576262" y="1283494"/>
          <a:ext cx="7991475" cy="4291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2936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2000</a:t>
            </a:r>
            <a:r>
              <a:rPr kumimoji="1" lang="ja-JP" altLang="en-US" dirty="0" smtClean="0"/>
              <a:t>年以降の共同利用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おそらくここで取り上げるべきは、　　　　　　　－＞</a:t>
            </a:r>
            <a:r>
              <a:rPr lang="ja-JP" altLang="en-US" dirty="0" smtClean="0"/>
              <a:t>太陽系外惑星の探索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4620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共同利用の歴史３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すばる望遠鏡時代直前の状況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1995</a:t>
            </a:r>
            <a:r>
              <a:rPr lang="ja-JP" altLang="en-US" dirty="0" smtClean="0"/>
              <a:t>年に</a:t>
            </a:r>
            <a:r>
              <a:rPr lang="en-US" altLang="ja-JP" dirty="0" smtClean="0"/>
              <a:t>Mayor </a:t>
            </a:r>
            <a:r>
              <a:rPr lang="en-US" altLang="ja-JP" dirty="0"/>
              <a:t>&amp; </a:t>
            </a:r>
            <a:r>
              <a:rPr lang="en-US" altLang="ja-JP" dirty="0" err="1" smtClean="0"/>
              <a:t>Queloz</a:t>
            </a:r>
            <a:r>
              <a:rPr lang="ja-JP" altLang="en-US" dirty="0" smtClean="0"/>
              <a:t>が</a:t>
            </a:r>
            <a:r>
              <a:rPr lang="en-US" altLang="ja-JP" dirty="0" smtClean="0"/>
              <a:t> </a:t>
            </a:r>
            <a:r>
              <a:rPr lang="en-US" altLang="ja-JP" dirty="0"/>
              <a:t>51 Peg </a:t>
            </a:r>
            <a:r>
              <a:rPr lang="en-US" altLang="ja-JP" dirty="0" smtClean="0"/>
              <a:t>b</a:t>
            </a:r>
            <a:r>
              <a:rPr lang="ja-JP" altLang="en-US" dirty="0"/>
              <a:t>を</a:t>
            </a:r>
            <a:r>
              <a:rPr lang="ja-JP" altLang="en-US" dirty="0" smtClean="0"/>
              <a:t>発見</a:t>
            </a:r>
            <a:endParaRPr lang="en-US" altLang="ja-JP" dirty="0" smtClean="0"/>
          </a:p>
          <a:p>
            <a:pPr lvl="1"/>
            <a:r>
              <a:rPr lang="ja-JP" altLang="en-US" dirty="0"/>
              <a:t>既</a:t>
            </a:r>
            <a:r>
              <a:rPr lang="ja-JP" altLang="en-US" dirty="0" smtClean="0"/>
              <a:t>に系外惑星の世界が開かれていた</a:t>
            </a:r>
            <a:endParaRPr lang="en-US" altLang="ja-JP" dirty="0"/>
          </a:p>
          <a:p>
            <a:r>
              <a:rPr kumimoji="1" lang="en-US" altLang="ja-JP" dirty="0" smtClean="0"/>
              <a:t>2m</a:t>
            </a:r>
            <a:r>
              <a:rPr kumimoji="1" lang="ja-JP" altLang="en-US" dirty="0" smtClean="0"/>
              <a:t>級望遠鏡の価値・需要が高まっていた</a:t>
            </a:r>
            <a:endParaRPr kumimoji="1" lang="en-US" altLang="ja-JP" dirty="0" smtClean="0"/>
          </a:p>
          <a:p>
            <a:r>
              <a:rPr lang="en-US" altLang="ja-JP" dirty="0" smtClean="0"/>
              <a:t>2m</a:t>
            </a:r>
            <a:r>
              <a:rPr lang="ja-JP" altLang="en-US" dirty="0" smtClean="0"/>
              <a:t>級望遠鏡で取り組む先端的課題ができた</a:t>
            </a:r>
            <a:endParaRPr kumimoji="1" lang="en-US" altLang="ja-JP" dirty="0" smtClean="0"/>
          </a:p>
          <a:p>
            <a:r>
              <a:rPr lang="ja-JP" altLang="en-US" dirty="0" smtClean="0"/>
              <a:t>高分散分光器</a:t>
            </a:r>
            <a:r>
              <a:rPr lang="en-US" altLang="ja-JP" dirty="0" smtClean="0"/>
              <a:t>HIDES</a:t>
            </a:r>
            <a:r>
              <a:rPr lang="ja-JP" altLang="en-US" dirty="0" smtClean="0"/>
              <a:t>の完成が間近だった</a:t>
            </a:r>
            <a:endParaRPr kumimoji="1" lang="en-US" altLang="ja-JP" dirty="0" smtClean="0"/>
          </a:p>
          <a:p>
            <a:r>
              <a:rPr kumimoji="1" lang="ja-JP" altLang="en-US" dirty="0" smtClean="0"/>
              <a:t>岡山の人的資産（高分散分光に携わる研究者）、また、物的資産（分光関係の設備・物品など）が残っていた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3517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共同利用の歴史４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すばる望遠鏡時代のもがき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kumimoji="1" lang="en-US" altLang="ja-JP" dirty="0" smtClean="0"/>
              <a:t>2000</a:t>
            </a:r>
            <a:r>
              <a:rPr kumimoji="1" lang="ja-JP" altLang="en-US" dirty="0" smtClean="0"/>
              <a:t>年</a:t>
            </a:r>
            <a:r>
              <a:rPr kumimoji="1" lang="en-US" altLang="ja-JP" dirty="0" smtClean="0"/>
              <a:t>12</a:t>
            </a:r>
            <a:r>
              <a:rPr kumimoji="1" lang="ja-JP" altLang="en-US" dirty="0" smtClean="0"/>
              <a:t>月すばる望遠鏡共同利用開始</a:t>
            </a:r>
            <a:endParaRPr kumimoji="1" lang="en-US" altLang="ja-JP" dirty="0" smtClean="0"/>
          </a:p>
          <a:p>
            <a:r>
              <a:rPr lang="ja-JP" altLang="en-US" dirty="0" smtClean="0"/>
              <a:t>多くの研究者が岡山を去った</a:t>
            </a:r>
            <a:endParaRPr lang="en-US" altLang="ja-JP" dirty="0"/>
          </a:p>
          <a:p>
            <a:r>
              <a:rPr lang="ja-JP" altLang="en-US" dirty="0" smtClean="0"/>
              <a:t>申請件数、申請夜数の激減</a:t>
            </a:r>
            <a:r>
              <a:rPr lang="ja-JP" altLang="en-US" dirty="0"/>
              <a:t>　</a:t>
            </a:r>
            <a:r>
              <a:rPr lang="ja-JP" altLang="en-US" dirty="0" smtClean="0"/>
              <a:t>→　すばるショック</a:t>
            </a:r>
            <a:endParaRPr lang="en-US" altLang="ja-JP" dirty="0" smtClean="0"/>
          </a:p>
          <a:p>
            <a:r>
              <a:rPr lang="ja-JP" altLang="en-US" dirty="0" smtClean="0"/>
              <a:t>しかし、環境の激変あるところ、新たなニッチが開ける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岡山の晴天率と口径では、</a:t>
            </a:r>
            <a:r>
              <a:rPr lang="en-US" altLang="ja-JP" dirty="0" smtClean="0"/>
              <a:t>7</a:t>
            </a:r>
            <a:r>
              <a:rPr lang="ja-JP" altLang="en-US" dirty="0" smtClean="0"/>
              <a:t>日程度の観測割当が最低線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セメスターあたり約</a:t>
            </a:r>
            <a:r>
              <a:rPr kumimoji="1" lang="en-US" altLang="ja-JP" dirty="0" smtClean="0"/>
              <a:t>120</a:t>
            </a:r>
            <a:r>
              <a:rPr kumimoji="1" lang="ja-JP" altLang="en-US" dirty="0" smtClean="0"/>
              <a:t>夜だと</a:t>
            </a:r>
            <a:r>
              <a:rPr kumimoji="1" lang="en-US" altLang="ja-JP" dirty="0" smtClean="0"/>
              <a:t>17</a:t>
            </a:r>
            <a:r>
              <a:rPr lang="ja-JP" altLang="en-US" dirty="0" smtClean="0"/>
              <a:t>課題に相当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単独で論文が書けるデータにするには</a:t>
            </a:r>
            <a:r>
              <a:rPr lang="en-US" altLang="ja-JP" dirty="0" smtClean="0"/>
              <a:t>10</a:t>
            </a:r>
            <a:r>
              <a:rPr lang="ja-JP" altLang="en-US" dirty="0" smtClean="0"/>
              <a:t>課題くらい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それだけの余裕のある運用が可能な時代が来た</a:t>
            </a:r>
            <a:endParaRPr kumimoji="1" lang="en-US" altLang="ja-JP" dirty="0" smtClean="0"/>
          </a:p>
          <a:p>
            <a:r>
              <a:rPr lang="ja-JP" altLang="en-US" dirty="0" smtClean="0"/>
              <a:t>時間軸天文学へのシフトを強く意識</a:t>
            </a:r>
            <a:endParaRPr lang="en-US" altLang="ja-JP" dirty="0" smtClean="0"/>
          </a:p>
          <a:p>
            <a:r>
              <a:rPr lang="ja-JP" altLang="en-US" dirty="0" smtClean="0"/>
              <a:t>プログラムの柔軟性（とびとびの受け入れ、融通し合いの容認、大規模の開始）</a:t>
            </a:r>
            <a:endParaRPr lang="en-US" altLang="ja-JP" dirty="0" smtClean="0"/>
          </a:p>
          <a:p>
            <a:r>
              <a:rPr lang="ja-JP" altLang="en-US" dirty="0" smtClean="0"/>
              <a:t>これらを見越してプロジェクト観測が導入されていた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16640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装置開発の</a:t>
            </a:r>
            <a:r>
              <a:rPr lang="ja-JP" altLang="en-US" dirty="0" smtClean="0"/>
              <a:t>継続による</a:t>
            </a:r>
            <a:r>
              <a:rPr kumimoji="1" lang="ja-JP" altLang="en-US" dirty="0" smtClean="0"/>
              <a:t>競争力の維持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ja-JP" altLang="en-US" dirty="0" smtClean="0"/>
              <a:t>＜ＨＩＤＥＳ＞</a:t>
            </a:r>
            <a:endParaRPr lang="en-US" altLang="ja-JP" dirty="0"/>
          </a:p>
          <a:p>
            <a:r>
              <a:rPr lang="ja-JP" altLang="en-US" dirty="0" smtClean="0"/>
              <a:t>ヨードセル</a:t>
            </a:r>
            <a:r>
              <a:rPr lang="ja-JP" altLang="en-US" dirty="0"/>
              <a:t>の</a:t>
            </a:r>
            <a:r>
              <a:rPr lang="ja-JP" altLang="en-US" dirty="0" smtClean="0"/>
              <a:t>導入</a:t>
            </a:r>
            <a:endParaRPr lang="en-US" altLang="ja-JP" dirty="0" smtClean="0"/>
          </a:p>
          <a:p>
            <a:r>
              <a:rPr kumimoji="1" lang="en-US" altLang="ja-JP" dirty="0" smtClean="0"/>
              <a:t>CCD</a:t>
            </a:r>
            <a:r>
              <a:rPr kumimoji="1" lang="ja-JP" altLang="en-US" dirty="0" smtClean="0"/>
              <a:t>のモザイク化</a:t>
            </a:r>
            <a:endParaRPr kumimoji="1" lang="en-US" altLang="ja-JP" dirty="0" smtClean="0"/>
          </a:p>
          <a:p>
            <a:r>
              <a:rPr lang="en-US" altLang="ja-JP" dirty="0" err="1" smtClean="0"/>
              <a:t>Messia</a:t>
            </a:r>
            <a:r>
              <a:rPr lang="ja-JP" altLang="en-US" dirty="0" smtClean="0"/>
              <a:t>更新の継続</a:t>
            </a:r>
            <a:endParaRPr lang="en-US" altLang="ja-JP" dirty="0" smtClean="0"/>
          </a:p>
          <a:p>
            <a:r>
              <a:rPr lang="ja-JP" altLang="en-US" dirty="0" smtClean="0"/>
              <a:t>光量モニター導入</a:t>
            </a:r>
            <a:endParaRPr lang="en-US" altLang="ja-JP" dirty="0" smtClean="0"/>
          </a:p>
          <a:p>
            <a:r>
              <a:rPr kumimoji="1" lang="ja-JP" altLang="en-US" dirty="0" smtClean="0"/>
              <a:t>ファイバーフィード系の導入</a:t>
            </a:r>
            <a:endParaRPr kumimoji="1" lang="en-US" altLang="ja-JP" dirty="0" smtClean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＜ＩＳＬＥ＞</a:t>
            </a:r>
            <a:endParaRPr kumimoji="1" lang="en-US" altLang="ja-JP" dirty="0" smtClean="0"/>
          </a:p>
          <a:p>
            <a:r>
              <a:rPr lang="en-US" altLang="ja-JP" dirty="0" err="1" smtClean="0"/>
              <a:t>ISLEfront</a:t>
            </a:r>
            <a:r>
              <a:rPr lang="ja-JP" altLang="en-US" dirty="0" smtClean="0"/>
              <a:t>開発</a:t>
            </a:r>
            <a:endParaRPr lang="en-US" altLang="ja-JP" dirty="0" smtClean="0"/>
          </a:p>
          <a:p>
            <a:r>
              <a:rPr lang="ja-JP" altLang="en-US" dirty="0" smtClean="0"/>
              <a:t>エンコーダー導入</a:t>
            </a:r>
            <a:endParaRPr lang="en-US" altLang="ja-JP" dirty="0" smtClean="0"/>
          </a:p>
          <a:p>
            <a:r>
              <a:rPr lang="ja-JP" altLang="en-US" dirty="0" smtClean="0"/>
              <a:t>高い相対測光精度の達成</a:t>
            </a:r>
            <a:endParaRPr lang="en-US" altLang="ja-JP" dirty="0" smtClean="0"/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2230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内容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岡山天体物理観測所の</a:t>
            </a:r>
            <a:r>
              <a:rPr lang="en-US" altLang="ja-JP" dirty="0" smtClean="0"/>
              <a:t>188cm</a:t>
            </a:r>
            <a:r>
              <a:rPr lang="ja-JP" altLang="en-US" dirty="0"/>
              <a:t>望遠鏡とは？</a:t>
            </a:r>
            <a:endParaRPr lang="en-US" altLang="ja-JP" dirty="0"/>
          </a:p>
          <a:p>
            <a:r>
              <a:rPr lang="en-US" altLang="ja-JP" dirty="0" smtClean="0"/>
              <a:t>188cm</a:t>
            </a:r>
            <a:r>
              <a:rPr lang="ja-JP" altLang="en-US" dirty="0" smtClean="0"/>
              <a:t>望遠鏡の（共同）利用の歴史</a:t>
            </a:r>
            <a:endParaRPr lang="en-US" altLang="ja-JP" dirty="0" smtClean="0"/>
          </a:p>
          <a:p>
            <a:r>
              <a:rPr lang="ja-JP" altLang="en-US" dirty="0" smtClean="0"/>
              <a:t>すばる望遠鏡時代のもがき</a:t>
            </a:r>
            <a:endParaRPr lang="en-US" altLang="ja-JP" dirty="0" smtClean="0"/>
          </a:p>
          <a:p>
            <a:r>
              <a:rPr lang="en-US" altLang="ja-JP" dirty="0" smtClean="0"/>
              <a:t>3.8m</a:t>
            </a:r>
            <a:r>
              <a:rPr lang="ja-JP" altLang="en-US" dirty="0" smtClean="0"/>
              <a:t>望遠鏡時代への適応</a:t>
            </a:r>
            <a:endParaRPr lang="en-US" altLang="ja-JP" dirty="0" smtClean="0"/>
          </a:p>
          <a:p>
            <a:r>
              <a:rPr lang="ja-JP" altLang="en-US" dirty="0"/>
              <a:t>まとめ</a:t>
            </a:r>
            <a:endParaRPr lang="en-US" altLang="ja-JP" dirty="0" smtClean="0"/>
          </a:p>
          <a:p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425625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3.8m</a:t>
            </a:r>
            <a:r>
              <a:rPr lang="ja-JP" altLang="en-US" dirty="0" smtClean="0"/>
              <a:t>時代への適応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2016</a:t>
            </a:r>
            <a:r>
              <a:rPr lang="ja-JP" altLang="en-US" dirty="0"/>
              <a:t>年～</a:t>
            </a:r>
            <a:r>
              <a:rPr lang="en-US" altLang="ja-JP" dirty="0"/>
              <a:t>2017</a:t>
            </a:r>
            <a:r>
              <a:rPr lang="ja-JP" altLang="en-US" dirty="0"/>
              <a:t>年は縮小共同利用</a:t>
            </a:r>
          </a:p>
          <a:p>
            <a:r>
              <a:rPr lang="en-US" altLang="ja-JP" dirty="0" smtClean="0"/>
              <a:t>2017</a:t>
            </a:r>
            <a:r>
              <a:rPr lang="ja-JP" altLang="en-US" dirty="0"/>
              <a:t>年</a:t>
            </a:r>
            <a:r>
              <a:rPr lang="en-US" altLang="ja-JP" dirty="0"/>
              <a:t>12</a:t>
            </a:r>
            <a:r>
              <a:rPr lang="ja-JP" altLang="en-US" dirty="0"/>
              <a:t>月末をもって</a:t>
            </a:r>
            <a:r>
              <a:rPr lang="en-US" altLang="ja-JP" dirty="0"/>
              <a:t>188cm</a:t>
            </a:r>
            <a:r>
              <a:rPr lang="ja-JP" altLang="en-US" dirty="0"/>
              <a:t>望遠鏡の共同利用を終了する</a:t>
            </a:r>
          </a:p>
          <a:p>
            <a:r>
              <a:rPr lang="en-US" altLang="ja-JP" dirty="0"/>
              <a:t>2017</a:t>
            </a:r>
            <a:r>
              <a:rPr lang="ja-JP" altLang="en-US" dirty="0"/>
              <a:t>年</a:t>
            </a:r>
            <a:r>
              <a:rPr lang="en-US" altLang="ja-JP" dirty="0"/>
              <a:t>3</a:t>
            </a:r>
            <a:r>
              <a:rPr lang="ja-JP" altLang="en-US" dirty="0"/>
              <a:t>月末をもって国立天文台</a:t>
            </a:r>
            <a:r>
              <a:rPr lang="en-US" altLang="ja-JP" dirty="0"/>
              <a:t>C</a:t>
            </a:r>
            <a:r>
              <a:rPr lang="ja-JP" altLang="en-US" dirty="0"/>
              <a:t>プロジェクト岡山天体物理観測所を終了</a:t>
            </a:r>
            <a:r>
              <a:rPr lang="ja-JP" altLang="en-US" dirty="0" smtClean="0"/>
              <a:t>する予定（</a:t>
            </a:r>
            <a:r>
              <a:rPr lang="ja-JP" altLang="en-US" dirty="0"/>
              <a:t>終了処理が間に合った場合</a:t>
            </a:r>
            <a:r>
              <a:rPr lang="ja-JP" altLang="en-US" dirty="0" smtClean="0"/>
              <a:t>）</a:t>
            </a:r>
            <a:endParaRPr lang="ja-JP" altLang="en-US" dirty="0"/>
          </a:p>
          <a:p>
            <a:r>
              <a:rPr kumimoji="1" lang="en-US" altLang="ja-JP" dirty="0" smtClean="0"/>
              <a:t>188cm</a:t>
            </a:r>
            <a:r>
              <a:rPr kumimoji="1" lang="ja-JP" altLang="en-US" dirty="0" smtClean="0"/>
              <a:t>望遠鏡は新しい環境下での利用へ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5838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887032" y="0"/>
            <a:ext cx="7728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ja-JP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2017A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からの共同利用について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358325" y="1202777"/>
            <a:ext cx="825686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ja-JP" altLang="en-US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＊共同利用装置の制限</a:t>
            </a:r>
            <a:endParaRPr lang="en-US" altLang="ja-JP" sz="2000" dirty="0" smtClean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lvl="0"/>
            <a:r>
              <a:rPr lang="en-US" altLang="ja-JP" sz="20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 </a:t>
            </a:r>
            <a:r>
              <a:rPr lang="en-US" altLang="ja-JP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      </a:t>
            </a:r>
            <a:r>
              <a:rPr lang="ja-JP" altLang="en-US" sz="20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完全</a:t>
            </a:r>
            <a:r>
              <a:rPr lang="ja-JP" altLang="en-US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公開：</a:t>
            </a:r>
            <a:r>
              <a:rPr lang="en-US" altLang="ja-JP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HIDES-F-HE/S</a:t>
            </a:r>
            <a:r>
              <a:rPr lang="ja-JP" altLang="en-US" sz="2000" dirty="0" err="1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、</a:t>
            </a:r>
            <a:r>
              <a:rPr lang="en-US" altLang="ja-JP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ISLE</a:t>
            </a:r>
          </a:p>
          <a:p>
            <a:pPr lvl="0"/>
            <a:r>
              <a:rPr lang="ja-JP" altLang="en-US" sz="20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</a:t>
            </a:r>
            <a:r>
              <a:rPr lang="ja-JP" altLang="en-US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　</a:t>
            </a:r>
            <a:r>
              <a:rPr lang="en-US" altLang="ja-JP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PI</a:t>
            </a:r>
            <a:r>
              <a:rPr lang="ja-JP" altLang="en-US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型公開（プロジェクト非公開もしくは補足的利用のみ）：</a:t>
            </a:r>
            <a:r>
              <a:rPr lang="en-US" altLang="ja-JP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HIDES-F-HR</a:t>
            </a:r>
            <a:r>
              <a:rPr lang="ja-JP" altLang="en-US" sz="2000" dirty="0" err="1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、</a:t>
            </a:r>
            <a:r>
              <a:rPr lang="en-US" altLang="ja-JP" sz="2000" dirty="0" err="1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MuSCAT</a:t>
            </a:r>
            <a:endParaRPr lang="en-US" altLang="ja-JP" sz="2000" dirty="0" smtClean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lvl="0"/>
            <a:r>
              <a:rPr lang="ja-JP" altLang="en-US" sz="20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</a:t>
            </a:r>
            <a:r>
              <a:rPr lang="ja-JP" altLang="en-US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　</a:t>
            </a:r>
            <a:r>
              <a:rPr lang="ja-JP" altLang="en-US" sz="2000" b="1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非公開：</a:t>
            </a:r>
            <a:r>
              <a:rPr lang="en-US" altLang="ja-JP" sz="2000" b="1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KOOLS,KOOLS-IFU</a:t>
            </a:r>
            <a:endParaRPr lang="en-US" altLang="ja-JP" sz="2000" dirty="0" smtClean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lvl="0"/>
            <a:endParaRPr lang="en-US" altLang="ja-JP" sz="20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lvl="0"/>
            <a:r>
              <a:rPr lang="ja-JP" altLang="en-US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＊省力化</a:t>
            </a:r>
            <a:endParaRPr lang="en-US" altLang="ja-JP" sz="2000" dirty="0" smtClean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lvl="0"/>
            <a:r>
              <a:rPr lang="ja-JP" altLang="en-US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　　観測当番なし？障害対応緩速化？</a:t>
            </a:r>
            <a:endParaRPr lang="en-US" altLang="ja-JP" sz="2000" dirty="0" smtClean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lvl="0"/>
            <a:r>
              <a:rPr lang="ja-JP" altLang="en-US" sz="20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</a:t>
            </a:r>
            <a:r>
              <a:rPr lang="ja-JP" altLang="en-US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　装置交換回数減（</a:t>
            </a:r>
            <a:r>
              <a:rPr lang="en-US" altLang="ja-JP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30</a:t>
            </a:r>
            <a:r>
              <a:rPr lang="ja-JP" altLang="en-US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回</a:t>
            </a:r>
            <a:r>
              <a:rPr lang="en-US" altLang="ja-JP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/</a:t>
            </a:r>
            <a:r>
              <a:rPr lang="ja-JP" altLang="en-US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半期</a:t>
            </a:r>
            <a:r>
              <a:rPr lang="en-US" altLang="ja-JP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  <a:sym typeface="Wingdings" panose="05000000000000000000" pitchFamily="2" charset="2"/>
              </a:rPr>
              <a:t></a:t>
            </a:r>
            <a:r>
              <a:rPr lang="ja-JP" altLang="en-US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  <a:sym typeface="Wingdings" panose="05000000000000000000" pitchFamily="2" charset="2"/>
              </a:rPr>
              <a:t>？？）　　　　</a:t>
            </a:r>
            <a:r>
              <a:rPr lang="en-US" altLang="ja-JP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  <a:sym typeface="Wingdings" panose="05000000000000000000" pitchFamily="2" charset="2"/>
              </a:rPr>
              <a:t></a:t>
            </a:r>
            <a:r>
              <a:rPr lang="ja-JP" altLang="en-US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  <a:sym typeface="Wingdings" panose="05000000000000000000" pitchFamily="2" charset="2"/>
              </a:rPr>
              <a:t>実質的採択件数減？</a:t>
            </a:r>
            <a:endParaRPr lang="en-US" altLang="ja-JP" sz="2000" dirty="0" smtClean="0">
              <a:latin typeface="ＭＳ Ｐ明朝" panose="02020600040205080304" pitchFamily="18" charset="-128"/>
              <a:ea typeface="ＭＳ Ｐ明朝" panose="02020600040205080304" pitchFamily="18" charset="-128"/>
              <a:sym typeface="Wingdings" panose="05000000000000000000" pitchFamily="2" charset="2"/>
            </a:endParaRPr>
          </a:p>
          <a:p>
            <a:pPr lvl="0"/>
            <a:r>
              <a:rPr lang="ja-JP" altLang="en-US" sz="2000" dirty="0">
                <a:latin typeface="ＭＳ Ｐ明朝" panose="02020600040205080304" pitchFamily="18" charset="-128"/>
                <a:ea typeface="ＭＳ Ｐ明朝" panose="02020600040205080304" pitchFamily="18" charset="-128"/>
                <a:sym typeface="Wingdings" panose="05000000000000000000" pitchFamily="2" charset="2"/>
              </a:rPr>
              <a:t>　</a:t>
            </a:r>
            <a:r>
              <a:rPr lang="ja-JP" altLang="en-US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  <a:sym typeface="Wingdings" panose="05000000000000000000" pitchFamily="2" charset="2"/>
              </a:rPr>
              <a:t>　　</a:t>
            </a:r>
            <a:r>
              <a:rPr lang="ja-JP" altLang="en-US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持ち込み装置には原則非対応</a:t>
            </a:r>
            <a:endParaRPr lang="en-US" altLang="ja-JP" sz="2000" dirty="0" smtClean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lvl="0"/>
            <a:r>
              <a:rPr lang="ja-JP" altLang="en-US" sz="20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</a:t>
            </a:r>
            <a:r>
              <a:rPr lang="ja-JP" altLang="en-US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　リモート観測継続</a:t>
            </a:r>
            <a:endParaRPr lang="en-US" altLang="ja-JP" sz="2000" dirty="0" smtClean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lvl="0"/>
            <a:endParaRPr lang="en-US" altLang="ja-JP" sz="20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lvl="0"/>
            <a:r>
              <a:rPr lang="ja-JP" altLang="en-US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＊</a:t>
            </a:r>
            <a:r>
              <a:rPr lang="en-US" altLang="ja-JP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2017B</a:t>
            </a:r>
            <a:r>
              <a:rPr lang="ja-JP" altLang="en-US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の公募</a:t>
            </a:r>
            <a:endParaRPr lang="en-US" altLang="ja-JP" sz="2000" dirty="0" smtClean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lvl="0"/>
            <a:r>
              <a:rPr lang="ja-JP" altLang="en-US" sz="20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</a:t>
            </a:r>
            <a:r>
              <a:rPr lang="ja-JP" altLang="en-US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　早める（</a:t>
            </a:r>
            <a:r>
              <a:rPr lang="en-US" altLang="ja-JP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12</a:t>
            </a:r>
            <a:r>
              <a:rPr lang="ja-JP" altLang="en-US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月にコールし、３月に</a:t>
            </a:r>
            <a:r>
              <a:rPr lang="en-US" altLang="ja-JP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TAC</a:t>
            </a:r>
            <a:r>
              <a:rPr lang="ja-JP" altLang="en-US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；平成</a:t>
            </a:r>
            <a:r>
              <a:rPr lang="en-US" altLang="ja-JP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29</a:t>
            </a:r>
            <a:r>
              <a:rPr lang="ja-JP" altLang="en-US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年度は</a:t>
            </a:r>
            <a:r>
              <a:rPr lang="en-US" altLang="ja-JP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3.8m</a:t>
            </a:r>
            <a:r>
              <a:rPr lang="ja-JP" altLang="en-US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に注力）？</a:t>
            </a:r>
            <a:endParaRPr lang="en-US" altLang="ja-JP" sz="2000" dirty="0" smtClean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lvl="0"/>
            <a:r>
              <a:rPr lang="ja-JP" altLang="en-US" sz="20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</a:t>
            </a:r>
            <a:r>
              <a:rPr lang="ja-JP" altLang="en-US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　それとも、新</a:t>
            </a:r>
            <a:r>
              <a:rPr lang="en-US" altLang="ja-JP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TAC</a:t>
            </a:r>
            <a:r>
              <a:rPr lang="ja-JP" altLang="en-US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に公募してもらう？？</a:t>
            </a:r>
            <a:endParaRPr lang="en-US" altLang="ja-JP" sz="2000" dirty="0" smtClean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485077" y="662944"/>
            <a:ext cx="80033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2017A</a:t>
            </a:r>
            <a:r>
              <a:rPr lang="ja-JP" altLang="en-US" sz="2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からは、故障対応などについて少し質を落とした共同利用に</a:t>
            </a:r>
            <a:r>
              <a:rPr lang="ja-JP" altLang="en-US" sz="24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する</a:t>
            </a:r>
            <a:endParaRPr lang="ja-JP" altLang="en-US" sz="24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855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760280" y="115751"/>
            <a:ext cx="7728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ja-JP" sz="320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188cm</a:t>
            </a:r>
            <a:r>
              <a:rPr lang="ja-JP" altLang="en-US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望遠鏡の継続利用に</a:t>
            </a:r>
            <a:r>
              <a:rPr lang="ja-JP" altLang="en-US" sz="320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ついて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358325" y="1918744"/>
            <a:ext cx="825686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ja-JP" altLang="en-US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＊国立天文台としては、基本的にミニマムな維持</a:t>
            </a:r>
            <a:endParaRPr lang="en-US" altLang="ja-JP" dirty="0" smtClean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lvl="0"/>
            <a:r>
              <a:rPr lang="ja-JP" altLang="en-US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</a:t>
            </a:r>
            <a:r>
              <a:rPr lang="ja-JP" altLang="en-US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　　草刈り等の構内整備、管理に必要なための人件費（鍵管理～日程調整）、</a:t>
            </a:r>
            <a:endParaRPr lang="en-US" altLang="ja-JP" dirty="0" smtClean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lvl="0"/>
            <a:endParaRPr lang="en-US" altLang="ja-JP" dirty="0" smtClean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lvl="0"/>
            <a:r>
              <a:rPr lang="ja-JP" altLang="en-US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＊通年使用のための共通の経費として少なくとも</a:t>
            </a:r>
            <a:r>
              <a:rPr lang="en-US" altLang="ja-JP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800</a:t>
            </a:r>
            <a:r>
              <a:rPr lang="ja-JP" altLang="en-US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万円～</a:t>
            </a:r>
            <a:r>
              <a:rPr lang="en-US" altLang="ja-JP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500</a:t>
            </a:r>
            <a:r>
              <a:rPr lang="ja-JP" altLang="en-US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万円（概算）の追加費用が必要。この経費を確保する必要がある</a:t>
            </a:r>
            <a:endParaRPr lang="en-US" altLang="ja-JP" dirty="0" smtClean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lvl="0"/>
            <a:endParaRPr lang="ja-JP" altLang="en-US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lvl="0"/>
            <a:r>
              <a:rPr lang="ja-JP" altLang="en-US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＊京大は、</a:t>
            </a:r>
            <a:r>
              <a:rPr lang="en-US" altLang="ja-JP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3.8m</a:t>
            </a:r>
            <a:r>
              <a:rPr lang="ja-JP" altLang="en-US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の共同利用運営に支障がない限り</a:t>
            </a:r>
            <a:r>
              <a:rPr lang="ja-JP" altLang="en-US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、施設提供などの形（</a:t>
            </a:r>
            <a:r>
              <a:rPr lang="ja-JP" altLang="en-US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例えば、実費での仮眠室・食堂</a:t>
            </a:r>
            <a:r>
              <a:rPr lang="ja-JP" altLang="en-US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利用）で</a:t>
            </a:r>
            <a:r>
              <a:rPr lang="ja-JP" altLang="en-US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協力</a:t>
            </a:r>
            <a:r>
              <a:rPr lang="ja-JP" altLang="en-US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する</a:t>
            </a:r>
            <a:endParaRPr lang="en-US" altLang="ja-JP" dirty="0" smtClean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485078" y="838719"/>
            <a:ext cx="80033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>
                <a:solidFill>
                  <a:prstClr val="black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既存望遠鏡群については、平成</a:t>
            </a:r>
            <a:r>
              <a:rPr lang="en-US" altLang="ja-JP" sz="2000" dirty="0">
                <a:solidFill>
                  <a:prstClr val="black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30</a:t>
            </a:r>
            <a:r>
              <a:rPr lang="ja-JP" altLang="en-US" sz="2000" dirty="0">
                <a:solidFill>
                  <a:prstClr val="black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年度以降も国立天文台</a:t>
            </a:r>
            <a:r>
              <a:rPr lang="ja-JP" altLang="en-US" sz="2000" dirty="0" smtClean="0">
                <a:solidFill>
                  <a:prstClr val="black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が</a:t>
            </a:r>
            <a:r>
              <a:rPr lang="ja-JP" altLang="en-US" sz="2000" dirty="0">
                <a:solidFill>
                  <a:prstClr val="black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維持</a:t>
            </a:r>
            <a:r>
              <a:rPr lang="ja-JP" altLang="en-US" sz="2000" dirty="0" smtClean="0">
                <a:solidFill>
                  <a:prstClr val="black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する。</a:t>
            </a:r>
            <a:r>
              <a:rPr lang="ja-JP" altLang="en-US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その継続利用にあたっては、</a:t>
            </a:r>
            <a:r>
              <a:rPr lang="ja-JP" altLang="en-US" sz="20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研究者グループ等による自己負担での運用を</a:t>
            </a:r>
            <a:r>
              <a:rPr lang="ja-JP" altLang="en-US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行う</a:t>
            </a:r>
            <a:endParaRPr lang="en-US" altLang="ja-JP" sz="20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40030" y="5166360"/>
            <a:ext cx="8678979" cy="132343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どの種類の資金をどれくらい用意する必要があるか？</a:t>
            </a:r>
            <a:endParaRPr kumimoji="1" lang="en-US" altLang="ja-JP" sz="2000" dirty="0" smtClean="0"/>
          </a:p>
          <a:p>
            <a:r>
              <a:rPr lang="ja-JP" altLang="en-US" sz="2000" dirty="0"/>
              <a:t>それら</a:t>
            </a:r>
            <a:r>
              <a:rPr lang="ja-JP" altLang="en-US" sz="2000" dirty="0" smtClean="0"/>
              <a:t>を</a:t>
            </a:r>
            <a:r>
              <a:rPr kumimoji="1" lang="ja-JP" altLang="en-US" sz="2000" dirty="0" smtClean="0"/>
              <a:t>どのようにして集めて、どのように管理し、どのように運用に充てるか？</a:t>
            </a:r>
            <a:endParaRPr kumimoji="1" lang="en-US" altLang="ja-JP" sz="2000" dirty="0" smtClean="0"/>
          </a:p>
          <a:p>
            <a:r>
              <a:rPr lang="ja-JP" altLang="en-US" sz="2000" dirty="0" smtClean="0"/>
              <a:t>資金提供者間でどの</a:t>
            </a:r>
            <a:r>
              <a:rPr lang="ja-JP" altLang="en-US" sz="2000" dirty="0"/>
              <a:t>よう</a:t>
            </a:r>
            <a:r>
              <a:rPr lang="ja-JP" altLang="en-US" sz="2000" dirty="0" smtClean="0"/>
              <a:t>に観測時間の配分と運用作業の分担を行うか？</a:t>
            </a:r>
            <a:endParaRPr lang="en-US" altLang="ja-JP" sz="2000" dirty="0" smtClean="0"/>
          </a:p>
          <a:p>
            <a:r>
              <a:rPr kumimoji="1" lang="ja-JP" altLang="en-US" sz="2000" dirty="0" smtClean="0"/>
              <a:t>⇒</a:t>
            </a:r>
            <a:r>
              <a:rPr kumimoji="1" lang="en-US" altLang="ja-JP" sz="2000" dirty="0" smtClean="0"/>
              <a:t>188cm</a:t>
            </a:r>
            <a:r>
              <a:rPr kumimoji="1" lang="ja-JP" altLang="en-US" sz="2000" dirty="0" smtClean="0"/>
              <a:t>望遠鏡有効利用連絡協議会を設立したい。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43604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188cm</a:t>
            </a:r>
            <a:r>
              <a:rPr kumimoji="1" lang="ja-JP" altLang="en-US" dirty="0" smtClean="0"/>
              <a:t>望遠鏡の運用：資金と体制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340768"/>
            <a:ext cx="8579296" cy="4525963"/>
          </a:xfrm>
        </p:spPr>
        <p:txBody>
          <a:bodyPr>
            <a:normAutofit fontScale="62500" lnSpcReduction="20000"/>
          </a:bodyPr>
          <a:lstStyle/>
          <a:p>
            <a:r>
              <a:rPr kumimoji="1" lang="ja-JP" altLang="en-US" dirty="0" smtClean="0"/>
              <a:t>研究者団体等を組織し、持ち寄り資金で運用したい（せざるを得ない）。</a:t>
            </a:r>
            <a:endParaRPr kumimoji="1" lang="en-US" altLang="ja-JP" dirty="0" smtClean="0"/>
          </a:p>
          <a:p>
            <a:r>
              <a:rPr lang="ja-JP" altLang="en-US" dirty="0" smtClean="0"/>
              <a:t>考えられる資金の種類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国内外の各研究機関の運営費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科研費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各種財団の研究助成費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国立</a:t>
            </a:r>
            <a:r>
              <a:rPr lang="ja-JP" altLang="en-US" dirty="0"/>
              <a:t>天</a:t>
            </a:r>
            <a:r>
              <a:rPr lang="ja-JP" altLang="en-US" dirty="0" smtClean="0"/>
              <a:t>文台の助成費、共同研究経費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クラウドファンディング</a:t>
            </a:r>
            <a:endParaRPr kumimoji="1" lang="en-US" altLang="ja-JP" dirty="0" smtClean="0"/>
          </a:p>
          <a:p>
            <a:pPr lvl="1"/>
            <a:r>
              <a:rPr lang="ja-JP" altLang="en-US" dirty="0"/>
              <a:t>地元</a:t>
            </a:r>
            <a:r>
              <a:rPr lang="ja-JP" altLang="en-US" dirty="0" smtClean="0"/>
              <a:t>自治体の行政経費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寄付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融資</a:t>
            </a:r>
            <a:r>
              <a:rPr lang="ja-JP" altLang="en-US" dirty="0"/>
              <a:t>、</a:t>
            </a:r>
            <a:r>
              <a:rPr lang="ja-JP" altLang="en-US" dirty="0" smtClean="0"/>
              <a:t>借金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手持ち資金の運用収益</a:t>
            </a:r>
            <a:endParaRPr lang="en-US" altLang="ja-JP" dirty="0" smtClean="0"/>
          </a:p>
          <a:p>
            <a:r>
              <a:rPr lang="ja-JP" altLang="en-US" dirty="0" smtClean="0"/>
              <a:t>管理、執行、監査の体制？</a:t>
            </a:r>
            <a:endParaRPr lang="en-US" altLang="ja-JP" dirty="0" smtClean="0"/>
          </a:p>
          <a:p>
            <a:pPr lvl="1"/>
            <a:r>
              <a:rPr lang="ja-JP" altLang="en-US" dirty="0"/>
              <a:t>光</a:t>
            </a:r>
            <a:r>
              <a:rPr lang="ja-JP" altLang="en-US" dirty="0" smtClean="0"/>
              <a:t>熱水、ネットワーク、清掃等の契約に関し国立天文台に協力をお願いしたい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資金の集約、経費の支払い、その他の処理で国立天文台に協力をお願いしたい</a:t>
            </a:r>
            <a:endParaRPr lang="en-US" altLang="ja-JP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39552" y="5445224"/>
            <a:ext cx="8064896" cy="120032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・どの種類の資金をどれくらい用意する必要があるか？</a:t>
            </a:r>
            <a:endParaRPr kumimoji="1" lang="en-US" altLang="ja-JP" dirty="0" smtClean="0"/>
          </a:p>
          <a:p>
            <a:r>
              <a:rPr lang="ja-JP" altLang="en-US" dirty="0" smtClean="0"/>
              <a:t>・それらを</a:t>
            </a:r>
            <a:r>
              <a:rPr kumimoji="1" lang="ja-JP" altLang="en-US" dirty="0" smtClean="0"/>
              <a:t>どのようにして集めて、どのように管理し、どのように運用に充てるか？</a:t>
            </a:r>
            <a:endParaRPr kumimoji="1" lang="en-US" altLang="ja-JP" dirty="0" smtClean="0"/>
          </a:p>
          <a:p>
            <a:r>
              <a:rPr lang="ja-JP" altLang="en-US" dirty="0" smtClean="0"/>
              <a:t>・資金提供者間でどの</a:t>
            </a:r>
            <a:r>
              <a:rPr lang="ja-JP" altLang="en-US" dirty="0"/>
              <a:t>よう</a:t>
            </a:r>
            <a:r>
              <a:rPr lang="ja-JP" altLang="en-US" dirty="0" smtClean="0"/>
              <a:t>に観測時間の配分と運用作業の分担を行うか？</a:t>
            </a:r>
            <a:endParaRPr lang="en-US" altLang="ja-JP" dirty="0" smtClean="0"/>
          </a:p>
          <a:p>
            <a:r>
              <a:rPr kumimoji="1" lang="ja-JP" altLang="en-US" dirty="0" smtClean="0"/>
              <a:t>⇒</a:t>
            </a:r>
            <a:r>
              <a:rPr kumimoji="1" lang="en-US" altLang="ja-JP" dirty="0" smtClean="0"/>
              <a:t>188cm</a:t>
            </a:r>
            <a:r>
              <a:rPr kumimoji="1" lang="ja-JP" altLang="en-US" dirty="0" smtClean="0"/>
              <a:t>望遠鏡有効利用連絡協議会を設立したい。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7701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z="2400" dirty="0" smtClean="0"/>
              <a:t>科研費基盤（</a:t>
            </a:r>
            <a:r>
              <a:rPr lang="en-US" altLang="ja-JP" sz="2400" dirty="0" smtClean="0"/>
              <a:t>A</a:t>
            </a:r>
            <a:r>
              <a:rPr lang="ja-JP" altLang="en-US" sz="2400" dirty="0" smtClean="0"/>
              <a:t>）（一般）、</a:t>
            </a:r>
            <a:r>
              <a:rPr lang="en-US" altLang="ja-JP" sz="2400" dirty="0" smtClean="0"/>
              <a:t>H28</a:t>
            </a:r>
            <a:r>
              <a:rPr lang="ja-JP" altLang="en-US" sz="2400" dirty="0" smtClean="0"/>
              <a:t>～</a:t>
            </a:r>
            <a:r>
              <a:rPr lang="en-US" altLang="ja-JP" sz="2400" dirty="0" smtClean="0"/>
              <a:t>H32</a:t>
            </a:r>
            <a:br>
              <a:rPr lang="en-US" altLang="ja-JP" sz="2400" dirty="0" smtClean="0"/>
            </a:br>
            <a:r>
              <a:rPr lang="ja-JP" altLang="en-US" sz="2400" dirty="0" smtClean="0"/>
              <a:t>高分散分光ロボット望遠鏡による大規模系外惑星探索</a:t>
            </a:r>
            <a:endParaRPr kumimoji="1" lang="ja-JP" altLang="en-US" sz="2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/>
          </a:bodyPr>
          <a:lstStyle/>
          <a:p>
            <a:r>
              <a:rPr lang="ja-JP" altLang="en-US" sz="2000" dirty="0"/>
              <a:t>課題：「高分散分光ロボット望遠鏡による大規模系外惑星探索」</a:t>
            </a:r>
            <a:endParaRPr lang="en-US" altLang="ja-JP" sz="2000" dirty="0"/>
          </a:p>
          <a:p>
            <a:r>
              <a:rPr lang="ja-JP" altLang="en-US" sz="2000" dirty="0"/>
              <a:t>種目：基盤（</a:t>
            </a:r>
            <a:r>
              <a:rPr lang="en-US" altLang="ja-JP" sz="2000" dirty="0"/>
              <a:t>A</a:t>
            </a:r>
            <a:r>
              <a:rPr lang="ja-JP" altLang="en-US" sz="2000" dirty="0"/>
              <a:t>）（一般）</a:t>
            </a:r>
            <a:endParaRPr lang="en-US" altLang="ja-JP" sz="2000" dirty="0"/>
          </a:p>
          <a:p>
            <a:r>
              <a:rPr lang="ja-JP" altLang="en-US" sz="2000" dirty="0"/>
              <a:t>年度：</a:t>
            </a:r>
            <a:r>
              <a:rPr lang="en-US" altLang="ja-JP" sz="2000" dirty="0"/>
              <a:t>H28</a:t>
            </a:r>
            <a:r>
              <a:rPr lang="ja-JP" altLang="en-US" sz="2000" dirty="0"/>
              <a:t>～</a:t>
            </a:r>
            <a:r>
              <a:rPr lang="en-US" altLang="ja-JP" sz="2000" dirty="0"/>
              <a:t>H32</a:t>
            </a:r>
          </a:p>
          <a:p>
            <a:r>
              <a:rPr lang="ja-JP" altLang="en-US" sz="2000" dirty="0"/>
              <a:t>代表：泉浦秀行</a:t>
            </a:r>
            <a:endParaRPr lang="en-US" altLang="ja-JP" sz="2000" dirty="0"/>
          </a:p>
          <a:p>
            <a:r>
              <a:rPr lang="ja-JP" altLang="en-US" sz="2000" dirty="0"/>
              <a:t>連携：浮田信治、神戸栄治、黒田大介、佐藤文衛、筒井寛典</a:t>
            </a:r>
            <a:r>
              <a:rPr lang="ja-JP" altLang="en-US" sz="2000" dirty="0" smtClean="0"/>
              <a:t>、福井暁彦、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ja-JP" altLang="en-US" sz="2000" dirty="0"/>
              <a:t>　</a:t>
            </a:r>
            <a:r>
              <a:rPr lang="ja-JP" altLang="en-US" sz="2000" dirty="0" smtClean="0"/>
              <a:t>　　　　　前原裕之</a:t>
            </a:r>
            <a:r>
              <a:rPr lang="ja-JP" altLang="en-US" sz="2000" dirty="0"/>
              <a:t>、栁澤顕史　（五十音順）</a:t>
            </a:r>
            <a:endParaRPr lang="en-US" altLang="ja-JP" sz="2000" dirty="0"/>
          </a:p>
          <a:p>
            <a:r>
              <a:rPr lang="ja-JP" altLang="en-US" sz="2000" dirty="0" smtClean="0"/>
              <a:t>配分額：およそ</a:t>
            </a:r>
            <a:r>
              <a:rPr lang="en-US" altLang="ja-JP" sz="2000" dirty="0" smtClean="0"/>
              <a:t>3500</a:t>
            </a:r>
            <a:r>
              <a:rPr lang="ja-JP" altLang="en-US" sz="2000" dirty="0" smtClean="0"/>
              <a:t>万円（申請</a:t>
            </a:r>
            <a:r>
              <a:rPr lang="en-US" altLang="ja-JP" sz="2000" dirty="0" smtClean="0"/>
              <a:t>5000</a:t>
            </a:r>
            <a:r>
              <a:rPr lang="ja-JP" altLang="en-US" sz="2000" dirty="0" smtClean="0"/>
              <a:t>万円）</a:t>
            </a:r>
            <a:endParaRPr lang="en-US" altLang="ja-JP" sz="1600" dirty="0" smtClean="0"/>
          </a:p>
          <a:p>
            <a:r>
              <a:rPr lang="ja-JP" altLang="en-US" sz="2000" dirty="0" smtClean="0"/>
              <a:t>人件費：４年半分（望遠鏡ロボット化）（但し、申請時）</a:t>
            </a:r>
            <a:endParaRPr lang="en-US" altLang="ja-JP" sz="2000" dirty="0" smtClean="0"/>
          </a:p>
          <a:p>
            <a:r>
              <a:rPr lang="ja-JP" altLang="en-US" sz="2000" dirty="0" smtClean="0"/>
              <a:t>物件費：</a:t>
            </a:r>
            <a:r>
              <a:rPr lang="en-US" altLang="ja-JP" sz="2000" dirty="0" smtClean="0"/>
              <a:t>HIDES</a:t>
            </a:r>
            <a:r>
              <a:rPr lang="ja-JP" altLang="en-US" sz="2000" dirty="0" smtClean="0"/>
              <a:t>高安定化（恒温恒湿室、光学定盤）（但し、申請時）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ja-JP" altLang="en-US" sz="2000" dirty="0" smtClean="0"/>
              <a:t>　　　　　　　 </a:t>
            </a:r>
            <a:r>
              <a:rPr lang="en-US" altLang="ja-JP" sz="2000" dirty="0" smtClean="0"/>
              <a:t>HIDES</a:t>
            </a:r>
            <a:r>
              <a:rPr lang="ja-JP" altLang="en-US" sz="2000" dirty="0" smtClean="0"/>
              <a:t>高感度化</a:t>
            </a:r>
            <a:r>
              <a:rPr lang="ja-JP" altLang="en-US" sz="2000" dirty="0"/>
              <a:t>（</a:t>
            </a:r>
            <a:r>
              <a:rPr lang="ja-JP" altLang="en-US" sz="2000" dirty="0" smtClean="0"/>
              <a:t>平面回折格子、</a:t>
            </a:r>
            <a:r>
              <a:rPr lang="en-US" altLang="ja-JP" sz="2000" dirty="0" smtClean="0"/>
              <a:t>2Kx4K CCD</a:t>
            </a:r>
            <a:r>
              <a:rPr lang="ja-JP" altLang="en-US" sz="2000" dirty="0" smtClean="0"/>
              <a:t>）（但し、申請時）</a:t>
            </a:r>
            <a:endParaRPr lang="en-US" altLang="ja-JP" sz="2000" dirty="0" smtClean="0"/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r>
              <a:rPr lang="ja-JP" altLang="en-US" sz="2000" dirty="0" smtClean="0"/>
              <a:t>減額支給に対応するため、今後、人件費、物件費ともに見直し修正。</a:t>
            </a:r>
            <a:endParaRPr lang="en-US" altLang="ja-JP" sz="2000" dirty="0" smtClean="0"/>
          </a:p>
          <a:p>
            <a:endParaRPr lang="en-US" altLang="ja-JP" sz="2000" dirty="0" smtClean="0"/>
          </a:p>
          <a:p>
            <a:endParaRPr lang="en-US" altLang="ja-JP" sz="2000" dirty="0" smtClean="0"/>
          </a:p>
        </p:txBody>
      </p:sp>
    </p:spTree>
    <p:extLst>
      <p:ext uri="{BB962C8B-B14F-4D97-AF65-F5344CB8AC3E}">
        <p14:creationId xmlns:p14="http://schemas.microsoft.com/office/powerpoint/2010/main" val="348515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まとめ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その時々に、</a:t>
            </a:r>
            <a:endParaRPr kumimoji="1" lang="en-US" altLang="ja-JP" dirty="0" smtClean="0"/>
          </a:p>
          <a:p>
            <a:r>
              <a:rPr kumimoji="1" lang="ja-JP" altLang="en-US" dirty="0" smtClean="0"/>
              <a:t>現状と近未来を分析し、</a:t>
            </a:r>
            <a:endParaRPr kumimoji="1" lang="en-US" altLang="ja-JP" dirty="0" smtClean="0"/>
          </a:p>
          <a:p>
            <a:r>
              <a:rPr lang="ja-JP" altLang="en-US" dirty="0" smtClean="0"/>
              <a:t>知恵を絞り、</a:t>
            </a:r>
            <a:endParaRPr lang="en-US" altLang="ja-JP" dirty="0" smtClean="0"/>
          </a:p>
          <a:p>
            <a:r>
              <a:rPr lang="ja-JP" altLang="en-US" dirty="0" smtClean="0"/>
              <a:t>手を打ち、</a:t>
            </a:r>
            <a:endParaRPr lang="en-US" altLang="ja-JP" dirty="0" smtClean="0"/>
          </a:p>
          <a:p>
            <a:r>
              <a:rPr lang="ja-JP" altLang="en-US" dirty="0"/>
              <a:t>チャンス</a:t>
            </a:r>
            <a:r>
              <a:rPr lang="ja-JP" altLang="en-US" dirty="0" smtClean="0"/>
              <a:t>をつかむ</a:t>
            </a:r>
            <a:endParaRPr lang="en-US" altLang="ja-JP" dirty="0" smtClean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9582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zumiura\Desktop\Desktop\00A_岡山天体物理観測所に関わること\航空写真2016年8月9日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7" y="188640"/>
            <a:ext cx="9151937" cy="647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ja-JP" altLang="en-US" dirty="0" smtClean="0">
                <a:solidFill>
                  <a:schemeClr val="bg1"/>
                </a:solidFill>
              </a:rPr>
              <a:t>岡山天体物理観測所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629101" y="5949280"/>
            <a:ext cx="2047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chemeClr val="bg1"/>
                </a:solidFill>
              </a:rPr>
              <a:t>2016</a:t>
            </a:r>
            <a:r>
              <a:rPr kumimoji="1" lang="ja-JP" altLang="en-US" sz="3200" dirty="0" smtClean="0">
                <a:solidFill>
                  <a:schemeClr val="bg1"/>
                </a:solidFill>
              </a:rPr>
              <a:t>年</a:t>
            </a:r>
            <a:r>
              <a:rPr kumimoji="1" lang="en-US" altLang="ja-JP" sz="3200" dirty="0" smtClean="0">
                <a:solidFill>
                  <a:schemeClr val="bg1"/>
                </a:solidFill>
              </a:rPr>
              <a:t>7</a:t>
            </a:r>
            <a:r>
              <a:rPr kumimoji="1" lang="ja-JP" altLang="en-US" sz="3200" dirty="0" smtClean="0">
                <a:solidFill>
                  <a:schemeClr val="bg1"/>
                </a:solidFill>
              </a:rPr>
              <a:t>月</a:t>
            </a:r>
            <a:endParaRPr kumimoji="1" lang="ja-JP" altLang="en-US" sz="3200" dirty="0">
              <a:solidFill>
                <a:schemeClr val="bg1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860032" y="1916832"/>
            <a:ext cx="342273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>
                <a:solidFill>
                  <a:schemeClr val="bg1"/>
                </a:solidFill>
              </a:rPr>
              <a:t>毎日勤務している</a:t>
            </a:r>
            <a:endParaRPr lang="en-US" altLang="ja-JP" sz="2800" dirty="0" smtClean="0">
              <a:solidFill>
                <a:schemeClr val="bg1"/>
              </a:solidFill>
            </a:endParaRPr>
          </a:p>
          <a:p>
            <a:r>
              <a:rPr lang="ja-JP" altLang="en-US" sz="2800" dirty="0" smtClean="0">
                <a:solidFill>
                  <a:schemeClr val="bg1"/>
                </a:solidFill>
              </a:rPr>
              <a:t>国立天文台職員</a:t>
            </a:r>
            <a:r>
              <a:rPr lang="en-US" altLang="ja-JP" sz="2800" dirty="0" smtClean="0">
                <a:solidFill>
                  <a:schemeClr val="bg1"/>
                </a:solidFill>
              </a:rPr>
              <a:t>13</a:t>
            </a:r>
            <a:r>
              <a:rPr lang="ja-JP" altLang="en-US" sz="2800" dirty="0" smtClean="0">
                <a:solidFill>
                  <a:schemeClr val="bg1"/>
                </a:solidFill>
              </a:rPr>
              <a:t>人</a:t>
            </a:r>
            <a:endParaRPr lang="en-US" altLang="ja-JP" sz="2800" dirty="0" smtClean="0">
              <a:solidFill>
                <a:schemeClr val="bg1"/>
              </a:solidFill>
            </a:endParaRPr>
          </a:p>
          <a:p>
            <a:r>
              <a:rPr kumimoji="1" lang="ja-JP" altLang="en-US" sz="2800" dirty="0" smtClean="0">
                <a:solidFill>
                  <a:schemeClr val="bg1"/>
                </a:solidFill>
              </a:rPr>
              <a:t>（承継</a:t>
            </a:r>
            <a:r>
              <a:rPr kumimoji="1" lang="en-US" altLang="ja-JP" sz="2800" dirty="0" smtClean="0">
                <a:solidFill>
                  <a:schemeClr val="bg1"/>
                </a:solidFill>
              </a:rPr>
              <a:t>5</a:t>
            </a:r>
            <a:r>
              <a:rPr kumimoji="1" lang="ja-JP" altLang="en-US" sz="2800" dirty="0" err="1" smtClean="0">
                <a:solidFill>
                  <a:schemeClr val="bg1"/>
                </a:solidFill>
              </a:rPr>
              <a:t>、</a:t>
            </a:r>
            <a:r>
              <a:rPr kumimoji="1" lang="ja-JP" altLang="en-US" sz="2800" dirty="0" smtClean="0">
                <a:solidFill>
                  <a:schemeClr val="bg1"/>
                </a:solidFill>
              </a:rPr>
              <a:t>契約</a:t>
            </a:r>
            <a:r>
              <a:rPr kumimoji="1" lang="en-US" altLang="ja-JP" sz="2800" dirty="0" smtClean="0">
                <a:solidFill>
                  <a:schemeClr val="bg1"/>
                </a:solidFill>
              </a:rPr>
              <a:t>8</a:t>
            </a:r>
            <a:r>
              <a:rPr kumimoji="1" lang="ja-JP" altLang="en-US" sz="2800" dirty="0" smtClean="0">
                <a:solidFill>
                  <a:schemeClr val="bg1"/>
                </a:solidFill>
              </a:rPr>
              <a:t>）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66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付プレースホルダー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90D6760-BE8F-4016-B1CD-0BBF45620100}" type="datetime1">
              <a:rPr lang="ja-JP" altLang="en-US"/>
              <a:pPr>
                <a:defRPr/>
              </a:pPr>
              <a:t>2016/9/28</a:t>
            </a:fld>
            <a:endParaRPr lang="en-US" altLang="ja-JP"/>
          </a:p>
        </p:txBody>
      </p:sp>
      <p:pic>
        <p:nvPicPr>
          <p:cNvPr id="13315" name="Picture 2" descr="74tel_2004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450"/>
            <a:ext cx="85344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4587875" y="5299075"/>
            <a:ext cx="4556125" cy="1187450"/>
          </a:xfrm>
          <a:prstGeom prst="rect">
            <a:avLst/>
          </a:prstGeom>
          <a:solidFill>
            <a:srgbClr val="99CC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b="1">
                <a:solidFill>
                  <a:srgbClr val="FFFF00"/>
                </a:solidFill>
              </a:rPr>
              <a:t>望遠鏡：グラブパーソンズ（英国）</a:t>
            </a:r>
          </a:p>
          <a:p>
            <a:pPr eaLnBrk="1" hangingPunct="1"/>
            <a:r>
              <a:rPr lang="ja-JP" altLang="en-US" b="1">
                <a:solidFill>
                  <a:srgbClr val="FFFF00"/>
                </a:solidFill>
              </a:rPr>
              <a:t>ドーム：基礎：大成建設</a:t>
            </a:r>
          </a:p>
          <a:p>
            <a:pPr eaLnBrk="1" hangingPunct="1"/>
            <a:r>
              <a:rPr lang="ja-JP" altLang="en-US" b="1">
                <a:solidFill>
                  <a:srgbClr val="FFFF00"/>
                </a:solidFill>
              </a:rPr>
              <a:t>　　　　：上部構造：石川島播磨</a:t>
            </a:r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269875" y="5081588"/>
            <a:ext cx="431165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800" b="1">
                <a:solidFill>
                  <a:srgbClr val="FFFF00"/>
                </a:solidFill>
                <a:latin typeface="ＭＳ Ｐゴシック" charset="-128"/>
              </a:rPr>
              <a:t>大学共同利用</a:t>
            </a:r>
          </a:p>
          <a:p>
            <a:pPr eaLnBrk="1" hangingPunct="1"/>
            <a:r>
              <a:rPr lang="ja-JP" altLang="en-US" sz="2800" b="1">
                <a:solidFill>
                  <a:srgbClr val="FFFF00"/>
                </a:solidFill>
                <a:latin typeface="ＭＳ Ｐゴシック" charset="-128"/>
              </a:rPr>
              <a:t>・年間約２４０日</a:t>
            </a:r>
          </a:p>
          <a:p>
            <a:pPr eaLnBrk="1" hangingPunct="1"/>
            <a:r>
              <a:rPr lang="ja-JP" altLang="en-US" sz="2800" b="1">
                <a:solidFill>
                  <a:srgbClr val="FFFF00"/>
                </a:solidFill>
                <a:latin typeface="ＭＳ Ｐゴシック" charset="-128"/>
              </a:rPr>
              <a:t>・年間延べ３００人の研究者</a:t>
            </a:r>
          </a:p>
        </p:txBody>
      </p:sp>
    </p:spTree>
    <p:extLst>
      <p:ext uri="{BB962C8B-B14F-4D97-AF65-F5344CB8AC3E}">
        <p14:creationId xmlns:p14="http://schemas.microsoft.com/office/powerpoint/2010/main" val="370897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188cm</a:t>
            </a:r>
            <a:r>
              <a:rPr kumimoji="1" lang="ja-JP" altLang="en-US" dirty="0" smtClean="0"/>
              <a:t>反射望遠鏡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77500" lnSpcReduction="20000"/>
          </a:bodyPr>
          <a:lstStyle/>
          <a:p>
            <a:r>
              <a:rPr kumimoji="1" lang="en-US" altLang="ja-JP" dirty="0" smtClean="0"/>
              <a:t>1959</a:t>
            </a:r>
            <a:r>
              <a:rPr kumimoji="1" lang="ja-JP" altLang="en-US" dirty="0" smtClean="0"/>
              <a:t>年</a:t>
            </a:r>
            <a:r>
              <a:rPr lang="ja-JP" altLang="en-US" dirty="0" smtClean="0"/>
              <a:t>英国</a:t>
            </a:r>
            <a:r>
              <a:rPr lang="en-US" altLang="ja-JP" dirty="0" smtClean="0"/>
              <a:t>Grubb-Parsons</a:t>
            </a:r>
            <a:r>
              <a:rPr lang="ja-JP" altLang="en-US" dirty="0" smtClean="0"/>
              <a:t>社製</a:t>
            </a:r>
            <a:endParaRPr lang="en-US" altLang="ja-JP" dirty="0"/>
          </a:p>
          <a:p>
            <a:r>
              <a:rPr lang="ja-JP" altLang="en-US" dirty="0" smtClean="0"/>
              <a:t>姉妹機多数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ヘルワン天文台（エジプト）</a:t>
            </a:r>
            <a:r>
              <a:rPr lang="ja-JP" altLang="en-US" dirty="0"/>
              <a:t>、</a:t>
            </a:r>
            <a:r>
              <a:rPr lang="ja-JP" altLang="en-US" dirty="0" smtClean="0"/>
              <a:t>南アフリカ天文台（南アフリカ）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ストロムロ山天文台（オーストラリア）、</a:t>
            </a:r>
            <a:r>
              <a:rPr lang="en-US" altLang="ja-JP" dirty="0" smtClean="0"/>
              <a:t> </a:t>
            </a:r>
            <a:r>
              <a:rPr lang="ja-JP" altLang="en-US" dirty="0" smtClean="0"/>
              <a:t>ドミニオン天文台（カナダ）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オートプロバンス天文台（フランス）、岡山天体物理観測所（日本）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r>
              <a:rPr lang="ja-JP" altLang="en-US" dirty="0" smtClean="0"/>
              <a:t>世界的に見て今でも生産的な</a:t>
            </a:r>
            <a:r>
              <a:rPr lang="en-US" altLang="ja-JP" dirty="0" smtClean="0"/>
              <a:t>2m</a:t>
            </a:r>
            <a:r>
              <a:rPr lang="ja-JP" altLang="en-US" dirty="0" smtClean="0"/>
              <a:t>級望遠鏡群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オートプロバンス</a:t>
            </a:r>
            <a:r>
              <a:rPr lang="en-US" altLang="ja-JP" dirty="0" smtClean="0"/>
              <a:t>76”(193cm) </a:t>
            </a:r>
            <a:r>
              <a:rPr lang="ja-JP" altLang="en-US" dirty="0" smtClean="0"/>
              <a:t>→　最初の系外惑星＝</a:t>
            </a:r>
            <a:r>
              <a:rPr lang="en-US" altLang="ja-JP" dirty="0" smtClean="0"/>
              <a:t>51 Peg b</a:t>
            </a:r>
            <a:r>
              <a:rPr lang="ja-JP" altLang="en-US" dirty="0" smtClean="0"/>
              <a:t> 発見</a:t>
            </a:r>
            <a:endParaRPr lang="en-US" altLang="ja-JP" dirty="0" smtClean="0"/>
          </a:p>
          <a:p>
            <a:pPr lvl="1"/>
            <a:r>
              <a:rPr lang="ja-JP" altLang="en-US" dirty="0"/>
              <a:t>南アフリカ</a:t>
            </a:r>
            <a:r>
              <a:rPr lang="en-US" altLang="ja-JP" dirty="0" smtClean="0"/>
              <a:t>74”(188cm)</a:t>
            </a:r>
            <a:r>
              <a:rPr lang="ja-JP" altLang="en-US" dirty="0"/>
              <a:t> </a:t>
            </a:r>
            <a:r>
              <a:rPr lang="ja-JP" altLang="en-US" dirty="0" smtClean="0"/>
              <a:t>→　長周期変光星の周期光度関係の樹立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岡山</a:t>
            </a:r>
            <a:r>
              <a:rPr lang="en-US" altLang="ja-JP" dirty="0" smtClean="0"/>
              <a:t>74”(188cm)</a:t>
            </a:r>
            <a:r>
              <a:rPr lang="ja-JP" altLang="en-US" dirty="0" smtClean="0"/>
              <a:t>　→</a:t>
            </a:r>
            <a:r>
              <a:rPr lang="ja-JP" altLang="en-US" dirty="0"/>
              <a:t>　</a:t>
            </a:r>
            <a:r>
              <a:rPr lang="en-US" altLang="ja-JP" dirty="0" smtClean="0"/>
              <a:t>X</a:t>
            </a:r>
            <a:r>
              <a:rPr lang="ja-JP" altLang="en-US" dirty="0" smtClean="0"/>
              <a:t>線天体の光学対応天体の最初の同定、</a:t>
            </a:r>
            <a:endParaRPr lang="en-US" altLang="ja-JP" dirty="0" smtClean="0"/>
          </a:p>
          <a:p>
            <a:pPr marL="457200" lvl="1" indent="0">
              <a:buNone/>
            </a:pPr>
            <a:r>
              <a:rPr lang="ja-JP" altLang="en-US" dirty="0" smtClean="0"/>
              <a:t>　　　　　　　　　　　　　　　日本初の系外惑星の</a:t>
            </a:r>
            <a:r>
              <a:rPr lang="ja-JP" altLang="en-US" dirty="0" smtClean="0"/>
              <a:t>検出</a:t>
            </a:r>
            <a:endParaRPr lang="en-US" altLang="ja-JP" dirty="0"/>
          </a:p>
          <a:p>
            <a:pPr marL="457200" lvl="1" indent="0">
              <a:buNone/>
            </a:pPr>
            <a:endParaRPr lang="en-US" altLang="ja-JP" dirty="0" smtClean="0"/>
          </a:p>
          <a:p>
            <a:endParaRPr lang="en-US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326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>
                <a:solidFill>
                  <a:schemeClr val="tx1"/>
                </a:solidFill>
              </a:rPr>
              <a:t>岡山に観測所が建っている理由</a:t>
            </a:r>
            <a:endParaRPr lang="ja-JP" altLang="en-US" dirty="0" smtClean="0">
              <a:solidFill>
                <a:schemeClr val="tx1"/>
              </a:solidFill>
            </a:endParaRPr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ja-JP" altLang="en-US" sz="2800" dirty="0" smtClean="0"/>
              <a:t>国内では高い</a:t>
            </a:r>
            <a:r>
              <a:rPr lang="ja-JP" altLang="en-US" sz="2800" dirty="0" smtClean="0"/>
              <a:t>晴天率（～４０％）</a:t>
            </a:r>
            <a:r>
              <a:rPr lang="ja-JP" altLang="en-US" sz="2800" dirty="0" smtClean="0"/>
              <a:t>、</a:t>
            </a:r>
            <a:r>
              <a:rPr lang="ja-JP" altLang="en-US" sz="2800" b="1" u="sng" dirty="0" smtClean="0">
                <a:solidFill>
                  <a:srgbClr val="FF0000"/>
                </a:solidFill>
              </a:rPr>
              <a:t>夜によく</a:t>
            </a:r>
            <a:r>
              <a:rPr lang="ja-JP" altLang="en-US" sz="2800" b="1" u="sng" dirty="0" smtClean="0">
                <a:solidFill>
                  <a:srgbClr val="FF0000"/>
                </a:solidFill>
              </a:rPr>
              <a:t>晴れる</a:t>
            </a:r>
          </a:p>
          <a:p>
            <a:pPr>
              <a:lnSpc>
                <a:spcPct val="90000"/>
              </a:lnSpc>
            </a:pPr>
            <a:r>
              <a:rPr lang="ja-JP" altLang="en-US" sz="2800" dirty="0" smtClean="0"/>
              <a:t>開所当時はとても</a:t>
            </a:r>
            <a:r>
              <a:rPr lang="ja-JP" altLang="en-US" sz="2800" dirty="0" smtClean="0"/>
              <a:t>暗い</a:t>
            </a:r>
            <a:r>
              <a:rPr lang="ja-JP" altLang="en-US" sz="2800" dirty="0" smtClean="0"/>
              <a:t>夜空</a:t>
            </a:r>
            <a:endParaRPr lang="ja-JP" altLang="en-US" sz="2800" dirty="0" smtClean="0"/>
          </a:p>
          <a:p>
            <a:pPr>
              <a:lnSpc>
                <a:spcPct val="90000"/>
              </a:lnSpc>
            </a:pPr>
            <a:r>
              <a:rPr lang="ja-JP" altLang="en-US" sz="2800" dirty="0"/>
              <a:t>国内トップレベルのシーイング（夏は大抵</a:t>
            </a:r>
            <a:r>
              <a:rPr lang="en-US" altLang="ja-JP" sz="2800" dirty="0"/>
              <a:t>1”</a:t>
            </a:r>
            <a:r>
              <a:rPr lang="ja-JP" altLang="en-US" sz="2800" dirty="0"/>
              <a:t>を</a:t>
            </a:r>
            <a:r>
              <a:rPr lang="ja-JP" altLang="en-US" sz="2800" dirty="0" smtClean="0"/>
              <a:t>切</a:t>
            </a:r>
            <a:r>
              <a:rPr lang="ja-JP" altLang="en-US" sz="2800" dirty="0"/>
              <a:t>り</a:t>
            </a:r>
            <a:r>
              <a:rPr lang="ja-JP" altLang="en-US" sz="2800" dirty="0" smtClean="0"/>
              <a:t>、過去最良で</a:t>
            </a:r>
            <a:r>
              <a:rPr lang="en-US" altLang="ja-JP" sz="2800" dirty="0" smtClean="0"/>
              <a:t>0.6”</a:t>
            </a:r>
            <a:r>
              <a:rPr lang="ja-JP" altLang="en-US" sz="2800" dirty="0" smtClean="0"/>
              <a:t>程度）</a:t>
            </a:r>
            <a:endParaRPr lang="ja-JP" altLang="en-US" sz="2400" dirty="0"/>
          </a:p>
          <a:p>
            <a:pPr>
              <a:lnSpc>
                <a:spcPct val="90000"/>
              </a:lnSpc>
            </a:pPr>
            <a:r>
              <a:rPr lang="ja-JP" altLang="en-US" sz="2800" dirty="0" smtClean="0"/>
              <a:t>少ない</a:t>
            </a:r>
            <a:r>
              <a:rPr lang="ja-JP" altLang="en-US" sz="2800" dirty="0" smtClean="0"/>
              <a:t>自然災害（地震、台風、豪雨、竜巻、ほか）</a:t>
            </a:r>
          </a:p>
          <a:p>
            <a:pPr>
              <a:lnSpc>
                <a:spcPct val="90000"/>
              </a:lnSpc>
            </a:pPr>
            <a:r>
              <a:rPr lang="ja-JP" altLang="en-US" sz="2800" dirty="0" smtClean="0"/>
              <a:t>地元</a:t>
            </a:r>
            <a:r>
              <a:rPr lang="ja-JP" altLang="en-US" sz="2800" dirty="0" smtClean="0"/>
              <a:t>（岡山県）の熱心な支援と</a:t>
            </a:r>
            <a:r>
              <a:rPr lang="ja-JP" altLang="en-US" sz="2800" dirty="0" smtClean="0"/>
              <a:t>誘致</a:t>
            </a:r>
            <a:endParaRPr lang="ja-JP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94400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（共同）</a:t>
            </a:r>
            <a:r>
              <a:rPr kumimoji="1" lang="ja-JP" altLang="en-US" dirty="0" smtClean="0"/>
              <a:t>利用の歴史</a:t>
            </a:r>
            <a:r>
              <a:rPr kumimoji="1" lang="en-US" altLang="ja-JP" dirty="0" smtClean="0"/>
              <a:t>1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 smtClean="0"/>
              <a:t>東京天文台時代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Autofit/>
          </a:bodyPr>
          <a:lstStyle/>
          <a:p>
            <a:r>
              <a:rPr lang="en-US" altLang="ja-JP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1960</a:t>
            </a:r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　</a:t>
            </a:r>
            <a:r>
              <a:rPr lang="zh-TW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東京天</a:t>
            </a:r>
            <a:r>
              <a:rPr lang="zh-TW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文台岡山天体物理</a:t>
            </a:r>
            <a:r>
              <a:rPr lang="zh-TW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観測所</a:t>
            </a:r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開所</a:t>
            </a:r>
            <a:r>
              <a:rPr lang="en-US" altLang="ja-JP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(10/19)</a:t>
            </a:r>
          </a:p>
          <a:p>
            <a:r>
              <a:rPr lang="en-US" altLang="ja-JP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1961</a:t>
            </a:r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　第</a:t>
            </a:r>
            <a:r>
              <a:rPr lang="en-US" altLang="ja-JP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回観測</a:t>
            </a:r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プログラム会議召集。</a:t>
            </a:r>
            <a:endParaRPr lang="en-US" altLang="ja-JP" sz="2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lvl="1"/>
            <a:r>
              <a:rPr lang="ja-JP" altLang="en-US" sz="20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東大、京大、東北大から参加。</a:t>
            </a:r>
            <a:endParaRPr lang="en-US" altLang="ja-JP" sz="2000" b="1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lvl="1"/>
            <a:r>
              <a:rPr lang="ja-JP" altLang="en-US" sz="20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全国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天文研究者からの観測申し込みを</a:t>
            </a:r>
            <a:r>
              <a:rPr lang="ja-JP" altLang="en-US" sz="20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調査（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以後毎年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回開催</a:t>
            </a:r>
            <a:r>
              <a:rPr lang="ja-JP" altLang="en-US" sz="20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</a:t>
            </a:r>
            <a:endParaRPr lang="en-US" altLang="ja-JP" sz="2000" b="1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lvl="1"/>
            <a:r>
              <a:rPr lang="ja-JP" altLang="en-US" sz="20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ほぼ全ての申し込みに時間配分（</a:t>
            </a:r>
            <a:r>
              <a:rPr lang="en-US" altLang="ja-JP" sz="20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1988</a:t>
            </a:r>
            <a:r>
              <a:rPr lang="ja-JP" altLang="en-US" sz="20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年国立天文台への改組まで）</a:t>
            </a:r>
            <a:endParaRPr lang="en-US" altLang="ja-JP" sz="2400" b="1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ja-JP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1962</a:t>
            </a:r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　</a:t>
            </a:r>
            <a:r>
              <a:rPr lang="en-US" altLang="ja-JP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188cm &amp;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91cm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反射</a:t>
            </a:r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望遠鏡本観測の開始（</a:t>
            </a:r>
            <a:r>
              <a:rPr lang="en-US" altLang="ja-JP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</a:t>
            </a:r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月）</a:t>
            </a:r>
            <a:endParaRPr lang="en-US" altLang="ja-JP" sz="2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ja-JP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1984</a:t>
            </a:r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　第１回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岡山観測所</a:t>
            </a:r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ユーザーズミーティング開催</a:t>
            </a:r>
            <a:endParaRPr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kumimoji="1"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881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4752528" cy="9870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794" y="-5401377"/>
            <a:ext cx="4667710" cy="9694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4427984" y="-243408"/>
            <a:ext cx="5256584" cy="11521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-468560" y="6525344"/>
            <a:ext cx="5256584" cy="11521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373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0513"/>
            <a:ext cx="8686800" cy="627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6390253" y="6300028"/>
            <a:ext cx="2286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レフェリー制開始直前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3455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12972</TotalTime>
  <Words>1009</Words>
  <Application>Microsoft Office PowerPoint</Application>
  <PresentationFormat>画面に合わせる (4:3)</PresentationFormat>
  <Paragraphs>188</Paragraphs>
  <Slides>25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26" baseType="lpstr">
      <vt:lpstr>Office ​​テーマ</vt:lpstr>
      <vt:lpstr>岡山天体物理観測所 188cm望遠鏡の共同利用 2016-09-28 　泉浦秀行</vt:lpstr>
      <vt:lpstr>内容</vt:lpstr>
      <vt:lpstr>岡山天体物理観測所</vt:lpstr>
      <vt:lpstr>PowerPoint プレゼンテーション</vt:lpstr>
      <vt:lpstr>188cm反射望遠鏡</vt:lpstr>
      <vt:lpstr>岡山に観測所が建っている理由</vt:lpstr>
      <vt:lpstr>（共同）利用の歴史1 東京天文台時代</vt:lpstr>
      <vt:lpstr>PowerPoint プレゼンテーション</vt:lpstr>
      <vt:lpstr>PowerPoint プレゼンテーション</vt:lpstr>
      <vt:lpstr>（共同）利用の歴史2 国立天文台移行後</vt:lpstr>
      <vt:lpstr>OAOのデータが使われた査読論文 （暦年別、2016年9月7日現在）</vt:lpstr>
      <vt:lpstr>総申請件数と総採択件数</vt:lpstr>
      <vt:lpstr>総申請夜数と総採択夜数</vt:lpstr>
      <vt:lpstr>　　　　　装置別申請件数</vt:lpstr>
      <vt:lpstr>　　　　装置別採択件数</vt:lpstr>
      <vt:lpstr>2000年以降の共同利用</vt:lpstr>
      <vt:lpstr>共同利用の歴史３ すばる望遠鏡時代直前の状況</vt:lpstr>
      <vt:lpstr>共同利用の歴史４ すばる望遠鏡時代のもがき</vt:lpstr>
      <vt:lpstr>装置開発の継続による競争力の維持</vt:lpstr>
      <vt:lpstr>3.8m時代への適応</vt:lpstr>
      <vt:lpstr>PowerPoint プレゼンテーション</vt:lpstr>
      <vt:lpstr>PowerPoint プレゼンテーション</vt:lpstr>
      <vt:lpstr>188cm望遠鏡の運用：資金と体制</vt:lpstr>
      <vt:lpstr>科研費基盤（A）（一般）、H28～H32 高分散分光ロボット望遠鏡による大規模系外惑星探索</vt:lpstr>
      <vt:lpstr>まとめ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岡山天体物理観測所の現況</dc:title>
  <dc:creator>izumiura</dc:creator>
  <cp:lastModifiedBy>izumiura</cp:lastModifiedBy>
  <cp:revision>261</cp:revision>
  <cp:lastPrinted>2014-08-17T10:26:52Z</cp:lastPrinted>
  <dcterms:created xsi:type="dcterms:W3CDTF">2014-08-07T02:21:55Z</dcterms:created>
  <dcterms:modified xsi:type="dcterms:W3CDTF">2016-09-28T01:47:08Z</dcterms:modified>
</cp:coreProperties>
</file>